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5" r:id="rId3"/>
    <p:sldMasterId id="2147483698" r:id="rId4"/>
    <p:sldMasterId id="2147483711" r:id="rId5"/>
    <p:sldMasterId id="2147483736" r:id="rId6"/>
    <p:sldMasterId id="2147483762" r:id="rId7"/>
    <p:sldMasterId id="2147483775" r:id="rId8"/>
    <p:sldMasterId id="2147483814" r:id="rId9"/>
    <p:sldMasterId id="2147483852" r:id="rId10"/>
    <p:sldMasterId id="2147483865" r:id="rId11"/>
    <p:sldMasterId id="2147483878" r:id="rId12"/>
  </p:sldMasterIdLst>
  <p:notesMasterIdLst>
    <p:notesMasterId r:id="rId28"/>
  </p:notesMasterIdLst>
  <p:sldIdLst>
    <p:sldId id="256" r:id="rId13"/>
    <p:sldId id="681" r:id="rId14"/>
    <p:sldId id="682" r:id="rId15"/>
    <p:sldId id="683" r:id="rId16"/>
    <p:sldId id="684" r:id="rId17"/>
    <p:sldId id="685" r:id="rId18"/>
    <p:sldId id="686" r:id="rId19"/>
    <p:sldId id="688" r:id="rId20"/>
    <p:sldId id="687" r:id="rId21"/>
    <p:sldId id="693" r:id="rId22"/>
    <p:sldId id="690" r:id="rId23"/>
    <p:sldId id="694" r:id="rId24"/>
    <p:sldId id="697" r:id="rId25"/>
    <p:sldId id="695" r:id="rId26"/>
    <p:sldId id="734"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0099"/>
    <a:srgbClr val="669900"/>
    <a:srgbClr val="006600"/>
    <a:srgbClr val="DDDDEF"/>
    <a:srgbClr val="E0E0EF"/>
    <a:srgbClr val="E8E8F1"/>
    <a:srgbClr val="F5F5F9"/>
    <a:srgbClr val="F8F8FA"/>
    <a:srgbClr val="F3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3261" autoAdjust="0"/>
  </p:normalViewPr>
  <p:slideViewPr>
    <p:cSldViewPr snapToGrid="0">
      <p:cViewPr varScale="1">
        <p:scale>
          <a:sx n="87" d="100"/>
          <a:sy n="87" d="100"/>
        </p:scale>
        <p:origin x="135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2020/4/7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3250223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52511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96802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4057289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2020/4/7</a:t>
            </a:fld>
            <a:endParaRPr lang="zh-CN" altLang="en-US"/>
          </a:p>
        </p:txBody>
      </p:sp>
    </p:spTree>
    <p:extLst>
      <p:ext uri="{BB962C8B-B14F-4D97-AF65-F5344CB8AC3E}">
        <p14:creationId xmlns:p14="http://schemas.microsoft.com/office/powerpoint/2010/main" val="21457238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2020/4/7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42141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46653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00245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1142450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48100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29463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31446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81130233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00574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958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2020/4/7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43560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657521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7212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37843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2953988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88150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41632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3235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4037679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0308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397249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725841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56125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539375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071576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01054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724961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95261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493972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172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040341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0603393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403759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87955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737330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991658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267233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661988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960108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3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64563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222591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397285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37320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44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2020/4/7</a:t>
            </a:fld>
            <a:endParaRPr lang="zh-CN" altLang="en-US"/>
          </a:p>
        </p:txBody>
      </p:sp>
    </p:spTree>
    <p:extLst>
      <p:ext uri="{BB962C8B-B14F-4D97-AF65-F5344CB8AC3E}">
        <p14:creationId xmlns:p14="http://schemas.microsoft.com/office/powerpoint/2010/main" val="17394013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E083CB3F-878A-4642-93A2-BAFB0AFC5C28}"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44100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8C33B61-CFBC-430F-85B4-4C9CE3E5D426}"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6274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2BFCF5-8A96-4DAB-B3A8-F5E424E297D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923953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CACF69-F05F-4838-8BFC-CD369747EC2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106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D9BB41-11DE-441E-9B85-598E13DAF08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1592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D883EBF-86B1-4418-ADA7-DEF4E7BFB5F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2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2020/4/7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2ACF8-F759-4878-B1B1-6F5A257F22D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5401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A44329-D2C7-49B8-9B08-A13165361B30}"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4347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82151A-AE24-4846-A3A8-921851A6AB4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8411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076D511-CF70-4B54-AB45-49385A9B787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72611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091F2C-663B-4CBA-9CEF-0E73A74D1D98}"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8777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0FAD034E-951A-4536-89BC-6BADF825F19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4106241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FC19DCDD-17E4-480E-B309-0C25D406EA59}"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0537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1D86D6-C740-4686-91D8-1F3E2A9C1CB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4088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C31C1CD-8A77-48ED-AB43-18C5D1AE0646}"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76054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58264D-2922-426A-A2E4-21ABC0D73500}"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46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2020/4/7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CB2E46D-D7E3-4B94-8CD1-17A4B39F3A2A}"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91128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EFBD59-048F-4B34-89D3-B56AA99C71E7}"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69005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95F34A-B811-4D2D-A356-21394B1D14E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01979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F5D918B-DB77-4ACC-854B-091285D4E48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793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5301162-522D-4D23-B4DB-4DE989D891D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94844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86794E-7C17-4A44-B508-31FD301FBB5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38966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69DB479-4982-4291-8796-58409899816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5417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E4A3526A-E276-48B0-9038-5517A1AB244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386134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2020/4/7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127553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2020/4/7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2020/4/7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7772773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624395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228555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8832449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39564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0082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9297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14641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2020/4/7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0723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7102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2216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22212150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65450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267393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210938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3960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14589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469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2020/4/7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1101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899073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602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941280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8961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2020/4/7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smtClean="0"/>
          </a:p>
        </p:txBody>
      </p:sp>
    </p:spTree>
    <p:extLst>
      <p:ext uri="{BB962C8B-B14F-4D97-AF65-F5344CB8AC3E}">
        <p14:creationId xmlns:p14="http://schemas.microsoft.com/office/powerpoint/2010/main" val="5675145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898057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36767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543797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510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2020/4/7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4000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8690936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742124"/>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F88082A5-DAAA-40BC-8E1A-C501AD8E7D7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949830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28BCC91-89F8-4CE3-92D7-F359DEFF1FDB}"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348267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6225724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859245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2020/4/7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247020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第四章 网络互联</a:t>
            </a:r>
            <a:r>
              <a:rPr lang="en-US" altLang="zh-CN" smtClean="0"/>
              <a:t>(12)</a:t>
            </a:r>
            <a:endParaRPr lang="zh-CN" altLang="en-US" dirty="0"/>
          </a:p>
        </p:txBody>
      </p:sp>
    </p:spTree>
    <p:extLst>
      <p:ext uri="{BB962C8B-B14F-4D97-AF65-F5344CB8AC3E}">
        <p14:creationId xmlns:p14="http://schemas.microsoft.com/office/powerpoint/2010/main" val="41135001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a:t>
            </a:r>
            <a:r>
              <a:rPr lang="zh-CN" altLang="en-US" smtClean="0"/>
              <a:t>网关协议 </a:t>
            </a:r>
            <a:r>
              <a:rPr lang="en-US" altLang="zh-CN" smtClean="0"/>
              <a:t>-</a:t>
            </a:r>
            <a:r>
              <a:rPr lang="zh-CN" altLang="en-US" smtClean="0"/>
              <a:t> </a:t>
            </a:r>
            <a:r>
              <a:rPr lang="en-US" altLang="zh-CN" smtClean="0"/>
              <a:t>BGP</a:t>
            </a:r>
            <a:endParaRPr lang="zh-CN" altLang="en-US" dirty="0"/>
          </a:p>
        </p:txBody>
      </p:sp>
      <p:sp>
        <p:nvSpPr>
          <p:cNvPr id="3" name="内容占位符 2"/>
          <p:cNvSpPr>
            <a:spLocks noGrp="1"/>
          </p:cNvSpPr>
          <p:nvPr>
            <p:ph idx="1"/>
          </p:nvPr>
        </p:nvSpPr>
        <p:spPr>
          <a:xfrm>
            <a:off x="457200" y="1444978"/>
            <a:ext cx="8579554" cy="587022"/>
          </a:xfrm>
        </p:spPr>
        <p:txBody>
          <a:bodyPr/>
          <a:lstStyle/>
          <a:p>
            <a:r>
              <a:rPr lang="en-US" altLang="zh-CN" dirty="0" smtClean="0"/>
              <a:t>BGP</a:t>
            </a:r>
            <a:r>
              <a:rPr lang="zh-CN" altLang="en-US" dirty="0" smtClean="0"/>
              <a:t>发言人交换路径向量</a:t>
            </a:r>
            <a:endParaRPr lang="zh-CN" altLang="en-US" sz="2000" dirty="0"/>
          </a:p>
          <a:p>
            <a:endParaRPr lang="zh-CN" altLang="en-US" sz="2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grpSp>
        <p:nvGrpSpPr>
          <p:cNvPr id="29" name="组合 28"/>
          <p:cNvGrpSpPr/>
          <p:nvPr/>
        </p:nvGrpSpPr>
        <p:grpSpPr>
          <a:xfrm>
            <a:off x="307798" y="2787818"/>
            <a:ext cx="8520113" cy="3673475"/>
            <a:chOff x="228600" y="2708275"/>
            <a:chExt cx="8520113" cy="3673475"/>
          </a:xfrm>
        </p:grpSpPr>
        <p:sp>
          <p:nvSpPr>
            <p:cNvPr id="6" name="Line 3"/>
            <p:cNvSpPr>
              <a:spLocks noChangeShapeType="1"/>
            </p:cNvSpPr>
            <p:nvPr/>
          </p:nvSpPr>
          <p:spPr bwMode="auto">
            <a:xfrm flipV="1">
              <a:off x="1863725" y="3625850"/>
              <a:ext cx="1225550" cy="5349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7" name="Line 4"/>
            <p:cNvSpPr>
              <a:spLocks noChangeShapeType="1"/>
            </p:cNvSpPr>
            <p:nvPr/>
          </p:nvSpPr>
          <p:spPr bwMode="auto">
            <a:xfrm>
              <a:off x="1863725" y="4699000"/>
              <a:ext cx="1144588" cy="7651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8" name="Line 5"/>
            <p:cNvSpPr>
              <a:spLocks noChangeShapeType="1"/>
            </p:cNvSpPr>
            <p:nvPr/>
          </p:nvSpPr>
          <p:spPr bwMode="auto">
            <a:xfrm flipV="1">
              <a:off x="4803775" y="3090863"/>
              <a:ext cx="1062038" cy="3825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9" name="Line 6"/>
            <p:cNvSpPr>
              <a:spLocks noChangeShapeType="1"/>
            </p:cNvSpPr>
            <p:nvPr/>
          </p:nvSpPr>
          <p:spPr bwMode="auto">
            <a:xfrm>
              <a:off x="4722813" y="3625850"/>
              <a:ext cx="1062037" cy="4603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10" name="Line 7"/>
            <p:cNvSpPr>
              <a:spLocks noChangeShapeType="1"/>
            </p:cNvSpPr>
            <p:nvPr/>
          </p:nvSpPr>
          <p:spPr bwMode="auto">
            <a:xfrm flipV="1">
              <a:off x="4803775" y="5003800"/>
              <a:ext cx="1062038" cy="38258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11" name="Line 8"/>
            <p:cNvSpPr>
              <a:spLocks noChangeShapeType="1"/>
            </p:cNvSpPr>
            <p:nvPr/>
          </p:nvSpPr>
          <p:spPr bwMode="auto">
            <a:xfrm>
              <a:off x="4967288" y="5538788"/>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12" name="Line 9"/>
            <p:cNvSpPr>
              <a:spLocks noChangeShapeType="1"/>
            </p:cNvSpPr>
            <p:nvPr/>
          </p:nvSpPr>
          <p:spPr bwMode="auto">
            <a:xfrm>
              <a:off x="4803775" y="5694363"/>
              <a:ext cx="1062038" cy="30480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latin typeface="Calibri" panose="020F0502020204030204" pitchFamily="34" charset="0"/>
                <a:ea typeface="华文楷体" panose="02010600040101010101" pitchFamily="2" charset="-122"/>
              </a:endParaRPr>
            </a:p>
          </p:txBody>
        </p:sp>
        <p:sp>
          <p:nvSpPr>
            <p:cNvPr id="13" name="Oval 10"/>
            <p:cNvSpPr>
              <a:spLocks noChangeArrowheads="1"/>
            </p:cNvSpPr>
            <p:nvPr/>
          </p:nvSpPr>
          <p:spPr bwMode="auto">
            <a:xfrm>
              <a:off x="2516188" y="3175000"/>
              <a:ext cx="2616200" cy="688975"/>
            </a:xfrm>
            <a:prstGeom prst="ellipse">
              <a:avLst/>
            </a:prstGeom>
            <a:solidFill>
              <a:srgbClr val="CCECFF"/>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smtClean="0">
                <a:latin typeface="Calibri" panose="020F0502020204030204" pitchFamily="34" charset="0"/>
                <a:ea typeface="华文楷体" panose="02010600040101010101" pitchFamily="2" charset="-122"/>
              </a:endParaRPr>
            </a:p>
          </p:txBody>
        </p:sp>
        <p:sp>
          <p:nvSpPr>
            <p:cNvPr id="14" name="Oval 11"/>
            <p:cNvSpPr>
              <a:spLocks noChangeArrowheads="1"/>
            </p:cNvSpPr>
            <p:nvPr/>
          </p:nvSpPr>
          <p:spPr bwMode="auto">
            <a:xfrm>
              <a:off x="2516188" y="5151438"/>
              <a:ext cx="2616200" cy="688975"/>
            </a:xfrm>
            <a:prstGeom prst="ellipse">
              <a:avLst/>
            </a:prstGeom>
            <a:solidFill>
              <a:srgbClr val="CCECFF"/>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smtClean="0">
                <a:latin typeface="Calibri" panose="020F0502020204030204" pitchFamily="34" charset="0"/>
                <a:ea typeface="华文楷体" panose="02010600040101010101" pitchFamily="2" charset="-122"/>
              </a:endParaRPr>
            </a:p>
          </p:txBody>
        </p:sp>
        <p:sp>
          <p:nvSpPr>
            <p:cNvPr id="15" name="Oval 12"/>
            <p:cNvSpPr>
              <a:spLocks noChangeArrowheads="1"/>
            </p:cNvSpPr>
            <p:nvPr/>
          </p:nvSpPr>
          <p:spPr bwMode="auto">
            <a:xfrm>
              <a:off x="228600" y="3933825"/>
              <a:ext cx="2368550" cy="1147763"/>
            </a:xfrm>
            <a:prstGeom prst="ellipse">
              <a:avLst/>
            </a:prstGeom>
            <a:solidFill>
              <a:srgbClr val="FFCCFF"/>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smtClean="0">
                <a:latin typeface="Calibri" panose="020F0502020204030204" pitchFamily="34" charset="0"/>
                <a:ea typeface="华文楷体" panose="02010600040101010101" pitchFamily="2" charset="-122"/>
              </a:endParaRPr>
            </a:p>
          </p:txBody>
        </p:sp>
        <p:sp>
          <p:nvSpPr>
            <p:cNvPr id="16" name="Oval 13"/>
            <p:cNvSpPr>
              <a:spLocks noChangeArrowheads="1"/>
            </p:cNvSpPr>
            <p:nvPr/>
          </p:nvSpPr>
          <p:spPr bwMode="auto">
            <a:xfrm>
              <a:off x="5480050" y="2708275"/>
              <a:ext cx="3268663" cy="84296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baseline="-25000" smtClean="0">
                <a:latin typeface="Calibri" panose="020F0502020204030204" pitchFamily="34" charset="0"/>
                <a:ea typeface="华文楷体" panose="02010600040101010101" pitchFamily="2" charset="-122"/>
              </a:endParaRPr>
            </a:p>
          </p:txBody>
        </p:sp>
        <p:sp>
          <p:nvSpPr>
            <p:cNvPr id="17" name="Oval 14"/>
            <p:cNvSpPr>
              <a:spLocks noChangeArrowheads="1"/>
            </p:cNvSpPr>
            <p:nvPr/>
          </p:nvSpPr>
          <p:spPr bwMode="auto">
            <a:xfrm>
              <a:off x="5457825" y="3652838"/>
              <a:ext cx="3268663" cy="839787"/>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baseline="-25000" smtClean="0">
                <a:latin typeface="Calibri" panose="020F0502020204030204" pitchFamily="34" charset="0"/>
                <a:ea typeface="华文楷体" panose="02010600040101010101" pitchFamily="2" charset="-122"/>
              </a:endParaRPr>
            </a:p>
          </p:txBody>
        </p:sp>
        <p:sp>
          <p:nvSpPr>
            <p:cNvPr id="18" name="Oval 15"/>
            <p:cNvSpPr>
              <a:spLocks noChangeArrowheads="1"/>
            </p:cNvSpPr>
            <p:nvPr/>
          </p:nvSpPr>
          <p:spPr bwMode="auto">
            <a:xfrm>
              <a:off x="5457825" y="4597400"/>
              <a:ext cx="3268663" cy="83978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smtClean="0">
                <a:latin typeface="Calibri" panose="020F0502020204030204" pitchFamily="34" charset="0"/>
                <a:ea typeface="华文楷体" panose="02010600040101010101" pitchFamily="2" charset="-122"/>
              </a:endParaRPr>
            </a:p>
          </p:txBody>
        </p:sp>
        <p:sp>
          <p:nvSpPr>
            <p:cNvPr id="19" name="Oval 16"/>
            <p:cNvSpPr>
              <a:spLocks noChangeArrowheads="1"/>
            </p:cNvSpPr>
            <p:nvPr/>
          </p:nvSpPr>
          <p:spPr bwMode="auto">
            <a:xfrm>
              <a:off x="5457825" y="5538788"/>
              <a:ext cx="3268663" cy="842962"/>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pPr algn="ctr" fontAlgn="base">
                <a:spcBef>
                  <a:spcPct val="0"/>
                </a:spcBef>
                <a:spcAft>
                  <a:spcPct val="0"/>
                </a:spcAft>
              </a:pPr>
              <a:endParaRPr kumimoji="1" lang="zh-CN" altLang="zh-CN" sz="2000" smtClean="0">
                <a:latin typeface="Calibri" panose="020F0502020204030204" pitchFamily="34" charset="0"/>
                <a:ea typeface="华文楷体" panose="02010600040101010101" pitchFamily="2" charset="-122"/>
              </a:endParaRPr>
            </a:p>
          </p:txBody>
        </p:sp>
        <p:sp>
          <p:nvSpPr>
            <p:cNvPr id="20" name="Text Box 17"/>
            <p:cNvSpPr txBox="1">
              <a:spLocks noChangeArrowheads="1"/>
            </p:cNvSpPr>
            <p:nvPr/>
          </p:nvSpPr>
          <p:spPr bwMode="auto">
            <a:xfrm>
              <a:off x="827088" y="4149725"/>
              <a:ext cx="10518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主干网</a:t>
              </a:r>
            </a:p>
            <a:p>
              <a:pP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a:t>
              </a:r>
              <a:r>
                <a:rPr kumimoji="1" lang="en-US" altLang="zh-CN" sz="2000" smtClean="0">
                  <a:latin typeface="Calibri" panose="020F0502020204030204" pitchFamily="34" charset="0"/>
                  <a:ea typeface="华文楷体" panose="02010600040101010101" pitchFamily="2" charset="-122"/>
                </a:rPr>
                <a:t>AS</a:t>
              </a:r>
              <a:r>
                <a:rPr kumimoji="1" lang="en-US" altLang="zh-CN" sz="2000" baseline="-25000" smtClean="0">
                  <a:latin typeface="Calibri" panose="020F0502020204030204" pitchFamily="34" charset="0"/>
                  <a:ea typeface="华文楷体" panose="02010600040101010101" pitchFamily="2" charset="-122"/>
                </a:rPr>
                <a:t>1</a:t>
              </a:r>
              <a:r>
                <a:rPr kumimoji="1" lang="zh-CN" altLang="en-US" sz="2000" smtClean="0">
                  <a:latin typeface="Calibri" panose="020F0502020204030204" pitchFamily="34" charset="0"/>
                  <a:ea typeface="华文楷体" panose="02010600040101010101" pitchFamily="2" charset="-122"/>
                </a:rPr>
                <a:t>）</a:t>
              </a:r>
            </a:p>
          </p:txBody>
        </p:sp>
        <p:sp>
          <p:nvSpPr>
            <p:cNvPr id="21" name="Text Box 18"/>
            <p:cNvSpPr txBox="1">
              <a:spLocks noChangeArrowheads="1"/>
            </p:cNvSpPr>
            <p:nvPr/>
          </p:nvSpPr>
          <p:spPr bwMode="auto">
            <a:xfrm>
              <a:off x="3292693" y="3168650"/>
              <a:ext cx="10711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地区 </a:t>
              </a:r>
              <a:r>
                <a:rPr kumimoji="1" lang="en-US" altLang="zh-CN" sz="2000" smtClean="0">
                  <a:latin typeface="Calibri" panose="020F0502020204030204" pitchFamily="34" charset="0"/>
                  <a:ea typeface="华文楷体" panose="02010600040101010101" pitchFamily="2" charset="-122"/>
                </a:rPr>
                <a:t>ISP</a:t>
              </a:r>
            </a:p>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a:t>
              </a:r>
              <a:r>
                <a:rPr kumimoji="1" lang="en-US" altLang="zh-CN" sz="2000" smtClean="0">
                  <a:latin typeface="Calibri" panose="020F0502020204030204" pitchFamily="34" charset="0"/>
                  <a:ea typeface="华文楷体" panose="02010600040101010101" pitchFamily="2" charset="-122"/>
                </a:rPr>
                <a:t>AS</a:t>
              </a:r>
              <a:r>
                <a:rPr kumimoji="1" lang="en-US" altLang="zh-CN" sz="2000" baseline="-25000" smtClean="0">
                  <a:latin typeface="Calibri" panose="020F0502020204030204" pitchFamily="34" charset="0"/>
                  <a:ea typeface="华文楷体" panose="02010600040101010101" pitchFamily="2" charset="-122"/>
                </a:rPr>
                <a:t>2</a:t>
              </a:r>
              <a:r>
                <a:rPr kumimoji="1" lang="zh-CN" altLang="en-US" sz="2000" smtClean="0">
                  <a:latin typeface="Calibri" panose="020F0502020204030204" pitchFamily="34" charset="0"/>
                  <a:ea typeface="华文楷体" panose="02010600040101010101" pitchFamily="2" charset="-122"/>
                </a:rPr>
                <a:t>）</a:t>
              </a:r>
            </a:p>
          </p:txBody>
        </p:sp>
        <p:sp>
          <p:nvSpPr>
            <p:cNvPr id="22" name="Text Box 19"/>
            <p:cNvSpPr txBox="1">
              <a:spLocks noChangeArrowheads="1"/>
            </p:cNvSpPr>
            <p:nvPr/>
          </p:nvSpPr>
          <p:spPr bwMode="auto">
            <a:xfrm>
              <a:off x="3292693" y="5145088"/>
              <a:ext cx="10711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地区 </a:t>
              </a:r>
              <a:r>
                <a:rPr kumimoji="1" lang="en-US" altLang="zh-CN" sz="2000" smtClean="0">
                  <a:latin typeface="Calibri" panose="020F0502020204030204" pitchFamily="34" charset="0"/>
                  <a:ea typeface="华文楷体" panose="02010600040101010101" pitchFamily="2" charset="-122"/>
                </a:rPr>
                <a:t>ISP</a:t>
              </a:r>
            </a:p>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a:t>
              </a:r>
              <a:r>
                <a:rPr kumimoji="1" lang="en-US" altLang="zh-CN" sz="2000" smtClean="0">
                  <a:latin typeface="Calibri" panose="020F0502020204030204" pitchFamily="34" charset="0"/>
                  <a:ea typeface="华文楷体" panose="02010600040101010101" pitchFamily="2" charset="-122"/>
                </a:rPr>
                <a:t>AS</a:t>
              </a:r>
              <a:r>
                <a:rPr kumimoji="1" lang="en-US" altLang="zh-CN" sz="2000" baseline="-25000" smtClean="0">
                  <a:latin typeface="Calibri" panose="020F0502020204030204" pitchFamily="34" charset="0"/>
                  <a:ea typeface="华文楷体" panose="02010600040101010101" pitchFamily="2" charset="-122"/>
                </a:rPr>
                <a:t>3</a:t>
              </a:r>
              <a:r>
                <a:rPr kumimoji="1" lang="zh-CN" altLang="en-US" sz="2000" smtClean="0">
                  <a:latin typeface="Calibri" panose="020F0502020204030204" pitchFamily="34" charset="0"/>
                  <a:ea typeface="华文楷体" panose="02010600040101010101" pitchFamily="2" charset="-122"/>
                </a:rPr>
                <a:t>）</a:t>
              </a:r>
            </a:p>
          </p:txBody>
        </p:sp>
        <p:grpSp>
          <p:nvGrpSpPr>
            <p:cNvPr id="23" name="Group 20"/>
            <p:cNvGrpSpPr>
              <a:grpSpLocks/>
            </p:cNvGrpSpPr>
            <p:nvPr/>
          </p:nvGrpSpPr>
          <p:grpSpPr bwMode="auto">
            <a:xfrm>
              <a:off x="6122989" y="2762250"/>
              <a:ext cx="1962150" cy="1666875"/>
              <a:chOff x="3857" y="1740"/>
              <a:chExt cx="1236" cy="1050"/>
            </a:xfrm>
          </p:grpSpPr>
          <p:sp>
            <p:nvSpPr>
              <p:cNvPr id="24" name="Text Box 21"/>
              <p:cNvSpPr txBox="1">
                <a:spLocks noChangeArrowheads="1"/>
              </p:cNvSpPr>
              <p:nvPr/>
            </p:nvSpPr>
            <p:spPr bwMode="auto">
              <a:xfrm>
                <a:off x="3872" y="1740"/>
                <a:ext cx="122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本地 </a:t>
                </a:r>
                <a:r>
                  <a:rPr kumimoji="1" lang="en-US" altLang="zh-CN" sz="2000" smtClean="0">
                    <a:latin typeface="Calibri" panose="020F0502020204030204" pitchFamily="34" charset="0"/>
                    <a:ea typeface="华文楷体" panose="02010600040101010101" pitchFamily="2" charset="-122"/>
                  </a:rPr>
                  <a:t>ISP</a:t>
                </a:r>
                <a:r>
                  <a:rPr kumimoji="1" lang="zh-CN" altLang="en-US" sz="2000" smtClean="0">
                    <a:latin typeface="Calibri" panose="020F0502020204030204" pitchFamily="34" charset="0"/>
                    <a:ea typeface="华文楷体" panose="02010600040101010101" pitchFamily="2" charset="-122"/>
                  </a:rPr>
                  <a:t>（</a:t>
                </a:r>
                <a:r>
                  <a:rPr kumimoji="1" lang="en-US" altLang="zh-CN" sz="2000" smtClean="0">
                    <a:latin typeface="Calibri" panose="020F0502020204030204" pitchFamily="34" charset="0"/>
                    <a:ea typeface="华文楷体" panose="02010600040101010101" pitchFamily="2" charset="-122"/>
                  </a:rPr>
                  <a:t>AS</a:t>
                </a:r>
                <a:r>
                  <a:rPr kumimoji="1" lang="en-US" altLang="zh-CN" sz="2000" baseline="-25000" smtClean="0">
                    <a:latin typeface="Calibri" panose="020F0502020204030204" pitchFamily="34" charset="0"/>
                    <a:ea typeface="华文楷体" panose="02010600040101010101" pitchFamily="2" charset="-122"/>
                  </a:rPr>
                  <a:t>4</a:t>
                </a:r>
                <a:r>
                  <a:rPr kumimoji="1" lang="zh-CN" altLang="en-US" sz="2000" smtClean="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smtClean="0">
                    <a:latin typeface="Calibri" panose="020F0502020204030204" pitchFamily="34" charset="0"/>
                    <a:ea typeface="华文楷体" panose="02010600040101010101" pitchFamily="2" charset="-122"/>
                  </a:rPr>
                  <a:t>N</a:t>
                </a:r>
                <a:r>
                  <a:rPr kumimoji="1" lang="en-US" altLang="zh-CN" sz="2000" baseline="-25000" smtClean="0">
                    <a:latin typeface="Calibri" panose="020F0502020204030204" pitchFamily="34" charset="0"/>
                    <a:ea typeface="华文楷体" panose="02010600040101010101" pitchFamily="2" charset="-122"/>
                  </a:rPr>
                  <a:t>1</a:t>
                </a:r>
                <a:r>
                  <a:rPr kumimoji="1" lang="zh-CN" altLang="en-US" sz="2000" smtClean="0">
                    <a:latin typeface="Calibri" panose="020F0502020204030204" pitchFamily="34" charset="0"/>
                    <a:ea typeface="华文楷体" panose="02010600040101010101" pitchFamily="2" charset="-122"/>
                  </a:rPr>
                  <a:t>， </a:t>
                </a:r>
                <a:r>
                  <a:rPr kumimoji="1" lang="en-US" altLang="zh-CN" sz="2000" smtClean="0">
                    <a:latin typeface="Calibri" panose="020F0502020204030204" pitchFamily="34" charset="0"/>
                    <a:ea typeface="华文楷体" panose="02010600040101010101" pitchFamily="2" charset="-122"/>
                  </a:rPr>
                  <a:t>N</a:t>
                </a:r>
                <a:r>
                  <a:rPr kumimoji="1" lang="en-US" altLang="zh-CN" sz="2000" baseline="-25000" smtClean="0">
                    <a:latin typeface="Calibri" panose="020F0502020204030204" pitchFamily="34" charset="0"/>
                    <a:ea typeface="华文楷体" panose="02010600040101010101" pitchFamily="2" charset="-122"/>
                  </a:rPr>
                  <a:t>2</a:t>
                </a:r>
                <a:endParaRPr kumimoji="1" lang="en-US" altLang="zh-CN" sz="2000" smtClean="0">
                  <a:latin typeface="Calibri" panose="020F0502020204030204" pitchFamily="34" charset="0"/>
                  <a:ea typeface="华文楷体" panose="02010600040101010101" pitchFamily="2" charset="-122"/>
                </a:endParaRPr>
              </a:p>
            </p:txBody>
          </p:sp>
          <p:sp>
            <p:nvSpPr>
              <p:cNvPr id="25" name="Text Box 22"/>
              <p:cNvSpPr txBox="1">
                <a:spLocks noChangeArrowheads="1"/>
              </p:cNvSpPr>
              <p:nvPr/>
            </p:nvSpPr>
            <p:spPr bwMode="auto">
              <a:xfrm>
                <a:off x="3857" y="2344"/>
                <a:ext cx="1221"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本地 </a:t>
                </a:r>
                <a:r>
                  <a:rPr kumimoji="1" lang="en-US" altLang="zh-CN" sz="2000" smtClean="0">
                    <a:latin typeface="Calibri" panose="020F0502020204030204" pitchFamily="34" charset="0"/>
                    <a:ea typeface="华文楷体" panose="02010600040101010101" pitchFamily="2" charset="-122"/>
                  </a:rPr>
                  <a:t>ISP</a:t>
                </a:r>
                <a:r>
                  <a:rPr kumimoji="1" lang="zh-CN" altLang="en-US" sz="2000" smtClean="0">
                    <a:latin typeface="Calibri" panose="020F0502020204030204" pitchFamily="34" charset="0"/>
                    <a:ea typeface="华文楷体" panose="02010600040101010101" pitchFamily="2" charset="-122"/>
                  </a:rPr>
                  <a:t>（</a:t>
                </a:r>
                <a:r>
                  <a:rPr kumimoji="1" lang="en-US" altLang="zh-CN" sz="2000" smtClean="0">
                    <a:latin typeface="Calibri" panose="020F0502020204030204" pitchFamily="34" charset="0"/>
                    <a:ea typeface="华文楷体" panose="02010600040101010101" pitchFamily="2" charset="-122"/>
                  </a:rPr>
                  <a:t>AS</a:t>
                </a:r>
                <a:r>
                  <a:rPr kumimoji="1" lang="en-US" altLang="zh-CN" sz="2000" baseline="-25000" smtClean="0">
                    <a:latin typeface="Calibri" panose="020F0502020204030204" pitchFamily="34" charset="0"/>
                    <a:ea typeface="华文楷体" panose="02010600040101010101" pitchFamily="2" charset="-122"/>
                  </a:rPr>
                  <a:t>5</a:t>
                </a:r>
                <a:r>
                  <a:rPr kumimoji="1" lang="zh-CN" altLang="en-US" sz="2000" smtClean="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smtClean="0">
                    <a:latin typeface="Calibri" panose="020F0502020204030204" pitchFamily="34" charset="0"/>
                    <a:ea typeface="华文楷体" panose="02010600040101010101" pitchFamily="2" charset="-122"/>
                  </a:rPr>
                  <a:t>N</a:t>
                </a:r>
                <a:r>
                  <a:rPr kumimoji="1" lang="en-US" altLang="zh-CN" sz="2000" baseline="-25000" smtClean="0">
                    <a:latin typeface="Calibri" panose="020F0502020204030204" pitchFamily="34" charset="0"/>
                    <a:ea typeface="华文楷体" panose="02010600040101010101" pitchFamily="2" charset="-122"/>
                  </a:rPr>
                  <a:t>3</a:t>
                </a:r>
                <a:r>
                  <a:rPr kumimoji="1" lang="zh-CN" altLang="en-US" sz="2000" smtClean="0">
                    <a:latin typeface="Calibri" panose="020F0502020204030204" pitchFamily="34" charset="0"/>
                    <a:ea typeface="华文楷体" panose="02010600040101010101" pitchFamily="2" charset="-122"/>
                  </a:rPr>
                  <a:t>， </a:t>
                </a:r>
                <a:r>
                  <a:rPr kumimoji="1" lang="en-US" altLang="zh-CN" sz="2000" smtClean="0">
                    <a:latin typeface="Calibri" panose="020F0502020204030204" pitchFamily="34" charset="0"/>
                    <a:ea typeface="华文楷体" panose="02010600040101010101" pitchFamily="2" charset="-122"/>
                  </a:rPr>
                  <a:t>N</a:t>
                </a:r>
                <a:r>
                  <a:rPr kumimoji="1" lang="en-US" altLang="zh-CN" sz="2000" baseline="-25000" smtClean="0">
                    <a:latin typeface="Calibri" panose="020F0502020204030204" pitchFamily="34" charset="0"/>
                    <a:ea typeface="华文楷体" panose="02010600040101010101" pitchFamily="2" charset="-122"/>
                  </a:rPr>
                  <a:t>4</a:t>
                </a:r>
                <a:endParaRPr kumimoji="1" lang="en-US" altLang="zh-CN" sz="2000" smtClean="0">
                  <a:latin typeface="Calibri" panose="020F0502020204030204" pitchFamily="34" charset="0"/>
                  <a:ea typeface="华文楷体" panose="02010600040101010101" pitchFamily="2" charset="-122"/>
                </a:endParaRPr>
              </a:p>
            </p:txBody>
          </p:sp>
        </p:grpSp>
        <p:sp>
          <p:nvSpPr>
            <p:cNvPr id="26" name="Text Box 23"/>
            <p:cNvSpPr txBox="1">
              <a:spLocks noChangeArrowheads="1"/>
            </p:cNvSpPr>
            <p:nvPr/>
          </p:nvSpPr>
          <p:spPr bwMode="auto">
            <a:xfrm>
              <a:off x="6122981" y="4646613"/>
              <a:ext cx="19383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本地 </a:t>
              </a:r>
              <a:r>
                <a:rPr kumimoji="1" lang="en-US" altLang="zh-CN" sz="2000" smtClean="0">
                  <a:latin typeface="Calibri" panose="020F0502020204030204" pitchFamily="34" charset="0"/>
                  <a:ea typeface="华文楷体" panose="02010600040101010101" pitchFamily="2" charset="-122"/>
                </a:rPr>
                <a:t>ISP</a:t>
              </a:r>
              <a:r>
                <a:rPr kumimoji="1" lang="zh-CN" altLang="en-US" sz="2000" smtClean="0">
                  <a:latin typeface="Calibri" panose="020F0502020204030204" pitchFamily="34" charset="0"/>
                  <a:ea typeface="华文楷体" panose="02010600040101010101" pitchFamily="2" charset="-122"/>
                </a:rPr>
                <a:t>（</a:t>
              </a:r>
              <a:r>
                <a:rPr kumimoji="1" lang="en-US" altLang="zh-CN" sz="2000" smtClean="0">
                  <a:latin typeface="Calibri" panose="020F0502020204030204" pitchFamily="34" charset="0"/>
                  <a:ea typeface="华文楷体" panose="02010600040101010101" pitchFamily="2" charset="-122"/>
                </a:rPr>
                <a:t>AS</a:t>
              </a:r>
              <a:r>
                <a:rPr kumimoji="1" lang="en-US" altLang="zh-CN" sz="2000" baseline="-25000" smtClean="0">
                  <a:latin typeface="Calibri" panose="020F0502020204030204" pitchFamily="34" charset="0"/>
                  <a:ea typeface="华文楷体" panose="02010600040101010101" pitchFamily="2" charset="-122"/>
                </a:rPr>
                <a:t>6</a:t>
              </a:r>
              <a:r>
                <a:rPr kumimoji="1" lang="zh-CN" altLang="en-US" sz="2000" smtClean="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smtClean="0">
                  <a:latin typeface="Calibri" panose="020F0502020204030204" pitchFamily="34" charset="0"/>
                  <a:ea typeface="华文楷体" panose="02010600040101010101" pitchFamily="2" charset="-122"/>
                </a:rPr>
                <a:t>N</a:t>
              </a:r>
              <a:r>
                <a:rPr kumimoji="1" lang="en-US" altLang="zh-CN" sz="2000" baseline="-25000" smtClean="0">
                  <a:latin typeface="Calibri" panose="020F0502020204030204" pitchFamily="34" charset="0"/>
                  <a:ea typeface="华文楷体" panose="02010600040101010101" pitchFamily="2" charset="-122"/>
                </a:rPr>
                <a:t>5</a:t>
              </a:r>
              <a:endParaRPr kumimoji="1" lang="en-US" altLang="zh-CN" sz="2000" smtClean="0">
                <a:latin typeface="Calibri" panose="020F0502020204030204" pitchFamily="34" charset="0"/>
                <a:ea typeface="华文楷体" panose="02010600040101010101" pitchFamily="2" charset="-122"/>
              </a:endParaRPr>
            </a:p>
          </p:txBody>
        </p:sp>
        <p:sp>
          <p:nvSpPr>
            <p:cNvPr id="27" name="Text Box 24"/>
            <p:cNvSpPr txBox="1">
              <a:spLocks noChangeArrowheads="1"/>
            </p:cNvSpPr>
            <p:nvPr/>
          </p:nvSpPr>
          <p:spPr bwMode="auto">
            <a:xfrm>
              <a:off x="6140443" y="5627688"/>
              <a:ext cx="19383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kumimoji="1" lang="zh-CN" altLang="en-US" sz="2000" smtClean="0">
                  <a:latin typeface="Calibri" panose="020F0502020204030204" pitchFamily="34" charset="0"/>
                  <a:ea typeface="华文楷体" panose="02010600040101010101" pitchFamily="2" charset="-122"/>
                </a:rPr>
                <a:t>本地 </a:t>
              </a:r>
              <a:r>
                <a:rPr kumimoji="1" lang="en-US" altLang="zh-CN" sz="2000" smtClean="0">
                  <a:latin typeface="Calibri" panose="020F0502020204030204" pitchFamily="34" charset="0"/>
                  <a:ea typeface="华文楷体" panose="02010600040101010101" pitchFamily="2" charset="-122"/>
                </a:rPr>
                <a:t>ISP</a:t>
              </a:r>
              <a:r>
                <a:rPr kumimoji="1" lang="zh-CN" altLang="en-US" sz="2000" smtClean="0">
                  <a:latin typeface="Calibri" panose="020F0502020204030204" pitchFamily="34" charset="0"/>
                  <a:ea typeface="华文楷体" panose="02010600040101010101" pitchFamily="2" charset="-122"/>
                </a:rPr>
                <a:t>（</a:t>
              </a:r>
              <a:r>
                <a:rPr kumimoji="1" lang="en-US" altLang="zh-CN" sz="2000" smtClean="0">
                  <a:latin typeface="Calibri" panose="020F0502020204030204" pitchFamily="34" charset="0"/>
                  <a:ea typeface="华文楷体" panose="02010600040101010101" pitchFamily="2" charset="-122"/>
                </a:rPr>
                <a:t>AS</a:t>
              </a:r>
              <a:r>
                <a:rPr kumimoji="1" lang="en-US" altLang="zh-CN" sz="2000" baseline="-25000" smtClean="0">
                  <a:latin typeface="Calibri" panose="020F0502020204030204" pitchFamily="34" charset="0"/>
                  <a:ea typeface="华文楷体" panose="02010600040101010101" pitchFamily="2" charset="-122"/>
                </a:rPr>
                <a:t>7</a:t>
              </a:r>
              <a:r>
                <a:rPr kumimoji="1" lang="zh-CN" altLang="en-US" sz="2000" smtClean="0">
                  <a:latin typeface="Calibri" panose="020F0502020204030204" pitchFamily="34" charset="0"/>
                  <a:ea typeface="华文楷体" panose="02010600040101010101" pitchFamily="2" charset="-122"/>
                </a:rPr>
                <a:t>）</a:t>
              </a:r>
            </a:p>
            <a:p>
              <a:pPr algn="ctr" fontAlgn="base">
                <a:spcBef>
                  <a:spcPct val="0"/>
                </a:spcBef>
                <a:spcAft>
                  <a:spcPct val="0"/>
                </a:spcAft>
              </a:pPr>
              <a:r>
                <a:rPr kumimoji="1" lang="en-US" altLang="zh-CN" sz="2000" smtClean="0">
                  <a:latin typeface="Calibri" panose="020F0502020204030204" pitchFamily="34" charset="0"/>
                  <a:ea typeface="华文楷体" panose="02010600040101010101" pitchFamily="2" charset="-122"/>
                </a:rPr>
                <a:t>N</a:t>
              </a:r>
              <a:r>
                <a:rPr kumimoji="1" lang="en-US" altLang="zh-CN" sz="2000" baseline="-25000" smtClean="0">
                  <a:latin typeface="Calibri" panose="020F0502020204030204" pitchFamily="34" charset="0"/>
                  <a:ea typeface="华文楷体" panose="02010600040101010101" pitchFamily="2" charset="-122"/>
                </a:rPr>
                <a:t>6</a:t>
              </a:r>
              <a:r>
                <a:rPr kumimoji="1" lang="zh-CN" altLang="en-US" sz="2000" smtClean="0">
                  <a:latin typeface="Calibri" panose="020F0502020204030204" pitchFamily="34" charset="0"/>
                  <a:ea typeface="华文楷体" panose="02010600040101010101" pitchFamily="2" charset="-122"/>
                </a:rPr>
                <a:t>， </a:t>
              </a:r>
              <a:r>
                <a:rPr kumimoji="1" lang="en-US" altLang="zh-CN" sz="2000" smtClean="0">
                  <a:latin typeface="Calibri" panose="020F0502020204030204" pitchFamily="34" charset="0"/>
                  <a:ea typeface="华文楷体" panose="02010600040101010101" pitchFamily="2" charset="-122"/>
                </a:rPr>
                <a:t>N</a:t>
              </a:r>
              <a:r>
                <a:rPr kumimoji="1" lang="en-US" altLang="zh-CN" sz="2000" baseline="-25000" smtClean="0">
                  <a:latin typeface="Calibri" panose="020F0502020204030204" pitchFamily="34" charset="0"/>
                  <a:ea typeface="华文楷体" panose="02010600040101010101" pitchFamily="2" charset="-122"/>
                </a:rPr>
                <a:t>7</a:t>
              </a:r>
              <a:endParaRPr kumimoji="1" lang="en-US" altLang="zh-CN" sz="2000" smtClean="0">
                <a:latin typeface="Calibri" panose="020F0502020204030204" pitchFamily="34" charset="0"/>
                <a:ea typeface="华文楷体" panose="02010600040101010101" pitchFamily="2" charset="-122"/>
              </a:endParaRPr>
            </a:p>
          </p:txBody>
        </p:sp>
      </p:grpSp>
      <p:sp>
        <p:nvSpPr>
          <p:cNvPr id="53" name="圆角矩形标注 52"/>
          <p:cNvSpPr/>
          <p:nvPr/>
        </p:nvSpPr>
        <p:spPr>
          <a:xfrm>
            <a:off x="88900" y="1984461"/>
            <a:ext cx="8836547" cy="650957"/>
          </a:xfrm>
          <a:prstGeom prst="wedgeRoundRectCallout">
            <a:avLst>
              <a:gd name="adj1" fmla="val -7122"/>
              <a:gd name="adj2" fmla="val 154431"/>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自治系统 </a:t>
            </a:r>
            <a:r>
              <a:rPr lang="en-US" altLang="zh-CN" sz="1600" dirty="0">
                <a:solidFill>
                  <a:srgbClr val="FFFFFF"/>
                </a:solidFill>
                <a:latin typeface="Calibri" panose="020F0502020204030204" pitchFamily="34" charset="0"/>
                <a:ea typeface="黑体" panose="02010609060101010101" pitchFamily="49" charset="-122"/>
              </a:rPr>
              <a:t>AS</a:t>
            </a:r>
            <a:r>
              <a:rPr lang="en-US" altLang="zh-CN" sz="1600" baseline="-25000" dirty="0">
                <a:solidFill>
                  <a:srgbClr val="FFFFFF"/>
                </a:solidFill>
                <a:latin typeface="Calibri" panose="020F0502020204030204" pitchFamily="34" charset="0"/>
                <a:ea typeface="黑体" panose="02010609060101010101" pitchFamily="49" charset="-122"/>
              </a:rPr>
              <a:t>2</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的 </a:t>
            </a:r>
            <a:r>
              <a:rPr lang="en-US" altLang="zh-CN" sz="1600" dirty="0">
                <a:solidFill>
                  <a:srgbClr val="FFFFFF"/>
                </a:solidFill>
                <a:latin typeface="Calibri" panose="020F0502020204030204" pitchFamily="34" charset="0"/>
                <a:ea typeface="黑体" panose="02010609060101010101" pitchFamily="49" charset="-122"/>
              </a:rPr>
              <a:t>BGP </a:t>
            </a:r>
            <a:r>
              <a:rPr lang="zh-CN" altLang="en-US" sz="1600" dirty="0">
                <a:solidFill>
                  <a:srgbClr val="FFFFFF"/>
                </a:solidFill>
                <a:latin typeface="Calibri" panose="020F0502020204030204" pitchFamily="34" charset="0"/>
                <a:ea typeface="黑体" panose="02010609060101010101" pitchFamily="49" charset="-122"/>
              </a:rPr>
              <a:t>发言人通知主干网的 </a:t>
            </a:r>
            <a:r>
              <a:rPr lang="en-US" altLang="zh-CN" sz="1600" dirty="0">
                <a:solidFill>
                  <a:srgbClr val="FFFFFF"/>
                </a:solidFill>
                <a:latin typeface="Calibri" panose="020F0502020204030204" pitchFamily="34" charset="0"/>
                <a:ea typeface="黑体" panose="02010609060101010101" pitchFamily="49" charset="-122"/>
              </a:rPr>
              <a:t>BGP </a:t>
            </a:r>
            <a:r>
              <a:rPr lang="zh-CN" altLang="en-US" sz="1600" dirty="0">
                <a:solidFill>
                  <a:srgbClr val="FFFFFF"/>
                </a:solidFill>
                <a:latin typeface="Calibri" panose="020F0502020204030204" pitchFamily="34" charset="0"/>
                <a:ea typeface="黑体" panose="02010609060101010101" pitchFamily="49" charset="-122"/>
              </a:rPr>
              <a:t>发言人</a:t>
            </a:r>
            <a:r>
              <a:rPr lang="zh-CN" altLang="en-US" sz="1600" dirty="0" smtClean="0">
                <a:solidFill>
                  <a:srgbClr val="FFFFFF"/>
                </a:solidFill>
                <a:latin typeface="Calibri" panose="020F0502020204030204" pitchFamily="34" charset="0"/>
                <a:ea typeface="黑体" panose="02010609060101010101" pitchFamily="49" charset="-122"/>
              </a:rPr>
              <a:t>：要</a:t>
            </a:r>
            <a:r>
              <a:rPr lang="zh-CN" altLang="en-US" sz="1600" dirty="0">
                <a:solidFill>
                  <a:srgbClr val="FFFFFF"/>
                </a:solidFill>
                <a:latin typeface="Calibri" panose="020F0502020204030204" pitchFamily="34" charset="0"/>
                <a:ea typeface="黑体" panose="02010609060101010101" pitchFamily="49" charset="-122"/>
              </a:rPr>
              <a:t>到达网络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1</a:t>
            </a:r>
            <a:r>
              <a:rPr lang="en-US" altLang="zh-CN" sz="1600" dirty="0">
                <a:solidFill>
                  <a:srgbClr val="FFFFFF"/>
                </a:solidFill>
                <a:latin typeface="Calibri" panose="020F0502020204030204" pitchFamily="34" charset="0"/>
                <a:ea typeface="黑体" panose="02010609060101010101" pitchFamily="49" charset="-122"/>
              </a:rPr>
              <a:t>, N</a:t>
            </a:r>
            <a:r>
              <a:rPr lang="en-US" altLang="zh-CN" sz="1600" baseline="-25000" dirty="0">
                <a:solidFill>
                  <a:srgbClr val="FFFFFF"/>
                </a:solidFill>
                <a:latin typeface="Calibri" panose="020F0502020204030204" pitchFamily="34" charset="0"/>
                <a:ea typeface="黑体" panose="02010609060101010101" pitchFamily="49" charset="-122"/>
              </a:rPr>
              <a:t>2</a:t>
            </a:r>
            <a:r>
              <a:rPr lang="en-US" altLang="zh-CN" sz="1600" dirty="0">
                <a:solidFill>
                  <a:srgbClr val="FFFFFF"/>
                </a:solidFill>
                <a:latin typeface="Calibri" panose="020F0502020204030204" pitchFamily="34" charset="0"/>
                <a:ea typeface="黑体" panose="02010609060101010101" pitchFamily="49" charset="-122"/>
              </a:rPr>
              <a:t>, N</a:t>
            </a:r>
            <a:r>
              <a:rPr lang="en-US" altLang="zh-CN" sz="1600" baseline="-25000" dirty="0">
                <a:solidFill>
                  <a:srgbClr val="FFFFFF"/>
                </a:solidFill>
                <a:latin typeface="Calibri" panose="020F0502020204030204" pitchFamily="34" charset="0"/>
                <a:ea typeface="黑体" panose="02010609060101010101" pitchFamily="49" charset="-122"/>
              </a:rPr>
              <a:t>3</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和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4</a:t>
            </a: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可经过 </a:t>
            </a:r>
            <a:r>
              <a:rPr lang="en-US" altLang="zh-CN" sz="1600" dirty="0" smtClean="0">
                <a:solidFill>
                  <a:srgbClr val="FFFFFF"/>
                </a:solidFill>
                <a:latin typeface="Calibri" panose="020F0502020204030204" pitchFamily="34" charset="0"/>
                <a:ea typeface="黑体" panose="02010609060101010101" pitchFamily="49" charset="-122"/>
              </a:rPr>
              <a:t>AS</a:t>
            </a:r>
            <a:r>
              <a:rPr lang="en-US" altLang="zh-CN" sz="1600" baseline="-25000" dirty="0" smtClean="0">
                <a:solidFill>
                  <a:srgbClr val="FFFFFF"/>
                </a:solidFill>
                <a:latin typeface="Calibri" panose="020F0502020204030204" pitchFamily="34" charset="0"/>
                <a:ea typeface="黑体" panose="02010609060101010101" pitchFamily="49" charset="-122"/>
              </a:rPr>
              <a:t>2</a:t>
            </a:r>
            <a:r>
              <a:rPr lang="zh-CN" altLang="en-US" sz="1600" dirty="0" smtClean="0">
                <a:solidFill>
                  <a:srgbClr val="FFFFFF"/>
                </a:solidFill>
                <a:latin typeface="Calibri" panose="020F0502020204030204" pitchFamily="34" charset="0"/>
                <a:ea typeface="黑体" panose="02010609060101010101" pitchFamily="49" charset="-122"/>
              </a:rPr>
              <a:t> </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54" name="圆角矩形标注 53"/>
          <p:cNvSpPr/>
          <p:nvPr/>
        </p:nvSpPr>
        <p:spPr>
          <a:xfrm>
            <a:off x="457200" y="1909722"/>
            <a:ext cx="5079823" cy="1047958"/>
          </a:xfrm>
          <a:prstGeom prst="wedgeRoundRectCallout">
            <a:avLst>
              <a:gd name="adj1" fmla="val -37016"/>
              <a:gd name="adj2" fmla="val 158165"/>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FFFFFF"/>
                </a:solidFill>
                <a:latin typeface="Calibri" panose="020F0502020204030204" pitchFamily="34" charset="0"/>
                <a:ea typeface="黑体" panose="02010609060101010101" pitchFamily="49" charset="-122"/>
              </a:rPr>
              <a:t>主干</a:t>
            </a:r>
            <a:r>
              <a:rPr lang="zh-CN" altLang="en-US" sz="1600" dirty="0" smtClean="0">
                <a:solidFill>
                  <a:srgbClr val="FFFFFF"/>
                </a:solidFill>
                <a:latin typeface="Calibri" panose="020F0502020204030204" pitchFamily="34" charset="0"/>
                <a:ea typeface="黑体" panose="02010609060101010101" pitchFamily="49" charset="-122"/>
              </a:rPr>
              <a:t>网可发出</a:t>
            </a:r>
            <a:r>
              <a:rPr lang="zh-CN" altLang="en-US" sz="1600" dirty="0">
                <a:solidFill>
                  <a:srgbClr val="FFFFFF"/>
                </a:solidFill>
                <a:latin typeface="Calibri" panose="020F0502020204030204" pitchFamily="34" charset="0"/>
                <a:ea typeface="黑体" panose="02010609060101010101" pitchFamily="49" charset="-122"/>
              </a:rPr>
              <a:t>通告</a:t>
            </a:r>
            <a:r>
              <a:rPr lang="zh-CN" altLang="en-US" sz="1600" dirty="0" smtClean="0">
                <a:solidFill>
                  <a:srgbClr val="FFFFFF"/>
                </a:solidFill>
                <a:latin typeface="Calibri" panose="020F0502020204030204" pitchFamily="34" charset="0"/>
                <a:ea typeface="黑体" panose="02010609060101010101" pitchFamily="49" charset="-122"/>
              </a:rPr>
              <a:t>：</a:t>
            </a:r>
            <a:endParaRPr lang="en-US" altLang="zh-CN" sz="1600" dirty="0" smtClean="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smtClean="0">
                <a:solidFill>
                  <a:srgbClr val="FFFFFF"/>
                </a:solidFill>
                <a:latin typeface="Calibri" panose="020F0502020204030204" pitchFamily="34" charset="0"/>
                <a:ea typeface="黑体" panose="02010609060101010101" pitchFamily="49" charset="-122"/>
              </a:rPr>
              <a:t>要到达网络 </a:t>
            </a:r>
            <a:r>
              <a:rPr lang="en-US" altLang="zh-CN" sz="1600" dirty="0" smtClean="0">
                <a:solidFill>
                  <a:srgbClr val="FFFFFF"/>
                </a:solidFill>
                <a:latin typeface="Calibri" panose="020F0502020204030204" pitchFamily="34" charset="0"/>
                <a:ea typeface="黑体" panose="02010609060101010101" pitchFamily="49" charset="-122"/>
              </a:rPr>
              <a:t>N</a:t>
            </a:r>
            <a:r>
              <a:rPr lang="en-US" altLang="zh-CN" sz="1600" baseline="-25000" dirty="0" smtClean="0">
                <a:solidFill>
                  <a:srgbClr val="FFFFFF"/>
                </a:solidFill>
                <a:latin typeface="Calibri" panose="020F0502020204030204" pitchFamily="34" charset="0"/>
                <a:ea typeface="黑体" panose="02010609060101010101" pitchFamily="49" charset="-122"/>
              </a:rPr>
              <a:t>1</a:t>
            </a:r>
            <a:r>
              <a:rPr lang="en-US" altLang="zh-CN" sz="1600" dirty="0" smtClean="0">
                <a:solidFill>
                  <a:srgbClr val="FFFFFF"/>
                </a:solidFill>
                <a:latin typeface="Calibri" panose="020F0502020204030204" pitchFamily="34" charset="0"/>
                <a:ea typeface="黑体" panose="02010609060101010101" pitchFamily="49" charset="-122"/>
              </a:rPr>
              <a:t>, N</a:t>
            </a:r>
            <a:r>
              <a:rPr lang="en-US" altLang="zh-CN" sz="1600" baseline="-25000" dirty="0" smtClean="0">
                <a:solidFill>
                  <a:srgbClr val="FFFFFF"/>
                </a:solidFill>
                <a:latin typeface="Calibri" panose="020F0502020204030204" pitchFamily="34" charset="0"/>
                <a:ea typeface="黑体" panose="02010609060101010101" pitchFamily="49" charset="-122"/>
              </a:rPr>
              <a:t>2</a:t>
            </a:r>
            <a:r>
              <a:rPr lang="en-US" altLang="zh-CN" sz="1600" dirty="0" smtClean="0">
                <a:solidFill>
                  <a:srgbClr val="FFFFFF"/>
                </a:solidFill>
                <a:latin typeface="Calibri" panose="020F0502020204030204" pitchFamily="34" charset="0"/>
                <a:ea typeface="黑体" panose="02010609060101010101" pitchFamily="49" charset="-122"/>
              </a:rPr>
              <a:t>, N</a:t>
            </a:r>
            <a:r>
              <a:rPr lang="en-US" altLang="zh-CN" sz="1600" baseline="-25000" dirty="0" smtClean="0">
                <a:solidFill>
                  <a:srgbClr val="FFFFFF"/>
                </a:solidFill>
                <a:latin typeface="Calibri" panose="020F0502020204030204" pitchFamily="34" charset="0"/>
                <a:ea typeface="黑体" panose="02010609060101010101" pitchFamily="49" charset="-122"/>
              </a:rPr>
              <a:t>3</a:t>
            </a:r>
            <a:r>
              <a:rPr lang="en-US" altLang="zh-CN" sz="16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和 </a:t>
            </a:r>
            <a:r>
              <a:rPr lang="en-US" altLang="zh-CN" sz="1600" dirty="0" smtClean="0">
                <a:solidFill>
                  <a:srgbClr val="FFFFFF"/>
                </a:solidFill>
                <a:latin typeface="Calibri" panose="020F0502020204030204" pitchFamily="34" charset="0"/>
                <a:ea typeface="黑体" panose="02010609060101010101" pitchFamily="49" charset="-122"/>
              </a:rPr>
              <a:t>N</a:t>
            </a:r>
            <a:r>
              <a:rPr lang="en-US" altLang="zh-CN" sz="1600" baseline="-25000" dirty="0" smtClean="0">
                <a:solidFill>
                  <a:srgbClr val="FFFFFF"/>
                </a:solidFill>
                <a:latin typeface="Calibri" panose="020F0502020204030204" pitchFamily="34" charset="0"/>
                <a:ea typeface="黑体" panose="02010609060101010101" pitchFamily="49" charset="-122"/>
              </a:rPr>
              <a:t>4</a:t>
            </a:r>
            <a:r>
              <a:rPr lang="en-US" altLang="zh-CN" sz="16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可经过（</a:t>
            </a:r>
            <a:r>
              <a:rPr lang="en-US" altLang="zh-CN" sz="1600" dirty="0" smtClean="0">
                <a:solidFill>
                  <a:srgbClr val="FFFFFF"/>
                </a:solidFill>
                <a:latin typeface="Calibri" panose="020F0502020204030204" pitchFamily="34" charset="0"/>
                <a:ea typeface="黑体" panose="02010609060101010101" pitchFamily="49" charset="-122"/>
              </a:rPr>
              <a:t>AS</a:t>
            </a:r>
            <a:r>
              <a:rPr lang="en-US" altLang="zh-CN" sz="1600" baseline="-250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a:t>
            </a:r>
            <a:r>
              <a:rPr lang="zh-CN" altLang="en-US" sz="1600" dirty="0" smtClean="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AS</a:t>
            </a:r>
            <a:r>
              <a:rPr lang="en-US" altLang="zh-CN" sz="1600" baseline="-25000" dirty="0" smtClean="0">
                <a:solidFill>
                  <a:srgbClr val="FFFFFF"/>
                </a:solidFill>
                <a:latin typeface="Calibri" panose="020F0502020204030204" pitchFamily="34" charset="0"/>
                <a:ea typeface="黑体" panose="02010609060101010101" pitchFamily="49" charset="-122"/>
              </a:rPr>
              <a:t>2</a:t>
            </a:r>
            <a:r>
              <a:rPr lang="zh-CN" altLang="en-US" sz="1600" dirty="0" smtClean="0">
                <a:solidFill>
                  <a:srgbClr val="FFFFFF"/>
                </a:solidFill>
                <a:latin typeface="Calibri" panose="020F0502020204030204" pitchFamily="34" charset="0"/>
                <a:ea typeface="黑体" panose="02010609060101010101" pitchFamily="49" charset="-122"/>
              </a:rPr>
              <a:t>）</a:t>
            </a:r>
            <a:endParaRPr lang="en-US" altLang="zh-CN" sz="1600" dirty="0" smtClean="0">
              <a:solidFill>
                <a:srgbClr val="FFFFFF"/>
              </a:solidFill>
              <a:latin typeface="Calibri" panose="020F0502020204030204" pitchFamily="34" charset="0"/>
              <a:ea typeface="黑体" panose="02010609060101010101" pitchFamily="49" charset="-122"/>
            </a:endParaRPr>
          </a:p>
          <a:p>
            <a:pPr marL="285750" indent="-285750">
              <a:lnSpc>
                <a:spcPct val="150000"/>
              </a:lnSpc>
              <a:buClr>
                <a:schemeClr val="bg1"/>
              </a:buClr>
              <a:buFont typeface="Wingdings 3" panose="05040102010807070707" pitchFamily="18" charset="2"/>
              <a:buChar char="ª"/>
            </a:pPr>
            <a:r>
              <a:rPr lang="zh-CN" altLang="en-US" sz="1600" dirty="0" smtClean="0">
                <a:solidFill>
                  <a:srgbClr val="FFFFFF"/>
                </a:solidFill>
                <a:latin typeface="Calibri" panose="020F0502020204030204" pitchFamily="34" charset="0"/>
                <a:ea typeface="黑体" panose="02010609060101010101" pitchFamily="49" charset="-122"/>
              </a:rPr>
              <a:t>要</a:t>
            </a:r>
            <a:r>
              <a:rPr lang="zh-CN" altLang="en-US" sz="1600" dirty="0">
                <a:solidFill>
                  <a:srgbClr val="FFFFFF"/>
                </a:solidFill>
                <a:latin typeface="Calibri" panose="020F0502020204030204" pitchFamily="34" charset="0"/>
                <a:ea typeface="黑体" panose="02010609060101010101" pitchFamily="49" charset="-122"/>
              </a:rPr>
              <a:t>到达网络 </a:t>
            </a:r>
            <a:r>
              <a:rPr lang="en-US" altLang="zh-CN" sz="1600" dirty="0">
                <a:solidFill>
                  <a:srgbClr val="FFFFFF"/>
                </a:solidFill>
                <a:latin typeface="Calibri" panose="020F0502020204030204" pitchFamily="34" charset="0"/>
                <a:ea typeface="黑体" panose="02010609060101010101" pitchFamily="49" charset="-122"/>
              </a:rPr>
              <a:t>N</a:t>
            </a:r>
            <a:r>
              <a:rPr lang="en-US" altLang="zh-CN" sz="1600" baseline="-25000" dirty="0">
                <a:solidFill>
                  <a:srgbClr val="FFFFFF"/>
                </a:solidFill>
                <a:latin typeface="Calibri" panose="020F0502020204030204" pitchFamily="34" charset="0"/>
                <a:ea typeface="黑体" panose="02010609060101010101" pitchFamily="49" charset="-122"/>
              </a:rPr>
              <a:t>5</a:t>
            </a:r>
            <a:r>
              <a:rPr lang="en-US" altLang="zh-CN" sz="1600" dirty="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N</a:t>
            </a:r>
            <a:r>
              <a:rPr lang="en-US" altLang="zh-CN" sz="1600" baseline="-25000" dirty="0" smtClean="0">
                <a:solidFill>
                  <a:srgbClr val="FFFFFF"/>
                </a:solidFill>
                <a:latin typeface="Calibri" panose="020F0502020204030204" pitchFamily="34" charset="0"/>
                <a:ea typeface="黑体" panose="02010609060101010101" pitchFamily="49" charset="-122"/>
              </a:rPr>
              <a:t>6</a:t>
            </a:r>
            <a:r>
              <a:rPr lang="en-US" altLang="zh-CN" sz="16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和 </a:t>
            </a:r>
            <a:r>
              <a:rPr lang="en-US" altLang="zh-CN" sz="1600" dirty="0" smtClean="0">
                <a:solidFill>
                  <a:srgbClr val="FFFFFF"/>
                </a:solidFill>
                <a:latin typeface="Calibri" panose="020F0502020204030204" pitchFamily="34" charset="0"/>
                <a:ea typeface="黑体" panose="02010609060101010101" pitchFamily="49" charset="-122"/>
              </a:rPr>
              <a:t>N</a:t>
            </a:r>
            <a:r>
              <a:rPr lang="en-US" altLang="zh-CN" sz="1600" baseline="-25000" dirty="0" smtClean="0">
                <a:solidFill>
                  <a:srgbClr val="FFFFFF"/>
                </a:solidFill>
                <a:latin typeface="Calibri" panose="020F0502020204030204" pitchFamily="34" charset="0"/>
                <a:ea typeface="黑体" panose="02010609060101010101" pitchFamily="49" charset="-122"/>
              </a:rPr>
              <a:t>5</a:t>
            </a:r>
            <a:r>
              <a:rPr lang="en-US" altLang="zh-CN" sz="1600" dirty="0" smtClean="0">
                <a:solidFill>
                  <a:srgbClr val="FFFFFF"/>
                </a:solidFill>
                <a:latin typeface="Calibri" panose="020F0502020204030204" pitchFamily="34" charset="0"/>
                <a:ea typeface="黑体" panose="02010609060101010101" pitchFamily="49" charset="-122"/>
              </a:rPr>
              <a:t> </a:t>
            </a:r>
            <a:r>
              <a:rPr lang="en-US" altLang="zh-CN" sz="1600" baseline="-25000" dirty="0" smtClean="0">
                <a:solidFill>
                  <a:srgbClr val="FFFFFF"/>
                </a:solidFill>
                <a:latin typeface="Calibri" panose="020F0502020204030204" pitchFamily="34" charset="0"/>
                <a:ea typeface="黑体" panose="02010609060101010101" pitchFamily="49" charset="-122"/>
              </a:rPr>
              <a:t> </a:t>
            </a:r>
            <a:r>
              <a:rPr lang="zh-CN" altLang="en-US" sz="1600" dirty="0" smtClean="0">
                <a:solidFill>
                  <a:srgbClr val="FFFFFF"/>
                </a:solidFill>
                <a:latin typeface="Calibri" panose="020F0502020204030204" pitchFamily="34" charset="0"/>
                <a:ea typeface="黑体" panose="02010609060101010101" pitchFamily="49" charset="-122"/>
              </a:rPr>
              <a:t>可</a:t>
            </a:r>
            <a:r>
              <a:rPr lang="zh-CN" altLang="en-US" sz="1600" dirty="0">
                <a:solidFill>
                  <a:srgbClr val="FFFFFF"/>
                </a:solidFill>
                <a:latin typeface="Calibri" panose="020F0502020204030204" pitchFamily="34" charset="0"/>
                <a:ea typeface="黑体" panose="02010609060101010101" pitchFamily="49" charset="-122"/>
              </a:rPr>
              <a:t>沿路径</a:t>
            </a:r>
            <a:r>
              <a:rPr lang="zh-CN" altLang="en-US" sz="1600" dirty="0" smtClean="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AS</a:t>
            </a:r>
            <a:r>
              <a:rPr lang="en-US" altLang="zh-CN" sz="1600" baseline="-25000" dirty="0" smtClean="0">
                <a:solidFill>
                  <a:srgbClr val="FFFFFF"/>
                </a:solidFill>
                <a:latin typeface="Calibri" panose="020F0502020204030204" pitchFamily="34" charset="0"/>
                <a:ea typeface="黑体" panose="02010609060101010101" pitchFamily="49" charset="-122"/>
              </a:rPr>
              <a:t>1</a:t>
            </a:r>
            <a:r>
              <a:rPr lang="zh-CN" altLang="en-US" sz="1600" dirty="0" smtClean="0">
                <a:solidFill>
                  <a:srgbClr val="FFFFFF"/>
                </a:solidFill>
                <a:latin typeface="Calibri" panose="020F0502020204030204" pitchFamily="34" charset="0"/>
                <a:ea typeface="黑体" panose="02010609060101010101" pitchFamily="49" charset="-122"/>
              </a:rPr>
              <a:t> </a:t>
            </a:r>
            <a:r>
              <a:rPr lang="en-US" altLang="zh-CN" sz="1600" dirty="0">
                <a:solidFill>
                  <a:srgbClr val="FFFFFF"/>
                </a:solidFill>
                <a:latin typeface="Calibri" panose="020F0502020204030204" pitchFamily="34" charset="0"/>
                <a:ea typeface="黑体" panose="02010609060101010101" pitchFamily="49" charset="-122"/>
              </a:rPr>
              <a:t>,</a:t>
            </a:r>
            <a:r>
              <a:rPr lang="zh-CN" altLang="en-US" sz="1600" dirty="0">
                <a:solidFill>
                  <a:srgbClr val="FFFFFF"/>
                </a:solidFill>
                <a:latin typeface="Calibri" panose="020F0502020204030204" pitchFamily="34" charset="0"/>
                <a:ea typeface="黑体" panose="02010609060101010101" pitchFamily="49" charset="-122"/>
              </a:rPr>
              <a:t> </a:t>
            </a:r>
            <a:r>
              <a:rPr lang="en-US" altLang="zh-CN" sz="1600" dirty="0" smtClean="0">
                <a:solidFill>
                  <a:srgbClr val="FFFFFF"/>
                </a:solidFill>
                <a:latin typeface="Calibri" panose="020F0502020204030204" pitchFamily="34" charset="0"/>
                <a:ea typeface="黑体" panose="02010609060101010101" pitchFamily="49" charset="-122"/>
              </a:rPr>
              <a:t>AS</a:t>
            </a:r>
            <a:r>
              <a:rPr lang="en-US" altLang="zh-CN" sz="1600" baseline="-25000" dirty="0" smtClean="0">
                <a:solidFill>
                  <a:srgbClr val="FFFFFF"/>
                </a:solidFill>
                <a:latin typeface="Calibri" panose="020F0502020204030204" pitchFamily="34" charset="0"/>
                <a:ea typeface="黑体" panose="02010609060101010101" pitchFamily="49" charset="-122"/>
              </a:rPr>
              <a:t>3 </a:t>
            </a:r>
            <a:r>
              <a:rPr lang="zh-CN" altLang="en-US" sz="1600" dirty="0" smtClean="0">
                <a:solidFill>
                  <a:srgbClr val="FFFFFF"/>
                </a:solidFill>
                <a:latin typeface="Calibri" panose="020F0502020204030204" pitchFamily="34" charset="0"/>
                <a:ea typeface="黑体" panose="02010609060101010101" pitchFamily="49" charset="-122"/>
              </a:rPr>
              <a:t>）</a:t>
            </a:r>
            <a:endParaRPr lang="zh-CN" altLang="en-US"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970804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ssolv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ipe(down)">
                                      <p:cBhvr>
                                        <p:cTn id="16" dur="300"/>
                                        <p:tgtEl>
                                          <p:spTgt spid="5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1" fill="hold" grpId="1" nodeType="clickEffect">
                                  <p:stCondLst>
                                    <p:cond delay="0"/>
                                  </p:stCondLst>
                                  <p:childTnLst>
                                    <p:animEffect transition="out" filter="wipe(up)">
                                      <p:cBhvr>
                                        <p:cTn id="20" dur="500"/>
                                        <p:tgtEl>
                                          <p:spTgt spid="53"/>
                                        </p:tgtEl>
                                      </p:cBhvr>
                                    </p:animEffect>
                                    <p:set>
                                      <p:cBhvr>
                                        <p:cTn id="21" dur="1" fill="hold">
                                          <p:stCondLst>
                                            <p:cond delay="499"/>
                                          </p:stCondLst>
                                        </p:cTn>
                                        <p:tgtEl>
                                          <p:spTgt spid="5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3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1" fill="hold" grpId="1" nodeType="clickEffect">
                                  <p:stCondLst>
                                    <p:cond delay="0"/>
                                  </p:stCondLst>
                                  <p:childTnLst>
                                    <p:animEffect transition="out" filter="wipe(up)">
                                      <p:cBhvr>
                                        <p:cTn id="30" dur="500"/>
                                        <p:tgtEl>
                                          <p:spTgt spid="54"/>
                                        </p:tgtEl>
                                      </p:cBhvr>
                                    </p:animEffect>
                                    <p:set>
                                      <p:cBhvr>
                                        <p:cTn id="31"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策略举例</a:t>
            </a:r>
            <a:endParaRPr lang="zh-CN" altLang="en-US" dirty="0"/>
          </a:p>
        </p:txBody>
      </p:sp>
      <p:sp>
        <p:nvSpPr>
          <p:cNvPr id="3" name="内容占位符 2"/>
          <p:cNvSpPr>
            <a:spLocks noGrp="1"/>
          </p:cNvSpPr>
          <p:nvPr>
            <p:ph idx="1"/>
          </p:nvPr>
        </p:nvSpPr>
        <p:spPr>
          <a:xfrm>
            <a:off x="457200" y="1444978"/>
            <a:ext cx="8579554" cy="5413022"/>
          </a:xfrm>
        </p:spPr>
        <p:txBody>
          <a:bodyPr/>
          <a:lstStyle/>
          <a:p>
            <a:r>
              <a:rPr lang="zh-CN" altLang="en-US" dirty="0"/>
              <a:t>一个多连接</a:t>
            </a:r>
            <a:r>
              <a:rPr lang="en-US" altLang="zh-CN" dirty="0"/>
              <a:t>AS</a:t>
            </a:r>
            <a:r>
              <a:rPr lang="zh-CN" altLang="en-US" dirty="0"/>
              <a:t>拒绝传送中转</a:t>
            </a:r>
            <a:r>
              <a:rPr lang="en-US" altLang="zh-CN" dirty="0"/>
              <a:t>(transit)</a:t>
            </a:r>
            <a:r>
              <a:rPr lang="zh-CN" altLang="en-US" dirty="0"/>
              <a:t>数据</a:t>
            </a:r>
          </a:p>
          <a:p>
            <a:pPr lvl="1">
              <a:lnSpc>
                <a:spcPct val="150000"/>
              </a:lnSpc>
            </a:pPr>
            <a:r>
              <a:rPr lang="zh-CN" altLang="en-US" dirty="0"/>
              <a:t>限制路径通告，例如大公司</a:t>
            </a:r>
          </a:p>
          <a:p>
            <a:pPr>
              <a:spcBef>
                <a:spcPts val="3000"/>
              </a:spcBef>
            </a:pPr>
            <a:r>
              <a:rPr lang="zh-CN" altLang="en-US" dirty="0"/>
              <a:t>一个多连接</a:t>
            </a:r>
            <a:r>
              <a:rPr lang="en-US" altLang="zh-CN" dirty="0"/>
              <a:t>AS</a:t>
            </a:r>
            <a:r>
              <a:rPr lang="zh-CN" altLang="en-US" dirty="0"/>
              <a:t>可以为一些</a:t>
            </a:r>
            <a:r>
              <a:rPr lang="en-US" altLang="zh-CN" dirty="0"/>
              <a:t>AS</a:t>
            </a:r>
            <a:r>
              <a:rPr lang="zh-CN" altLang="en-US" dirty="0"/>
              <a:t>传送中转数据</a:t>
            </a:r>
          </a:p>
          <a:p>
            <a:pPr lvl="1">
              <a:lnSpc>
                <a:spcPct val="150000"/>
              </a:lnSpc>
            </a:pPr>
            <a:r>
              <a:rPr lang="zh-CN" altLang="en-US" dirty="0"/>
              <a:t>只将路径通告给部分</a:t>
            </a:r>
            <a:r>
              <a:rPr lang="en-US" altLang="zh-CN" dirty="0"/>
              <a:t>AS</a:t>
            </a:r>
            <a:r>
              <a:rPr lang="zh-CN" altLang="en-US" dirty="0"/>
              <a:t>，例如二级运营商</a:t>
            </a:r>
          </a:p>
          <a:p>
            <a:pPr>
              <a:spcBef>
                <a:spcPts val="3000"/>
              </a:spcBef>
            </a:pPr>
            <a:r>
              <a:rPr lang="zh-CN" altLang="en-US" dirty="0"/>
              <a:t>一个</a:t>
            </a:r>
            <a:r>
              <a:rPr lang="en-US" altLang="zh-CN" dirty="0"/>
              <a:t>AS</a:t>
            </a:r>
            <a:r>
              <a:rPr lang="zh-CN" altLang="en-US" dirty="0"/>
              <a:t>可以显</a:t>
            </a:r>
            <a:r>
              <a:rPr lang="zh-CN" altLang="en-US" dirty="0" smtClean="0"/>
              <a:t>式地允许</a:t>
            </a:r>
            <a:r>
              <a:rPr lang="zh-CN" altLang="en-US" dirty="0"/>
              <a:t>或禁止某</a:t>
            </a:r>
            <a:r>
              <a:rPr lang="en-US" altLang="zh-CN" dirty="0"/>
              <a:t>AS</a:t>
            </a:r>
            <a:r>
              <a:rPr lang="zh-CN" altLang="en-US" dirty="0"/>
              <a:t>的数据中转经过</a:t>
            </a:r>
          </a:p>
          <a:p>
            <a:pPr lvl="1">
              <a:lnSpc>
                <a:spcPct val="150000"/>
              </a:lnSpc>
            </a:pPr>
            <a:r>
              <a:rPr lang="zh-CN" altLang="en-US" dirty="0"/>
              <a:t>通过允许或禁止某些路径通告</a:t>
            </a:r>
          </a:p>
          <a:p>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160886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路由消息交换</a:t>
            </a:r>
            <a:endParaRPr lang="zh-CN" altLang="en-US" dirty="0"/>
          </a:p>
        </p:txBody>
      </p:sp>
      <p:sp>
        <p:nvSpPr>
          <p:cNvPr id="3" name="内容占位符 2"/>
          <p:cNvSpPr>
            <a:spLocks noGrp="1"/>
          </p:cNvSpPr>
          <p:nvPr>
            <p:ph idx="1"/>
          </p:nvPr>
        </p:nvSpPr>
        <p:spPr>
          <a:xfrm>
            <a:off x="457200" y="1444978"/>
            <a:ext cx="8579554" cy="5413022"/>
          </a:xfrm>
        </p:spPr>
        <p:txBody>
          <a:bodyPr/>
          <a:lstStyle/>
          <a:p>
            <a:r>
              <a:rPr lang="zh-CN" altLang="en-US" dirty="0"/>
              <a:t>域间的对等</a:t>
            </a:r>
            <a:r>
              <a:rPr lang="zh-CN" altLang="en-US" dirty="0" smtClean="0"/>
              <a:t>点</a:t>
            </a:r>
            <a:r>
              <a:rPr lang="en-US" altLang="zh-CN" dirty="0" smtClean="0"/>
              <a:t>(BGP</a:t>
            </a:r>
            <a:r>
              <a:rPr lang="zh-CN" altLang="en-US" dirty="0" smtClean="0"/>
              <a:t>发言人</a:t>
            </a:r>
            <a:r>
              <a:rPr lang="en-US" altLang="zh-CN" dirty="0" smtClean="0"/>
              <a:t>)</a:t>
            </a:r>
            <a:r>
              <a:rPr lang="zh-CN" altLang="en-US" dirty="0" smtClean="0"/>
              <a:t>之间使用</a:t>
            </a:r>
            <a:r>
              <a:rPr lang="en-US" altLang="zh-CN" dirty="0"/>
              <a:t>TCP</a:t>
            </a:r>
            <a:r>
              <a:rPr lang="zh-CN" altLang="en-US" dirty="0"/>
              <a:t>连接</a:t>
            </a:r>
          </a:p>
          <a:p>
            <a:r>
              <a:rPr lang="zh-CN" altLang="en-US" dirty="0" smtClean="0"/>
              <a:t>优点</a:t>
            </a:r>
            <a:endParaRPr lang="zh-CN" altLang="en-US" dirty="0"/>
          </a:p>
          <a:p>
            <a:pPr lvl="1"/>
            <a:r>
              <a:rPr lang="zh-CN" altLang="en-US" dirty="0"/>
              <a:t>简化路由协议设计 </a:t>
            </a:r>
            <a:r>
              <a:rPr lang="en-US" altLang="zh-CN" dirty="0"/>
              <a:t>– </a:t>
            </a:r>
            <a:r>
              <a:rPr lang="zh-CN" altLang="en-US" dirty="0"/>
              <a:t>不需要等待对方的消息确认</a:t>
            </a:r>
          </a:p>
          <a:p>
            <a:pPr lvl="1"/>
            <a:r>
              <a:rPr lang="zh-CN" altLang="en-US" dirty="0" smtClean="0"/>
              <a:t>连接建立以后，交换所有信息</a:t>
            </a:r>
            <a:endParaRPr lang="en-US" altLang="zh-CN" dirty="0" smtClean="0"/>
          </a:p>
          <a:p>
            <a:pPr lvl="1"/>
            <a:r>
              <a:rPr lang="zh-CN" altLang="en-US" dirty="0" smtClean="0"/>
              <a:t>在</a:t>
            </a:r>
            <a:r>
              <a:rPr lang="zh-CN" altLang="en-US" dirty="0"/>
              <a:t>撤销或连接断开之前，路由条目一直</a:t>
            </a:r>
            <a:r>
              <a:rPr lang="zh-CN" altLang="en-US" dirty="0" smtClean="0"/>
              <a:t>有效</a:t>
            </a:r>
            <a:endParaRPr lang="en-US" altLang="zh-CN" dirty="0" smtClean="0"/>
          </a:p>
          <a:p>
            <a:pPr lvl="1"/>
            <a:r>
              <a:rPr lang="zh-CN" altLang="en-US" dirty="0" smtClean="0"/>
              <a:t>仅</a:t>
            </a:r>
            <a:r>
              <a:rPr lang="zh-CN" altLang="en-US" dirty="0"/>
              <a:t>更新有变化的</a:t>
            </a:r>
            <a:r>
              <a:rPr lang="zh-CN" altLang="en-US" dirty="0" smtClean="0"/>
              <a:t>部分，可以</a:t>
            </a:r>
            <a:r>
              <a:rPr lang="zh-CN" altLang="en-US" dirty="0"/>
              <a:t>批量更新</a:t>
            </a:r>
          </a:p>
          <a:p>
            <a:r>
              <a:rPr lang="zh-CN" altLang="en-US" dirty="0" smtClean="0"/>
              <a:t>缺点</a:t>
            </a:r>
            <a:endParaRPr lang="zh-CN" altLang="en-US" dirty="0"/>
          </a:p>
          <a:p>
            <a:pPr lvl="1"/>
            <a:r>
              <a:rPr lang="zh-CN" altLang="en-US" dirty="0"/>
              <a:t>当链路负载很高时，路由协议性能会受到影响</a:t>
            </a:r>
          </a:p>
          <a:p>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963906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报文格式</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9" name="Rectangle 35"/>
          <p:cNvSpPr>
            <a:spLocks noChangeArrowheads="1"/>
          </p:cNvSpPr>
          <p:nvPr/>
        </p:nvSpPr>
        <p:spPr bwMode="auto">
          <a:xfrm>
            <a:off x="1804988" y="4940300"/>
            <a:ext cx="7078662" cy="444500"/>
          </a:xfrm>
          <a:prstGeom prst="rect">
            <a:avLst/>
          </a:prstGeom>
          <a:gradFill rotWithShape="1">
            <a:gsLst>
              <a:gs pos="0">
                <a:srgbClr val="CCECFF">
                  <a:gamma/>
                  <a:shade val="75686"/>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0" name="Rectangle 36"/>
          <p:cNvSpPr>
            <a:spLocks noChangeArrowheads="1"/>
          </p:cNvSpPr>
          <p:nvPr/>
        </p:nvSpPr>
        <p:spPr bwMode="auto">
          <a:xfrm>
            <a:off x="2884488" y="3908425"/>
            <a:ext cx="5995987" cy="444500"/>
          </a:xfrm>
          <a:prstGeom prst="rect">
            <a:avLst/>
          </a:prstGeom>
          <a:gradFill rotWithShape="1">
            <a:gsLst>
              <a:gs pos="0">
                <a:srgbClr val="CCECFF">
                  <a:gamma/>
                  <a:shade val="69804"/>
                  <a:invGamma/>
                </a:srgbClr>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2" name="Freeform 38"/>
          <p:cNvSpPr>
            <a:spLocks/>
          </p:cNvSpPr>
          <p:nvPr/>
        </p:nvSpPr>
        <p:spPr bwMode="auto">
          <a:xfrm>
            <a:off x="1970088" y="2828925"/>
            <a:ext cx="4252912" cy="588963"/>
          </a:xfrm>
          <a:custGeom>
            <a:avLst/>
            <a:gdLst>
              <a:gd name="T0" fmla="*/ 45 w 2313"/>
              <a:gd name="T1" fmla="*/ 0 h 272"/>
              <a:gd name="T2" fmla="*/ 2313 w 2313"/>
              <a:gd name="T3" fmla="*/ 0 h 272"/>
              <a:gd name="T4" fmla="*/ 1723 w 2313"/>
              <a:gd name="T5" fmla="*/ 272 h 272"/>
              <a:gd name="T6" fmla="*/ 499 w 2313"/>
              <a:gd name="T7" fmla="*/ 272 h 272"/>
              <a:gd name="T8" fmla="*/ 0 w 2313"/>
              <a:gd name="T9" fmla="*/ 0 h 272"/>
            </a:gdLst>
            <a:ahLst/>
            <a:cxnLst>
              <a:cxn ang="0">
                <a:pos x="T0" y="T1"/>
              </a:cxn>
              <a:cxn ang="0">
                <a:pos x="T2" y="T3"/>
              </a:cxn>
              <a:cxn ang="0">
                <a:pos x="T4" y="T5"/>
              </a:cxn>
              <a:cxn ang="0">
                <a:pos x="T6" y="T7"/>
              </a:cxn>
              <a:cxn ang="0">
                <a:pos x="T8" y="T9"/>
              </a:cxn>
            </a:cxnLst>
            <a:rect l="0" t="0" r="r" b="b"/>
            <a:pathLst>
              <a:path w="2313" h="272">
                <a:moveTo>
                  <a:pt x="45" y="0"/>
                </a:moveTo>
                <a:lnTo>
                  <a:pt x="2313" y="0"/>
                </a:lnTo>
                <a:lnTo>
                  <a:pt x="1723" y="272"/>
                </a:lnTo>
                <a:lnTo>
                  <a:pt x="499" y="272"/>
                </a:lnTo>
                <a:lnTo>
                  <a:pt x="0" y="0"/>
                </a:lnTo>
              </a:path>
            </a:pathLst>
          </a:custGeom>
          <a:gradFill rotWithShape="1">
            <a:gsLst>
              <a:gs pos="0">
                <a:srgbClr val="FFFF99">
                  <a:gamma/>
                  <a:shade val="69804"/>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nvGrpSpPr>
          <p:cNvPr id="45" name="组合 44"/>
          <p:cNvGrpSpPr/>
          <p:nvPr/>
        </p:nvGrpSpPr>
        <p:grpSpPr>
          <a:xfrm>
            <a:off x="2843213" y="3417888"/>
            <a:ext cx="6049962" cy="492125"/>
            <a:chOff x="2843213" y="3417888"/>
            <a:chExt cx="6049962" cy="492125"/>
          </a:xfrm>
        </p:grpSpPr>
        <p:sp>
          <p:nvSpPr>
            <p:cNvPr id="7" name="Rectangle 41"/>
            <p:cNvSpPr>
              <a:spLocks noChangeArrowheads="1"/>
            </p:cNvSpPr>
            <p:nvPr/>
          </p:nvSpPr>
          <p:spPr bwMode="auto">
            <a:xfrm>
              <a:off x="2903538" y="3444875"/>
              <a:ext cx="2152650" cy="4651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8" name="Rectangle 42"/>
            <p:cNvSpPr>
              <a:spLocks noChangeArrowheads="1"/>
            </p:cNvSpPr>
            <p:nvPr/>
          </p:nvSpPr>
          <p:spPr bwMode="auto">
            <a:xfrm>
              <a:off x="2843213" y="3467100"/>
              <a:ext cx="2311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smtClean="0">
                  <a:solidFill>
                    <a:srgbClr val="3333CC"/>
                  </a:solidFill>
                  <a:ea typeface="黑体" panose="02010609060101010101" pitchFamily="49" charset="-122"/>
                </a:rPr>
                <a:t>BGP </a:t>
              </a:r>
              <a:r>
                <a:rPr kumimoji="1" lang="zh-CN" altLang="en-US" sz="2000" smtClean="0">
                  <a:solidFill>
                    <a:srgbClr val="3333CC"/>
                  </a:solidFill>
                  <a:ea typeface="黑体" panose="02010609060101010101" pitchFamily="49" charset="-122"/>
                </a:rPr>
                <a:t>报文通用首部</a:t>
              </a:r>
            </a:p>
          </p:txBody>
        </p:sp>
        <p:sp>
          <p:nvSpPr>
            <p:cNvPr id="14" name="Rectangle 40"/>
            <p:cNvSpPr>
              <a:spLocks noChangeArrowheads="1"/>
            </p:cNvSpPr>
            <p:nvPr/>
          </p:nvSpPr>
          <p:spPr bwMode="auto">
            <a:xfrm>
              <a:off x="2887663" y="3421063"/>
              <a:ext cx="6005512" cy="4889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5" name="Rectangle 43"/>
            <p:cNvSpPr>
              <a:spLocks noChangeArrowheads="1"/>
            </p:cNvSpPr>
            <p:nvPr/>
          </p:nvSpPr>
          <p:spPr bwMode="auto">
            <a:xfrm>
              <a:off x="5754688" y="3467100"/>
              <a:ext cx="2311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dirty="0" smtClean="0">
                  <a:solidFill>
                    <a:srgbClr val="3333CC"/>
                  </a:solidFill>
                  <a:ea typeface="黑体" panose="02010609060101010101" pitchFamily="49" charset="-122"/>
                </a:rPr>
                <a:t>BGP </a:t>
              </a:r>
              <a:r>
                <a:rPr kumimoji="1" lang="zh-CN" altLang="en-US" sz="2000" dirty="0" smtClean="0">
                  <a:solidFill>
                    <a:srgbClr val="3333CC"/>
                  </a:solidFill>
                  <a:ea typeface="黑体" panose="02010609060101010101" pitchFamily="49" charset="-122"/>
                </a:rPr>
                <a:t>报文主体部分</a:t>
              </a:r>
            </a:p>
          </p:txBody>
        </p:sp>
        <p:sp>
          <p:nvSpPr>
            <p:cNvPr id="16" name="Line 44"/>
            <p:cNvSpPr>
              <a:spLocks noChangeShapeType="1"/>
            </p:cNvSpPr>
            <p:nvPr/>
          </p:nvSpPr>
          <p:spPr bwMode="auto">
            <a:xfrm>
              <a:off x="5056188" y="3417888"/>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grpSp>
        <p:nvGrpSpPr>
          <p:cNvPr id="46" name="组合 45"/>
          <p:cNvGrpSpPr/>
          <p:nvPr/>
        </p:nvGrpSpPr>
        <p:grpSpPr>
          <a:xfrm>
            <a:off x="1187450" y="1954213"/>
            <a:ext cx="5045075" cy="969962"/>
            <a:chOff x="1187450" y="1954213"/>
            <a:chExt cx="5045075" cy="969962"/>
          </a:xfrm>
        </p:grpSpPr>
        <p:sp>
          <p:nvSpPr>
            <p:cNvPr id="13" name="Rectangle 39"/>
            <p:cNvSpPr>
              <a:spLocks noChangeArrowheads="1"/>
            </p:cNvSpPr>
            <p:nvPr/>
          </p:nvSpPr>
          <p:spPr bwMode="auto">
            <a:xfrm>
              <a:off x="1187450" y="1954213"/>
              <a:ext cx="4816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smtClean="0">
                  <a:solidFill>
                    <a:srgbClr val="3333CC"/>
                  </a:solidFill>
                  <a:ea typeface="黑体" panose="02010609060101010101" pitchFamily="49" charset="-122"/>
                </a:rPr>
                <a:t>字节               </a:t>
              </a:r>
              <a:r>
                <a:rPr kumimoji="1" lang="en-US" altLang="zh-CN" sz="2000" smtClean="0">
                  <a:solidFill>
                    <a:srgbClr val="3333CC"/>
                  </a:solidFill>
                  <a:ea typeface="黑体" panose="02010609060101010101" pitchFamily="49" charset="-122"/>
                </a:rPr>
                <a:t>16                       2             1</a:t>
              </a:r>
            </a:p>
          </p:txBody>
        </p:sp>
        <p:sp>
          <p:nvSpPr>
            <p:cNvPr id="17" name="Rectangle 45"/>
            <p:cNvSpPr>
              <a:spLocks noChangeArrowheads="1"/>
            </p:cNvSpPr>
            <p:nvPr/>
          </p:nvSpPr>
          <p:spPr bwMode="auto">
            <a:xfrm>
              <a:off x="1970088" y="2336800"/>
              <a:ext cx="4252912" cy="49053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18" name="Rectangle 46"/>
            <p:cNvSpPr>
              <a:spLocks noChangeArrowheads="1"/>
            </p:cNvSpPr>
            <p:nvPr/>
          </p:nvSpPr>
          <p:spPr bwMode="auto">
            <a:xfrm>
              <a:off x="5473700" y="2354263"/>
              <a:ext cx="758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smtClean="0">
                  <a:solidFill>
                    <a:srgbClr val="3333CC"/>
                  </a:solidFill>
                  <a:ea typeface="黑体" panose="02010609060101010101" pitchFamily="49" charset="-122"/>
                </a:rPr>
                <a:t>类 型</a:t>
              </a:r>
            </a:p>
          </p:txBody>
        </p:sp>
        <p:sp>
          <p:nvSpPr>
            <p:cNvPr id="19" name="Rectangle 47"/>
            <p:cNvSpPr>
              <a:spLocks noChangeArrowheads="1"/>
            </p:cNvSpPr>
            <p:nvPr/>
          </p:nvSpPr>
          <p:spPr bwMode="auto">
            <a:xfrm>
              <a:off x="4387850" y="2354263"/>
              <a:ext cx="828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smtClean="0">
                  <a:solidFill>
                    <a:srgbClr val="3333CC"/>
                  </a:solidFill>
                  <a:ea typeface="黑体" panose="02010609060101010101" pitchFamily="49" charset="-122"/>
                </a:rPr>
                <a:t>长  度</a:t>
              </a:r>
            </a:p>
          </p:txBody>
        </p:sp>
        <p:sp>
          <p:nvSpPr>
            <p:cNvPr id="20" name="Line 48"/>
            <p:cNvSpPr>
              <a:spLocks noChangeShapeType="1"/>
            </p:cNvSpPr>
            <p:nvPr/>
          </p:nvSpPr>
          <p:spPr bwMode="auto">
            <a:xfrm>
              <a:off x="5473700" y="233680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21" name="Line 49"/>
            <p:cNvSpPr>
              <a:spLocks noChangeShapeType="1"/>
            </p:cNvSpPr>
            <p:nvPr/>
          </p:nvSpPr>
          <p:spPr bwMode="auto">
            <a:xfrm>
              <a:off x="4138613" y="233680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22" name="Rectangle 50"/>
            <p:cNvSpPr>
              <a:spLocks noChangeArrowheads="1"/>
            </p:cNvSpPr>
            <p:nvPr/>
          </p:nvSpPr>
          <p:spPr bwMode="auto">
            <a:xfrm>
              <a:off x="2470150" y="2354263"/>
              <a:ext cx="12477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zh-CN" altLang="en-US" sz="2000" smtClean="0">
                  <a:solidFill>
                    <a:srgbClr val="3333CC"/>
                  </a:solidFill>
                  <a:ea typeface="黑体" panose="02010609060101010101" pitchFamily="49" charset="-122"/>
                </a:rPr>
                <a:t>标        记</a:t>
              </a:r>
            </a:p>
          </p:txBody>
        </p:sp>
        <p:grpSp>
          <p:nvGrpSpPr>
            <p:cNvPr id="23" name="Group 51"/>
            <p:cNvGrpSpPr>
              <a:grpSpLocks/>
            </p:cNvGrpSpPr>
            <p:nvPr/>
          </p:nvGrpSpPr>
          <p:grpSpPr bwMode="auto">
            <a:xfrm rot="5400000">
              <a:off x="2909094" y="2291557"/>
              <a:ext cx="192087" cy="88900"/>
              <a:chOff x="1008" y="2046"/>
              <a:chExt cx="102" cy="60"/>
            </a:xfrm>
          </p:grpSpPr>
          <p:sp>
            <p:nvSpPr>
              <p:cNvPr id="24" name="Rectangle 52"/>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nvGrpSpPr>
              <p:cNvPr id="25" name="Group 53"/>
              <p:cNvGrpSpPr>
                <a:grpSpLocks/>
              </p:cNvGrpSpPr>
              <p:nvPr/>
            </p:nvGrpSpPr>
            <p:grpSpPr bwMode="auto">
              <a:xfrm>
                <a:off x="1026" y="2046"/>
                <a:ext cx="72" cy="48"/>
                <a:chOff x="1440" y="2016"/>
                <a:chExt cx="72" cy="48"/>
              </a:xfrm>
            </p:grpSpPr>
            <p:sp>
              <p:nvSpPr>
                <p:cNvPr id="26" name="Line 54"/>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27" name="Line 55"/>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grpSp>
        <p:grpSp>
          <p:nvGrpSpPr>
            <p:cNvPr id="28" name="Group 56"/>
            <p:cNvGrpSpPr>
              <a:grpSpLocks/>
            </p:cNvGrpSpPr>
            <p:nvPr/>
          </p:nvGrpSpPr>
          <p:grpSpPr bwMode="auto">
            <a:xfrm rot="5400000">
              <a:off x="2918619" y="2783682"/>
              <a:ext cx="192087" cy="88900"/>
              <a:chOff x="1008" y="2046"/>
              <a:chExt cx="102" cy="60"/>
            </a:xfrm>
          </p:grpSpPr>
          <p:sp>
            <p:nvSpPr>
              <p:cNvPr id="29" name="Rectangle 57"/>
              <p:cNvSpPr>
                <a:spLocks noChangeArrowheads="1"/>
              </p:cNvSpPr>
              <p:nvPr/>
            </p:nvSpPr>
            <p:spPr bwMode="auto">
              <a:xfrm>
                <a:off x="1008" y="2052"/>
                <a:ext cx="102" cy="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nvGrpSpPr>
              <p:cNvPr id="30" name="Group 58"/>
              <p:cNvGrpSpPr>
                <a:grpSpLocks/>
              </p:cNvGrpSpPr>
              <p:nvPr/>
            </p:nvGrpSpPr>
            <p:grpSpPr bwMode="auto">
              <a:xfrm>
                <a:off x="1026" y="2046"/>
                <a:ext cx="72" cy="48"/>
                <a:chOff x="1440" y="2016"/>
                <a:chExt cx="72" cy="48"/>
              </a:xfrm>
            </p:grpSpPr>
            <p:sp>
              <p:nvSpPr>
                <p:cNvPr id="31" name="Line 59"/>
                <p:cNvSpPr>
                  <a:spLocks noChangeShapeType="1"/>
                </p:cNvSpPr>
                <p:nvPr/>
              </p:nvSpPr>
              <p:spPr bwMode="auto">
                <a:xfrm>
                  <a:off x="1440" y="2016"/>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32" name="Line 60"/>
                <p:cNvSpPr>
                  <a:spLocks noChangeShapeType="1"/>
                </p:cNvSpPr>
                <p:nvPr/>
              </p:nvSpPr>
              <p:spPr bwMode="auto">
                <a:xfrm>
                  <a:off x="1440" y="2064"/>
                  <a:ext cx="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grpSp>
        </p:grpSp>
      </p:grpSp>
      <p:grpSp>
        <p:nvGrpSpPr>
          <p:cNvPr id="44" name="组合 43"/>
          <p:cNvGrpSpPr/>
          <p:nvPr/>
        </p:nvGrpSpPr>
        <p:grpSpPr>
          <a:xfrm>
            <a:off x="1717675" y="4400550"/>
            <a:ext cx="7175500" cy="492125"/>
            <a:chOff x="1717675" y="4400550"/>
            <a:chExt cx="7175500" cy="492125"/>
          </a:xfrm>
        </p:grpSpPr>
        <p:sp>
          <p:nvSpPr>
            <p:cNvPr id="33" name="Rectangle 63"/>
            <p:cNvSpPr>
              <a:spLocks noChangeArrowheads="1"/>
            </p:cNvSpPr>
            <p:nvPr/>
          </p:nvSpPr>
          <p:spPr bwMode="auto">
            <a:xfrm>
              <a:off x="1801813" y="4402138"/>
              <a:ext cx="7091362"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34" name="Line 64"/>
            <p:cNvSpPr>
              <a:spLocks noChangeShapeType="1"/>
            </p:cNvSpPr>
            <p:nvPr/>
          </p:nvSpPr>
          <p:spPr bwMode="auto">
            <a:xfrm>
              <a:off x="2887663" y="440055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35" name="Rectangle 65"/>
            <p:cNvSpPr>
              <a:spLocks noChangeArrowheads="1"/>
            </p:cNvSpPr>
            <p:nvPr/>
          </p:nvSpPr>
          <p:spPr bwMode="auto">
            <a:xfrm>
              <a:off x="1717675" y="4475163"/>
              <a:ext cx="11985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smtClean="0">
                  <a:solidFill>
                    <a:srgbClr val="3333CC"/>
                  </a:solidFill>
                  <a:ea typeface="黑体" panose="02010609060101010101" pitchFamily="49" charset="-122"/>
                </a:rPr>
                <a:t>TCP</a:t>
              </a:r>
              <a:r>
                <a:rPr kumimoji="1" lang="zh-CN" altLang="en-US" sz="2000" smtClean="0">
                  <a:solidFill>
                    <a:srgbClr val="3333CC"/>
                  </a:solidFill>
                  <a:ea typeface="黑体" panose="02010609060101010101" pitchFamily="49" charset="-122"/>
                </a:rPr>
                <a:t>首部</a:t>
              </a:r>
            </a:p>
          </p:txBody>
        </p:sp>
        <p:sp>
          <p:nvSpPr>
            <p:cNvPr id="41" name="Rectangle 71"/>
            <p:cNvSpPr>
              <a:spLocks noChangeArrowheads="1"/>
            </p:cNvSpPr>
            <p:nvPr/>
          </p:nvSpPr>
          <p:spPr bwMode="auto">
            <a:xfrm>
              <a:off x="5110163" y="4437063"/>
              <a:ext cx="12954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smtClean="0">
                  <a:solidFill>
                    <a:srgbClr val="3333CC"/>
                  </a:solidFill>
                  <a:ea typeface="黑体" panose="02010609060101010101" pitchFamily="49" charset="-122"/>
                </a:rPr>
                <a:t>BGP </a:t>
              </a:r>
              <a:r>
                <a:rPr kumimoji="1" lang="zh-CN" altLang="en-US" sz="2000" smtClean="0">
                  <a:solidFill>
                    <a:srgbClr val="3333CC"/>
                  </a:solidFill>
                  <a:ea typeface="黑体" panose="02010609060101010101" pitchFamily="49" charset="-122"/>
                </a:rPr>
                <a:t>报文</a:t>
              </a:r>
            </a:p>
          </p:txBody>
        </p:sp>
      </p:grpSp>
      <p:grpSp>
        <p:nvGrpSpPr>
          <p:cNvPr id="43" name="组合 42"/>
          <p:cNvGrpSpPr/>
          <p:nvPr/>
        </p:nvGrpSpPr>
        <p:grpSpPr>
          <a:xfrm>
            <a:off x="217488" y="5384800"/>
            <a:ext cx="8675687" cy="492125"/>
            <a:chOff x="217488" y="5384800"/>
            <a:chExt cx="8675687" cy="492125"/>
          </a:xfrm>
        </p:grpSpPr>
        <p:sp>
          <p:nvSpPr>
            <p:cNvPr id="11" name="AutoShape 37"/>
            <p:cNvSpPr>
              <a:spLocks noChangeArrowheads="1"/>
            </p:cNvSpPr>
            <p:nvPr/>
          </p:nvSpPr>
          <p:spPr bwMode="auto">
            <a:xfrm rot="5400000">
              <a:off x="361950" y="5337176"/>
              <a:ext cx="295275" cy="584200"/>
            </a:xfrm>
            <a:prstGeom prst="downArrow">
              <a:avLst>
                <a:gd name="adj1" fmla="val 50000"/>
                <a:gd name="adj2" fmla="val 4946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37" name="Rectangle 67"/>
            <p:cNvSpPr>
              <a:spLocks noChangeArrowheads="1"/>
            </p:cNvSpPr>
            <p:nvPr/>
          </p:nvSpPr>
          <p:spPr bwMode="auto">
            <a:xfrm>
              <a:off x="717550" y="5386388"/>
              <a:ext cx="8175625" cy="49053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38" name="Rectangle 68"/>
            <p:cNvSpPr>
              <a:spLocks noChangeArrowheads="1"/>
            </p:cNvSpPr>
            <p:nvPr/>
          </p:nvSpPr>
          <p:spPr bwMode="auto">
            <a:xfrm>
              <a:off x="771525" y="5421313"/>
              <a:ext cx="998538"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smtClean="0">
                  <a:solidFill>
                    <a:srgbClr val="3333CC"/>
                  </a:solidFill>
                  <a:ea typeface="黑体" panose="02010609060101010101" pitchFamily="49" charset="-122"/>
                </a:rPr>
                <a:t>IP </a:t>
              </a:r>
              <a:r>
                <a:rPr kumimoji="1" lang="zh-CN" altLang="en-US" sz="2000" smtClean="0">
                  <a:solidFill>
                    <a:srgbClr val="3333CC"/>
                  </a:solidFill>
                  <a:ea typeface="黑体" panose="02010609060101010101" pitchFamily="49" charset="-122"/>
                </a:rPr>
                <a:t>首部</a:t>
              </a:r>
            </a:p>
          </p:txBody>
        </p:sp>
        <p:sp>
          <p:nvSpPr>
            <p:cNvPr id="39" name="Line 69"/>
            <p:cNvSpPr>
              <a:spLocks noChangeShapeType="1"/>
            </p:cNvSpPr>
            <p:nvPr/>
          </p:nvSpPr>
          <p:spPr bwMode="auto">
            <a:xfrm>
              <a:off x="1801813" y="5384800"/>
              <a:ext cx="0" cy="492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42" name="Rectangle 72"/>
            <p:cNvSpPr>
              <a:spLocks noChangeArrowheads="1"/>
            </p:cNvSpPr>
            <p:nvPr/>
          </p:nvSpPr>
          <p:spPr bwMode="auto">
            <a:xfrm>
              <a:off x="4805363" y="5421313"/>
              <a:ext cx="126841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pPr>
              <a:r>
                <a:rPr kumimoji="1" lang="en-US" altLang="zh-CN" sz="2000" smtClean="0">
                  <a:solidFill>
                    <a:srgbClr val="3333CC"/>
                  </a:solidFill>
                  <a:ea typeface="黑体" panose="02010609060101010101" pitchFamily="49" charset="-122"/>
                </a:rPr>
                <a:t>TCP </a:t>
              </a:r>
              <a:r>
                <a:rPr kumimoji="1" lang="zh-CN" altLang="en-US" sz="2000" smtClean="0">
                  <a:solidFill>
                    <a:srgbClr val="3333CC"/>
                  </a:solidFill>
                  <a:ea typeface="黑体" panose="02010609060101010101" pitchFamily="49" charset="-122"/>
                </a:rPr>
                <a:t>报文</a:t>
              </a:r>
            </a:p>
          </p:txBody>
        </p:sp>
      </p:grpSp>
      <p:sp>
        <p:nvSpPr>
          <p:cNvPr id="36" name="AutoShape 66"/>
          <p:cNvSpPr>
            <a:spLocks noChangeArrowheads="1"/>
          </p:cNvSpPr>
          <p:nvPr/>
        </p:nvSpPr>
        <p:spPr bwMode="auto">
          <a:xfrm>
            <a:off x="5556250" y="3811588"/>
            <a:ext cx="249238" cy="688975"/>
          </a:xfrm>
          <a:prstGeom prst="downArrow">
            <a:avLst>
              <a:gd name="adj1" fmla="val 50000"/>
              <a:gd name="adj2" fmla="val 69108"/>
            </a:avLst>
          </a:prstGeom>
          <a:solidFill>
            <a:schemeClr val="accent5">
              <a:lumMod val="50000"/>
            </a:schemeClr>
          </a:solidFill>
          <a:ln w="9525">
            <a:solidFill>
              <a:schemeClr val="tx1"/>
            </a:solidFill>
            <a:miter lim="800000"/>
            <a:headEnd/>
            <a:tailEnd/>
          </a:ln>
          <a:effectLst/>
        </p:spPr>
        <p:txBody>
          <a:bodyPr vert="eaVert"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40" name="AutoShape 70"/>
          <p:cNvSpPr>
            <a:spLocks noChangeArrowheads="1"/>
          </p:cNvSpPr>
          <p:nvPr/>
        </p:nvSpPr>
        <p:spPr bwMode="auto">
          <a:xfrm>
            <a:off x="5222875" y="4795838"/>
            <a:ext cx="250825" cy="688975"/>
          </a:xfrm>
          <a:prstGeom prst="downArrow">
            <a:avLst>
              <a:gd name="adj1" fmla="val 50000"/>
              <a:gd name="adj2" fmla="val 68671"/>
            </a:avLst>
          </a:prstGeom>
          <a:solidFill>
            <a:schemeClr val="accent5">
              <a:lumMod val="50000"/>
            </a:schemeClr>
          </a:solidFill>
          <a:ln w="9525">
            <a:solidFill>
              <a:schemeClr val="tx1"/>
            </a:solidFill>
            <a:miter lim="800000"/>
            <a:headEnd/>
            <a:tailEnd/>
          </a:ln>
          <a:effectLst/>
        </p:spPr>
        <p:txBody>
          <a:bodyPr vert="eaVert" wrap="none" anchor="ctr"/>
          <a:lstStyle/>
          <a:p>
            <a:pPr fontAlgn="base">
              <a:spcBef>
                <a:spcPct val="0"/>
              </a:spcBef>
              <a:spcAft>
                <a:spcPct val="0"/>
              </a:spcAft>
            </a:pPr>
            <a:endParaRPr lang="zh-CN" altLang="en-US" sz="2800" smtClean="0">
              <a:solidFill>
                <a:srgbClr val="000000"/>
              </a:solidFill>
              <a:latin typeface="Tahoma" panose="020B0604030504040204" pitchFamily="34" charset="0"/>
            </a:endParaRPr>
          </a:p>
        </p:txBody>
      </p:sp>
      <p:sp>
        <p:nvSpPr>
          <p:cNvPr id="47" name="圆角矩形标注 46"/>
          <p:cNvSpPr/>
          <p:nvPr/>
        </p:nvSpPr>
        <p:spPr>
          <a:xfrm>
            <a:off x="2015071" y="1121909"/>
            <a:ext cx="6082234" cy="650957"/>
          </a:xfrm>
          <a:prstGeom prst="wedgeRoundRectCallout">
            <a:avLst>
              <a:gd name="adj1" fmla="val -22365"/>
              <a:gd name="adj2" fmla="val 148578"/>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16</a:t>
            </a:r>
            <a:r>
              <a:rPr lang="zh-CN" altLang="en-US" sz="1600" dirty="0" smtClean="0">
                <a:solidFill>
                  <a:srgbClr val="FFFFFF"/>
                </a:solidFill>
                <a:latin typeface="Calibri" panose="020F0502020204030204" pitchFamily="34" charset="0"/>
                <a:ea typeface="黑体" panose="02010609060101010101" pitchFamily="49" charset="-122"/>
              </a:rPr>
              <a:t>字节，用于鉴别收到的</a:t>
            </a:r>
            <a:r>
              <a:rPr lang="en-US" altLang="zh-CN" sz="1600" dirty="0" smtClean="0">
                <a:solidFill>
                  <a:srgbClr val="FFFFFF"/>
                </a:solidFill>
                <a:latin typeface="Calibri" panose="020F0502020204030204" pitchFamily="34" charset="0"/>
                <a:ea typeface="黑体" panose="02010609060101010101" pitchFamily="49" charset="-122"/>
              </a:rPr>
              <a:t>BGP</a:t>
            </a:r>
            <a:r>
              <a:rPr lang="zh-CN" altLang="en-US" sz="1600" dirty="0" smtClean="0">
                <a:solidFill>
                  <a:srgbClr val="FFFFFF"/>
                </a:solidFill>
                <a:latin typeface="Calibri" panose="020F0502020204030204" pitchFamily="34" charset="0"/>
                <a:ea typeface="黑体" panose="02010609060101010101" pitchFamily="49" charset="-122"/>
              </a:rPr>
              <a:t>报文。未采用鉴别方案时，置为全</a:t>
            </a:r>
            <a:r>
              <a:rPr lang="en-US" altLang="zh-CN" sz="1600" dirty="0" smtClean="0">
                <a:solidFill>
                  <a:srgbClr val="FFFFFF"/>
                </a:solidFill>
                <a:latin typeface="Calibri" panose="020F0502020204030204" pitchFamily="34" charset="0"/>
                <a:ea typeface="黑体" panose="02010609060101010101" pitchFamily="49" charset="-122"/>
              </a:rPr>
              <a:t>1</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48" name="圆角矩形标注 47"/>
          <p:cNvSpPr/>
          <p:nvPr/>
        </p:nvSpPr>
        <p:spPr>
          <a:xfrm>
            <a:off x="4501401" y="993256"/>
            <a:ext cx="3808323" cy="792509"/>
          </a:xfrm>
          <a:prstGeom prst="wedgeRoundRectCallout">
            <a:avLst>
              <a:gd name="adj1" fmla="val -36349"/>
              <a:gd name="adj2" fmla="val 12130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smtClean="0">
                <a:solidFill>
                  <a:srgbClr val="FFFFFF"/>
                </a:solidFill>
                <a:latin typeface="Calibri" panose="020F0502020204030204" pitchFamily="34" charset="0"/>
                <a:ea typeface="黑体" panose="02010609060101010101" pitchFamily="49" charset="-122"/>
              </a:rPr>
              <a:t>BGP</a:t>
            </a:r>
            <a:r>
              <a:rPr lang="zh-CN" altLang="en-US" sz="1600" dirty="0" smtClean="0">
                <a:solidFill>
                  <a:srgbClr val="FFFFFF"/>
                </a:solidFill>
                <a:latin typeface="Calibri" panose="020F0502020204030204" pitchFamily="34" charset="0"/>
                <a:ea typeface="黑体" panose="02010609060101010101" pitchFamily="49" charset="-122"/>
              </a:rPr>
              <a:t>报文长度，最小</a:t>
            </a:r>
            <a:r>
              <a:rPr lang="en-US" altLang="zh-CN" sz="1600" dirty="0" smtClean="0">
                <a:solidFill>
                  <a:srgbClr val="FFFFFF"/>
                </a:solidFill>
                <a:latin typeface="Calibri" panose="020F0502020204030204" pitchFamily="34" charset="0"/>
                <a:ea typeface="黑体" panose="02010609060101010101" pitchFamily="49" charset="-122"/>
              </a:rPr>
              <a:t>19</a:t>
            </a:r>
            <a:r>
              <a:rPr lang="zh-CN" altLang="en-US" sz="1600" dirty="0" smtClean="0">
                <a:solidFill>
                  <a:srgbClr val="FFFFFF"/>
                </a:solidFill>
                <a:latin typeface="Calibri" panose="020F0502020204030204" pitchFamily="34" charset="0"/>
                <a:ea typeface="黑体" panose="02010609060101010101" pitchFamily="49" charset="-122"/>
              </a:rPr>
              <a:t>字节，最大</a:t>
            </a:r>
            <a:r>
              <a:rPr lang="en-US" altLang="zh-CN" sz="1600" dirty="0" smtClean="0">
                <a:solidFill>
                  <a:srgbClr val="FFFFFF"/>
                </a:solidFill>
                <a:latin typeface="Calibri" panose="020F0502020204030204" pitchFamily="34" charset="0"/>
                <a:ea typeface="黑体" panose="02010609060101010101" pitchFamily="49" charset="-122"/>
              </a:rPr>
              <a:t>4096</a:t>
            </a:r>
            <a:endParaRPr lang="zh-CN" altLang="en-US" sz="1600" dirty="0">
              <a:solidFill>
                <a:srgbClr val="FFFFFF"/>
              </a:solidFill>
              <a:latin typeface="Calibri" panose="020F0502020204030204" pitchFamily="34" charset="0"/>
              <a:ea typeface="黑体" panose="02010609060101010101" pitchFamily="49" charset="-122"/>
            </a:endParaRPr>
          </a:p>
        </p:txBody>
      </p:sp>
      <p:sp>
        <p:nvSpPr>
          <p:cNvPr id="49" name="圆角矩形标注 48"/>
          <p:cNvSpPr/>
          <p:nvPr/>
        </p:nvSpPr>
        <p:spPr>
          <a:xfrm>
            <a:off x="4335723" y="1109475"/>
            <a:ext cx="3130550" cy="650957"/>
          </a:xfrm>
          <a:prstGeom prst="wedgeRoundRectCallout">
            <a:avLst>
              <a:gd name="adj1" fmla="val 7841"/>
              <a:gd name="adj2" fmla="val 140774"/>
              <a:gd name="adj3" fmla="val 16667"/>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rgbClr val="FFFFFF"/>
                </a:solidFill>
                <a:latin typeface="Calibri" panose="020F0502020204030204" pitchFamily="34" charset="0"/>
                <a:ea typeface="黑体" panose="02010609060101010101" pitchFamily="49" charset="-122"/>
              </a:rPr>
              <a:t>值为</a:t>
            </a:r>
            <a:r>
              <a:rPr lang="en-US" altLang="zh-CN" sz="1600" dirty="0" smtClean="0">
                <a:solidFill>
                  <a:srgbClr val="FFFFFF"/>
                </a:solidFill>
                <a:latin typeface="Calibri" panose="020F0502020204030204" pitchFamily="34" charset="0"/>
                <a:ea typeface="黑体" panose="02010609060101010101" pitchFamily="49" charset="-122"/>
              </a:rPr>
              <a:t>1~4</a:t>
            </a:r>
            <a:r>
              <a:rPr lang="zh-CN" altLang="en-US" sz="1600" dirty="0" smtClean="0">
                <a:solidFill>
                  <a:srgbClr val="FFFFFF"/>
                </a:solidFill>
                <a:latin typeface="Calibri" panose="020F0502020204030204" pitchFamily="34" charset="0"/>
                <a:ea typeface="黑体" panose="02010609060101010101" pitchFamily="49" charset="-122"/>
              </a:rPr>
              <a:t>，分别对应</a:t>
            </a:r>
            <a:r>
              <a:rPr lang="en-US" altLang="zh-CN" sz="1600" dirty="0" smtClean="0">
                <a:solidFill>
                  <a:srgbClr val="FFFFFF"/>
                </a:solidFill>
                <a:latin typeface="Calibri" panose="020F0502020204030204" pitchFamily="34" charset="0"/>
                <a:ea typeface="黑体" panose="02010609060101010101" pitchFamily="49" charset="-122"/>
              </a:rPr>
              <a:t>4</a:t>
            </a:r>
            <a:r>
              <a:rPr lang="zh-CN" altLang="en-US" sz="1600" dirty="0" smtClean="0">
                <a:solidFill>
                  <a:srgbClr val="FFFFFF"/>
                </a:solidFill>
                <a:latin typeface="Calibri" panose="020F0502020204030204" pitchFamily="34" charset="0"/>
                <a:ea typeface="黑体" panose="02010609060101010101" pitchFamily="49" charset="-122"/>
              </a:rPr>
              <a:t>种</a:t>
            </a:r>
            <a:r>
              <a:rPr lang="en-US" altLang="zh-CN" sz="1600" dirty="0" smtClean="0">
                <a:solidFill>
                  <a:srgbClr val="FFFFFF"/>
                </a:solidFill>
                <a:latin typeface="Calibri" panose="020F0502020204030204" pitchFamily="34" charset="0"/>
                <a:ea typeface="黑体" panose="02010609060101010101" pitchFamily="49" charset="-122"/>
              </a:rPr>
              <a:t>BGP</a:t>
            </a:r>
            <a:r>
              <a:rPr lang="zh-CN" altLang="en-US" sz="1600" dirty="0" smtClean="0">
                <a:solidFill>
                  <a:srgbClr val="FFFFFF"/>
                </a:solidFill>
                <a:latin typeface="Calibri" panose="020F0502020204030204" pitchFamily="34" charset="0"/>
                <a:ea typeface="黑体" panose="02010609060101010101" pitchFamily="49" charset="-122"/>
              </a:rPr>
              <a:t>报文</a:t>
            </a:r>
            <a:endParaRPr lang="zh-CN" altLang="en-US" sz="1600"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6401364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up)">
                                      <p:cBhvr>
                                        <p:cTn id="24" dur="500"/>
                                        <p:tgtEl>
                                          <p:spTgt spid="45"/>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down)">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down)">
                                      <p:cBhvr>
                                        <p:cTn id="45" dur="3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grpId="1" nodeType="clickEffect">
                                  <p:stCondLst>
                                    <p:cond delay="0"/>
                                  </p:stCondLst>
                                  <p:childTnLst>
                                    <p:animEffect transition="out" filter="wipe(up)">
                                      <p:cBhvr>
                                        <p:cTn id="49" dur="500"/>
                                        <p:tgtEl>
                                          <p:spTgt spid="47"/>
                                        </p:tgtEl>
                                      </p:cBhvr>
                                    </p:animEffect>
                                    <p:set>
                                      <p:cBhvr>
                                        <p:cTn id="50" dur="1" fill="hold">
                                          <p:stCondLst>
                                            <p:cond delay="499"/>
                                          </p:stCondLst>
                                        </p:cTn>
                                        <p:tgtEl>
                                          <p:spTgt spid="47"/>
                                        </p:tgtEl>
                                        <p:attrNameLst>
                                          <p:attrName>style.visibility</p:attrName>
                                        </p:attrNameLst>
                                      </p:cBhvr>
                                      <p:to>
                                        <p:strVal val="hidden"/>
                                      </p:to>
                                    </p:se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down)">
                                      <p:cBhvr>
                                        <p:cTn id="54" dur="300"/>
                                        <p:tgtEl>
                                          <p:spTgt spid="4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1" fill="hold" grpId="1" nodeType="clickEffect">
                                  <p:stCondLst>
                                    <p:cond delay="0"/>
                                  </p:stCondLst>
                                  <p:childTnLst>
                                    <p:animEffect transition="out" filter="wipe(up)">
                                      <p:cBhvr>
                                        <p:cTn id="58" dur="500"/>
                                        <p:tgtEl>
                                          <p:spTgt spid="48"/>
                                        </p:tgtEl>
                                      </p:cBhvr>
                                    </p:animEffect>
                                    <p:set>
                                      <p:cBhvr>
                                        <p:cTn id="59" dur="1" fill="hold">
                                          <p:stCondLst>
                                            <p:cond delay="499"/>
                                          </p:stCondLst>
                                        </p:cTn>
                                        <p:tgtEl>
                                          <p:spTgt spid="48"/>
                                        </p:tgtEl>
                                        <p:attrNameLst>
                                          <p:attrName>style.visibility</p:attrName>
                                        </p:attrNameLst>
                                      </p:cBhvr>
                                      <p:to>
                                        <p:strVal val="hidden"/>
                                      </p:to>
                                    </p:se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down)">
                                      <p:cBhvr>
                                        <p:cTn id="63" dur="3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1" fill="hold" grpId="1" nodeType="clickEffect">
                                  <p:stCondLst>
                                    <p:cond delay="0"/>
                                  </p:stCondLst>
                                  <p:childTnLst>
                                    <p:animEffect transition="out" filter="wipe(up)">
                                      <p:cBhvr>
                                        <p:cTn id="67" dur="500"/>
                                        <p:tgtEl>
                                          <p:spTgt spid="49"/>
                                        </p:tgtEl>
                                      </p:cBhvr>
                                    </p:animEffect>
                                    <p:set>
                                      <p:cBhvr>
                                        <p:cTn id="68"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36" grpId="0" animBg="1"/>
      <p:bldP spid="40" grpId="0" animBg="1"/>
      <p:bldP spid="47" grpId="0" animBg="1"/>
      <p:bldP spid="47" grpId="1" animBg="1"/>
      <p:bldP spid="48" grpId="0" animBg="1"/>
      <p:bldP spid="48" grpId="1" animBg="1"/>
      <p:bldP spid="49" grpId="0" animBg="1"/>
      <p:bldP spid="49" grpId="1" animBg="1"/>
    </p:bld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BGP</a:t>
            </a:r>
            <a:r>
              <a:rPr lang="zh-CN" altLang="en-US" dirty="0" smtClean="0"/>
              <a:t>报文</a:t>
            </a:r>
            <a:endParaRPr lang="zh-CN" altLang="en-US" dirty="0"/>
          </a:p>
        </p:txBody>
      </p:sp>
      <p:sp>
        <p:nvSpPr>
          <p:cNvPr id="3" name="内容占位符 2"/>
          <p:cNvSpPr>
            <a:spLocks noGrp="1"/>
          </p:cNvSpPr>
          <p:nvPr>
            <p:ph idx="1"/>
          </p:nvPr>
        </p:nvSpPr>
        <p:spPr>
          <a:xfrm>
            <a:off x="457200" y="1444978"/>
            <a:ext cx="8579554" cy="5413022"/>
          </a:xfrm>
        </p:spPr>
        <p:txBody>
          <a:bodyPr/>
          <a:lstStyle/>
          <a:p>
            <a:r>
              <a:rPr lang="zh-CN" altLang="en-US" dirty="0" smtClean="0"/>
              <a:t>打开报文</a:t>
            </a:r>
            <a:r>
              <a:rPr lang="en-US" altLang="zh-CN" dirty="0"/>
              <a:t>(OPEN)</a:t>
            </a:r>
            <a:endParaRPr lang="en-US" altLang="zh-CN" dirty="0" smtClean="0"/>
          </a:p>
          <a:p>
            <a:pPr lvl="1"/>
            <a:r>
              <a:rPr lang="zh-CN" altLang="en-US" dirty="0" smtClean="0"/>
              <a:t>与</a:t>
            </a:r>
            <a:r>
              <a:rPr lang="zh-CN" altLang="en-US" dirty="0"/>
              <a:t>相邻的另一个</a:t>
            </a:r>
            <a:r>
              <a:rPr lang="en-US" altLang="zh-CN" dirty="0"/>
              <a:t>BGP</a:t>
            </a:r>
            <a:r>
              <a:rPr lang="zh-CN" altLang="en-US" dirty="0"/>
              <a:t>发言人建立</a:t>
            </a:r>
            <a:r>
              <a:rPr lang="zh-CN" altLang="en-US" dirty="0" smtClean="0"/>
              <a:t>关系</a:t>
            </a:r>
            <a:endParaRPr lang="en-US" altLang="zh-CN" dirty="0" smtClean="0"/>
          </a:p>
          <a:p>
            <a:r>
              <a:rPr lang="zh-CN" altLang="en-US" dirty="0" smtClean="0"/>
              <a:t>保活报文</a:t>
            </a:r>
            <a:r>
              <a:rPr lang="en-US" altLang="zh-CN" dirty="0"/>
              <a:t>(KEEPALIVE</a:t>
            </a:r>
            <a:r>
              <a:rPr lang="en-US" altLang="zh-CN" dirty="0" smtClean="0"/>
              <a:t>)</a:t>
            </a:r>
          </a:p>
          <a:p>
            <a:pPr lvl="1"/>
            <a:r>
              <a:rPr lang="zh-CN" altLang="en-US" dirty="0"/>
              <a:t>向对等点周期性的发送，保证连接不</a:t>
            </a:r>
            <a:r>
              <a:rPr lang="zh-CN" altLang="en-US" dirty="0" smtClean="0"/>
              <a:t>断开</a:t>
            </a:r>
            <a:endParaRPr lang="en-US" altLang="zh-CN" dirty="0" smtClean="0"/>
          </a:p>
          <a:p>
            <a:r>
              <a:rPr lang="zh-CN" altLang="en-US" dirty="0" smtClean="0"/>
              <a:t>更新报文</a:t>
            </a:r>
            <a:r>
              <a:rPr lang="en-US" altLang="zh-CN" dirty="0"/>
              <a:t>(UPDATE)</a:t>
            </a:r>
          </a:p>
          <a:p>
            <a:pPr lvl="1"/>
            <a:r>
              <a:rPr lang="zh-CN" altLang="en-US" dirty="0" smtClean="0"/>
              <a:t>发送路由更新信息</a:t>
            </a:r>
            <a:r>
              <a:rPr lang="zh-CN" altLang="en-US" dirty="0"/>
              <a:t>，以及列出要撤消</a:t>
            </a:r>
            <a:r>
              <a:rPr lang="zh-CN" altLang="en-US" dirty="0" smtClean="0"/>
              <a:t>的路由</a:t>
            </a:r>
            <a:endParaRPr lang="zh-CN" altLang="en-US" dirty="0"/>
          </a:p>
          <a:p>
            <a:r>
              <a:rPr lang="zh-CN" altLang="en-US" dirty="0" smtClean="0"/>
              <a:t>通知报文</a:t>
            </a:r>
            <a:r>
              <a:rPr lang="en-US" altLang="zh-CN" dirty="0"/>
              <a:t>(NOTIFICATION</a:t>
            </a:r>
            <a:r>
              <a:rPr lang="en-US" altLang="zh-CN" dirty="0" smtClean="0"/>
              <a:t>)</a:t>
            </a:r>
          </a:p>
          <a:p>
            <a:pPr lvl="1"/>
            <a:r>
              <a:rPr lang="zh-CN" altLang="en-US" dirty="0" smtClean="0"/>
              <a:t>发送</a:t>
            </a:r>
            <a:r>
              <a:rPr lang="zh-CN" altLang="en-US" dirty="0"/>
              <a:t>检测到的</a:t>
            </a:r>
            <a:r>
              <a:rPr lang="zh-CN" altLang="en-US" dirty="0" smtClean="0"/>
              <a:t>差错</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6676744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smtClean="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6"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smtClean="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endPar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7" name="图片 1" descr="问号13.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4983480" y="1551990"/>
            <a:ext cx="3298371" cy="3298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666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par>
                          <p:cTn id="25" fill="hold">
                            <p:stCondLst>
                              <p:cond delay="2500"/>
                            </p:stCondLst>
                            <p:childTnLst>
                              <p:par>
                                <p:cTn id="26" presetID="9"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7"/>
            <a:ext cx="8229600" cy="5260621"/>
          </a:xfrm>
        </p:spPr>
        <p:txBody>
          <a:bodyPr/>
          <a:lstStyle/>
          <a:p>
            <a:pPr>
              <a:lnSpc>
                <a:spcPct val="150000"/>
              </a:lnSpc>
              <a:buClr>
                <a:schemeClr val="bg1">
                  <a:lumMod val="75000"/>
                </a:schemeClr>
              </a:buClr>
            </a:pPr>
            <a:r>
              <a:rPr lang="en-US" altLang="zh-CN" dirty="0" smtClean="0">
                <a:solidFill>
                  <a:schemeClr val="bg1">
                    <a:lumMod val="85000"/>
                  </a:schemeClr>
                </a:solidFill>
              </a:rPr>
              <a:t>4.1  </a:t>
            </a:r>
            <a:r>
              <a:rPr lang="zh-CN" altLang="en-US" dirty="0" smtClean="0">
                <a:solidFill>
                  <a:schemeClr val="bg1">
                    <a:lumMod val="85000"/>
                  </a:schemeClr>
                </a:solidFill>
              </a:rPr>
              <a:t>网际协议</a:t>
            </a:r>
            <a:r>
              <a:rPr lang="en-US" altLang="zh-CN" dirty="0" smtClean="0">
                <a:solidFill>
                  <a:schemeClr val="bg1">
                    <a:lumMod val="85000"/>
                  </a:schemeClr>
                </a:solidFill>
              </a:rPr>
              <a:t>IP</a:t>
            </a:r>
            <a:endParaRPr lang="en-US" altLang="zh-CN" dirty="0">
              <a:solidFill>
                <a:schemeClr val="bg1">
                  <a:lumMod val="85000"/>
                </a:schemeClr>
              </a:solidFill>
            </a:endParaRPr>
          </a:p>
          <a:p>
            <a:pPr>
              <a:lnSpc>
                <a:spcPct val="150000"/>
              </a:lnSpc>
              <a:buClr>
                <a:schemeClr val="bg1">
                  <a:lumMod val="75000"/>
                </a:schemeClr>
              </a:buClr>
            </a:pPr>
            <a:r>
              <a:rPr lang="en-US" altLang="zh-CN" dirty="0" smtClean="0">
                <a:solidFill>
                  <a:schemeClr val="bg1">
                    <a:lumMod val="85000"/>
                  </a:schemeClr>
                </a:solidFill>
              </a:rPr>
              <a:t>4.2  </a:t>
            </a:r>
            <a:r>
              <a:rPr lang="zh-CN" altLang="en-US" dirty="0" smtClean="0">
                <a:solidFill>
                  <a:schemeClr val="bg1">
                    <a:lumMod val="85000"/>
                  </a:schemeClr>
                </a:solidFill>
              </a:rPr>
              <a:t>划分子网和构造超网</a:t>
            </a:r>
            <a:endParaRPr lang="en-US" altLang="zh-CN" dirty="0" smtClean="0">
              <a:solidFill>
                <a:schemeClr val="bg1">
                  <a:lumMod val="85000"/>
                </a:schemeClr>
              </a:solidFill>
            </a:endParaRPr>
          </a:p>
          <a:p>
            <a:pPr>
              <a:buClr>
                <a:schemeClr val="bg1">
                  <a:lumMod val="75000"/>
                </a:schemeClr>
              </a:buClr>
            </a:pPr>
            <a:r>
              <a:rPr lang="en-US" altLang="zh-CN" dirty="0" smtClean="0">
                <a:solidFill>
                  <a:schemeClr val="bg1">
                    <a:lumMod val="85000"/>
                  </a:schemeClr>
                </a:solidFill>
              </a:rPr>
              <a:t>4.3  </a:t>
            </a:r>
            <a:r>
              <a:rPr lang="zh-CN" altLang="en-US" dirty="0" smtClean="0">
                <a:solidFill>
                  <a:schemeClr val="bg1">
                    <a:lumMod val="85000"/>
                  </a:schemeClr>
                </a:solidFill>
              </a:rPr>
              <a:t>网络控制与诊断</a:t>
            </a:r>
            <a:r>
              <a:rPr lang="en-US" altLang="zh-CN" dirty="0" smtClean="0">
                <a:solidFill>
                  <a:schemeClr val="bg1">
                    <a:lumMod val="85000"/>
                  </a:schemeClr>
                </a:solidFill>
              </a:rPr>
              <a:t>--ICMP</a:t>
            </a:r>
            <a:r>
              <a:rPr lang="zh-CN" altLang="en-US" dirty="0" smtClean="0">
                <a:solidFill>
                  <a:schemeClr val="bg1">
                    <a:lumMod val="85000"/>
                  </a:schemeClr>
                </a:solidFill>
              </a:rPr>
              <a:t>协议</a:t>
            </a:r>
            <a:endParaRPr lang="en-US" altLang="zh-CN" dirty="0">
              <a:solidFill>
                <a:schemeClr val="bg1">
                  <a:lumMod val="85000"/>
                </a:schemeClr>
              </a:solidFill>
            </a:endParaRPr>
          </a:p>
          <a:p>
            <a:r>
              <a:rPr lang="en-US" altLang="zh-CN" dirty="0" smtClean="0"/>
              <a:t>4.4  IP</a:t>
            </a:r>
            <a:r>
              <a:rPr lang="zh-CN" altLang="en-US" dirty="0" smtClean="0"/>
              <a:t>路由协议</a:t>
            </a:r>
            <a:endParaRPr lang="en-US" altLang="zh-CN" dirty="0" smtClean="0"/>
          </a:p>
          <a:p>
            <a:pPr lvl="1">
              <a:lnSpc>
                <a:spcPts val="3000"/>
              </a:lnSpc>
              <a:spcBef>
                <a:spcPts val="600"/>
              </a:spcBef>
            </a:pPr>
            <a:r>
              <a:rPr lang="en-US" altLang="zh-CN" dirty="0" smtClean="0"/>
              <a:t>4.4.1  </a:t>
            </a:r>
            <a:r>
              <a:rPr lang="zh-CN" altLang="en-US" dirty="0" smtClean="0"/>
              <a:t>路由器工作原理</a:t>
            </a:r>
            <a:endParaRPr lang="en-US" altLang="zh-CN" dirty="0" smtClean="0"/>
          </a:p>
          <a:p>
            <a:pPr lvl="1">
              <a:lnSpc>
                <a:spcPts val="3000"/>
              </a:lnSpc>
              <a:spcBef>
                <a:spcPts val="600"/>
              </a:spcBef>
            </a:pPr>
            <a:r>
              <a:rPr lang="en-US" altLang="zh-CN" dirty="0" smtClean="0"/>
              <a:t>4.4.2  </a:t>
            </a:r>
            <a:r>
              <a:rPr lang="zh-CN" altLang="en-US" dirty="0" smtClean="0"/>
              <a:t>路由协议基本概念</a:t>
            </a:r>
            <a:endParaRPr lang="en-US" altLang="zh-CN" dirty="0" smtClean="0"/>
          </a:p>
          <a:p>
            <a:pPr lvl="1">
              <a:lnSpc>
                <a:spcPts val="3000"/>
              </a:lnSpc>
              <a:spcBef>
                <a:spcPts val="600"/>
              </a:spcBef>
            </a:pPr>
            <a:r>
              <a:rPr lang="en-US" altLang="zh-CN" dirty="0" smtClean="0"/>
              <a:t>4.4.3  </a:t>
            </a:r>
            <a:r>
              <a:rPr lang="zh-CN" altLang="en-US" dirty="0" smtClean="0"/>
              <a:t>内部网关协议</a:t>
            </a:r>
            <a:r>
              <a:rPr lang="en-US" altLang="zh-CN" dirty="0" smtClean="0"/>
              <a:t>RIP</a:t>
            </a:r>
          </a:p>
          <a:p>
            <a:pPr lvl="1">
              <a:lnSpc>
                <a:spcPts val="3000"/>
              </a:lnSpc>
              <a:spcBef>
                <a:spcPts val="600"/>
              </a:spcBef>
            </a:pPr>
            <a:r>
              <a:rPr lang="en-US" altLang="zh-CN" dirty="0" smtClean="0"/>
              <a:t>4.4.4  </a:t>
            </a:r>
            <a:r>
              <a:rPr lang="zh-CN" altLang="en-US" dirty="0" smtClean="0"/>
              <a:t>内部网关协议</a:t>
            </a:r>
            <a:r>
              <a:rPr lang="en-US" altLang="zh-CN" dirty="0" smtClean="0"/>
              <a:t>OSPF</a:t>
            </a:r>
          </a:p>
          <a:p>
            <a:pPr lvl="1">
              <a:lnSpc>
                <a:spcPts val="3000"/>
              </a:lnSpc>
              <a:spcBef>
                <a:spcPts val="600"/>
              </a:spcBef>
            </a:pPr>
            <a:r>
              <a:rPr lang="en-US" altLang="zh-CN" dirty="0" smtClean="0"/>
              <a:t>4.4.5  </a:t>
            </a:r>
            <a:r>
              <a:rPr lang="zh-CN" altLang="en-US" dirty="0" smtClean="0"/>
              <a:t>外部网关协议</a:t>
            </a:r>
            <a:r>
              <a:rPr lang="en-US" altLang="zh-CN" dirty="0" smtClean="0"/>
              <a:t>BGP</a:t>
            </a:r>
            <a:endParaRPr lang="en-US" altLang="zh-CN" dirty="0"/>
          </a:p>
          <a:p>
            <a:pPr>
              <a:buClr>
                <a:schemeClr val="bg1">
                  <a:lumMod val="75000"/>
                </a:schemeClr>
              </a:buClr>
            </a:pPr>
            <a:r>
              <a:rPr lang="en-US" altLang="zh-CN" dirty="0">
                <a:solidFill>
                  <a:schemeClr val="bg1">
                    <a:lumMod val="85000"/>
                  </a:schemeClr>
                </a:solidFill>
              </a:rPr>
              <a:t>4.5  IP</a:t>
            </a:r>
            <a:r>
              <a:rPr lang="zh-CN" altLang="en-US" dirty="0">
                <a:solidFill>
                  <a:schemeClr val="bg1">
                    <a:lumMod val="85000"/>
                  </a:schemeClr>
                </a:solidFill>
              </a:rPr>
              <a:t>多播</a:t>
            </a:r>
            <a:endParaRPr lang="en-US" altLang="zh-CN" dirty="0">
              <a:solidFill>
                <a:schemeClr val="bg1">
                  <a:lumMod val="85000"/>
                </a:schemeClr>
              </a:solidFill>
            </a:endParaRP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31992547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3">
                                            <p:txEl>
                                              <p:pRg st="4" end="4"/>
                                            </p:txEl>
                                          </p:spTgt>
                                        </p:tgtEl>
                                        <p:attrNameLst>
                                          <p:attrName>style.opacity</p:attrName>
                                        </p:attrNameLst>
                                      </p:cBhvr>
                                      <p:to>
                                        <p:strVal val="0.25"/>
                                      </p:to>
                                    </p:set>
                                    <p:animEffect filter="image" prLst="opacity: 0.25">
                                      <p:cBhvr rctx="IE">
                                        <p:cTn id="7" dur="indefinite"/>
                                        <p:tgtEl>
                                          <p:spTgt spid="3">
                                            <p:txEl>
                                              <p:pRg st="4" end="4"/>
                                            </p:txEl>
                                          </p:spTgt>
                                        </p:tgtEl>
                                      </p:cBhvr>
                                    </p:animEffect>
                                  </p:childTnLst>
                                </p:cTn>
                              </p:par>
                              <p:par>
                                <p:cTn id="8" presetID="9" presetClass="emph" presetSubtype="0" nodeType="withEffect">
                                  <p:stCondLst>
                                    <p:cond delay="0"/>
                                  </p:stCondLst>
                                  <p:childTnLst>
                                    <p:set>
                                      <p:cBhvr rctx="PPT">
                                        <p:cTn id="9" dur="indefinite"/>
                                        <p:tgtEl>
                                          <p:spTgt spid="3">
                                            <p:txEl>
                                              <p:pRg st="5" end="5"/>
                                            </p:txEl>
                                          </p:spTgt>
                                        </p:tgtEl>
                                        <p:attrNameLst>
                                          <p:attrName>style.opacity</p:attrName>
                                        </p:attrNameLst>
                                      </p:cBhvr>
                                      <p:to>
                                        <p:strVal val="0.25"/>
                                      </p:to>
                                    </p:set>
                                    <p:animEffect filter="image" prLst="opacity: 0.25">
                                      <p:cBhvr rctx="IE">
                                        <p:cTn id="10" dur="indefinite"/>
                                        <p:tgtEl>
                                          <p:spTgt spid="3">
                                            <p:txEl>
                                              <p:pRg st="5" end="5"/>
                                            </p:txEl>
                                          </p:spTgt>
                                        </p:tgtEl>
                                      </p:cBhvr>
                                    </p:animEffect>
                                  </p:childTnLst>
                                </p:cTn>
                              </p:par>
                              <p:par>
                                <p:cTn id="11" presetID="9" presetClass="emph" presetSubtype="0" nodeType="withEffect">
                                  <p:stCondLst>
                                    <p:cond delay="0"/>
                                  </p:stCondLst>
                                  <p:childTnLst>
                                    <p:set>
                                      <p:cBhvr rctx="PPT">
                                        <p:cTn id="12" dur="indefinite"/>
                                        <p:tgtEl>
                                          <p:spTgt spid="3">
                                            <p:txEl>
                                              <p:pRg st="6" end="6"/>
                                            </p:txEl>
                                          </p:spTgt>
                                        </p:tgtEl>
                                        <p:attrNameLst>
                                          <p:attrName>style.opacity</p:attrName>
                                        </p:attrNameLst>
                                      </p:cBhvr>
                                      <p:to>
                                        <p:strVal val="0.25"/>
                                      </p:to>
                                    </p:set>
                                    <p:animEffect filter="image" prLst="opacity: 0.25">
                                      <p:cBhvr rctx="IE">
                                        <p:cTn id="13" dur="indefinite"/>
                                        <p:tgtEl>
                                          <p:spTgt spid="3">
                                            <p:txEl>
                                              <p:pRg st="6" end="6"/>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3">
                                            <p:txEl>
                                              <p:pRg st="7" end="7"/>
                                            </p:txEl>
                                          </p:spTgt>
                                        </p:tgtEl>
                                        <p:attrNameLst>
                                          <p:attrName>style.opacity</p:attrName>
                                        </p:attrNameLst>
                                      </p:cBhvr>
                                      <p:to>
                                        <p:strVal val="0.25"/>
                                      </p:to>
                                    </p:set>
                                    <p:animEffect filter="image" prLst="opacity: 0.25">
                                      <p:cBhvr rctx="IE">
                                        <p:cTn id="16" dur="indefinite"/>
                                        <p:tgtEl>
                                          <p:spTgt spid="3">
                                            <p:txEl>
                                              <p:pRg st="7" end="7"/>
                                            </p:txEl>
                                          </p:spTgt>
                                        </p:tgtEl>
                                      </p:cBhvr>
                                    </p:animEffect>
                                  </p:childTnLst>
                                </p:cTn>
                              </p:par>
                              <p:par>
                                <p:cTn id="17" presetID="18" presetClass="emph" presetSubtype="0" fill="hold" nodeType="withEffect">
                                  <p:stCondLst>
                                    <p:cond delay="0"/>
                                  </p:stCondLst>
                                  <p:iterate type="lt">
                                    <p:tmPct val="4000"/>
                                  </p:iterate>
                                  <p:childTnLst>
                                    <p:set>
                                      <p:cBhvr override="childStyle">
                                        <p:cTn id="18" dur="500" fill="hold"/>
                                        <p:tgtEl>
                                          <p:spTgt spid="3">
                                            <p:txEl>
                                              <p:pRg st="8" end="8"/>
                                            </p:txEl>
                                          </p:spTgt>
                                        </p:tgtEl>
                                        <p:attrNameLst>
                                          <p:attrName>style.textDecorationUnderline</p:attrName>
                                        </p:attrNameLst>
                                      </p:cBhvr>
                                      <p:to>
                                        <p:strVal val="true"/>
                                      </p:to>
                                    </p:set>
                                  </p:childTnLst>
                                </p:cTn>
                              </p:par>
                              <p:par>
                                <p:cTn id="19" presetID="3" presetClass="emph" presetSubtype="2" fill="hold" nodeType="withEffect">
                                  <p:stCondLst>
                                    <p:cond delay="0"/>
                                  </p:stCondLst>
                                  <p:iterate type="lt">
                                    <p:tmPct val="0"/>
                                  </p:iterate>
                                  <p:childTnLst>
                                    <p:animClr clrSpc="rgb" dir="cw">
                                      <p:cBhvr override="childStyle">
                                        <p:cTn id="20" dur="500" fill="hold"/>
                                        <p:tgtEl>
                                          <p:spTgt spid="3">
                                            <p:txEl>
                                              <p:pRg st="8" end="8"/>
                                            </p:txEl>
                                          </p:spTgt>
                                        </p:tgtEl>
                                        <p:attrNameLst>
                                          <p:attrName>style.color</p:attrName>
                                        </p:attrNameLst>
                                      </p:cBhvr>
                                      <p:to>
                                        <a:srgbClr val="800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分层的路由选择协议</a:t>
            </a:r>
            <a:endParaRPr lang="zh-CN" altLang="en-US" dirty="0"/>
          </a:p>
        </p:txBody>
      </p:sp>
      <p:sp>
        <p:nvSpPr>
          <p:cNvPr id="3" name="内容占位符 2"/>
          <p:cNvSpPr>
            <a:spLocks noGrp="1"/>
          </p:cNvSpPr>
          <p:nvPr>
            <p:ph idx="1"/>
          </p:nvPr>
        </p:nvSpPr>
        <p:spPr>
          <a:xfrm>
            <a:off x="457199" y="1396212"/>
            <a:ext cx="8579555" cy="5182388"/>
          </a:xfrm>
        </p:spPr>
        <p:txBody>
          <a:bodyPr/>
          <a:lstStyle/>
          <a:p>
            <a:pPr>
              <a:lnSpc>
                <a:spcPct val="100000"/>
              </a:lnSpc>
            </a:pPr>
            <a:r>
              <a:rPr lang="zh-CN" altLang="en-US" dirty="0" smtClean="0"/>
              <a:t>为什么分层？</a:t>
            </a:r>
            <a:endParaRPr lang="en-US" altLang="zh-CN" dirty="0" smtClean="0"/>
          </a:p>
          <a:p>
            <a:pPr lvl="1"/>
            <a:r>
              <a:rPr lang="zh-CN" altLang="en-US" dirty="0"/>
              <a:t>规模</a:t>
            </a:r>
            <a:endParaRPr lang="en-US" altLang="zh-CN" dirty="0"/>
          </a:p>
          <a:p>
            <a:pPr lvl="2"/>
            <a:r>
              <a:rPr lang="en-US" altLang="zh-CN" dirty="0"/>
              <a:t>Internet</a:t>
            </a:r>
            <a:r>
              <a:rPr lang="zh-CN" altLang="en-US" dirty="0"/>
              <a:t>规模非常大，涉及路由选择信息的计算、存储及通信的开销高得不可</a:t>
            </a:r>
            <a:r>
              <a:rPr lang="zh-CN" altLang="en-US" dirty="0" smtClean="0"/>
              <a:t>实现</a:t>
            </a:r>
            <a:endParaRPr lang="en-US" altLang="zh-CN" dirty="0" smtClean="0"/>
          </a:p>
          <a:p>
            <a:pPr lvl="3"/>
            <a:r>
              <a:rPr lang="zh-CN" altLang="en-US" sz="1800" dirty="0"/>
              <a:t>路由表中应包含每个合法的</a:t>
            </a:r>
            <a:r>
              <a:rPr lang="en-US" altLang="zh-CN" sz="1800" dirty="0"/>
              <a:t>IP</a:t>
            </a:r>
            <a:r>
              <a:rPr lang="zh-CN" altLang="en-US" sz="1800" dirty="0"/>
              <a:t>前缀</a:t>
            </a:r>
            <a:r>
              <a:rPr lang="zh-CN" altLang="en-US" sz="1800"/>
              <a:t>，</a:t>
            </a:r>
            <a:r>
              <a:rPr lang="zh-CN" altLang="en-US" sz="1800" smtClean="0"/>
              <a:t>当前超过</a:t>
            </a:r>
            <a:r>
              <a:rPr lang="en-US" altLang="zh-CN" sz="1800" smtClean="0"/>
              <a:t>100</a:t>
            </a:r>
            <a:r>
              <a:rPr lang="zh-CN" altLang="en-US" sz="1800"/>
              <a:t>万</a:t>
            </a:r>
            <a:r>
              <a:rPr lang="zh-CN" altLang="en-US" sz="1800" smtClean="0"/>
              <a:t>条（</a:t>
            </a:r>
            <a:r>
              <a:rPr lang="en-US" altLang="zh-CN" sz="1800" smtClean="0"/>
              <a:t>2020</a:t>
            </a:r>
            <a:r>
              <a:rPr lang="zh-CN" altLang="en-US" sz="1800" smtClean="0"/>
              <a:t>年</a:t>
            </a:r>
            <a:r>
              <a:rPr lang="en-US" altLang="zh-CN" sz="1800" smtClean="0"/>
              <a:t>200+</a:t>
            </a:r>
            <a:r>
              <a:rPr lang="zh-CN" altLang="en-US" sz="1800" smtClean="0"/>
              <a:t>万条）</a:t>
            </a:r>
            <a:endParaRPr lang="en-US" altLang="zh-CN" sz="1800" dirty="0"/>
          </a:p>
          <a:p>
            <a:pPr lvl="2"/>
            <a:r>
              <a:rPr lang="zh-CN" altLang="en-US" dirty="0"/>
              <a:t>必须采取措施以</a:t>
            </a:r>
            <a:r>
              <a:rPr lang="zh-CN" altLang="en-US"/>
              <a:t>减小</a:t>
            </a:r>
            <a:r>
              <a:rPr lang="zh-CN" altLang="en-US" smtClean="0"/>
              <a:t>公共互联网这种</a:t>
            </a:r>
            <a:r>
              <a:rPr lang="zh-CN" altLang="en-US" dirty="0"/>
              <a:t>大网络中的路由选择计算的复杂性</a:t>
            </a:r>
          </a:p>
          <a:p>
            <a:pPr lvl="1">
              <a:spcBef>
                <a:spcPts val="1800"/>
              </a:spcBef>
            </a:pPr>
            <a:r>
              <a:rPr lang="zh-CN" altLang="en-US" dirty="0"/>
              <a:t>管理自治</a:t>
            </a:r>
            <a:endParaRPr lang="en-US" altLang="zh-CN" dirty="0"/>
          </a:p>
          <a:p>
            <a:pPr lvl="2"/>
            <a:r>
              <a:rPr lang="zh-CN" altLang="en-US" dirty="0"/>
              <a:t>许多单位不愿意外界了解自己单位网络的布局细节和本部门所采用的路由选择协议（这属于本部门内部的事情），但同时还希望连接到因特网上</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6" name="文本框 5"/>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054174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分层的路由选择协议</a:t>
            </a:r>
            <a:endParaRPr lang="zh-CN" altLang="en-US" dirty="0"/>
          </a:p>
        </p:txBody>
      </p:sp>
      <p:sp>
        <p:nvSpPr>
          <p:cNvPr id="3" name="内容占位符 2"/>
          <p:cNvSpPr>
            <a:spLocks noGrp="1"/>
          </p:cNvSpPr>
          <p:nvPr>
            <p:ph idx="1"/>
          </p:nvPr>
        </p:nvSpPr>
        <p:spPr>
          <a:xfrm>
            <a:off x="457199" y="1396211"/>
            <a:ext cx="8579555" cy="5309387"/>
          </a:xfrm>
        </p:spPr>
        <p:txBody>
          <a:bodyPr/>
          <a:lstStyle/>
          <a:p>
            <a:pPr>
              <a:lnSpc>
                <a:spcPct val="100000"/>
              </a:lnSpc>
            </a:pPr>
            <a:r>
              <a:rPr lang="zh-CN" altLang="en-US" dirty="0"/>
              <a:t>自治系统</a:t>
            </a:r>
          </a:p>
          <a:p>
            <a:pPr lvl="1"/>
            <a:r>
              <a:rPr lang="zh-CN" altLang="en-US" sz="1800" dirty="0"/>
              <a:t>由单一实体管辖的路由器集合</a:t>
            </a:r>
            <a:r>
              <a:rPr lang="zh-CN" altLang="en-US" sz="1800" dirty="0" smtClean="0"/>
              <a:t>组成</a:t>
            </a:r>
            <a:endParaRPr lang="en-US" altLang="zh-CN" sz="1800" dirty="0" smtClean="0"/>
          </a:p>
          <a:p>
            <a:pPr lvl="1"/>
            <a:r>
              <a:rPr lang="zh-CN" altLang="en-US" sz="1800" dirty="0"/>
              <a:t>每个</a:t>
            </a:r>
            <a:r>
              <a:rPr lang="en-US" altLang="zh-CN" sz="1800" dirty="0"/>
              <a:t>AS</a:t>
            </a:r>
            <a:r>
              <a:rPr lang="zh-CN" altLang="en-US" sz="1800" dirty="0"/>
              <a:t>都有唯一的标识</a:t>
            </a:r>
          </a:p>
          <a:p>
            <a:pPr lvl="2"/>
            <a:r>
              <a:rPr lang="zh-CN" altLang="en-US" dirty="0"/>
              <a:t>范围：</a:t>
            </a:r>
            <a:r>
              <a:rPr lang="en-US" altLang="zh-CN" dirty="0"/>
              <a:t>1-65535 </a:t>
            </a:r>
            <a:r>
              <a:rPr lang="zh-CN" altLang="en-US" dirty="0"/>
              <a:t>（现在已扩展到</a:t>
            </a:r>
            <a:r>
              <a:rPr lang="en-US" altLang="zh-CN" dirty="0"/>
              <a:t>32</a:t>
            </a:r>
            <a:r>
              <a:rPr lang="zh-CN" altLang="en-US" dirty="0"/>
              <a:t>位）</a:t>
            </a:r>
          </a:p>
          <a:p>
            <a:pPr lvl="2"/>
            <a:r>
              <a:rPr lang="zh-CN" altLang="en-US" dirty="0"/>
              <a:t>例如，</a:t>
            </a:r>
            <a:r>
              <a:rPr lang="en-US" altLang="zh-CN" dirty="0"/>
              <a:t>MIT: 3, China Telecom: 4835, </a:t>
            </a:r>
            <a:r>
              <a:rPr lang="en-US" altLang="zh-CN" dirty="0" err="1"/>
              <a:t>Baidu</a:t>
            </a:r>
            <a:r>
              <a:rPr lang="en-US" altLang="zh-CN" dirty="0"/>
              <a:t>: 55967</a:t>
            </a:r>
          </a:p>
          <a:p>
            <a:pPr>
              <a:spcBef>
                <a:spcPts val="1800"/>
              </a:spcBef>
            </a:pPr>
            <a:r>
              <a:rPr lang="zh-CN" altLang="en-US" dirty="0" smtClean="0"/>
              <a:t>分层路由</a:t>
            </a:r>
          </a:p>
          <a:p>
            <a:pPr lvl="1">
              <a:spcBef>
                <a:spcPts val="600"/>
              </a:spcBef>
            </a:pPr>
            <a:r>
              <a:rPr lang="en-US" altLang="zh-CN" sz="1800" dirty="0" smtClean="0"/>
              <a:t>AS</a:t>
            </a:r>
            <a:r>
              <a:rPr lang="zh-CN" altLang="en-US" sz="1800" dirty="0" smtClean="0"/>
              <a:t>内部：域</a:t>
            </a:r>
            <a:r>
              <a:rPr lang="zh-CN" altLang="en-US" sz="1800" dirty="0"/>
              <a:t>内路由</a:t>
            </a:r>
            <a:r>
              <a:rPr lang="en-US" altLang="zh-CN" sz="1800" dirty="0"/>
              <a:t>(Intra-Domain) </a:t>
            </a:r>
          </a:p>
          <a:p>
            <a:pPr lvl="2"/>
            <a:r>
              <a:rPr lang="zh-CN" altLang="en-US" dirty="0"/>
              <a:t>使用</a:t>
            </a:r>
            <a:r>
              <a:rPr lang="zh-CN" altLang="en-US" dirty="0">
                <a:solidFill>
                  <a:schemeClr val="accent5">
                    <a:lumMod val="50000"/>
                  </a:schemeClr>
                </a:solidFill>
              </a:rPr>
              <a:t>内部网关协议</a:t>
            </a:r>
            <a:r>
              <a:rPr lang="en-US" altLang="zh-CN" dirty="0">
                <a:solidFill>
                  <a:schemeClr val="accent5">
                    <a:lumMod val="50000"/>
                  </a:schemeClr>
                </a:solidFill>
              </a:rPr>
              <a:t>(Interior Gateway Protocol, IGP)</a:t>
            </a:r>
            <a:r>
              <a:rPr lang="zh-CN" altLang="en-US" dirty="0"/>
              <a:t>和</a:t>
            </a:r>
            <a:r>
              <a:rPr lang="zh-CN" altLang="en-US" dirty="0">
                <a:solidFill>
                  <a:schemeClr val="accent5">
                    <a:lumMod val="50000"/>
                  </a:schemeClr>
                </a:solidFill>
              </a:rPr>
              <a:t>统一的度量标准</a:t>
            </a:r>
            <a:r>
              <a:rPr lang="zh-CN" altLang="en-US" dirty="0"/>
              <a:t>在</a:t>
            </a:r>
            <a:r>
              <a:rPr lang="en-US" altLang="zh-CN" dirty="0"/>
              <a:t>AS</a:t>
            </a:r>
            <a:r>
              <a:rPr lang="zh-CN" altLang="en-US" dirty="0"/>
              <a:t>内路由</a:t>
            </a:r>
            <a:r>
              <a:rPr lang="zh-CN" altLang="en-US" dirty="0" smtClean="0"/>
              <a:t>数据包</a:t>
            </a:r>
            <a:endParaRPr lang="en-US" altLang="zh-CN" dirty="0" smtClean="0"/>
          </a:p>
          <a:p>
            <a:pPr lvl="3"/>
            <a:r>
              <a:rPr lang="en-US" altLang="zh-CN" sz="1800" dirty="0" smtClean="0"/>
              <a:t>OSPF</a:t>
            </a:r>
            <a:r>
              <a:rPr lang="zh-CN" altLang="en-US" sz="1800" dirty="0" smtClean="0"/>
              <a:t>、</a:t>
            </a:r>
            <a:r>
              <a:rPr lang="en-US" altLang="zh-CN" sz="1800" dirty="0" smtClean="0"/>
              <a:t>RIP</a:t>
            </a:r>
            <a:endParaRPr lang="en-US" altLang="zh-CN" sz="1800" dirty="0"/>
          </a:p>
          <a:p>
            <a:pPr lvl="2"/>
            <a:r>
              <a:rPr lang="zh-CN" altLang="en-US" dirty="0"/>
              <a:t>性能目标导向的，</a:t>
            </a:r>
            <a:r>
              <a:rPr lang="zh-CN" altLang="en-US" dirty="0" smtClean="0"/>
              <a:t>全域内有</a:t>
            </a:r>
            <a:r>
              <a:rPr lang="zh-CN" altLang="en-US" dirty="0"/>
              <a:t>统一目标</a:t>
            </a:r>
          </a:p>
          <a:p>
            <a:pPr lvl="1">
              <a:spcBef>
                <a:spcPts val="1200"/>
              </a:spcBef>
            </a:pPr>
            <a:r>
              <a:rPr lang="zh-CN" altLang="en-US" sz="1800" dirty="0" smtClean="0"/>
              <a:t>不同</a:t>
            </a:r>
            <a:r>
              <a:rPr lang="en-US" altLang="zh-CN" sz="1800" dirty="0" smtClean="0"/>
              <a:t>AS</a:t>
            </a:r>
            <a:r>
              <a:rPr lang="zh-CN" altLang="en-US" sz="1800" dirty="0" smtClean="0"/>
              <a:t>间：域</a:t>
            </a:r>
            <a:r>
              <a:rPr lang="zh-CN" altLang="en-US" sz="1800" dirty="0"/>
              <a:t>间路由</a:t>
            </a:r>
            <a:r>
              <a:rPr lang="en-US" altLang="zh-CN" sz="1800" dirty="0"/>
              <a:t>(Inter-Domain) </a:t>
            </a:r>
          </a:p>
          <a:p>
            <a:pPr lvl="2"/>
            <a:r>
              <a:rPr lang="zh-CN" altLang="en-US" dirty="0"/>
              <a:t>使用</a:t>
            </a:r>
            <a:r>
              <a:rPr lang="zh-CN" altLang="en-US" dirty="0">
                <a:solidFill>
                  <a:schemeClr val="accent5">
                    <a:lumMod val="50000"/>
                  </a:schemeClr>
                </a:solidFill>
              </a:rPr>
              <a:t>外部网关协议</a:t>
            </a:r>
            <a:r>
              <a:rPr lang="en-US" altLang="zh-CN" dirty="0">
                <a:solidFill>
                  <a:schemeClr val="accent5">
                    <a:lumMod val="50000"/>
                  </a:schemeClr>
                </a:solidFill>
              </a:rPr>
              <a:t>(Exterior Gateway Protocol, EGP)</a:t>
            </a:r>
            <a:r>
              <a:rPr lang="zh-CN" altLang="en-US" dirty="0"/>
              <a:t>将数据包路由到其它</a:t>
            </a:r>
            <a:r>
              <a:rPr lang="en-US" altLang="zh-CN" dirty="0"/>
              <a:t>AS</a:t>
            </a:r>
          </a:p>
          <a:p>
            <a:pPr lvl="2"/>
            <a:r>
              <a:rPr lang="zh-CN" altLang="en-US" dirty="0"/>
              <a:t>策略和经济目标导向的，每个</a:t>
            </a:r>
            <a:r>
              <a:rPr lang="en-US" altLang="zh-CN" dirty="0"/>
              <a:t>AS</a:t>
            </a:r>
            <a:r>
              <a:rPr lang="zh-CN" altLang="en-US" dirty="0"/>
              <a:t>有自己的策略</a:t>
            </a:r>
            <a:endParaRPr lang="en-US" altLang="zh-CN" dirty="0"/>
          </a:p>
          <a:p>
            <a:pPr>
              <a:lnSpc>
                <a:spcPct val="100000"/>
              </a:lnSpc>
            </a:pPr>
            <a:endParaRPr lang="zh-CN" altLang="en-US" dirty="0" smtClean="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7" name="文本框 6"/>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1928972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dissolve">
                                      <p:cBhvr>
                                        <p:cTn id="41" dur="500"/>
                                        <p:tgtEl>
                                          <p:spTgt spid="3">
                                            <p:txEl>
                                              <p:pRg st="8" end="8"/>
                                            </p:txEl>
                                          </p:spTgt>
                                        </p:tgtEl>
                                      </p:cBhvr>
                                    </p:animEffect>
                                  </p:childTnLst>
                                </p:cTn>
                              </p:par>
                            </p:childTnLst>
                          </p:cTn>
                        </p:par>
                        <p:par>
                          <p:cTn id="42" fill="hold">
                            <p:stCondLst>
                              <p:cond delay="1500"/>
                            </p:stCondLst>
                            <p:childTnLst>
                              <p:par>
                                <p:cTn id="43" presetID="9" presetClass="entr" presetSubtype="0" fill="hold"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dissolv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dissolve">
                                      <p:cBhvr>
                                        <p:cTn id="50" dur="500"/>
                                        <p:tgtEl>
                                          <p:spTgt spid="3">
                                            <p:txEl>
                                              <p:pRg st="10" end="10"/>
                                            </p:txEl>
                                          </p:spTgt>
                                        </p:tgtEl>
                                      </p:cBhvr>
                                    </p:animEffect>
                                  </p:childTnLst>
                                </p:cTn>
                              </p:par>
                            </p:childTnLst>
                          </p:cTn>
                        </p:par>
                        <p:par>
                          <p:cTn id="51" fill="hold">
                            <p:stCondLst>
                              <p:cond delay="500"/>
                            </p:stCondLst>
                            <p:childTnLst>
                              <p:par>
                                <p:cTn id="52" presetID="9" presetClass="entr" presetSubtype="0" fill="hold"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dissolve">
                                      <p:cBhvr>
                                        <p:cTn id="54" dur="500"/>
                                        <p:tgtEl>
                                          <p:spTgt spid="3">
                                            <p:txEl>
                                              <p:pRg st="11" end="11"/>
                                            </p:txEl>
                                          </p:spTgt>
                                        </p:tgtEl>
                                      </p:cBhvr>
                                    </p:animEffect>
                                  </p:childTnLst>
                                </p:cTn>
                              </p:par>
                            </p:childTnLst>
                          </p:cTn>
                        </p:par>
                        <p:par>
                          <p:cTn id="55" fill="hold">
                            <p:stCondLst>
                              <p:cond delay="1000"/>
                            </p:stCondLst>
                            <p:childTnLst>
                              <p:par>
                                <p:cTn id="56" presetID="9" presetClass="entr" presetSubtype="0" fill="hold"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dissolve">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分层的路由选择协议</a:t>
            </a:r>
            <a:endParaRPr lang="zh-CN" altLang="en-US" dirty="0"/>
          </a:p>
        </p:txBody>
      </p:sp>
      <p:sp>
        <p:nvSpPr>
          <p:cNvPr id="4" name="灯片编号占位符 3"/>
          <p:cNvSpPr>
            <a:spLocks noGrp="1"/>
          </p:cNvSpPr>
          <p:nvPr>
            <p:ph type="sldNum" sz="quarter" idx="11"/>
          </p:nvPr>
        </p:nvSpPr>
        <p:spPr>
          <a:xfrm>
            <a:off x="7594118" y="4926175"/>
            <a:ext cx="208843" cy="152401"/>
          </a:xfrm>
        </p:spPr>
        <p:txBody>
          <a:bodyPr/>
          <a:lstStyle/>
          <a:p>
            <a:fld id="{1A7A0873-376A-4A4E-91BA-7081C35D808C}" type="slidenum">
              <a:rPr lang="zh-CN" altLang="en-US" smtClean="0"/>
              <a:pPr/>
              <a:t>5</a:t>
            </a:fld>
            <a:endParaRPr lang="zh-CN" altLang="en-US" dirty="0"/>
          </a:p>
        </p:txBody>
      </p:sp>
      <p:sp>
        <p:nvSpPr>
          <p:cNvPr id="12" name="未知"/>
          <p:cNvSpPr>
            <a:spLocks/>
          </p:cNvSpPr>
          <p:nvPr/>
        </p:nvSpPr>
        <p:spPr bwMode="auto">
          <a:xfrm>
            <a:off x="2097811" y="2869882"/>
            <a:ext cx="664774" cy="933108"/>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3" name="未知"/>
          <p:cNvSpPr>
            <a:spLocks/>
          </p:cNvSpPr>
          <p:nvPr/>
        </p:nvSpPr>
        <p:spPr bwMode="auto">
          <a:xfrm>
            <a:off x="6075639" y="3699312"/>
            <a:ext cx="712437" cy="929652"/>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4" name="未知"/>
          <p:cNvSpPr>
            <a:spLocks/>
          </p:cNvSpPr>
          <p:nvPr/>
        </p:nvSpPr>
        <p:spPr bwMode="auto">
          <a:xfrm>
            <a:off x="3126329" y="3740782"/>
            <a:ext cx="712437" cy="929652"/>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6" name="未知"/>
          <p:cNvSpPr>
            <a:spLocks/>
          </p:cNvSpPr>
          <p:nvPr/>
        </p:nvSpPr>
        <p:spPr bwMode="auto">
          <a:xfrm>
            <a:off x="4325431" y="4262632"/>
            <a:ext cx="712437" cy="929652"/>
          </a:xfrm>
          <a:custGeom>
            <a:avLst/>
            <a:gdLst>
              <a:gd name="T0" fmla="*/ 84 w 492"/>
              <a:gd name="T1" fmla="*/ 486 h 488"/>
              <a:gd name="T2" fmla="*/ 0 w 492"/>
              <a:gd name="T3" fmla="*/ 0 h 488"/>
              <a:gd name="T4" fmla="*/ 492 w 492"/>
              <a:gd name="T5" fmla="*/ 0 h 488"/>
              <a:gd name="T6" fmla="*/ 404 w 492"/>
              <a:gd name="T7" fmla="*/ 488 h 488"/>
              <a:gd name="T8" fmla="*/ 84 w 492"/>
              <a:gd name="T9" fmla="*/ 486 h 488"/>
            </a:gdLst>
            <a:ahLst/>
            <a:cxnLst>
              <a:cxn ang="0">
                <a:pos x="T0" y="T1"/>
              </a:cxn>
              <a:cxn ang="0">
                <a:pos x="T2" y="T3"/>
              </a:cxn>
              <a:cxn ang="0">
                <a:pos x="T4" y="T5"/>
              </a:cxn>
              <a:cxn ang="0">
                <a:pos x="T6" y="T7"/>
              </a:cxn>
              <a:cxn ang="0">
                <a:pos x="T8" y="T9"/>
              </a:cxn>
            </a:cxnLst>
            <a:rect l="0" t="0" r="r" b="b"/>
            <a:pathLst>
              <a:path w="492" h="488">
                <a:moveTo>
                  <a:pt x="84" y="486"/>
                </a:moveTo>
                <a:lnTo>
                  <a:pt x="0" y="0"/>
                </a:lnTo>
                <a:lnTo>
                  <a:pt x="492" y="0"/>
                </a:lnTo>
                <a:lnTo>
                  <a:pt x="404" y="488"/>
                </a:lnTo>
                <a:lnTo>
                  <a:pt x="84" y="486"/>
                </a:lnTo>
                <a:close/>
              </a:path>
            </a:pathLst>
          </a:custGeom>
          <a:solidFill>
            <a:schemeClr val="bg1">
              <a:lumMod val="75000"/>
              <a:alpha val="22000"/>
            </a:schemeClr>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17" name="Line 12"/>
          <p:cNvSpPr>
            <a:spLocks noChangeShapeType="1"/>
          </p:cNvSpPr>
          <p:nvPr/>
        </p:nvSpPr>
        <p:spPr bwMode="auto">
          <a:xfrm>
            <a:off x="2717431" y="2759291"/>
            <a:ext cx="3409161" cy="79832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18" name="Line 13"/>
          <p:cNvSpPr>
            <a:spLocks noChangeShapeType="1"/>
          </p:cNvSpPr>
          <p:nvPr/>
        </p:nvSpPr>
        <p:spPr bwMode="auto">
          <a:xfrm>
            <a:off x="2609562" y="2869882"/>
            <a:ext cx="556905" cy="71192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19" name="Line 14"/>
          <p:cNvSpPr>
            <a:spLocks noChangeShapeType="1"/>
          </p:cNvSpPr>
          <p:nvPr/>
        </p:nvSpPr>
        <p:spPr bwMode="auto">
          <a:xfrm>
            <a:off x="3722820" y="3733065"/>
            <a:ext cx="642748" cy="38787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0" name="Line 15"/>
          <p:cNvSpPr>
            <a:spLocks noChangeShapeType="1"/>
          </p:cNvSpPr>
          <p:nvPr/>
        </p:nvSpPr>
        <p:spPr bwMode="auto">
          <a:xfrm flipH="1">
            <a:off x="5007764" y="3637104"/>
            <a:ext cx="1153947" cy="490746"/>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40" name="Text Box 35"/>
          <p:cNvSpPr txBox="1">
            <a:spLocks noChangeAspect="1" noChangeArrowheads="1"/>
          </p:cNvSpPr>
          <p:nvPr/>
        </p:nvSpPr>
        <p:spPr bwMode="auto">
          <a:xfrm>
            <a:off x="632801" y="2531198"/>
            <a:ext cx="830340" cy="756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zh-CN" altLang="en-US" sz="1600">
                <a:solidFill>
                  <a:srgbClr val="3366FF"/>
                </a:solidFill>
                <a:latin typeface="Calibri" panose="020F0502020204030204" pitchFamily="34" charset="0"/>
                <a:ea typeface="华文楷体" panose="02010600040101010101" pitchFamily="2" charset="-122"/>
              </a:rPr>
              <a:t> </a:t>
            </a:r>
          </a:p>
        </p:txBody>
      </p:sp>
      <p:sp>
        <p:nvSpPr>
          <p:cNvPr id="76" name="Text Box 71"/>
          <p:cNvSpPr txBox="1">
            <a:spLocks noChangeArrowheads="1"/>
          </p:cNvSpPr>
          <p:nvPr/>
        </p:nvSpPr>
        <p:spPr bwMode="auto">
          <a:xfrm>
            <a:off x="4127329" y="1714415"/>
            <a:ext cx="1291919" cy="31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0"/>
          <a:lstStyle/>
          <a:p>
            <a:pPr algn="just"/>
            <a:r>
              <a:rPr lang="zh-CN" altLang="en-US" dirty="0">
                <a:solidFill>
                  <a:schemeClr val="accent5">
                    <a:lumMod val="50000"/>
                  </a:schemeClr>
                </a:solidFill>
                <a:latin typeface="Calibri" panose="020F0502020204030204" pitchFamily="34" charset="0"/>
                <a:ea typeface="华文楷体" panose="02010600040101010101" pitchFamily="2" charset="-122"/>
              </a:rPr>
              <a:t>边界路由器</a:t>
            </a:r>
          </a:p>
        </p:txBody>
      </p:sp>
      <p:sp>
        <p:nvSpPr>
          <p:cNvPr id="77" name="未知"/>
          <p:cNvSpPr>
            <a:spLocks/>
          </p:cNvSpPr>
          <p:nvPr/>
        </p:nvSpPr>
        <p:spPr bwMode="auto">
          <a:xfrm>
            <a:off x="2599527" y="1954373"/>
            <a:ext cx="1567863" cy="473466"/>
          </a:xfrm>
          <a:custGeom>
            <a:avLst/>
            <a:gdLst>
              <a:gd name="T0" fmla="*/ 732 w 732"/>
              <a:gd name="T1" fmla="*/ 0 h 420"/>
              <a:gd name="T2" fmla="*/ 325 w 732"/>
              <a:gd name="T3" fmla="*/ 305 h 420"/>
              <a:gd name="T4" fmla="*/ 293 w 732"/>
              <a:gd name="T5" fmla="*/ 137 h 420"/>
              <a:gd name="T6" fmla="*/ 0 w 732"/>
              <a:gd name="T7" fmla="*/ 420 h 420"/>
            </a:gdLst>
            <a:ahLst/>
            <a:cxnLst>
              <a:cxn ang="0">
                <a:pos x="T0" y="T1"/>
              </a:cxn>
              <a:cxn ang="0">
                <a:pos x="T2" y="T3"/>
              </a:cxn>
              <a:cxn ang="0">
                <a:pos x="T4" y="T5"/>
              </a:cxn>
              <a:cxn ang="0">
                <a:pos x="T6" y="T7"/>
              </a:cxn>
            </a:cxnLst>
            <a:rect l="0" t="0" r="r" b="b"/>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19050" cap="flat" cmpd="sng">
            <a:solidFill>
              <a:schemeClr val="bg1">
                <a:lumMod val="65000"/>
              </a:schemeClr>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78" name="未知"/>
          <p:cNvSpPr>
            <a:spLocks/>
          </p:cNvSpPr>
          <p:nvPr/>
        </p:nvSpPr>
        <p:spPr bwMode="auto">
          <a:xfrm flipH="1">
            <a:off x="5002747" y="2161410"/>
            <a:ext cx="1209136" cy="1406574"/>
          </a:xfrm>
          <a:custGeom>
            <a:avLst/>
            <a:gdLst>
              <a:gd name="T0" fmla="*/ 732 w 732"/>
              <a:gd name="T1" fmla="*/ 0 h 420"/>
              <a:gd name="T2" fmla="*/ 325 w 732"/>
              <a:gd name="T3" fmla="*/ 305 h 420"/>
              <a:gd name="T4" fmla="*/ 293 w 732"/>
              <a:gd name="T5" fmla="*/ 137 h 420"/>
              <a:gd name="T6" fmla="*/ 0 w 732"/>
              <a:gd name="T7" fmla="*/ 420 h 420"/>
            </a:gdLst>
            <a:ahLst/>
            <a:cxnLst>
              <a:cxn ang="0">
                <a:pos x="T0" y="T1"/>
              </a:cxn>
              <a:cxn ang="0">
                <a:pos x="T2" y="T3"/>
              </a:cxn>
              <a:cxn ang="0">
                <a:pos x="T4" y="T5"/>
              </a:cxn>
              <a:cxn ang="0">
                <a:pos x="T6" y="T7"/>
              </a:cxn>
            </a:cxnLst>
            <a:rect l="0" t="0" r="r" b="b"/>
            <a:pathLst>
              <a:path w="732" h="420">
                <a:moveTo>
                  <a:pt x="732" y="0"/>
                </a:moveTo>
                <a:cubicBezTo>
                  <a:pt x="732" y="0"/>
                  <a:pt x="398" y="282"/>
                  <a:pt x="325" y="305"/>
                </a:cubicBezTo>
                <a:cubicBezTo>
                  <a:pt x="252" y="328"/>
                  <a:pt x="347" y="118"/>
                  <a:pt x="293" y="137"/>
                </a:cubicBezTo>
                <a:cubicBezTo>
                  <a:pt x="239" y="156"/>
                  <a:pt x="61" y="361"/>
                  <a:pt x="0" y="420"/>
                </a:cubicBezTo>
              </a:path>
            </a:pathLst>
          </a:custGeom>
          <a:noFill/>
          <a:ln w="19050" cap="flat" cmpd="sng">
            <a:solidFill>
              <a:schemeClr val="bg1">
                <a:lumMod val="65000"/>
              </a:schemeClr>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79" name="Line 74"/>
          <p:cNvSpPr>
            <a:spLocks noChangeShapeType="1"/>
          </p:cNvSpPr>
          <p:nvPr/>
        </p:nvSpPr>
        <p:spPr bwMode="auto">
          <a:xfrm flipH="1">
            <a:off x="4877318" y="2161410"/>
            <a:ext cx="0" cy="1683051"/>
          </a:xfrm>
          <a:prstGeom prst="line">
            <a:avLst/>
          </a:prstGeom>
          <a:noFill/>
          <a:ln w="19050">
            <a:solidFill>
              <a:schemeClr val="bg1">
                <a:lumMod val="6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80" name="Line 75"/>
          <p:cNvSpPr>
            <a:spLocks noChangeShapeType="1"/>
          </p:cNvSpPr>
          <p:nvPr/>
        </p:nvSpPr>
        <p:spPr bwMode="auto">
          <a:xfrm flipH="1">
            <a:off x="3698286" y="2144131"/>
            <a:ext cx="807763" cy="1320175"/>
          </a:xfrm>
          <a:prstGeom prst="line">
            <a:avLst/>
          </a:prstGeom>
          <a:noFill/>
          <a:ln w="19050">
            <a:solidFill>
              <a:schemeClr val="bg1">
                <a:lumMod val="6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grpSp>
        <p:nvGrpSpPr>
          <p:cNvPr id="120" name="组合 119"/>
          <p:cNvGrpSpPr/>
          <p:nvPr/>
        </p:nvGrpSpPr>
        <p:grpSpPr>
          <a:xfrm>
            <a:off x="88900" y="3008999"/>
            <a:ext cx="2796606" cy="1875705"/>
            <a:chOff x="88900" y="3008999"/>
            <a:chExt cx="2796606" cy="1875705"/>
          </a:xfrm>
        </p:grpSpPr>
        <p:sp>
          <p:nvSpPr>
            <p:cNvPr id="10" name="未知"/>
            <p:cNvSpPr>
              <a:spLocks/>
            </p:cNvSpPr>
            <p:nvPr/>
          </p:nvSpPr>
          <p:spPr bwMode="auto">
            <a:xfrm>
              <a:off x="88900" y="3360627"/>
              <a:ext cx="2796606" cy="1524077"/>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DDDDEF"/>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29" name="Line 24"/>
            <p:cNvSpPr>
              <a:spLocks noChangeShapeType="1"/>
            </p:cNvSpPr>
            <p:nvPr/>
          </p:nvSpPr>
          <p:spPr bwMode="auto">
            <a:xfrm flipH="1">
              <a:off x="1846953" y="3903213"/>
              <a:ext cx="581991" cy="53778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0" name="Line 25"/>
            <p:cNvSpPr>
              <a:spLocks noChangeShapeType="1"/>
            </p:cNvSpPr>
            <p:nvPr/>
          </p:nvSpPr>
          <p:spPr bwMode="auto">
            <a:xfrm>
              <a:off x="838506" y="3905328"/>
              <a:ext cx="903088" cy="59230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1" name="Line 26"/>
            <p:cNvSpPr>
              <a:spLocks noChangeShapeType="1"/>
            </p:cNvSpPr>
            <p:nvPr/>
          </p:nvSpPr>
          <p:spPr bwMode="auto">
            <a:xfrm>
              <a:off x="1037743" y="3777153"/>
              <a:ext cx="1221872" cy="3620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7" name="Text Box 32"/>
            <p:cNvSpPr txBox="1">
              <a:spLocks noChangeAspect="1" noChangeArrowheads="1"/>
            </p:cNvSpPr>
            <p:nvPr/>
          </p:nvSpPr>
          <p:spPr bwMode="auto">
            <a:xfrm>
              <a:off x="582629" y="4441002"/>
              <a:ext cx="554396" cy="270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b="1" dirty="0">
                  <a:latin typeface="Calibri" panose="020F0502020204030204" pitchFamily="34" charset="0"/>
                  <a:ea typeface="华文楷体" panose="02010600040101010101" pitchFamily="2" charset="-122"/>
                </a:rPr>
                <a:t>AS1</a:t>
              </a:r>
            </a:p>
          </p:txBody>
        </p:sp>
        <p:sp>
          <p:nvSpPr>
            <p:cNvPr id="41" name="Line 36"/>
            <p:cNvSpPr>
              <a:spLocks noChangeShapeType="1"/>
            </p:cNvSpPr>
            <p:nvPr/>
          </p:nvSpPr>
          <p:spPr bwMode="auto">
            <a:xfrm>
              <a:off x="586497" y="3008999"/>
              <a:ext cx="122920" cy="63935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60" name="Text Box 55"/>
            <p:cNvSpPr txBox="1">
              <a:spLocks noChangeAspect="1" noChangeArrowheads="1"/>
            </p:cNvSpPr>
            <p:nvPr/>
          </p:nvSpPr>
          <p:spPr bwMode="auto">
            <a:xfrm>
              <a:off x="316720" y="3880047"/>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dirty="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12</a:t>
              </a:r>
            </a:p>
          </p:txBody>
        </p:sp>
        <p:sp>
          <p:nvSpPr>
            <p:cNvPr id="95" name="Text Box 55"/>
            <p:cNvSpPr txBox="1">
              <a:spLocks noChangeAspect="1" noChangeArrowheads="1"/>
            </p:cNvSpPr>
            <p:nvPr/>
          </p:nvSpPr>
          <p:spPr bwMode="auto">
            <a:xfrm>
              <a:off x="1866187" y="3803899"/>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13</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96" name="Text Box 55"/>
            <p:cNvSpPr txBox="1">
              <a:spLocks noChangeAspect="1" noChangeArrowheads="1"/>
            </p:cNvSpPr>
            <p:nvPr/>
          </p:nvSpPr>
          <p:spPr bwMode="auto">
            <a:xfrm>
              <a:off x="1631216" y="4511461"/>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11</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pic>
          <p:nvPicPr>
            <p:cNvPr id="97" name="图片 9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171" y="3598179"/>
              <a:ext cx="533411" cy="362299"/>
            </a:xfrm>
            <a:prstGeom prst="rect">
              <a:avLst/>
            </a:prstGeom>
          </p:spPr>
        </p:pic>
        <p:pic>
          <p:nvPicPr>
            <p:cNvPr id="98" name="图片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2370" y="3623856"/>
              <a:ext cx="533411" cy="362299"/>
            </a:xfrm>
            <a:prstGeom prst="rect">
              <a:avLst/>
            </a:prstGeom>
          </p:spPr>
        </p:pic>
        <p:pic>
          <p:nvPicPr>
            <p:cNvPr id="99" name="图片 9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804" y="4185837"/>
              <a:ext cx="533411" cy="362299"/>
            </a:xfrm>
            <a:prstGeom prst="rect">
              <a:avLst/>
            </a:prstGeom>
          </p:spPr>
        </p:pic>
      </p:grpSp>
      <p:grpSp>
        <p:nvGrpSpPr>
          <p:cNvPr id="124" name="组合 123"/>
          <p:cNvGrpSpPr/>
          <p:nvPr/>
        </p:nvGrpSpPr>
        <p:grpSpPr>
          <a:xfrm>
            <a:off x="5935939" y="4120938"/>
            <a:ext cx="2891972" cy="1793365"/>
            <a:chOff x="5935939" y="4120938"/>
            <a:chExt cx="2891972" cy="1793365"/>
          </a:xfrm>
        </p:grpSpPr>
        <p:sp>
          <p:nvSpPr>
            <p:cNvPr id="9" name="未知"/>
            <p:cNvSpPr>
              <a:spLocks/>
            </p:cNvSpPr>
            <p:nvPr/>
          </p:nvSpPr>
          <p:spPr bwMode="auto">
            <a:xfrm>
              <a:off x="5935939" y="4120938"/>
              <a:ext cx="2891972" cy="1727978"/>
            </a:xfrm>
            <a:custGeom>
              <a:avLst/>
              <a:gdLst>
                <a:gd name="T0" fmla="*/ 56 w 1162"/>
                <a:gd name="T1" fmla="*/ 162 h 543"/>
                <a:gd name="T2" fmla="*/ 368 w 1162"/>
                <a:gd name="T3" fmla="*/ 14 h 543"/>
                <a:gd name="T4" fmla="*/ 940 w 1162"/>
                <a:gd name="T5" fmla="*/ 79 h 543"/>
                <a:gd name="T6" fmla="*/ 1144 w 1162"/>
                <a:gd name="T7" fmla="*/ 239 h 543"/>
                <a:gd name="T8" fmla="*/ 1048 w 1162"/>
                <a:gd name="T9" fmla="*/ 451 h 543"/>
                <a:gd name="T10" fmla="*/ 586 w 1162"/>
                <a:gd name="T11" fmla="*/ 541 h 543"/>
                <a:gd name="T12" fmla="*/ 88 w 1162"/>
                <a:gd name="T13" fmla="*/ 439 h 543"/>
                <a:gd name="T14" fmla="*/ 56 w 1162"/>
                <a:gd name="T15" fmla="*/ 162 h 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DDDDEF"/>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32" name="Line 27"/>
            <p:cNvSpPr>
              <a:spLocks noChangeShapeType="1"/>
            </p:cNvSpPr>
            <p:nvPr/>
          </p:nvSpPr>
          <p:spPr bwMode="auto">
            <a:xfrm flipH="1">
              <a:off x="7506651" y="4926175"/>
              <a:ext cx="359333" cy="53750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3" name="Line 28"/>
            <p:cNvSpPr>
              <a:spLocks noChangeShapeType="1"/>
            </p:cNvSpPr>
            <p:nvPr/>
          </p:nvSpPr>
          <p:spPr bwMode="auto">
            <a:xfrm>
              <a:off x="6427621" y="4805455"/>
              <a:ext cx="720910" cy="68749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4" name="Line 29"/>
            <p:cNvSpPr>
              <a:spLocks noChangeShapeType="1"/>
            </p:cNvSpPr>
            <p:nvPr/>
          </p:nvSpPr>
          <p:spPr bwMode="auto">
            <a:xfrm>
              <a:off x="6620782" y="4732641"/>
              <a:ext cx="1036991" cy="794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42" name="Line 37"/>
            <p:cNvSpPr>
              <a:spLocks noChangeShapeType="1"/>
            </p:cNvSpPr>
            <p:nvPr/>
          </p:nvSpPr>
          <p:spPr bwMode="auto">
            <a:xfrm>
              <a:off x="8016499" y="4853600"/>
              <a:ext cx="776246" cy="106070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94" name="Text Box 32"/>
            <p:cNvSpPr txBox="1">
              <a:spLocks noChangeAspect="1" noChangeArrowheads="1"/>
            </p:cNvSpPr>
            <p:nvPr/>
          </p:nvSpPr>
          <p:spPr bwMode="auto">
            <a:xfrm>
              <a:off x="7471055" y="4299840"/>
              <a:ext cx="554396" cy="270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b="1" dirty="0" smtClean="0">
                  <a:latin typeface="Calibri" panose="020F0502020204030204" pitchFamily="34" charset="0"/>
                  <a:ea typeface="华文楷体" panose="02010600040101010101" pitchFamily="2" charset="-122"/>
                </a:rPr>
                <a:t>AS3</a:t>
              </a:r>
              <a:endParaRPr lang="en-US" altLang="zh-CN" sz="1600" b="1" dirty="0">
                <a:latin typeface="Calibri" panose="020F0502020204030204" pitchFamily="34" charset="0"/>
                <a:ea typeface="华文楷体" panose="02010600040101010101" pitchFamily="2" charset="-122"/>
              </a:endParaRPr>
            </a:p>
          </p:txBody>
        </p:sp>
        <p:pic>
          <p:nvPicPr>
            <p:cNvPr id="110" name="图片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5185" y="4478683"/>
              <a:ext cx="533411" cy="362299"/>
            </a:xfrm>
            <a:prstGeom prst="rect">
              <a:avLst/>
            </a:prstGeom>
          </p:spPr>
        </p:pic>
        <p:pic>
          <p:nvPicPr>
            <p:cNvPr id="111" name="图片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8380" y="4679751"/>
              <a:ext cx="533411" cy="362299"/>
            </a:xfrm>
            <a:prstGeom prst="rect">
              <a:avLst/>
            </a:prstGeom>
          </p:spPr>
        </p:pic>
        <p:pic>
          <p:nvPicPr>
            <p:cNvPr id="112" name="图片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4362" y="5255068"/>
              <a:ext cx="533411" cy="362299"/>
            </a:xfrm>
            <a:prstGeom prst="rect">
              <a:avLst/>
            </a:prstGeom>
          </p:spPr>
        </p:pic>
        <p:sp>
          <p:nvSpPr>
            <p:cNvPr id="113" name="Text Box 55"/>
            <p:cNvSpPr txBox="1">
              <a:spLocks noChangeAspect="1" noChangeArrowheads="1"/>
            </p:cNvSpPr>
            <p:nvPr/>
          </p:nvSpPr>
          <p:spPr bwMode="auto">
            <a:xfrm>
              <a:off x="7764386" y="4994481"/>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33</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114" name="Text Box 55"/>
            <p:cNvSpPr txBox="1">
              <a:spLocks noChangeAspect="1" noChangeArrowheads="1"/>
            </p:cNvSpPr>
            <p:nvPr/>
          </p:nvSpPr>
          <p:spPr bwMode="auto">
            <a:xfrm>
              <a:off x="6152095" y="4841777"/>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31</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115" name="Text Box 55"/>
            <p:cNvSpPr txBox="1">
              <a:spLocks noChangeAspect="1" noChangeArrowheads="1"/>
            </p:cNvSpPr>
            <p:nvPr/>
          </p:nvSpPr>
          <p:spPr bwMode="auto">
            <a:xfrm>
              <a:off x="7340437" y="5552519"/>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32</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grpSp>
      <p:pic>
        <p:nvPicPr>
          <p:cNvPr id="116" name="图片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6912" y="2561945"/>
            <a:ext cx="702708" cy="388061"/>
          </a:xfrm>
          <a:prstGeom prst="rect">
            <a:avLst/>
          </a:prstGeom>
        </p:spPr>
      </p:pic>
      <p:pic>
        <p:nvPicPr>
          <p:cNvPr id="117" name="图片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5311" y="3437890"/>
            <a:ext cx="702708" cy="388061"/>
          </a:xfrm>
          <a:prstGeom prst="rect">
            <a:avLst/>
          </a:prstGeom>
        </p:spPr>
      </p:pic>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5007" y="3957702"/>
            <a:ext cx="702708" cy="388061"/>
          </a:xfrm>
          <a:prstGeom prst="rect">
            <a:avLst/>
          </a:prstGeom>
        </p:spPr>
      </p:pic>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6267" y="3437890"/>
            <a:ext cx="702708" cy="388061"/>
          </a:xfrm>
          <a:prstGeom prst="rect">
            <a:avLst/>
          </a:prstGeom>
        </p:spPr>
      </p:pic>
      <p:cxnSp>
        <p:nvCxnSpPr>
          <p:cNvPr id="129" name="直接连接符 128"/>
          <p:cNvCxnSpPr>
            <a:stCxn id="125" idx="3"/>
          </p:cNvCxnSpPr>
          <p:nvPr/>
        </p:nvCxnSpPr>
        <p:spPr>
          <a:xfrm flipH="1" flipV="1">
            <a:off x="7058220" y="5675760"/>
            <a:ext cx="379344" cy="428022"/>
          </a:xfrm>
          <a:prstGeom prst="line">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cxnSp>
      <p:sp>
        <p:nvSpPr>
          <p:cNvPr id="36" name="Line 31"/>
          <p:cNvSpPr>
            <a:spLocks noChangeShapeType="1"/>
          </p:cNvSpPr>
          <p:nvPr/>
        </p:nvSpPr>
        <p:spPr bwMode="auto">
          <a:xfrm flipH="1">
            <a:off x="4740324" y="4812129"/>
            <a:ext cx="1524240" cy="33378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35" name="Line 30"/>
          <p:cNvSpPr>
            <a:spLocks noChangeShapeType="1"/>
          </p:cNvSpPr>
          <p:nvPr/>
        </p:nvSpPr>
        <p:spPr bwMode="auto">
          <a:xfrm>
            <a:off x="2663246" y="3938849"/>
            <a:ext cx="766070" cy="78227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11" name="Line 6"/>
          <p:cNvSpPr>
            <a:spLocks noChangeShapeType="1"/>
          </p:cNvSpPr>
          <p:nvPr/>
        </p:nvSpPr>
        <p:spPr bwMode="auto">
          <a:xfrm>
            <a:off x="2669768" y="3927404"/>
            <a:ext cx="3614864" cy="884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grpSp>
        <p:nvGrpSpPr>
          <p:cNvPr id="146" name="组合 145"/>
          <p:cNvGrpSpPr/>
          <p:nvPr/>
        </p:nvGrpSpPr>
        <p:grpSpPr>
          <a:xfrm>
            <a:off x="1977399" y="4362855"/>
            <a:ext cx="3665036" cy="2025190"/>
            <a:chOff x="1977399" y="4362855"/>
            <a:chExt cx="3665036" cy="2025190"/>
          </a:xfrm>
        </p:grpSpPr>
        <p:sp>
          <p:nvSpPr>
            <p:cNvPr id="8" name="未知"/>
            <p:cNvSpPr>
              <a:spLocks/>
            </p:cNvSpPr>
            <p:nvPr/>
          </p:nvSpPr>
          <p:spPr bwMode="auto">
            <a:xfrm>
              <a:off x="1977399" y="4362855"/>
              <a:ext cx="3665036" cy="2025190"/>
            </a:xfrm>
            <a:custGeom>
              <a:avLst/>
              <a:gdLst>
                <a:gd name="T0" fmla="*/ 155 w 1583"/>
                <a:gd name="T1" fmla="*/ 224 h 682"/>
                <a:gd name="T2" fmla="*/ 407 w 1583"/>
                <a:gd name="T3" fmla="*/ 74 h 682"/>
                <a:gd name="T4" fmla="*/ 785 w 1583"/>
                <a:gd name="T5" fmla="*/ 20 h 682"/>
                <a:gd name="T6" fmla="*/ 1157 w 1583"/>
                <a:gd name="T7" fmla="*/ 194 h 682"/>
                <a:gd name="T8" fmla="*/ 1564 w 1583"/>
                <a:gd name="T9" fmla="*/ 428 h 682"/>
                <a:gd name="T10" fmla="*/ 1272 w 1583"/>
                <a:gd name="T11" fmla="*/ 644 h 682"/>
                <a:gd name="T12" fmla="*/ 690 w 1583"/>
                <a:gd name="T13" fmla="*/ 656 h 682"/>
                <a:gd name="T14" fmla="*/ 89 w 1583"/>
                <a:gd name="T15" fmla="*/ 596 h 682"/>
                <a:gd name="T16" fmla="*/ 155 w 1583"/>
                <a:gd name="T17" fmla="*/ 224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DDDDEF"/>
            </a:solidFill>
            <a:ln>
              <a:noFill/>
            </a:ln>
            <a:effectLst/>
          </p:spPr>
          <p:txBody>
            <a:bodyPr anchor="ctr"/>
            <a:lstStyle/>
            <a:p>
              <a:endParaRPr lang="zh-CN" altLang="en-US" sz="1400">
                <a:latin typeface="Calibri" panose="020F0502020204030204" pitchFamily="34" charset="0"/>
                <a:ea typeface="华文楷体" panose="02010600040101010101" pitchFamily="2" charset="-122"/>
              </a:endParaRPr>
            </a:p>
          </p:txBody>
        </p:sp>
        <p:sp>
          <p:nvSpPr>
            <p:cNvPr id="24" name="Line 19"/>
            <p:cNvSpPr>
              <a:spLocks noChangeShapeType="1"/>
            </p:cNvSpPr>
            <p:nvPr/>
          </p:nvSpPr>
          <p:spPr bwMode="auto">
            <a:xfrm flipH="1">
              <a:off x="2717431" y="4726019"/>
              <a:ext cx="722160" cy="67016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5" name="Line 20"/>
            <p:cNvSpPr>
              <a:spLocks noChangeShapeType="1"/>
            </p:cNvSpPr>
            <p:nvPr/>
          </p:nvSpPr>
          <p:spPr bwMode="auto">
            <a:xfrm flipH="1">
              <a:off x="3698286" y="5848916"/>
              <a:ext cx="581991" cy="20390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6" name="Line 21"/>
            <p:cNvSpPr>
              <a:spLocks noChangeShapeType="1"/>
            </p:cNvSpPr>
            <p:nvPr/>
          </p:nvSpPr>
          <p:spPr bwMode="auto">
            <a:xfrm>
              <a:off x="2630524" y="5451770"/>
              <a:ext cx="611200" cy="62178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7" name="Line 22"/>
            <p:cNvSpPr>
              <a:spLocks noChangeShapeType="1"/>
            </p:cNvSpPr>
            <p:nvPr/>
          </p:nvSpPr>
          <p:spPr bwMode="auto">
            <a:xfrm>
              <a:off x="2705781" y="5351446"/>
              <a:ext cx="1574495" cy="49747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28" name="Line 23"/>
            <p:cNvSpPr>
              <a:spLocks noChangeShapeType="1"/>
            </p:cNvSpPr>
            <p:nvPr/>
          </p:nvSpPr>
          <p:spPr bwMode="auto">
            <a:xfrm flipH="1">
              <a:off x="4370584" y="5218714"/>
              <a:ext cx="313571" cy="59909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sp>
          <p:nvSpPr>
            <p:cNvPr id="93" name="Text Box 32"/>
            <p:cNvSpPr txBox="1">
              <a:spLocks noChangeAspect="1" noChangeArrowheads="1"/>
            </p:cNvSpPr>
            <p:nvPr/>
          </p:nvSpPr>
          <p:spPr bwMode="auto">
            <a:xfrm>
              <a:off x="2259615" y="5914303"/>
              <a:ext cx="554396" cy="270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r>
                <a:rPr lang="en-US" altLang="zh-CN" sz="1600" b="1" dirty="0" smtClean="0">
                  <a:latin typeface="Calibri" panose="020F0502020204030204" pitchFamily="34" charset="0"/>
                  <a:ea typeface="华文楷体" panose="02010600040101010101" pitchFamily="2" charset="-122"/>
                </a:rPr>
                <a:t>AS2</a:t>
              </a:r>
              <a:endParaRPr lang="en-US" altLang="zh-CN" sz="1600" b="1" dirty="0">
                <a:latin typeface="Calibri" panose="020F0502020204030204" pitchFamily="34" charset="0"/>
                <a:ea typeface="华文楷体" panose="02010600040101010101" pitchFamily="2" charset="-122"/>
              </a:endParaRPr>
            </a:p>
          </p:txBody>
        </p:sp>
        <p:pic>
          <p:nvPicPr>
            <p:cNvPr id="101" name="图片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129" y="5151100"/>
              <a:ext cx="533411" cy="362299"/>
            </a:xfrm>
            <a:prstGeom prst="rect">
              <a:avLst/>
            </a:prstGeom>
          </p:spPr>
        </p:pic>
        <p:pic>
          <p:nvPicPr>
            <p:cNvPr id="102" name="图片 1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908" y="5863317"/>
              <a:ext cx="533411" cy="362299"/>
            </a:xfrm>
            <a:prstGeom prst="rect">
              <a:avLst/>
            </a:prstGeom>
          </p:spPr>
        </p:pic>
        <p:pic>
          <p:nvPicPr>
            <p:cNvPr id="103" name="图片 10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3268" y="5622230"/>
              <a:ext cx="533411" cy="362299"/>
            </a:xfrm>
            <a:prstGeom prst="rect">
              <a:avLst/>
            </a:prstGeom>
          </p:spPr>
        </p:pic>
        <p:sp>
          <p:nvSpPr>
            <p:cNvPr id="105" name="Text Box 55"/>
            <p:cNvSpPr txBox="1">
              <a:spLocks noChangeAspect="1" noChangeArrowheads="1"/>
            </p:cNvSpPr>
            <p:nvPr/>
          </p:nvSpPr>
          <p:spPr bwMode="auto">
            <a:xfrm>
              <a:off x="2292921" y="5426932"/>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rPr>
                <a:t>2</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1</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106" name="Text Box 55"/>
            <p:cNvSpPr txBox="1">
              <a:spLocks noChangeAspect="1" noChangeArrowheads="1"/>
            </p:cNvSpPr>
            <p:nvPr/>
          </p:nvSpPr>
          <p:spPr bwMode="auto">
            <a:xfrm>
              <a:off x="3295041" y="4790145"/>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21</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107" name="Text Box 55"/>
            <p:cNvSpPr txBox="1">
              <a:spLocks noChangeAspect="1" noChangeArrowheads="1"/>
            </p:cNvSpPr>
            <p:nvPr/>
          </p:nvSpPr>
          <p:spPr bwMode="auto">
            <a:xfrm>
              <a:off x="3546264" y="6086801"/>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23</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108" name="Text Box 55"/>
            <p:cNvSpPr txBox="1">
              <a:spLocks noChangeAspect="1" noChangeArrowheads="1"/>
            </p:cNvSpPr>
            <p:nvPr/>
          </p:nvSpPr>
          <p:spPr bwMode="auto">
            <a:xfrm>
              <a:off x="4361545" y="5946684"/>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24</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109" name="Text Box 55"/>
            <p:cNvSpPr txBox="1">
              <a:spLocks noChangeAspect="1" noChangeArrowheads="1"/>
            </p:cNvSpPr>
            <p:nvPr/>
          </p:nvSpPr>
          <p:spPr bwMode="auto">
            <a:xfrm>
              <a:off x="4606812" y="5351257"/>
              <a:ext cx="496699" cy="2488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smtClean="0">
                  <a:solidFill>
                    <a:schemeClr val="tx1">
                      <a:lumMod val="85000"/>
                      <a:lumOff val="15000"/>
                    </a:schemeClr>
                  </a:solidFill>
                  <a:latin typeface="Calibri" panose="020F0502020204030204" pitchFamily="34" charset="0"/>
                  <a:ea typeface="华文楷体" panose="02010600040101010101" pitchFamily="2" charset="-122"/>
                </a:rPr>
                <a:t>R</a:t>
              </a:r>
              <a:r>
                <a:rPr lang="en-US" altLang="zh-CN" sz="1600" baseline="-25000" dirty="0" smtClean="0">
                  <a:solidFill>
                    <a:schemeClr val="tx1">
                      <a:lumMod val="85000"/>
                      <a:lumOff val="15000"/>
                    </a:schemeClr>
                  </a:solidFill>
                  <a:latin typeface="Calibri" panose="020F0502020204030204" pitchFamily="34" charset="0"/>
                  <a:ea typeface="华文楷体" panose="02010600040101010101" pitchFamily="2" charset="-122"/>
                </a:rPr>
                <a:t>25</a:t>
              </a:r>
              <a:endParaRPr lang="en-US" altLang="zh-CN" sz="1600" baseline="-25000" dirty="0">
                <a:solidFill>
                  <a:schemeClr val="tx1">
                    <a:lumMod val="85000"/>
                    <a:lumOff val="15000"/>
                  </a:schemeClr>
                </a:solidFill>
                <a:latin typeface="Calibri" panose="020F0502020204030204" pitchFamily="34" charset="0"/>
                <a:ea typeface="华文楷体" panose="02010600040101010101" pitchFamily="2" charset="-122"/>
              </a:endParaRPr>
            </a:p>
          </p:txBody>
        </p:sp>
        <p:sp>
          <p:nvSpPr>
            <p:cNvPr id="145" name="Line 23"/>
            <p:cNvSpPr>
              <a:spLocks noChangeShapeType="1"/>
            </p:cNvSpPr>
            <p:nvPr/>
          </p:nvSpPr>
          <p:spPr bwMode="auto">
            <a:xfrm>
              <a:off x="3540516" y="4721601"/>
              <a:ext cx="1098883" cy="52597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sz="1400">
                <a:latin typeface="Calibri" panose="020F0502020204030204" pitchFamily="34" charset="0"/>
                <a:ea typeface="华文楷体" panose="02010600040101010101" pitchFamily="2" charset="-122"/>
              </a:endParaRPr>
            </a:p>
          </p:txBody>
        </p:sp>
        <p:pic>
          <p:nvPicPr>
            <p:cNvPr id="104" name="图片 1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9231" y="4989147"/>
              <a:ext cx="533411" cy="362299"/>
            </a:xfrm>
            <a:prstGeom prst="rect">
              <a:avLst/>
            </a:prstGeom>
          </p:spPr>
        </p:pic>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996" y="4456453"/>
              <a:ext cx="533411" cy="362299"/>
            </a:xfrm>
            <a:prstGeom prst="rect">
              <a:avLst/>
            </a:prstGeom>
          </p:spPr>
        </p:pic>
      </p:grpSp>
      <p:sp>
        <p:nvSpPr>
          <p:cNvPr id="125" name="线形标注 2 124"/>
          <p:cNvSpPr/>
          <p:nvPr/>
        </p:nvSpPr>
        <p:spPr>
          <a:xfrm>
            <a:off x="6047217" y="6103782"/>
            <a:ext cx="2780693" cy="620777"/>
          </a:xfrm>
          <a:prstGeom prst="borderCallout2">
            <a:avLst>
              <a:gd name="adj1" fmla="val 43300"/>
              <a:gd name="adj2" fmla="val 862"/>
              <a:gd name="adj3" fmla="val 28979"/>
              <a:gd name="adj4" fmla="val -12445"/>
              <a:gd name="adj5" fmla="val -271454"/>
              <a:gd name="adj6" fmla="val -133941"/>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rgbClr val="FFFFFF"/>
                </a:solidFill>
                <a:latin typeface="Calibri" panose="020F0502020204030204" pitchFamily="34" charset="0"/>
                <a:ea typeface="黑体" panose="02010609060101010101" pitchFamily="49" charset="-122"/>
              </a:rPr>
              <a:t>域内</a:t>
            </a:r>
            <a:r>
              <a:rPr lang="zh-CN" altLang="en-US" dirty="0" smtClean="0">
                <a:solidFill>
                  <a:srgbClr val="FFFFFF"/>
                </a:solidFill>
                <a:latin typeface="Calibri" panose="020F0502020204030204" pitchFamily="34" charset="0"/>
                <a:ea typeface="黑体" panose="02010609060101010101" pitchFamily="49" charset="-122"/>
              </a:rPr>
              <a:t>路由</a:t>
            </a:r>
            <a:r>
              <a:rPr lang="en-US" altLang="zh-CN" dirty="0">
                <a:solidFill>
                  <a:srgbClr val="FFFFFF"/>
                </a:solidFill>
                <a:latin typeface="Calibri" panose="020F0502020204030204" pitchFamily="34" charset="0"/>
                <a:ea typeface="黑体" panose="02010609060101010101" pitchFamily="49" charset="-122"/>
              </a:rPr>
              <a:t>IGP</a:t>
            </a:r>
            <a:r>
              <a:rPr lang="zh-CN" altLang="en-US" dirty="0" smtClean="0">
                <a:solidFill>
                  <a:srgbClr val="FFFFFF"/>
                </a:solidFill>
                <a:latin typeface="Calibri" panose="020F0502020204030204" pitchFamily="34" charset="0"/>
                <a:ea typeface="黑体" panose="02010609060101010101" pitchFamily="49" charset="-122"/>
              </a:rPr>
              <a:t>：</a:t>
            </a:r>
            <a:r>
              <a:rPr lang="en-US" altLang="zh-CN" dirty="0" smtClean="0">
                <a:solidFill>
                  <a:srgbClr val="FFFFFF"/>
                </a:solidFill>
                <a:latin typeface="Calibri" panose="020F0502020204030204" pitchFamily="34" charset="0"/>
                <a:ea typeface="黑体" panose="02010609060101010101" pitchFamily="49" charset="-122"/>
              </a:rPr>
              <a:t>OSPF</a:t>
            </a:r>
            <a:r>
              <a:rPr lang="zh-CN" altLang="en-US" dirty="0" smtClean="0">
                <a:solidFill>
                  <a:srgbClr val="FFFFFF"/>
                </a:solidFill>
                <a:latin typeface="Calibri" panose="020F0502020204030204" pitchFamily="34" charset="0"/>
                <a:ea typeface="黑体" panose="02010609060101010101" pitchFamily="49" charset="-122"/>
              </a:rPr>
              <a:t>、</a:t>
            </a:r>
            <a:r>
              <a:rPr lang="en-US" altLang="zh-CN" dirty="0" smtClean="0">
                <a:solidFill>
                  <a:srgbClr val="FFFFFF"/>
                </a:solidFill>
                <a:latin typeface="Calibri" panose="020F0502020204030204" pitchFamily="34" charset="0"/>
                <a:ea typeface="黑体" panose="02010609060101010101" pitchFamily="49" charset="-122"/>
              </a:rPr>
              <a:t>RIP</a:t>
            </a:r>
            <a:endParaRPr lang="zh-CN" altLang="en-US" dirty="0">
              <a:solidFill>
                <a:srgbClr val="FFFFFF"/>
              </a:solidFill>
              <a:latin typeface="Calibri" panose="020F0502020204030204" pitchFamily="34" charset="0"/>
              <a:ea typeface="黑体" panose="02010609060101010101" pitchFamily="49" charset="-122"/>
            </a:endParaRPr>
          </a:p>
        </p:txBody>
      </p:sp>
      <p:cxnSp>
        <p:nvCxnSpPr>
          <p:cNvPr id="127" name="直接连接符 126"/>
          <p:cNvCxnSpPr>
            <a:endCxn id="125" idx="2"/>
          </p:cNvCxnSpPr>
          <p:nvPr/>
        </p:nvCxnSpPr>
        <p:spPr>
          <a:xfrm>
            <a:off x="4345594" y="6270003"/>
            <a:ext cx="1701623" cy="144168"/>
          </a:xfrm>
          <a:prstGeom prst="line">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cxnSp>
      <p:sp>
        <p:nvSpPr>
          <p:cNvPr id="147" name="椭圆 146"/>
          <p:cNvSpPr/>
          <p:nvPr/>
        </p:nvSpPr>
        <p:spPr>
          <a:xfrm rot="767826">
            <a:off x="1842048" y="2477999"/>
            <a:ext cx="5258948" cy="1877041"/>
          </a:xfrm>
          <a:prstGeom prst="ellipse">
            <a:avLst/>
          </a:prstGeom>
          <a:noFill/>
          <a:ln>
            <a:solidFill>
              <a:srgbClr val="99009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线形标注 2 147"/>
          <p:cNvSpPr/>
          <p:nvPr/>
        </p:nvSpPr>
        <p:spPr>
          <a:xfrm>
            <a:off x="6313918" y="1608496"/>
            <a:ext cx="1711533" cy="620777"/>
          </a:xfrm>
          <a:prstGeom prst="borderCallout2">
            <a:avLst>
              <a:gd name="adj1" fmla="val 43300"/>
              <a:gd name="adj2" fmla="val 862"/>
              <a:gd name="adj3" fmla="val 45346"/>
              <a:gd name="adj4" fmla="val -22079"/>
              <a:gd name="adj5" fmla="val 201131"/>
              <a:gd name="adj6" fmla="val -75738"/>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rgbClr val="FFFFFF"/>
                </a:solidFill>
                <a:latin typeface="Calibri" panose="020F0502020204030204" pitchFamily="34" charset="0"/>
                <a:ea typeface="黑体" panose="02010609060101010101" pitchFamily="49" charset="-122"/>
              </a:rPr>
              <a:t> 域间路由</a:t>
            </a:r>
            <a:r>
              <a:rPr lang="en-US" altLang="zh-CN" dirty="0" smtClean="0">
                <a:solidFill>
                  <a:srgbClr val="FFFFFF"/>
                </a:solidFill>
                <a:latin typeface="Calibri" panose="020F0502020204030204" pitchFamily="34" charset="0"/>
                <a:ea typeface="黑体" panose="02010609060101010101" pitchFamily="49" charset="-122"/>
              </a:rPr>
              <a:t>EGP</a:t>
            </a:r>
            <a:endParaRPr lang="zh-CN" altLang="en-US" dirty="0">
              <a:solidFill>
                <a:srgbClr val="FFFFFF"/>
              </a:solidFill>
              <a:latin typeface="Calibri" panose="020F0502020204030204" pitchFamily="34" charset="0"/>
              <a:ea typeface="黑体" panose="02010609060101010101" pitchFamily="49" charset="-122"/>
            </a:endParaRPr>
          </a:p>
        </p:txBody>
      </p:sp>
      <p:sp>
        <p:nvSpPr>
          <p:cNvPr id="155" name="文本框 15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60862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dissolve">
                                      <p:cBhvr>
                                        <p:cTn id="7" dur="500"/>
                                        <p:tgtEl>
                                          <p:spTgt spid="120"/>
                                        </p:tgtEl>
                                      </p:cBhvr>
                                    </p:animEffect>
                                  </p:childTnLst>
                                </p:cTn>
                              </p:par>
                              <p:par>
                                <p:cTn id="8" presetID="9" presetClass="entr" presetSubtype="0" fill="hold" nodeType="withEffect">
                                  <p:stCondLst>
                                    <p:cond delay="0"/>
                                  </p:stCondLst>
                                  <p:childTnLst>
                                    <p:set>
                                      <p:cBhvr>
                                        <p:cTn id="9" dur="1" fill="hold">
                                          <p:stCondLst>
                                            <p:cond delay="0"/>
                                          </p:stCondLst>
                                        </p:cTn>
                                        <p:tgtEl>
                                          <p:spTgt spid="124"/>
                                        </p:tgtEl>
                                        <p:attrNameLst>
                                          <p:attrName>style.visibility</p:attrName>
                                        </p:attrNameLst>
                                      </p:cBhvr>
                                      <p:to>
                                        <p:strVal val="visible"/>
                                      </p:to>
                                    </p:set>
                                    <p:animEffect transition="in" filter="dissolve">
                                      <p:cBhvr>
                                        <p:cTn id="10" dur="500"/>
                                        <p:tgtEl>
                                          <p:spTgt spid="124"/>
                                        </p:tgtEl>
                                      </p:cBhvr>
                                    </p:animEffect>
                                  </p:childTnLst>
                                </p:cTn>
                              </p:par>
                              <p:par>
                                <p:cTn id="11" presetID="9" presetClass="entr" presetSubtype="0" fill="hold"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dissolve">
                                      <p:cBhvr>
                                        <p:cTn id="13" dur="500"/>
                                        <p:tgtEl>
                                          <p:spTgt spid="14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arn(inVertic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5"/>
                                        </p:tgtEl>
                                        <p:attrNameLst>
                                          <p:attrName>style.visibility</p:attrName>
                                        </p:attrNameLst>
                                      </p:cBhvr>
                                      <p:to>
                                        <p:strVal val="visible"/>
                                      </p:to>
                                    </p:set>
                                    <p:animEffect transition="in" filter="wipe(left)">
                                      <p:cBhvr>
                                        <p:cTn id="27" dur="500"/>
                                        <p:tgtEl>
                                          <p:spTgt spid="125"/>
                                        </p:tgtEl>
                                      </p:cBhvr>
                                    </p:animEffect>
                                  </p:childTnLst>
                                </p:cTn>
                              </p:par>
                              <p:par>
                                <p:cTn id="28" presetID="22" presetClass="entr" presetSubtype="1" fill="hold" nodeType="with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wipe(up)">
                                      <p:cBhvr>
                                        <p:cTn id="30" dur="500"/>
                                        <p:tgtEl>
                                          <p:spTgt spid="129"/>
                                        </p:tgtEl>
                                      </p:cBhvr>
                                    </p:animEffect>
                                  </p:childTnLst>
                                </p:cTn>
                              </p:par>
                              <p:par>
                                <p:cTn id="31" presetID="22" presetClass="entr" presetSubtype="8" fill="hold" nodeType="withEffect">
                                  <p:stCondLst>
                                    <p:cond delay="0"/>
                                  </p:stCondLst>
                                  <p:childTnLst>
                                    <p:set>
                                      <p:cBhvr>
                                        <p:cTn id="32" dur="1" fill="hold">
                                          <p:stCondLst>
                                            <p:cond delay="0"/>
                                          </p:stCondLst>
                                        </p:cTn>
                                        <p:tgtEl>
                                          <p:spTgt spid="127"/>
                                        </p:tgtEl>
                                        <p:attrNameLst>
                                          <p:attrName>style.visibility</p:attrName>
                                        </p:attrNameLst>
                                      </p:cBhvr>
                                      <p:to>
                                        <p:strVal val="visible"/>
                                      </p:to>
                                    </p:set>
                                    <p:animEffect transition="in" filter="wipe(left)">
                                      <p:cBhvr>
                                        <p:cTn id="33" dur="500"/>
                                        <p:tgtEl>
                                          <p:spTgt spid="1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2" fill="hold" grpId="1" nodeType="clickEffect">
                                  <p:stCondLst>
                                    <p:cond delay="0"/>
                                  </p:stCondLst>
                                  <p:childTnLst>
                                    <p:animEffect transition="out" filter="wipe(right)">
                                      <p:cBhvr>
                                        <p:cTn id="37" dur="500"/>
                                        <p:tgtEl>
                                          <p:spTgt spid="125"/>
                                        </p:tgtEl>
                                      </p:cBhvr>
                                    </p:animEffect>
                                    <p:set>
                                      <p:cBhvr>
                                        <p:cTn id="38" dur="1" fill="hold">
                                          <p:stCondLst>
                                            <p:cond delay="499"/>
                                          </p:stCondLst>
                                        </p:cTn>
                                        <p:tgtEl>
                                          <p:spTgt spid="125"/>
                                        </p:tgtEl>
                                        <p:attrNameLst>
                                          <p:attrName>style.visibility</p:attrName>
                                        </p:attrNameLst>
                                      </p:cBhvr>
                                      <p:to>
                                        <p:strVal val="hidden"/>
                                      </p:to>
                                    </p:set>
                                  </p:childTnLst>
                                </p:cTn>
                              </p:par>
                              <p:par>
                                <p:cTn id="39" presetID="22" presetClass="exit" presetSubtype="4" fill="hold" nodeType="withEffect">
                                  <p:stCondLst>
                                    <p:cond delay="0"/>
                                  </p:stCondLst>
                                  <p:childTnLst>
                                    <p:animEffect transition="out" filter="wipe(down)">
                                      <p:cBhvr>
                                        <p:cTn id="40" dur="500"/>
                                        <p:tgtEl>
                                          <p:spTgt spid="129"/>
                                        </p:tgtEl>
                                      </p:cBhvr>
                                    </p:animEffect>
                                    <p:set>
                                      <p:cBhvr>
                                        <p:cTn id="41" dur="1" fill="hold">
                                          <p:stCondLst>
                                            <p:cond delay="499"/>
                                          </p:stCondLst>
                                        </p:cTn>
                                        <p:tgtEl>
                                          <p:spTgt spid="129"/>
                                        </p:tgtEl>
                                        <p:attrNameLst>
                                          <p:attrName>style.visibility</p:attrName>
                                        </p:attrNameLst>
                                      </p:cBhvr>
                                      <p:to>
                                        <p:strVal val="hidden"/>
                                      </p:to>
                                    </p:set>
                                  </p:childTnLst>
                                </p:cTn>
                              </p:par>
                              <p:par>
                                <p:cTn id="42" presetID="22" presetClass="exit" presetSubtype="2" fill="hold" nodeType="withEffect">
                                  <p:stCondLst>
                                    <p:cond delay="0"/>
                                  </p:stCondLst>
                                  <p:childTnLst>
                                    <p:animEffect transition="out" filter="wipe(right)">
                                      <p:cBhvr>
                                        <p:cTn id="43" dur="500"/>
                                        <p:tgtEl>
                                          <p:spTgt spid="127"/>
                                        </p:tgtEl>
                                      </p:cBhvr>
                                    </p:animEffect>
                                    <p:set>
                                      <p:cBhvr>
                                        <p:cTn id="44" dur="1" fill="hold">
                                          <p:stCondLst>
                                            <p:cond delay="499"/>
                                          </p:stCondLst>
                                        </p:cTn>
                                        <p:tgtEl>
                                          <p:spTgt spid="12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16"/>
                                        </p:tgtEl>
                                        <p:attrNameLst>
                                          <p:attrName>style.visibility</p:attrName>
                                        </p:attrNameLst>
                                      </p:cBhvr>
                                      <p:to>
                                        <p:strVal val="visible"/>
                                      </p:to>
                                    </p:set>
                                    <p:animEffect transition="in" filter="wipe(down)">
                                      <p:cBhvr>
                                        <p:cTn id="62" dur="500"/>
                                        <p:tgtEl>
                                          <p:spTgt spid="116"/>
                                        </p:tgtEl>
                                      </p:cBhvr>
                                    </p:animEffect>
                                  </p:childTnLst>
                                </p:cTn>
                              </p:par>
                              <p:par>
                                <p:cTn id="63" presetID="22" presetClass="entr" presetSubtype="4" fill="hold" nodeType="withEffect">
                                  <p:stCondLst>
                                    <p:cond delay="0"/>
                                  </p:stCondLst>
                                  <p:childTnLst>
                                    <p:set>
                                      <p:cBhvr>
                                        <p:cTn id="64" dur="1" fill="hold">
                                          <p:stCondLst>
                                            <p:cond delay="0"/>
                                          </p:stCondLst>
                                        </p:cTn>
                                        <p:tgtEl>
                                          <p:spTgt spid="117"/>
                                        </p:tgtEl>
                                        <p:attrNameLst>
                                          <p:attrName>style.visibility</p:attrName>
                                        </p:attrNameLst>
                                      </p:cBhvr>
                                      <p:to>
                                        <p:strVal val="visible"/>
                                      </p:to>
                                    </p:set>
                                    <p:animEffect transition="in" filter="wipe(down)">
                                      <p:cBhvr>
                                        <p:cTn id="65" dur="500"/>
                                        <p:tgtEl>
                                          <p:spTgt spid="117"/>
                                        </p:tgtEl>
                                      </p:cBhvr>
                                    </p:animEffect>
                                  </p:childTnLst>
                                </p:cTn>
                              </p:par>
                              <p:par>
                                <p:cTn id="66" presetID="22" presetClass="entr" presetSubtype="4" fill="hold" nodeType="withEffect">
                                  <p:stCondLst>
                                    <p:cond delay="0"/>
                                  </p:stCondLst>
                                  <p:childTnLst>
                                    <p:set>
                                      <p:cBhvr>
                                        <p:cTn id="67" dur="1" fill="hold">
                                          <p:stCondLst>
                                            <p:cond delay="0"/>
                                          </p:stCondLst>
                                        </p:cTn>
                                        <p:tgtEl>
                                          <p:spTgt spid="118"/>
                                        </p:tgtEl>
                                        <p:attrNameLst>
                                          <p:attrName>style.visibility</p:attrName>
                                        </p:attrNameLst>
                                      </p:cBhvr>
                                      <p:to>
                                        <p:strVal val="visible"/>
                                      </p:to>
                                    </p:set>
                                    <p:animEffect transition="in" filter="wipe(down)">
                                      <p:cBhvr>
                                        <p:cTn id="68" dur="500"/>
                                        <p:tgtEl>
                                          <p:spTgt spid="118"/>
                                        </p:tgtEl>
                                      </p:cBhvr>
                                    </p:animEffect>
                                  </p:childTnLst>
                                </p:cTn>
                              </p:par>
                              <p:par>
                                <p:cTn id="69" presetID="22" presetClass="entr" presetSubtype="4" fill="hold" nodeType="with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wipe(down)">
                                      <p:cBhvr>
                                        <p:cTn id="71" dur="500"/>
                                        <p:tgtEl>
                                          <p:spTgt spid="119"/>
                                        </p:tgtEl>
                                      </p:cBhvr>
                                    </p:animEffect>
                                  </p:childTnLst>
                                </p:cTn>
                              </p:par>
                            </p:childTnLst>
                          </p:cTn>
                        </p:par>
                        <p:par>
                          <p:cTn id="72" fill="hold">
                            <p:stCondLst>
                              <p:cond delay="1000"/>
                            </p:stCondLst>
                            <p:childTnLst>
                              <p:par>
                                <p:cTn id="73" presetID="16" presetClass="entr" presetSubtype="21"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arn(inVertical)">
                                      <p:cBhvr>
                                        <p:cTn id="75" dur="500"/>
                                        <p:tgtEl>
                                          <p:spTgt spid="18"/>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arn(inVertical)">
                                      <p:cBhvr>
                                        <p:cTn id="78" dur="500"/>
                                        <p:tgtEl>
                                          <p:spTgt spid="17"/>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barn(inVertical)">
                                      <p:cBhvr>
                                        <p:cTn id="81" dur="500"/>
                                        <p:tgtEl>
                                          <p:spTgt spid="19"/>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barn(inVertical)">
                                      <p:cBhvr>
                                        <p:cTn id="84" dur="500"/>
                                        <p:tgtEl>
                                          <p:spTgt spid="2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wipe(up)">
                                      <p:cBhvr>
                                        <p:cTn id="89" dur="500"/>
                                        <p:tgtEl>
                                          <p:spTgt spid="76"/>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wipe(up)">
                                      <p:cBhvr>
                                        <p:cTn id="92" dur="500"/>
                                        <p:tgtEl>
                                          <p:spTgt spid="77"/>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80"/>
                                        </p:tgtEl>
                                        <p:attrNameLst>
                                          <p:attrName>style.visibility</p:attrName>
                                        </p:attrNameLst>
                                      </p:cBhvr>
                                      <p:to>
                                        <p:strVal val="visible"/>
                                      </p:to>
                                    </p:set>
                                    <p:animEffect transition="in" filter="wipe(up)">
                                      <p:cBhvr>
                                        <p:cTn id="95" dur="500"/>
                                        <p:tgtEl>
                                          <p:spTgt spid="80"/>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79"/>
                                        </p:tgtEl>
                                        <p:attrNameLst>
                                          <p:attrName>style.visibility</p:attrName>
                                        </p:attrNameLst>
                                      </p:cBhvr>
                                      <p:to>
                                        <p:strVal val="visible"/>
                                      </p:to>
                                    </p:set>
                                    <p:animEffect transition="in" filter="wipe(up)">
                                      <p:cBhvr>
                                        <p:cTn id="98" dur="500"/>
                                        <p:tgtEl>
                                          <p:spTgt spid="79"/>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Effect transition="in" filter="wipe(up)">
                                      <p:cBhvr>
                                        <p:cTn id="101" dur="500"/>
                                        <p:tgtEl>
                                          <p:spTgt spid="78"/>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147"/>
                                        </p:tgtEl>
                                        <p:attrNameLst>
                                          <p:attrName>style.visibility</p:attrName>
                                        </p:attrNameLst>
                                      </p:cBhvr>
                                      <p:to>
                                        <p:strVal val="visible"/>
                                      </p:to>
                                    </p:set>
                                    <p:animEffect transition="in" filter="barn(inVertical)">
                                      <p:cBhvr>
                                        <p:cTn id="106" dur="500"/>
                                        <p:tgtEl>
                                          <p:spTgt spid="14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48"/>
                                        </p:tgtEl>
                                        <p:attrNameLst>
                                          <p:attrName>style.visibility</p:attrName>
                                        </p:attrNameLst>
                                      </p:cBhvr>
                                      <p:to>
                                        <p:strVal val="visible"/>
                                      </p:to>
                                    </p:set>
                                    <p:animEffect transition="in" filter="wipe(left)">
                                      <p:cBhvr>
                                        <p:cTn id="111" dur="500"/>
                                        <p:tgtEl>
                                          <p:spTgt spid="14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xit" presetSubtype="2" fill="hold" grpId="1" nodeType="clickEffect">
                                  <p:stCondLst>
                                    <p:cond delay="0"/>
                                  </p:stCondLst>
                                  <p:childTnLst>
                                    <p:animEffect transition="out" filter="wipe(right)">
                                      <p:cBhvr>
                                        <p:cTn id="115" dur="500"/>
                                        <p:tgtEl>
                                          <p:spTgt spid="148"/>
                                        </p:tgtEl>
                                      </p:cBhvr>
                                    </p:animEffect>
                                    <p:set>
                                      <p:cBhvr>
                                        <p:cTn id="116" dur="1" fill="hold">
                                          <p:stCondLst>
                                            <p:cond delay="499"/>
                                          </p:stCondLst>
                                        </p:cTn>
                                        <p:tgtEl>
                                          <p:spTgt spid="1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P spid="76" grpId="0"/>
      <p:bldP spid="77" grpId="0" animBg="1"/>
      <p:bldP spid="78" grpId="0" animBg="1"/>
      <p:bldP spid="79" grpId="0" animBg="1"/>
      <p:bldP spid="80" grpId="0" animBg="1"/>
      <p:bldP spid="36" grpId="0" animBg="1"/>
      <p:bldP spid="35" grpId="0" animBg="1"/>
      <p:bldP spid="11" grpId="0" animBg="1"/>
      <p:bldP spid="125" grpId="0" animBg="1"/>
      <p:bldP spid="125" grpId="1" animBg="1"/>
      <p:bldP spid="147" grpId="0" animBg="1"/>
      <p:bldP spid="148" grpId="0" animBg="1"/>
      <p:bldP spid="148" grpId="1"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外部网关协议</a:t>
            </a:r>
            <a:endParaRPr lang="zh-CN" altLang="en-US" dirty="0"/>
          </a:p>
        </p:txBody>
      </p:sp>
      <p:sp>
        <p:nvSpPr>
          <p:cNvPr id="3" name="内容占位符 2"/>
          <p:cNvSpPr>
            <a:spLocks noGrp="1"/>
          </p:cNvSpPr>
          <p:nvPr>
            <p:ph idx="1"/>
          </p:nvPr>
        </p:nvSpPr>
        <p:spPr>
          <a:xfrm>
            <a:off x="457200" y="1444978"/>
            <a:ext cx="8579554" cy="5034843"/>
          </a:xfrm>
        </p:spPr>
        <p:txBody>
          <a:bodyPr/>
          <a:lstStyle/>
          <a:p>
            <a:r>
              <a:rPr lang="zh-CN" altLang="en-US" dirty="0"/>
              <a:t>距离向量 </a:t>
            </a:r>
            <a:r>
              <a:rPr lang="en-US" altLang="zh-CN" dirty="0"/>
              <a:t>or </a:t>
            </a:r>
            <a:r>
              <a:rPr lang="zh-CN" altLang="en-US" dirty="0"/>
              <a:t>链路状态？</a:t>
            </a:r>
            <a:endParaRPr lang="en-US" altLang="zh-CN" dirty="0"/>
          </a:p>
          <a:p>
            <a:pPr lvl="1"/>
            <a:r>
              <a:rPr lang="zh-CN" altLang="en-US" dirty="0"/>
              <a:t>没有全网统一的度量指标，</a:t>
            </a:r>
            <a:r>
              <a:rPr lang="zh-CN" altLang="en-US" dirty="0">
                <a:solidFill>
                  <a:schemeClr val="accent1">
                    <a:lumMod val="75000"/>
                  </a:schemeClr>
                </a:solidFill>
              </a:rPr>
              <a:t>每个</a:t>
            </a:r>
            <a:r>
              <a:rPr lang="en-US" altLang="zh-CN" dirty="0">
                <a:solidFill>
                  <a:schemeClr val="accent1">
                    <a:lumMod val="75000"/>
                  </a:schemeClr>
                </a:solidFill>
              </a:rPr>
              <a:t>AS</a:t>
            </a:r>
            <a:r>
              <a:rPr lang="zh-CN" altLang="en-US" dirty="0">
                <a:solidFill>
                  <a:schemeClr val="accent1">
                    <a:lumMod val="75000"/>
                  </a:schemeClr>
                </a:solidFill>
              </a:rPr>
              <a:t>有自己的路由策略</a:t>
            </a:r>
            <a:r>
              <a:rPr lang="en-US" altLang="zh-CN" dirty="0">
                <a:solidFill>
                  <a:schemeClr val="accent1">
                    <a:lumMod val="75000"/>
                  </a:schemeClr>
                </a:solidFill>
              </a:rPr>
              <a:t>(Policy Decision)</a:t>
            </a:r>
          </a:p>
          <a:p>
            <a:r>
              <a:rPr lang="zh-CN" altLang="en-US" dirty="0"/>
              <a:t>使用距离向量方法</a:t>
            </a:r>
            <a:endParaRPr lang="en-US" altLang="zh-CN" dirty="0"/>
          </a:p>
          <a:p>
            <a:pPr lvl="1"/>
            <a:r>
              <a:rPr lang="en-US" altLang="zh-CN" dirty="0"/>
              <a:t>Bellman-Ford</a:t>
            </a:r>
            <a:r>
              <a:rPr lang="zh-CN" altLang="en-US" dirty="0"/>
              <a:t>算法收敛速度较慢</a:t>
            </a:r>
            <a:endParaRPr lang="en-US" altLang="zh-CN" dirty="0"/>
          </a:p>
          <a:p>
            <a:pPr lvl="1"/>
            <a:r>
              <a:rPr lang="en-US" altLang="zh-CN" dirty="0"/>
              <a:t>Count-to-Infinity</a:t>
            </a:r>
            <a:r>
              <a:rPr lang="zh-CN" altLang="en-US" dirty="0"/>
              <a:t>问题</a:t>
            </a:r>
            <a:endParaRPr lang="en-US" altLang="zh-CN" dirty="0"/>
          </a:p>
          <a:p>
            <a:r>
              <a:rPr lang="zh-CN" altLang="en-US" dirty="0"/>
              <a:t>使用链路状态方法</a:t>
            </a:r>
            <a:endParaRPr lang="en-US" altLang="zh-CN" dirty="0"/>
          </a:p>
          <a:p>
            <a:pPr lvl="1"/>
            <a:r>
              <a:rPr lang="zh-CN" altLang="en-US" dirty="0"/>
              <a:t>每个系统使用的度量指标不一致 </a:t>
            </a:r>
            <a:endParaRPr lang="en-US" altLang="zh-CN" dirty="0"/>
          </a:p>
          <a:p>
            <a:pPr lvl="1"/>
            <a:r>
              <a:rPr lang="zh-CN" altLang="en-US" dirty="0"/>
              <a:t>链路状态数据库太大</a:t>
            </a:r>
            <a:endParaRPr lang="en-US" altLang="zh-CN" dirty="0"/>
          </a:p>
          <a:p>
            <a:pPr lvl="1"/>
            <a:r>
              <a:rPr lang="zh-CN" altLang="en-US" dirty="0"/>
              <a:t>会暴露自己的路由策略给其它</a:t>
            </a:r>
            <a:r>
              <a:rPr lang="en-US" altLang="zh-CN" dirty="0" smtClean="0"/>
              <a:t>AS</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1657738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ssolve">
                                      <p:cBhvr>
                                        <p:cTn id="32" dur="500"/>
                                        <p:tgtEl>
                                          <p:spTgt spid="3">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dissolv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a:t>
            </a:r>
            <a:r>
              <a:rPr lang="zh-CN" altLang="en-US" smtClean="0"/>
              <a:t>网关协议 </a:t>
            </a:r>
            <a:r>
              <a:rPr lang="en-US" altLang="zh-CN" smtClean="0"/>
              <a:t>-</a:t>
            </a:r>
            <a:r>
              <a:rPr lang="zh-CN" altLang="en-US" smtClean="0"/>
              <a:t> </a:t>
            </a:r>
            <a:r>
              <a:rPr lang="en-US" altLang="zh-CN" smtClean="0"/>
              <a:t>BGP</a:t>
            </a:r>
            <a:endParaRPr lang="zh-CN" altLang="en-US" dirty="0"/>
          </a:p>
        </p:txBody>
      </p:sp>
      <p:sp>
        <p:nvSpPr>
          <p:cNvPr id="3" name="内容占位符 2"/>
          <p:cNvSpPr>
            <a:spLocks noGrp="1"/>
          </p:cNvSpPr>
          <p:nvPr>
            <p:ph idx="1"/>
          </p:nvPr>
        </p:nvSpPr>
        <p:spPr>
          <a:xfrm>
            <a:off x="457200" y="1444978"/>
            <a:ext cx="8579554" cy="5034843"/>
          </a:xfrm>
        </p:spPr>
        <p:txBody>
          <a:bodyPr/>
          <a:lstStyle/>
          <a:p>
            <a:r>
              <a:rPr lang="en-US" altLang="zh-CN" dirty="0"/>
              <a:t>BGP (Border Gateway Protocol, </a:t>
            </a:r>
            <a:r>
              <a:rPr lang="zh-CN" altLang="en-US" dirty="0"/>
              <a:t>边界网关协议</a:t>
            </a:r>
            <a:r>
              <a:rPr lang="en-US" altLang="zh-CN" dirty="0" smtClean="0"/>
              <a:t>)</a:t>
            </a:r>
          </a:p>
          <a:p>
            <a:pPr lvl="1"/>
            <a:r>
              <a:rPr lang="zh-CN" altLang="en-US" sz="1800" dirty="0" smtClean="0"/>
              <a:t>域间路由：不同</a:t>
            </a:r>
            <a:r>
              <a:rPr lang="zh-CN" altLang="en-US" sz="1800" dirty="0"/>
              <a:t>自治系统的路由器之间交换路由信息的</a:t>
            </a:r>
            <a:r>
              <a:rPr lang="zh-CN" altLang="en-US" sz="1800" dirty="0" smtClean="0"/>
              <a:t>协议 </a:t>
            </a:r>
            <a:endParaRPr lang="zh-CN" altLang="en-US" sz="1800" dirty="0"/>
          </a:p>
          <a:p>
            <a:pPr lvl="1"/>
            <a:r>
              <a:rPr lang="zh-CN" altLang="en-US" sz="1800" dirty="0" smtClean="0"/>
              <a:t>力求</a:t>
            </a:r>
            <a:r>
              <a:rPr lang="zh-CN" altLang="en-US" sz="1800" dirty="0"/>
              <a:t>寻找一条能够到达目的网络且比较好的路由（不能兜圈子），而并非要寻找一条最佳</a:t>
            </a:r>
            <a:r>
              <a:rPr lang="zh-CN" altLang="en-US" sz="1800" dirty="0" smtClean="0"/>
              <a:t>路由</a:t>
            </a:r>
            <a:endParaRPr lang="en-US" altLang="zh-CN" sz="1800" dirty="0" smtClean="0"/>
          </a:p>
          <a:p>
            <a:r>
              <a:rPr lang="en-US" altLang="zh-CN" dirty="0" smtClean="0"/>
              <a:t>BGP</a:t>
            </a:r>
            <a:r>
              <a:rPr lang="zh-CN" altLang="en-US" dirty="0" smtClean="0"/>
              <a:t>发言人</a:t>
            </a:r>
            <a:r>
              <a:rPr lang="en-US" altLang="zh-CN" dirty="0"/>
              <a:t>(BGP speaker) </a:t>
            </a:r>
            <a:endParaRPr lang="en-US" altLang="zh-CN" dirty="0" smtClean="0"/>
          </a:p>
          <a:p>
            <a:pPr lvl="1"/>
            <a:r>
              <a:rPr lang="en-US" altLang="zh-CN" sz="1800" dirty="0" smtClean="0"/>
              <a:t>AS</a:t>
            </a:r>
            <a:r>
              <a:rPr lang="zh-CN" altLang="en-US" sz="1800" dirty="0" smtClean="0"/>
              <a:t>的</a:t>
            </a:r>
            <a:r>
              <a:rPr lang="zh-CN" altLang="en-US" sz="1800" dirty="0"/>
              <a:t>管理员要选择至少一个路由器</a:t>
            </a:r>
            <a:r>
              <a:rPr lang="zh-CN" altLang="en-US" sz="1800" dirty="0" smtClean="0"/>
              <a:t>作为“ </a:t>
            </a:r>
            <a:r>
              <a:rPr lang="en-US" altLang="zh-CN" sz="1800" dirty="0"/>
              <a:t>BGP </a:t>
            </a:r>
            <a:r>
              <a:rPr lang="zh-CN" altLang="en-US" sz="1800" dirty="0"/>
              <a:t>发言人” </a:t>
            </a:r>
            <a:endParaRPr lang="en-US" altLang="zh-CN" sz="1800" dirty="0" smtClean="0"/>
          </a:p>
          <a:p>
            <a:pPr lvl="2"/>
            <a:r>
              <a:rPr lang="zh-CN" altLang="en-US" dirty="0"/>
              <a:t>一般</a:t>
            </a:r>
            <a:r>
              <a:rPr lang="zh-CN" altLang="en-US" dirty="0" smtClean="0"/>
              <a:t>是 </a:t>
            </a:r>
            <a:r>
              <a:rPr lang="en-US" altLang="zh-CN" dirty="0"/>
              <a:t>BGP </a:t>
            </a:r>
            <a:r>
              <a:rPr lang="zh-CN" altLang="en-US" dirty="0"/>
              <a:t>边界路由器</a:t>
            </a:r>
          </a:p>
          <a:p>
            <a:pPr lvl="1"/>
            <a:r>
              <a:rPr lang="zh-CN" altLang="en-US" sz="1800" dirty="0" smtClean="0"/>
              <a:t>交换路由信息</a:t>
            </a:r>
            <a:endParaRPr lang="en-US" altLang="zh-CN" sz="1800" dirty="0" smtClean="0"/>
          </a:p>
          <a:p>
            <a:pPr lvl="2"/>
            <a:r>
              <a:rPr lang="zh-CN" altLang="en-US" sz="1600" dirty="0" smtClean="0"/>
              <a:t>不同</a:t>
            </a:r>
            <a:r>
              <a:rPr lang="en-US" altLang="zh-CN" sz="1600" dirty="0" smtClean="0"/>
              <a:t>AS</a:t>
            </a:r>
            <a:r>
              <a:rPr lang="zh-CN" altLang="en-US" sz="1600" dirty="0" smtClean="0"/>
              <a:t>的 </a:t>
            </a:r>
            <a:r>
              <a:rPr lang="en-US" altLang="zh-CN" sz="1600" dirty="0"/>
              <a:t>BGP </a:t>
            </a:r>
            <a:r>
              <a:rPr lang="zh-CN" altLang="en-US" sz="1600" dirty="0" smtClean="0"/>
              <a:t>发言人建立 </a:t>
            </a:r>
            <a:r>
              <a:rPr lang="en-US" altLang="zh-CN" sz="1600" dirty="0"/>
              <a:t>TCP </a:t>
            </a:r>
            <a:r>
              <a:rPr lang="zh-CN" altLang="en-US" sz="1600" dirty="0"/>
              <a:t>连接</a:t>
            </a:r>
            <a:r>
              <a:rPr lang="zh-CN" altLang="en-US" sz="1600" dirty="0" smtClean="0"/>
              <a:t>，在此</a:t>
            </a:r>
            <a:r>
              <a:rPr lang="zh-CN" altLang="en-US" sz="1600" dirty="0"/>
              <a:t>连接上交换 </a:t>
            </a:r>
            <a:r>
              <a:rPr lang="en-US" altLang="zh-CN" sz="1600" dirty="0"/>
              <a:t>BGP </a:t>
            </a:r>
            <a:r>
              <a:rPr lang="zh-CN" altLang="en-US" sz="1600" dirty="0"/>
              <a:t>报文以建立 </a:t>
            </a:r>
            <a:r>
              <a:rPr lang="en-US" altLang="zh-CN" sz="1600" dirty="0"/>
              <a:t>BGP </a:t>
            </a:r>
            <a:r>
              <a:rPr lang="zh-CN" altLang="en-US" sz="1600" dirty="0">
                <a:solidFill>
                  <a:schemeClr val="hlink"/>
                </a:solidFill>
              </a:rPr>
              <a:t>会话</a:t>
            </a:r>
            <a:r>
              <a:rPr lang="en-US" altLang="zh-CN" sz="1600" dirty="0"/>
              <a:t>(session)</a:t>
            </a:r>
            <a:r>
              <a:rPr lang="zh-CN" altLang="en-US" sz="1600" dirty="0"/>
              <a:t>，利用 </a:t>
            </a:r>
            <a:r>
              <a:rPr lang="en-US" altLang="zh-CN" sz="1600" dirty="0"/>
              <a:t>BGP </a:t>
            </a:r>
            <a:r>
              <a:rPr lang="zh-CN" altLang="en-US" sz="1600" dirty="0"/>
              <a:t>会话交换路由信息</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2333800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a:t>
            </a:r>
            <a:r>
              <a:rPr lang="zh-CN" altLang="en-US" smtClean="0"/>
              <a:t>网关协议 </a:t>
            </a:r>
            <a:r>
              <a:rPr lang="en-US" altLang="zh-CN" smtClean="0"/>
              <a:t>-</a:t>
            </a:r>
            <a:r>
              <a:rPr lang="zh-CN" altLang="en-US" smtClean="0"/>
              <a:t> </a:t>
            </a:r>
            <a:r>
              <a:rPr lang="en-US" altLang="zh-CN" smtClean="0"/>
              <a:t>BGP</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
        <p:nvSpPr>
          <p:cNvPr id="12" name="Line 8"/>
          <p:cNvSpPr>
            <a:spLocks noChangeShapeType="1"/>
          </p:cNvSpPr>
          <p:nvPr/>
        </p:nvSpPr>
        <p:spPr bwMode="auto">
          <a:xfrm>
            <a:off x="3576999" y="3530782"/>
            <a:ext cx="571279" cy="52671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3" name="Line 9"/>
          <p:cNvSpPr>
            <a:spLocks noChangeShapeType="1"/>
          </p:cNvSpPr>
          <p:nvPr/>
        </p:nvSpPr>
        <p:spPr bwMode="auto">
          <a:xfrm flipH="1">
            <a:off x="4489422" y="3530782"/>
            <a:ext cx="686348" cy="52671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4" name="Line 10"/>
          <p:cNvSpPr>
            <a:spLocks noChangeShapeType="1"/>
          </p:cNvSpPr>
          <p:nvPr/>
        </p:nvSpPr>
        <p:spPr bwMode="auto">
          <a:xfrm flipH="1">
            <a:off x="1638441" y="4147571"/>
            <a:ext cx="500885" cy="376578"/>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5" name="Line 11"/>
          <p:cNvSpPr>
            <a:spLocks noChangeShapeType="1"/>
          </p:cNvSpPr>
          <p:nvPr/>
        </p:nvSpPr>
        <p:spPr bwMode="auto">
          <a:xfrm>
            <a:off x="3663639" y="3444457"/>
            <a:ext cx="1386232" cy="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6" name="Line 12"/>
          <p:cNvSpPr>
            <a:spLocks noChangeShapeType="1"/>
          </p:cNvSpPr>
          <p:nvPr/>
        </p:nvSpPr>
        <p:spPr bwMode="auto">
          <a:xfrm>
            <a:off x="6074654" y="4974542"/>
            <a:ext cx="644381" cy="151383"/>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7" name="Line 13"/>
          <p:cNvSpPr>
            <a:spLocks noChangeShapeType="1"/>
          </p:cNvSpPr>
          <p:nvPr/>
        </p:nvSpPr>
        <p:spPr bwMode="auto">
          <a:xfrm>
            <a:off x="1781937" y="4824411"/>
            <a:ext cx="643028" cy="526710"/>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8" name="Line 14"/>
          <p:cNvSpPr>
            <a:spLocks noChangeShapeType="1"/>
          </p:cNvSpPr>
          <p:nvPr/>
        </p:nvSpPr>
        <p:spPr bwMode="auto">
          <a:xfrm flipH="1">
            <a:off x="780168" y="4933257"/>
            <a:ext cx="521191" cy="566744"/>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9" name="Line 15"/>
          <p:cNvSpPr>
            <a:spLocks noChangeShapeType="1"/>
          </p:cNvSpPr>
          <p:nvPr/>
        </p:nvSpPr>
        <p:spPr bwMode="auto">
          <a:xfrm flipV="1">
            <a:off x="6216797" y="5426187"/>
            <a:ext cx="557742" cy="300262"/>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0" name="Line 16"/>
          <p:cNvSpPr>
            <a:spLocks noChangeShapeType="1"/>
          </p:cNvSpPr>
          <p:nvPr/>
        </p:nvSpPr>
        <p:spPr bwMode="auto">
          <a:xfrm>
            <a:off x="7291668" y="5274805"/>
            <a:ext cx="643028" cy="151383"/>
          </a:xfrm>
          <a:prstGeom prst="line">
            <a:avLst/>
          </a:prstGeom>
          <a:noFill/>
          <a:ln w="412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1" name="Text Box 17"/>
          <p:cNvSpPr txBox="1">
            <a:spLocks noChangeArrowheads="1"/>
          </p:cNvSpPr>
          <p:nvPr/>
        </p:nvSpPr>
        <p:spPr bwMode="auto">
          <a:xfrm>
            <a:off x="2100067" y="4138813"/>
            <a:ext cx="11945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BGP </a:t>
            </a: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22" name="Text Box 18"/>
          <p:cNvSpPr txBox="1">
            <a:spLocks noChangeArrowheads="1"/>
          </p:cNvSpPr>
          <p:nvPr/>
        </p:nvSpPr>
        <p:spPr bwMode="auto">
          <a:xfrm>
            <a:off x="3554040" y="2896295"/>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dirty="0">
                <a:solidFill>
                  <a:srgbClr val="333399"/>
                </a:solidFill>
                <a:latin typeface="Calibri" panose="020F0502020204030204" pitchFamily="34" charset="0"/>
                <a:ea typeface="华文楷体" panose="02010600040101010101" pitchFamily="2" charset="-122"/>
              </a:rPr>
              <a:t>BGP</a:t>
            </a:r>
          </a:p>
          <a:p>
            <a:pPr algn="ctr">
              <a:lnSpc>
                <a:spcPct val="90000"/>
              </a:lnSpc>
            </a:pP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24" name="Text Box 20"/>
          <p:cNvSpPr txBox="1">
            <a:spLocks noChangeArrowheads="1"/>
          </p:cNvSpPr>
          <p:nvPr/>
        </p:nvSpPr>
        <p:spPr bwMode="auto">
          <a:xfrm>
            <a:off x="5894077" y="4555938"/>
            <a:ext cx="11945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BGP </a:t>
            </a: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25" name="Text Box 21"/>
          <p:cNvSpPr txBox="1">
            <a:spLocks noChangeArrowheads="1"/>
          </p:cNvSpPr>
          <p:nvPr/>
        </p:nvSpPr>
        <p:spPr bwMode="auto">
          <a:xfrm>
            <a:off x="4567639" y="2847447"/>
            <a:ext cx="80021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600" dirty="0">
                <a:solidFill>
                  <a:srgbClr val="333399"/>
                </a:solidFill>
                <a:latin typeface="Calibri" panose="020F0502020204030204" pitchFamily="34" charset="0"/>
                <a:ea typeface="华文楷体" panose="02010600040101010101" pitchFamily="2" charset="-122"/>
              </a:rPr>
              <a:t>BGP</a:t>
            </a:r>
          </a:p>
          <a:p>
            <a:pPr algn="ctr">
              <a:lnSpc>
                <a:spcPct val="90000"/>
              </a:lnSpc>
            </a:pP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grpSp>
        <p:nvGrpSpPr>
          <p:cNvPr id="192" name="组合 191"/>
          <p:cNvGrpSpPr/>
          <p:nvPr/>
        </p:nvGrpSpPr>
        <p:grpSpPr>
          <a:xfrm>
            <a:off x="6720389" y="4974542"/>
            <a:ext cx="571279" cy="570498"/>
            <a:chOff x="6720389" y="4974542"/>
            <a:chExt cx="571279" cy="570498"/>
          </a:xfrm>
        </p:grpSpPr>
        <p:sp>
          <p:nvSpPr>
            <p:cNvPr id="11" name="Oval 7"/>
            <p:cNvSpPr>
              <a:spLocks noChangeArrowheads="1"/>
            </p:cNvSpPr>
            <p:nvPr/>
          </p:nvSpPr>
          <p:spPr bwMode="auto">
            <a:xfrm>
              <a:off x="6720389" y="4974542"/>
              <a:ext cx="571279" cy="57049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16" name="Text Box 112"/>
            <p:cNvSpPr txBox="1">
              <a:spLocks noChangeArrowheads="1"/>
            </p:cNvSpPr>
            <p:nvPr/>
          </p:nvSpPr>
          <p:spPr bwMode="auto">
            <a:xfrm>
              <a:off x="6793491" y="5103405"/>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AS</a:t>
              </a:r>
              <a:r>
                <a:rPr kumimoji="1" lang="en-US" altLang="zh-CN" sz="1600" baseline="-25000" dirty="0">
                  <a:solidFill>
                    <a:srgbClr val="333399"/>
                  </a:solidFill>
                  <a:latin typeface="Calibri" panose="020F0502020204030204" pitchFamily="34" charset="0"/>
                  <a:ea typeface="华文楷体" panose="02010600040101010101" pitchFamily="2" charset="-122"/>
                </a:rPr>
                <a:t>5</a:t>
              </a:r>
            </a:p>
          </p:txBody>
        </p:sp>
      </p:grpSp>
      <p:grpSp>
        <p:nvGrpSpPr>
          <p:cNvPr id="195" name="组合 194"/>
          <p:cNvGrpSpPr/>
          <p:nvPr/>
        </p:nvGrpSpPr>
        <p:grpSpPr>
          <a:xfrm>
            <a:off x="1209305" y="4479110"/>
            <a:ext cx="571279" cy="570498"/>
            <a:chOff x="1209305" y="4479110"/>
            <a:chExt cx="571279" cy="570498"/>
          </a:xfrm>
        </p:grpSpPr>
        <p:sp>
          <p:nvSpPr>
            <p:cNvPr id="10" name="Oval 6"/>
            <p:cNvSpPr>
              <a:spLocks noChangeArrowheads="1"/>
            </p:cNvSpPr>
            <p:nvPr/>
          </p:nvSpPr>
          <p:spPr bwMode="auto">
            <a:xfrm>
              <a:off x="1209305" y="4479110"/>
              <a:ext cx="571279" cy="570498"/>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17" name="Text Box 113"/>
            <p:cNvSpPr txBox="1">
              <a:spLocks noChangeArrowheads="1"/>
            </p:cNvSpPr>
            <p:nvPr/>
          </p:nvSpPr>
          <p:spPr bwMode="auto">
            <a:xfrm>
              <a:off x="1266162" y="4621734"/>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4</a:t>
              </a:r>
            </a:p>
          </p:txBody>
        </p:sp>
      </p:grpSp>
      <p:grpSp>
        <p:nvGrpSpPr>
          <p:cNvPr id="194" name="组合 193"/>
          <p:cNvGrpSpPr/>
          <p:nvPr/>
        </p:nvGrpSpPr>
        <p:grpSpPr>
          <a:xfrm>
            <a:off x="2997598" y="3999942"/>
            <a:ext cx="3110899" cy="1727758"/>
            <a:chOff x="2997598" y="3999942"/>
            <a:chExt cx="3110899" cy="1727758"/>
          </a:xfrm>
        </p:grpSpPr>
        <p:sp>
          <p:nvSpPr>
            <p:cNvPr id="27" name="Line 23"/>
            <p:cNvSpPr>
              <a:spLocks noChangeShapeType="1"/>
            </p:cNvSpPr>
            <p:nvPr/>
          </p:nvSpPr>
          <p:spPr bwMode="auto">
            <a:xfrm>
              <a:off x="4377062" y="4175095"/>
              <a:ext cx="341143" cy="5279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8" name="Oval 24"/>
            <p:cNvSpPr>
              <a:spLocks noChangeArrowheads="1"/>
            </p:cNvSpPr>
            <p:nvPr/>
          </p:nvSpPr>
          <p:spPr bwMode="auto">
            <a:xfrm>
              <a:off x="2997598" y="4117544"/>
              <a:ext cx="2933560" cy="1610156"/>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29" name="Line 25"/>
            <p:cNvSpPr>
              <a:spLocks noChangeShapeType="1"/>
            </p:cNvSpPr>
            <p:nvPr/>
          </p:nvSpPr>
          <p:spPr bwMode="auto">
            <a:xfrm>
              <a:off x="5144633" y="4524149"/>
              <a:ext cx="714776" cy="30026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0" name="Line 26"/>
            <p:cNvSpPr>
              <a:spLocks noChangeShapeType="1"/>
            </p:cNvSpPr>
            <p:nvPr/>
          </p:nvSpPr>
          <p:spPr bwMode="auto">
            <a:xfrm flipH="1">
              <a:off x="5144633" y="4824411"/>
              <a:ext cx="858273" cy="60177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1" name="Line 27"/>
            <p:cNvSpPr>
              <a:spLocks noChangeShapeType="1"/>
            </p:cNvSpPr>
            <p:nvPr/>
          </p:nvSpPr>
          <p:spPr bwMode="auto">
            <a:xfrm>
              <a:off x="4428504" y="4749346"/>
              <a:ext cx="572633" cy="52545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2" name="Line 28"/>
            <p:cNvSpPr>
              <a:spLocks noChangeShapeType="1"/>
            </p:cNvSpPr>
            <p:nvPr/>
          </p:nvSpPr>
          <p:spPr bwMode="auto">
            <a:xfrm flipV="1">
              <a:off x="4501606" y="4597964"/>
              <a:ext cx="569925" cy="15138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3" name="Line 29"/>
            <p:cNvSpPr>
              <a:spLocks noChangeShapeType="1"/>
            </p:cNvSpPr>
            <p:nvPr/>
          </p:nvSpPr>
          <p:spPr bwMode="auto">
            <a:xfrm flipH="1">
              <a:off x="3499837" y="4749346"/>
              <a:ext cx="928667" cy="11760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4" name="Line 30"/>
            <p:cNvSpPr>
              <a:spLocks noChangeShapeType="1"/>
            </p:cNvSpPr>
            <p:nvPr/>
          </p:nvSpPr>
          <p:spPr bwMode="auto">
            <a:xfrm>
              <a:off x="3499837" y="4900728"/>
              <a:ext cx="569925" cy="601775"/>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5" name="Line 31"/>
            <p:cNvSpPr>
              <a:spLocks noChangeShapeType="1"/>
            </p:cNvSpPr>
            <p:nvPr/>
          </p:nvSpPr>
          <p:spPr bwMode="auto">
            <a:xfrm flipV="1">
              <a:off x="4142864" y="5426187"/>
              <a:ext cx="858273" cy="7631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51"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8972" y="5426187"/>
              <a:ext cx="295116"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77" name="Group 73"/>
            <p:cNvGrpSpPr>
              <a:grpSpLocks/>
            </p:cNvGrpSpPr>
            <p:nvPr/>
          </p:nvGrpSpPr>
          <p:grpSpPr bwMode="auto">
            <a:xfrm>
              <a:off x="4785892" y="5199739"/>
              <a:ext cx="515775" cy="411610"/>
              <a:chOff x="2949" y="196"/>
              <a:chExt cx="941" cy="598"/>
            </a:xfrm>
          </p:grpSpPr>
          <p:sp>
            <p:nvSpPr>
              <p:cNvPr id="78" name="Oval 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9" name="Oval 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0" name="Oval 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1" name="Oval 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2" name="Oval 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3" name="Oval 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4" name="Oval 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5" name="Oval 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86" name="Freeform 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87" name="Freeform 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88" name="Freeform 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sp>
          <p:nvSpPr>
            <p:cNvPr id="114" name="Text Box 110"/>
            <p:cNvSpPr txBox="1">
              <a:spLocks noChangeArrowheads="1"/>
            </p:cNvSpPr>
            <p:nvPr/>
          </p:nvSpPr>
          <p:spPr bwMode="auto">
            <a:xfrm>
              <a:off x="3847748" y="4357754"/>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3</a:t>
              </a:r>
            </a:p>
          </p:txBody>
        </p:sp>
        <p:pic>
          <p:nvPicPr>
            <p:cNvPr id="118" name="Picture 1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7266" y="4749346"/>
              <a:ext cx="391231" cy="268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9" name="Line 115"/>
            <p:cNvSpPr>
              <a:spLocks noChangeShapeType="1"/>
            </p:cNvSpPr>
            <p:nvPr/>
          </p:nvSpPr>
          <p:spPr bwMode="auto">
            <a:xfrm>
              <a:off x="4377062" y="4175095"/>
              <a:ext cx="697177" cy="27273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nvGrpSpPr>
            <p:cNvPr id="120" name="Group 116"/>
            <p:cNvGrpSpPr>
              <a:grpSpLocks/>
            </p:cNvGrpSpPr>
            <p:nvPr/>
          </p:nvGrpSpPr>
          <p:grpSpPr bwMode="auto">
            <a:xfrm>
              <a:off x="4857640" y="4297702"/>
              <a:ext cx="514422" cy="410358"/>
              <a:chOff x="2949" y="196"/>
              <a:chExt cx="941" cy="598"/>
            </a:xfrm>
          </p:grpSpPr>
          <p:sp>
            <p:nvSpPr>
              <p:cNvPr id="121" name="Oval 117"/>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2" name="Oval 118"/>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3" name="Oval 119"/>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4" name="Oval 120"/>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5" name="Oval 121"/>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6" name="Oval 122"/>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7" name="Oval 123"/>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8" name="Oval 124"/>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29" name="Freeform 125"/>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30" name="Freeform 126"/>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31" name="Freeform 127"/>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pic>
          <p:nvPicPr>
            <p:cNvPr id="132" name="Picture 1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279" y="3999942"/>
              <a:ext cx="391232" cy="26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3" name="Picture 1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360" y="4674280"/>
              <a:ext cx="295116" cy="17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34" name="Group 130"/>
            <p:cNvGrpSpPr>
              <a:grpSpLocks/>
            </p:cNvGrpSpPr>
            <p:nvPr/>
          </p:nvGrpSpPr>
          <p:grpSpPr bwMode="auto">
            <a:xfrm>
              <a:off x="3141094" y="4674280"/>
              <a:ext cx="514422" cy="411610"/>
              <a:chOff x="2949" y="196"/>
              <a:chExt cx="941" cy="598"/>
            </a:xfrm>
          </p:grpSpPr>
          <p:sp>
            <p:nvSpPr>
              <p:cNvPr id="135" name="Oval 131"/>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6" name="Oval 132"/>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7" name="Oval 133"/>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8" name="Oval 134"/>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39" name="Oval 135"/>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0" name="Oval 136"/>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1" name="Oval 137"/>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2" name="Oval 138"/>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43" name="Freeform 139"/>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44" name="Freeform 140"/>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45" name="Freeform 141"/>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grpSp>
        <p:nvGrpSpPr>
          <p:cNvPr id="191" name="组合 190"/>
          <p:cNvGrpSpPr/>
          <p:nvPr/>
        </p:nvGrpSpPr>
        <p:grpSpPr>
          <a:xfrm>
            <a:off x="994059" y="2492375"/>
            <a:ext cx="2687179" cy="1697733"/>
            <a:chOff x="994059" y="2492375"/>
            <a:chExt cx="2687179" cy="1697733"/>
          </a:xfrm>
        </p:grpSpPr>
        <p:sp>
          <p:nvSpPr>
            <p:cNvPr id="8" name="Oval 4"/>
            <p:cNvSpPr>
              <a:spLocks noChangeArrowheads="1"/>
            </p:cNvSpPr>
            <p:nvPr/>
          </p:nvSpPr>
          <p:spPr bwMode="auto">
            <a:xfrm>
              <a:off x="994059" y="2492375"/>
              <a:ext cx="2582940" cy="1565117"/>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39" name="Line 35"/>
            <p:cNvSpPr>
              <a:spLocks noChangeShapeType="1"/>
            </p:cNvSpPr>
            <p:nvPr/>
          </p:nvSpPr>
          <p:spPr bwMode="auto">
            <a:xfrm>
              <a:off x="3069347" y="2944020"/>
              <a:ext cx="335728" cy="35155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0" name="Line 36"/>
            <p:cNvSpPr>
              <a:spLocks noChangeShapeType="1"/>
            </p:cNvSpPr>
            <p:nvPr/>
          </p:nvSpPr>
          <p:spPr bwMode="auto">
            <a:xfrm flipV="1">
              <a:off x="2568462" y="3413179"/>
              <a:ext cx="836613" cy="28274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1" name="Line 37"/>
            <p:cNvSpPr>
              <a:spLocks noChangeShapeType="1"/>
            </p:cNvSpPr>
            <p:nvPr/>
          </p:nvSpPr>
          <p:spPr bwMode="auto">
            <a:xfrm flipH="1">
              <a:off x="2282822" y="3695926"/>
              <a:ext cx="285640" cy="3765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2" name="Line 38"/>
            <p:cNvSpPr>
              <a:spLocks noChangeShapeType="1"/>
            </p:cNvSpPr>
            <p:nvPr/>
          </p:nvSpPr>
          <p:spPr bwMode="auto">
            <a:xfrm flipV="1">
              <a:off x="1566693" y="3695926"/>
              <a:ext cx="93137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3" name="Line 39"/>
            <p:cNvSpPr>
              <a:spLocks noChangeShapeType="1"/>
            </p:cNvSpPr>
            <p:nvPr/>
          </p:nvSpPr>
          <p:spPr bwMode="auto">
            <a:xfrm>
              <a:off x="1423196" y="3169216"/>
              <a:ext cx="113714" cy="46915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4" name="Line 40"/>
            <p:cNvSpPr>
              <a:spLocks noChangeShapeType="1"/>
            </p:cNvSpPr>
            <p:nvPr/>
          </p:nvSpPr>
          <p:spPr bwMode="auto">
            <a:xfrm flipV="1">
              <a:off x="1423196" y="2717572"/>
              <a:ext cx="787878" cy="376579"/>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5" name="Line 41"/>
            <p:cNvSpPr>
              <a:spLocks noChangeShapeType="1"/>
            </p:cNvSpPr>
            <p:nvPr/>
          </p:nvSpPr>
          <p:spPr bwMode="auto">
            <a:xfrm>
              <a:off x="2211074" y="2717572"/>
              <a:ext cx="716129" cy="226448"/>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48" name="Picture 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7577" y="3922374"/>
              <a:ext cx="391231" cy="26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1360" y="3295576"/>
              <a:ext cx="389878" cy="2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2"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3196" y="3622112"/>
              <a:ext cx="295116" cy="17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3" name="Group 49"/>
            <p:cNvGrpSpPr>
              <a:grpSpLocks/>
            </p:cNvGrpSpPr>
            <p:nvPr/>
          </p:nvGrpSpPr>
          <p:grpSpPr bwMode="auto">
            <a:xfrm>
              <a:off x="2711959" y="2717572"/>
              <a:ext cx="514422" cy="411610"/>
              <a:chOff x="2949" y="196"/>
              <a:chExt cx="941" cy="598"/>
            </a:xfrm>
          </p:grpSpPr>
          <p:sp>
            <p:nvSpPr>
              <p:cNvPr id="54" name="Oval 50"/>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5" name="Oval 51"/>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6" name="Oval 52"/>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7" name="Oval 53"/>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8" name="Oval 54"/>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59" name="Oval 55"/>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0" name="Oval 56"/>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1" name="Oval 57"/>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2" name="Freeform 58"/>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63" name="Freeform 59"/>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64" name="Freeform 60"/>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nvGrpSpPr>
            <p:cNvPr id="65" name="Group 61"/>
            <p:cNvGrpSpPr>
              <a:grpSpLocks/>
            </p:cNvGrpSpPr>
            <p:nvPr/>
          </p:nvGrpSpPr>
          <p:grpSpPr bwMode="auto">
            <a:xfrm>
              <a:off x="1137556" y="2944020"/>
              <a:ext cx="514422" cy="410358"/>
              <a:chOff x="2949" y="196"/>
              <a:chExt cx="941" cy="598"/>
            </a:xfrm>
          </p:grpSpPr>
          <p:sp>
            <p:nvSpPr>
              <p:cNvPr id="66" name="Oval 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7" name="Oval 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8" name="Oval 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69" name="Oval 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0" name="Oval 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1" name="Oval 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2" name="Oval 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3" name="Oval 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74" name="Freeform 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75" name="Freeform 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76" name="Freeform 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sp>
          <p:nvSpPr>
            <p:cNvPr id="113" name="Text Box 109"/>
            <p:cNvSpPr txBox="1">
              <a:spLocks noChangeArrowheads="1"/>
            </p:cNvSpPr>
            <p:nvPr/>
          </p:nvSpPr>
          <p:spPr bwMode="auto">
            <a:xfrm>
              <a:off x="1781937" y="2929007"/>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1</a:t>
              </a:r>
            </a:p>
          </p:txBody>
        </p:sp>
        <p:sp>
          <p:nvSpPr>
            <p:cNvPr id="146" name="Line 142"/>
            <p:cNvSpPr>
              <a:spLocks noChangeShapeType="1"/>
            </p:cNvSpPr>
            <p:nvPr/>
          </p:nvSpPr>
          <p:spPr bwMode="auto">
            <a:xfrm>
              <a:off x="2211074" y="2717572"/>
              <a:ext cx="429136" cy="9045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147" name="Picture 14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7577" y="2643758"/>
              <a:ext cx="295116" cy="17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48" name="Group 144"/>
            <p:cNvGrpSpPr>
              <a:grpSpLocks/>
            </p:cNvGrpSpPr>
            <p:nvPr/>
          </p:nvGrpSpPr>
          <p:grpSpPr bwMode="auto">
            <a:xfrm>
              <a:off x="2354571" y="3470729"/>
              <a:ext cx="514422" cy="409108"/>
              <a:chOff x="2949" y="196"/>
              <a:chExt cx="941" cy="598"/>
            </a:xfrm>
          </p:grpSpPr>
          <p:sp>
            <p:nvSpPr>
              <p:cNvPr id="149" name="Oval 145"/>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0" name="Oval 146"/>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1" name="Oval 147"/>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2" name="Oval 148"/>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3" name="Oval 149"/>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4" name="Oval 150"/>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5" name="Oval 151"/>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6" name="Oval 152"/>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57" name="Freeform 153"/>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58" name="Freeform 154"/>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59" name="Freeform 155"/>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grpSp>
        <p:nvGrpSpPr>
          <p:cNvPr id="193" name="组合 192"/>
          <p:cNvGrpSpPr/>
          <p:nvPr/>
        </p:nvGrpSpPr>
        <p:grpSpPr>
          <a:xfrm>
            <a:off x="5062055" y="2492375"/>
            <a:ext cx="3301777" cy="1565117"/>
            <a:chOff x="5062055" y="2492375"/>
            <a:chExt cx="3301777" cy="1565117"/>
          </a:xfrm>
        </p:grpSpPr>
        <p:sp>
          <p:nvSpPr>
            <p:cNvPr id="7" name="Oval 3"/>
            <p:cNvSpPr>
              <a:spLocks noChangeArrowheads="1"/>
            </p:cNvSpPr>
            <p:nvPr/>
          </p:nvSpPr>
          <p:spPr bwMode="auto">
            <a:xfrm>
              <a:off x="5175769" y="2492375"/>
              <a:ext cx="3188063" cy="1565117"/>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 name="Line 5"/>
            <p:cNvSpPr>
              <a:spLocks noChangeShapeType="1"/>
            </p:cNvSpPr>
            <p:nvPr/>
          </p:nvSpPr>
          <p:spPr bwMode="auto">
            <a:xfrm flipV="1">
              <a:off x="5288130" y="3045358"/>
              <a:ext cx="285640" cy="3740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26" name="Line 22"/>
            <p:cNvSpPr>
              <a:spLocks noChangeShapeType="1"/>
            </p:cNvSpPr>
            <p:nvPr/>
          </p:nvSpPr>
          <p:spPr bwMode="auto">
            <a:xfrm>
              <a:off x="5347694" y="3438201"/>
              <a:ext cx="798708" cy="28274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6" name="Line 32"/>
            <p:cNvSpPr>
              <a:spLocks noChangeShapeType="1"/>
            </p:cNvSpPr>
            <p:nvPr/>
          </p:nvSpPr>
          <p:spPr bwMode="auto">
            <a:xfrm>
              <a:off x="6719036" y="2893976"/>
              <a:ext cx="326251" cy="95333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7" name="Line 33"/>
            <p:cNvSpPr>
              <a:spLocks noChangeShapeType="1"/>
            </p:cNvSpPr>
            <p:nvPr/>
          </p:nvSpPr>
          <p:spPr bwMode="auto">
            <a:xfrm>
              <a:off x="6216797" y="3720948"/>
              <a:ext cx="787878" cy="151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38" name="Line 34"/>
            <p:cNvSpPr>
              <a:spLocks noChangeShapeType="1"/>
            </p:cNvSpPr>
            <p:nvPr/>
          </p:nvSpPr>
          <p:spPr bwMode="auto">
            <a:xfrm>
              <a:off x="6789430" y="2717572"/>
              <a:ext cx="644381" cy="7631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6" name="Line 42"/>
            <p:cNvSpPr>
              <a:spLocks noChangeShapeType="1"/>
            </p:cNvSpPr>
            <p:nvPr/>
          </p:nvSpPr>
          <p:spPr bwMode="auto">
            <a:xfrm flipV="1">
              <a:off x="6002906" y="2742593"/>
              <a:ext cx="643028" cy="151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47" name="Line 43"/>
            <p:cNvSpPr>
              <a:spLocks noChangeShapeType="1"/>
            </p:cNvSpPr>
            <p:nvPr/>
          </p:nvSpPr>
          <p:spPr bwMode="auto">
            <a:xfrm>
              <a:off x="6002906" y="2969042"/>
              <a:ext cx="286993" cy="67809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49"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2055" y="3295576"/>
              <a:ext cx="389878" cy="2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9" name="Group 85"/>
            <p:cNvGrpSpPr>
              <a:grpSpLocks/>
            </p:cNvGrpSpPr>
            <p:nvPr/>
          </p:nvGrpSpPr>
          <p:grpSpPr bwMode="auto">
            <a:xfrm>
              <a:off x="6432042" y="2568692"/>
              <a:ext cx="514422" cy="411609"/>
              <a:chOff x="2949" y="196"/>
              <a:chExt cx="941" cy="598"/>
            </a:xfrm>
          </p:grpSpPr>
          <p:sp>
            <p:nvSpPr>
              <p:cNvPr id="90" name="Oval 86"/>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1" name="Oval 87"/>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2" name="Oval 88"/>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3" name="Oval 89"/>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4" name="Oval 90"/>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5" name="Oval 91"/>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6" name="Oval 92"/>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7" name="Oval 93"/>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98" name="Freeform 94"/>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99" name="Freeform 95"/>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00" name="Freeform 96"/>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nvGrpSpPr>
            <p:cNvPr id="101" name="Group 97"/>
            <p:cNvGrpSpPr>
              <a:grpSpLocks/>
            </p:cNvGrpSpPr>
            <p:nvPr/>
          </p:nvGrpSpPr>
          <p:grpSpPr bwMode="auto">
            <a:xfrm>
              <a:off x="6002906" y="3470729"/>
              <a:ext cx="514422" cy="411610"/>
              <a:chOff x="2949" y="196"/>
              <a:chExt cx="941" cy="598"/>
            </a:xfrm>
          </p:grpSpPr>
          <p:sp>
            <p:nvSpPr>
              <p:cNvPr id="102" name="Oval 98"/>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3" name="Oval 99"/>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4" name="Oval 100"/>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5" name="Oval 101"/>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6" name="Oval 102"/>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7" name="Oval 103"/>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8" name="Oval 104"/>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09" name="Oval 105"/>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10" name="Freeform 106"/>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11" name="Freeform 107"/>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12" name="Freeform 108"/>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sp>
          <p:nvSpPr>
            <p:cNvPr id="115" name="Text Box 111"/>
            <p:cNvSpPr txBox="1">
              <a:spLocks noChangeArrowheads="1"/>
            </p:cNvSpPr>
            <p:nvPr/>
          </p:nvSpPr>
          <p:spPr bwMode="auto">
            <a:xfrm>
              <a:off x="6932927" y="2980301"/>
              <a:ext cx="4667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a:solidFill>
                    <a:srgbClr val="333399"/>
                  </a:solidFill>
                  <a:latin typeface="Calibri" panose="020F0502020204030204" pitchFamily="34" charset="0"/>
                  <a:ea typeface="华文楷体" panose="02010600040101010101" pitchFamily="2" charset="-122"/>
                </a:rPr>
                <a:t>AS</a:t>
              </a:r>
              <a:r>
                <a:rPr kumimoji="1" lang="en-US" altLang="zh-CN" sz="1600" baseline="-25000">
                  <a:solidFill>
                    <a:srgbClr val="333399"/>
                  </a:solidFill>
                  <a:latin typeface="Calibri" panose="020F0502020204030204" pitchFamily="34" charset="0"/>
                  <a:ea typeface="华文楷体" panose="02010600040101010101" pitchFamily="2" charset="-122"/>
                </a:rPr>
                <a:t>2</a:t>
              </a:r>
            </a:p>
          </p:txBody>
        </p:sp>
        <p:sp>
          <p:nvSpPr>
            <p:cNvPr id="160" name="Line 156"/>
            <p:cNvSpPr>
              <a:spLocks noChangeShapeType="1"/>
            </p:cNvSpPr>
            <p:nvPr/>
          </p:nvSpPr>
          <p:spPr bwMode="auto">
            <a:xfrm>
              <a:off x="7505559" y="2868954"/>
              <a:ext cx="500885" cy="45039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61" name="Line 157"/>
            <p:cNvSpPr>
              <a:spLocks noChangeShapeType="1"/>
            </p:cNvSpPr>
            <p:nvPr/>
          </p:nvSpPr>
          <p:spPr bwMode="auto">
            <a:xfrm flipH="1">
              <a:off x="7073716" y="3344369"/>
              <a:ext cx="858273" cy="5279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62" name="Line 158"/>
            <p:cNvSpPr>
              <a:spLocks noChangeShapeType="1"/>
            </p:cNvSpPr>
            <p:nvPr/>
          </p:nvSpPr>
          <p:spPr bwMode="auto">
            <a:xfrm flipV="1">
              <a:off x="5644164" y="2893976"/>
              <a:ext cx="358741" cy="151382"/>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pic>
          <p:nvPicPr>
            <p:cNvPr id="163" name="Picture 15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3056" y="3770991"/>
              <a:ext cx="295116"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4" name="Picture 16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1668" y="2717572"/>
              <a:ext cx="296470"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65" name="Group 161"/>
            <p:cNvGrpSpPr>
              <a:grpSpLocks/>
            </p:cNvGrpSpPr>
            <p:nvPr/>
          </p:nvGrpSpPr>
          <p:grpSpPr bwMode="auto">
            <a:xfrm>
              <a:off x="7720805" y="3094151"/>
              <a:ext cx="513068" cy="410358"/>
              <a:chOff x="2949" y="196"/>
              <a:chExt cx="941" cy="598"/>
            </a:xfrm>
          </p:grpSpPr>
          <p:sp>
            <p:nvSpPr>
              <p:cNvPr id="166" name="Oval 162"/>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67" name="Oval 163"/>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68" name="Oval 164"/>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69" name="Oval 165"/>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0" name="Oval 166"/>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1" name="Oval 167"/>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2" name="Oval 168"/>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3" name="Oval 169"/>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4" name="Freeform 170"/>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75" name="Freeform 171"/>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76" name="Freeform 172"/>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grpSp>
          <p:nvGrpSpPr>
            <p:cNvPr id="177" name="Group 173"/>
            <p:cNvGrpSpPr>
              <a:grpSpLocks/>
            </p:cNvGrpSpPr>
            <p:nvPr/>
          </p:nvGrpSpPr>
          <p:grpSpPr bwMode="auto">
            <a:xfrm>
              <a:off x="5288130" y="2793889"/>
              <a:ext cx="514422" cy="411609"/>
              <a:chOff x="2949" y="196"/>
              <a:chExt cx="941" cy="598"/>
            </a:xfrm>
          </p:grpSpPr>
          <p:sp>
            <p:nvSpPr>
              <p:cNvPr id="178" name="Oval 174"/>
              <p:cNvSpPr>
                <a:spLocks noChangeArrowheads="1"/>
              </p:cNvSpPr>
              <p:nvPr/>
            </p:nvSpPr>
            <p:spPr bwMode="auto">
              <a:xfrm>
                <a:off x="3168" y="196"/>
                <a:ext cx="407" cy="162"/>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79" name="Oval 175"/>
              <p:cNvSpPr>
                <a:spLocks noChangeArrowheads="1"/>
              </p:cNvSpPr>
              <p:nvPr/>
            </p:nvSpPr>
            <p:spPr bwMode="auto">
              <a:xfrm rot="900000">
                <a:off x="3512" y="252"/>
                <a:ext cx="275" cy="131"/>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0" name="Oval 176"/>
              <p:cNvSpPr>
                <a:spLocks noChangeArrowheads="1"/>
              </p:cNvSpPr>
              <p:nvPr/>
            </p:nvSpPr>
            <p:spPr bwMode="auto">
              <a:xfrm rot="1500000">
                <a:off x="3650" y="385"/>
                <a:ext cx="240" cy="153"/>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1" name="Oval 177"/>
              <p:cNvSpPr>
                <a:spLocks noChangeArrowheads="1"/>
              </p:cNvSpPr>
              <p:nvPr/>
            </p:nvSpPr>
            <p:spPr bwMode="auto">
              <a:xfrm rot="20040000">
                <a:off x="3573" y="537"/>
                <a:ext cx="291" cy="18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2" name="Oval 178"/>
              <p:cNvSpPr>
                <a:spLocks noChangeArrowheads="1"/>
              </p:cNvSpPr>
              <p:nvPr/>
            </p:nvSpPr>
            <p:spPr bwMode="auto">
              <a:xfrm>
                <a:off x="3216" y="555"/>
                <a:ext cx="471" cy="239"/>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3" name="Oval 179"/>
              <p:cNvSpPr>
                <a:spLocks noChangeArrowheads="1"/>
              </p:cNvSpPr>
              <p:nvPr/>
            </p:nvSpPr>
            <p:spPr bwMode="auto">
              <a:xfrm rot="1080000">
                <a:off x="3023" y="555"/>
                <a:ext cx="26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4" name="Oval 180"/>
              <p:cNvSpPr>
                <a:spLocks noChangeArrowheads="1"/>
              </p:cNvSpPr>
              <p:nvPr/>
            </p:nvSpPr>
            <p:spPr bwMode="auto">
              <a:xfrm>
                <a:off x="2949" y="432"/>
                <a:ext cx="217"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5" name="Oval 181"/>
              <p:cNvSpPr>
                <a:spLocks noChangeArrowheads="1"/>
              </p:cNvSpPr>
              <p:nvPr/>
            </p:nvSpPr>
            <p:spPr bwMode="auto">
              <a:xfrm rot="19740000">
                <a:off x="2984" y="310"/>
                <a:ext cx="295" cy="156"/>
              </a:xfrm>
              <a:prstGeom prst="ellipse">
                <a:avLst/>
              </a:prstGeom>
              <a:solidFill>
                <a:srgbClr val="EAEAEA"/>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Calibri" panose="020F0502020204030204" pitchFamily="34" charset="0"/>
                  <a:ea typeface="华文楷体" panose="02010600040101010101" pitchFamily="2" charset="-122"/>
                </a:endParaRPr>
              </a:p>
            </p:txBody>
          </p:sp>
          <p:sp>
            <p:nvSpPr>
              <p:cNvPr id="186" name="Freeform 182"/>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87" name="Freeform 183"/>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sp>
            <p:nvSpPr>
              <p:cNvPr id="188" name="Freeform 184"/>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Calibri" panose="020F0502020204030204" pitchFamily="34" charset="0"/>
                  <a:ea typeface="华文楷体" panose="02010600040101010101" pitchFamily="2" charset="-122"/>
                </a:endParaRPr>
              </a:p>
            </p:txBody>
          </p:sp>
        </p:grpSp>
        <p:pic>
          <p:nvPicPr>
            <p:cNvPr id="189" name="Picture 18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9409" y="2793889"/>
              <a:ext cx="295116" cy="17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
        <p:nvSpPr>
          <p:cNvPr id="23" name="Text Box 19"/>
          <p:cNvSpPr txBox="1">
            <a:spLocks noChangeArrowheads="1"/>
          </p:cNvSpPr>
          <p:nvPr/>
        </p:nvSpPr>
        <p:spPr bwMode="auto">
          <a:xfrm>
            <a:off x="4489421" y="3970103"/>
            <a:ext cx="1194558" cy="338554"/>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dirty="0">
                <a:solidFill>
                  <a:srgbClr val="333399"/>
                </a:solidFill>
                <a:latin typeface="Calibri" panose="020F0502020204030204" pitchFamily="34" charset="0"/>
                <a:ea typeface="华文楷体" panose="02010600040101010101" pitchFamily="2" charset="-122"/>
              </a:rPr>
              <a:t>BGP </a:t>
            </a:r>
            <a:r>
              <a:rPr kumimoji="1" lang="zh-CN" altLang="en-US" sz="1600" dirty="0">
                <a:solidFill>
                  <a:srgbClr val="333399"/>
                </a:solidFill>
                <a:latin typeface="Calibri" panose="020F0502020204030204" pitchFamily="34" charset="0"/>
                <a:ea typeface="华文楷体" panose="02010600040101010101" pitchFamily="2" charset="-122"/>
              </a:rPr>
              <a:t>发言人</a:t>
            </a:r>
          </a:p>
        </p:txBody>
      </p:sp>
      <p:sp>
        <p:nvSpPr>
          <p:cNvPr id="196" name="线形标注 2 195"/>
          <p:cNvSpPr/>
          <p:nvPr/>
        </p:nvSpPr>
        <p:spPr>
          <a:xfrm>
            <a:off x="5754969" y="1441056"/>
            <a:ext cx="2931831" cy="620777"/>
          </a:xfrm>
          <a:prstGeom prst="borderCallout2">
            <a:avLst>
              <a:gd name="adj1" fmla="val 43300"/>
              <a:gd name="adj2" fmla="val 862"/>
              <a:gd name="adj3" fmla="val 45346"/>
              <a:gd name="adj4" fmla="val -22079"/>
              <a:gd name="adj5" fmla="val 313651"/>
              <a:gd name="adj6" fmla="val -50794"/>
            </a:avLst>
          </a:prstGeom>
          <a:solidFill>
            <a:srgbClr val="990099"/>
          </a:solidFill>
          <a:ln>
            <a:solidFill>
              <a:srgbClr val="99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rgbClr val="FFFFFF"/>
                </a:solidFill>
                <a:latin typeface="Calibri" panose="020F0502020204030204" pitchFamily="34" charset="0"/>
                <a:ea typeface="黑体" panose="02010609060101010101" pitchFamily="49" charset="-122"/>
              </a:rPr>
              <a:t>基于</a:t>
            </a:r>
            <a:r>
              <a:rPr lang="en-US" altLang="zh-CN" dirty="0" smtClean="0">
                <a:solidFill>
                  <a:srgbClr val="FFFFFF"/>
                </a:solidFill>
                <a:latin typeface="Calibri" panose="020F0502020204030204" pitchFamily="34" charset="0"/>
                <a:ea typeface="黑体" panose="02010609060101010101" pitchFamily="49" charset="-122"/>
              </a:rPr>
              <a:t>BGP</a:t>
            </a:r>
            <a:r>
              <a:rPr lang="zh-CN" altLang="en-US" dirty="0" smtClean="0">
                <a:solidFill>
                  <a:srgbClr val="FFFFFF"/>
                </a:solidFill>
                <a:latin typeface="Calibri" panose="020F0502020204030204" pitchFamily="34" charset="0"/>
                <a:ea typeface="黑体" panose="02010609060101010101" pitchFamily="49" charset="-122"/>
              </a:rPr>
              <a:t>协议交换路由信息</a:t>
            </a:r>
            <a:endParaRPr lang="zh-CN" altLang="en-US" dirty="0">
              <a:solidFill>
                <a:srgbClr val="FFFFFF"/>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3021325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dissolve">
                                      <p:cBhvr>
                                        <p:cTn id="7" dur="500"/>
                                        <p:tgtEl>
                                          <p:spTgt spid="195"/>
                                        </p:tgtEl>
                                      </p:cBhvr>
                                    </p:animEffect>
                                  </p:childTnLst>
                                </p:cTn>
                              </p:par>
                              <p:par>
                                <p:cTn id="8" presetID="9" presetClass="entr" presetSubtype="0" fill="hold" nodeType="withEffect">
                                  <p:stCondLst>
                                    <p:cond delay="0"/>
                                  </p:stCondLst>
                                  <p:childTnLst>
                                    <p:set>
                                      <p:cBhvr>
                                        <p:cTn id="9" dur="1" fill="hold">
                                          <p:stCondLst>
                                            <p:cond delay="0"/>
                                          </p:stCondLst>
                                        </p:cTn>
                                        <p:tgtEl>
                                          <p:spTgt spid="191"/>
                                        </p:tgtEl>
                                        <p:attrNameLst>
                                          <p:attrName>style.visibility</p:attrName>
                                        </p:attrNameLst>
                                      </p:cBhvr>
                                      <p:to>
                                        <p:strVal val="visible"/>
                                      </p:to>
                                    </p:set>
                                    <p:animEffect transition="in" filter="dissolve">
                                      <p:cBhvr>
                                        <p:cTn id="10" dur="500"/>
                                        <p:tgtEl>
                                          <p:spTgt spid="191"/>
                                        </p:tgtEl>
                                      </p:cBhvr>
                                    </p:animEffect>
                                  </p:childTnLst>
                                </p:cTn>
                              </p:par>
                              <p:par>
                                <p:cTn id="11" presetID="9" presetClass="entr" presetSubtype="0" fill="hold" nodeType="withEffect">
                                  <p:stCondLst>
                                    <p:cond delay="0"/>
                                  </p:stCondLst>
                                  <p:childTnLst>
                                    <p:set>
                                      <p:cBhvr>
                                        <p:cTn id="12" dur="1" fill="hold">
                                          <p:stCondLst>
                                            <p:cond delay="0"/>
                                          </p:stCondLst>
                                        </p:cTn>
                                        <p:tgtEl>
                                          <p:spTgt spid="194"/>
                                        </p:tgtEl>
                                        <p:attrNameLst>
                                          <p:attrName>style.visibility</p:attrName>
                                        </p:attrNameLst>
                                      </p:cBhvr>
                                      <p:to>
                                        <p:strVal val="visible"/>
                                      </p:to>
                                    </p:set>
                                    <p:animEffect transition="in" filter="dissolve">
                                      <p:cBhvr>
                                        <p:cTn id="13" dur="500"/>
                                        <p:tgtEl>
                                          <p:spTgt spid="194"/>
                                        </p:tgtEl>
                                      </p:cBhvr>
                                    </p:animEffect>
                                  </p:childTnLst>
                                </p:cTn>
                              </p:par>
                              <p:par>
                                <p:cTn id="14" presetID="9" presetClass="entr" presetSubtype="0" fill="hold" nodeType="withEffect">
                                  <p:stCondLst>
                                    <p:cond delay="0"/>
                                  </p:stCondLst>
                                  <p:childTnLst>
                                    <p:set>
                                      <p:cBhvr>
                                        <p:cTn id="15" dur="1" fill="hold">
                                          <p:stCondLst>
                                            <p:cond delay="0"/>
                                          </p:stCondLst>
                                        </p:cTn>
                                        <p:tgtEl>
                                          <p:spTgt spid="193"/>
                                        </p:tgtEl>
                                        <p:attrNameLst>
                                          <p:attrName>style.visibility</p:attrName>
                                        </p:attrNameLst>
                                      </p:cBhvr>
                                      <p:to>
                                        <p:strVal val="visible"/>
                                      </p:to>
                                    </p:set>
                                    <p:animEffect transition="in" filter="dissolve">
                                      <p:cBhvr>
                                        <p:cTn id="16" dur="500"/>
                                        <p:tgtEl>
                                          <p:spTgt spid="193"/>
                                        </p:tgtEl>
                                      </p:cBhvr>
                                    </p:animEffect>
                                  </p:childTnLst>
                                </p:cTn>
                              </p:par>
                              <p:par>
                                <p:cTn id="17" presetID="9" presetClass="entr" presetSubtype="0" fill="hold" nodeType="withEffect">
                                  <p:stCondLst>
                                    <p:cond delay="0"/>
                                  </p:stCondLst>
                                  <p:childTnLst>
                                    <p:set>
                                      <p:cBhvr>
                                        <p:cTn id="18" dur="1" fill="hold">
                                          <p:stCondLst>
                                            <p:cond delay="0"/>
                                          </p:stCondLst>
                                        </p:cTn>
                                        <p:tgtEl>
                                          <p:spTgt spid="192"/>
                                        </p:tgtEl>
                                        <p:attrNameLst>
                                          <p:attrName>style.visibility</p:attrName>
                                        </p:attrNameLst>
                                      </p:cBhvr>
                                      <p:to>
                                        <p:strVal val="visible"/>
                                      </p:to>
                                    </p:set>
                                    <p:animEffect transition="in" filter="dissolve">
                                      <p:cBhvr>
                                        <p:cTn id="19" dur="500"/>
                                        <p:tgtEl>
                                          <p:spTgt spid="19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dissolve">
                                      <p:cBhvr>
                                        <p:cTn id="30" dur="500"/>
                                        <p:tgtEl>
                                          <p:spTgt spid="2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arn(inVertical)">
                                      <p:cBhvr>
                                        <p:cTn id="44" dur="500"/>
                                        <p:tgtEl>
                                          <p:spTgt spid="1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arn(inVertical)">
                                      <p:cBhvr>
                                        <p:cTn id="50" dur="500"/>
                                        <p:tgtEl>
                                          <p:spTgt spid="17"/>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arn(inVertical)">
                                      <p:cBhvr>
                                        <p:cTn id="53" dur="500"/>
                                        <p:tgtEl>
                                          <p:spTgt spid="1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arn(inVertical)">
                                      <p:cBhvr>
                                        <p:cTn id="59" dur="500"/>
                                        <p:tgtEl>
                                          <p:spTgt spid="1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arn(inVertical)">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6"/>
                                        </p:tgtEl>
                                        <p:attrNameLst>
                                          <p:attrName>style.visibility</p:attrName>
                                        </p:attrNameLst>
                                      </p:cBhvr>
                                      <p:to>
                                        <p:strVal val="visible"/>
                                      </p:to>
                                    </p:set>
                                    <p:animEffect transition="in" filter="wipe(left)">
                                      <p:cBhvr>
                                        <p:cTn id="70" dur="500"/>
                                        <p:tgtEl>
                                          <p:spTgt spid="19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2" fill="hold" grpId="1" nodeType="clickEffect">
                                  <p:stCondLst>
                                    <p:cond delay="0"/>
                                  </p:stCondLst>
                                  <p:childTnLst>
                                    <p:animEffect transition="out" filter="wipe(right)">
                                      <p:cBhvr>
                                        <p:cTn id="74" dur="500"/>
                                        <p:tgtEl>
                                          <p:spTgt spid="196"/>
                                        </p:tgtEl>
                                      </p:cBhvr>
                                    </p:animEffect>
                                    <p:set>
                                      <p:cBhvr>
                                        <p:cTn id="75" dur="1" fill="hold">
                                          <p:stCondLst>
                                            <p:cond delay="499"/>
                                          </p:stCondLst>
                                        </p:cTn>
                                        <p:tgtEl>
                                          <p:spTgt spid="1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4" grpId="0"/>
      <p:bldP spid="25" grpId="0"/>
      <p:bldP spid="23" grpId="0" animBg="1"/>
      <p:bldP spid="196" grpId="0" animBg="1"/>
      <p:bldP spid="196" grpId="1" animBg="1"/>
    </p:bld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a:t>
            </a:r>
            <a:r>
              <a:rPr lang="zh-CN" altLang="en-US" smtClean="0"/>
              <a:t>网关协议 </a:t>
            </a:r>
            <a:r>
              <a:rPr lang="en-US" altLang="zh-CN" smtClean="0"/>
              <a:t>-</a:t>
            </a:r>
            <a:r>
              <a:rPr lang="zh-CN" altLang="en-US" smtClean="0"/>
              <a:t> </a:t>
            </a:r>
            <a:r>
              <a:rPr lang="en-US" altLang="zh-CN" smtClean="0"/>
              <a:t>BGP</a:t>
            </a:r>
            <a:endParaRPr lang="zh-CN" altLang="en-US" dirty="0"/>
          </a:p>
        </p:txBody>
      </p:sp>
      <p:sp>
        <p:nvSpPr>
          <p:cNvPr id="3" name="内容占位符 2"/>
          <p:cNvSpPr>
            <a:spLocks noGrp="1"/>
          </p:cNvSpPr>
          <p:nvPr>
            <p:ph idx="1"/>
          </p:nvPr>
        </p:nvSpPr>
        <p:spPr>
          <a:xfrm>
            <a:off x="457200" y="1444978"/>
            <a:ext cx="8579554" cy="5413022"/>
          </a:xfrm>
        </p:spPr>
        <p:txBody>
          <a:bodyPr/>
          <a:lstStyle/>
          <a:p>
            <a:r>
              <a:rPr lang="zh-CN" altLang="en-US" sz="2000" dirty="0" smtClean="0">
                <a:solidFill>
                  <a:schemeClr val="accent1">
                    <a:lumMod val="75000"/>
                  </a:schemeClr>
                </a:solidFill>
              </a:rPr>
              <a:t>路径</a:t>
            </a:r>
            <a:r>
              <a:rPr lang="zh-CN" altLang="en-US" sz="2000" dirty="0">
                <a:solidFill>
                  <a:schemeClr val="accent1">
                    <a:lumMod val="75000"/>
                  </a:schemeClr>
                </a:solidFill>
              </a:rPr>
              <a:t>向量</a:t>
            </a:r>
            <a:r>
              <a:rPr lang="zh-CN" altLang="en-US" sz="2000" dirty="0" smtClean="0">
                <a:solidFill>
                  <a:schemeClr val="accent1">
                    <a:lumMod val="75000"/>
                  </a:schemeClr>
                </a:solidFill>
              </a:rPr>
              <a:t>（</a:t>
            </a:r>
            <a:r>
              <a:rPr lang="en-US" altLang="zh-CN" sz="2000" dirty="0" smtClean="0">
                <a:solidFill>
                  <a:schemeClr val="accent1">
                    <a:lumMod val="75000"/>
                  </a:schemeClr>
                </a:solidFill>
              </a:rPr>
              <a:t>path-vector</a:t>
            </a:r>
            <a:r>
              <a:rPr lang="zh-CN" altLang="en-US" sz="2000" dirty="0" smtClean="0">
                <a:solidFill>
                  <a:schemeClr val="accent1">
                    <a:lumMod val="75000"/>
                  </a:schemeClr>
                </a:solidFill>
              </a:rPr>
              <a:t>）</a:t>
            </a:r>
            <a:endParaRPr lang="en-US" altLang="zh-CN" sz="2000" dirty="0">
              <a:solidFill>
                <a:schemeClr val="accent1">
                  <a:lumMod val="75000"/>
                </a:schemeClr>
              </a:solidFill>
            </a:endParaRPr>
          </a:p>
          <a:p>
            <a:pPr lvl="1"/>
            <a:r>
              <a:rPr lang="zh-CN" altLang="en-US" sz="1800" dirty="0"/>
              <a:t>每个路由更新中携带整条</a:t>
            </a:r>
            <a:r>
              <a:rPr lang="zh-CN" altLang="en-US" sz="1800"/>
              <a:t>路径</a:t>
            </a:r>
            <a:r>
              <a:rPr lang="zh-CN" altLang="en-US" sz="1800" smtClean="0"/>
              <a:t>信息（</a:t>
            </a:r>
            <a:r>
              <a:rPr lang="zh-CN" altLang="en-US" sz="1800" smtClean="0">
                <a:solidFill>
                  <a:srgbClr val="FF0000"/>
                </a:solidFill>
              </a:rPr>
              <a:t>只有携带完整路径才能进行策略控制</a:t>
            </a:r>
            <a:r>
              <a:rPr lang="zh-CN" altLang="en-US" sz="1800" smtClean="0"/>
              <a:t>）</a:t>
            </a:r>
            <a:endParaRPr lang="en-US" altLang="zh-CN" sz="1800" dirty="0" smtClean="0"/>
          </a:p>
          <a:p>
            <a:pPr lvl="2"/>
            <a:r>
              <a:rPr lang="zh-CN" altLang="en-US" dirty="0"/>
              <a:t>路径</a:t>
            </a:r>
            <a:r>
              <a:rPr lang="zh-CN" altLang="en-US" dirty="0" smtClean="0"/>
              <a:t>是指途经的</a:t>
            </a:r>
            <a:r>
              <a:rPr lang="en-US" altLang="zh-CN" dirty="0" smtClean="0"/>
              <a:t>AS</a:t>
            </a:r>
            <a:r>
              <a:rPr lang="zh-CN" altLang="en-US" dirty="0"/>
              <a:t>的</a:t>
            </a:r>
            <a:r>
              <a:rPr lang="zh-CN" altLang="en-US" dirty="0" smtClean="0"/>
              <a:t>集合，在</a:t>
            </a:r>
            <a:r>
              <a:rPr lang="en-US" altLang="zh-CN" dirty="0"/>
              <a:t>BGP</a:t>
            </a:r>
            <a:r>
              <a:rPr lang="zh-CN" altLang="en-US" dirty="0" smtClean="0"/>
              <a:t>中可以</a:t>
            </a:r>
            <a:r>
              <a:rPr lang="zh-CN" altLang="en-US" dirty="0"/>
              <a:t>认为图中的每个点是一个</a:t>
            </a:r>
            <a:r>
              <a:rPr lang="en-US" altLang="zh-CN" dirty="0" smtClean="0"/>
              <a:t>AS</a:t>
            </a:r>
          </a:p>
          <a:p>
            <a:pPr lvl="1"/>
            <a:r>
              <a:rPr lang="zh-CN" altLang="en-US" sz="1800" dirty="0" smtClean="0"/>
              <a:t>当收到至某</a:t>
            </a:r>
            <a:r>
              <a:rPr lang="en-US" altLang="zh-CN" sz="1800" dirty="0" smtClean="0"/>
              <a:t>AS X</a:t>
            </a:r>
            <a:r>
              <a:rPr lang="zh-CN" altLang="en-US" sz="1800" dirty="0" smtClean="0"/>
              <a:t>的路由通告</a:t>
            </a:r>
            <a:endParaRPr lang="en-US" altLang="zh-CN" sz="1800" dirty="0" smtClean="0"/>
          </a:p>
          <a:p>
            <a:pPr lvl="2"/>
            <a:r>
              <a:rPr lang="zh-CN" altLang="en-US" dirty="0" smtClean="0"/>
              <a:t>根据本地策略</a:t>
            </a:r>
            <a:r>
              <a:rPr lang="zh-CN" altLang="en-US" dirty="0"/>
              <a:t>，选择到</a:t>
            </a:r>
            <a:r>
              <a:rPr lang="en-US" altLang="zh-CN" dirty="0"/>
              <a:t>X</a:t>
            </a:r>
            <a:r>
              <a:rPr lang="zh-CN" altLang="en-US" dirty="0" smtClean="0"/>
              <a:t>的较好路径</a:t>
            </a:r>
            <a:endParaRPr lang="zh-CN" altLang="en-US" dirty="0"/>
          </a:p>
          <a:p>
            <a:pPr lvl="2"/>
            <a:r>
              <a:rPr lang="zh-CN" altLang="en-US" dirty="0"/>
              <a:t>根据本地策略，决定向哪些</a:t>
            </a:r>
            <a:r>
              <a:rPr lang="en-US" altLang="zh-CN" dirty="0"/>
              <a:t>AS</a:t>
            </a:r>
            <a:r>
              <a:rPr lang="zh-CN" altLang="en-US" dirty="0"/>
              <a:t>通告该路由</a:t>
            </a:r>
            <a:r>
              <a:rPr lang="zh-CN" altLang="en-US" dirty="0" smtClean="0"/>
              <a:t>更新</a:t>
            </a:r>
            <a:endParaRPr lang="en-US" altLang="zh-CN" dirty="0" smtClean="0"/>
          </a:p>
          <a:p>
            <a:r>
              <a:rPr lang="zh-CN" altLang="en-US" sz="2000" dirty="0" smtClean="0"/>
              <a:t>检查环路</a:t>
            </a:r>
            <a:endParaRPr lang="en-US" altLang="zh-CN" sz="2000" dirty="0"/>
          </a:p>
          <a:p>
            <a:pPr lvl="1"/>
            <a:r>
              <a:rPr lang="zh-CN" altLang="en-US" sz="1800" dirty="0"/>
              <a:t>当</a:t>
            </a:r>
            <a:r>
              <a:rPr lang="en-US" altLang="zh-CN" sz="1800" dirty="0"/>
              <a:t>AS</a:t>
            </a:r>
            <a:r>
              <a:rPr lang="zh-CN" altLang="en-US" sz="1800" dirty="0"/>
              <a:t>收到路由更新消息后，</a:t>
            </a:r>
            <a:r>
              <a:rPr lang="zh-CN" altLang="en-US" sz="1800" dirty="0" smtClean="0"/>
              <a:t>检查自己</a:t>
            </a:r>
            <a:r>
              <a:rPr lang="en-US" altLang="zh-CN" sz="1800" dirty="0" smtClean="0"/>
              <a:t>`</a:t>
            </a:r>
            <a:r>
              <a:rPr lang="zh-CN" altLang="en-US" sz="1800" dirty="0" smtClean="0"/>
              <a:t>是否</a:t>
            </a:r>
            <a:r>
              <a:rPr lang="zh-CN" altLang="en-US" sz="1800" dirty="0"/>
              <a:t>在对应路径中</a:t>
            </a:r>
            <a:endParaRPr lang="en-US" altLang="zh-CN" sz="1800" dirty="0"/>
          </a:p>
          <a:p>
            <a:pPr lvl="2"/>
            <a:r>
              <a:rPr lang="zh-CN" altLang="en-US" dirty="0"/>
              <a:t>如果在，存在环路，丢弃该更新消息</a:t>
            </a:r>
            <a:endParaRPr lang="en-US" altLang="zh-CN" dirty="0"/>
          </a:p>
          <a:p>
            <a:pPr lvl="2"/>
            <a:r>
              <a:rPr lang="zh-CN" altLang="en-US" dirty="0"/>
              <a:t>如果不在，将自己添加至路径中，通告该路由更新</a:t>
            </a:r>
            <a:endParaRPr lang="en-US" altLang="zh-CN" dirty="0"/>
          </a:p>
          <a:p>
            <a:r>
              <a:rPr lang="zh-CN" altLang="en-US" sz="2000" dirty="0" smtClean="0"/>
              <a:t>优点</a:t>
            </a:r>
            <a:endParaRPr lang="en-US" altLang="zh-CN" sz="2000" dirty="0"/>
          </a:p>
          <a:p>
            <a:pPr lvl="1"/>
            <a:r>
              <a:rPr lang="zh-CN" altLang="en-US" sz="1800" dirty="0"/>
              <a:t>度量指标不需要全局统一</a:t>
            </a:r>
            <a:endParaRPr lang="en-US" altLang="zh-CN" sz="1800" dirty="0"/>
          </a:p>
          <a:p>
            <a:pPr lvl="1"/>
            <a:r>
              <a:rPr lang="en-US" altLang="zh-CN" sz="1800" dirty="0" smtClean="0"/>
              <a:t>AS</a:t>
            </a:r>
            <a:r>
              <a:rPr lang="zh-CN" altLang="en-US" sz="1800" dirty="0" smtClean="0"/>
              <a:t>可根据自己的策略选择路径</a:t>
            </a:r>
            <a:endParaRPr lang="en-US" altLang="zh-CN" sz="1800" dirty="0" smtClean="0"/>
          </a:p>
          <a:p>
            <a:pPr lvl="1"/>
            <a:r>
              <a:rPr lang="zh-CN" altLang="en-US" sz="1800" dirty="0" smtClean="0"/>
              <a:t>协议</a:t>
            </a:r>
            <a:r>
              <a:rPr lang="zh-CN" altLang="en-US" sz="1800" dirty="0"/>
              <a:t>检查避免可能</a:t>
            </a:r>
            <a:r>
              <a:rPr lang="zh-CN" altLang="en-US" sz="1800"/>
              <a:t>的</a:t>
            </a:r>
            <a:r>
              <a:rPr lang="zh-CN" altLang="en-US" sz="1800" smtClean="0"/>
              <a:t>环路</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5" name="文本框 4"/>
          <p:cNvSpPr txBox="1">
            <a:spLocks noChangeArrowheads="1"/>
          </p:cNvSpPr>
          <p:nvPr/>
        </p:nvSpPr>
        <p:spPr bwMode="auto">
          <a:xfrm>
            <a:off x="6261100" y="87868"/>
            <a:ext cx="26643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800" dirty="0" smtClean="0">
                <a:solidFill>
                  <a:schemeClr val="bg2">
                    <a:lumMod val="75000"/>
                  </a:schemeClr>
                </a:solidFill>
                <a:latin typeface="Calibri" panose="020F0502020204030204" pitchFamily="34" charset="0"/>
                <a:ea typeface="黑体" panose="02010609060101010101" pitchFamily="49" charset="-122"/>
              </a:rPr>
              <a:t>4.4.5  </a:t>
            </a:r>
            <a:r>
              <a:rPr lang="zh-CN" altLang="en-US" sz="1800" dirty="0" smtClean="0">
                <a:solidFill>
                  <a:schemeClr val="bg2">
                    <a:lumMod val="75000"/>
                  </a:schemeClr>
                </a:solidFill>
                <a:latin typeface="Calibri" panose="020F0502020204030204" pitchFamily="34" charset="0"/>
                <a:ea typeface="黑体" panose="02010609060101010101" pitchFamily="49" charset="-122"/>
              </a:rPr>
              <a:t>外部网关协议</a:t>
            </a:r>
            <a:r>
              <a:rPr lang="en-US" altLang="zh-CN" sz="1800" dirty="0" smtClean="0">
                <a:solidFill>
                  <a:schemeClr val="bg2">
                    <a:lumMod val="75000"/>
                  </a:schemeClr>
                </a:solidFill>
                <a:latin typeface="Calibri" panose="020F0502020204030204" pitchFamily="34" charset="0"/>
                <a:ea typeface="黑体" panose="02010609060101010101" pitchFamily="49" charset="-122"/>
              </a:rPr>
              <a:t>BGP</a:t>
            </a:r>
            <a:endParaRPr lang="zh-CN" altLang="en-US" sz="1800" dirty="0">
              <a:solidFill>
                <a:schemeClr val="bg2">
                  <a:lumMod val="75000"/>
                </a:schemeClr>
              </a:solidFill>
              <a:latin typeface="Calibri" panose="020F050202020403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4181838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dissolve">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ssolv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dissolve">
                                      <p:cBhvr>
                                        <p:cTn id="47" dur="500"/>
                                        <p:tgtEl>
                                          <p:spTgt spid="3">
                                            <p:txEl>
                                              <p:pRg st="10" end="10"/>
                                            </p:txEl>
                                          </p:spTgt>
                                        </p:tgtEl>
                                      </p:cBhvr>
                                    </p:animEffect>
                                  </p:childTnLst>
                                </p:cTn>
                              </p:par>
                              <p:par>
                                <p:cTn id="48" presetID="9"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dissolve">
                                      <p:cBhvr>
                                        <p:cTn id="50" dur="500"/>
                                        <p:tgtEl>
                                          <p:spTgt spid="3">
                                            <p:txEl>
                                              <p:pRg st="11" end="11"/>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dissolve">
                                      <p:cBhvr>
                                        <p:cTn id="53" dur="500"/>
                                        <p:tgtEl>
                                          <p:spTgt spid="3">
                                            <p:txEl>
                                              <p:pRg st="12" end="12"/>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dissolve">
                                      <p:cBhvr>
                                        <p:cTn id="5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1.9"/>
</p:tagLst>
</file>

<file path=ppt/tags/tag10.xml><?xml version="1.0" encoding="utf-8"?>
<p:tagLst xmlns:a="http://schemas.openxmlformats.org/drawingml/2006/main" xmlns:r="http://schemas.openxmlformats.org/officeDocument/2006/relationships" xmlns:p="http://schemas.openxmlformats.org/presentationml/2006/main">
  <p:tag name="TIMING" val="|9.3|37|60.8"/>
</p:tagLst>
</file>

<file path=ppt/tags/tag11.xml><?xml version="1.0" encoding="utf-8"?>
<p:tagLst xmlns:a="http://schemas.openxmlformats.org/drawingml/2006/main" xmlns:r="http://schemas.openxmlformats.org/officeDocument/2006/relationships" xmlns:p="http://schemas.openxmlformats.org/presentationml/2006/main">
  <p:tag name="TIMING" val="|4.4|11.4|142.1"/>
</p:tagLst>
</file>

<file path=ppt/tags/tag12.xml><?xml version="1.0" encoding="utf-8"?>
<p:tagLst xmlns:a="http://schemas.openxmlformats.org/drawingml/2006/main" xmlns:r="http://schemas.openxmlformats.org/officeDocument/2006/relationships" xmlns:p="http://schemas.openxmlformats.org/presentationml/2006/main">
  <p:tag name="TIMING" val="|16.5|10.2|9.8|10.3|15.9|15.7|3.5|33.4"/>
</p:tagLst>
</file>

<file path=ppt/tags/tag13.xml><?xml version="1.0" encoding="utf-8"?>
<p:tagLst xmlns:a="http://schemas.openxmlformats.org/drawingml/2006/main" xmlns:r="http://schemas.openxmlformats.org/officeDocument/2006/relationships" xmlns:p="http://schemas.openxmlformats.org/presentationml/2006/main">
  <p:tag name="TIMING" val="|0.9|2|24.8|25.5|55.7|2.5|8.9|2"/>
</p:tagLst>
</file>

<file path=ppt/tags/tag2.xml><?xml version="1.0" encoding="utf-8"?>
<p:tagLst xmlns:a="http://schemas.openxmlformats.org/drawingml/2006/main" xmlns:r="http://schemas.openxmlformats.org/officeDocument/2006/relationships" xmlns:p="http://schemas.openxmlformats.org/presentationml/2006/main">
  <p:tag name="TIMING" val="|18.2|3.4|98.6|27.6"/>
</p:tagLst>
</file>

<file path=ppt/tags/tag3.xml><?xml version="1.0" encoding="utf-8"?>
<p:tagLst xmlns:a="http://schemas.openxmlformats.org/drawingml/2006/main" xmlns:r="http://schemas.openxmlformats.org/officeDocument/2006/relationships" xmlns:p="http://schemas.openxmlformats.org/presentationml/2006/main">
  <p:tag name="TIMING" val="|70.3|2.6|135.7"/>
</p:tagLst>
</file>

<file path=ppt/tags/tag4.xml><?xml version="1.0" encoding="utf-8"?>
<p:tagLst xmlns:a="http://schemas.openxmlformats.org/drawingml/2006/main" xmlns:r="http://schemas.openxmlformats.org/officeDocument/2006/relationships" xmlns:p="http://schemas.openxmlformats.org/presentationml/2006/main">
  <p:tag name="TIMING" val="|29.4|16.4|1.2|6|31.9|50.6|15.9"/>
</p:tagLst>
</file>

<file path=ppt/tags/tag5.xml><?xml version="1.0" encoding="utf-8"?>
<p:tagLst xmlns:a="http://schemas.openxmlformats.org/drawingml/2006/main" xmlns:r="http://schemas.openxmlformats.org/officeDocument/2006/relationships" xmlns:p="http://schemas.openxmlformats.org/presentationml/2006/main">
  <p:tag name="TIMING" val="|10.9|84.1|56.5"/>
</p:tagLst>
</file>

<file path=ppt/tags/tag6.xml><?xml version="1.0" encoding="utf-8"?>
<p:tagLst xmlns:a="http://schemas.openxmlformats.org/drawingml/2006/main" xmlns:r="http://schemas.openxmlformats.org/officeDocument/2006/relationships" xmlns:p="http://schemas.openxmlformats.org/presentationml/2006/main">
  <p:tag name="TIMING" val="|10.5|59.8|23.3|146.9|27.4|38"/>
</p:tagLst>
</file>

<file path=ppt/tags/tag7.xml><?xml version="1.0" encoding="utf-8"?>
<p:tagLst xmlns:a="http://schemas.openxmlformats.org/drawingml/2006/main" xmlns:r="http://schemas.openxmlformats.org/officeDocument/2006/relationships" xmlns:p="http://schemas.openxmlformats.org/presentationml/2006/main">
  <p:tag name="TIMING" val="|13.5|15.4|25.2|29.4|16.6"/>
</p:tagLst>
</file>

<file path=ppt/tags/tag8.xml><?xml version="1.0" encoding="utf-8"?>
<p:tagLst xmlns:a="http://schemas.openxmlformats.org/drawingml/2006/main" xmlns:r="http://schemas.openxmlformats.org/officeDocument/2006/relationships" xmlns:p="http://schemas.openxmlformats.org/presentationml/2006/main">
  <p:tag name="TIMING" val="|2.5|34.1|58.4|181.3|11.5|40.5"/>
</p:tagLst>
</file>

<file path=ppt/tags/tag9.xml><?xml version="1.0" encoding="utf-8"?>
<p:tagLst xmlns:a="http://schemas.openxmlformats.org/drawingml/2006/main" xmlns:r="http://schemas.openxmlformats.org/officeDocument/2006/relationships" xmlns:p="http://schemas.openxmlformats.org/presentationml/2006/main">
  <p:tag name="TIMING" val="|68.4|54.7|1.2|136.2"/>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1.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2.xml><?xml version="1.0" encoding="utf-8"?>
<a:theme xmlns:a="http://schemas.openxmlformats.org/drawingml/2006/main" name="10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7.xml><?xml version="1.0" encoding="utf-8"?>
<a:theme xmlns:a="http://schemas.openxmlformats.org/drawingml/2006/main" name="5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8.xml><?xml version="1.0" encoding="utf-8"?>
<a:theme xmlns:a="http://schemas.openxmlformats.org/drawingml/2006/main" name="6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9.xml><?xml version="1.0" encoding="utf-8"?>
<a:theme xmlns:a="http://schemas.openxmlformats.org/drawingml/2006/main" name="7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docProps/app.xml><?xml version="1.0" encoding="utf-8"?>
<Properties xmlns="http://schemas.openxmlformats.org/officeDocument/2006/extended-properties" xmlns:vt="http://schemas.openxmlformats.org/officeDocument/2006/docPropsVTypes">
  <Template>第一章概述</Template>
  <TotalTime>31231</TotalTime>
  <Words>1142</Words>
  <Application>Microsoft Office PowerPoint</Application>
  <PresentationFormat>全屏显示(4:3)</PresentationFormat>
  <Paragraphs>193</Paragraphs>
  <Slides>15</Slides>
  <Notes>5</Notes>
  <HiddenSlides>0</HiddenSlides>
  <MMClips>0</MMClips>
  <ScaleCrop>false</ScaleCrop>
  <HeadingPairs>
    <vt:vector size="6" baseType="variant">
      <vt:variant>
        <vt:lpstr>已用的字体</vt:lpstr>
      </vt:variant>
      <vt:variant>
        <vt:i4>14</vt:i4>
      </vt:variant>
      <vt:variant>
        <vt:lpstr>主题</vt:lpstr>
      </vt:variant>
      <vt:variant>
        <vt:i4>12</vt:i4>
      </vt:variant>
      <vt:variant>
        <vt:lpstr>幻灯片标题</vt:lpstr>
      </vt:variant>
      <vt:variant>
        <vt:i4>15</vt:i4>
      </vt:variant>
    </vt:vector>
  </HeadingPairs>
  <TitlesOfParts>
    <vt:vector size="41" baseType="lpstr">
      <vt:lpstr>方正舒体</vt:lpstr>
      <vt:lpstr>黑体</vt:lpstr>
      <vt:lpstr>华文楷体</vt:lpstr>
      <vt:lpstr>华文新魏</vt:lpstr>
      <vt:lpstr>宋体</vt:lpstr>
      <vt:lpstr>微软雅黑</vt:lpstr>
      <vt:lpstr>Arial</vt:lpstr>
      <vt:lpstr>Arial Black</vt:lpstr>
      <vt:lpstr>Calibri</vt:lpstr>
      <vt:lpstr>Comic Sans MS</vt:lpstr>
      <vt:lpstr>Tahoma</vt:lpstr>
      <vt:lpstr>Times New Roman</vt:lpstr>
      <vt:lpstr>Wingdings</vt:lpstr>
      <vt:lpstr>Wingdings 3</vt:lpstr>
      <vt:lpstr>Pixel</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第四章 网络互联(12)</vt:lpstr>
      <vt:lpstr>提纲</vt:lpstr>
      <vt:lpstr>分层的路由选择协议</vt:lpstr>
      <vt:lpstr>分层的路由选择协议</vt:lpstr>
      <vt:lpstr>分层的路由选择协议</vt:lpstr>
      <vt:lpstr>外部网关协议</vt:lpstr>
      <vt:lpstr>外部网关协议 - BGP</vt:lpstr>
      <vt:lpstr>外部网关协议 - BGP</vt:lpstr>
      <vt:lpstr>外部网关协议 - BGP</vt:lpstr>
      <vt:lpstr>外部网关协议 - BGP</vt:lpstr>
      <vt:lpstr>BGP策略举例</vt:lpstr>
      <vt:lpstr>BGP路由消息交换</vt:lpstr>
      <vt:lpstr>BGP报文格式</vt:lpstr>
      <vt:lpstr>BGP报文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1665</cp:revision>
  <dcterms:created xsi:type="dcterms:W3CDTF">2017-02-02T15:53:23Z</dcterms:created>
  <dcterms:modified xsi:type="dcterms:W3CDTF">2020-04-07T14:15:59Z</dcterms:modified>
</cp:coreProperties>
</file>