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8.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9.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10.xml" ContentType="application/vnd.openxmlformats-officedocument.theme+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11.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85" r:id="rId3"/>
    <p:sldMasterId id="2147483698" r:id="rId4"/>
    <p:sldMasterId id="2147483711" r:id="rId5"/>
    <p:sldMasterId id="2147483736" r:id="rId6"/>
    <p:sldMasterId id="2147483762" r:id="rId7"/>
    <p:sldMasterId id="2147483775" r:id="rId8"/>
    <p:sldMasterId id="2147483814" r:id="rId9"/>
    <p:sldMasterId id="2147483852" r:id="rId10"/>
    <p:sldMasterId id="2147483865" r:id="rId11"/>
    <p:sldMasterId id="2147483878" r:id="rId12"/>
  </p:sldMasterIdLst>
  <p:notesMasterIdLst>
    <p:notesMasterId r:id="rId36"/>
  </p:notesMasterIdLst>
  <p:sldIdLst>
    <p:sldId id="256" r:id="rId13"/>
    <p:sldId id="699" r:id="rId14"/>
    <p:sldId id="700" r:id="rId15"/>
    <p:sldId id="701" r:id="rId16"/>
    <p:sldId id="704" r:id="rId17"/>
    <p:sldId id="705" r:id="rId18"/>
    <p:sldId id="706" r:id="rId19"/>
    <p:sldId id="707" r:id="rId20"/>
    <p:sldId id="708" r:id="rId21"/>
    <p:sldId id="709" r:id="rId22"/>
    <p:sldId id="710" r:id="rId23"/>
    <p:sldId id="711" r:id="rId24"/>
    <p:sldId id="712" r:id="rId25"/>
    <p:sldId id="713" r:id="rId26"/>
    <p:sldId id="719" r:id="rId27"/>
    <p:sldId id="716" r:id="rId28"/>
    <p:sldId id="717" r:id="rId29"/>
    <p:sldId id="718" r:id="rId30"/>
    <p:sldId id="714" r:id="rId31"/>
    <p:sldId id="720" r:id="rId32"/>
    <p:sldId id="721" r:id="rId33"/>
    <p:sldId id="722" r:id="rId34"/>
    <p:sldId id="724"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990099"/>
    <a:srgbClr val="669900"/>
    <a:srgbClr val="006600"/>
    <a:srgbClr val="DDDDEF"/>
    <a:srgbClr val="E0E0EF"/>
    <a:srgbClr val="E8E8F1"/>
    <a:srgbClr val="F5F5F9"/>
    <a:srgbClr val="F8F8FA"/>
    <a:srgbClr val="F3F3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11" autoAdjust="0"/>
    <p:restoredTop sz="83261" autoAdjust="0"/>
  </p:normalViewPr>
  <p:slideViewPr>
    <p:cSldViewPr snapToGrid="0">
      <p:cViewPr varScale="1">
        <p:scale>
          <a:sx n="73" d="100"/>
          <a:sy n="73" d="100"/>
        </p:scale>
        <p:origin x="1603"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theme" Target="theme/theme1.xml"/><Relationship Id="rId21" Type="http://schemas.openxmlformats.org/officeDocument/2006/relationships/slide" Target="slides/slide9.xml"/><Relationship Id="rId34" Type="http://schemas.openxmlformats.org/officeDocument/2006/relationships/slide" Target="slides/slide22.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notesMaster" Target="notesMasters/notesMaster1.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slide" Target="slides/slide1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5F783-0C0C-4437-971D-53EACF12D7BE}" type="datetimeFigureOut">
              <a:rPr lang="zh-CN" altLang="en-US" smtClean="0"/>
              <a:pPr/>
              <a:t>2020/4/12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DC233E-39C6-4AB0-A67B-6BD0A5E8E2F9}" type="slidenum">
              <a:rPr lang="zh-CN" altLang="en-US" smtClean="0"/>
              <a:pPr/>
              <a:t>‹#›</a:t>
            </a:fld>
            <a:endParaRPr lang="zh-CN" altLang="en-US"/>
          </a:p>
        </p:txBody>
      </p:sp>
    </p:spTree>
    <p:extLst>
      <p:ext uri="{BB962C8B-B14F-4D97-AF65-F5344CB8AC3E}">
        <p14:creationId xmlns:p14="http://schemas.microsoft.com/office/powerpoint/2010/main" val="2753331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a:t>
            </a:fld>
            <a:endParaRPr lang="zh-CN" altLang="en-US"/>
          </a:p>
        </p:txBody>
      </p:sp>
    </p:spTree>
    <p:extLst>
      <p:ext uri="{BB962C8B-B14F-4D97-AF65-F5344CB8AC3E}">
        <p14:creationId xmlns:p14="http://schemas.microsoft.com/office/powerpoint/2010/main" val="3584772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11</a:t>
            </a:fld>
            <a:endParaRPr lang="zh-CN" altLang="en-US"/>
          </a:p>
        </p:txBody>
      </p:sp>
    </p:spTree>
    <p:extLst>
      <p:ext uri="{BB962C8B-B14F-4D97-AF65-F5344CB8AC3E}">
        <p14:creationId xmlns:p14="http://schemas.microsoft.com/office/powerpoint/2010/main" val="2719811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12</a:t>
            </a:fld>
            <a:endParaRPr lang="zh-CN" altLang="en-US"/>
          </a:p>
        </p:txBody>
      </p:sp>
    </p:spTree>
    <p:extLst>
      <p:ext uri="{BB962C8B-B14F-4D97-AF65-F5344CB8AC3E}">
        <p14:creationId xmlns:p14="http://schemas.microsoft.com/office/powerpoint/2010/main" val="2913885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13</a:t>
            </a:fld>
            <a:endParaRPr lang="zh-CN" altLang="en-US"/>
          </a:p>
        </p:txBody>
      </p:sp>
    </p:spTree>
    <p:extLst>
      <p:ext uri="{BB962C8B-B14F-4D97-AF65-F5344CB8AC3E}">
        <p14:creationId xmlns:p14="http://schemas.microsoft.com/office/powerpoint/2010/main" val="1707659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14</a:t>
            </a:fld>
            <a:endParaRPr lang="zh-CN" altLang="en-US"/>
          </a:p>
        </p:txBody>
      </p:sp>
    </p:spTree>
    <p:extLst>
      <p:ext uri="{BB962C8B-B14F-4D97-AF65-F5344CB8AC3E}">
        <p14:creationId xmlns:p14="http://schemas.microsoft.com/office/powerpoint/2010/main" val="1341915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15</a:t>
            </a:fld>
            <a:endParaRPr lang="zh-CN" altLang="en-US"/>
          </a:p>
        </p:txBody>
      </p:sp>
    </p:spTree>
    <p:extLst>
      <p:ext uri="{BB962C8B-B14F-4D97-AF65-F5344CB8AC3E}">
        <p14:creationId xmlns:p14="http://schemas.microsoft.com/office/powerpoint/2010/main" val="930910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16</a:t>
            </a:fld>
            <a:endParaRPr lang="zh-CN" altLang="en-US"/>
          </a:p>
        </p:txBody>
      </p:sp>
    </p:spTree>
    <p:extLst>
      <p:ext uri="{BB962C8B-B14F-4D97-AF65-F5344CB8AC3E}">
        <p14:creationId xmlns:p14="http://schemas.microsoft.com/office/powerpoint/2010/main" val="4233175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17</a:t>
            </a:fld>
            <a:endParaRPr lang="zh-CN" altLang="en-US"/>
          </a:p>
        </p:txBody>
      </p:sp>
    </p:spTree>
    <p:extLst>
      <p:ext uri="{BB962C8B-B14F-4D97-AF65-F5344CB8AC3E}">
        <p14:creationId xmlns:p14="http://schemas.microsoft.com/office/powerpoint/2010/main" val="10302466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18</a:t>
            </a:fld>
            <a:endParaRPr lang="zh-CN" altLang="en-US"/>
          </a:p>
        </p:txBody>
      </p:sp>
    </p:spTree>
    <p:extLst>
      <p:ext uri="{BB962C8B-B14F-4D97-AF65-F5344CB8AC3E}">
        <p14:creationId xmlns:p14="http://schemas.microsoft.com/office/powerpoint/2010/main" val="326245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19</a:t>
            </a:fld>
            <a:endParaRPr lang="zh-CN" altLang="en-US"/>
          </a:p>
        </p:txBody>
      </p:sp>
    </p:spTree>
    <p:extLst>
      <p:ext uri="{BB962C8B-B14F-4D97-AF65-F5344CB8AC3E}">
        <p14:creationId xmlns:p14="http://schemas.microsoft.com/office/powerpoint/2010/main" val="11992295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20</a:t>
            </a:fld>
            <a:endParaRPr lang="zh-CN" altLang="en-US"/>
          </a:p>
        </p:txBody>
      </p:sp>
    </p:spTree>
    <p:extLst>
      <p:ext uri="{BB962C8B-B14F-4D97-AF65-F5344CB8AC3E}">
        <p14:creationId xmlns:p14="http://schemas.microsoft.com/office/powerpoint/2010/main" val="3457410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a:t>
            </a:fld>
            <a:endParaRPr lang="zh-CN" altLang="en-US"/>
          </a:p>
        </p:txBody>
      </p:sp>
    </p:spTree>
    <p:extLst>
      <p:ext uri="{BB962C8B-B14F-4D97-AF65-F5344CB8AC3E}">
        <p14:creationId xmlns:p14="http://schemas.microsoft.com/office/powerpoint/2010/main" val="18600590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21</a:t>
            </a:fld>
            <a:endParaRPr lang="zh-CN" altLang="en-US"/>
          </a:p>
        </p:txBody>
      </p:sp>
    </p:spTree>
    <p:extLst>
      <p:ext uri="{BB962C8B-B14F-4D97-AF65-F5344CB8AC3E}">
        <p14:creationId xmlns:p14="http://schemas.microsoft.com/office/powerpoint/2010/main" val="22826083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22</a:t>
            </a:fld>
            <a:endParaRPr lang="zh-CN" altLang="en-US"/>
          </a:p>
        </p:txBody>
      </p:sp>
    </p:spTree>
    <p:extLst>
      <p:ext uri="{BB962C8B-B14F-4D97-AF65-F5344CB8AC3E}">
        <p14:creationId xmlns:p14="http://schemas.microsoft.com/office/powerpoint/2010/main" val="667454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a:t>
            </a:fld>
            <a:endParaRPr lang="zh-CN" altLang="en-US"/>
          </a:p>
        </p:txBody>
      </p:sp>
    </p:spTree>
    <p:extLst>
      <p:ext uri="{BB962C8B-B14F-4D97-AF65-F5344CB8AC3E}">
        <p14:creationId xmlns:p14="http://schemas.microsoft.com/office/powerpoint/2010/main" val="2242592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4</a:t>
            </a:fld>
            <a:endParaRPr lang="zh-CN" altLang="en-US"/>
          </a:p>
        </p:txBody>
      </p:sp>
    </p:spTree>
    <p:extLst>
      <p:ext uri="{BB962C8B-B14F-4D97-AF65-F5344CB8AC3E}">
        <p14:creationId xmlns:p14="http://schemas.microsoft.com/office/powerpoint/2010/main" val="3081238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5</a:t>
            </a:fld>
            <a:endParaRPr lang="zh-CN" altLang="en-US"/>
          </a:p>
        </p:txBody>
      </p:sp>
    </p:spTree>
    <p:extLst>
      <p:ext uri="{BB962C8B-B14F-4D97-AF65-F5344CB8AC3E}">
        <p14:creationId xmlns:p14="http://schemas.microsoft.com/office/powerpoint/2010/main" val="2133810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7</a:t>
            </a:fld>
            <a:endParaRPr lang="zh-CN" altLang="en-US"/>
          </a:p>
        </p:txBody>
      </p:sp>
    </p:spTree>
    <p:extLst>
      <p:ext uri="{BB962C8B-B14F-4D97-AF65-F5344CB8AC3E}">
        <p14:creationId xmlns:p14="http://schemas.microsoft.com/office/powerpoint/2010/main" val="3775395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8</a:t>
            </a:fld>
            <a:endParaRPr lang="zh-CN" altLang="en-US"/>
          </a:p>
        </p:txBody>
      </p:sp>
    </p:spTree>
    <p:extLst>
      <p:ext uri="{BB962C8B-B14F-4D97-AF65-F5344CB8AC3E}">
        <p14:creationId xmlns:p14="http://schemas.microsoft.com/office/powerpoint/2010/main" val="1771385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9</a:t>
            </a:fld>
            <a:endParaRPr lang="zh-CN" altLang="en-US"/>
          </a:p>
        </p:txBody>
      </p:sp>
    </p:spTree>
    <p:extLst>
      <p:ext uri="{BB962C8B-B14F-4D97-AF65-F5344CB8AC3E}">
        <p14:creationId xmlns:p14="http://schemas.microsoft.com/office/powerpoint/2010/main" val="2322961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10</a:t>
            </a:fld>
            <a:endParaRPr lang="zh-CN" altLang="en-US"/>
          </a:p>
        </p:txBody>
      </p:sp>
    </p:spTree>
    <p:extLst>
      <p:ext uri="{BB962C8B-B14F-4D97-AF65-F5344CB8AC3E}">
        <p14:creationId xmlns:p14="http://schemas.microsoft.com/office/powerpoint/2010/main" val="19745767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hidden">
          <a:xfrm>
            <a:off x="0" y="0"/>
            <a:ext cx="3505200" cy="6858000"/>
          </a:xfrm>
          <a:prstGeom prst="rect">
            <a:avLst/>
          </a:prstGeom>
          <a:gradFill rotWithShape="0">
            <a:gsLst>
              <a:gs pos="0">
                <a:srgbClr val="CCECF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5" name="Rectangle 35"/>
          <p:cNvSpPr>
            <a:spLocks noChangeArrowheads="1"/>
          </p:cNvSpPr>
          <p:nvPr/>
        </p:nvSpPr>
        <p:spPr bwMode="auto">
          <a:xfrm>
            <a:off x="1187453" y="1706566"/>
            <a:ext cx="574675" cy="642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6" name="Rectangle 26"/>
          <p:cNvSpPr>
            <a:spLocks noChangeArrowheads="1"/>
          </p:cNvSpPr>
          <p:nvPr/>
        </p:nvSpPr>
        <p:spPr bwMode="auto">
          <a:xfrm>
            <a:off x="573090" y="3582988"/>
            <a:ext cx="576262"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7" name="Picture 21" descr="logo－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1" y="1700213"/>
            <a:ext cx="79565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7"/>
          <p:cNvSpPr>
            <a:spLocks noChangeArrowheads="1"/>
          </p:cNvSpPr>
          <p:nvPr/>
        </p:nvSpPr>
        <p:spPr bwMode="auto">
          <a:xfrm>
            <a:off x="1187450" y="1690690"/>
            <a:ext cx="1103313" cy="642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9" name="Rectangle 28"/>
          <p:cNvSpPr>
            <a:spLocks noChangeArrowheads="1"/>
          </p:cNvSpPr>
          <p:nvPr/>
        </p:nvSpPr>
        <p:spPr bwMode="auto">
          <a:xfrm>
            <a:off x="2281241" y="1066800"/>
            <a:ext cx="585787" cy="6350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 name="Rectangle 29"/>
          <p:cNvSpPr>
            <a:spLocks noChangeArrowheads="1"/>
          </p:cNvSpPr>
          <p:nvPr/>
        </p:nvSpPr>
        <p:spPr bwMode="auto">
          <a:xfrm>
            <a:off x="1141413" y="3582988"/>
            <a:ext cx="584200" cy="641350"/>
          </a:xfrm>
          <a:prstGeom prst="rect">
            <a:avLst/>
          </a:prstGeom>
          <a:solidFill>
            <a:srgbClr val="0019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1" name="Rectangle 30"/>
          <p:cNvSpPr>
            <a:spLocks noChangeArrowheads="1"/>
          </p:cNvSpPr>
          <p:nvPr/>
        </p:nvSpPr>
        <p:spPr bwMode="auto">
          <a:xfrm>
            <a:off x="2281241" y="1690690"/>
            <a:ext cx="585787" cy="64293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2" name="Rectangle 31"/>
          <p:cNvSpPr>
            <a:spLocks noChangeArrowheads="1"/>
          </p:cNvSpPr>
          <p:nvPr/>
        </p:nvSpPr>
        <p:spPr bwMode="auto">
          <a:xfrm>
            <a:off x="1141413" y="2324106"/>
            <a:ext cx="584200" cy="6334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3" name="Rectangle 32"/>
          <p:cNvSpPr>
            <a:spLocks noChangeArrowheads="1"/>
          </p:cNvSpPr>
          <p:nvPr/>
        </p:nvSpPr>
        <p:spPr bwMode="auto">
          <a:xfrm>
            <a:off x="1716091" y="2324106"/>
            <a:ext cx="574675" cy="6334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4" name="Rectangle 34"/>
          <p:cNvSpPr>
            <a:spLocks noChangeArrowheads="1"/>
          </p:cNvSpPr>
          <p:nvPr/>
        </p:nvSpPr>
        <p:spPr bwMode="auto">
          <a:xfrm>
            <a:off x="1141413" y="2947994"/>
            <a:ext cx="584200" cy="644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15"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8" y="6289675"/>
            <a:ext cx="22907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28"/>
          <p:cNvGrpSpPr>
            <a:grpSpLocks/>
          </p:cNvGrpSpPr>
          <p:nvPr/>
        </p:nvGrpSpPr>
        <p:grpSpPr bwMode="auto">
          <a:xfrm>
            <a:off x="339725" y="6335713"/>
            <a:ext cx="1951038" cy="412750"/>
            <a:chOff x="317485" y="6328079"/>
            <a:chExt cx="1950259" cy="413289"/>
          </a:xfrm>
        </p:grpSpPr>
        <p:grpSp>
          <p:nvGrpSpPr>
            <p:cNvPr id="17" name="Group 19"/>
            <p:cNvGrpSpPr>
              <a:grpSpLocks/>
            </p:cNvGrpSpPr>
            <p:nvPr userDrawn="1"/>
          </p:nvGrpSpPr>
          <p:grpSpPr bwMode="auto">
            <a:xfrm>
              <a:off x="317485" y="6328079"/>
              <a:ext cx="504751" cy="413289"/>
              <a:chOff x="249" y="414"/>
              <a:chExt cx="681" cy="586"/>
            </a:xfrm>
          </p:grpSpPr>
          <p:pic>
            <p:nvPicPr>
              <p:cNvPr id="20" name="Picture 20" descr="logo－b"/>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49" y="436"/>
                <a:ext cx="681"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1" descr="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9" y="414"/>
                <a:ext cx="681"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22" descr="logo－zi"/>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16082" y="6386484"/>
              <a:ext cx="974503" cy="20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3" descr="logo－Y-H-1"/>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935831" y="6616168"/>
              <a:ext cx="13319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651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a:t>单击此处编辑母版副标题样式</a:t>
            </a:r>
            <a:endParaRPr lang="zh-CN" altLang="en-US" noProof="0" dirty="0"/>
          </a:p>
        </p:txBody>
      </p:sp>
      <p:sp>
        <p:nvSpPr>
          <p:cNvPr id="106515" name="Rectangle 19"/>
          <p:cNvSpPr>
            <a:spLocks noGrp="1" noChangeArrowheads="1"/>
          </p:cNvSpPr>
          <p:nvPr>
            <p:ph type="ctrTitle"/>
          </p:nvPr>
        </p:nvSpPr>
        <p:spPr>
          <a:xfrm>
            <a:off x="1547664" y="2028036"/>
            <a:ext cx="7560840" cy="2010569"/>
          </a:xfrm>
        </p:spPr>
        <p:txBody>
          <a:bodyPr/>
          <a:lstStyle>
            <a:lvl1pPr algn="ctr">
              <a:defRPr sz="4000" b="1">
                <a:solidFill>
                  <a:srgbClr val="FFFFFF"/>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pPr lvl="0"/>
            <a:r>
              <a:rPr lang="zh-CN" altLang="en-US" noProof="0"/>
              <a:t>单击此处编辑母版标题样式</a:t>
            </a:r>
            <a:endParaRPr lang="zh-CN" altLang="en-US" noProof="0" dirty="0"/>
          </a:p>
        </p:txBody>
      </p:sp>
      <p:sp>
        <p:nvSpPr>
          <p:cNvPr id="23" name="Rectangle 17"/>
          <p:cNvSpPr>
            <a:spLocks noGrp="1" noChangeArrowheads="1"/>
          </p:cNvSpPr>
          <p:nvPr>
            <p:ph type="ftr" sz="quarter" idx="10"/>
          </p:nvPr>
        </p:nvSpPr>
        <p:spPr/>
        <p:txBody>
          <a:bodyPr/>
          <a:lstStyle>
            <a:lvl1pPr>
              <a:defRPr/>
            </a:lvl1pPr>
          </a:lstStyle>
          <a:p>
            <a:endParaRPr lang="zh-CN" altLang="en-US"/>
          </a:p>
        </p:txBody>
      </p:sp>
      <p:sp>
        <p:nvSpPr>
          <p:cNvPr id="24" name="Rectangle 18"/>
          <p:cNvSpPr>
            <a:spLocks noGrp="1" noChangeArrowheads="1"/>
          </p:cNvSpPr>
          <p:nvPr>
            <p:ph type="sldNum" sz="quarter" idx="11"/>
          </p:nvPr>
        </p:nvSpPr>
        <p:spPr/>
        <p:txBody>
          <a:bodyPr/>
          <a:lstStyle>
            <a:lvl1pPr>
              <a:defRPr/>
            </a:lvl1pPr>
          </a:lstStyle>
          <a:p>
            <a:fld id="{1A7A0873-376A-4A4E-91BA-7081C35D808C}" type="slidenum">
              <a:rPr lang="zh-CN" altLang="en-US" smtClean="0"/>
              <a:pPr/>
              <a:t>‹#›</a:t>
            </a:fld>
            <a:endParaRPr lang="zh-CN" altLang="en-US"/>
          </a:p>
        </p:txBody>
      </p:sp>
      <p:sp>
        <p:nvSpPr>
          <p:cNvPr id="25" name="Rectangle 16"/>
          <p:cNvSpPr>
            <a:spLocks noGrp="1" noChangeArrowheads="1"/>
          </p:cNvSpPr>
          <p:nvPr>
            <p:ph type="dt" sz="half" idx="12"/>
          </p:nvPr>
        </p:nvSpPr>
        <p:spPr>
          <a:xfrm>
            <a:off x="457200" y="6248400"/>
            <a:ext cx="2133600" cy="457200"/>
          </a:xfrm>
        </p:spPr>
        <p:txBody>
          <a:bodyPr/>
          <a:lstStyle>
            <a:lvl1pPr>
              <a:defRPr/>
            </a:lvl1pPr>
          </a:lstStyle>
          <a:p>
            <a:fld id="{FCC745EF-EC24-43F9-80E4-7372CB14086C}" type="datetime1">
              <a:rPr lang="zh-CN" altLang="en-US" smtClean="0"/>
              <a:pPr/>
              <a:t>2020/4/12</a:t>
            </a:fld>
            <a:endParaRPr lang="zh-CN" altLang="en-US"/>
          </a:p>
        </p:txBody>
      </p:sp>
    </p:spTree>
    <p:extLst>
      <p:ext uri="{BB962C8B-B14F-4D97-AF65-F5344CB8AC3E}">
        <p14:creationId xmlns:p14="http://schemas.microsoft.com/office/powerpoint/2010/main" val="21457238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94A9C1D6-B1AC-4107-85F4-0B37E9E54158}" type="datetime1">
              <a:rPr lang="zh-CN" altLang="en-US" smtClean="0"/>
              <a:pPr/>
              <a:t>2020/4/12</a:t>
            </a:fld>
            <a:endParaRPr lang="zh-CN" altLang="en-US"/>
          </a:p>
        </p:txBody>
      </p:sp>
    </p:spTree>
    <p:extLst>
      <p:ext uri="{BB962C8B-B14F-4D97-AF65-F5344CB8AC3E}">
        <p14:creationId xmlns:p14="http://schemas.microsoft.com/office/powerpoint/2010/main" val="247570718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2421412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546653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5002459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142450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7481001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5294633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9131446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2020/4/12</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81130233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3005748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69582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1E08951F-BD81-4828-8548-DCD08FEF7C39}" type="datetime1">
              <a:rPr lang="zh-CN" altLang="en-US" smtClean="0"/>
              <a:pPr/>
              <a:t>2020/4/12</a:t>
            </a:fld>
            <a:endParaRPr lang="zh-CN" altLang="en-US"/>
          </a:p>
        </p:txBody>
      </p:sp>
    </p:spTree>
    <p:extLst>
      <p:ext uri="{BB962C8B-B14F-4D97-AF65-F5344CB8AC3E}">
        <p14:creationId xmlns:p14="http://schemas.microsoft.com/office/powerpoint/2010/main" val="421325969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4435609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5657521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07212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3784303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2953988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3881502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2416323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9323599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4037679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2020/4/12</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2703087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1957267"/>
          </a:xfrm>
        </p:spPr>
        <p:txBody>
          <a:bodyPr anchor="b">
            <a:normAutofit/>
          </a:bodyPr>
          <a:lstStyle>
            <a:lvl1pPr algn="ctr">
              <a:defRPr sz="36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5"/>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1EA5DE57-FDAB-40AC-8925-95B849B3B6DC}"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30777116"/>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3972496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0725841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3561256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9539375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1071576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90105429"/>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1724961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39526147"/>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8493972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31725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98AC7F-B4B1-41E3-868D-DBE217AD94C9}"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7406237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90403412"/>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2020/4/12</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406033930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1403759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28795510"/>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77373304"/>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6991658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1267233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86619882"/>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9601080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2436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43E94F-B4F1-4DE1-908D-CEACF8CB8009}"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65013919"/>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6456386"/>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2222591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73972855"/>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2020/4/12</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137320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9825F06-B3B4-4655-804C-D394DD67999B}"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82042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04F1F85-50A7-44FC-95BF-43C37294BFC5}"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15245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1A95FFE-7E6B-44BE-A882-3634B1327DCD}"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43201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0A98D21-BAF7-4EF0-8A0C-993EE7955551}"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631799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43F66B1-89B0-40CC-94E2-E9D3887B83A3}"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1436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11560"/>
          </a:xfrm>
        </p:spPr>
        <p:txBody>
          <a:bodyPr/>
          <a:lstStyle>
            <a:lvl1pPr>
              <a:defRPr sz="3600" b="1" baseline="0">
                <a:effectLst/>
                <a:latin typeface="Calibri" panose="020F0502020204030204" pitchFamily="34" charset="0"/>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a:xfrm>
            <a:off x="457200" y="1444978"/>
            <a:ext cx="8229600" cy="5034843"/>
          </a:xfrm>
        </p:spPr>
        <p:txBody>
          <a:bodyPr/>
          <a:lstStyle>
            <a:lvl1pPr>
              <a:lnSpc>
                <a:spcPct val="150000"/>
              </a:lnSpc>
              <a:defRPr sz="2400" b="0" baseline="0">
                <a:latin typeface="Calibri" panose="020F0502020204030204" pitchFamily="34" charset="0"/>
                <a:ea typeface="黑体" panose="02010609060101010101" pitchFamily="49" charset="-122"/>
              </a:defRPr>
            </a:lvl1pPr>
            <a:lvl2pPr>
              <a:defRPr sz="2000" b="0" baseline="0">
                <a:latin typeface="Calibri" panose="020F0502020204030204" pitchFamily="34" charset="0"/>
                <a:ea typeface="黑体" panose="02010609060101010101" pitchFamily="49" charset="-122"/>
              </a:defRPr>
            </a:lvl2pPr>
            <a:lvl3pPr marL="1044000">
              <a:defRPr sz="1800" b="0" baseline="0">
                <a:latin typeface="Calibri" panose="020F0502020204030204" pitchFamily="34" charset="0"/>
                <a:ea typeface="黑体" panose="02010609060101010101" pitchFamily="49" charset="-122"/>
              </a:defRPr>
            </a:lvl3pPr>
            <a:lvl4pPr marL="1296000">
              <a:defRPr sz="1600" b="0" baseline="0">
                <a:latin typeface="Calibri" panose="020F0502020204030204" pitchFamily="34" charset="0"/>
                <a:ea typeface="黑体" panose="02010609060101010101" pitchFamily="49" charset="-122"/>
              </a:defRPr>
            </a:lvl4pPr>
            <a:lvl5pPr>
              <a:defRPr sz="1600" b="0" baseline="0">
                <a:latin typeface="Calibri" panose="020F0502020204030204" pitchFamily="34" charset="0"/>
                <a:ea typeface="黑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dirty="0"/>
          </a:p>
        </p:txBody>
      </p:sp>
      <p:sp>
        <p:nvSpPr>
          <p:cNvPr id="5" name="Rectangle 3"/>
          <p:cNvSpPr>
            <a:spLocks noGrp="1" noChangeArrowheads="1"/>
          </p:cNvSpPr>
          <p:nvPr>
            <p:ph type="sldNum" sz="quarter" idx="11"/>
          </p:nvPr>
        </p:nvSpPr>
        <p:spPr>
          <a:xfrm>
            <a:off x="8827911" y="6705599"/>
            <a:ext cx="208843" cy="152401"/>
          </a:xfrm>
          <a:ln/>
        </p:spPr>
        <p:txBody>
          <a:bodyPr lIns="0" tIns="0" rIns="0" bIns="0"/>
          <a:lstStyle>
            <a:lvl1pPr>
              <a:defRPr baseline="0">
                <a:latin typeface="Calibri" panose="020F0502020204030204" pitchFamily="34" charset="0"/>
              </a:defRPr>
            </a:lvl1pPr>
          </a:lstStyle>
          <a:p>
            <a:fld id="{1A7A0873-376A-4A4E-91BA-7081C35D808C}" type="slidenum">
              <a:rPr lang="zh-CN" altLang="en-US" smtClean="0"/>
              <a:pPr/>
              <a:t>‹#›</a:t>
            </a:fld>
            <a:endParaRPr lang="zh-CN" altLang="en-US" dirty="0"/>
          </a:p>
        </p:txBody>
      </p:sp>
      <p:sp>
        <p:nvSpPr>
          <p:cNvPr id="6" name="Rectangle 16"/>
          <p:cNvSpPr>
            <a:spLocks noGrp="1" noChangeArrowheads="1"/>
          </p:cNvSpPr>
          <p:nvPr>
            <p:ph type="dt" sz="half" idx="12"/>
          </p:nvPr>
        </p:nvSpPr>
        <p:spPr>
          <a:ln/>
        </p:spPr>
        <p:txBody>
          <a:bodyPr/>
          <a:lstStyle>
            <a:lvl1pPr>
              <a:defRPr/>
            </a:lvl1pPr>
          </a:lstStyle>
          <a:p>
            <a:fld id="{E1337683-96CB-41A2-BE88-7BF13C1F3C1A}" type="datetime1">
              <a:rPr lang="zh-CN" altLang="en-US" smtClean="0"/>
              <a:pPr/>
              <a:t>2020/4/12</a:t>
            </a:fld>
            <a:endParaRPr lang="zh-CN" altLang="en-US"/>
          </a:p>
        </p:txBody>
      </p:sp>
    </p:spTree>
    <p:extLst>
      <p:ext uri="{BB962C8B-B14F-4D97-AF65-F5344CB8AC3E}">
        <p14:creationId xmlns:p14="http://schemas.microsoft.com/office/powerpoint/2010/main" val="173940135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F7B1A90-C562-4D68-86C7-E7441F36241B}"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232651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E5C4571-7D90-460D-894B-09F7FBD46BDF}"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83464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BDA58-CE66-4C52-9493-113D5A378194}"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88255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C006F8C3-9C32-4B40-86DC-0E711BA02D64}"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6"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1963683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1957267"/>
          </a:xfrm>
        </p:spPr>
        <p:txBody>
          <a:bodyPr anchor="b">
            <a:normAutofit/>
          </a:bodyPr>
          <a:lstStyle>
            <a:lvl1pPr algn="ctr">
              <a:defRPr sz="36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5"/>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E083CB3F-878A-4642-93A2-BAFB0AFC5C28}"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544100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C33B61-CFBC-430F-85B4-4C9CE3E5D426}"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662743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82BFCF5-8A96-4DAB-B3A8-F5E424E297D4}"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923953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FCACF69-F05F-4838-8BFC-CD369747EC29}"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610649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6D9BB41-11DE-441E-9B85-598E13DAF081}"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915923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D883EBF-86B1-4418-ADA7-DEF4E7BFB5F4}"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90122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FB89B091-023F-45B1-A7EF-0082478B6218}" type="datetime1">
              <a:rPr lang="zh-CN" altLang="en-US" smtClean="0"/>
              <a:pPr/>
              <a:t>2020/4/12</a:t>
            </a:fld>
            <a:endParaRPr lang="zh-CN" altLang="en-US"/>
          </a:p>
        </p:txBody>
      </p:sp>
    </p:spTree>
    <p:extLst>
      <p:ext uri="{BB962C8B-B14F-4D97-AF65-F5344CB8AC3E}">
        <p14:creationId xmlns:p14="http://schemas.microsoft.com/office/powerpoint/2010/main" val="8376216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C12ACF8-F759-4878-B1B1-6F5A257F22D4}"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654012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4A44329-D2C7-49B8-9B08-A13165361B30}"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343475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982151A-AE24-4846-A3A8-921851A6AB4B}"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818411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076D511-CF70-4B54-AB45-49385A9B7871}"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472611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091F2C-663B-4CBA-9CEF-0E73A74D1D98}"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328777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0FAD034E-951A-4536-89BC-6BADF825F194}"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6"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41062413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1957267"/>
          </a:xfrm>
        </p:spPr>
        <p:txBody>
          <a:bodyPr anchor="b">
            <a:normAutofit/>
          </a:bodyPr>
          <a:lstStyle>
            <a:lvl1pPr algn="ctr">
              <a:defRPr sz="36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5"/>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FC19DCDD-17E4-480E-B309-0C25D406EA59}"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805376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31D86D6-C740-4686-91D8-1F3E2A9C1CB3}"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340881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C31C1CD-8A77-48ED-AB43-18C5D1AE0646}"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476054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A58264D-2922-426A-A2E4-21ABC0D73500}"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8464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14C2806A-7225-4D82-B25C-B3111FF3C302}" type="datetime1">
              <a:rPr lang="zh-CN" altLang="en-US" smtClean="0"/>
              <a:pPr/>
              <a:t>2020/4/12</a:t>
            </a:fld>
            <a:endParaRPr lang="zh-CN" altLang="en-US"/>
          </a:p>
        </p:txBody>
      </p:sp>
    </p:spTree>
    <p:extLst>
      <p:ext uri="{BB962C8B-B14F-4D97-AF65-F5344CB8AC3E}">
        <p14:creationId xmlns:p14="http://schemas.microsoft.com/office/powerpoint/2010/main" val="31235413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CB2E46D-D7E3-4B94-8CD1-17A4B39F3A2A}"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791128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7EFBD59-048F-4B34-89D3-B56AA99C71E7}"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269005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495F34A-B811-4D2D-A356-21394B1D14ED}"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801979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F5D918B-DB77-4ACC-854B-091285D4E48C}"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9793717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5301162-522D-4D23-B4DB-4DE989D891DF}"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948449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C86794E-7C17-4A44-B508-31FD301FBB55}"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638966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69DB479-4982-4291-8796-58409899816D}"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1541781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E4A3526A-E276-48B0-9038-5517A1AB2445}"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6"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38613468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85DC2A9D-A769-45C9-BED6-A6F8A36648D5}"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1255251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44D4E714-D3F9-44D4-A3DA-3C3C9E0ABB52}"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12232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endParaRPr lang="zh-CN" altLang="en-US"/>
          </a:p>
        </p:txBody>
      </p:sp>
      <p:sp>
        <p:nvSpPr>
          <p:cNvPr id="8"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9" name="Rectangle 16"/>
          <p:cNvSpPr>
            <a:spLocks noGrp="1" noChangeArrowheads="1"/>
          </p:cNvSpPr>
          <p:nvPr>
            <p:ph type="dt" sz="half" idx="12"/>
          </p:nvPr>
        </p:nvSpPr>
        <p:spPr>
          <a:ln/>
        </p:spPr>
        <p:txBody>
          <a:bodyPr/>
          <a:lstStyle>
            <a:lvl1pPr>
              <a:defRPr/>
            </a:lvl1pPr>
          </a:lstStyle>
          <a:p>
            <a:fld id="{5C90F08D-750C-4C87-AE2E-AF1E248393D5}" type="datetime1">
              <a:rPr lang="zh-CN" altLang="en-US" smtClean="0"/>
              <a:pPr/>
              <a:t>2020/4/12</a:t>
            </a:fld>
            <a:endParaRPr lang="zh-CN" altLang="en-US"/>
          </a:p>
        </p:txBody>
      </p:sp>
    </p:spTree>
    <p:extLst>
      <p:ext uri="{BB962C8B-B14F-4D97-AF65-F5344CB8AC3E}">
        <p14:creationId xmlns:p14="http://schemas.microsoft.com/office/powerpoint/2010/main" val="40110570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674586DD-1963-4A27-AD4D-F032308DAC88}"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7943873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344D19B-4F08-4375-9B90-FFCD8B1EE9FF}"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91695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342515D-DCBE-426A-A0C2-13DDDEBDF4AC}"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086444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2DC5FE3-7E3F-4154-AD04-C19D8812C7C7}"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128793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B470593-83C9-4A98-85F6-3D46126747DB}"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9256393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DDA1BE4-536E-493A-82F8-C82B8897096E}"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8956629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7A9DEC9-49C8-4829-818A-BBF575230E34}"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413871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61AE69-686A-44FC-A21C-69B494465EC1}"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579428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3106F5-8A5C-47EE-811E-18B3B28111C3}"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5926395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9EFC1FA8-CA50-4D02-8540-2D265FC513D4}" type="datetime1">
              <a:rPr lang="zh-CN" altLang="en-US" smtClean="0">
                <a:solidFill>
                  <a:prstClr val="black">
                    <a:tint val="75000"/>
                  </a:prstClr>
                </a:solidFill>
              </a:rPr>
              <a:pPr/>
              <a:t>2020/4/12</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1275535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endParaRPr lang="zh-CN" altLang="en-US"/>
          </a:p>
        </p:txBody>
      </p:sp>
      <p:sp>
        <p:nvSpPr>
          <p:cNvPr id="4"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5" name="Rectangle 16"/>
          <p:cNvSpPr>
            <a:spLocks noGrp="1" noChangeArrowheads="1"/>
          </p:cNvSpPr>
          <p:nvPr>
            <p:ph type="dt" sz="half" idx="12"/>
          </p:nvPr>
        </p:nvSpPr>
        <p:spPr>
          <a:ln/>
        </p:spPr>
        <p:txBody>
          <a:bodyPr/>
          <a:lstStyle>
            <a:lvl1pPr>
              <a:defRPr/>
            </a:lvl1pPr>
          </a:lstStyle>
          <a:p>
            <a:fld id="{38864F2B-1CE5-4413-A61A-DF21FE09A6BF}" type="datetime1">
              <a:rPr lang="zh-CN" altLang="en-US" smtClean="0"/>
              <a:pPr/>
              <a:t>2020/4/12</a:t>
            </a:fld>
            <a:endParaRPr lang="zh-CN" altLang="en-US"/>
          </a:p>
        </p:txBody>
      </p:sp>
    </p:spTree>
    <p:extLst>
      <p:ext uri="{BB962C8B-B14F-4D97-AF65-F5344CB8AC3E}">
        <p14:creationId xmlns:p14="http://schemas.microsoft.com/office/powerpoint/2010/main" val="360687987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0842230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3006501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0548741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396152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74975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5995555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9568334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1086733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1730561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6818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endParaRPr lang="zh-CN" altLang="en-US"/>
          </a:p>
        </p:txBody>
      </p:sp>
      <p:sp>
        <p:nvSpPr>
          <p:cNvPr id="3"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4" name="Rectangle 16"/>
          <p:cNvSpPr>
            <a:spLocks noGrp="1" noChangeArrowheads="1"/>
          </p:cNvSpPr>
          <p:nvPr>
            <p:ph type="dt" sz="half" idx="12"/>
          </p:nvPr>
        </p:nvSpPr>
        <p:spPr>
          <a:ln/>
        </p:spPr>
        <p:txBody>
          <a:bodyPr/>
          <a:lstStyle>
            <a:lvl1pPr>
              <a:defRPr/>
            </a:lvl1pPr>
          </a:lstStyle>
          <a:p>
            <a:fld id="{16682807-4757-43D3-9D77-060738FB30BD}" type="datetime1">
              <a:rPr lang="zh-CN" altLang="en-US" smtClean="0"/>
              <a:pPr/>
              <a:t>2020/4/12</a:t>
            </a:fld>
            <a:endParaRPr lang="zh-CN" altLang="en-US"/>
          </a:p>
        </p:txBody>
      </p:sp>
    </p:spTree>
    <p:extLst>
      <p:ext uri="{BB962C8B-B14F-4D97-AF65-F5344CB8AC3E}">
        <p14:creationId xmlns:p14="http://schemas.microsoft.com/office/powerpoint/2010/main" val="295216409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3465416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2020/4/12</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27772773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6243951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5228555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8832449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5395646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8008251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7692970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8146413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30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E091DC6E-A819-46A5-9261-35302D6EAEC9}" type="datetime1">
              <a:rPr lang="zh-CN" altLang="en-US" smtClean="0"/>
              <a:pPr/>
              <a:t>2020/4/12</a:t>
            </a:fld>
            <a:endParaRPr lang="zh-CN" altLang="en-US"/>
          </a:p>
        </p:txBody>
      </p:sp>
    </p:spTree>
    <p:extLst>
      <p:ext uri="{BB962C8B-B14F-4D97-AF65-F5344CB8AC3E}">
        <p14:creationId xmlns:p14="http://schemas.microsoft.com/office/powerpoint/2010/main" val="129709387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072320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3371029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9122168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2020/4/12</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222121509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7654503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2673931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2109388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039607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6145895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4696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AE0EBD28-52BD-4E87-AB0D-4B099216D196}" type="datetime1">
              <a:rPr lang="zh-CN" altLang="en-US" smtClean="0"/>
              <a:pPr/>
              <a:t>2020/4/12</a:t>
            </a:fld>
            <a:endParaRPr lang="zh-CN" altLang="en-US"/>
          </a:p>
        </p:txBody>
      </p:sp>
    </p:spTree>
    <p:extLst>
      <p:ext uri="{BB962C8B-B14F-4D97-AF65-F5344CB8AC3E}">
        <p14:creationId xmlns:p14="http://schemas.microsoft.com/office/powerpoint/2010/main" val="27969752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011016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1899073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646026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9412805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0089610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2020/4/12</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56751452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1898057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9367676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543797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65104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5.xml"/><Relationship Id="rId13" Type="http://schemas.openxmlformats.org/officeDocument/2006/relationships/theme" Target="../theme/theme10.xml"/><Relationship Id="rId3" Type="http://schemas.openxmlformats.org/officeDocument/2006/relationships/slideLayout" Target="../slideLayouts/slideLayout110.xml"/><Relationship Id="rId7" Type="http://schemas.openxmlformats.org/officeDocument/2006/relationships/slideLayout" Target="../slideLayouts/slideLayout114.xml"/><Relationship Id="rId12" Type="http://schemas.openxmlformats.org/officeDocument/2006/relationships/slideLayout" Target="../slideLayouts/slideLayout119.xml"/><Relationship Id="rId2" Type="http://schemas.openxmlformats.org/officeDocument/2006/relationships/slideLayout" Target="../slideLayouts/slideLayout109.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5" Type="http://schemas.openxmlformats.org/officeDocument/2006/relationships/slideLayout" Target="../slideLayouts/slideLayout112.xml"/><Relationship Id="rId10" Type="http://schemas.openxmlformats.org/officeDocument/2006/relationships/slideLayout" Target="../slideLayouts/slideLayout117.xml"/><Relationship Id="rId4" Type="http://schemas.openxmlformats.org/officeDocument/2006/relationships/slideLayout" Target="../slideLayouts/slideLayout111.xml"/><Relationship Id="rId9" Type="http://schemas.openxmlformats.org/officeDocument/2006/relationships/slideLayout" Target="../slideLayouts/slideLayout116.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7.xml"/><Relationship Id="rId13" Type="http://schemas.openxmlformats.org/officeDocument/2006/relationships/theme" Target="../theme/theme11.xml"/><Relationship Id="rId3" Type="http://schemas.openxmlformats.org/officeDocument/2006/relationships/slideLayout" Target="../slideLayouts/slideLayout122.xml"/><Relationship Id="rId7" Type="http://schemas.openxmlformats.org/officeDocument/2006/relationships/slideLayout" Target="../slideLayouts/slideLayout126.xml"/><Relationship Id="rId12" Type="http://schemas.openxmlformats.org/officeDocument/2006/relationships/slideLayout" Target="../slideLayouts/slideLayout131.xml"/><Relationship Id="rId2" Type="http://schemas.openxmlformats.org/officeDocument/2006/relationships/slideLayout" Target="../slideLayouts/slideLayout121.xml"/><Relationship Id="rId1" Type="http://schemas.openxmlformats.org/officeDocument/2006/relationships/slideLayout" Target="../slideLayouts/slideLayout120.xml"/><Relationship Id="rId6" Type="http://schemas.openxmlformats.org/officeDocument/2006/relationships/slideLayout" Target="../slideLayouts/slideLayout125.xml"/><Relationship Id="rId11" Type="http://schemas.openxmlformats.org/officeDocument/2006/relationships/slideLayout" Target="../slideLayouts/slideLayout130.xml"/><Relationship Id="rId5" Type="http://schemas.openxmlformats.org/officeDocument/2006/relationships/slideLayout" Target="../slideLayouts/slideLayout124.xml"/><Relationship Id="rId10" Type="http://schemas.openxmlformats.org/officeDocument/2006/relationships/slideLayout" Target="../slideLayouts/slideLayout129.xml"/><Relationship Id="rId4" Type="http://schemas.openxmlformats.org/officeDocument/2006/relationships/slideLayout" Target="../slideLayouts/slideLayout123.xml"/><Relationship Id="rId9" Type="http://schemas.openxmlformats.org/officeDocument/2006/relationships/slideLayout" Target="../slideLayouts/slideLayout128.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9.xml"/><Relationship Id="rId13" Type="http://schemas.openxmlformats.org/officeDocument/2006/relationships/theme" Target="../theme/theme12.xml"/><Relationship Id="rId3" Type="http://schemas.openxmlformats.org/officeDocument/2006/relationships/slideLayout" Target="../slideLayouts/slideLayout134.xml"/><Relationship Id="rId7" Type="http://schemas.openxmlformats.org/officeDocument/2006/relationships/slideLayout" Target="../slideLayouts/slideLayout138.xml"/><Relationship Id="rId12" Type="http://schemas.openxmlformats.org/officeDocument/2006/relationships/slideLayout" Target="../slideLayouts/slideLayout143.xml"/><Relationship Id="rId2" Type="http://schemas.openxmlformats.org/officeDocument/2006/relationships/slideLayout" Target="../slideLayouts/slideLayout133.xml"/><Relationship Id="rId1" Type="http://schemas.openxmlformats.org/officeDocument/2006/relationships/slideLayout" Target="../slideLayouts/slideLayout132.xml"/><Relationship Id="rId6" Type="http://schemas.openxmlformats.org/officeDocument/2006/relationships/slideLayout" Target="../slideLayouts/slideLayout137.xml"/><Relationship Id="rId11" Type="http://schemas.openxmlformats.org/officeDocument/2006/relationships/slideLayout" Target="../slideLayouts/slideLayout142.xml"/><Relationship Id="rId5" Type="http://schemas.openxmlformats.org/officeDocument/2006/relationships/slideLayout" Target="../slideLayouts/slideLayout136.xml"/><Relationship Id="rId10" Type="http://schemas.openxmlformats.org/officeDocument/2006/relationships/slideLayout" Target="../slideLayouts/slideLayout141.xml"/><Relationship Id="rId4" Type="http://schemas.openxmlformats.org/officeDocument/2006/relationships/slideLayout" Target="../slideLayouts/slideLayout135.xml"/><Relationship Id="rId9" Type="http://schemas.openxmlformats.org/officeDocument/2006/relationships/slideLayout" Target="../slideLayouts/slideLayout14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heme" Target="../theme/theme6.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theme" Target="../theme/theme7.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theme" Target="../theme/theme8.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theme" Target="../theme/theme9.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slideLayout" Target="../slideLayouts/slideLayout107.xml"/><Relationship Id="rId2" Type="http://schemas.openxmlformats.org/officeDocument/2006/relationships/slideLayout" Target="../slideLayouts/slideLayout9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0" Type="http://schemas.openxmlformats.org/officeDocument/2006/relationships/slideLayout" Target="../slideLayouts/slideLayout105.xml"/><Relationship Id="rId4" Type="http://schemas.openxmlformats.org/officeDocument/2006/relationships/slideLayout" Target="../slideLayouts/slideLayout99.xml"/><Relationship Id="rId9"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ea typeface="宋体" charset="-122"/>
              </a:defRPr>
            </a:lvl1pPr>
          </a:lstStyle>
          <a:p>
            <a:endParaRPr lang="zh-CN" altLang="en-US"/>
          </a:p>
        </p:txBody>
      </p:sp>
      <p:sp>
        <p:nvSpPr>
          <p:cNvPr id="10547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1A7A0873-376A-4A4E-91BA-7081C35D808C}" type="slidenum">
              <a:rPr lang="zh-CN" altLang="en-US" smtClean="0"/>
              <a:pPr/>
              <a:t>‹#›</a:t>
            </a:fld>
            <a:endParaRPr lang="zh-CN" alt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548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122"/>
              </a:defRPr>
            </a:lvl1pPr>
          </a:lstStyle>
          <a:p>
            <a:fld id="{3F925A4C-1434-4E60-B118-CFB175DDF0B9}" type="datetime1">
              <a:rPr lang="zh-CN" altLang="en-US" smtClean="0"/>
              <a:pPr/>
              <a:t>2020/4/12</a:t>
            </a:fld>
            <a:endParaRPr lang="zh-CN" altLang="en-US"/>
          </a:p>
        </p:txBody>
      </p:sp>
    </p:spTree>
    <p:extLst>
      <p:ext uri="{BB962C8B-B14F-4D97-AF65-F5344CB8AC3E}">
        <p14:creationId xmlns:p14="http://schemas.microsoft.com/office/powerpoint/2010/main" val="37897377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ea typeface="宋体" charset="-122"/>
        </a:defRPr>
      </a:lvl2pPr>
      <a:lvl3pPr algn="l" rtl="0" eaLnBrk="1" fontAlgn="base" hangingPunct="1">
        <a:spcBef>
          <a:spcPct val="0"/>
        </a:spcBef>
        <a:spcAft>
          <a:spcPct val="0"/>
        </a:spcAft>
        <a:defRPr sz="4400">
          <a:solidFill>
            <a:schemeClr val="tx1"/>
          </a:solidFill>
          <a:latin typeface="Arial" charset="0"/>
          <a:ea typeface="宋体" charset="-122"/>
        </a:defRPr>
      </a:lvl3pPr>
      <a:lvl4pPr algn="l" rtl="0" eaLnBrk="1" fontAlgn="base" hangingPunct="1">
        <a:spcBef>
          <a:spcPct val="0"/>
        </a:spcBef>
        <a:spcAft>
          <a:spcPct val="0"/>
        </a:spcAft>
        <a:defRPr sz="4400">
          <a:solidFill>
            <a:schemeClr val="tx1"/>
          </a:solidFill>
          <a:latin typeface="Arial" charset="0"/>
          <a:ea typeface="宋体" charset="-122"/>
        </a:defRPr>
      </a:lvl4pPr>
      <a:lvl5pPr algn="l" rtl="0" eaLnBrk="1" fontAlgn="base" hangingPunct="1">
        <a:spcBef>
          <a:spcPct val="0"/>
        </a:spcBef>
        <a:spcAft>
          <a:spcPct val="0"/>
        </a:spcAft>
        <a:defRPr sz="4400">
          <a:solidFill>
            <a:schemeClr val="tx1"/>
          </a:solidFill>
          <a:latin typeface="Arial" charset="0"/>
          <a:ea typeface="宋体" charset="-122"/>
        </a:defRPr>
      </a:lvl5pPr>
      <a:lvl6pPr marL="457189" algn="l" rtl="0" eaLnBrk="1" fontAlgn="base" hangingPunct="1">
        <a:spcBef>
          <a:spcPct val="0"/>
        </a:spcBef>
        <a:spcAft>
          <a:spcPct val="0"/>
        </a:spcAft>
        <a:defRPr sz="4400">
          <a:solidFill>
            <a:schemeClr val="tx1"/>
          </a:solidFill>
          <a:latin typeface="Arial" charset="0"/>
          <a:ea typeface="宋体" charset="-122"/>
        </a:defRPr>
      </a:lvl6pPr>
      <a:lvl7pPr marL="914377" algn="l" rtl="0" eaLnBrk="1" fontAlgn="base" hangingPunct="1">
        <a:spcBef>
          <a:spcPct val="0"/>
        </a:spcBef>
        <a:spcAft>
          <a:spcPct val="0"/>
        </a:spcAft>
        <a:defRPr sz="4400">
          <a:solidFill>
            <a:schemeClr val="tx1"/>
          </a:solidFill>
          <a:latin typeface="Arial" charset="0"/>
          <a:ea typeface="宋体" charset="-122"/>
        </a:defRPr>
      </a:lvl7pPr>
      <a:lvl8pPr marL="1371566" algn="l" rtl="0" eaLnBrk="1" fontAlgn="base" hangingPunct="1">
        <a:spcBef>
          <a:spcPct val="0"/>
        </a:spcBef>
        <a:spcAft>
          <a:spcPct val="0"/>
        </a:spcAft>
        <a:defRPr sz="4400">
          <a:solidFill>
            <a:schemeClr val="tx1"/>
          </a:solidFill>
          <a:latin typeface="Arial" charset="0"/>
          <a:ea typeface="宋体" charset="-122"/>
        </a:defRPr>
      </a:lvl8pPr>
      <a:lvl9pPr marL="1828754" algn="l" rtl="0" eaLnBrk="1" fontAlgn="base" hangingPunct="1">
        <a:spcBef>
          <a:spcPct val="0"/>
        </a:spcBef>
        <a:spcAft>
          <a:spcPct val="0"/>
        </a:spcAft>
        <a:defRPr sz="4400">
          <a:solidFill>
            <a:schemeClr val="tx1"/>
          </a:solidFill>
          <a:latin typeface="Arial" charset="0"/>
          <a:ea typeface="宋体" charset="-122"/>
        </a:defRPr>
      </a:lvl9pPr>
    </p:titleStyle>
    <p:bodyStyle>
      <a:lvl1pPr marL="342891" indent="-342891"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9400053"/>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86909360"/>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0742124"/>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3"/>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6178BFB4-2B10-4FBE-B6AE-36B145E8EC8A}"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311997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3"/>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F88082A5-DAAA-40BC-8E1A-C501AD8E7D7B}"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9498309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3"/>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628BCC91-89F8-4CE3-92D7-F359DEFF1FDB}"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6348267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A42C2A16-C986-443B-94DB-9385F6B98110}"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2939073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hf hdr="0" ftr="0" dt="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25130377"/>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62257248"/>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859245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2020/4/12</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72470209"/>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slideLayout" Target="../slideLayouts/slideLayout2.xml"/><Relationship Id="rId7" Type="http://schemas.openxmlformats.org/officeDocument/2006/relationships/image" Target="../media/image7.wmf"/><Relationship Id="rId2" Type="http://schemas.openxmlformats.org/officeDocument/2006/relationships/tags" Target="../tags/tag15.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oleObject" Target="../embeddings/oleObject1.bin"/><Relationship Id="rId4"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slideLayout" Target="../slideLayouts/slideLayout2.xml"/><Relationship Id="rId7" Type="http://schemas.openxmlformats.org/officeDocument/2006/relationships/image" Target="../media/image7.wmf"/><Relationship Id="rId2" Type="http://schemas.openxmlformats.org/officeDocument/2006/relationships/tags" Target="../tags/tag16.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2.bin"/><Relationship Id="rId4"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slideLayout" Target="../slideLayouts/slideLayout2.xml"/><Relationship Id="rId7" Type="http://schemas.openxmlformats.org/officeDocument/2006/relationships/image" Target="../media/image7.wmf"/><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3.bin"/><Relationship Id="rId4"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0.xml"/><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1.xml"/><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7.wmf"/><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第四章 网络互联</a:t>
            </a:r>
            <a:r>
              <a:rPr lang="en-US" altLang="zh-CN" smtClean="0"/>
              <a:t>(13)</a:t>
            </a:r>
            <a:endParaRPr lang="zh-CN" altLang="en-US" dirty="0"/>
          </a:p>
        </p:txBody>
      </p:sp>
    </p:spTree>
    <p:extLst>
      <p:ext uri="{BB962C8B-B14F-4D97-AF65-F5344CB8AC3E}">
        <p14:creationId xmlns:p14="http://schemas.microsoft.com/office/powerpoint/2010/main" val="41135001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IGMP</a:t>
            </a:r>
            <a:r>
              <a:rPr lang="zh-CN" altLang="en-US" dirty="0" smtClean="0"/>
              <a:t>的工作主要分为两部分</a:t>
            </a:r>
            <a:r>
              <a:rPr lang="en-US" altLang="zh-CN" dirty="0" smtClean="0"/>
              <a:t> </a:t>
            </a:r>
            <a:endParaRPr lang="zh-CN" altLang="en-US" dirty="0"/>
          </a:p>
        </p:txBody>
      </p:sp>
      <p:sp>
        <p:nvSpPr>
          <p:cNvPr id="3" name="内容占位符 2"/>
          <p:cNvSpPr>
            <a:spLocks noGrp="1"/>
          </p:cNvSpPr>
          <p:nvPr>
            <p:ph idx="1"/>
          </p:nvPr>
        </p:nvSpPr>
        <p:spPr>
          <a:xfrm>
            <a:off x="457200" y="1444978"/>
            <a:ext cx="8229600" cy="4676422"/>
          </a:xfrm>
        </p:spPr>
        <p:txBody>
          <a:bodyPr/>
          <a:lstStyle/>
          <a:p>
            <a:pPr>
              <a:lnSpc>
                <a:spcPct val="100000"/>
              </a:lnSpc>
            </a:pPr>
            <a:r>
              <a:rPr lang="zh-CN" altLang="en-US" dirty="0"/>
              <a:t>第</a:t>
            </a:r>
            <a:r>
              <a:rPr lang="zh-CN" altLang="en-US" dirty="0" smtClean="0"/>
              <a:t>一部分：主机加入某多播组</a:t>
            </a:r>
            <a:endParaRPr lang="en-US" altLang="zh-CN" dirty="0" smtClean="0"/>
          </a:p>
          <a:p>
            <a:pPr lvl="1">
              <a:spcBef>
                <a:spcPts val="1200"/>
              </a:spcBef>
            </a:pPr>
            <a:r>
              <a:rPr lang="zh-CN" altLang="en-US" sz="1800" dirty="0" smtClean="0"/>
              <a:t>当</a:t>
            </a:r>
            <a:r>
              <a:rPr lang="zh-CN" altLang="en-US" sz="1800" dirty="0"/>
              <a:t>某个主机加入新的多播组时，该主机应向多播组的多播地址发送</a:t>
            </a:r>
            <a:r>
              <a:rPr lang="en-US" altLang="zh-CN" sz="1800" dirty="0"/>
              <a:t>IGMP </a:t>
            </a:r>
            <a:r>
              <a:rPr lang="zh-CN" altLang="en-US" sz="1800" dirty="0"/>
              <a:t>报文，声明自己要成为该组的</a:t>
            </a:r>
            <a:r>
              <a:rPr lang="zh-CN" altLang="en-US" sz="1800" dirty="0" smtClean="0"/>
              <a:t>成员</a:t>
            </a:r>
            <a:endParaRPr lang="en-US" altLang="zh-CN" sz="1800" dirty="0" smtClean="0"/>
          </a:p>
          <a:p>
            <a:pPr lvl="1">
              <a:spcBef>
                <a:spcPts val="1200"/>
              </a:spcBef>
            </a:pPr>
            <a:r>
              <a:rPr lang="zh-CN" altLang="en-US" sz="1800" dirty="0" smtClean="0"/>
              <a:t>本地</a:t>
            </a:r>
            <a:r>
              <a:rPr lang="zh-CN" altLang="en-US" sz="1800" dirty="0"/>
              <a:t>的多播路由器收到 </a:t>
            </a:r>
            <a:r>
              <a:rPr lang="en-US" altLang="zh-CN" sz="1800" dirty="0"/>
              <a:t>IGMP </a:t>
            </a:r>
            <a:r>
              <a:rPr lang="zh-CN" altLang="en-US" sz="1800" dirty="0"/>
              <a:t>报文后</a:t>
            </a:r>
            <a:r>
              <a:rPr lang="zh-CN" altLang="en-US" sz="1800" dirty="0" smtClean="0"/>
              <a:t>，会利用多播路由选择协议把这种组成员</a:t>
            </a:r>
            <a:r>
              <a:rPr lang="zh-CN" altLang="en-US" sz="1800" smtClean="0"/>
              <a:t>关系发给互联网上</a:t>
            </a:r>
            <a:r>
              <a:rPr lang="zh-CN" altLang="en-US" sz="1800" dirty="0" smtClean="0"/>
              <a:t>的其它多播路由器</a:t>
            </a:r>
            <a:endParaRPr lang="en-US" altLang="zh-CN" sz="1800" dirty="0" smtClean="0"/>
          </a:p>
          <a:p>
            <a:pPr>
              <a:lnSpc>
                <a:spcPct val="100000"/>
              </a:lnSpc>
              <a:spcBef>
                <a:spcPts val="2400"/>
              </a:spcBef>
            </a:pPr>
            <a:r>
              <a:rPr lang="zh-CN" altLang="en-US" dirty="0" smtClean="0"/>
              <a:t>第二部分：多播路由器确定本地的组成员关系</a:t>
            </a:r>
            <a:endParaRPr lang="en-US" altLang="zh-CN" dirty="0"/>
          </a:p>
          <a:p>
            <a:pPr lvl="1">
              <a:spcBef>
                <a:spcPts val="1200"/>
              </a:spcBef>
            </a:pPr>
            <a:r>
              <a:rPr lang="zh-CN" altLang="en-US" sz="1800" dirty="0" smtClean="0"/>
              <a:t>组</a:t>
            </a:r>
            <a:r>
              <a:rPr lang="zh-CN" altLang="en-US" sz="1800" dirty="0"/>
              <a:t>成员关系是动态的</a:t>
            </a:r>
            <a:r>
              <a:rPr lang="zh-CN" altLang="en-US" sz="1800" dirty="0" smtClean="0"/>
              <a:t>，任何组成员都可以随时退出</a:t>
            </a:r>
            <a:endParaRPr lang="en-US" altLang="zh-CN" sz="1800" dirty="0"/>
          </a:p>
          <a:p>
            <a:pPr lvl="1">
              <a:spcBef>
                <a:spcPts val="1200"/>
              </a:spcBef>
            </a:pPr>
            <a:r>
              <a:rPr lang="zh-CN" altLang="en-US" sz="1800" dirty="0" smtClean="0"/>
              <a:t>本地</a:t>
            </a:r>
            <a:r>
              <a:rPr lang="zh-CN" altLang="en-US" sz="1800" dirty="0"/>
              <a:t>多播</a:t>
            </a:r>
            <a:r>
              <a:rPr lang="zh-CN" altLang="en-US" sz="1800" dirty="0" smtClean="0"/>
              <a:t>路由器需周期性</a:t>
            </a:r>
            <a:r>
              <a:rPr lang="zh-CN" altLang="en-US" sz="1800" dirty="0"/>
              <a:t>地探询本地局域网上的主机，以便知道这些主机是否还继续是组的成员。</a:t>
            </a:r>
          </a:p>
          <a:p>
            <a:pPr lvl="1">
              <a:spcBef>
                <a:spcPts val="1200"/>
              </a:spcBef>
            </a:pPr>
            <a:r>
              <a:rPr lang="zh-CN" altLang="en-US" sz="1800" dirty="0"/>
              <a:t>只要对某个组有一个主机响应，那么多播路由器就认为这个组是活跃</a:t>
            </a:r>
            <a:r>
              <a:rPr lang="zh-CN" altLang="en-US" sz="1800" dirty="0" smtClean="0"/>
              <a:t>的；但</a:t>
            </a:r>
            <a:r>
              <a:rPr lang="zh-CN" altLang="en-US" sz="1800" dirty="0"/>
              <a:t>一个组在经过几次的探询后仍然没有一个主机响应，则不再将该组的成员关系转发给其他的多播</a:t>
            </a:r>
            <a:r>
              <a:rPr lang="zh-CN" altLang="en-US" sz="1800" dirty="0" smtClean="0"/>
              <a:t>路由器</a:t>
            </a:r>
            <a:endParaRPr lang="zh-CN" altLang="en-US" sz="1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10</a:t>
            </a:fld>
            <a:endParaRPr lang="zh-CN" altLang="en-US" dirty="0"/>
          </a:p>
        </p:txBody>
      </p:sp>
      <p:sp>
        <p:nvSpPr>
          <p:cNvPr id="288" name="文本框 287"/>
          <p:cNvSpPr txBox="1">
            <a:spLocks noChangeArrowheads="1"/>
          </p:cNvSpPr>
          <p:nvPr/>
        </p:nvSpPr>
        <p:spPr bwMode="auto">
          <a:xfrm>
            <a:off x="7581900" y="87868"/>
            <a:ext cx="13435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4.5  IP</a:t>
            </a:r>
            <a:r>
              <a:rPr lang="zh-CN" altLang="en-US" sz="1800" dirty="0" smtClean="0">
                <a:solidFill>
                  <a:schemeClr val="bg2">
                    <a:lumMod val="75000"/>
                  </a:schemeClr>
                </a:solidFill>
                <a:latin typeface="Calibri" panose="020F0502020204030204" pitchFamily="34" charset="0"/>
                <a:ea typeface="黑体" panose="02010609060101010101" pitchFamily="49" charset="-122"/>
              </a:rPr>
              <a:t>多播</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12467647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IGMP</a:t>
            </a:r>
            <a:r>
              <a:rPr lang="zh-CN" altLang="en-US" dirty="0" smtClean="0"/>
              <a:t>减小信令开销的措施</a:t>
            </a:r>
            <a:r>
              <a:rPr lang="en-US" altLang="zh-CN" dirty="0" smtClean="0"/>
              <a:t> </a:t>
            </a:r>
            <a:endParaRPr lang="zh-CN" altLang="en-US" dirty="0"/>
          </a:p>
        </p:txBody>
      </p:sp>
      <p:sp>
        <p:nvSpPr>
          <p:cNvPr id="3" name="内容占位符 2"/>
          <p:cNvSpPr>
            <a:spLocks noGrp="1"/>
          </p:cNvSpPr>
          <p:nvPr>
            <p:ph idx="1"/>
          </p:nvPr>
        </p:nvSpPr>
        <p:spPr>
          <a:xfrm>
            <a:off x="457199" y="1444978"/>
            <a:ext cx="8468247" cy="4676422"/>
          </a:xfrm>
        </p:spPr>
        <p:txBody>
          <a:bodyPr/>
          <a:lstStyle/>
          <a:p>
            <a:pPr>
              <a:lnSpc>
                <a:spcPct val="100000"/>
              </a:lnSpc>
            </a:pPr>
            <a:r>
              <a:rPr lang="zh-CN" altLang="en-US" sz="2000" dirty="0" smtClean="0"/>
              <a:t>主机</a:t>
            </a:r>
            <a:r>
              <a:rPr lang="zh-CN" altLang="en-US" sz="2000" dirty="0"/>
              <a:t>和多播路由器之间的所有通信都是使用 </a:t>
            </a:r>
            <a:r>
              <a:rPr lang="en-US" altLang="zh-CN" sz="2000" dirty="0"/>
              <a:t>IP </a:t>
            </a:r>
            <a:r>
              <a:rPr lang="zh-CN" altLang="en-US" sz="2000" dirty="0"/>
              <a:t>多</a:t>
            </a:r>
            <a:r>
              <a:rPr lang="zh-CN" altLang="en-US" sz="2000" dirty="0" smtClean="0"/>
              <a:t>播</a:t>
            </a:r>
            <a:endParaRPr lang="zh-CN" altLang="en-US" sz="2000" dirty="0"/>
          </a:p>
          <a:p>
            <a:pPr>
              <a:lnSpc>
                <a:spcPct val="100000"/>
              </a:lnSpc>
              <a:spcBef>
                <a:spcPts val="1200"/>
              </a:spcBef>
            </a:pPr>
            <a:r>
              <a:rPr lang="zh-CN" altLang="en-US" sz="2000" dirty="0"/>
              <a:t>多播路由器在探询组成员关系时，只需要对</a:t>
            </a:r>
            <a:r>
              <a:rPr lang="zh-CN" altLang="en-US" sz="2000" dirty="0" smtClean="0"/>
              <a:t>所有组</a:t>
            </a:r>
            <a:r>
              <a:rPr lang="zh-CN" altLang="en-US" sz="2000" dirty="0"/>
              <a:t>发送一</a:t>
            </a:r>
            <a:r>
              <a:rPr lang="zh-CN" altLang="en-US" sz="2000" dirty="0" smtClean="0"/>
              <a:t>个询问报文</a:t>
            </a:r>
            <a:endParaRPr lang="en-US" altLang="zh-CN" sz="2000" dirty="0" smtClean="0"/>
          </a:p>
          <a:p>
            <a:pPr lvl="1"/>
            <a:r>
              <a:rPr lang="zh-CN" altLang="en-US" sz="1800" dirty="0" smtClean="0"/>
              <a:t>不</a:t>
            </a:r>
            <a:r>
              <a:rPr lang="zh-CN" altLang="en-US" sz="1800" dirty="0"/>
              <a:t>需要对每一个组发送一个询问</a:t>
            </a:r>
            <a:r>
              <a:rPr lang="zh-CN" altLang="en-US" sz="1800" dirty="0" smtClean="0"/>
              <a:t>报文</a:t>
            </a:r>
            <a:endParaRPr lang="en-US" altLang="zh-CN" sz="1800" dirty="0" smtClean="0"/>
          </a:p>
          <a:p>
            <a:pPr lvl="1"/>
            <a:r>
              <a:rPr lang="zh-CN" altLang="en-US" sz="1800" dirty="0" smtClean="0"/>
              <a:t>默认</a:t>
            </a:r>
            <a:r>
              <a:rPr lang="zh-CN" altLang="en-US" sz="1800" dirty="0"/>
              <a:t>的</a:t>
            </a:r>
            <a:r>
              <a:rPr lang="zh-CN" altLang="en-US" sz="1800" dirty="0" smtClean="0"/>
              <a:t>询问周期是</a:t>
            </a:r>
            <a:r>
              <a:rPr lang="zh-CN" altLang="en-US" sz="1800" dirty="0"/>
              <a:t>每 </a:t>
            </a:r>
            <a:r>
              <a:rPr lang="en-US" altLang="zh-CN" sz="1800" dirty="0"/>
              <a:t>125 </a:t>
            </a:r>
            <a:r>
              <a:rPr lang="zh-CN" altLang="en-US" sz="1800" dirty="0"/>
              <a:t>秒发送一</a:t>
            </a:r>
            <a:r>
              <a:rPr lang="zh-CN" altLang="en-US" sz="1800" dirty="0" smtClean="0"/>
              <a:t>次</a:t>
            </a:r>
            <a:endParaRPr lang="zh-CN" altLang="en-US" sz="1800" dirty="0"/>
          </a:p>
          <a:p>
            <a:pPr>
              <a:lnSpc>
                <a:spcPct val="100000"/>
              </a:lnSpc>
              <a:spcBef>
                <a:spcPts val="1200"/>
              </a:spcBef>
            </a:pPr>
            <a:r>
              <a:rPr lang="zh-CN" altLang="en-US" sz="2000" dirty="0"/>
              <a:t>同一个网络有多个多播路由器时，选择其中一个来探询主机的成员关系</a:t>
            </a:r>
            <a:endParaRPr lang="en-US" altLang="zh-CN" sz="2000" dirty="0"/>
          </a:p>
          <a:p>
            <a:pPr>
              <a:lnSpc>
                <a:spcPct val="100000"/>
              </a:lnSpc>
              <a:spcBef>
                <a:spcPts val="1200"/>
              </a:spcBef>
            </a:pPr>
            <a:r>
              <a:rPr lang="zh-CN" altLang="en-US" sz="2000" dirty="0"/>
              <a:t>延迟响应</a:t>
            </a:r>
            <a:endParaRPr lang="en-US" altLang="zh-CN" sz="2000" dirty="0"/>
          </a:p>
          <a:p>
            <a:pPr lvl="1"/>
            <a:r>
              <a:rPr lang="en-US" altLang="zh-CN" sz="1800" dirty="0" smtClean="0"/>
              <a:t>IGMP </a:t>
            </a:r>
            <a:r>
              <a:rPr lang="zh-CN" altLang="en-US" sz="1800" dirty="0"/>
              <a:t>的询问报文中有一个数值 </a:t>
            </a:r>
            <a:r>
              <a:rPr lang="en-US" altLang="zh-CN" sz="1800" dirty="0"/>
              <a:t>N</a:t>
            </a:r>
            <a:r>
              <a:rPr lang="zh-CN" altLang="en-US" sz="1800" dirty="0"/>
              <a:t>，它指明一个最长</a:t>
            </a:r>
            <a:r>
              <a:rPr lang="zh-CN" altLang="en-US" sz="1800" dirty="0" smtClean="0"/>
              <a:t>响应时间</a:t>
            </a:r>
            <a:r>
              <a:rPr lang="en-US" altLang="zh-CN" sz="1800" dirty="0" smtClean="0"/>
              <a:t>(</a:t>
            </a:r>
            <a:r>
              <a:rPr lang="zh-CN" altLang="en-US" sz="1800" dirty="0" smtClean="0"/>
              <a:t>默认值 </a:t>
            </a:r>
            <a:r>
              <a:rPr lang="en-US" altLang="zh-CN" sz="1800" dirty="0"/>
              <a:t>10</a:t>
            </a:r>
            <a:r>
              <a:rPr lang="zh-CN" altLang="en-US" sz="1800" dirty="0" smtClean="0"/>
              <a:t>秒</a:t>
            </a:r>
            <a:r>
              <a:rPr lang="en-US" altLang="zh-CN" sz="1800" dirty="0" smtClean="0"/>
              <a:t>)</a:t>
            </a:r>
          </a:p>
          <a:p>
            <a:pPr lvl="1"/>
            <a:r>
              <a:rPr lang="zh-CN" altLang="en-US" sz="1800" dirty="0" smtClean="0"/>
              <a:t>收到</a:t>
            </a:r>
            <a:r>
              <a:rPr lang="zh-CN" altLang="en-US" sz="1800" dirty="0"/>
              <a:t>询问时，主机在 </a:t>
            </a:r>
            <a:r>
              <a:rPr lang="en-US" altLang="zh-CN" sz="1800" dirty="0"/>
              <a:t>0 </a:t>
            </a:r>
            <a:r>
              <a:rPr lang="zh-CN" altLang="en-US" sz="1800" dirty="0"/>
              <a:t>到 </a:t>
            </a:r>
            <a:r>
              <a:rPr lang="en-US" altLang="zh-CN" sz="1800" dirty="0"/>
              <a:t>N </a:t>
            </a:r>
            <a:r>
              <a:rPr lang="zh-CN" altLang="en-US" sz="1800" dirty="0"/>
              <a:t>之间随机选择发送响应所需经过的</a:t>
            </a:r>
            <a:r>
              <a:rPr lang="zh-CN" altLang="en-US" sz="1800" dirty="0" smtClean="0"/>
              <a:t>时延</a:t>
            </a:r>
            <a:endParaRPr lang="en-US" altLang="zh-CN" sz="1800" dirty="0" smtClean="0"/>
          </a:p>
          <a:p>
            <a:pPr>
              <a:lnSpc>
                <a:spcPct val="100000"/>
              </a:lnSpc>
              <a:spcBef>
                <a:spcPts val="1200"/>
              </a:spcBef>
            </a:pPr>
            <a:r>
              <a:rPr lang="zh-CN" altLang="en-US" sz="2000" dirty="0"/>
              <a:t>同一组内的每个主机都要监听响应，只要有本组的其它主机先发送了响应，自己就不必发送响应</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11</a:t>
            </a:fld>
            <a:endParaRPr lang="zh-CN" altLang="en-US" dirty="0"/>
          </a:p>
        </p:txBody>
      </p:sp>
      <p:sp>
        <p:nvSpPr>
          <p:cNvPr id="288" name="文本框 287"/>
          <p:cNvSpPr txBox="1">
            <a:spLocks noChangeArrowheads="1"/>
          </p:cNvSpPr>
          <p:nvPr/>
        </p:nvSpPr>
        <p:spPr bwMode="auto">
          <a:xfrm>
            <a:off x="7581900" y="87868"/>
            <a:ext cx="13435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4.5  IP</a:t>
            </a:r>
            <a:r>
              <a:rPr lang="zh-CN" altLang="en-US" sz="1800" dirty="0" smtClean="0">
                <a:solidFill>
                  <a:schemeClr val="bg2">
                    <a:lumMod val="75000"/>
                  </a:schemeClr>
                </a:solidFill>
                <a:latin typeface="Calibri" panose="020F0502020204030204" pitchFamily="34" charset="0"/>
                <a:ea typeface="黑体" panose="02010609060101010101" pitchFamily="49" charset="-122"/>
              </a:rPr>
              <a:t>多播</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24416415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dissolv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dissolv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a:t>
            </a:r>
            <a:r>
              <a:rPr lang="zh-CN" altLang="en-US" dirty="0" smtClean="0"/>
              <a:t>播路由选择协议</a:t>
            </a:r>
            <a:endParaRPr lang="zh-CN" altLang="en-US" dirty="0"/>
          </a:p>
        </p:txBody>
      </p:sp>
      <p:sp>
        <p:nvSpPr>
          <p:cNvPr id="3" name="内容占位符 2"/>
          <p:cNvSpPr>
            <a:spLocks noGrp="1"/>
          </p:cNvSpPr>
          <p:nvPr>
            <p:ph idx="1"/>
          </p:nvPr>
        </p:nvSpPr>
        <p:spPr>
          <a:xfrm>
            <a:off x="457200" y="1444978"/>
            <a:ext cx="8229600" cy="4676422"/>
          </a:xfrm>
        </p:spPr>
        <p:txBody>
          <a:bodyPr/>
          <a:lstStyle/>
          <a:p>
            <a:pPr>
              <a:lnSpc>
                <a:spcPct val="100000"/>
              </a:lnSpc>
            </a:pPr>
            <a:r>
              <a:rPr lang="zh-CN" altLang="en-US" dirty="0" smtClean="0"/>
              <a:t>多播路由选择协议</a:t>
            </a:r>
            <a:endParaRPr lang="en-US" altLang="zh-CN" dirty="0" smtClean="0"/>
          </a:p>
          <a:p>
            <a:pPr lvl="1">
              <a:spcBef>
                <a:spcPts val="1200"/>
              </a:spcBef>
            </a:pPr>
            <a:r>
              <a:rPr lang="zh-CN" altLang="en-US" dirty="0"/>
              <a:t>找出以源主机为根结点的多播转发</a:t>
            </a:r>
            <a:r>
              <a:rPr lang="zh-CN" altLang="en-US" dirty="0" smtClean="0"/>
              <a:t>树</a:t>
            </a:r>
            <a:endParaRPr lang="en-US" altLang="zh-CN" dirty="0" smtClean="0"/>
          </a:p>
          <a:p>
            <a:pPr lvl="1">
              <a:spcBef>
                <a:spcPts val="1200"/>
              </a:spcBef>
            </a:pPr>
            <a:r>
              <a:rPr lang="zh-CN" altLang="en-US" dirty="0"/>
              <a:t>多</a:t>
            </a:r>
            <a:r>
              <a:rPr lang="zh-CN" altLang="en-US" dirty="0" smtClean="0"/>
              <a:t>播转发树上的每个多播路由器向树的叶子节点方向复制转发收到的多播分组，但这些路由器不应收到重复的分组</a:t>
            </a:r>
            <a:endParaRPr lang="en-US" altLang="zh-CN" dirty="0" smtClean="0"/>
          </a:p>
          <a:p>
            <a:pPr lvl="1">
              <a:spcBef>
                <a:spcPts val="1200"/>
              </a:spcBef>
            </a:pPr>
            <a:r>
              <a:rPr lang="zh-CN" altLang="en-US" dirty="0" smtClean="0"/>
              <a:t>不同多播组对应不同多播转发树；同一多播组，不同源点的数据发送也对应不同多播转发树</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12</a:t>
            </a:fld>
            <a:endParaRPr lang="zh-CN" altLang="en-US" dirty="0"/>
          </a:p>
        </p:txBody>
      </p:sp>
      <p:sp>
        <p:nvSpPr>
          <p:cNvPr id="288" name="文本框 287"/>
          <p:cNvSpPr txBox="1">
            <a:spLocks noChangeArrowheads="1"/>
          </p:cNvSpPr>
          <p:nvPr/>
        </p:nvSpPr>
        <p:spPr bwMode="auto">
          <a:xfrm>
            <a:off x="7581900" y="87868"/>
            <a:ext cx="13435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4.5  IP</a:t>
            </a:r>
            <a:r>
              <a:rPr lang="zh-CN" altLang="en-US" sz="1800" dirty="0" smtClean="0">
                <a:solidFill>
                  <a:schemeClr val="bg2">
                    <a:lumMod val="75000"/>
                  </a:schemeClr>
                </a:solidFill>
                <a:latin typeface="Calibri" panose="020F0502020204030204" pitchFamily="34" charset="0"/>
                <a:ea typeface="黑体" panose="02010609060101010101" pitchFamily="49" charset="-122"/>
              </a:rPr>
              <a:t>多播</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5688176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a:t>
            </a:r>
            <a:r>
              <a:rPr lang="zh-CN" altLang="en-US" dirty="0" smtClean="0"/>
              <a:t>播路由选择协议</a:t>
            </a:r>
            <a:endParaRPr lang="zh-CN" altLang="en-US" dirty="0"/>
          </a:p>
        </p:txBody>
      </p:sp>
      <p:sp>
        <p:nvSpPr>
          <p:cNvPr id="3" name="内容占位符 2"/>
          <p:cNvSpPr>
            <a:spLocks noGrp="1"/>
          </p:cNvSpPr>
          <p:nvPr>
            <p:ph idx="1"/>
          </p:nvPr>
        </p:nvSpPr>
        <p:spPr>
          <a:xfrm>
            <a:off x="457200" y="1444978"/>
            <a:ext cx="8229600" cy="4676422"/>
          </a:xfrm>
        </p:spPr>
        <p:txBody>
          <a:bodyPr/>
          <a:lstStyle/>
          <a:p>
            <a:pPr>
              <a:lnSpc>
                <a:spcPct val="100000"/>
              </a:lnSpc>
            </a:pPr>
            <a:r>
              <a:rPr lang="zh-CN" altLang="en-US" dirty="0" smtClean="0"/>
              <a:t>几种多播路由选择协议</a:t>
            </a:r>
            <a:endParaRPr lang="en-US" altLang="zh-CN" dirty="0" smtClean="0"/>
          </a:p>
          <a:p>
            <a:pPr lvl="1">
              <a:spcBef>
                <a:spcPts val="1200"/>
              </a:spcBef>
            </a:pPr>
            <a:r>
              <a:rPr lang="zh-CN" altLang="en-US" dirty="0"/>
              <a:t>距离向量多播路由选择协议 </a:t>
            </a:r>
            <a:r>
              <a:rPr lang="en-US" altLang="zh-CN" dirty="0"/>
              <a:t>DVMRP (Distance Vector Multicast Routing Protocol)</a:t>
            </a:r>
          </a:p>
          <a:p>
            <a:pPr lvl="1">
              <a:spcBef>
                <a:spcPts val="1200"/>
              </a:spcBef>
            </a:pPr>
            <a:r>
              <a:rPr lang="zh-CN" altLang="en-US" dirty="0"/>
              <a:t>基于核心的转发树 </a:t>
            </a:r>
            <a:r>
              <a:rPr lang="en-US" altLang="zh-CN" dirty="0"/>
              <a:t>CBT (Core Based Tree) </a:t>
            </a:r>
          </a:p>
          <a:p>
            <a:pPr lvl="1">
              <a:spcBef>
                <a:spcPts val="1200"/>
              </a:spcBef>
            </a:pPr>
            <a:r>
              <a:rPr lang="zh-CN" altLang="en-US" dirty="0"/>
              <a:t>开放最短通路优先的多播扩展 </a:t>
            </a:r>
            <a:r>
              <a:rPr lang="en-US" altLang="zh-CN" dirty="0"/>
              <a:t>MOSPF (Multicast Extensions to OSPF) </a:t>
            </a:r>
          </a:p>
          <a:p>
            <a:pPr lvl="1">
              <a:spcBef>
                <a:spcPts val="1200"/>
              </a:spcBef>
            </a:pPr>
            <a:r>
              <a:rPr lang="zh-CN" altLang="en-US" dirty="0"/>
              <a:t>协议无关多播</a:t>
            </a:r>
            <a:r>
              <a:rPr lang="en-US" altLang="zh-CN" dirty="0"/>
              <a:t>-</a:t>
            </a:r>
            <a:r>
              <a:rPr lang="zh-CN" altLang="en-US" dirty="0"/>
              <a:t>稀疏方式 </a:t>
            </a:r>
            <a:r>
              <a:rPr lang="en-US" altLang="zh-CN" dirty="0"/>
              <a:t>PIM-SM </a:t>
            </a:r>
            <a:r>
              <a:rPr lang="en-US" altLang="zh-CN" dirty="0" smtClean="0"/>
              <a:t>(</a:t>
            </a:r>
            <a:r>
              <a:rPr lang="en-US" altLang="zh-CN" dirty="0"/>
              <a:t>Protocol Independent Multicast-Sparse Mode) </a:t>
            </a:r>
          </a:p>
          <a:p>
            <a:pPr lvl="1">
              <a:spcBef>
                <a:spcPts val="1200"/>
              </a:spcBef>
            </a:pPr>
            <a:r>
              <a:rPr lang="zh-CN" altLang="en-US" dirty="0"/>
              <a:t>协议无关多播</a:t>
            </a:r>
            <a:r>
              <a:rPr lang="en-US" altLang="zh-CN" dirty="0"/>
              <a:t>-</a:t>
            </a:r>
            <a:r>
              <a:rPr lang="zh-CN" altLang="en-US" dirty="0"/>
              <a:t>密集方式 </a:t>
            </a:r>
            <a:r>
              <a:rPr lang="en-US" altLang="zh-CN" dirty="0" smtClean="0"/>
              <a:t>PIM-DM </a:t>
            </a:r>
            <a:r>
              <a:rPr lang="en-US" altLang="zh-CN" dirty="0"/>
              <a:t>(Protocol Independent Multicast-Dense Mode) </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13</a:t>
            </a:fld>
            <a:endParaRPr lang="zh-CN" altLang="en-US" dirty="0"/>
          </a:p>
        </p:txBody>
      </p:sp>
      <p:sp>
        <p:nvSpPr>
          <p:cNvPr id="288" name="文本框 287"/>
          <p:cNvSpPr txBox="1">
            <a:spLocks noChangeArrowheads="1"/>
          </p:cNvSpPr>
          <p:nvPr/>
        </p:nvSpPr>
        <p:spPr bwMode="auto">
          <a:xfrm>
            <a:off x="7581900" y="87868"/>
            <a:ext cx="13435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4.5  IP</a:t>
            </a:r>
            <a:r>
              <a:rPr lang="zh-CN" altLang="en-US" sz="1800" dirty="0" smtClean="0">
                <a:solidFill>
                  <a:schemeClr val="bg2">
                    <a:lumMod val="75000"/>
                  </a:schemeClr>
                </a:solidFill>
                <a:latin typeface="Calibri" panose="020F0502020204030204" pitchFamily="34" charset="0"/>
                <a:ea typeface="黑体" panose="02010609060101010101" pitchFamily="49" charset="-122"/>
              </a:rPr>
              <a:t>多播</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10889657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444977"/>
            <a:ext cx="8229600" cy="5260621"/>
          </a:xfrm>
        </p:spPr>
        <p:txBody>
          <a:bodyPr/>
          <a:lstStyle/>
          <a:p>
            <a:pPr>
              <a:lnSpc>
                <a:spcPct val="150000"/>
              </a:lnSpc>
            </a:pPr>
            <a:r>
              <a:rPr lang="en-US" altLang="zh-CN" dirty="0" smtClean="0"/>
              <a:t>4.1  </a:t>
            </a:r>
            <a:r>
              <a:rPr lang="zh-CN" altLang="en-US" dirty="0" smtClean="0"/>
              <a:t>网际协议</a:t>
            </a:r>
            <a:r>
              <a:rPr lang="en-US" altLang="zh-CN" dirty="0" smtClean="0"/>
              <a:t>IP</a:t>
            </a:r>
            <a:endParaRPr lang="en-US" altLang="zh-CN" dirty="0"/>
          </a:p>
          <a:p>
            <a:pPr>
              <a:lnSpc>
                <a:spcPct val="150000"/>
              </a:lnSpc>
            </a:pPr>
            <a:r>
              <a:rPr lang="en-US" altLang="zh-CN" dirty="0" smtClean="0"/>
              <a:t>4.2  </a:t>
            </a:r>
            <a:r>
              <a:rPr lang="zh-CN" altLang="en-US" dirty="0" smtClean="0"/>
              <a:t>划分子网和构造超网</a:t>
            </a:r>
            <a:endParaRPr lang="en-US" altLang="zh-CN" dirty="0" smtClean="0"/>
          </a:p>
          <a:p>
            <a:r>
              <a:rPr lang="en-US" altLang="zh-CN" dirty="0" smtClean="0"/>
              <a:t>4.3  </a:t>
            </a:r>
            <a:r>
              <a:rPr lang="zh-CN" altLang="en-US" dirty="0" smtClean="0"/>
              <a:t>网络控制与诊断</a:t>
            </a:r>
            <a:r>
              <a:rPr lang="en-US" altLang="zh-CN" dirty="0" smtClean="0"/>
              <a:t>--ICMP</a:t>
            </a:r>
            <a:r>
              <a:rPr lang="zh-CN" altLang="en-US" dirty="0" smtClean="0"/>
              <a:t>协议</a:t>
            </a:r>
            <a:endParaRPr lang="en-US" altLang="zh-CN" dirty="0"/>
          </a:p>
          <a:p>
            <a:r>
              <a:rPr lang="en-US" altLang="zh-CN" dirty="0" smtClean="0"/>
              <a:t>4.4  IP</a:t>
            </a:r>
            <a:r>
              <a:rPr lang="zh-CN" altLang="en-US" dirty="0" smtClean="0"/>
              <a:t>路由协议</a:t>
            </a:r>
            <a:endParaRPr lang="en-US" altLang="zh-CN" dirty="0"/>
          </a:p>
          <a:p>
            <a:r>
              <a:rPr lang="en-US" altLang="zh-CN" dirty="0" smtClean="0"/>
              <a:t>4.5  IP</a:t>
            </a:r>
            <a:r>
              <a:rPr lang="zh-CN" altLang="en-US" dirty="0" smtClean="0"/>
              <a:t>多播</a:t>
            </a:r>
            <a:endParaRPr lang="en-US" altLang="zh-CN" dirty="0"/>
          </a:p>
          <a:p>
            <a:r>
              <a:rPr lang="en-US" altLang="zh-CN" dirty="0" smtClean="0"/>
              <a:t>4.6  </a:t>
            </a:r>
            <a:r>
              <a:rPr lang="zh-CN" altLang="en-US" dirty="0" smtClean="0"/>
              <a:t>虚拟</a:t>
            </a:r>
            <a:r>
              <a:rPr lang="zh-CN" altLang="en-US" dirty="0"/>
              <a:t>专用网 </a:t>
            </a:r>
            <a:r>
              <a:rPr lang="en-US" altLang="zh-CN" dirty="0"/>
              <a:t>VPN </a:t>
            </a:r>
            <a:endParaRPr lang="en-US" altLang="zh-CN" dirty="0" smtClean="0"/>
          </a:p>
          <a:p>
            <a:r>
              <a:rPr lang="en-US" altLang="zh-CN" dirty="0" smtClean="0"/>
              <a:t>4.7  </a:t>
            </a:r>
            <a:r>
              <a:rPr lang="zh-CN" altLang="en-US" dirty="0" smtClean="0"/>
              <a:t>网络</a:t>
            </a:r>
            <a:r>
              <a:rPr lang="zh-CN" altLang="en-US" dirty="0"/>
              <a:t>地址转换 </a:t>
            </a:r>
            <a:r>
              <a:rPr lang="en-US" altLang="zh-CN" dirty="0"/>
              <a:t>NAT</a:t>
            </a:r>
            <a:endParaRPr lang="en-US" altLang="zh-CN" dirty="0" smtClean="0"/>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14</a:t>
            </a:fld>
            <a:endParaRPr lang="zh-CN" altLang="en-US" dirty="0"/>
          </a:p>
        </p:txBody>
      </p:sp>
    </p:spTree>
    <p:custDataLst>
      <p:tags r:id="rId1"/>
    </p:custDataLst>
    <p:extLst>
      <p:ext uri="{BB962C8B-B14F-4D97-AF65-F5344CB8AC3E}">
        <p14:creationId xmlns:p14="http://schemas.microsoft.com/office/powerpoint/2010/main" val="6572726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nodeType="withEffect">
                                  <p:stCondLst>
                                    <p:cond delay="0"/>
                                  </p:stCondLst>
                                  <p:childTnLst>
                                    <p:set>
                                      <p:cBhvr rctx="PPT">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nodeType="withEffect">
                                  <p:stCondLst>
                                    <p:cond delay="0"/>
                                  </p:stCondLst>
                                  <p:childTnLst>
                                    <p:set>
                                      <p:cBhvr rctx="PPT">
                                        <p:cTn id="12" dur="indefinite"/>
                                        <p:tgtEl>
                                          <p:spTgt spid="3">
                                            <p:txEl>
                                              <p:pRg st="3" end="3"/>
                                            </p:txEl>
                                          </p:spTgt>
                                        </p:tgtEl>
                                        <p:attrNameLst>
                                          <p:attrName>style.opacity</p:attrName>
                                        </p:attrNameLst>
                                      </p:cBhvr>
                                      <p:to>
                                        <p:strVal val="0.25"/>
                                      </p:to>
                                    </p:set>
                                    <p:animEffect filter="image" prLst="opacity: 0.25">
                                      <p:cBhvr rctx="IE">
                                        <p:cTn id="13" dur="indefinite"/>
                                        <p:tgtEl>
                                          <p:spTgt spid="3">
                                            <p:txEl>
                                              <p:pRg st="3" end="3"/>
                                            </p:txEl>
                                          </p:spTgt>
                                        </p:tgtEl>
                                      </p:cBhvr>
                                    </p:animEffect>
                                  </p:childTnLst>
                                </p:cTn>
                              </p:par>
                              <p:par>
                                <p:cTn id="14" presetID="9" presetClass="emph" presetSubtype="0" nodeType="withEffect">
                                  <p:stCondLst>
                                    <p:cond delay="0"/>
                                  </p:stCondLst>
                                  <p:iterate type="lt">
                                    <p:tmAbs val="0"/>
                                  </p:iterate>
                                  <p:childTnLst>
                                    <p:set>
                                      <p:cBhvr rctx="PPT">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18" presetClass="emph" presetSubtype="0" fill="hold" nodeType="withEffect">
                                  <p:stCondLst>
                                    <p:cond delay="0"/>
                                  </p:stCondLst>
                                  <p:iterate type="lt">
                                    <p:tmPct val="4000"/>
                                  </p:iterate>
                                  <p:childTnLst>
                                    <p:set>
                                      <p:cBhvr override="childStyle">
                                        <p:cTn id="18" dur="500" fill="hold"/>
                                        <p:tgtEl>
                                          <p:spTgt spid="3">
                                            <p:txEl>
                                              <p:pRg st="5" end="5"/>
                                            </p:txEl>
                                          </p:spTgt>
                                        </p:tgtEl>
                                        <p:attrNameLst>
                                          <p:attrName>style.textDecorationUnderline</p:attrName>
                                        </p:attrNameLst>
                                      </p:cBhvr>
                                      <p:to>
                                        <p:strVal val="true"/>
                                      </p:to>
                                    </p:set>
                                  </p:childTnLst>
                                </p:cTn>
                              </p:par>
                              <p:par>
                                <p:cTn id="19" presetID="9" presetClass="emph" presetSubtype="0" nodeType="withEffect">
                                  <p:stCondLst>
                                    <p:cond delay="0"/>
                                  </p:stCondLst>
                                  <p:childTnLst>
                                    <p:set>
                                      <p:cBhvr rctx="PPT">
                                        <p:cTn id="20" dur="indefinite"/>
                                        <p:tgtEl>
                                          <p:spTgt spid="3">
                                            <p:txEl>
                                              <p:pRg st="6" end="6"/>
                                            </p:txEl>
                                          </p:spTgt>
                                        </p:tgtEl>
                                        <p:attrNameLst>
                                          <p:attrName>style.opacity</p:attrName>
                                        </p:attrNameLst>
                                      </p:cBhvr>
                                      <p:to>
                                        <p:strVal val="0.25"/>
                                      </p:to>
                                    </p:set>
                                    <p:animEffect filter="image" prLst="opacity: 0.25">
                                      <p:cBhvr rctx="IE">
                                        <p:cTn id="21" dur="indefinite"/>
                                        <p:tgtEl>
                                          <p:spTgt spid="3">
                                            <p:txEl>
                                              <p:pRg st="6" end="6"/>
                                            </p:txEl>
                                          </p:spTgt>
                                        </p:tgtEl>
                                      </p:cBhvr>
                                    </p:animEffect>
                                  </p:childTnLst>
                                </p:cTn>
                              </p:par>
                              <p:par>
                                <p:cTn id="22" presetID="9" presetClass="emph" presetSubtype="0" nodeType="withEffect">
                                  <p:stCondLst>
                                    <p:cond delay="0"/>
                                  </p:stCondLst>
                                  <p:childTnLst>
                                    <p:set>
                                      <p:cBhvr rctx="PPT">
                                        <p:cTn id="23" dur="indefinite"/>
                                        <p:tgtEl>
                                          <p:spTgt spid="3">
                                            <p:txEl>
                                              <p:pRg st="2" end="2"/>
                                            </p:txEl>
                                          </p:spTgt>
                                        </p:tgtEl>
                                        <p:attrNameLst>
                                          <p:attrName>style.opacity</p:attrName>
                                        </p:attrNameLst>
                                      </p:cBhvr>
                                      <p:to>
                                        <p:strVal val="0.25"/>
                                      </p:to>
                                    </p:set>
                                    <p:animEffect filter="image" prLst="opacity: 0.25">
                                      <p:cBhvr rctx="IE">
                                        <p:cTn id="24" dur="indefinite"/>
                                        <p:tgtEl>
                                          <p:spTgt spid="3">
                                            <p:txEl>
                                              <p:pRg st="2" end="2"/>
                                            </p:txEl>
                                          </p:spTgt>
                                        </p:tgtEl>
                                      </p:cBhvr>
                                    </p:animEffect>
                                  </p:childTnLst>
                                </p:cTn>
                              </p:par>
                              <p:par>
                                <p:cTn id="25" presetID="3" presetClass="emph" presetSubtype="2" fill="hold" nodeType="withEffect">
                                  <p:stCondLst>
                                    <p:cond delay="0"/>
                                  </p:stCondLst>
                                  <p:iterate type="lt">
                                    <p:tmPct val="0"/>
                                  </p:iterate>
                                  <p:childTnLst>
                                    <p:animClr clrSpc="rgb" dir="cw">
                                      <p:cBhvr override="childStyle">
                                        <p:cTn id="26" dur="500" fill="hold"/>
                                        <p:tgtEl>
                                          <p:spTgt spid="3">
                                            <p:txEl>
                                              <p:pRg st="5" end="5"/>
                                            </p:txEl>
                                          </p:spTgt>
                                        </p:tgtEl>
                                        <p:attrNameLst>
                                          <p:attrName>style.color</p:attrName>
                                        </p:attrNameLst>
                                      </p:cBhvr>
                                      <p:to>
                                        <a:srgbClr val="99009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专用互联网</a:t>
            </a:r>
            <a:r>
              <a:rPr lang="en-US" altLang="zh-CN" dirty="0" smtClean="0"/>
              <a:t>/</a:t>
            </a:r>
            <a:r>
              <a:rPr lang="zh-CN" altLang="en-US" dirty="0" smtClean="0"/>
              <a:t>本地互联网</a:t>
            </a:r>
            <a:endParaRPr lang="zh-CN" altLang="en-US" dirty="0"/>
          </a:p>
        </p:txBody>
      </p:sp>
      <p:sp>
        <p:nvSpPr>
          <p:cNvPr id="3" name="内容占位符 2"/>
          <p:cNvSpPr>
            <a:spLocks noGrp="1"/>
          </p:cNvSpPr>
          <p:nvPr>
            <p:ph idx="1"/>
          </p:nvPr>
        </p:nvSpPr>
        <p:spPr>
          <a:xfrm>
            <a:off x="457200" y="1444977"/>
            <a:ext cx="8775700" cy="5260621"/>
          </a:xfrm>
        </p:spPr>
        <p:txBody>
          <a:bodyPr/>
          <a:lstStyle/>
          <a:p>
            <a:pPr>
              <a:lnSpc>
                <a:spcPct val="100000"/>
              </a:lnSpc>
            </a:pPr>
            <a:r>
              <a:rPr lang="zh-CN" altLang="en-US" sz="2000" dirty="0"/>
              <a:t>是否每个主机都需要一</a:t>
            </a:r>
            <a:r>
              <a:rPr lang="zh-CN" altLang="en-US" sz="2000" dirty="0" smtClean="0"/>
              <a:t>个任意其它主机都可以访问的</a:t>
            </a:r>
            <a:r>
              <a:rPr lang="en-US" altLang="zh-CN" sz="2000" dirty="0" smtClean="0"/>
              <a:t>IP</a:t>
            </a:r>
            <a:r>
              <a:rPr lang="zh-CN" altLang="en-US" sz="2000" dirty="0"/>
              <a:t>地址？</a:t>
            </a:r>
            <a:endParaRPr lang="en-US" altLang="zh-CN" sz="2000" dirty="0"/>
          </a:p>
          <a:p>
            <a:pPr lvl="1"/>
            <a:r>
              <a:rPr lang="en-US" altLang="zh-CN" sz="1800" dirty="0"/>
              <a:t>IP</a:t>
            </a:r>
            <a:r>
              <a:rPr lang="zh-CN" altLang="en-US" sz="1800" dirty="0"/>
              <a:t>地址空间不足</a:t>
            </a:r>
            <a:endParaRPr lang="en-US" altLang="zh-CN" sz="1800" dirty="0"/>
          </a:p>
          <a:p>
            <a:pPr lvl="1"/>
            <a:r>
              <a:rPr lang="zh-CN" altLang="en-US" sz="1800" dirty="0"/>
              <a:t>安全性问题：公司等机构不想让外界可访问公司内部</a:t>
            </a:r>
            <a:r>
              <a:rPr lang="zh-CN" altLang="en-US" sz="1800" dirty="0" smtClean="0"/>
              <a:t>机器</a:t>
            </a:r>
            <a:endParaRPr lang="en-US" altLang="zh-CN" sz="1800" dirty="0" smtClean="0"/>
          </a:p>
          <a:p>
            <a:pPr>
              <a:lnSpc>
                <a:spcPct val="100000"/>
              </a:lnSpc>
              <a:spcBef>
                <a:spcPts val="1200"/>
              </a:spcBef>
            </a:pPr>
            <a:r>
              <a:rPr lang="en-US" altLang="zh-CN" sz="2000" dirty="0"/>
              <a:t>RFC1918</a:t>
            </a:r>
            <a:r>
              <a:rPr lang="zh-CN" altLang="en-US" sz="2000" dirty="0"/>
              <a:t>定义全局</a:t>
            </a:r>
            <a:r>
              <a:rPr lang="en-US" altLang="zh-CN" sz="2000" dirty="0"/>
              <a:t>IP</a:t>
            </a:r>
            <a:r>
              <a:rPr lang="zh-CN" altLang="en-US" sz="2000" dirty="0"/>
              <a:t>地址</a:t>
            </a:r>
            <a:r>
              <a:rPr lang="en-US" altLang="zh-CN" sz="2000" dirty="0"/>
              <a:t>/</a:t>
            </a:r>
            <a:r>
              <a:rPr lang="zh-CN" altLang="en-US" sz="2000" dirty="0"/>
              <a:t>私有</a:t>
            </a:r>
            <a:r>
              <a:rPr lang="en-US" altLang="zh-CN" sz="2000" dirty="0"/>
              <a:t>IP</a:t>
            </a:r>
            <a:r>
              <a:rPr lang="zh-CN" altLang="en-US" sz="2000" dirty="0" smtClean="0"/>
              <a:t>地址</a:t>
            </a:r>
            <a:endParaRPr lang="en-US" altLang="zh-CN" sz="2000" dirty="0"/>
          </a:p>
          <a:p>
            <a:pPr lvl="1"/>
            <a:r>
              <a:rPr lang="zh-CN" altLang="en-US" sz="1800" dirty="0"/>
              <a:t>全局</a:t>
            </a:r>
            <a:r>
              <a:rPr lang="en-US" altLang="zh-CN" sz="1800" dirty="0"/>
              <a:t>IP</a:t>
            </a:r>
            <a:r>
              <a:rPr lang="zh-CN" altLang="en-US" sz="1800" dirty="0"/>
              <a:t>地址：用于互联网 </a:t>
            </a:r>
            <a:r>
              <a:rPr lang="en-US" altLang="zh-CN" sz="1800" dirty="0"/>
              <a:t>-- </a:t>
            </a:r>
            <a:r>
              <a:rPr lang="zh-CN" altLang="en-US" sz="1800" dirty="0"/>
              <a:t>公共主机</a:t>
            </a:r>
          </a:p>
          <a:p>
            <a:pPr lvl="1"/>
            <a:r>
              <a:rPr lang="zh-CN" altLang="en-US" sz="1800" dirty="0"/>
              <a:t>私有</a:t>
            </a:r>
            <a:r>
              <a:rPr lang="en-US" altLang="zh-CN" sz="1800" dirty="0"/>
              <a:t>IP</a:t>
            </a:r>
            <a:r>
              <a:rPr lang="zh-CN" altLang="en-US" sz="1800" dirty="0"/>
              <a:t>地址：仅用于组织的专用网内部</a:t>
            </a:r>
            <a:r>
              <a:rPr lang="en-US" altLang="zh-CN" sz="1800" dirty="0"/>
              <a:t> -- </a:t>
            </a:r>
            <a:r>
              <a:rPr lang="zh-CN" altLang="en-US" sz="1800" dirty="0"/>
              <a:t>本地</a:t>
            </a:r>
            <a:r>
              <a:rPr lang="zh-CN" altLang="en-US" sz="1800" dirty="0" smtClean="0"/>
              <a:t>主机</a:t>
            </a:r>
            <a:endParaRPr lang="en-US" altLang="zh-CN" sz="1800" dirty="0" smtClean="0"/>
          </a:p>
          <a:p>
            <a:pPr lvl="1"/>
            <a:r>
              <a:rPr lang="en-US" altLang="zh-CN" sz="1800" dirty="0"/>
              <a:t>RFC 5735</a:t>
            </a:r>
            <a:r>
              <a:rPr lang="zh-CN" altLang="en-US" sz="1800" dirty="0"/>
              <a:t>定义了</a:t>
            </a:r>
            <a:r>
              <a:rPr lang="en-US" altLang="zh-CN" sz="1800" dirty="0"/>
              <a:t>3</a:t>
            </a:r>
            <a:r>
              <a:rPr lang="zh-CN" altLang="en-US" sz="1800" dirty="0"/>
              <a:t>个私有地址块：</a:t>
            </a:r>
            <a:r>
              <a:rPr lang="en-US" altLang="zh-CN" sz="1800" dirty="0"/>
              <a:t>10.0.0.0/8, 172.16.0.0/12, 192.168.0.0/16</a:t>
            </a:r>
            <a:endParaRPr lang="zh-CN" altLang="en-US" sz="1800" dirty="0"/>
          </a:p>
          <a:p>
            <a:pPr>
              <a:lnSpc>
                <a:spcPct val="100000"/>
              </a:lnSpc>
              <a:spcBef>
                <a:spcPts val="1200"/>
              </a:spcBef>
            </a:pPr>
            <a:r>
              <a:rPr lang="zh-CN" altLang="en-US" sz="2000" dirty="0" smtClean="0"/>
              <a:t>专用互联网</a:t>
            </a:r>
            <a:r>
              <a:rPr lang="en-US" altLang="zh-CN" sz="2000" dirty="0"/>
              <a:t>/</a:t>
            </a:r>
            <a:r>
              <a:rPr lang="zh-CN" altLang="en-US" sz="2000" dirty="0"/>
              <a:t>本地互联网专用</a:t>
            </a:r>
            <a:endParaRPr lang="en-US" altLang="zh-CN" sz="2000" dirty="0"/>
          </a:p>
          <a:p>
            <a:pPr lvl="1"/>
            <a:r>
              <a:rPr lang="zh-CN" altLang="en-US" sz="1800" dirty="0"/>
              <a:t>在组织内部，给每个主机分配一个私有</a:t>
            </a:r>
            <a:r>
              <a:rPr lang="en-US" altLang="zh-CN" sz="1800" dirty="0"/>
              <a:t>IP</a:t>
            </a:r>
            <a:r>
              <a:rPr lang="zh-CN" altLang="en-US" sz="1800" dirty="0"/>
              <a:t>地址</a:t>
            </a:r>
          </a:p>
          <a:p>
            <a:pPr lvl="1"/>
            <a:r>
              <a:rPr lang="zh-CN" altLang="en-US" sz="1800" dirty="0"/>
              <a:t>使用标准</a:t>
            </a:r>
            <a:r>
              <a:rPr lang="en-US" altLang="zh-CN" sz="1800" dirty="0"/>
              <a:t>IP</a:t>
            </a:r>
            <a:r>
              <a:rPr lang="zh-CN" altLang="en-US" sz="1800" dirty="0"/>
              <a:t>路由协议，且可以进一步划分子网</a:t>
            </a:r>
          </a:p>
          <a:p>
            <a:pPr lvl="1"/>
            <a:r>
              <a:rPr lang="zh-CN" altLang="en-US" sz="1800" dirty="0"/>
              <a:t>私有地址只能用作本地地址而不能用作全球地址，在因特网中的所有路由器对目的地址是私有地址的分组一律不进行转发</a:t>
            </a:r>
            <a:endParaRPr lang="en-US" altLang="zh-CN" sz="1800" dirty="0"/>
          </a:p>
          <a:p>
            <a:pPr>
              <a:spcBef>
                <a:spcPts val="1200"/>
              </a:spcBef>
              <a:buClr>
                <a:srgbClr val="9999CC"/>
              </a:buClr>
            </a:pPr>
            <a:r>
              <a:rPr lang="zh-CN" altLang="en-US" sz="2000" dirty="0" smtClean="0">
                <a:solidFill>
                  <a:srgbClr val="000000"/>
                </a:solidFill>
              </a:rPr>
              <a:t>使用私有地址通信的内部网络，若分布在不同地方，如何相连</a:t>
            </a:r>
            <a:endParaRPr lang="en-US" altLang="zh-CN" sz="2000" dirty="0" smtClean="0">
              <a:solidFill>
                <a:srgbClr val="000000"/>
              </a:solidFill>
            </a:endParaRPr>
          </a:p>
          <a:p>
            <a:pPr lvl="1">
              <a:spcBef>
                <a:spcPts val="600"/>
              </a:spcBef>
              <a:buClr>
                <a:srgbClr val="9999CC"/>
              </a:buClr>
            </a:pPr>
            <a:r>
              <a:rPr lang="zh-CN" altLang="en-US" sz="1800" dirty="0">
                <a:solidFill>
                  <a:srgbClr val="000000"/>
                </a:solidFill>
              </a:rPr>
              <a:t>采用</a:t>
            </a:r>
            <a:r>
              <a:rPr lang="en-US" altLang="zh-CN" sz="1800" dirty="0" smtClean="0">
                <a:solidFill>
                  <a:srgbClr val="000000"/>
                </a:solidFill>
              </a:rPr>
              <a:t>IP</a:t>
            </a:r>
            <a:r>
              <a:rPr lang="zh-CN" altLang="en-US" sz="1800" dirty="0" smtClean="0">
                <a:solidFill>
                  <a:srgbClr val="000000"/>
                </a:solidFill>
              </a:rPr>
              <a:t>隧道技术实现</a:t>
            </a:r>
            <a:r>
              <a:rPr lang="zh-CN" altLang="en-US" sz="1800" dirty="0" smtClean="0">
                <a:solidFill>
                  <a:schemeClr val="accent5">
                    <a:lumMod val="50000"/>
                  </a:schemeClr>
                </a:solidFill>
              </a:rPr>
              <a:t>虚拟专用网</a:t>
            </a:r>
            <a:r>
              <a:rPr lang="en-US" altLang="zh-CN" sz="1800" dirty="0" smtClean="0">
                <a:solidFill>
                  <a:schemeClr val="accent5">
                    <a:lumMod val="50000"/>
                  </a:schemeClr>
                </a:solidFill>
              </a:rPr>
              <a:t>VPN(Virtual Private Network)</a:t>
            </a:r>
            <a:endParaRPr lang="en-US" altLang="zh-CN" sz="1800" dirty="0">
              <a:solidFill>
                <a:schemeClr val="accent5">
                  <a:lumMod val="50000"/>
                </a:schemeClr>
              </a:solidFill>
            </a:endParaRP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15</a:t>
            </a:fld>
            <a:endParaRPr lang="zh-CN" altLang="en-US" dirty="0"/>
          </a:p>
        </p:txBody>
      </p:sp>
      <p:sp>
        <p:nvSpPr>
          <p:cNvPr id="288" name="文本框 287"/>
          <p:cNvSpPr txBox="1">
            <a:spLocks noChangeArrowheads="1"/>
          </p:cNvSpPr>
          <p:nvPr/>
        </p:nvSpPr>
        <p:spPr bwMode="auto">
          <a:xfrm>
            <a:off x="7937500" y="87868"/>
            <a:ext cx="9879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4.6  VPN</a:t>
            </a:r>
          </a:p>
        </p:txBody>
      </p:sp>
    </p:spTree>
    <p:custDataLst>
      <p:tags r:id="rId1"/>
    </p:custDataLst>
    <p:extLst>
      <p:ext uri="{BB962C8B-B14F-4D97-AF65-F5344CB8AC3E}">
        <p14:creationId xmlns:p14="http://schemas.microsoft.com/office/powerpoint/2010/main" val="4761127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dissolv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dissolve">
                                      <p:cBhvr>
                                        <p:cTn id="38" dur="500"/>
                                        <p:tgtEl>
                                          <p:spTgt spid="3">
                                            <p:txEl>
                                              <p:pRg st="7" end="7"/>
                                            </p:txEl>
                                          </p:spTgt>
                                        </p:tgtEl>
                                      </p:cBhvr>
                                    </p:animEffect>
                                  </p:childTnLst>
                                </p:cTn>
                              </p:par>
                              <p:par>
                                <p:cTn id="39" presetID="9"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dissolve">
                                      <p:cBhvr>
                                        <p:cTn id="41" dur="500"/>
                                        <p:tgtEl>
                                          <p:spTgt spid="3">
                                            <p:txEl>
                                              <p:pRg st="8" end="8"/>
                                            </p:txEl>
                                          </p:spTgt>
                                        </p:tgtEl>
                                      </p:cBhvr>
                                    </p:animEffect>
                                  </p:childTnLst>
                                </p:cTn>
                              </p:par>
                              <p:par>
                                <p:cTn id="42" presetID="9" presetClass="entr" presetSubtype="0" fill="hold"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dissolve">
                                      <p:cBhvr>
                                        <p:cTn id="44" dur="500"/>
                                        <p:tgtEl>
                                          <p:spTgt spid="3">
                                            <p:txEl>
                                              <p:pRg st="9" end="9"/>
                                            </p:txEl>
                                          </p:spTgt>
                                        </p:tgtEl>
                                      </p:cBhvr>
                                    </p:animEffect>
                                  </p:childTnLst>
                                </p:cTn>
                              </p:par>
                              <p:par>
                                <p:cTn id="45" presetID="9" presetClass="entr" presetSubtype="0"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dissolv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dissolv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dissolve">
                                      <p:cBhvr>
                                        <p:cTn id="5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组合 153"/>
          <p:cNvGrpSpPr/>
          <p:nvPr/>
        </p:nvGrpSpPr>
        <p:grpSpPr>
          <a:xfrm>
            <a:off x="3124200" y="2222500"/>
            <a:ext cx="2743200" cy="1703388"/>
            <a:chOff x="3124200" y="2222500"/>
            <a:chExt cx="2743200" cy="1703388"/>
          </a:xfrm>
        </p:grpSpPr>
        <p:graphicFrame>
          <p:nvGraphicFramePr>
            <p:cNvPr id="124" name="Object 48"/>
            <p:cNvGraphicFramePr>
              <a:graphicFrameLocks noChangeAspect="1"/>
            </p:cNvGraphicFramePr>
            <p:nvPr>
              <p:extLst>
                <p:ext uri="{D42A27DB-BD31-4B8C-83A1-F6EECF244321}">
                  <p14:modId xmlns:p14="http://schemas.microsoft.com/office/powerpoint/2010/main" val="683491446"/>
                </p:ext>
              </p:extLst>
            </p:nvPr>
          </p:nvGraphicFramePr>
          <p:xfrm>
            <a:off x="3124200" y="2222500"/>
            <a:ext cx="2743200" cy="1703388"/>
          </p:xfrm>
          <a:graphic>
            <a:graphicData uri="http://schemas.openxmlformats.org/presentationml/2006/ole">
              <mc:AlternateContent xmlns:mc="http://schemas.openxmlformats.org/markup-compatibility/2006">
                <mc:Choice xmlns:v="urn:schemas-microsoft-com:vml" Requires="v">
                  <p:oleObj spid="_x0000_s3101" name="VISIO" r:id="rId5" imgW="1687068" imgH="964692" progId="Visio.Drawing.11">
                    <p:embed/>
                  </p:oleObj>
                </mc:Choice>
                <mc:Fallback>
                  <p:oleObj name="VISIO" r:id="rId5" imgW="1687068" imgH="964692" progId="Visio.Drawing.11">
                    <p:embed/>
                    <p:pic>
                      <p:nvPicPr>
                        <p:cNvPr id="0"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2222500"/>
                          <a:ext cx="2743200" cy="170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9" name="Text Box 53"/>
            <p:cNvSpPr txBox="1">
              <a:spLocks noChangeArrowheads="1"/>
            </p:cNvSpPr>
            <p:nvPr/>
          </p:nvSpPr>
          <p:spPr bwMode="auto">
            <a:xfrm>
              <a:off x="4095750" y="3211513"/>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互联网</a:t>
              </a:r>
              <a:endParaRPr kumimoji="1" lang="zh-CN" altLang="en-US" sz="1800" b="0" i="0" u="none" strike="noStrike" kern="0" cap="none" spc="0" normalizeH="0" baseline="0" noProof="0" dirty="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grpSp>
      <p:sp>
        <p:nvSpPr>
          <p:cNvPr id="2" name="标题 1"/>
          <p:cNvSpPr>
            <a:spLocks noGrp="1"/>
          </p:cNvSpPr>
          <p:nvPr>
            <p:ph type="title"/>
          </p:nvPr>
        </p:nvSpPr>
        <p:spPr/>
        <p:txBody>
          <a:bodyPr/>
          <a:lstStyle/>
          <a:p>
            <a:r>
              <a:rPr lang="zh-CN" altLang="en-US" dirty="0" smtClean="0"/>
              <a:t>基于</a:t>
            </a:r>
            <a:r>
              <a:rPr lang="en-US" altLang="zh-CN" dirty="0" smtClean="0"/>
              <a:t>IP</a:t>
            </a:r>
            <a:r>
              <a:rPr lang="zh-CN" altLang="en-US" dirty="0" smtClean="0"/>
              <a:t>隧道技术的</a:t>
            </a:r>
            <a:r>
              <a:rPr lang="en-US" altLang="zh-CN" dirty="0" smtClean="0"/>
              <a:t>VPN</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16</a:t>
            </a:fld>
            <a:endParaRPr lang="zh-CN" altLang="en-US" dirty="0"/>
          </a:p>
        </p:txBody>
      </p:sp>
      <p:sp>
        <p:nvSpPr>
          <p:cNvPr id="288" name="文本框 287"/>
          <p:cNvSpPr txBox="1">
            <a:spLocks noChangeArrowheads="1"/>
          </p:cNvSpPr>
          <p:nvPr/>
        </p:nvSpPr>
        <p:spPr bwMode="auto">
          <a:xfrm>
            <a:off x="7937500" y="87868"/>
            <a:ext cx="9879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4.6  VPN</a:t>
            </a:r>
          </a:p>
        </p:txBody>
      </p:sp>
      <p:grpSp>
        <p:nvGrpSpPr>
          <p:cNvPr id="6" name="组合 5"/>
          <p:cNvGrpSpPr/>
          <p:nvPr/>
        </p:nvGrpSpPr>
        <p:grpSpPr>
          <a:xfrm>
            <a:off x="177801" y="2197100"/>
            <a:ext cx="2460034" cy="2359200"/>
            <a:chOff x="177801" y="2197100"/>
            <a:chExt cx="2460034" cy="2359200"/>
          </a:xfrm>
        </p:grpSpPr>
        <p:grpSp>
          <p:nvGrpSpPr>
            <p:cNvPr id="79" name="Group 2"/>
            <p:cNvGrpSpPr>
              <a:grpSpLocks/>
            </p:cNvGrpSpPr>
            <p:nvPr/>
          </p:nvGrpSpPr>
          <p:grpSpPr bwMode="auto">
            <a:xfrm>
              <a:off x="177801" y="2197100"/>
              <a:ext cx="1498600" cy="1789113"/>
              <a:chOff x="112" y="1384"/>
              <a:chExt cx="944" cy="1127"/>
            </a:xfrm>
          </p:grpSpPr>
          <p:sp>
            <p:nvSpPr>
              <p:cNvPr id="80" name="Line 3"/>
              <p:cNvSpPr>
                <a:spLocks noChangeShapeType="1"/>
              </p:cNvSpPr>
              <p:nvPr/>
            </p:nvSpPr>
            <p:spPr bwMode="auto">
              <a:xfrm flipV="1">
                <a:off x="816" y="2248"/>
                <a:ext cx="240" cy="192"/>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81" name="Line 4"/>
              <p:cNvSpPr>
                <a:spLocks noChangeShapeType="1"/>
              </p:cNvSpPr>
              <p:nvPr/>
            </p:nvSpPr>
            <p:spPr bwMode="auto">
              <a:xfrm>
                <a:off x="624" y="1576"/>
                <a:ext cx="240" cy="144"/>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82" name="Line 5"/>
              <p:cNvSpPr>
                <a:spLocks noChangeShapeType="1"/>
              </p:cNvSpPr>
              <p:nvPr/>
            </p:nvSpPr>
            <p:spPr bwMode="auto">
              <a:xfrm flipV="1">
                <a:off x="432" y="1967"/>
                <a:ext cx="288"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pic>
            <p:nvPicPr>
              <p:cNvPr id="83" name="Picture 6"/>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6" y="1823"/>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 Box 7"/>
              <p:cNvSpPr txBox="1">
                <a:spLocks noChangeArrowheads="1"/>
              </p:cNvSpPr>
              <p:nvPr/>
            </p:nvSpPr>
            <p:spPr bwMode="auto">
              <a:xfrm>
                <a:off x="113" y="1797"/>
                <a:ext cx="1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8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X</a:t>
                </a:r>
              </a:p>
            </p:txBody>
          </p:sp>
          <p:sp>
            <p:nvSpPr>
              <p:cNvPr id="85" name="Text Box 8"/>
              <p:cNvSpPr txBox="1">
                <a:spLocks noChangeArrowheads="1"/>
              </p:cNvSpPr>
              <p:nvPr/>
            </p:nvSpPr>
            <p:spPr bwMode="auto">
              <a:xfrm>
                <a:off x="112" y="2031"/>
                <a:ext cx="59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10.1.0.1</a:t>
                </a:r>
              </a:p>
            </p:txBody>
          </p:sp>
          <p:pic>
            <p:nvPicPr>
              <p:cNvPr id="86" name="Picture 9"/>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0" y="1384"/>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 name="Picture 10"/>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2" y="2296"/>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88" name="Group 12"/>
            <p:cNvGrpSpPr>
              <a:grpSpLocks/>
            </p:cNvGrpSpPr>
            <p:nvPr/>
          </p:nvGrpSpPr>
          <p:grpSpPr bwMode="auto">
            <a:xfrm>
              <a:off x="973138" y="2384425"/>
              <a:ext cx="1511300" cy="1225550"/>
              <a:chOff x="385" y="2795"/>
              <a:chExt cx="1769" cy="816"/>
            </a:xfrm>
          </p:grpSpPr>
          <p:sp>
            <p:nvSpPr>
              <p:cNvPr id="89" name="Oval 13"/>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0" name="Oval 14"/>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1" name="Oval 15"/>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2" name="Oval 16"/>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3" name="Oval 17"/>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4" name="Oval 18"/>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5" name="Oval 19"/>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6" name="Oval 20"/>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7" name="Oval 21"/>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8" name="Oval 22"/>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9" name="Oval 23"/>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00" name="Oval 24"/>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01" name="Oval 25"/>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02" name="Oval 26"/>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03" name="Oval 27"/>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04" name="Oval 28"/>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05" name="Freeform 29"/>
              <p:cNvSpPr>
                <a:spLocks/>
              </p:cNvSpPr>
              <p:nvPr/>
            </p:nvSpPr>
            <p:spPr bwMode="auto">
              <a:xfrm>
                <a:off x="567" y="2924"/>
                <a:ext cx="1451" cy="597"/>
              </a:xfrm>
              <a:custGeom>
                <a:avLst/>
                <a:gdLst>
                  <a:gd name="T0" fmla="*/ 0 w 1447"/>
                  <a:gd name="T1" fmla="*/ 137 h 1128"/>
                  <a:gd name="T2" fmla="*/ 80 w 1447"/>
                  <a:gd name="T3" fmla="*/ 110 h 1128"/>
                  <a:gd name="T4" fmla="*/ 56 w 1447"/>
                  <a:gd name="T5" fmla="*/ 107 h 1128"/>
                  <a:gd name="T6" fmla="*/ 24 w 1447"/>
                  <a:gd name="T7" fmla="*/ 112 h 1128"/>
                  <a:gd name="T8" fmla="*/ 40 w 1447"/>
                  <a:gd name="T9" fmla="*/ 105 h 1128"/>
                  <a:gd name="T10" fmla="*/ 64 w 1447"/>
                  <a:gd name="T11" fmla="*/ 98 h 1128"/>
                  <a:gd name="T12" fmla="*/ 96 w 1447"/>
                  <a:gd name="T13" fmla="*/ 85 h 1128"/>
                  <a:gd name="T14" fmla="*/ 104 w 1447"/>
                  <a:gd name="T15" fmla="*/ 78 h 1128"/>
                  <a:gd name="T16" fmla="*/ 152 w 1447"/>
                  <a:gd name="T17" fmla="*/ 58 h 1128"/>
                  <a:gd name="T18" fmla="*/ 168 w 1447"/>
                  <a:gd name="T19" fmla="*/ 51 h 1128"/>
                  <a:gd name="T20" fmla="*/ 202 w 1447"/>
                  <a:gd name="T21" fmla="*/ 49 h 1128"/>
                  <a:gd name="T22" fmla="*/ 290 w 1447"/>
                  <a:gd name="T23" fmla="*/ 31 h 1128"/>
                  <a:gd name="T24" fmla="*/ 330 w 1447"/>
                  <a:gd name="T25" fmla="*/ 22 h 1128"/>
                  <a:gd name="T26" fmla="*/ 354 w 1447"/>
                  <a:gd name="T27" fmla="*/ 16 h 1128"/>
                  <a:gd name="T28" fmla="*/ 426 w 1447"/>
                  <a:gd name="T29" fmla="*/ 11 h 1128"/>
                  <a:gd name="T30" fmla="*/ 506 w 1447"/>
                  <a:gd name="T31" fmla="*/ 0 h 1128"/>
                  <a:gd name="T32" fmla="*/ 812 w 1447"/>
                  <a:gd name="T33" fmla="*/ 11 h 1128"/>
                  <a:gd name="T34" fmla="*/ 1062 w 1447"/>
                  <a:gd name="T35" fmla="*/ 49 h 1128"/>
                  <a:gd name="T36" fmla="*/ 1086 w 1447"/>
                  <a:gd name="T37" fmla="*/ 56 h 1128"/>
                  <a:gd name="T38" fmla="*/ 1110 w 1447"/>
                  <a:gd name="T39" fmla="*/ 60 h 1128"/>
                  <a:gd name="T40" fmla="*/ 1230 w 1447"/>
                  <a:gd name="T41" fmla="*/ 85 h 1128"/>
                  <a:gd name="T42" fmla="*/ 1304 w 1447"/>
                  <a:gd name="T43" fmla="*/ 103 h 1128"/>
                  <a:gd name="T44" fmla="*/ 1352 w 1447"/>
                  <a:gd name="T45" fmla="*/ 123 h 1128"/>
                  <a:gd name="T46" fmla="*/ 1368 w 1447"/>
                  <a:gd name="T47" fmla="*/ 137 h 1128"/>
                  <a:gd name="T48" fmla="*/ 1400 w 1447"/>
                  <a:gd name="T49" fmla="*/ 150 h 1128"/>
                  <a:gd name="T50" fmla="*/ 1424 w 1447"/>
                  <a:gd name="T51" fmla="*/ 170 h 1128"/>
                  <a:gd name="T52" fmla="*/ 1440 w 1447"/>
                  <a:gd name="T53" fmla="*/ 184 h 1128"/>
                  <a:gd name="T54" fmla="*/ 1440 w 1447"/>
                  <a:gd name="T55" fmla="*/ 240 h 1128"/>
                  <a:gd name="T56" fmla="*/ 1424 w 1447"/>
                  <a:gd name="T57" fmla="*/ 253 h 1128"/>
                  <a:gd name="T58" fmla="*/ 1376 w 1447"/>
                  <a:gd name="T59" fmla="*/ 258 h 1128"/>
                  <a:gd name="T60" fmla="*/ 1360 w 1447"/>
                  <a:gd name="T61" fmla="*/ 265 h 1128"/>
                  <a:gd name="T62" fmla="*/ 1312 w 1447"/>
                  <a:gd name="T63" fmla="*/ 274 h 1128"/>
                  <a:gd name="T64" fmla="*/ 1222 w 1447"/>
                  <a:gd name="T65" fmla="*/ 291 h 1128"/>
                  <a:gd name="T66" fmla="*/ 1174 w 1447"/>
                  <a:gd name="T67" fmla="*/ 300 h 1128"/>
                  <a:gd name="T68" fmla="*/ 1118 w 1447"/>
                  <a:gd name="T69" fmla="*/ 316 h 1128"/>
                  <a:gd name="T70" fmla="*/ 442 w 1447"/>
                  <a:gd name="T71" fmla="*/ 307 h 1128"/>
                  <a:gd name="T72" fmla="*/ 362 w 1447"/>
                  <a:gd name="T73" fmla="*/ 300 h 1128"/>
                  <a:gd name="T74" fmla="*/ 306 w 1447"/>
                  <a:gd name="T75" fmla="*/ 274 h 1128"/>
                  <a:gd name="T76" fmla="*/ 242 w 1447"/>
                  <a:gd name="T77" fmla="*/ 247 h 1128"/>
                  <a:gd name="T78" fmla="*/ 202 w 1447"/>
                  <a:gd name="T79" fmla="*/ 224 h 1128"/>
                  <a:gd name="T80" fmla="*/ 120 w 1447"/>
                  <a:gd name="T81" fmla="*/ 197 h 1128"/>
                  <a:gd name="T82" fmla="*/ 56 w 1447"/>
                  <a:gd name="T83" fmla="*/ 175 h 1128"/>
                  <a:gd name="T84" fmla="*/ 16 w 1447"/>
                  <a:gd name="T85" fmla="*/ 152 h 1128"/>
                  <a:gd name="T86" fmla="*/ 8 w 1447"/>
                  <a:gd name="T87" fmla="*/ 143 h 1128"/>
                  <a:gd name="T88" fmla="*/ 0 w 1447"/>
                  <a:gd name="T89" fmla="*/ 137 h 112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grpSp>
        <p:sp>
          <p:nvSpPr>
            <p:cNvPr id="127" name="Text Box 51"/>
            <p:cNvSpPr txBox="1">
              <a:spLocks noChangeArrowheads="1"/>
            </p:cNvSpPr>
            <p:nvPr/>
          </p:nvSpPr>
          <p:spPr bwMode="auto">
            <a:xfrm>
              <a:off x="1315442" y="2845576"/>
              <a:ext cx="8322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00" b="0" i="0" u="none" strike="noStrike" kern="0" cap="none" spc="0" normalizeH="0" baseline="0" noProof="0" dirty="0" smtClean="0">
                  <a:ln>
                    <a:noFill/>
                  </a:ln>
                  <a:solidFill>
                    <a:schemeClr val="tx1"/>
                  </a:solidFill>
                  <a:effectLst/>
                  <a:uLnTx/>
                  <a:uFillTx/>
                  <a:latin typeface="Calibri" panose="020F0502020204030204" pitchFamily="34" charset="0"/>
                  <a:ea typeface="华文楷体" panose="02010600040101010101" pitchFamily="2" charset="-122"/>
                </a:rPr>
                <a:t>部门 </a:t>
              </a:r>
              <a:r>
                <a:rPr kumimoji="1" lang="en-US" altLang="zh-CN" sz="1800" b="0" i="0" u="none" strike="noStrike" kern="0" cap="none" spc="0" normalizeH="0" baseline="0" noProof="0" dirty="0" smtClean="0">
                  <a:ln>
                    <a:noFill/>
                  </a:ln>
                  <a:solidFill>
                    <a:schemeClr val="tx1"/>
                  </a:solidFill>
                  <a:effectLst/>
                  <a:uLnTx/>
                  <a:uFillTx/>
                  <a:latin typeface="Calibri" panose="020F0502020204030204" pitchFamily="34" charset="0"/>
                  <a:ea typeface="华文楷体" panose="02010600040101010101" pitchFamily="2" charset="-122"/>
                </a:rPr>
                <a:t>A</a:t>
              </a:r>
            </a:p>
          </p:txBody>
        </p:sp>
        <p:sp>
          <p:nvSpPr>
            <p:cNvPr id="130" name="Text Box 54"/>
            <p:cNvSpPr txBox="1">
              <a:spLocks noChangeArrowheads="1"/>
            </p:cNvSpPr>
            <p:nvPr/>
          </p:nvSpPr>
          <p:spPr bwMode="auto">
            <a:xfrm>
              <a:off x="762001" y="3971525"/>
              <a:ext cx="187583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None/>
              </a:pPr>
              <a:r>
                <a:rPr lang="zh-CN" altLang="en-US" sz="1600" dirty="0">
                  <a:solidFill>
                    <a:schemeClr val="tx1"/>
                  </a:solidFill>
                  <a:latin typeface="Calibri" panose="020F0502020204030204" pitchFamily="34" charset="0"/>
                  <a:ea typeface="华文楷体" panose="02010600040101010101" pitchFamily="2" charset="-122"/>
                </a:rPr>
                <a:t>网络地址 </a:t>
              </a:r>
              <a:r>
                <a:rPr lang="en-US" altLang="zh-CN" sz="1600" dirty="0">
                  <a:solidFill>
                    <a:schemeClr val="tx1"/>
                  </a:solidFill>
                  <a:latin typeface="Calibri" panose="020F0502020204030204" pitchFamily="34" charset="0"/>
                  <a:ea typeface="华文楷体" panose="02010600040101010101" pitchFamily="2" charset="-122"/>
                </a:rPr>
                <a:t>= 10.1.0.0</a:t>
              </a:r>
            </a:p>
            <a:p>
              <a:pPr algn="ctr">
                <a:spcBef>
                  <a:spcPct val="0"/>
                </a:spcBef>
                <a:buClrTx/>
                <a:buSzTx/>
                <a:buNone/>
              </a:pPr>
              <a:r>
                <a:rPr lang="zh-CN" altLang="en-US" sz="1600" dirty="0" smtClean="0">
                  <a:solidFill>
                    <a:schemeClr val="tx1"/>
                  </a:solidFill>
                  <a:latin typeface="Calibri" panose="020F0502020204030204" pitchFamily="34" charset="0"/>
                  <a:ea typeface="华文楷体" panose="02010600040101010101" pitchFamily="2" charset="-122"/>
                </a:rPr>
                <a:t>（私有地址</a:t>
              </a:r>
              <a:r>
                <a:rPr lang="zh-CN" altLang="en-US" sz="1600" dirty="0">
                  <a:solidFill>
                    <a:schemeClr val="tx1"/>
                  </a:solidFill>
                  <a:latin typeface="Calibri" panose="020F0502020204030204" pitchFamily="34" charset="0"/>
                  <a:ea typeface="华文楷体" panose="02010600040101010101" pitchFamily="2" charset="-122"/>
                </a:rPr>
                <a:t>）</a:t>
              </a:r>
            </a:p>
          </p:txBody>
        </p:sp>
      </p:grpSp>
      <p:sp>
        <p:nvSpPr>
          <p:cNvPr id="131" name="Text Box 55"/>
          <p:cNvSpPr txBox="1">
            <a:spLocks noChangeArrowheads="1"/>
          </p:cNvSpPr>
          <p:nvPr/>
        </p:nvSpPr>
        <p:spPr bwMode="auto">
          <a:xfrm>
            <a:off x="2492959" y="2961723"/>
            <a:ext cx="388248"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90000"/>
              </a:lnSpc>
              <a:spcBef>
                <a:spcPct val="0"/>
              </a:spcBef>
              <a:spcAft>
                <a:spcPct val="0"/>
              </a:spcAft>
              <a:buClrTx/>
              <a:buSzTx/>
              <a:buFontTx/>
              <a:buNone/>
              <a:tabLst/>
              <a:defRPr/>
            </a:pPr>
            <a:r>
              <a:rPr kumimoji="1" lang="en-US" altLang="zh-CN" sz="1800" b="0" i="0" u="none" strike="noStrike" kern="0" cap="none" spc="0" normalizeH="0" baseline="0" noProof="0" dirty="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R</a:t>
            </a:r>
            <a:r>
              <a:rPr kumimoji="1" lang="en-US" altLang="zh-CN" sz="1800" b="0" i="0" u="none" strike="noStrike" kern="0" cap="none" spc="0" normalizeH="0" baseline="-25000" noProof="0" dirty="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1</a:t>
            </a:r>
            <a:endParaRPr kumimoji="1" lang="en-US" altLang="zh-CN" sz="1800" b="0" i="0" u="none" strike="noStrike" kern="0" cap="none" spc="0" normalizeH="0" baseline="0" noProof="0" dirty="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32" name="Text Box 56"/>
          <p:cNvSpPr txBox="1">
            <a:spLocks noChangeArrowheads="1"/>
          </p:cNvSpPr>
          <p:nvPr/>
        </p:nvSpPr>
        <p:spPr bwMode="auto">
          <a:xfrm>
            <a:off x="5976488" y="2990850"/>
            <a:ext cx="388248"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90000"/>
              </a:lnSpc>
              <a:spcBef>
                <a:spcPct val="0"/>
              </a:spcBef>
              <a:spcAft>
                <a:spcPct val="0"/>
              </a:spcAft>
              <a:buClrTx/>
              <a:buSzTx/>
              <a:buFontTx/>
              <a:buNone/>
              <a:tabLst/>
              <a:defRPr/>
            </a:pPr>
            <a:r>
              <a:rPr kumimoji="1" lang="en-US" altLang="zh-CN" sz="1800" b="0" i="0" u="none" strike="noStrike" kern="0" cap="none" spc="0" normalizeH="0" baseline="0" noProof="0" dirty="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R</a:t>
            </a:r>
            <a:r>
              <a:rPr kumimoji="1" lang="en-US" altLang="zh-CN" sz="1800" b="0" i="0" u="none" strike="noStrike" kern="0" cap="none" spc="0" normalizeH="0" baseline="-25000" noProof="0" dirty="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2</a:t>
            </a:r>
            <a:endParaRPr kumimoji="1" lang="en-US" altLang="zh-CN" sz="1800" b="0" i="0" u="none" strike="noStrike" kern="0" cap="none" spc="0" normalizeH="0" baseline="0" noProof="0" dirty="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grpSp>
        <p:nvGrpSpPr>
          <p:cNvPr id="155" name="组合 154"/>
          <p:cNvGrpSpPr/>
          <p:nvPr/>
        </p:nvGrpSpPr>
        <p:grpSpPr>
          <a:xfrm>
            <a:off x="3105150" y="2708275"/>
            <a:ext cx="2514600" cy="382032"/>
            <a:chOff x="3105150" y="2708275"/>
            <a:chExt cx="2514600" cy="382032"/>
          </a:xfrm>
        </p:grpSpPr>
        <p:sp>
          <p:nvSpPr>
            <p:cNvPr id="128" name="AutoShape 52"/>
            <p:cNvSpPr>
              <a:spLocks noChangeArrowheads="1"/>
            </p:cNvSpPr>
            <p:nvPr/>
          </p:nvSpPr>
          <p:spPr bwMode="auto">
            <a:xfrm rot="16200000">
              <a:off x="4182268" y="1631157"/>
              <a:ext cx="360363" cy="2514600"/>
            </a:xfrm>
            <a:prstGeom prst="can">
              <a:avLst>
                <a:gd name="adj" fmla="val 25521"/>
              </a:avLst>
            </a:prstGeom>
            <a:gradFill rotWithShape="1">
              <a:gsLst>
                <a:gs pos="0">
                  <a:srgbClr val="185E76"/>
                </a:gs>
                <a:gs pos="50000">
                  <a:srgbClr val="33CCFF"/>
                </a:gs>
                <a:gs pos="100000">
                  <a:srgbClr val="185E76"/>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33" name="Text Box 57"/>
            <p:cNvSpPr txBox="1">
              <a:spLocks noChangeArrowheads="1"/>
            </p:cNvSpPr>
            <p:nvPr/>
          </p:nvSpPr>
          <p:spPr bwMode="auto">
            <a:xfrm>
              <a:off x="4095750" y="2720975"/>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00" b="1" i="0" u="none" strike="noStrike" kern="0" cap="none" spc="0" normalizeH="0" baseline="0" noProof="0" dirty="0" smtClean="0">
                  <a:ln>
                    <a:noFill/>
                  </a:ln>
                  <a:solidFill>
                    <a:schemeClr val="bg1"/>
                  </a:solidFill>
                  <a:effectLst/>
                  <a:uLnTx/>
                  <a:uFillTx/>
                  <a:latin typeface="Calibri" panose="020F0502020204030204" pitchFamily="34" charset="0"/>
                  <a:ea typeface="华文楷体" panose="02010600040101010101" pitchFamily="2" charset="-122"/>
                </a:rPr>
                <a:t>隧道</a:t>
              </a:r>
            </a:p>
          </p:txBody>
        </p:sp>
      </p:grpSp>
      <p:sp>
        <p:nvSpPr>
          <p:cNvPr id="134" name="Line 58"/>
          <p:cNvSpPr>
            <a:spLocks noChangeShapeType="1"/>
          </p:cNvSpPr>
          <p:nvPr/>
        </p:nvSpPr>
        <p:spPr bwMode="auto">
          <a:xfrm>
            <a:off x="2800350" y="2882900"/>
            <a:ext cx="3810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smtClean="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135" name="Line 59"/>
          <p:cNvSpPr>
            <a:spLocks noChangeShapeType="1"/>
          </p:cNvSpPr>
          <p:nvPr/>
        </p:nvSpPr>
        <p:spPr bwMode="auto">
          <a:xfrm>
            <a:off x="5619750" y="2882900"/>
            <a:ext cx="3810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smtClean="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137" name="Text Box 61"/>
          <p:cNvSpPr txBox="1">
            <a:spLocks noChangeArrowheads="1"/>
          </p:cNvSpPr>
          <p:nvPr/>
        </p:nvSpPr>
        <p:spPr bwMode="auto">
          <a:xfrm>
            <a:off x="2286001" y="2239963"/>
            <a:ext cx="106045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dirty="0" smtClean="0">
                <a:ln>
                  <a:noFill/>
                </a:ln>
                <a:solidFill>
                  <a:schemeClr val="accent5">
                    <a:lumMod val="50000"/>
                  </a:schemeClr>
                </a:solidFill>
                <a:effectLst/>
                <a:uLnTx/>
                <a:uFillTx/>
                <a:latin typeface="Calibri" panose="020F0502020204030204" pitchFamily="34" charset="0"/>
                <a:ea typeface="华文楷体" panose="02010600040101010101" pitchFamily="2" charset="-122"/>
              </a:rPr>
              <a:t>125.1.2.3</a:t>
            </a:r>
          </a:p>
        </p:txBody>
      </p:sp>
      <p:sp>
        <p:nvSpPr>
          <p:cNvPr id="138" name="Line 62"/>
          <p:cNvSpPr>
            <a:spLocks noChangeShapeType="1"/>
          </p:cNvSpPr>
          <p:nvPr/>
        </p:nvSpPr>
        <p:spPr bwMode="auto">
          <a:xfrm flipH="1">
            <a:off x="2822576" y="2565400"/>
            <a:ext cx="93664" cy="335678"/>
          </a:xfrm>
          <a:prstGeom prst="line">
            <a:avLst/>
          </a:prstGeom>
          <a:noFill/>
          <a:ln w="381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39" name="Text Box 63"/>
          <p:cNvSpPr txBox="1">
            <a:spLocks noChangeArrowheads="1"/>
          </p:cNvSpPr>
          <p:nvPr/>
        </p:nvSpPr>
        <p:spPr bwMode="auto">
          <a:xfrm>
            <a:off x="5365751" y="2270125"/>
            <a:ext cx="1060450"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90000"/>
              </a:lnSpc>
              <a:spcBef>
                <a:spcPct val="0"/>
              </a:spcBef>
              <a:spcAft>
                <a:spcPct val="0"/>
              </a:spcAft>
              <a:buClrTx/>
              <a:buSzTx/>
              <a:buFontTx/>
              <a:buNone/>
              <a:tabLst/>
              <a:defRPr/>
            </a:pPr>
            <a:r>
              <a:rPr kumimoji="1" lang="en-US" altLang="zh-CN" sz="1800" b="0" i="0" u="none" strike="noStrike" kern="0" cap="none" spc="0" normalizeH="0" baseline="0" noProof="0" dirty="0" smtClean="0">
                <a:ln>
                  <a:noFill/>
                </a:ln>
                <a:solidFill>
                  <a:schemeClr val="accent5">
                    <a:lumMod val="50000"/>
                  </a:schemeClr>
                </a:solidFill>
                <a:effectLst/>
                <a:uLnTx/>
                <a:uFillTx/>
                <a:latin typeface="Calibri" panose="020F0502020204030204" pitchFamily="34" charset="0"/>
                <a:ea typeface="华文楷体" panose="02010600040101010101" pitchFamily="2" charset="-122"/>
              </a:rPr>
              <a:t>194.4.5.6</a:t>
            </a:r>
          </a:p>
        </p:txBody>
      </p:sp>
      <p:sp>
        <p:nvSpPr>
          <p:cNvPr id="140" name="Line 64"/>
          <p:cNvSpPr>
            <a:spLocks noChangeShapeType="1"/>
          </p:cNvSpPr>
          <p:nvPr/>
        </p:nvSpPr>
        <p:spPr bwMode="auto">
          <a:xfrm>
            <a:off x="5867401" y="2565400"/>
            <a:ext cx="75710" cy="287338"/>
          </a:xfrm>
          <a:prstGeom prst="line">
            <a:avLst/>
          </a:prstGeom>
          <a:noFill/>
          <a:ln w="381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grpSp>
        <p:nvGrpSpPr>
          <p:cNvPr id="152" name="组合 151"/>
          <p:cNvGrpSpPr/>
          <p:nvPr/>
        </p:nvGrpSpPr>
        <p:grpSpPr>
          <a:xfrm>
            <a:off x="6227763" y="2120900"/>
            <a:ext cx="2513012" cy="2423550"/>
            <a:chOff x="6227763" y="2120900"/>
            <a:chExt cx="2513012" cy="2423550"/>
          </a:xfrm>
        </p:grpSpPr>
        <p:grpSp>
          <p:nvGrpSpPr>
            <p:cNvPr id="106" name="Group 30"/>
            <p:cNvGrpSpPr>
              <a:grpSpLocks/>
            </p:cNvGrpSpPr>
            <p:nvPr/>
          </p:nvGrpSpPr>
          <p:grpSpPr bwMode="auto">
            <a:xfrm>
              <a:off x="6227763" y="2314575"/>
              <a:ext cx="1511300" cy="1225550"/>
              <a:chOff x="385" y="2795"/>
              <a:chExt cx="1769" cy="816"/>
            </a:xfrm>
          </p:grpSpPr>
          <p:sp>
            <p:nvSpPr>
              <p:cNvPr id="107" name="Oval 31"/>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08" name="Oval 32"/>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09" name="Oval 33"/>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0" name="Oval 34"/>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1" name="Oval 35"/>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2" name="Oval 36"/>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3" name="Oval 37"/>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4" name="Oval 38"/>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5" name="Oval 39"/>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6" name="Oval 40"/>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7" name="Oval 41"/>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8" name="Oval 42"/>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9" name="Oval 43"/>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20" name="Oval 44"/>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21" name="Oval 45"/>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22" name="Oval 46"/>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23" name="Freeform 47"/>
              <p:cNvSpPr>
                <a:spLocks/>
              </p:cNvSpPr>
              <p:nvPr/>
            </p:nvSpPr>
            <p:spPr bwMode="auto">
              <a:xfrm>
                <a:off x="567" y="2924"/>
                <a:ext cx="1451" cy="597"/>
              </a:xfrm>
              <a:custGeom>
                <a:avLst/>
                <a:gdLst>
                  <a:gd name="T0" fmla="*/ 0 w 1447"/>
                  <a:gd name="T1" fmla="*/ 137 h 1128"/>
                  <a:gd name="T2" fmla="*/ 80 w 1447"/>
                  <a:gd name="T3" fmla="*/ 110 h 1128"/>
                  <a:gd name="T4" fmla="*/ 56 w 1447"/>
                  <a:gd name="T5" fmla="*/ 107 h 1128"/>
                  <a:gd name="T6" fmla="*/ 24 w 1447"/>
                  <a:gd name="T7" fmla="*/ 112 h 1128"/>
                  <a:gd name="T8" fmla="*/ 40 w 1447"/>
                  <a:gd name="T9" fmla="*/ 105 h 1128"/>
                  <a:gd name="T10" fmla="*/ 64 w 1447"/>
                  <a:gd name="T11" fmla="*/ 98 h 1128"/>
                  <a:gd name="T12" fmla="*/ 96 w 1447"/>
                  <a:gd name="T13" fmla="*/ 85 h 1128"/>
                  <a:gd name="T14" fmla="*/ 104 w 1447"/>
                  <a:gd name="T15" fmla="*/ 78 h 1128"/>
                  <a:gd name="T16" fmla="*/ 152 w 1447"/>
                  <a:gd name="T17" fmla="*/ 58 h 1128"/>
                  <a:gd name="T18" fmla="*/ 168 w 1447"/>
                  <a:gd name="T19" fmla="*/ 51 h 1128"/>
                  <a:gd name="T20" fmla="*/ 202 w 1447"/>
                  <a:gd name="T21" fmla="*/ 49 h 1128"/>
                  <a:gd name="T22" fmla="*/ 290 w 1447"/>
                  <a:gd name="T23" fmla="*/ 31 h 1128"/>
                  <a:gd name="T24" fmla="*/ 330 w 1447"/>
                  <a:gd name="T25" fmla="*/ 22 h 1128"/>
                  <a:gd name="T26" fmla="*/ 354 w 1447"/>
                  <a:gd name="T27" fmla="*/ 16 h 1128"/>
                  <a:gd name="T28" fmla="*/ 426 w 1447"/>
                  <a:gd name="T29" fmla="*/ 11 h 1128"/>
                  <a:gd name="T30" fmla="*/ 506 w 1447"/>
                  <a:gd name="T31" fmla="*/ 0 h 1128"/>
                  <a:gd name="T32" fmla="*/ 812 w 1447"/>
                  <a:gd name="T33" fmla="*/ 11 h 1128"/>
                  <a:gd name="T34" fmla="*/ 1062 w 1447"/>
                  <a:gd name="T35" fmla="*/ 49 h 1128"/>
                  <a:gd name="T36" fmla="*/ 1086 w 1447"/>
                  <a:gd name="T37" fmla="*/ 56 h 1128"/>
                  <a:gd name="T38" fmla="*/ 1110 w 1447"/>
                  <a:gd name="T39" fmla="*/ 60 h 1128"/>
                  <a:gd name="T40" fmla="*/ 1230 w 1447"/>
                  <a:gd name="T41" fmla="*/ 85 h 1128"/>
                  <a:gd name="T42" fmla="*/ 1304 w 1447"/>
                  <a:gd name="T43" fmla="*/ 103 h 1128"/>
                  <a:gd name="T44" fmla="*/ 1352 w 1447"/>
                  <a:gd name="T45" fmla="*/ 123 h 1128"/>
                  <a:gd name="T46" fmla="*/ 1368 w 1447"/>
                  <a:gd name="T47" fmla="*/ 137 h 1128"/>
                  <a:gd name="T48" fmla="*/ 1400 w 1447"/>
                  <a:gd name="T49" fmla="*/ 150 h 1128"/>
                  <a:gd name="T50" fmla="*/ 1424 w 1447"/>
                  <a:gd name="T51" fmla="*/ 170 h 1128"/>
                  <a:gd name="T52" fmla="*/ 1440 w 1447"/>
                  <a:gd name="T53" fmla="*/ 184 h 1128"/>
                  <a:gd name="T54" fmla="*/ 1440 w 1447"/>
                  <a:gd name="T55" fmla="*/ 240 h 1128"/>
                  <a:gd name="T56" fmla="*/ 1424 w 1447"/>
                  <a:gd name="T57" fmla="*/ 253 h 1128"/>
                  <a:gd name="T58" fmla="*/ 1376 w 1447"/>
                  <a:gd name="T59" fmla="*/ 258 h 1128"/>
                  <a:gd name="T60" fmla="*/ 1360 w 1447"/>
                  <a:gd name="T61" fmla="*/ 265 h 1128"/>
                  <a:gd name="T62" fmla="*/ 1312 w 1447"/>
                  <a:gd name="T63" fmla="*/ 274 h 1128"/>
                  <a:gd name="T64" fmla="*/ 1222 w 1447"/>
                  <a:gd name="T65" fmla="*/ 291 h 1128"/>
                  <a:gd name="T66" fmla="*/ 1174 w 1447"/>
                  <a:gd name="T67" fmla="*/ 300 h 1128"/>
                  <a:gd name="T68" fmla="*/ 1118 w 1447"/>
                  <a:gd name="T69" fmla="*/ 316 h 1128"/>
                  <a:gd name="T70" fmla="*/ 442 w 1447"/>
                  <a:gd name="T71" fmla="*/ 307 h 1128"/>
                  <a:gd name="T72" fmla="*/ 362 w 1447"/>
                  <a:gd name="T73" fmla="*/ 300 h 1128"/>
                  <a:gd name="T74" fmla="*/ 306 w 1447"/>
                  <a:gd name="T75" fmla="*/ 274 h 1128"/>
                  <a:gd name="T76" fmla="*/ 242 w 1447"/>
                  <a:gd name="T77" fmla="*/ 247 h 1128"/>
                  <a:gd name="T78" fmla="*/ 202 w 1447"/>
                  <a:gd name="T79" fmla="*/ 224 h 1128"/>
                  <a:gd name="T80" fmla="*/ 120 w 1447"/>
                  <a:gd name="T81" fmla="*/ 197 h 1128"/>
                  <a:gd name="T82" fmla="*/ 56 w 1447"/>
                  <a:gd name="T83" fmla="*/ 175 h 1128"/>
                  <a:gd name="T84" fmla="*/ 16 w 1447"/>
                  <a:gd name="T85" fmla="*/ 152 h 1128"/>
                  <a:gd name="T86" fmla="*/ 8 w 1447"/>
                  <a:gd name="T87" fmla="*/ 143 h 1128"/>
                  <a:gd name="T88" fmla="*/ 0 w 1447"/>
                  <a:gd name="T89" fmla="*/ 137 h 112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grpSp>
        <p:grpSp>
          <p:nvGrpSpPr>
            <p:cNvPr id="141" name="Group 65"/>
            <p:cNvGrpSpPr>
              <a:grpSpLocks/>
            </p:cNvGrpSpPr>
            <p:nvPr/>
          </p:nvGrpSpPr>
          <p:grpSpPr bwMode="auto">
            <a:xfrm>
              <a:off x="7391400" y="2120900"/>
              <a:ext cx="1349375" cy="1712913"/>
              <a:chOff x="4656" y="1336"/>
              <a:chExt cx="850" cy="1079"/>
            </a:xfrm>
          </p:grpSpPr>
          <p:sp>
            <p:nvSpPr>
              <p:cNvPr id="142" name="Line 66"/>
              <p:cNvSpPr>
                <a:spLocks noChangeShapeType="1"/>
              </p:cNvSpPr>
              <p:nvPr/>
            </p:nvSpPr>
            <p:spPr bwMode="auto">
              <a:xfrm flipH="1" flipV="1">
                <a:off x="4800" y="1912"/>
                <a:ext cx="348"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43" name="Line 67"/>
              <p:cNvSpPr>
                <a:spLocks noChangeShapeType="1"/>
              </p:cNvSpPr>
              <p:nvPr/>
            </p:nvSpPr>
            <p:spPr bwMode="auto">
              <a:xfrm flipH="1" flipV="1">
                <a:off x="4656" y="2152"/>
                <a:ext cx="336" cy="192"/>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44" name="Line 68"/>
              <p:cNvSpPr>
                <a:spLocks noChangeShapeType="1"/>
              </p:cNvSpPr>
              <p:nvPr/>
            </p:nvSpPr>
            <p:spPr bwMode="auto">
              <a:xfrm flipH="1">
                <a:off x="4800" y="1528"/>
                <a:ext cx="240" cy="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pic>
            <p:nvPicPr>
              <p:cNvPr id="145" name="Picture 69"/>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88" y="1768"/>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6" name="Text Box 70"/>
              <p:cNvSpPr txBox="1">
                <a:spLocks noChangeArrowheads="1"/>
              </p:cNvSpPr>
              <p:nvPr/>
            </p:nvSpPr>
            <p:spPr bwMode="auto">
              <a:xfrm>
                <a:off x="5284" y="1729"/>
                <a:ext cx="1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8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Y</a:t>
                </a:r>
              </a:p>
            </p:txBody>
          </p:sp>
          <p:sp>
            <p:nvSpPr>
              <p:cNvPr id="147" name="Text Box 71"/>
              <p:cNvSpPr txBox="1">
                <a:spLocks noChangeArrowheads="1"/>
              </p:cNvSpPr>
              <p:nvPr/>
            </p:nvSpPr>
            <p:spPr bwMode="auto">
              <a:xfrm>
                <a:off x="4912" y="1955"/>
                <a:ext cx="59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10.2.0.3</a:t>
                </a:r>
              </a:p>
            </p:txBody>
          </p:sp>
          <p:pic>
            <p:nvPicPr>
              <p:cNvPr id="148" name="Picture 72"/>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92" y="1336"/>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9" name="Picture 73"/>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44" y="2200"/>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51" name="Text Box 54"/>
            <p:cNvSpPr txBox="1">
              <a:spLocks noChangeArrowheads="1"/>
            </p:cNvSpPr>
            <p:nvPr/>
          </p:nvSpPr>
          <p:spPr bwMode="auto">
            <a:xfrm>
              <a:off x="6437442" y="3959675"/>
              <a:ext cx="187583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None/>
              </a:pPr>
              <a:r>
                <a:rPr lang="zh-CN" altLang="en-US" sz="1600" dirty="0">
                  <a:solidFill>
                    <a:schemeClr val="tx1"/>
                  </a:solidFill>
                  <a:latin typeface="Calibri" panose="020F0502020204030204" pitchFamily="34" charset="0"/>
                  <a:ea typeface="华文楷体" panose="02010600040101010101" pitchFamily="2" charset="-122"/>
                </a:rPr>
                <a:t>网络地址 </a:t>
              </a:r>
              <a:r>
                <a:rPr lang="en-US" altLang="zh-CN" sz="1600" dirty="0">
                  <a:solidFill>
                    <a:schemeClr val="tx1"/>
                  </a:solidFill>
                  <a:latin typeface="Calibri" panose="020F0502020204030204" pitchFamily="34" charset="0"/>
                  <a:ea typeface="华文楷体" panose="02010600040101010101" pitchFamily="2" charset="-122"/>
                </a:rPr>
                <a:t>= </a:t>
              </a:r>
              <a:r>
                <a:rPr lang="en-US" altLang="zh-CN" sz="1600" dirty="0" smtClean="0">
                  <a:solidFill>
                    <a:schemeClr val="tx1"/>
                  </a:solidFill>
                  <a:latin typeface="Calibri" panose="020F0502020204030204" pitchFamily="34" charset="0"/>
                  <a:ea typeface="华文楷体" panose="02010600040101010101" pitchFamily="2" charset="-122"/>
                </a:rPr>
                <a:t>10.2.0.0</a:t>
              </a:r>
              <a:endParaRPr lang="en-US" altLang="zh-CN" sz="1600" dirty="0">
                <a:solidFill>
                  <a:schemeClr val="tx1"/>
                </a:solidFill>
                <a:latin typeface="Calibri" panose="020F0502020204030204" pitchFamily="34" charset="0"/>
                <a:ea typeface="华文楷体" panose="02010600040101010101" pitchFamily="2" charset="-122"/>
              </a:endParaRPr>
            </a:p>
            <a:p>
              <a:pPr algn="ctr">
                <a:spcBef>
                  <a:spcPct val="0"/>
                </a:spcBef>
                <a:buClrTx/>
                <a:buSzTx/>
                <a:buNone/>
              </a:pPr>
              <a:r>
                <a:rPr lang="zh-CN" altLang="en-US" sz="1600" dirty="0" smtClean="0">
                  <a:solidFill>
                    <a:schemeClr val="tx1"/>
                  </a:solidFill>
                  <a:latin typeface="Calibri" panose="020F0502020204030204" pitchFamily="34" charset="0"/>
                  <a:ea typeface="华文楷体" panose="02010600040101010101" pitchFamily="2" charset="-122"/>
                </a:rPr>
                <a:t>（私有地址</a:t>
              </a:r>
              <a:r>
                <a:rPr lang="zh-CN" altLang="en-US" sz="1600" dirty="0">
                  <a:solidFill>
                    <a:schemeClr val="tx1"/>
                  </a:solidFill>
                  <a:latin typeface="Calibri" panose="020F0502020204030204" pitchFamily="34" charset="0"/>
                  <a:ea typeface="华文楷体" panose="02010600040101010101" pitchFamily="2" charset="-122"/>
                </a:rPr>
                <a:t>）</a:t>
              </a:r>
            </a:p>
          </p:txBody>
        </p:sp>
        <p:sp>
          <p:nvSpPr>
            <p:cNvPr id="153" name="Text Box 51"/>
            <p:cNvSpPr txBox="1">
              <a:spLocks noChangeArrowheads="1"/>
            </p:cNvSpPr>
            <p:nvPr/>
          </p:nvSpPr>
          <p:spPr bwMode="auto">
            <a:xfrm>
              <a:off x="6635959" y="2743015"/>
              <a:ext cx="8322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00" b="0" i="0" u="none" strike="noStrike" kern="0" cap="none" spc="0" normalizeH="0" baseline="0" noProof="0" dirty="0" smtClean="0">
                  <a:ln>
                    <a:noFill/>
                  </a:ln>
                  <a:solidFill>
                    <a:schemeClr val="tx1"/>
                  </a:solidFill>
                  <a:effectLst/>
                  <a:uLnTx/>
                  <a:uFillTx/>
                  <a:latin typeface="Calibri" panose="020F0502020204030204" pitchFamily="34" charset="0"/>
                  <a:ea typeface="华文楷体" panose="02010600040101010101" pitchFamily="2" charset="-122"/>
                </a:rPr>
                <a:t>部门 </a:t>
              </a:r>
              <a:r>
                <a:rPr kumimoji="1" lang="en-US" altLang="zh-CN" sz="1800" b="0" i="0" u="none" strike="noStrike" kern="0" cap="none" spc="0" normalizeH="0" baseline="0" noProof="0" dirty="0" smtClean="0">
                  <a:ln>
                    <a:noFill/>
                  </a:ln>
                  <a:solidFill>
                    <a:schemeClr val="tx1"/>
                  </a:solidFill>
                  <a:effectLst/>
                  <a:uLnTx/>
                  <a:uFillTx/>
                  <a:latin typeface="Calibri" panose="020F0502020204030204" pitchFamily="34" charset="0"/>
                  <a:ea typeface="华文楷体" panose="02010600040101010101" pitchFamily="2" charset="-122"/>
                </a:rPr>
                <a:t>B</a:t>
              </a:r>
            </a:p>
          </p:txBody>
        </p:sp>
      </p:grpSp>
      <p:pic>
        <p:nvPicPr>
          <p:cNvPr id="125" name="Picture 49"/>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949950" y="2757488"/>
            <a:ext cx="520700" cy="25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26" name="Picture 50"/>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332038" y="2759075"/>
            <a:ext cx="520700" cy="25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56" name="圆角矩形 155"/>
          <p:cNvSpPr/>
          <p:nvPr/>
        </p:nvSpPr>
        <p:spPr>
          <a:xfrm>
            <a:off x="3143111" y="1372198"/>
            <a:ext cx="3510311" cy="501530"/>
          </a:xfrm>
          <a:prstGeom prst="roundRect">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dirty="0" smtClean="0">
                <a:solidFill>
                  <a:srgbClr val="FFFFFF"/>
                </a:solidFill>
                <a:latin typeface="Calibri" panose="020F0502020204030204" pitchFamily="34" charset="0"/>
                <a:ea typeface="黑体" panose="02010609060101010101" pitchFamily="49" charset="-122"/>
              </a:rPr>
              <a:t>隧道两端：公有地址</a:t>
            </a:r>
            <a:endParaRPr lang="zh-CN" altLang="en-US" sz="2000" dirty="0">
              <a:solidFill>
                <a:srgbClr val="FFFFFF"/>
              </a:solidFill>
              <a:latin typeface="Calibri" panose="020F0502020204030204" pitchFamily="34" charset="0"/>
              <a:ea typeface="黑体" panose="02010609060101010101" pitchFamily="49" charset="-122"/>
            </a:endParaRPr>
          </a:p>
        </p:txBody>
      </p:sp>
      <p:sp>
        <p:nvSpPr>
          <p:cNvPr id="159" name="Line 62"/>
          <p:cNvSpPr>
            <a:spLocks noChangeShapeType="1"/>
          </p:cNvSpPr>
          <p:nvPr/>
        </p:nvSpPr>
        <p:spPr bwMode="auto">
          <a:xfrm flipH="1">
            <a:off x="3181350" y="1952625"/>
            <a:ext cx="1078785" cy="317500"/>
          </a:xfrm>
          <a:prstGeom prst="line">
            <a:avLst/>
          </a:prstGeom>
          <a:noFill/>
          <a:ln w="38100">
            <a:solidFill>
              <a:srgbClr val="9900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61" name="Line 62"/>
          <p:cNvSpPr>
            <a:spLocks noChangeShapeType="1"/>
          </p:cNvSpPr>
          <p:nvPr/>
        </p:nvSpPr>
        <p:spPr bwMode="auto">
          <a:xfrm>
            <a:off x="5053525" y="1934745"/>
            <a:ext cx="896425" cy="322012"/>
          </a:xfrm>
          <a:prstGeom prst="line">
            <a:avLst/>
          </a:prstGeom>
          <a:noFill/>
          <a:ln w="38100">
            <a:solidFill>
              <a:srgbClr val="9900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Tree>
    <p:custDataLst>
      <p:tags r:id="rId2"/>
    </p:custDataLst>
    <p:extLst>
      <p:ext uri="{BB962C8B-B14F-4D97-AF65-F5344CB8AC3E}">
        <p14:creationId xmlns:p14="http://schemas.microsoft.com/office/powerpoint/2010/main" val="4861817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52"/>
                                        </p:tgtEl>
                                        <p:attrNameLst>
                                          <p:attrName>style.visibility</p:attrName>
                                        </p:attrNameLst>
                                      </p:cBhvr>
                                      <p:to>
                                        <p:strVal val="visible"/>
                                      </p:to>
                                    </p:set>
                                    <p:animEffect transition="in" filter="dissolve">
                                      <p:cBhvr>
                                        <p:cTn id="10" dur="500"/>
                                        <p:tgtEl>
                                          <p:spTgt spid="152"/>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154"/>
                                        </p:tgtEl>
                                        <p:attrNameLst>
                                          <p:attrName>style.visibility</p:attrName>
                                        </p:attrNameLst>
                                      </p:cBhvr>
                                      <p:to>
                                        <p:strVal val="visible"/>
                                      </p:to>
                                    </p:set>
                                    <p:animEffect transition="in" filter="dissolve">
                                      <p:cBhvr>
                                        <p:cTn id="14" dur="500"/>
                                        <p:tgtEl>
                                          <p:spTgt spid="154"/>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26"/>
                                        </p:tgtEl>
                                        <p:attrNameLst>
                                          <p:attrName>style.visibility</p:attrName>
                                        </p:attrNameLst>
                                      </p:cBhvr>
                                      <p:to>
                                        <p:strVal val="visible"/>
                                      </p:to>
                                    </p:set>
                                    <p:animEffect transition="in" filter="dissolve">
                                      <p:cBhvr>
                                        <p:cTn id="19" dur="500"/>
                                        <p:tgtEl>
                                          <p:spTgt spid="126"/>
                                        </p:tgtEl>
                                      </p:cBhvr>
                                    </p:animEffect>
                                  </p:childTnLst>
                                </p:cTn>
                              </p:par>
                              <p:par>
                                <p:cTn id="20" presetID="9" presetClass="entr" presetSubtype="0" fill="hold" nodeType="withEffect">
                                  <p:stCondLst>
                                    <p:cond delay="0"/>
                                  </p:stCondLst>
                                  <p:childTnLst>
                                    <p:set>
                                      <p:cBhvr>
                                        <p:cTn id="21" dur="1" fill="hold">
                                          <p:stCondLst>
                                            <p:cond delay="0"/>
                                          </p:stCondLst>
                                        </p:cTn>
                                        <p:tgtEl>
                                          <p:spTgt spid="125"/>
                                        </p:tgtEl>
                                        <p:attrNameLst>
                                          <p:attrName>style.visibility</p:attrName>
                                        </p:attrNameLst>
                                      </p:cBhvr>
                                      <p:to>
                                        <p:strVal val="visible"/>
                                      </p:to>
                                    </p:set>
                                    <p:animEffect transition="in" filter="dissolve">
                                      <p:cBhvr>
                                        <p:cTn id="22" dur="500"/>
                                        <p:tgtEl>
                                          <p:spTgt spid="12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31"/>
                                        </p:tgtEl>
                                        <p:attrNameLst>
                                          <p:attrName>style.visibility</p:attrName>
                                        </p:attrNameLst>
                                      </p:cBhvr>
                                      <p:to>
                                        <p:strVal val="visible"/>
                                      </p:to>
                                    </p:set>
                                    <p:animEffect transition="in" filter="dissolve">
                                      <p:cBhvr>
                                        <p:cTn id="25" dur="500"/>
                                        <p:tgtEl>
                                          <p:spTgt spid="13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32"/>
                                        </p:tgtEl>
                                        <p:attrNameLst>
                                          <p:attrName>style.visibility</p:attrName>
                                        </p:attrNameLst>
                                      </p:cBhvr>
                                      <p:to>
                                        <p:strVal val="visible"/>
                                      </p:to>
                                    </p:set>
                                    <p:animEffect transition="in" filter="dissolve">
                                      <p:cBhvr>
                                        <p:cTn id="28" dur="500"/>
                                        <p:tgtEl>
                                          <p:spTgt spid="132"/>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134"/>
                                        </p:tgtEl>
                                        <p:attrNameLst>
                                          <p:attrName>style.visibility</p:attrName>
                                        </p:attrNameLst>
                                      </p:cBhvr>
                                      <p:to>
                                        <p:strVal val="visible"/>
                                      </p:to>
                                    </p:set>
                                    <p:animEffect transition="in" filter="wipe(left)">
                                      <p:cBhvr>
                                        <p:cTn id="32" dur="500"/>
                                        <p:tgtEl>
                                          <p:spTgt spid="134"/>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135"/>
                                        </p:tgtEl>
                                        <p:attrNameLst>
                                          <p:attrName>style.visibility</p:attrName>
                                        </p:attrNameLst>
                                      </p:cBhvr>
                                      <p:to>
                                        <p:strVal val="visible"/>
                                      </p:to>
                                    </p:set>
                                    <p:animEffect transition="in" filter="wipe(right)">
                                      <p:cBhvr>
                                        <p:cTn id="35" dur="500"/>
                                        <p:tgtEl>
                                          <p:spTgt spid="135"/>
                                        </p:tgtEl>
                                      </p:cBhvr>
                                    </p:animEffect>
                                  </p:childTnLst>
                                </p:cTn>
                              </p:par>
                            </p:childTnLst>
                          </p:cTn>
                        </p:par>
                        <p:par>
                          <p:cTn id="36" fill="hold">
                            <p:stCondLst>
                              <p:cond delay="1000"/>
                            </p:stCondLst>
                            <p:childTnLst>
                              <p:par>
                                <p:cTn id="37" presetID="16" presetClass="entr" presetSubtype="21" fill="hold" nodeType="afterEffect">
                                  <p:stCondLst>
                                    <p:cond delay="0"/>
                                  </p:stCondLst>
                                  <p:childTnLst>
                                    <p:set>
                                      <p:cBhvr>
                                        <p:cTn id="38" dur="1" fill="hold">
                                          <p:stCondLst>
                                            <p:cond delay="0"/>
                                          </p:stCondLst>
                                        </p:cTn>
                                        <p:tgtEl>
                                          <p:spTgt spid="155"/>
                                        </p:tgtEl>
                                        <p:attrNameLst>
                                          <p:attrName>style.visibility</p:attrName>
                                        </p:attrNameLst>
                                      </p:cBhvr>
                                      <p:to>
                                        <p:strVal val="visible"/>
                                      </p:to>
                                    </p:set>
                                    <p:animEffect transition="in" filter="barn(inVertical)">
                                      <p:cBhvr>
                                        <p:cTn id="39" dur="500"/>
                                        <p:tgtEl>
                                          <p:spTgt spid="15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156"/>
                                        </p:tgtEl>
                                        <p:attrNameLst>
                                          <p:attrName>style.visibility</p:attrName>
                                        </p:attrNameLst>
                                      </p:cBhvr>
                                      <p:to>
                                        <p:strVal val="visible"/>
                                      </p:to>
                                    </p:set>
                                    <p:animEffect transition="in" filter="wipe(up)">
                                      <p:cBhvr>
                                        <p:cTn id="44" dur="500"/>
                                        <p:tgtEl>
                                          <p:spTgt spid="156"/>
                                        </p:tgtEl>
                                      </p:cBhvr>
                                    </p:animEffect>
                                  </p:childTnLst>
                                </p:cTn>
                              </p:par>
                            </p:childTnLst>
                          </p:cTn>
                        </p:par>
                        <p:par>
                          <p:cTn id="45" fill="hold">
                            <p:stCondLst>
                              <p:cond delay="500"/>
                            </p:stCondLst>
                            <p:childTnLst>
                              <p:par>
                                <p:cTn id="46" presetID="22" presetClass="entr" presetSubtype="1" fill="hold" grpId="0" nodeType="afterEffect">
                                  <p:stCondLst>
                                    <p:cond delay="0"/>
                                  </p:stCondLst>
                                  <p:childTnLst>
                                    <p:set>
                                      <p:cBhvr>
                                        <p:cTn id="47" dur="1" fill="hold">
                                          <p:stCondLst>
                                            <p:cond delay="0"/>
                                          </p:stCondLst>
                                        </p:cTn>
                                        <p:tgtEl>
                                          <p:spTgt spid="159"/>
                                        </p:tgtEl>
                                        <p:attrNameLst>
                                          <p:attrName>style.visibility</p:attrName>
                                        </p:attrNameLst>
                                      </p:cBhvr>
                                      <p:to>
                                        <p:strVal val="visible"/>
                                      </p:to>
                                    </p:set>
                                    <p:animEffect transition="in" filter="wipe(up)">
                                      <p:cBhvr>
                                        <p:cTn id="48" dur="500"/>
                                        <p:tgtEl>
                                          <p:spTgt spid="159"/>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161"/>
                                        </p:tgtEl>
                                        <p:attrNameLst>
                                          <p:attrName>style.visibility</p:attrName>
                                        </p:attrNameLst>
                                      </p:cBhvr>
                                      <p:to>
                                        <p:strVal val="visible"/>
                                      </p:to>
                                    </p:set>
                                    <p:animEffect transition="in" filter="wipe(up)">
                                      <p:cBhvr>
                                        <p:cTn id="51" dur="500"/>
                                        <p:tgtEl>
                                          <p:spTgt spid="161"/>
                                        </p:tgtEl>
                                      </p:cBhvr>
                                    </p:animEffect>
                                  </p:childTnLst>
                                </p:cTn>
                              </p:par>
                            </p:childTnLst>
                          </p:cTn>
                        </p:par>
                        <p:par>
                          <p:cTn id="52" fill="hold">
                            <p:stCondLst>
                              <p:cond delay="1000"/>
                            </p:stCondLst>
                            <p:childTnLst>
                              <p:par>
                                <p:cTn id="53" presetID="22" presetClass="entr" presetSubtype="1" fill="hold" grpId="0" nodeType="afterEffect">
                                  <p:stCondLst>
                                    <p:cond delay="0"/>
                                  </p:stCondLst>
                                  <p:childTnLst>
                                    <p:set>
                                      <p:cBhvr>
                                        <p:cTn id="54" dur="1" fill="hold">
                                          <p:stCondLst>
                                            <p:cond delay="0"/>
                                          </p:stCondLst>
                                        </p:cTn>
                                        <p:tgtEl>
                                          <p:spTgt spid="137"/>
                                        </p:tgtEl>
                                        <p:attrNameLst>
                                          <p:attrName>style.visibility</p:attrName>
                                        </p:attrNameLst>
                                      </p:cBhvr>
                                      <p:to>
                                        <p:strVal val="visible"/>
                                      </p:to>
                                    </p:set>
                                    <p:animEffect transition="in" filter="wipe(up)">
                                      <p:cBhvr>
                                        <p:cTn id="55" dur="500"/>
                                        <p:tgtEl>
                                          <p:spTgt spid="137"/>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139"/>
                                        </p:tgtEl>
                                        <p:attrNameLst>
                                          <p:attrName>style.visibility</p:attrName>
                                        </p:attrNameLst>
                                      </p:cBhvr>
                                      <p:to>
                                        <p:strVal val="visible"/>
                                      </p:to>
                                    </p:set>
                                    <p:animEffect transition="in" filter="wipe(up)">
                                      <p:cBhvr>
                                        <p:cTn id="58" dur="500"/>
                                        <p:tgtEl>
                                          <p:spTgt spid="139"/>
                                        </p:tgtEl>
                                      </p:cBhvr>
                                    </p:animEffect>
                                  </p:childTnLst>
                                </p:cTn>
                              </p:par>
                            </p:childTnLst>
                          </p:cTn>
                        </p:par>
                        <p:par>
                          <p:cTn id="59" fill="hold">
                            <p:stCondLst>
                              <p:cond delay="1500"/>
                            </p:stCondLst>
                            <p:childTnLst>
                              <p:par>
                                <p:cTn id="60" presetID="22" presetClass="entr" presetSubtype="1" fill="hold" grpId="0" nodeType="afterEffect">
                                  <p:stCondLst>
                                    <p:cond delay="0"/>
                                  </p:stCondLst>
                                  <p:childTnLst>
                                    <p:set>
                                      <p:cBhvr>
                                        <p:cTn id="61" dur="1" fill="hold">
                                          <p:stCondLst>
                                            <p:cond delay="0"/>
                                          </p:stCondLst>
                                        </p:cTn>
                                        <p:tgtEl>
                                          <p:spTgt spid="138"/>
                                        </p:tgtEl>
                                        <p:attrNameLst>
                                          <p:attrName>style.visibility</p:attrName>
                                        </p:attrNameLst>
                                      </p:cBhvr>
                                      <p:to>
                                        <p:strVal val="visible"/>
                                      </p:to>
                                    </p:set>
                                    <p:animEffect transition="in" filter="wipe(up)">
                                      <p:cBhvr>
                                        <p:cTn id="62" dur="500"/>
                                        <p:tgtEl>
                                          <p:spTgt spid="138"/>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140"/>
                                        </p:tgtEl>
                                        <p:attrNameLst>
                                          <p:attrName>style.visibility</p:attrName>
                                        </p:attrNameLst>
                                      </p:cBhvr>
                                      <p:to>
                                        <p:strVal val="visible"/>
                                      </p:to>
                                    </p:set>
                                    <p:animEffect transition="in" filter="wipe(up)">
                                      <p:cBhvr>
                                        <p:cTn id="65"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P spid="132" grpId="0"/>
      <p:bldP spid="134" grpId="0" animBg="1"/>
      <p:bldP spid="135" grpId="0" animBg="1"/>
      <p:bldP spid="137" grpId="0"/>
      <p:bldP spid="138" grpId="0" animBg="1"/>
      <p:bldP spid="139" grpId="0"/>
      <p:bldP spid="140" grpId="0" animBg="1"/>
      <p:bldP spid="156" grpId="0" animBg="1"/>
      <p:bldP spid="159" grpId="0" animBg="1"/>
      <p:bldP spid="161" grpId="0" animBg="1"/>
    </p:bldLst>
  </p:timing>
  <p:extLst mod="1"/>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AutoShape 5"/>
          <p:cNvSpPr>
            <a:spLocks noChangeArrowheads="1"/>
          </p:cNvSpPr>
          <p:nvPr/>
        </p:nvSpPr>
        <p:spPr bwMode="auto">
          <a:xfrm>
            <a:off x="141111" y="1917304"/>
            <a:ext cx="8686800" cy="3022995"/>
          </a:xfrm>
          <a:prstGeom prst="roundRect">
            <a:avLst>
              <a:gd name="adj" fmla="val 16667"/>
            </a:avLst>
          </a:prstGeom>
          <a:solidFill>
            <a:srgbClr val="FFFF99"/>
          </a:solidFill>
          <a:ln w="9525" cap="rnd">
            <a:solidFill>
              <a:schemeClr val="tx1"/>
            </a:solidFill>
            <a:prstDash val="sysDot"/>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solidFill>
                <a:schemeClr val="tx1"/>
              </a:solidFill>
              <a:latin typeface="Tahoma" panose="020B0604030504040204" pitchFamily="34" charset="0"/>
            </a:endParaRPr>
          </a:p>
        </p:txBody>
      </p:sp>
      <p:grpSp>
        <p:nvGrpSpPr>
          <p:cNvPr id="154" name="组合 153"/>
          <p:cNvGrpSpPr/>
          <p:nvPr/>
        </p:nvGrpSpPr>
        <p:grpSpPr>
          <a:xfrm>
            <a:off x="3124200" y="2222500"/>
            <a:ext cx="2743200" cy="1703388"/>
            <a:chOff x="3124200" y="2222500"/>
            <a:chExt cx="2743200" cy="1703388"/>
          </a:xfrm>
        </p:grpSpPr>
        <p:graphicFrame>
          <p:nvGraphicFramePr>
            <p:cNvPr id="124" name="Object 48"/>
            <p:cNvGraphicFramePr>
              <a:graphicFrameLocks noChangeAspect="1"/>
            </p:cNvGraphicFramePr>
            <p:nvPr/>
          </p:nvGraphicFramePr>
          <p:xfrm>
            <a:off x="3124200" y="2222500"/>
            <a:ext cx="2743200" cy="1703388"/>
          </p:xfrm>
          <a:graphic>
            <a:graphicData uri="http://schemas.openxmlformats.org/presentationml/2006/ole">
              <mc:AlternateContent xmlns:mc="http://schemas.openxmlformats.org/markup-compatibility/2006">
                <mc:Choice xmlns:v="urn:schemas-microsoft-com:vml" Requires="v">
                  <p:oleObj spid="_x0000_s4123" name="VISIO" r:id="rId5" imgW="1687068" imgH="964692" progId="Visio.Drawing.11">
                    <p:embed/>
                  </p:oleObj>
                </mc:Choice>
                <mc:Fallback>
                  <p:oleObj name="VISIO" r:id="rId5" imgW="1687068" imgH="964692" progId="Visio.Drawing.11">
                    <p:embed/>
                    <p:pic>
                      <p:nvPicPr>
                        <p:cNvPr id="0"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2222500"/>
                          <a:ext cx="2743200" cy="170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9" name="Text Box 53"/>
            <p:cNvSpPr txBox="1">
              <a:spLocks noChangeArrowheads="1"/>
            </p:cNvSpPr>
            <p:nvPr/>
          </p:nvSpPr>
          <p:spPr bwMode="auto">
            <a:xfrm>
              <a:off x="4095750" y="3211513"/>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00" b="0" i="0" u="none" strike="noStrike" kern="0" cap="none" spc="0" normalizeH="0" baseline="0" noProof="0" dirty="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因特网</a:t>
              </a:r>
            </a:p>
          </p:txBody>
        </p:sp>
      </p:grpSp>
      <p:sp>
        <p:nvSpPr>
          <p:cNvPr id="2" name="标题 1"/>
          <p:cNvSpPr>
            <a:spLocks noGrp="1"/>
          </p:cNvSpPr>
          <p:nvPr>
            <p:ph type="title"/>
          </p:nvPr>
        </p:nvSpPr>
        <p:spPr/>
        <p:txBody>
          <a:bodyPr/>
          <a:lstStyle/>
          <a:p>
            <a:r>
              <a:rPr lang="zh-CN" altLang="en-US" dirty="0" smtClean="0"/>
              <a:t>基于</a:t>
            </a:r>
            <a:r>
              <a:rPr lang="en-US" altLang="zh-CN" dirty="0" smtClean="0"/>
              <a:t>IP</a:t>
            </a:r>
            <a:r>
              <a:rPr lang="zh-CN" altLang="en-US" dirty="0" smtClean="0"/>
              <a:t>隧道技术的</a:t>
            </a:r>
            <a:r>
              <a:rPr lang="en-US" altLang="zh-CN" dirty="0" smtClean="0"/>
              <a:t>VPN</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17</a:t>
            </a:fld>
            <a:endParaRPr lang="zh-CN" altLang="en-US" dirty="0"/>
          </a:p>
        </p:txBody>
      </p:sp>
      <p:sp>
        <p:nvSpPr>
          <p:cNvPr id="288" name="文本框 287"/>
          <p:cNvSpPr txBox="1">
            <a:spLocks noChangeArrowheads="1"/>
          </p:cNvSpPr>
          <p:nvPr/>
        </p:nvSpPr>
        <p:spPr bwMode="auto">
          <a:xfrm>
            <a:off x="7937500" y="87868"/>
            <a:ext cx="9879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4.6  VPN</a:t>
            </a:r>
          </a:p>
        </p:txBody>
      </p:sp>
      <p:grpSp>
        <p:nvGrpSpPr>
          <p:cNvPr id="6" name="组合 5"/>
          <p:cNvGrpSpPr/>
          <p:nvPr/>
        </p:nvGrpSpPr>
        <p:grpSpPr>
          <a:xfrm>
            <a:off x="177801" y="2197100"/>
            <a:ext cx="2460034" cy="2359200"/>
            <a:chOff x="177801" y="2197100"/>
            <a:chExt cx="2460034" cy="2359200"/>
          </a:xfrm>
        </p:grpSpPr>
        <p:grpSp>
          <p:nvGrpSpPr>
            <p:cNvPr id="79" name="Group 2"/>
            <p:cNvGrpSpPr>
              <a:grpSpLocks/>
            </p:cNvGrpSpPr>
            <p:nvPr/>
          </p:nvGrpSpPr>
          <p:grpSpPr bwMode="auto">
            <a:xfrm>
              <a:off x="177801" y="2197100"/>
              <a:ext cx="1498600" cy="1789113"/>
              <a:chOff x="112" y="1384"/>
              <a:chExt cx="944" cy="1127"/>
            </a:xfrm>
          </p:grpSpPr>
          <p:sp>
            <p:nvSpPr>
              <p:cNvPr id="80" name="Line 3"/>
              <p:cNvSpPr>
                <a:spLocks noChangeShapeType="1"/>
              </p:cNvSpPr>
              <p:nvPr/>
            </p:nvSpPr>
            <p:spPr bwMode="auto">
              <a:xfrm flipV="1">
                <a:off x="816" y="2248"/>
                <a:ext cx="240" cy="192"/>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81" name="Line 4"/>
              <p:cNvSpPr>
                <a:spLocks noChangeShapeType="1"/>
              </p:cNvSpPr>
              <p:nvPr/>
            </p:nvSpPr>
            <p:spPr bwMode="auto">
              <a:xfrm>
                <a:off x="624" y="1576"/>
                <a:ext cx="240" cy="144"/>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82" name="Line 5"/>
              <p:cNvSpPr>
                <a:spLocks noChangeShapeType="1"/>
              </p:cNvSpPr>
              <p:nvPr/>
            </p:nvSpPr>
            <p:spPr bwMode="auto">
              <a:xfrm flipV="1">
                <a:off x="432" y="1967"/>
                <a:ext cx="288"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pic>
            <p:nvPicPr>
              <p:cNvPr id="83" name="Picture 6"/>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6" y="1823"/>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 Box 7"/>
              <p:cNvSpPr txBox="1">
                <a:spLocks noChangeArrowheads="1"/>
              </p:cNvSpPr>
              <p:nvPr/>
            </p:nvSpPr>
            <p:spPr bwMode="auto">
              <a:xfrm>
                <a:off x="113" y="1797"/>
                <a:ext cx="1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8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X</a:t>
                </a:r>
              </a:p>
            </p:txBody>
          </p:sp>
          <p:sp>
            <p:nvSpPr>
              <p:cNvPr id="85" name="Text Box 8"/>
              <p:cNvSpPr txBox="1">
                <a:spLocks noChangeArrowheads="1"/>
              </p:cNvSpPr>
              <p:nvPr/>
            </p:nvSpPr>
            <p:spPr bwMode="auto">
              <a:xfrm>
                <a:off x="112" y="2031"/>
                <a:ext cx="59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10.1.0.1</a:t>
                </a:r>
              </a:p>
            </p:txBody>
          </p:sp>
          <p:pic>
            <p:nvPicPr>
              <p:cNvPr id="86" name="Picture 9"/>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0" y="1384"/>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 name="Picture 10"/>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2" y="2296"/>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88" name="Group 12"/>
            <p:cNvGrpSpPr>
              <a:grpSpLocks/>
            </p:cNvGrpSpPr>
            <p:nvPr/>
          </p:nvGrpSpPr>
          <p:grpSpPr bwMode="auto">
            <a:xfrm>
              <a:off x="973138" y="2384425"/>
              <a:ext cx="1511300" cy="1225550"/>
              <a:chOff x="385" y="2795"/>
              <a:chExt cx="1769" cy="816"/>
            </a:xfrm>
          </p:grpSpPr>
          <p:sp>
            <p:nvSpPr>
              <p:cNvPr id="89" name="Oval 13"/>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0" name="Oval 14"/>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1" name="Oval 15"/>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2" name="Oval 16"/>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3" name="Oval 17"/>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4" name="Oval 18"/>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5" name="Oval 19"/>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6" name="Oval 20"/>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7" name="Oval 21"/>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8" name="Oval 22"/>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9" name="Oval 23"/>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00" name="Oval 24"/>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01" name="Oval 25"/>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02" name="Oval 26"/>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03" name="Oval 27"/>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04" name="Oval 28"/>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05" name="Freeform 29"/>
              <p:cNvSpPr>
                <a:spLocks/>
              </p:cNvSpPr>
              <p:nvPr/>
            </p:nvSpPr>
            <p:spPr bwMode="auto">
              <a:xfrm>
                <a:off x="567" y="2924"/>
                <a:ext cx="1451" cy="597"/>
              </a:xfrm>
              <a:custGeom>
                <a:avLst/>
                <a:gdLst>
                  <a:gd name="T0" fmla="*/ 0 w 1447"/>
                  <a:gd name="T1" fmla="*/ 137 h 1128"/>
                  <a:gd name="T2" fmla="*/ 80 w 1447"/>
                  <a:gd name="T3" fmla="*/ 110 h 1128"/>
                  <a:gd name="T4" fmla="*/ 56 w 1447"/>
                  <a:gd name="T5" fmla="*/ 107 h 1128"/>
                  <a:gd name="T6" fmla="*/ 24 w 1447"/>
                  <a:gd name="T7" fmla="*/ 112 h 1128"/>
                  <a:gd name="T8" fmla="*/ 40 w 1447"/>
                  <a:gd name="T9" fmla="*/ 105 h 1128"/>
                  <a:gd name="T10" fmla="*/ 64 w 1447"/>
                  <a:gd name="T11" fmla="*/ 98 h 1128"/>
                  <a:gd name="T12" fmla="*/ 96 w 1447"/>
                  <a:gd name="T13" fmla="*/ 85 h 1128"/>
                  <a:gd name="T14" fmla="*/ 104 w 1447"/>
                  <a:gd name="T15" fmla="*/ 78 h 1128"/>
                  <a:gd name="T16" fmla="*/ 152 w 1447"/>
                  <a:gd name="T17" fmla="*/ 58 h 1128"/>
                  <a:gd name="T18" fmla="*/ 168 w 1447"/>
                  <a:gd name="T19" fmla="*/ 51 h 1128"/>
                  <a:gd name="T20" fmla="*/ 202 w 1447"/>
                  <a:gd name="T21" fmla="*/ 49 h 1128"/>
                  <a:gd name="T22" fmla="*/ 290 w 1447"/>
                  <a:gd name="T23" fmla="*/ 31 h 1128"/>
                  <a:gd name="T24" fmla="*/ 330 w 1447"/>
                  <a:gd name="T25" fmla="*/ 22 h 1128"/>
                  <a:gd name="T26" fmla="*/ 354 w 1447"/>
                  <a:gd name="T27" fmla="*/ 16 h 1128"/>
                  <a:gd name="T28" fmla="*/ 426 w 1447"/>
                  <a:gd name="T29" fmla="*/ 11 h 1128"/>
                  <a:gd name="T30" fmla="*/ 506 w 1447"/>
                  <a:gd name="T31" fmla="*/ 0 h 1128"/>
                  <a:gd name="T32" fmla="*/ 812 w 1447"/>
                  <a:gd name="T33" fmla="*/ 11 h 1128"/>
                  <a:gd name="T34" fmla="*/ 1062 w 1447"/>
                  <a:gd name="T35" fmla="*/ 49 h 1128"/>
                  <a:gd name="T36" fmla="*/ 1086 w 1447"/>
                  <a:gd name="T37" fmla="*/ 56 h 1128"/>
                  <a:gd name="T38" fmla="*/ 1110 w 1447"/>
                  <a:gd name="T39" fmla="*/ 60 h 1128"/>
                  <a:gd name="T40" fmla="*/ 1230 w 1447"/>
                  <a:gd name="T41" fmla="*/ 85 h 1128"/>
                  <a:gd name="T42" fmla="*/ 1304 w 1447"/>
                  <a:gd name="T43" fmla="*/ 103 h 1128"/>
                  <a:gd name="T44" fmla="*/ 1352 w 1447"/>
                  <a:gd name="T45" fmla="*/ 123 h 1128"/>
                  <a:gd name="T46" fmla="*/ 1368 w 1447"/>
                  <a:gd name="T47" fmla="*/ 137 h 1128"/>
                  <a:gd name="T48" fmla="*/ 1400 w 1447"/>
                  <a:gd name="T49" fmla="*/ 150 h 1128"/>
                  <a:gd name="T50" fmla="*/ 1424 w 1447"/>
                  <a:gd name="T51" fmla="*/ 170 h 1128"/>
                  <a:gd name="T52" fmla="*/ 1440 w 1447"/>
                  <a:gd name="T53" fmla="*/ 184 h 1128"/>
                  <a:gd name="T54" fmla="*/ 1440 w 1447"/>
                  <a:gd name="T55" fmla="*/ 240 h 1128"/>
                  <a:gd name="T56" fmla="*/ 1424 w 1447"/>
                  <a:gd name="T57" fmla="*/ 253 h 1128"/>
                  <a:gd name="T58" fmla="*/ 1376 w 1447"/>
                  <a:gd name="T59" fmla="*/ 258 h 1128"/>
                  <a:gd name="T60" fmla="*/ 1360 w 1447"/>
                  <a:gd name="T61" fmla="*/ 265 h 1128"/>
                  <a:gd name="T62" fmla="*/ 1312 w 1447"/>
                  <a:gd name="T63" fmla="*/ 274 h 1128"/>
                  <a:gd name="T64" fmla="*/ 1222 w 1447"/>
                  <a:gd name="T65" fmla="*/ 291 h 1128"/>
                  <a:gd name="T66" fmla="*/ 1174 w 1447"/>
                  <a:gd name="T67" fmla="*/ 300 h 1128"/>
                  <a:gd name="T68" fmla="*/ 1118 w 1447"/>
                  <a:gd name="T69" fmla="*/ 316 h 1128"/>
                  <a:gd name="T70" fmla="*/ 442 w 1447"/>
                  <a:gd name="T71" fmla="*/ 307 h 1128"/>
                  <a:gd name="T72" fmla="*/ 362 w 1447"/>
                  <a:gd name="T73" fmla="*/ 300 h 1128"/>
                  <a:gd name="T74" fmla="*/ 306 w 1447"/>
                  <a:gd name="T75" fmla="*/ 274 h 1128"/>
                  <a:gd name="T76" fmla="*/ 242 w 1447"/>
                  <a:gd name="T77" fmla="*/ 247 h 1128"/>
                  <a:gd name="T78" fmla="*/ 202 w 1447"/>
                  <a:gd name="T79" fmla="*/ 224 h 1128"/>
                  <a:gd name="T80" fmla="*/ 120 w 1447"/>
                  <a:gd name="T81" fmla="*/ 197 h 1128"/>
                  <a:gd name="T82" fmla="*/ 56 w 1447"/>
                  <a:gd name="T83" fmla="*/ 175 h 1128"/>
                  <a:gd name="T84" fmla="*/ 16 w 1447"/>
                  <a:gd name="T85" fmla="*/ 152 h 1128"/>
                  <a:gd name="T86" fmla="*/ 8 w 1447"/>
                  <a:gd name="T87" fmla="*/ 143 h 1128"/>
                  <a:gd name="T88" fmla="*/ 0 w 1447"/>
                  <a:gd name="T89" fmla="*/ 137 h 112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grpSp>
        <p:sp>
          <p:nvSpPr>
            <p:cNvPr id="127" name="Text Box 51"/>
            <p:cNvSpPr txBox="1">
              <a:spLocks noChangeArrowheads="1"/>
            </p:cNvSpPr>
            <p:nvPr/>
          </p:nvSpPr>
          <p:spPr bwMode="auto">
            <a:xfrm>
              <a:off x="1315442" y="2845576"/>
              <a:ext cx="8322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00" b="0" i="0" u="none" strike="noStrike" kern="0" cap="none" spc="0" normalizeH="0" baseline="0" noProof="0" dirty="0" smtClean="0">
                  <a:ln>
                    <a:noFill/>
                  </a:ln>
                  <a:solidFill>
                    <a:schemeClr val="tx1"/>
                  </a:solidFill>
                  <a:effectLst/>
                  <a:uLnTx/>
                  <a:uFillTx/>
                  <a:latin typeface="Calibri" panose="020F0502020204030204" pitchFamily="34" charset="0"/>
                  <a:ea typeface="华文楷体" panose="02010600040101010101" pitchFamily="2" charset="-122"/>
                </a:rPr>
                <a:t>部门 </a:t>
              </a:r>
              <a:r>
                <a:rPr kumimoji="1" lang="en-US" altLang="zh-CN" sz="1800" b="0" i="0" u="none" strike="noStrike" kern="0" cap="none" spc="0" normalizeH="0" baseline="0" noProof="0" dirty="0" smtClean="0">
                  <a:ln>
                    <a:noFill/>
                  </a:ln>
                  <a:solidFill>
                    <a:schemeClr val="tx1"/>
                  </a:solidFill>
                  <a:effectLst/>
                  <a:uLnTx/>
                  <a:uFillTx/>
                  <a:latin typeface="Calibri" panose="020F0502020204030204" pitchFamily="34" charset="0"/>
                  <a:ea typeface="华文楷体" panose="02010600040101010101" pitchFamily="2" charset="-122"/>
                </a:rPr>
                <a:t>A</a:t>
              </a:r>
            </a:p>
          </p:txBody>
        </p:sp>
        <p:sp>
          <p:nvSpPr>
            <p:cNvPr id="130" name="Text Box 54"/>
            <p:cNvSpPr txBox="1">
              <a:spLocks noChangeArrowheads="1"/>
            </p:cNvSpPr>
            <p:nvPr/>
          </p:nvSpPr>
          <p:spPr bwMode="auto">
            <a:xfrm>
              <a:off x="762001" y="3971525"/>
              <a:ext cx="187583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None/>
              </a:pPr>
              <a:r>
                <a:rPr lang="zh-CN" altLang="en-US" sz="1600" dirty="0">
                  <a:solidFill>
                    <a:schemeClr val="tx1"/>
                  </a:solidFill>
                  <a:latin typeface="Calibri" panose="020F0502020204030204" pitchFamily="34" charset="0"/>
                  <a:ea typeface="华文楷体" panose="02010600040101010101" pitchFamily="2" charset="-122"/>
                </a:rPr>
                <a:t>网络地址 </a:t>
              </a:r>
              <a:r>
                <a:rPr lang="en-US" altLang="zh-CN" sz="1600" dirty="0">
                  <a:solidFill>
                    <a:schemeClr val="tx1"/>
                  </a:solidFill>
                  <a:latin typeface="Calibri" panose="020F0502020204030204" pitchFamily="34" charset="0"/>
                  <a:ea typeface="华文楷体" panose="02010600040101010101" pitchFamily="2" charset="-122"/>
                </a:rPr>
                <a:t>= 10.1.0.0</a:t>
              </a:r>
            </a:p>
            <a:p>
              <a:pPr algn="ctr">
                <a:spcBef>
                  <a:spcPct val="0"/>
                </a:spcBef>
                <a:buClrTx/>
                <a:buSzTx/>
                <a:buNone/>
              </a:pPr>
              <a:r>
                <a:rPr lang="zh-CN" altLang="en-US" sz="1600" dirty="0" smtClean="0">
                  <a:solidFill>
                    <a:schemeClr val="tx1"/>
                  </a:solidFill>
                  <a:latin typeface="Calibri" panose="020F0502020204030204" pitchFamily="34" charset="0"/>
                  <a:ea typeface="华文楷体" panose="02010600040101010101" pitchFamily="2" charset="-122"/>
                </a:rPr>
                <a:t>（私有地址</a:t>
              </a:r>
              <a:r>
                <a:rPr lang="zh-CN" altLang="en-US" sz="1600" dirty="0">
                  <a:solidFill>
                    <a:schemeClr val="tx1"/>
                  </a:solidFill>
                  <a:latin typeface="Calibri" panose="020F0502020204030204" pitchFamily="34" charset="0"/>
                  <a:ea typeface="华文楷体" panose="02010600040101010101" pitchFamily="2" charset="-122"/>
                </a:rPr>
                <a:t>）</a:t>
              </a:r>
            </a:p>
          </p:txBody>
        </p:sp>
      </p:grpSp>
      <p:sp>
        <p:nvSpPr>
          <p:cNvPr id="131" name="Text Box 55"/>
          <p:cNvSpPr txBox="1">
            <a:spLocks noChangeArrowheads="1"/>
          </p:cNvSpPr>
          <p:nvPr/>
        </p:nvSpPr>
        <p:spPr bwMode="auto">
          <a:xfrm>
            <a:off x="2492959" y="2961723"/>
            <a:ext cx="388248"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90000"/>
              </a:lnSpc>
              <a:spcBef>
                <a:spcPct val="0"/>
              </a:spcBef>
              <a:spcAft>
                <a:spcPct val="0"/>
              </a:spcAft>
              <a:buClrTx/>
              <a:buSzTx/>
              <a:buFontTx/>
              <a:buNone/>
              <a:tabLst/>
              <a:defRPr/>
            </a:pPr>
            <a:r>
              <a:rPr kumimoji="1" lang="en-US" altLang="zh-CN" sz="1800" b="0" i="0" u="none" strike="noStrike" kern="0" cap="none" spc="0" normalizeH="0" baseline="0" noProof="0" dirty="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R</a:t>
            </a:r>
            <a:r>
              <a:rPr kumimoji="1" lang="en-US" altLang="zh-CN" sz="1800" b="0" i="0" u="none" strike="noStrike" kern="0" cap="none" spc="0" normalizeH="0" baseline="-25000" noProof="0" dirty="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1</a:t>
            </a:r>
            <a:endParaRPr kumimoji="1" lang="en-US" altLang="zh-CN" sz="1800" b="0" i="0" u="none" strike="noStrike" kern="0" cap="none" spc="0" normalizeH="0" baseline="0" noProof="0" dirty="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32" name="Text Box 56"/>
          <p:cNvSpPr txBox="1">
            <a:spLocks noChangeArrowheads="1"/>
          </p:cNvSpPr>
          <p:nvPr/>
        </p:nvSpPr>
        <p:spPr bwMode="auto">
          <a:xfrm>
            <a:off x="5976488" y="2990850"/>
            <a:ext cx="388248"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90000"/>
              </a:lnSpc>
              <a:spcBef>
                <a:spcPct val="0"/>
              </a:spcBef>
              <a:spcAft>
                <a:spcPct val="0"/>
              </a:spcAft>
              <a:buClrTx/>
              <a:buSzTx/>
              <a:buFontTx/>
              <a:buNone/>
              <a:tabLst/>
              <a:defRPr/>
            </a:pPr>
            <a:r>
              <a:rPr kumimoji="1" lang="en-US" altLang="zh-CN" sz="1800" b="0" i="0" u="none" strike="noStrike" kern="0" cap="none" spc="0" normalizeH="0" baseline="0" noProof="0" dirty="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R</a:t>
            </a:r>
            <a:r>
              <a:rPr kumimoji="1" lang="en-US" altLang="zh-CN" sz="1800" b="0" i="0" u="none" strike="noStrike" kern="0" cap="none" spc="0" normalizeH="0" baseline="-25000" noProof="0" dirty="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2</a:t>
            </a:r>
            <a:endParaRPr kumimoji="1" lang="en-US" altLang="zh-CN" sz="1800" b="0" i="0" u="none" strike="noStrike" kern="0" cap="none" spc="0" normalizeH="0" baseline="0" noProof="0" dirty="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grpSp>
        <p:nvGrpSpPr>
          <p:cNvPr id="155" name="组合 154"/>
          <p:cNvGrpSpPr/>
          <p:nvPr/>
        </p:nvGrpSpPr>
        <p:grpSpPr>
          <a:xfrm>
            <a:off x="3105150" y="2708275"/>
            <a:ext cx="2514600" cy="382032"/>
            <a:chOff x="3105150" y="2708275"/>
            <a:chExt cx="2514600" cy="382032"/>
          </a:xfrm>
        </p:grpSpPr>
        <p:sp>
          <p:nvSpPr>
            <p:cNvPr id="128" name="AutoShape 52"/>
            <p:cNvSpPr>
              <a:spLocks noChangeArrowheads="1"/>
            </p:cNvSpPr>
            <p:nvPr/>
          </p:nvSpPr>
          <p:spPr bwMode="auto">
            <a:xfrm rot="16200000">
              <a:off x="4182268" y="1631157"/>
              <a:ext cx="360363" cy="2514600"/>
            </a:xfrm>
            <a:prstGeom prst="can">
              <a:avLst>
                <a:gd name="adj" fmla="val 25521"/>
              </a:avLst>
            </a:prstGeom>
            <a:gradFill rotWithShape="1">
              <a:gsLst>
                <a:gs pos="0">
                  <a:srgbClr val="185E76"/>
                </a:gs>
                <a:gs pos="50000">
                  <a:srgbClr val="33CCFF"/>
                </a:gs>
                <a:gs pos="100000">
                  <a:srgbClr val="185E76"/>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33" name="Text Box 57"/>
            <p:cNvSpPr txBox="1">
              <a:spLocks noChangeArrowheads="1"/>
            </p:cNvSpPr>
            <p:nvPr/>
          </p:nvSpPr>
          <p:spPr bwMode="auto">
            <a:xfrm>
              <a:off x="4095750" y="2720975"/>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00" b="1" i="0" u="none" strike="noStrike" kern="0" cap="none" spc="0" normalizeH="0" baseline="0" noProof="0" dirty="0" smtClean="0">
                  <a:ln>
                    <a:noFill/>
                  </a:ln>
                  <a:solidFill>
                    <a:schemeClr val="bg1"/>
                  </a:solidFill>
                  <a:effectLst/>
                  <a:uLnTx/>
                  <a:uFillTx/>
                  <a:latin typeface="Calibri" panose="020F0502020204030204" pitchFamily="34" charset="0"/>
                  <a:ea typeface="华文楷体" panose="02010600040101010101" pitchFamily="2" charset="-122"/>
                </a:rPr>
                <a:t>隧道</a:t>
              </a:r>
            </a:p>
          </p:txBody>
        </p:sp>
      </p:grpSp>
      <p:sp>
        <p:nvSpPr>
          <p:cNvPr id="134" name="Line 58"/>
          <p:cNvSpPr>
            <a:spLocks noChangeShapeType="1"/>
          </p:cNvSpPr>
          <p:nvPr/>
        </p:nvSpPr>
        <p:spPr bwMode="auto">
          <a:xfrm>
            <a:off x="2800350" y="2882900"/>
            <a:ext cx="3810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smtClean="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135" name="Line 59"/>
          <p:cNvSpPr>
            <a:spLocks noChangeShapeType="1"/>
          </p:cNvSpPr>
          <p:nvPr/>
        </p:nvSpPr>
        <p:spPr bwMode="auto">
          <a:xfrm>
            <a:off x="5619750" y="2882900"/>
            <a:ext cx="3810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smtClean="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137" name="Text Box 61"/>
          <p:cNvSpPr txBox="1">
            <a:spLocks noChangeArrowheads="1"/>
          </p:cNvSpPr>
          <p:nvPr/>
        </p:nvSpPr>
        <p:spPr bwMode="auto">
          <a:xfrm>
            <a:off x="2286001" y="2239963"/>
            <a:ext cx="106045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dirty="0" smtClean="0">
                <a:ln>
                  <a:noFill/>
                </a:ln>
                <a:solidFill>
                  <a:schemeClr val="accent5">
                    <a:lumMod val="50000"/>
                  </a:schemeClr>
                </a:solidFill>
                <a:effectLst/>
                <a:uLnTx/>
                <a:uFillTx/>
                <a:latin typeface="Calibri" panose="020F0502020204030204" pitchFamily="34" charset="0"/>
                <a:ea typeface="华文楷体" panose="02010600040101010101" pitchFamily="2" charset="-122"/>
              </a:rPr>
              <a:t>125.1.2.3</a:t>
            </a:r>
          </a:p>
        </p:txBody>
      </p:sp>
      <p:sp>
        <p:nvSpPr>
          <p:cNvPr id="139" name="Text Box 63"/>
          <p:cNvSpPr txBox="1">
            <a:spLocks noChangeArrowheads="1"/>
          </p:cNvSpPr>
          <p:nvPr/>
        </p:nvSpPr>
        <p:spPr bwMode="auto">
          <a:xfrm>
            <a:off x="5365751" y="2270125"/>
            <a:ext cx="1060450"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90000"/>
              </a:lnSpc>
              <a:spcBef>
                <a:spcPct val="0"/>
              </a:spcBef>
              <a:spcAft>
                <a:spcPct val="0"/>
              </a:spcAft>
              <a:buClrTx/>
              <a:buSzTx/>
              <a:buFontTx/>
              <a:buNone/>
              <a:tabLst/>
              <a:defRPr/>
            </a:pPr>
            <a:r>
              <a:rPr kumimoji="1" lang="en-US" altLang="zh-CN" sz="1800" b="0" i="0" u="none" strike="noStrike" kern="0" cap="none" spc="0" normalizeH="0" baseline="0" noProof="0" dirty="0" smtClean="0">
                <a:ln>
                  <a:noFill/>
                </a:ln>
                <a:solidFill>
                  <a:schemeClr val="accent5">
                    <a:lumMod val="50000"/>
                  </a:schemeClr>
                </a:solidFill>
                <a:effectLst/>
                <a:uLnTx/>
                <a:uFillTx/>
                <a:latin typeface="Calibri" panose="020F0502020204030204" pitchFamily="34" charset="0"/>
                <a:ea typeface="华文楷体" panose="02010600040101010101" pitchFamily="2" charset="-122"/>
              </a:rPr>
              <a:t>194.4.5.6</a:t>
            </a:r>
          </a:p>
        </p:txBody>
      </p:sp>
      <p:grpSp>
        <p:nvGrpSpPr>
          <p:cNvPr id="152" name="组合 151"/>
          <p:cNvGrpSpPr/>
          <p:nvPr/>
        </p:nvGrpSpPr>
        <p:grpSpPr>
          <a:xfrm>
            <a:off x="6227763" y="2120900"/>
            <a:ext cx="2513012" cy="2423550"/>
            <a:chOff x="6227763" y="2120900"/>
            <a:chExt cx="2513012" cy="2423550"/>
          </a:xfrm>
        </p:grpSpPr>
        <p:grpSp>
          <p:nvGrpSpPr>
            <p:cNvPr id="106" name="Group 30"/>
            <p:cNvGrpSpPr>
              <a:grpSpLocks/>
            </p:cNvGrpSpPr>
            <p:nvPr/>
          </p:nvGrpSpPr>
          <p:grpSpPr bwMode="auto">
            <a:xfrm>
              <a:off x="6227763" y="2314575"/>
              <a:ext cx="1511300" cy="1225550"/>
              <a:chOff x="385" y="2795"/>
              <a:chExt cx="1769" cy="816"/>
            </a:xfrm>
          </p:grpSpPr>
          <p:sp>
            <p:nvSpPr>
              <p:cNvPr id="107" name="Oval 31"/>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08" name="Oval 32"/>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09" name="Oval 33"/>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0" name="Oval 34"/>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1" name="Oval 35"/>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2" name="Oval 36"/>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3" name="Oval 37"/>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4" name="Oval 38"/>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5" name="Oval 39"/>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6" name="Oval 40"/>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7" name="Oval 41"/>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8" name="Oval 42"/>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9" name="Oval 43"/>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20" name="Oval 44"/>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21" name="Oval 45"/>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22" name="Oval 46"/>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23" name="Freeform 47"/>
              <p:cNvSpPr>
                <a:spLocks/>
              </p:cNvSpPr>
              <p:nvPr/>
            </p:nvSpPr>
            <p:spPr bwMode="auto">
              <a:xfrm>
                <a:off x="567" y="2924"/>
                <a:ext cx="1451" cy="597"/>
              </a:xfrm>
              <a:custGeom>
                <a:avLst/>
                <a:gdLst>
                  <a:gd name="T0" fmla="*/ 0 w 1447"/>
                  <a:gd name="T1" fmla="*/ 137 h 1128"/>
                  <a:gd name="T2" fmla="*/ 80 w 1447"/>
                  <a:gd name="T3" fmla="*/ 110 h 1128"/>
                  <a:gd name="T4" fmla="*/ 56 w 1447"/>
                  <a:gd name="T5" fmla="*/ 107 h 1128"/>
                  <a:gd name="T6" fmla="*/ 24 w 1447"/>
                  <a:gd name="T7" fmla="*/ 112 h 1128"/>
                  <a:gd name="T8" fmla="*/ 40 w 1447"/>
                  <a:gd name="T9" fmla="*/ 105 h 1128"/>
                  <a:gd name="T10" fmla="*/ 64 w 1447"/>
                  <a:gd name="T11" fmla="*/ 98 h 1128"/>
                  <a:gd name="T12" fmla="*/ 96 w 1447"/>
                  <a:gd name="T13" fmla="*/ 85 h 1128"/>
                  <a:gd name="T14" fmla="*/ 104 w 1447"/>
                  <a:gd name="T15" fmla="*/ 78 h 1128"/>
                  <a:gd name="T16" fmla="*/ 152 w 1447"/>
                  <a:gd name="T17" fmla="*/ 58 h 1128"/>
                  <a:gd name="T18" fmla="*/ 168 w 1447"/>
                  <a:gd name="T19" fmla="*/ 51 h 1128"/>
                  <a:gd name="T20" fmla="*/ 202 w 1447"/>
                  <a:gd name="T21" fmla="*/ 49 h 1128"/>
                  <a:gd name="T22" fmla="*/ 290 w 1447"/>
                  <a:gd name="T23" fmla="*/ 31 h 1128"/>
                  <a:gd name="T24" fmla="*/ 330 w 1447"/>
                  <a:gd name="T25" fmla="*/ 22 h 1128"/>
                  <a:gd name="T26" fmla="*/ 354 w 1447"/>
                  <a:gd name="T27" fmla="*/ 16 h 1128"/>
                  <a:gd name="T28" fmla="*/ 426 w 1447"/>
                  <a:gd name="T29" fmla="*/ 11 h 1128"/>
                  <a:gd name="T30" fmla="*/ 506 w 1447"/>
                  <a:gd name="T31" fmla="*/ 0 h 1128"/>
                  <a:gd name="T32" fmla="*/ 812 w 1447"/>
                  <a:gd name="T33" fmla="*/ 11 h 1128"/>
                  <a:gd name="T34" fmla="*/ 1062 w 1447"/>
                  <a:gd name="T35" fmla="*/ 49 h 1128"/>
                  <a:gd name="T36" fmla="*/ 1086 w 1447"/>
                  <a:gd name="T37" fmla="*/ 56 h 1128"/>
                  <a:gd name="T38" fmla="*/ 1110 w 1447"/>
                  <a:gd name="T39" fmla="*/ 60 h 1128"/>
                  <a:gd name="T40" fmla="*/ 1230 w 1447"/>
                  <a:gd name="T41" fmla="*/ 85 h 1128"/>
                  <a:gd name="T42" fmla="*/ 1304 w 1447"/>
                  <a:gd name="T43" fmla="*/ 103 h 1128"/>
                  <a:gd name="T44" fmla="*/ 1352 w 1447"/>
                  <a:gd name="T45" fmla="*/ 123 h 1128"/>
                  <a:gd name="T46" fmla="*/ 1368 w 1447"/>
                  <a:gd name="T47" fmla="*/ 137 h 1128"/>
                  <a:gd name="T48" fmla="*/ 1400 w 1447"/>
                  <a:gd name="T49" fmla="*/ 150 h 1128"/>
                  <a:gd name="T50" fmla="*/ 1424 w 1447"/>
                  <a:gd name="T51" fmla="*/ 170 h 1128"/>
                  <a:gd name="T52" fmla="*/ 1440 w 1447"/>
                  <a:gd name="T53" fmla="*/ 184 h 1128"/>
                  <a:gd name="T54" fmla="*/ 1440 w 1447"/>
                  <a:gd name="T55" fmla="*/ 240 h 1128"/>
                  <a:gd name="T56" fmla="*/ 1424 w 1447"/>
                  <a:gd name="T57" fmla="*/ 253 h 1128"/>
                  <a:gd name="T58" fmla="*/ 1376 w 1447"/>
                  <a:gd name="T59" fmla="*/ 258 h 1128"/>
                  <a:gd name="T60" fmla="*/ 1360 w 1447"/>
                  <a:gd name="T61" fmla="*/ 265 h 1128"/>
                  <a:gd name="T62" fmla="*/ 1312 w 1447"/>
                  <a:gd name="T63" fmla="*/ 274 h 1128"/>
                  <a:gd name="T64" fmla="*/ 1222 w 1447"/>
                  <a:gd name="T65" fmla="*/ 291 h 1128"/>
                  <a:gd name="T66" fmla="*/ 1174 w 1447"/>
                  <a:gd name="T67" fmla="*/ 300 h 1128"/>
                  <a:gd name="T68" fmla="*/ 1118 w 1447"/>
                  <a:gd name="T69" fmla="*/ 316 h 1128"/>
                  <a:gd name="T70" fmla="*/ 442 w 1447"/>
                  <a:gd name="T71" fmla="*/ 307 h 1128"/>
                  <a:gd name="T72" fmla="*/ 362 w 1447"/>
                  <a:gd name="T73" fmla="*/ 300 h 1128"/>
                  <a:gd name="T74" fmla="*/ 306 w 1447"/>
                  <a:gd name="T75" fmla="*/ 274 h 1128"/>
                  <a:gd name="T76" fmla="*/ 242 w 1447"/>
                  <a:gd name="T77" fmla="*/ 247 h 1128"/>
                  <a:gd name="T78" fmla="*/ 202 w 1447"/>
                  <a:gd name="T79" fmla="*/ 224 h 1128"/>
                  <a:gd name="T80" fmla="*/ 120 w 1447"/>
                  <a:gd name="T81" fmla="*/ 197 h 1128"/>
                  <a:gd name="T82" fmla="*/ 56 w 1447"/>
                  <a:gd name="T83" fmla="*/ 175 h 1128"/>
                  <a:gd name="T84" fmla="*/ 16 w 1447"/>
                  <a:gd name="T85" fmla="*/ 152 h 1128"/>
                  <a:gd name="T86" fmla="*/ 8 w 1447"/>
                  <a:gd name="T87" fmla="*/ 143 h 1128"/>
                  <a:gd name="T88" fmla="*/ 0 w 1447"/>
                  <a:gd name="T89" fmla="*/ 137 h 112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grpSp>
        <p:grpSp>
          <p:nvGrpSpPr>
            <p:cNvPr id="141" name="Group 65"/>
            <p:cNvGrpSpPr>
              <a:grpSpLocks/>
            </p:cNvGrpSpPr>
            <p:nvPr/>
          </p:nvGrpSpPr>
          <p:grpSpPr bwMode="auto">
            <a:xfrm>
              <a:off x="7391400" y="2120900"/>
              <a:ext cx="1349375" cy="1712913"/>
              <a:chOff x="4656" y="1336"/>
              <a:chExt cx="850" cy="1079"/>
            </a:xfrm>
          </p:grpSpPr>
          <p:sp>
            <p:nvSpPr>
              <p:cNvPr id="142" name="Line 66"/>
              <p:cNvSpPr>
                <a:spLocks noChangeShapeType="1"/>
              </p:cNvSpPr>
              <p:nvPr/>
            </p:nvSpPr>
            <p:spPr bwMode="auto">
              <a:xfrm flipH="1" flipV="1">
                <a:off x="4800" y="1912"/>
                <a:ext cx="348"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43" name="Line 67"/>
              <p:cNvSpPr>
                <a:spLocks noChangeShapeType="1"/>
              </p:cNvSpPr>
              <p:nvPr/>
            </p:nvSpPr>
            <p:spPr bwMode="auto">
              <a:xfrm flipH="1" flipV="1">
                <a:off x="4656" y="2152"/>
                <a:ext cx="336" cy="192"/>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44" name="Line 68"/>
              <p:cNvSpPr>
                <a:spLocks noChangeShapeType="1"/>
              </p:cNvSpPr>
              <p:nvPr/>
            </p:nvSpPr>
            <p:spPr bwMode="auto">
              <a:xfrm flipH="1">
                <a:off x="4800" y="1528"/>
                <a:ext cx="240" cy="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pic>
            <p:nvPicPr>
              <p:cNvPr id="145" name="Picture 69"/>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88" y="1768"/>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6" name="Text Box 70"/>
              <p:cNvSpPr txBox="1">
                <a:spLocks noChangeArrowheads="1"/>
              </p:cNvSpPr>
              <p:nvPr/>
            </p:nvSpPr>
            <p:spPr bwMode="auto">
              <a:xfrm>
                <a:off x="5284" y="1729"/>
                <a:ext cx="1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8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Y</a:t>
                </a:r>
              </a:p>
            </p:txBody>
          </p:sp>
          <p:sp>
            <p:nvSpPr>
              <p:cNvPr id="147" name="Text Box 71"/>
              <p:cNvSpPr txBox="1">
                <a:spLocks noChangeArrowheads="1"/>
              </p:cNvSpPr>
              <p:nvPr/>
            </p:nvSpPr>
            <p:spPr bwMode="auto">
              <a:xfrm>
                <a:off x="4912" y="1955"/>
                <a:ext cx="59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10.2.0.3</a:t>
                </a:r>
              </a:p>
            </p:txBody>
          </p:sp>
          <p:pic>
            <p:nvPicPr>
              <p:cNvPr id="148" name="Picture 72"/>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92" y="1336"/>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9" name="Picture 73"/>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44" y="2200"/>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51" name="Text Box 54"/>
            <p:cNvSpPr txBox="1">
              <a:spLocks noChangeArrowheads="1"/>
            </p:cNvSpPr>
            <p:nvPr/>
          </p:nvSpPr>
          <p:spPr bwMode="auto">
            <a:xfrm>
              <a:off x="6437442" y="3959675"/>
              <a:ext cx="187583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None/>
              </a:pPr>
              <a:r>
                <a:rPr lang="zh-CN" altLang="en-US" sz="1600" dirty="0">
                  <a:solidFill>
                    <a:schemeClr val="tx1"/>
                  </a:solidFill>
                  <a:latin typeface="Calibri" panose="020F0502020204030204" pitchFamily="34" charset="0"/>
                  <a:ea typeface="华文楷体" panose="02010600040101010101" pitchFamily="2" charset="-122"/>
                </a:rPr>
                <a:t>网络地址 </a:t>
              </a:r>
              <a:r>
                <a:rPr lang="en-US" altLang="zh-CN" sz="1600" dirty="0">
                  <a:solidFill>
                    <a:schemeClr val="tx1"/>
                  </a:solidFill>
                  <a:latin typeface="Calibri" panose="020F0502020204030204" pitchFamily="34" charset="0"/>
                  <a:ea typeface="华文楷体" panose="02010600040101010101" pitchFamily="2" charset="-122"/>
                </a:rPr>
                <a:t>= </a:t>
              </a:r>
              <a:r>
                <a:rPr lang="en-US" altLang="zh-CN" sz="1600" dirty="0" smtClean="0">
                  <a:solidFill>
                    <a:schemeClr val="tx1"/>
                  </a:solidFill>
                  <a:latin typeface="Calibri" panose="020F0502020204030204" pitchFamily="34" charset="0"/>
                  <a:ea typeface="华文楷体" panose="02010600040101010101" pitchFamily="2" charset="-122"/>
                </a:rPr>
                <a:t>10.2.0.0</a:t>
              </a:r>
              <a:endParaRPr lang="en-US" altLang="zh-CN" sz="1600" dirty="0">
                <a:solidFill>
                  <a:schemeClr val="tx1"/>
                </a:solidFill>
                <a:latin typeface="Calibri" panose="020F0502020204030204" pitchFamily="34" charset="0"/>
                <a:ea typeface="华文楷体" panose="02010600040101010101" pitchFamily="2" charset="-122"/>
              </a:endParaRPr>
            </a:p>
            <a:p>
              <a:pPr algn="ctr">
                <a:spcBef>
                  <a:spcPct val="0"/>
                </a:spcBef>
                <a:buClrTx/>
                <a:buSzTx/>
                <a:buNone/>
              </a:pPr>
              <a:r>
                <a:rPr lang="zh-CN" altLang="en-US" sz="1600" dirty="0" smtClean="0">
                  <a:solidFill>
                    <a:schemeClr val="tx1"/>
                  </a:solidFill>
                  <a:latin typeface="Calibri" panose="020F0502020204030204" pitchFamily="34" charset="0"/>
                  <a:ea typeface="华文楷体" panose="02010600040101010101" pitchFamily="2" charset="-122"/>
                </a:rPr>
                <a:t>（私有地址</a:t>
              </a:r>
              <a:r>
                <a:rPr lang="zh-CN" altLang="en-US" sz="1600" dirty="0">
                  <a:solidFill>
                    <a:schemeClr val="tx1"/>
                  </a:solidFill>
                  <a:latin typeface="Calibri" panose="020F0502020204030204" pitchFamily="34" charset="0"/>
                  <a:ea typeface="华文楷体" panose="02010600040101010101" pitchFamily="2" charset="-122"/>
                </a:rPr>
                <a:t>）</a:t>
              </a:r>
            </a:p>
          </p:txBody>
        </p:sp>
        <p:sp>
          <p:nvSpPr>
            <p:cNvPr id="153" name="Text Box 51"/>
            <p:cNvSpPr txBox="1">
              <a:spLocks noChangeArrowheads="1"/>
            </p:cNvSpPr>
            <p:nvPr/>
          </p:nvSpPr>
          <p:spPr bwMode="auto">
            <a:xfrm>
              <a:off x="6635959" y="2743015"/>
              <a:ext cx="8322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00" b="0" i="0" u="none" strike="noStrike" kern="0" cap="none" spc="0" normalizeH="0" baseline="0" noProof="0" dirty="0" smtClean="0">
                  <a:ln>
                    <a:noFill/>
                  </a:ln>
                  <a:solidFill>
                    <a:schemeClr val="tx1"/>
                  </a:solidFill>
                  <a:effectLst/>
                  <a:uLnTx/>
                  <a:uFillTx/>
                  <a:latin typeface="Calibri" panose="020F0502020204030204" pitchFamily="34" charset="0"/>
                  <a:ea typeface="华文楷体" panose="02010600040101010101" pitchFamily="2" charset="-122"/>
                </a:rPr>
                <a:t>部门 </a:t>
              </a:r>
              <a:r>
                <a:rPr kumimoji="1" lang="en-US" altLang="zh-CN" sz="1800" b="0" i="0" u="none" strike="noStrike" kern="0" cap="none" spc="0" normalizeH="0" baseline="0" noProof="0" dirty="0" smtClean="0">
                  <a:ln>
                    <a:noFill/>
                  </a:ln>
                  <a:solidFill>
                    <a:schemeClr val="tx1"/>
                  </a:solidFill>
                  <a:effectLst/>
                  <a:uLnTx/>
                  <a:uFillTx/>
                  <a:latin typeface="Calibri" panose="020F0502020204030204" pitchFamily="34" charset="0"/>
                  <a:ea typeface="华文楷体" panose="02010600040101010101" pitchFamily="2" charset="-122"/>
                </a:rPr>
                <a:t>B</a:t>
              </a:r>
            </a:p>
          </p:txBody>
        </p:sp>
      </p:grpSp>
      <p:pic>
        <p:nvPicPr>
          <p:cNvPr id="125" name="Picture 49"/>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949950" y="2757488"/>
            <a:ext cx="520700" cy="25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26" name="Picture 50"/>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332038" y="2759075"/>
            <a:ext cx="520700" cy="25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56" name="圆角矩形 155"/>
          <p:cNvSpPr/>
          <p:nvPr/>
        </p:nvSpPr>
        <p:spPr>
          <a:xfrm>
            <a:off x="3143111" y="1372198"/>
            <a:ext cx="3510311" cy="501530"/>
          </a:xfrm>
          <a:prstGeom prst="roundRect">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dirty="0" smtClean="0">
                <a:solidFill>
                  <a:srgbClr val="FFFFFF"/>
                </a:solidFill>
                <a:latin typeface="Calibri" panose="020F0502020204030204" pitchFamily="34" charset="0"/>
                <a:ea typeface="黑体" panose="02010609060101010101" pitchFamily="49" charset="-122"/>
              </a:rPr>
              <a:t>隧道两端：公有地址</a:t>
            </a:r>
            <a:endParaRPr lang="zh-CN" altLang="en-US" sz="2000" dirty="0">
              <a:solidFill>
                <a:srgbClr val="FFFFFF"/>
              </a:solidFill>
              <a:latin typeface="Calibri" panose="020F0502020204030204" pitchFamily="34" charset="0"/>
              <a:ea typeface="黑体" panose="02010609060101010101" pitchFamily="49" charset="-122"/>
            </a:endParaRPr>
          </a:p>
        </p:txBody>
      </p:sp>
      <p:sp>
        <p:nvSpPr>
          <p:cNvPr id="159" name="Line 62"/>
          <p:cNvSpPr>
            <a:spLocks noChangeShapeType="1"/>
          </p:cNvSpPr>
          <p:nvPr/>
        </p:nvSpPr>
        <p:spPr bwMode="auto">
          <a:xfrm flipH="1">
            <a:off x="3181350" y="1952625"/>
            <a:ext cx="1078785" cy="317500"/>
          </a:xfrm>
          <a:prstGeom prst="line">
            <a:avLst/>
          </a:prstGeom>
          <a:noFill/>
          <a:ln w="38100">
            <a:solidFill>
              <a:srgbClr val="9900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61" name="Line 62"/>
          <p:cNvSpPr>
            <a:spLocks noChangeShapeType="1"/>
          </p:cNvSpPr>
          <p:nvPr/>
        </p:nvSpPr>
        <p:spPr bwMode="auto">
          <a:xfrm>
            <a:off x="5053525" y="1934745"/>
            <a:ext cx="896425" cy="322012"/>
          </a:xfrm>
          <a:prstGeom prst="line">
            <a:avLst/>
          </a:prstGeom>
          <a:noFill/>
          <a:ln w="38100">
            <a:solidFill>
              <a:srgbClr val="9900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36" name="Line 62"/>
          <p:cNvSpPr>
            <a:spLocks noChangeShapeType="1"/>
          </p:cNvSpPr>
          <p:nvPr/>
        </p:nvSpPr>
        <p:spPr bwMode="auto">
          <a:xfrm flipH="1">
            <a:off x="2822576" y="2565400"/>
            <a:ext cx="93664" cy="335678"/>
          </a:xfrm>
          <a:prstGeom prst="line">
            <a:avLst/>
          </a:prstGeom>
          <a:noFill/>
          <a:ln w="381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50" name="Line 64"/>
          <p:cNvSpPr>
            <a:spLocks noChangeShapeType="1"/>
          </p:cNvSpPr>
          <p:nvPr/>
        </p:nvSpPr>
        <p:spPr bwMode="auto">
          <a:xfrm>
            <a:off x="5867401" y="2565400"/>
            <a:ext cx="75710" cy="287338"/>
          </a:xfrm>
          <a:prstGeom prst="line">
            <a:avLst/>
          </a:prstGeom>
          <a:noFill/>
          <a:ln w="381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57" name="Line 6"/>
          <p:cNvSpPr>
            <a:spLocks noChangeShapeType="1"/>
          </p:cNvSpPr>
          <p:nvPr/>
        </p:nvSpPr>
        <p:spPr bwMode="auto">
          <a:xfrm flipV="1">
            <a:off x="2859577" y="2866535"/>
            <a:ext cx="3083534" cy="38590"/>
          </a:xfrm>
          <a:prstGeom prst="line">
            <a:avLst/>
          </a:prstGeom>
          <a:noFill/>
          <a:ln w="41275">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0" name="Text Box 69"/>
          <p:cNvSpPr txBox="1">
            <a:spLocks noChangeArrowheads="1"/>
          </p:cNvSpPr>
          <p:nvPr/>
        </p:nvSpPr>
        <p:spPr bwMode="auto">
          <a:xfrm>
            <a:off x="3671755" y="4364038"/>
            <a:ext cx="17251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1" lang="zh-CN" altLang="en-US" sz="2000" b="1" dirty="0">
                <a:solidFill>
                  <a:schemeClr val="accent5">
                    <a:lumMod val="50000"/>
                  </a:schemeClr>
                </a:solidFill>
                <a:latin typeface="Calibri" panose="020F0502020204030204" pitchFamily="34" charset="0"/>
                <a:ea typeface="华文楷体" panose="02010600040101010101" pitchFamily="2" charset="-122"/>
              </a:rPr>
              <a:t>虚拟</a:t>
            </a:r>
            <a:r>
              <a:rPr kumimoji="1" lang="zh-CN" altLang="en-US" sz="2000" b="1" dirty="0" smtClean="0">
                <a:solidFill>
                  <a:schemeClr val="accent5">
                    <a:lumMod val="50000"/>
                  </a:schemeClr>
                </a:solidFill>
                <a:latin typeface="Calibri" panose="020F0502020204030204" pitchFamily="34" charset="0"/>
                <a:ea typeface="华文楷体" panose="02010600040101010101" pitchFamily="2" charset="-122"/>
              </a:rPr>
              <a:t>专网 </a:t>
            </a:r>
            <a:r>
              <a:rPr kumimoji="1" lang="en-US" altLang="zh-CN" sz="2000" b="1" dirty="0">
                <a:solidFill>
                  <a:schemeClr val="accent5">
                    <a:lumMod val="50000"/>
                  </a:schemeClr>
                </a:solidFill>
                <a:latin typeface="Calibri" panose="020F0502020204030204" pitchFamily="34" charset="0"/>
                <a:ea typeface="华文楷体" panose="02010600040101010101" pitchFamily="2" charset="-122"/>
              </a:rPr>
              <a:t>VPN</a:t>
            </a:r>
          </a:p>
        </p:txBody>
      </p:sp>
    </p:spTree>
    <p:custDataLst>
      <p:tags r:id="rId2"/>
    </p:custDataLst>
    <p:extLst>
      <p:ext uri="{BB962C8B-B14F-4D97-AF65-F5344CB8AC3E}">
        <p14:creationId xmlns:p14="http://schemas.microsoft.com/office/powerpoint/2010/main" val="31367801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4" fill="hold" grpId="1" nodeType="withEffect">
                                  <p:stCondLst>
                                    <p:cond delay="0"/>
                                  </p:stCondLst>
                                  <p:childTnLst>
                                    <p:animEffect transition="out" filter="wipe(down)">
                                      <p:cBhvr>
                                        <p:cTn id="6" dur="500"/>
                                        <p:tgtEl>
                                          <p:spTgt spid="159"/>
                                        </p:tgtEl>
                                      </p:cBhvr>
                                    </p:animEffect>
                                    <p:set>
                                      <p:cBhvr>
                                        <p:cTn id="7" dur="1" fill="hold">
                                          <p:stCondLst>
                                            <p:cond delay="499"/>
                                          </p:stCondLst>
                                        </p:cTn>
                                        <p:tgtEl>
                                          <p:spTgt spid="159"/>
                                        </p:tgtEl>
                                        <p:attrNameLst>
                                          <p:attrName>style.visibility</p:attrName>
                                        </p:attrNameLst>
                                      </p:cBhvr>
                                      <p:to>
                                        <p:strVal val="hidden"/>
                                      </p:to>
                                    </p:set>
                                  </p:childTnLst>
                                </p:cTn>
                              </p:par>
                              <p:par>
                                <p:cTn id="8" presetID="22" presetClass="exit" presetSubtype="4" fill="hold" grpId="1" nodeType="withEffect">
                                  <p:stCondLst>
                                    <p:cond delay="0"/>
                                  </p:stCondLst>
                                  <p:childTnLst>
                                    <p:animEffect transition="out" filter="wipe(down)">
                                      <p:cBhvr>
                                        <p:cTn id="9" dur="500"/>
                                        <p:tgtEl>
                                          <p:spTgt spid="161"/>
                                        </p:tgtEl>
                                      </p:cBhvr>
                                    </p:animEffect>
                                    <p:set>
                                      <p:cBhvr>
                                        <p:cTn id="10" dur="1" fill="hold">
                                          <p:stCondLst>
                                            <p:cond delay="499"/>
                                          </p:stCondLst>
                                        </p:cTn>
                                        <p:tgtEl>
                                          <p:spTgt spid="161"/>
                                        </p:tgtEl>
                                        <p:attrNameLst>
                                          <p:attrName>style.visibility</p:attrName>
                                        </p:attrNameLst>
                                      </p:cBhvr>
                                      <p:to>
                                        <p:strVal val="hidden"/>
                                      </p:to>
                                    </p:set>
                                  </p:childTnLst>
                                </p:cTn>
                              </p:par>
                            </p:childTnLst>
                          </p:cTn>
                        </p:par>
                        <p:par>
                          <p:cTn id="11" fill="hold">
                            <p:stCondLst>
                              <p:cond delay="500"/>
                            </p:stCondLst>
                            <p:childTnLst>
                              <p:par>
                                <p:cTn id="12" presetID="22" presetClass="exit" presetSubtype="4" fill="hold" grpId="1" nodeType="afterEffect">
                                  <p:stCondLst>
                                    <p:cond delay="0"/>
                                  </p:stCondLst>
                                  <p:childTnLst>
                                    <p:animEffect transition="out" filter="wipe(down)">
                                      <p:cBhvr>
                                        <p:cTn id="13" dur="500"/>
                                        <p:tgtEl>
                                          <p:spTgt spid="156"/>
                                        </p:tgtEl>
                                      </p:cBhvr>
                                    </p:animEffect>
                                    <p:set>
                                      <p:cBhvr>
                                        <p:cTn id="14" dur="1" fill="hold">
                                          <p:stCondLst>
                                            <p:cond delay="499"/>
                                          </p:stCondLst>
                                        </p:cTn>
                                        <p:tgtEl>
                                          <p:spTgt spid="15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9" presetClass="exit" presetSubtype="0" fill="hold" nodeType="clickEffect">
                                  <p:stCondLst>
                                    <p:cond delay="0"/>
                                  </p:stCondLst>
                                  <p:childTnLst>
                                    <p:animEffect transition="out" filter="dissolve">
                                      <p:cBhvr>
                                        <p:cTn id="18" dur="500"/>
                                        <p:tgtEl>
                                          <p:spTgt spid="154"/>
                                        </p:tgtEl>
                                      </p:cBhvr>
                                    </p:animEffect>
                                    <p:set>
                                      <p:cBhvr>
                                        <p:cTn id="19" dur="1" fill="hold">
                                          <p:stCondLst>
                                            <p:cond delay="499"/>
                                          </p:stCondLst>
                                        </p:cTn>
                                        <p:tgtEl>
                                          <p:spTgt spid="154"/>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155"/>
                                        </p:tgtEl>
                                      </p:cBhvr>
                                    </p:animEffect>
                                    <p:set>
                                      <p:cBhvr>
                                        <p:cTn id="22" dur="1" fill="hold">
                                          <p:stCondLst>
                                            <p:cond delay="499"/>
                                          </p:stCondLst>
                                        </p:cTn>
                                        <p:tgtEl>
                                          <p:spTgt spid="155"/>
                                        </p:tgtEl>
                                        <p:attrNameLst>
                                          <p:attrName>style.visibility</p:attrName>
                                        </p:attrNameLst>
                                      </p:cBhvr>
                                      <p:to>
                                        <p:strVal val="hidden"/>
                                      </p:to>
                                    </p:set>
                                  </p:childTnLst>
                                </p:cTn>
                              </p:par>
                              <p:par>
                                <p:cTn id="23" presetID="9" presetClass="exit" presetSubtype="0" fill="hold" grpId="0" nodeType="withEffect">
                                  <p:stCondLst>
                                    <p:cond delay="0"/>
                                  </p:stCondLst>
                                  <p:childTnLst>
                                    <p:animEffect transition="out" filter="dissolve">
                                      <p:cBhvr>
                                        <p:cTn id="24" dur="500"/>
                                        <p:tgtEl>
                                          <p:spTgt spid="134"/>
                                        </p:tgtEl>
                                      </p:cBhvr>
                                    </p:animEffect>
                                    <p:set>
                                      <p:cBhvr>
                                        <p:cTn id="25" dur="1" fill="hold">
                                          <p:stCondLst>
                                            <p:cond delay="499"/>
                                          </p:stCondLst>
                                        </p:cTn>
                                        <p:tgtEl>
                                          <p:spTgt spid="134"/>
                                        </p:tgtEl>
                                        <p:attrNameLst>
                                          <p:attrName>style.visibility</p:attrName>
                                        </p:attrNameLst>
                                      </p:cBhvr>
                                      <p:to>
                                        <p:strVal val="hidden"/>
                                      </p:to>
                                    </p:set>
                                  </p:childTnLst>
                                </p:cTn>
                              </p:par>
                              <p:par>
                                <p:cTn id="26" presetID="9" presetClass="exit" presetSubtype="0" fill="hold" grpId="0" nodeType="withEffect">
                                  <p:stCondLst>
                                    <p:cond delay="0"/>
                                  </p:stCondLst>
                                  <p:childTnLst>
                                    <p:animEffect transition="out" filter="dissolve">
                                      <p:cBhvr>
                                        <p:cTn id="27" dur="500"/>
                                        <p:tgtEl>
                                          <p:spTgt spid="135"/>
                                        </p:tgtEl>
                                      </p:cBhvr>
                                    </p:animEffect>
                                    <p:set>
                                      <p:cBhvr>
                                        <p:cTn id="28" dur="1" fill="hold">
                                          <p:stCondLst>
                                            <p:cond delay="499"/>
                                          </p:stCondLst>
                                        </p:cTn>
                                        <p:tgtEl>
                                          <p:spTgt spid="13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57"/>
                                        </p:tgtEl>
                                        <p:attrNameLst>
                                          <p:attrName>style.visibility</p:attrName>
                                        </p:attrNameLst>
                                      </p:cBhvr>
                                      <p:to>
                                        <p:strVal val="visible"/>
                                      </p:to>
                                    </p:set>
                                    <p:animEffect transition="in" filter="barn(inVertical)">
                                      <p:cBhvr>
                                        <p:cTn id="33" dur="500"/>
                                        <p:tgtEl>
                                          <p:spTgt spid="157"/>
                                        </p:tgtEl>
                                      </p:cBhvr>
                                    </p:animEffect>
                                  </p:childTnLst>
                                </p:cTn>
                              </p:par>
                            </p:childTnLst>
                          </p:cTn>
                        </p:par>
                        <p:par>
                          <p:cTn id="34" fill="hold">
                            <p:stCondLst>
                              <p:cond delay="500"/>
                            </p:stCondLst>
                            <p:childTnLst>
                              <p:par>
                                <p:cTn id="35" presetID="16" presetClass="entr" presetSubtype="21" fill="hold" grpId="0" nodeType="afterEffect">
                                  <p:stCondLst>
                                    <p:cond delay="0"/>
                                  </p:stCondLst>
                                  <p:childTnLst>
                                    <p:set>
                                      <p:cBhvr>
                                        <p:cTn id="36" dur="1" fill="hold">
                                          <p:stCondLst>
                                            <p:cond delay="0"/>
                                          </p:stCondLst>
                                        </p:cTn>
                                        <p:tgtEl>
                                          <p:spTgt spid="158"/>
                                        </p:tgtEl>
                                        <p:attrNameLst>
                                          <p:attrName>style.visibility</p:attrName>
                                        </p:attrNameLst>
                                      </p:cBhvr>
                                      <p:to>
                                        <p:strVal val="visible"/>
                                      </p:to>
                                    </p:set>
                                    <p:animEffect transition="in" filter="barn(inVertical)">
                                      <p:cBhvr>
                                        <p:cTn id="37" dur="500"/>
                                        <p:tgtEl>
                                          <p:spTgt spid="158"/>
                                        </p:tgtEl>
                                      </p:cBhvr>
                                    </p:animEffect>
                                  </p:childTnLst>
                                </p:cTn>
                              </p:par>
                            </p:childTnLst>
                          </p:cTn>
                        </p:par>
                        <p:par>
                          <p:cTn id="38" fill="hold">
                            <p:stCondLst>
                              <p:cond delay="1000"/>
                            </p:stCondLst>
                            <p:childTnLst>
                              <p:par>
                                <p:cTn id="39" presetID="9" presetClass="entr" presetSubtype="0" fill="hold" grpId="0" nodeType="afterEffect">
                                  <p:stCondLst>
                                    <p:cond delay="0"/>
                                  </p:stCondLst>
                                  <p:childTnLst>
                                    <p:set>
                                      <p:cBhvr>
                                        <p:cTn id="40" dur="1" fill="hold">
                                          <p:stCondLst>
                                            <p:cond delay="0"/>
                                          </p:stCondLst>
                                        </p:cTn>
                                        <p:tgtEl>
                                          <p:spTgt spid="160"/>
                                        </p:tgtEl>
                                        <p:attrNameLst>
                                          <p:attrName>style.visibility</p:attrName>
                                        </p:attrNameLst>
                                      </p:cBhvr>
                                      <p:to>
                                        <p:strVal val="visible"/>
                                      </p:to>
                                    </p:set>
                                    <p:animEffect transition="in" filter="dissolve">
                                      <p:cBhvr>
                                        <p:cTn id="41" dur="5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nimBg="1"/>
      <p:bldP spid="134" grpId="0" animBg="1"/>
      <p:bldP spid="135" grpId="0" animBg="1"/>
      <p:bldP spid="156" grpId="1" animBg="1"/>
      <p:bldP spid="159" grpId="1" animBg="1"/>
      <p:bldP spid="161" grpId="1" animBg="1"/>
      <p:bldP spid="157" grpId="0" animBg="1"/>
      <p:bldP spid="160" grpId="0"/>
    </p:bldLst>
  </p:timing>
  <p:extLst mod="1"/>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组合 153"/>
          <p:cNvGrpSpPr/>
          <p:nvPr/>
        </p:nvGrpSpPr>
        <p:grpSpPr>
          <a:xfrm>
            <a:off x="3124200" y="2222500"/>
            <a:ext cx="2743200" cy="1703388"/>
            <a:chOff x="3124200" y="2222500"/>
            <a:chExt cx="2743200" cy="1703388"/>
          </a:xfrm>
        </p:grpSpPr>
        <p:graphicFrame>
          <p:nvGraphicFramePr>
            <p:cNvPr id="124" name="Object 48"/>
            <p:cNvGraphicFramePr>
              <a:graphicFrameLocks noChangeAspect="1"/>
            </p:cNvGraphicFramePr>
            <p:nvPr/>
          </p:nvGraphicFramePr>
          <p:xfrm>
            <a:off x="3124200" y="2222500"/>
            <a:ext cx="2743200" cy="1703388"/>
          </p:xfrm>
          <a:graphic>
            <a:graphicData uri="http://schemas.openxmlformats.org/presentationml/2006/ole">
              <mc:AlternateContent xmlns:mc="http://schemas.openxmlformats.org/markup-compatibility/2006">
                <mc:Choice xmlns:v="urn:schemas-microsoft-com:vml" Requires="v">
                  <p:oleObj spid="_x0000_s5147" name="VISIO" r:id="rId5" imgW="1687068" imgH="964692" progId="Visio.Drawing.11">
                    <p:embed/>
                  </p:oleObj>
                </mc:Choice>
                <mc:Fallback>
                  <p:oleObj name="VISIO" r:id="rId5" imgW="1687068" imgH="964692" progId="Visio.Drawing.11">
                    <p:embed/>
                    <p:pic>
                      <p:nvPicPr>
                        <p:cNvPr id="0"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2222500"/>
                          <a:ext cx="2743200" cy="170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9" name="Text Box 53"/>
            <p:cNvSpPr txBox="1">
              <a:spLocks noChangeArrowheads="1"/>
            </p:cNvSpPr>
            <p:nvPr/>
          </p:nvSpPr>
          <p:spPr bwMode="auto">
            <a:xfrm>
              <a:off x="4095750" y="3211513"/>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00" b="0" i="0" u="none" strike="noStrike" kern="0" cap="none" spc="0" normalizeH="0" baseline="0" noProof="0" dirty="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因特网</a:t>
              </a:r>
            </a:p>
          </p:txBody>
        </p:sp>
      </p:grpSp>
      <p:sp>
        <p:nvSpPr>
          <p:cNvPr id="2" name="标题 1"/>
          <p:cNvSpPr>
            <a:spLocks noGrp="1"/>
          </p:cNvSpPr>
          <p:nvPr>
            <p:ph type="title"/>
          </p:nvPr>
        </p:nvSpPr>
        <p:spPr/>
        <p:txBody>
          <a:bodyPr/>
          <a:lstStyle/>
          <a:p>
            <a:r>
              <a:rPr lang="zh-CN" altLang="en-US" dirty="0" smtClean="0"/>
              <a:t>基于</a:t>
            </a:r>
            <a:r>
              <a:rPr lang="en-US" altLang="zh-CN" dirty="0" smtClean="0"/>
              <a:t>IP</a:t>
            </a:r>
            <a:r>
              <a:rPr lang="zh-CN" altLang="en-US" dirty="0" smtClean="0"/>
              <a:t>隧道技术的</a:t>
            </a:r>
            <a:r>
              <a:rPr lang="en-US" altLang="zh-CN" dirty="0" smtClean="0"/>
              <a:t>VPN</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18</a:t>
            </a:fld>
            <a:endParaRPr lang="zh-CN" altLang="en-US" dirty="0"/>
          </a:p>
        </p:txBody>
      </p:sp>
      <p:sp>
        <p:nvSpPr>
          <p:cNvPr id="288" name="文本框 287"/>
          <p:cNvSpPr txBox="1">
            <a:spLocks noChangeArrowheads="1"/>
          </p:cNvSpPr>
          <p:nvPr/>
        </p:nvSpPr>
        <p:spPr bwMode="auto">
          <a:xfrm>
            <a:off x="7937500" y="87868"/>
            <a:ext cx="9879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4.6  VPN</a:t>
            </a:r>
          </a:p>
        </p:txBody>
      </p:sp>
      <p:grpSp>
        <p:nvGrpSpPr>
          <p:cNvPr id="6" name="组合 5"/>
          <p:cNvGrpSpPr/>
          <p:nvPr/>
        </p:nvGrpSpPr>
        <p:grpSpPr>
          <a:xfrm>
            <a:off x="177801" y="2197100"/>
            <a:ext cx="2460034" cy="2359200"/>
            <a:chOff x="177801" y="2197100"/>
            <a:chExt cx="2460034" cy="2359200"/>
          </a:xfrm>
        </p:grpSpPr>
        <p:grpSp>
          <p:nvGrpSpPr>
            <p:cNvPr id="79" name="Group 2"/>
            <p:cNvGrpSpPr>
              <a:grpSpLocks/>
            </p:cNvGrpSpPr>
            <p:nvPr/>
          </p:nvGrpSpPr>
          <p:grpSpPr bwMode="auto">
            <a:xfrm>
              <a:off x="177801" y="2197100"/>
              <a:ext cx="1498600" cy="1789113"/>
              <a:chOff x="112" y="1384"/>
              <a:chExt cx="944" cy="1127"/>
            </a:xfrm>
          </p:grpSpPr>
          <p:sp>
            <p:nvSpPr>
              <p:cNvPr id="80" name="Line 3"/>
              <p:cNvSpPr>
                <a:spLocks noChangeShapeType="1"/>
              </p:cNvSpPr>
              <p:nvPr/>
            </p:nvSpPr>
            <p:spPr bwMode="auto">
              <a:xfrm flipV="1">
                <a:off x="816" y="2248"/>
                <a:ext cx="240" cy="192"/>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81" name="Line 4"/>
              <p:cNvSpPr>
                <a:spLocks noChangeShapeType="1"/>
              </p:cNvSpPr>
              <p:nvPr/>
            </p:nvSpPr>
            <p:spPr bwMode="auto">
              <a:xfrm>
                <a:off x="624" y="1576"/>
                <a:ext cx="240" cy="144"/>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82" name="Line 5"/>
              <p:cNvSpPr>
                <a:spLocks noChangeShapeType="1"/>
              </p:cNvSpPr>
              <p:nvPr/>
            </p:nvSpPr>
            <p:spPr bwMode="auto">
              <a:xfrm flipV="1">
                <a:off x="432" y="1967"/>
                <a:ext cx="288"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pic>
            <p:nvPicPr>
              <p:cNvPr id="83" name="Picture 6"/>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6" y="1823"/>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 Box 7"/>
              <p:cNvSpPr txBox="1">
                <a:spLocks noChangeArrowheads="1"/>
              </p:cNvSpPr>
              <p:nvPr/>
            </p:nvSpPr>
            <p:spPr bwMode="auto">
              <a:xfrm>
                <a:off x="113" y="1797"/>
                <a:ext cx="1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800" b="0" i="0" u="none" strike="noStrike" kern="0" cap="none" spc="0" normalizeH="0" baseline="0" noProof="0" dirty="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X</a:t>
                </a:r>
              </a:p>
            </p:txBody>
          </p:sp>
          <p:sp>
            <p:nvSpPr>
              <p:cNvPr id="85" name="Text Box 8"/>
              <p:cNvSpPr txBox="1">
                <a:spLocks noChangeArrowheads="1"/>
              </p:cNvSpPr>
              <p:nvPr/>
            </p:nvSpPr>
            <p:spPr bwMode="auto">
              <a:xfrm>
                <a:off x="112" y="2031"/>
                <a:ext cx="59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10.1.0.1</a:t>
                </a:r>
              </a:p>
            </p:txBody>
          </p:sp>
          <p:pic>
            <p:nvPicPr>
              <p:cNvPr id="86" name="Picture 9"/>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0" y="1384"/>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 name="Picture 10"/>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2" y="2296"/>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88" name="Group 12"/>
            <p:cNvGrpSpPr>
              <a:grpSpLocks/>
            </p:cNvGrpSpPr>
            <p:nvPr/>
          </p:nvGrpSpPr>
          <p:grpSpPr bwMode="auto">
            <a:xfrm>
              <a:off x="973138" y="2384425"/>
              <a:ext cx="1511300" cy="1225550"/>
              <a:chOff x="385" y="2795"/>
              <a:chExt cx="1769" cy="816"/>
            </a:xfrm>
          </p:grpSpPr>
          <p:sp>
            <p:nvSpPr>
              <p:cNvPr id="89" name="Oval 13"/>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0" name="Oval 14"/>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1" name="Oval 15"/>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2" name="Oval 16"/>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3" name="Oval 17"/>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4" name="Oval 18"/>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5" name="Oval 19"/>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6" name="Oval 20"/>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7" name="Oval 21"/>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8" name="Oval 22"/>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99" name="Oval 23"/>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00" name="Oval 24"/>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01" name="Oval 25"/>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02" name="Oval 26"/>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03" name="Oval 27"/>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04" name="Oval 28"/>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05" name="Freeform 29"/>
              <p:cNvSpPr>
                <a:spLocks/>
              </p:cNvSpPr>
              <p:nvPr/>
            </p:nvSpPr>
            <p:spPr bwMode="auto">
              <a:xfrm>
                <a:off x="567" y="2924"/>
                <a:ext cx="1451" cy="597"/>
              </a:xfrm>
              <a:custGeom>
                <a:avLst/>
                <a:gdLst>
                  <a:gd name="T0" fmla="*/ 0 w 1447"/>
                  <a:gd name="T1" fmla="*/ 137 h 1128"/>
                  <a:gd name="T2" fmla="*/ 80 w 1447"/>
                  <a:gd name="T3" fmla="*/ 110 h 1128"/>
                  <a:gd name="T4" fmla="*/ 56 w 1447"/>
                  <a:gd name="T5" fmla="*/ 107 h 1128"/>
                  <a:gd name="T6" fmla="*/ 24 w 1447"/>
                  <a:gd name="T7" fmla="*/ 112 h 1128"/>
                  <a:gd name="T8" fmla="*/ 40 w 1447"/>
                  <a:gd name="T9" fmla="*/ 105 h 1128"/>
                  <a:gd name="T10" fmla="*/ 64 w 1447"/>
                  <a:gd name="T11" fmla="*/ 98 h 1128"/>
                  <a:gd name="T12" fmla="*/ 96 w 1447"/>
                  <a:gd name="T13" fmla="*/ 85 h 1128"/>
                  <a:gd name="T14" fmla="*/ 104 w 1447"/>
                  <a:gd name="T15" fmla="*/ 78 h 1128"/>
                  <a:gd name="T16" fmla="*/ 152 w 1447"/>
                  <a:gd name="T17" fmla="*/ 58 h 1128"/>
                  <a:gd name="T18" fmla="*/ 168 w 1447"/>
                  <a:gd name="T19" fmla="*/ 51 h 1128"/>
                  <a:gd name="T20" fmla="*/ 202 w 1447"/>
                  <a:gd name="T21" fmla="*/ 49 h 1128"/>
                  <a:gd name="T22" fmla="*/ 290 w 1447"/>
                  <a:gd name="T23" fmla="*/ 31 h 1128"/>
                  <a:gd name="T24" fmla="*/ 330 w 1447"/>
                  <a:gd name="T25" fmla="*/ 22 h 1128"/>
                  <a:gd name="T26" fmla="*/ 354 w 1447"/>
                  <a:gd name="T27" fmla="*/ 16 h 1128"/>
                  <a:gd name="T28" fmla="*/ 426 w 1447"/>
                  <a:gd name="T29" fmla="*/ 11 h 1128"/>
                  <a:gd name="T30" fmla="*/ 506 w 1447"/>
                  <a:gd name="T31" fmla="*/ 0 h 1128"/>
                  <a:gd name="T32" fmla="*/ 812 w 1447"/>
                  <a:gd name="T33" fmla="*/ 11 h 1128"/>
                  <a:gd name="T34" fmla="*/ 1062 w 1447"/>
                  <a:gd name="T35" fmla="*/ 49 h 1128"/>
                  <a:gd name="T36" fmla="*/ 1086 w 1447"/>
                  <a:gd name="T37" fmla="*/ 56 h 1128"/>
                  <a:gd name="T38" fmla="*/ 1110 w 1447"/>
                  <a:gd name="T39" fmla="*/ 60 h 1128"/>
                  <a:gd name="T40" fmla="*/ 1230 w 1447"/>
                  <a:gd name="T41" fmla="*/ 85 h 1128"/>
                  <a:gd name="T42" fmla="*/ 1304 w 1447"/>
                  <a:gd name="T43" fmla="*/ 103 h 1128"/>
                  <a:gd name="T44" fmla="*/ 1352 w 1447"/>
                  <a:gd name="T45" fmla="*/ 123 h 1128"/>
                  <a:gd name="T46" fmla="*/ 1368 w 1447"/>
                  <a:gd name="T47" fmla="*/ 137 h 1128"/>
                  <a:gd name="T48" fmla="*/ 1400 w 1447"/>
                  <a:gd name="T49" fmla="*/ 150 h 1128"/>
                  <a:gd name="T50" fmla="*/ 1424 w 1447"/>
                  <a:gd name="T51" fmla="*/ 170 h 1128"/>
                  <a:gd name="T52" fmla="*/ 1440 w 1447"/>
                  <a:gd name="T53" fmla="*/ 184 h 1128"/>
                  <a:gd name="T54" fmla="*/ 1440 w 1447"/>
                  <a:gd name="T55" fmla="*/ 240 h 1128"/>
                  <a:gd name="T56" fmla="*/ 1424 w 1447"/>
                  <a:gd name="T57" fmla="*/ 253 h 1128"/>
                  <a:gd name="T58" fmla="*/ 1376 w 1447"/>
                  <a:gd name="T59" fmla="*/ 258 h 1128"/>
                  <a:gd name="T60" fmla="*/ 1360 w 1447"/>
                  <a:gd name="T61" fmla="*/ 265 h 1128"/>
                  <a:gd name="T62" fmla="*/ 1312 w 1447"/>
                  <a:gd name="T63" fmla="*/ 274 h 1128"/>
                  <a:gd name="T64" fmla="*/ 1222 w 1447"/>
                  <a:gd name="T65" fmla="*/ 291 h 1128"/>
                  <a:gd name="T66" fmla="*/ 1174 w 1447"/>
                  <a:gd name="T67" fmla="*/ 300 h 1128"/>
                  <a:gd name="T68" fmla="*/ 1118 w 1447"/>
                  <a:gd name="T69" fmla="*/ 316 h 1128"/>
                  <a:gd name="T70" fmla="*/ 442 w 1447"/>
                  <a:gd name="T71" fmla="*/ 307 h 1128"/>
                  <a:gd name="T72" fmla="*/ 362 w 1447"/>
                  <a:gd name="T73" fmla="*/ 300 h 1128"/>
                  <a:gd name="T74" fmla="*/ 306 w 1447"/>
                  <a:gd name="T75" fmla="*/ 274 h 1128"/>
                  <a:gd name="T76" fmla="*/ 242 w 1447"/>
                  <a:gd name="T77" fmla="*/ 247 h 1128"/>
                  <a:gd name="T78" fmla="*/ 202 w 1447"/>
                  <a:gd name="T79" fmla="*/ 224 h 1128"/>
                  <a:gd name="T80" fmla="*/ 120 w 1447"/>
                  <a:gd name="T81" fmla="*/ 197 h 1128"/>
                  <a:gd name="T82" fmla="*/ 56 w 1447"/>
                  <a:gd name="T83" fmla="*/ 175 h 1128"/>
                  <a:gd name="T84" fmla="*/ 16 w 1447"/>
                  <a:gd name="T85" fmla="*/ 152 h 1128"/>
                  <a:gd name="T86" fmla="*/ 8 w 1447"/>
                  <a:gd name="T87" fmla="*/ 143 h 1128"/>
                  <a:gd name="T88" fmla="*/ 0 w 1447"/>
                  <a:gd name="T89" fmla="*/ 137 h 112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grpSp>
        <p:sp>
          <p:nvSpPr>
            <p:cNvPr id="127" name="Text Box 51"/>
            <p:cNvSpPr txBox="1">
              <a:spLocks noChangeArrowheads="1"/>
            </p:cNvSpPr>
            <p:nvPr/>
          </p:nvSpPr>
          <p:spPr bwMode="auto">
            <a:xfrm>
              <a:off x="1315442" y="2845576"/>
              <a:ext cx="8322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00" b="0" i="0" u="none" strike="noStrike" kern="0" cap="none" spc="0" normalizeH="0" baseline="0" noProof="0" dirty="0" smtClean="0">
                  <a:ln>
                    <a:noFill/>
                  </a:ln>
                  <a:solidFill>
                    <a:schemeClr val="tx1"/>
                  </a:solidFill>
                  <a:effectLst/>
                  <a:uLnTx/>
                  <a:uFillTx/>
                  <a:latin typeface="Calibri" panose="020F0502020204030204" pitchFamily="34" charset="0"/>
                  <a:ea typeface="华文楷体" panose="02010600040101010101" pitchFamily="2" charset="-122"/>
                </a:rPr>
                <a:t>部门 </a:t>
              </a:r>
              <a:r>
                <a:rPr kumimoji="1" lang="en-US" altLang="zh-CN" sz="1800" b="0" i="0" u="none" strike="noStrike" kern="0" cap="none" spc="0" normalizeH="0" baseline="0" noProof="0" dirty="0" smtClean="0">
                  <a:ln>
                    <a:noFill/>
                  </a:ln>
                  <a:solidFill>
                    <a:schemeClr val="tx1"/>
                  </a:solidFill>
                  <a:effectLst/>
                  <a:uLnTx/>
                  <a:uFillTx/>
                  <a:latin typeface="Calibri" panose="020F0502020204030204" pitchFamily="34" charset="0"/>
                  <a:ea typeface="华文楷体" panose="02010600040101010101" pitchFamily="2" charset="-122"/>
                </a:rPr>
                <a:t>A</a:t>
              </a:r>
            </a:p>
          </p:txBody>
        </p:sp>
        <p:sp>
          <p:nvSpPr>
            <p:cNvPr id="130" name="Text Box 54"/>
            <p:cNvSpPr txBox="1">
              <a:spLocks noChangeArrowheads="1"/>
            </p:cNvSpPr>
            <p:nvPr/>
          </p:nvSpPr>
          <p:spPr bwMode="auto">
            <a:xfrm>
              <a:off x="762001" y="3971525"/>
              <a:ext cx="187583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None/>
              </a:pPr>
              <a:r>
                <a:rPr lang="zh-CN" altLang="en-US" sz="1600" dirty="0">
                  <a:solidFill>
                    <a:schemeClr val="tx1"/>
                  </a:solidFill>
                  <a:latin typeface="Calibri" panose="020F0502020204030204" pitchFamily="34" charset="0"/>
                  <a:ea typeface="华文楷体" panose="02010600040101010101" pitchFamily="2" charset="-122"/>
                </a:rPr>
                <a:t>网络地址 </a:t>
              </a:r>
              <a:r>
                <a:rPr lang="en-US" altLang="zh-CN" sz="1600" dirty="0">
                  <a:solidFill>
                    <a:schemeClr val="tx1"/>
                  </a:solidFill>
                  <a:latin typeface="Calibri" panose="020F0502020204030204" pitchFamily="34" charset="0"/>
                  <a:ea typeface="华文楷体" panose="02010600040101010101" pitchFamily="2" charset="-122"/>
                </a:rPr>
                <a:t>= 10.1.0.0</a:t>
              </a:r>
            </a:p>
            <a:p>
              <a:pPr algn="ctr">
                <a:spcBef>
                  <a:spcPct val="0"/>
                </a:spcBef>
                <a:buClrTx/>
                <a:buSzTx/>
                <a:buNone/>
              </a:pPr>
              <a:r>
                <a:rPr lang="zh-CN" altLang="en-US" sz="1600" dirty="0" smtClean="0">
                  <a:solidFill>
                    <a:schemeClr val="tx1"/>
                  </a:solidFill>
                  <a:latin typeface="Calibri" panose="020F0502020204030204" pitchFamily="34" charset="0"/>
                  <a:ea typeface="华文楷体" panose="02010600040101010101" pitchFamily="2" charset="-122"/>
                </a:rPr>
                <a:t>（私有地址</a:t>
              </a:r>
              <a:r>
                <a:rPr lang="zh-CN" altLang="en-US" sz="1600" dirty="0">
                  <a:solidFill>
                    <a:schemeClr val="tx1"/>
                  </a:solidFill>
                  <a:latin typeface="Calibri" panose="020F0502020204030204" pitchFamily="34" charset="0"/>
                  <a:ea typeface="华文楷体" panose="02010600040101010101" pitchFamily="2" charset="-122"/>
                </a:rPr>
                <a:t>）</a:t>
              </a:r>
            </a:p>
          </p:txBody>
        </p:sp>
      </p:grpSp>
      <p:sp>
        <p:nvSpPr>
          <p:cNvPr id="131" name="Text Box 55"/>
          <p:cNvSpPr txBox="1">
            <a:spLocks noChangeArrowheads="1"/>
          </p:cNvSpPr>
          <p:nvPr/>
        </p:nvSpPr>
        <p:spPr bwMode="auto">
          <a:xfrm>
            <a:off x="2492959" y="2961723"/>
            <a:ext cx="388248"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90000"/>
              </a:lnSpc>
              <a:spcBef>
                <a:spcPct val="0"/>
              </a:spcBef>
              <a:spcAft>
                <a:spcPct val="0"/>
              </a:spcAft>
              <a:buClrTx/>
              <a:buSzTx/>
              <a:buFontTx/>
              <a:buNone/>
              <a:tabLst/>
              <a:defRPr/>
            </a:pPr>
            <a:r>
              <a:rPr kumimoji="1" lang="en-US" altLang="zh-CN" sz="1800" b="0" i="0" u="none" strike="noStrike" kern="0" cap="none" spc="0" normalizeH="0" baseline="0" noProof="0" dirty="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R</a:t>
            </a:r>
            <a:r>
              <a:rPr kumimoji="1" lang="en-US" altLang="zh-CN" sz="1800" b="0" i="0" u="none" strike="noStrike" kern="0" cap="none" spc="0" normalizeH="0" baseline="-25000" noProof="0" dirty="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1</a:t>
            </a:r>
            <a:endParaRPr kumimoji="1" lang="en-US" altLang="zh-CN" sz="1800" b="0" i="0" u="none" strike="noStrike" kern="0" cap="none" spc="0" normalizeH="0" baseline="0" noProof="0" dirty="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32" name="Text Box 56"/>
          <p:cNvSpPr txBox="1">
            <a:spLocks noChangeArrowheads="1"/>
          </p:cNvSpPr>
          <p:nvPr/>
        </p:nvSpPr>
        <p:spPr bwMode="auto">
          <a:xfrm>
            <a:off x="5976488" y="2990850"/>
            <a:ext cx="388248"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90000"/>
              </a:lnSpc>
              <a:spcBef>
                <a:spcPct val="0"/>
              </a:spcBef>
              <a:spcAft>
                <a:spcPct val="0"/>
              </a:spcAft>
              <a:buClrTx/>
              <a:buSzTx/>
              <a:buFontTx/>
              <a:buNone/>
              <a:tabLst/>
              <a:defRPr/>
            </a:pPr>
            <a:r>
              <a:rPr kumimoji="1" lang="en-US" altLang="zh-CN" sz="1800" b="0" i="0" u="none" strike="noStrike" kern="0" cap="none" spc="0" normalizeH="0" baseline="0" noProof="0" dirty="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R</a:t>
            </a:r>
            <a:r>
              <a:rPr kumimoji="1" lang="en-US" altLang="zh-CN" sz="1800" b="0" i="0" u="none" strike="noStrike" kern="0" cap="none" spc="0" normalizeH="0" baseline="-25000" noProof="0" dirty="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2</a:t>
            </a:r>
            <a:endParaRPr kumimoji="1" lang="en-US" altLang="zh-CN" sz="1800" b="0" i="0" u="none" strike="noStrike" kern="0" cap="none" spc="0" normalizeH="0" baseline="0" noProof="0" dirty="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grpSp>
        <p:nvGrpSpPr>
          <p:cNvPr id="155" name="组合 154"/>
          <p:cNvGrpSpPr/>
          <p:nvPr/>
        </p:nvGrpSpPr>
        <p:grpSpPr>
          <a:xfrm>
            <a:off x="3105150" y="2708275"/>
            <a:ext cx="2514600" cy="382032"/>
            <a:chOff x="3105150" y="2708275"/>
            <a:chExt cx="2514600" cy="382032"/>
          </a:xfrm>
        </p:grpSpPr>
        <p:sp>
          <p:nvSpPr>
            <p:cNvPr id="128" name="AutoShape 52"/>
            <p:cNvSpPr>
              <a:spLocks noChangeArrowheads="1"/>
            </p:cNvSpPr>
            <p:nvPr/>
          </p:nvSpPr>
          <p:spPr bwMode="auto">
            <a:xfrm rot="16200000">
              <a:off x="4182268" y="1631157"/>
              <a:ext cx="360363" cy="2514600"/>
            </a:xfrm>
            <a:prstGeom prst="can">
              <a:avLst>
                <a:gd name="adj" fmla="val 25521"/>
              </a:avLst>
            </a:prstGeom>
            <a:gradFill rotWithShape="1">
              <a:gsLst>
                <a:gs pos="0">
                  <a:srgbClr val="185E76"/>
                </a:gs>
                <a:gs pos="50000">
                  <a:srgbClr val="33CCFF"/>
                </a:gs>
                <a:gs pos="100000">
                  <a:srgbClr val="185E76"/>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33" name="Text Box 57"/>
            <p:cNvSpPr txBox="1">
              <a:spLocks noChangeArrowheads="1"/>
            </p:cNvSpPr>
            <p:nvPr/>
          </p:nvSpPr>
          <p:spPr bwMode="auto">
            <a:xfrm>
              <a:off x="4095750" y="2720975"/>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00" b="1" i="0" u="none" strike="noStrike" kern="0" cap="none" spc="0" normalizeH="0" baseline="0" noProof="0" dirty="0" smtClean="0">
                  <a:ln>
                    <a:noFill/>
                  </a:ln>
                  <a:solidFill>
                    <a:schemeClr val="bg1"/>
                  </a:solidFill>
                  <a:effectLst/>
                  <a:uLnTx/>
                  <a:uFillTx/>
                  <a:latin typeface="Calibri" panose="020F0502020204030204" pitchFamily="34" charset="0"/>
                  <a:ea typeface="华文楷体" panose="02010600040101010101" pitchFamily="2" charset="-122"/>
                </a:rPr>
                <a:t>隧道</a:t>
              </a:r>
            </a:p>
          </p:txBody>
        </p:sp>
      </p:grpSp>
      <p:sp>
        <p:nvSpPr>
          <p:cNvPr id="134" name="Line 58"/>
          <p:cNvSpPr>
            <a:spLocks noChangeShapeType="1"/>
          </p:cNvSpPr>
          <p:nvPr/>
        </p:nvSpPr>
        <p:spPr bwMode="auto">
          <a:xfrm>
            <a:off x="2800350" y="2882900"/>
            <a:ext cx="3810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smtClean="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135" name="Line 59"/>
          <p:cNvSpPr>
            <a:spLocks noChangeShapeType="1"/>
          </p:cNvSpPr>
          <p:nvPr/>
        </p:nvSpPr>
        <p:spPr bwMode="auto">
          <a:xfrm>
            <a:off x="5619750" y="2882900"/>
            <a:ext cx="3810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smtClean="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137" name="Text Box 61"/>
          <p:cNvSpPr txBox="1">
            <a:spLocks noChangeArrowheads="1"/>
          </p:cNvSpPr>
          <p:nvPr/>
        </p:nvSpPr>
        <p:spPr bwMode="auto">
          <a:xfrm>
            <a:off x="2286001" y="2239963"/>
            <a:ext cx="106045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dirty="0" smtClean="0">
                <a:ln>
                  <a:noFill/>
                </a:ln>
                <a:solidFill>
                  <a:schemeClr val="accent5">
                    <a:lumMod val="50000"/>
                  </a:schemeClr>
                </a:solidFill>
                <a:effectLst/>
                <a:uLnTx/>
                <a:uFillTx/>
                <a:latin typeface="Calibri" panose="020F0502020204030204" pitchFamily="34" charset="0"/>
                <a:ea typeface="华文楷体" panose="02010600040101010101" pitchFamily="2" charset="-122"/>
              </a:rPr>
              <a:t>125.1.2.3</a:t>
            </a:r>
          </a:p>
        </p:txBody>
      </p:sp>
      <p:sp>
        <p:nvSpPr>
          <p:cNvPr id="138" name="Line 62"/>
          <p:cNvSpPr>
            <a:spLocks noChangeShapeType="1"/>
          </p:cNvSpPr>
          <p:nvPr/>
        </p:nvSpPr>
        <p:spPr bwMode="auto">
          <a:xfrm flipH="1">
            <a:off x="2822576" y="2565400"/>
            <a:ext cx="93664" cy="335678"/>
          </a:xfrm>
          <a:prstGeom prst="line">
            <a:avLst/>
          </a:prstGeom>
          <a:noFill/>
          <a:ln w="381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39" name="Text Box 63"/>
          <p:cNvSpPr txBox="1">
            <a:spLocks noChangeArrowheads="1"/>
          </p:cNvSpPr>
          <p:nvPr/>
        </p:nvSpPr>
        <p:spPr bwMode="auto">
          <a:xfrm>
            <a:off x="5365751" y="2270125"/>
            <a:ext cx="1060450"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90000"/>
              </a:lnSpc>
              <a:spcBef>
                <a:spcPct val="0"/>
              </a:spcBef>
              <a:spcAft>
                <a:spcPct val="0"/>
              </a:spcAft>
              <a:buClrTx/>
              <a:buSzTx/>
              <a:buFontTx/>
              <a:buNone/>
              <a:tabLst/>
              <a:defRPr/>
            </a:pPr>
            <a:r>
              <a:rPr kumimoji="1" lang="en-US" altLang="zh-CN" sz="1800" b="0" i="0" u="none" strike="noStrike" kern="0" cap="none" spc="0" normalizeH="0" baseline="0" noProof="0" dirty="0" smtClean="0">
                <a:ln>
                  <a:noFill/>
                </a:ln>
                <a:solidFill>
                  <a:schemeClr val="accent5">
                    <a:lumMod val="50000"/>
                  </a:schemeClr>
                </a:solidFill>
                <a:effectLst/>
                <a:uLnTx/>
                <a:uFillTx/>
                <a:latin typeface="Calibri" panose="020F0502020204030204" pitchFamily="34" charset="0"/>
                <a:ea typeface="华文楷体" panose="02010600040101010101" pitchFamily="2" charset="-122"/>
              </a:rPr>
              <a:t>194.4.5.6</a:t>
            </a:r>
          </a:p>
        </p:txBody>
      </p:sp>
      <p:sp>
        <p:nvSpPr>
          <p:cNvPr id="140" name="Line 64"/>
          <p:cNvSpPr>
            <a:spLocks noChangeShapeType="1"/>
          </p:cNvSpPr>
          <p:nvPr/>
        </p:nvSpPr>
        <p:spPr bwMode="auto">
          <a:xfrm>
            <a:off x="5867401" y="2565400"/>
            <a:ext cx="75710" cy="287338"/>
          </a:xfrm>
          <a:prstGeom prst="line">
            <a:avLst/>
          </a:prstGeom>
          <a:noFill/>
          <a:ln w="381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grpSp>
        <p:nvGrpSpPr>
          <p:cNvPr id="152" name="组合 151"/>
          <p:cNvGrpSpPr/>
          <p:nvPr/>
        </p:nvGrpSpPr>
        <p:grpSpPr>
          <a:xfrm>
            <a:off x="6227763" y="2120900"/>
            <a:ext cx="2513012" cy="2423550"/>
            <a:chOff x="6227763" y="2120900"/>
            <a:chExt cx="2513012" cy="2423550"/>
          </a:xfrm>
        </p:grpSpPr>
        <p:grpSp>
          <p:nvGrpSpPr>
            <p:cNvPr id="106" name="Group 30"/>
            <p:cNvGrpSpPr>
              <a:grpSpLocks/>
            </p:cNvGrpSpPr>
            <p:nvPr/>
          </p:nvGrpSpPr>
          <p:grpSpPr bwMode="auto">
            <a:xfrm>
              <a:off x="6227763" y="2314575"/>
              <a:ext cx="1511300" cy="1225550"/>
              <a:chOff x="385" y="2795"/>
              <a:chExt cx="1769" cy="816"/>
            </a:xfrm>
          </p:grpSpPr>
          <p:sp>
            <p:nvSpPr>
              <p:cNvPr id="107" name="Oval 31"/>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08" name="Oval 32"/>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09" name="Oval 33"/>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0" name="Oval 34"/>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1" name="Oval 35"/>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2" name="Oval 36"/>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3" name="Oval 37"/>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4" name="Oval 38"/>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5" name="Oval 39"/>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6" name="Oval 40"/>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7" name="Oval 41"/>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8" name="Oval 42"/>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19" name="Oval 43"/>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20" name="Oval 44"/>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21" name="Oval 45"/>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22" name="Oval 46"/>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23" name="Freeform 47"/>
              <p:cNvSpPr>
                <a:spLocks/>
              </p:cNvSpPr>
              <p:nvPr/>
            </p:nvSpPr>
            <p:spPr bwMode="auto">
              <a:xfrm>
                <a:off x="567" y="2924"/>
                <a:ext cx="1451" cy="597"/>
              </a:xfrm>
              <a:custGeom>
                <a:avLst/>
                <a:gdLst>
                  <a:gd name="T0" fmla="*/ 0 w 1447"/>
                  <a:gd name="T1" fmla="*/ 137 h 1128"/>
                  <a:gd name="T2" fmla="*/ 80 w 1447"/>
                  <a:gd name="T3" fmla="*/ 110 h 1128"/>
                  <a:gd name="T4" fmla="*/ 56 w 1447"/>
                  <a:gd name="T5" fmla="*/ 107 h 1128"/>
                  <a:gd name="T6" fmla="*/ 24 w 1447"/>
                  <a:gd name="T7" fmla="*/ 112 h 1128"/>
                  <a:gd name="T8" fmla="*/ 40 w 1447"/>
                  <a:gd name="T9" fmla="*/ 105 h 1128"/>
                  <a:gd name="T10" fmla="*/ 64 w 1447"/>
                  <a:gd name="T11" fmla="*/ 98 h 1128"/>
                  <a:gd name="T12" fmla="*/ 96 w 1447"/>
                  <a:gd name="T13" fmla="*/ 85 h 1128"/>
                  <a:gd name="T14" fmla="*/ 104 w 1447"/>
                  <a:gd name="T15" fmla="*/ 78 h 1128"/>
                  <a:gd name="T16" fmla="*/ 152 w 1447"/>
                  <a:gd name="T17" fmla="*/ 58 h 1128"/>
                  <a:gd name="T18" fmla="*/ 168 w 1447"/>
                  <a:gd name="T19" fmla="*/ 51 h 1128"/>
                  <a:gd name="T20" fmla="*/ 202 w 1447"/>
                  <a:gd name="T21" fmla="*/ 49 h 1128"/>
                  <a:gd name="T22" fmla="*/ 290 w 1447"/>
                  <a:gd name="T23" fmla="*/ 31 h 1128"/>
                  <a:gd name="T24" fmla="*/ 330 w 1447"/>
                  <a:gd name="T25" fmla="*/ 22 h 1128"/>
                  <a:gd name="T26" fmla="*/ 354 w 1447"/>
                  <a:gd name="T27" fmla="*/ 16 h 1128"/>
                  <a:gd name="T28" fmla="*/ 426 w 1447"/>
                  <a:gd name="T29" fmla="*/ 11 h 1128"/>
                  <a:gd name="T30" fmla="*/ 506 w 1447"/>
                  <a:gd name="T31" fmla="*/ 0 h 1128"/>
                  <a:gd name="T32" fmla="*/ 812 w 1447"/>
                  <a:gd name="T33" fmla="*/ 11 h 1128"/>
                  <a:gd name="T34" fmla="*/ 1062 w 1447"/>
                  <a:gd name="T35" fmla="*/ 49 h 1128"/>
                  <a:gd name="T36" fmla="*/ 1086 w 1447"/>
                  <a:gd name="T37" fmla="*/ 56 h 1128"/>
                  <a:gd name="T38" fmla="*/ 1110 w 1447"/>
                  <a:gd name="T39" fmla="*/ 60 h 1128"/>
                  <a:gd name="T40" fmla="*/ 1230 w 1447"/>
                  <a:gd name="T41" fmla="*/ 85 h 1128"/>
                  <a:gd name="T42" fmla="*/ 1304 w 1447"/>
                  <a:gd name="T43" fmla="*/ 103 h 1128"/>
                  <a:gd name="T44" fmla="*/ 1352 w 1447"/>
                  <a:gd name="T45" fmla="*/ 123 h 1128"/>
                  <a:gd name="T46" fmla="*/ 1368 w 1447"/>
                  <a:gd name="T47" fmla="*/ 137 h 1128"/>
                  <a:gd name="T48" fmla="*/ 1400 w 1447"/>
                  <a:gd name="T49" fmla="*/ 150 h 1128"/>
                  <a:gd name="T50" fmla="*/ 1424 w 1447"/>
                  <a:gd name="T51" fmla="*/ 170 h 1128"/>
                  <a:gd name="T52" fmla="*/ 1440 w 1447"/>
                  <a:gd name="T53" fmla="*/ 184 h 1128"/>
                  <a:gd name="T54" fmla="*/ 1440 w 1447"/>
                  <a:gd name="T55" fmla="*/ 240 h 1128"/>
                  <a:gd name="T56" fmla="*/ 1424 w 1447"/>
                  <a:gd name="T57" fmla="*/ 253 h 1128"/>
                  <a:gd name="T58" fmla="*/ 1376 w 1447"/>
                  <a:gd name="T59" fmla="*/ 258 h 1128"/>
                  <a:gd name="T60" fmla="*/ 1360 w 1447"/>
                  <a:gd name="T61" fmla="*/ 265 h 1128"/>
                  <a:gd name="T62" fmla="*/ 1312 w 1447"/>
                  <a:gd name="T63" fmla="*/ 274 h 1128"/>
                  <a:gd name="T64" fmla="*/ 1222 w 1447"/>
                  <a:gd name="T65" fmla="*/ 291 h 1128"/>
                  <a:gd name="T66" fmla="*/ 1174 w 1447"/>
                  <a:gd name="T67" fmla="*/ 300 h 1128"/>
                  <a:gd name="T68" fmla="*/ 1118 w 1447"/>
                  <a:gd name="T69" fmla="*/ 316 h 1128"/>
                  <a:gd name="T70" fmla="*/ 442 w 1447"/>
                  <a:gd name="T71" fmla="*/ 307 h 1128"/>
                  <a:gd name="T72" fmla="*/ 362 w 1447"/>
                  <a:gd name="T73" fmla="*/ 300 h 1128"/>
                  <a:gd name="T74" fmla="*/ 306 w 1447"/>
                  <a:gd name="T75" fmla="*/ 274 h 1128"/>
                  <a:gd name="T76" fmla="*/ 242 w 1447"/>
                  <a:gd name="T77" fmla="*/ 247 h 1128"/>
                  <a:gd name="T78" fmla="*/ 202 w 1447"/>
                  <a:gd name="T79" fmla="*/ 224 h 1128"/>
                  <a:gd name="T80" fmla="*/ 120 w 1447"/>
                  <a:gd name="T81" fmla="*/ 197 h 1128"/>
                  <a:gd name="T82" fmla="*/ 56 w 1447"/>
                  <a:gd name="T83" fmla="*/ 175 h 1128"/>
                  <a:gd name="T84" fmla="*/ 16 w 1447"/>
                  <a:gd name="T85" fmla="*/ 152 h 1128"/>
                  <a:gd name="T86" fmla="*/ 8 w 1447"/>
                  <a:gd name="T87" fmla="*/ 143 h 1128"/>
                  <a:gd name="T88" fmla="*/ 0 w 1447"/>
                  <a:gd name="T89" fmla="*/ 137 h 112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grpSp>
        <p:grpSp>
          <p:nvGrpSpPr>
            <p:cNvPr id="141" name="Group 65"/>
            <p:cNvGrpSpPr>
              <a:grpSpLocks/>
            </p:cNvGrpSpPr>
            <p:nvPr/>
          </p:nvGrpSpPr>
          <p:grpSpPr bwMode="auto">
            <a:xfrm>
              <a:off x="7391400" y="2120900"/>
              <a:ext cx="1349375" cy="1712913"/>
              <a:chOff x="4656" y="1336"/>
              <a:chExt cx="850" cy="1079"/>
            </a:xfrm>
          </p:grpSpPr>
          <p:sp>
            <p:nvSpPr>
              <p:cNvPr id="142" name="Line 66"/>
              <p:cNvSpPr>
                <a:spLocks noChangeShapeType="1"/>
              </p:cNvSpPr>
              <p:nvPr/>
            </p:nvSpPr>
            <p:spPr bwMode="auto">
              <a:xfrm flipH="1" flipV="1">
                <a:off x="4800" y="1912"/>
                <a:ext cx="348"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43" name="Line 67"/>
              <p:cNvSpPr>
                <a:spLocks noChangeShapeType="1"/>
              </p:cNvSpPr>
              <p:nvPr/>
            </p:nvSpPr>
            <p:spPr bwMode="auto">
              <a:xfrm flipH="1" flipV="1">
                <a:off x="4656" y="2152"/>
                <a:ext cx="336" cy="192"/>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sp>
            <p:nvSpPr>
              <p:cNvPr id="144" name="Line 68"/>
              <p:cNvSpPr>
                <a:spLocks noChangeShapeType="1"/>
              </p:cNvSpPr>
              <p:nvPr/>
            </p:nvSpPr>
            <p:spPr bwMode="auto">
              <a:xfrm flipH="1">
                <a:off x="4800" y="1528"/>
                <a:ext cx="240" cy="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endParaRPr>
              </a:p>
            </p:txBody>
          </p:sp>
          <p:pic>
            <p:nvPicPr>
              <p:cNvPr id="145" name="Picture 69"/>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88" y="1768"/>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6" name="Text Box 70"/>
              <p:cNvSpPr txBox="1">
                <a:spLocks noChangeArrowheads="1"/>
              </p:cNvSpPr>
              <p:nvPr/>
            </p:nvSpPr>
            <p:spPr bwMode="auto">
              <a:xfrm>
                <a:off x="5284" y="1729"/>
                <a:ext cx="1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8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Y</a:t>
                </a:r>
              </a:p>
            </p:txBody>
          </p:sp>
          <p:sp>
            <p:nvSpPr>
              <p:cNvPr id="147" name="Text Box 71"/>
              <p:cNvSpPr txBox="1">
                <a:spLocks noChangeArrowheads="1"/>
              </p:cNvSpPr>
              <p:nvPr/>
            </p:nvSpPr>
            <p:spPr bwMode="auto">
              <a:xfrm>
                <a:off x="4912" y="1955"/>
                <a:ext cx="59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smtClean="0">
                    <a:ln>
                      <a:noFill/>
                    </a:ln>
                    <a:solidFill>
                      <a:schemeClr val="tx1">
                        <a:lumMod val="65000"/>
                        <a:lumOff val="35000"/>
                      </a:schemeClr>
                    </a:solidFill>
                    <a:effectLst/>
                    <a:uLnTx/>
                    <a:uFillTx/>
                    <a:latin typeface="Calibri" panose="020F0502020204030204" pitchFamily="34" charset="0"/>
                    <a:ea typeface="华文楷体" panose="02010600040101010101" pitchFamily="2" charset="-122"/>
                  </a:rPr>
                  <a:t>10.2.0.3</a:t>
                </a:r>
              </a:p>
            </p:txBody>
          </p:sp>
          <p:pic>
            <p:nvPicPr>
              <p:cNvPr id="148" name="Picture 72"/>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92" y="1336"/>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9" name="Picture 73"/>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44" y="2200"/>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51" name="Text Box 54"/>
            <p:cNvSpPr txBox="1">
              <a:spLocks noChangeArrowheads="1"/>
            </p:cNvSpPr>
            <p:nvPr/>
          </p:nvSpPr>
          <p:spPr bwMode="auto">
            <a:xfrm>
              <a:off x="6437442" y="3959675"/>
              <a:ext cx="187583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None/>
              </a:pPr>
              <a:r>
                <a:rPr lang="zh-CN" altLang="en-US" sz="1600" dirty="0">
                  <a:solidFill>
                    <a:schemeClr val="tx1"/>
                  </a:solidFill>
                  <a:latin typeface="Calibri" panose="020F0502020204030204" pitchFamily="34" charset="0"/>
                  <a:ea typeface="华文楷体" panose="02010600040101010101" pitchFamily="2" charset="-122"/>
                </a:rPr>
                <a:t>网络地址 </a:t>
              </a:r>
              <a:r>
                <a:rPr lang="en-US" altLang="zh-CN" sz="1600" dirty="0">
                  <a:solidFill>
                    <a:schemeClr val="tx1"/>
                  </a:solidFill>
                  <a:latin typeface="Calibri" panose="020F0502020204030204" pitchFamily="34" charset="0"/>
                  <a:ea typeface="华文楷体" panose="02010600040101010101" pitchFamily="2" charset="-122"/>
                </a:rPr>
                <a:t>= </a:t>
              </a:r>
              <a:r>
                <a:rPr lang="en-US" altLang="zh-CN" sz="1600" dirty="0" smtClean="0">
                  <a:solidFill>
                    <a:schemeClr val="tx1"/>
                  </a:solidFill>
                  <a:latin typeface="Calibri" panose="020F0502020204030204" pitchFamily="34" charset="0"/>
                  <a:ea typeface="华文楷体" panose="02010600040101010101" pitchFamily="2" charset="-122"/>
                </a:rPr>
                <a:t>10.2.0.0</a:t>
              </a:r>
              <a:endParaRPr lang="en-US" altLang="zh-CN" sz="1600" dirty="0">
                <a:solidFill>
                  <a:schemeClr val="tx1"/>
                </a:solidFill>
                <a:latin typeface="Calibri" panose="020F0502020204030204" pitchFamily="34" charset="0"/>
                <a:ea typeface="华文楷体" panose="02010600040101010101" pitchFamily="2" charset="-122"/>
              </a:endParaRPr>
            </a:p>
            <a:p>
              <a:pPr algn="ctr">
                <a:spcBef>
                  <a:spcPct val="0"/>
                </a:spcBef>
                <a:buClrTx/>
                <a:buSzTx/>
                <a:buNone/>
              </a:pPr>
              <a:r>
                <a:rPr lang="zh-CN" altLang="en-US" sz="1600" dirty="0" smtClean="0">
                  <a:solidFill>
                    <a:schemeClr val="tx1"/>
                  </a:solidFill>
                  <a:latin typeface="Calibri" panose="020F0502020204030204" pitchFamily="34" charset="0"/>
                  <a:ea typeface="华文楷体" panose="02010600040101010101" pitchFamily="2" charset="-122"/>
                </a:rPr>
                <a:t>（私有地址</a:t>
              </a:r>
              <a:r>
                <a:rPr lang="zh-CN" altLang="en-US" sz="1600" dirty="0">
                  <a:solidFill>
                    <a:schemeClr val="tx1"/>
                  </a:solidFill>
                  <a:latin typeface="Calibri" panose="020F0502020204030204" pitchFamily="34" charset="0"/>
                  <a:ea typeface="华文楷体" panose="02010600040101010101" pitchFamily="2" charset="-122"/>
                </a:rPr>
                <a:t>）</a:t>
              </a:r>
            </a:p>
          </p:txBody>
        </p:sp>
        <p:sp>
          <p:nvSpPr>
            <p:cNvPr id="153" name="Text Box 51"/>
            <p:cNvSpPr txBox="1">
              <a:spLocks noChangeArrowheads="1"/>
            </p:cNvSpPr>
            <p:nvPr/>
          </p:nvSpPr>
          <p:spPr bwMode="auto">
            <a:xfrm>
              <a:off x="6635959" y="2743015"/>
              <a:ext cx="8322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00" b="0" i="0" u="none" strike="noStrike" kern="0" cap="none" spc="0" normalizeH="0" baseline="0" noProof="0" dirty="0" smtClean="0">
                  <a:ln>
                    <a:noFill/>
                  </a:ln>
                  <a:solidFill>
                    <a:schemeClr val="tx1"/>
                  </a:solidFill>
                  <a:effectLst/>
                  <a:uLnTx/>
                  <a:uFillTx/>
                  <a:latin typeface="Calibri" panose="020F0502020204030204" pitchFamily="34" charset="0"/>
                  <a:ea typeface="华文楷体" panose="02010600040101010101" pitchFamily="2" charset="-122"/>
                </a:rPr>
                <a:t>部门 </a:t>
              </a:r>
              <a:r>
                <a:rPr kumimoji="1" lang="en-US" altLang="zh-CN" sz="1800" b="0" i="0" u="none" strike="noStrike" kern="0" cap="none" spc="0" normalizeH="0" baseline="0" noProof="0" dirty="0" smtClean="0">
                  <a:ln>
                    <a:noFill/>
                  </a:ln>
                  <a:solidFill>
                    <a:schemeClr val="tx1"/>
                  </a:solidFill>
                  <a:effectLst/>
                  <a:uLnTx/>
                  <a:uFillTx/>
                  <a:latin typeface="Calibri" panose="020F0502020204030204" pitchFamily="34" charset="0"/>
                  <a:ea typeface="华文楷体" panose="02010600040101010101" pitchFamily="2" charset="-122"/>
                </a:rPr>
                <a:t>B</a:t>
              </a:r>
            </a:p>
          </p:txBody>
        </p:sp>
      </p:grpSp>
      <p:pic>
        <p:nvPicPr>
          <p:cNvPr id="125" name="Picture 49"/>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949950" y="2757488"/>
            <a:ext cx="520700" cy="25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26" name="Picture 50"/>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332038" y="2759075"/>
            <a:ext cx="520700" cy="25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36" name="内容占位符 2"/>
          <p:cNvSpPr>
            <a:spLocks noGrp="1"/>
          </p:cNvSpPr>
          <p:nvPr>
            <p:ph idx="1"/>
          </p:nvPr>
        </p:nvSpPr>
        <p:spPr>
          <a:xfrm>
            <a:off x="457200" y="5030207"/>
            <a:ext cx="8228013" cy="1675391"/>
          </a:xfrm>
        </p:spPr>
        <p:txBody>
          <a:bodyPr/>
          <a:lstStyle/>
          <a:p>
            <a:pPr>
              <a:lnSpc>
                <a:spcPct val="100000"/>
              </a:lnSpc>
            </a:pPr>
            <a:r>
              <a:rPr lang="zh-CN" altLang="en-US" dirty="0" smtClean="0"/>
              <a:t>当主机</a:t>
            </a:r>
            <a:r>
              <a:rPr lang="en-US" altLang="zh-CN" dirty="0" smtClean="0"/>
              <a:t>X</a:t>
            </a:r>
            <a:r>
              <a:rPr lang="zh-CN" altLang="en-US" dirty="0" smtClean="0"/>
              <a:t>向主机</a:t>
            </a:r>
            <a:r>
              <a:rPr lang="en-US" altLang="zh-CN" dirty="0" smtClean="0"/>
              <a:t>Y</a:t>
            </a:r>
            <a:r>
              <a:rPr lang="zh-CN" altLang="en-US" dirty="0" smtClean="0"/>
              <a:t>通信时</a:t>
            </a:r>
            <a:endParaRPr lang="en-US" altLang="zh-CN" dirty="0" smtClean="0"/>
          </a:p>
          <a:p>
            <a:pPr lvl="1"/>
            <a:r>
              <a:rPr lang="en-US" altLang="zh-CN" dirty="0" smtClean="0"/>
              <a:t>X-&gt;Y</a:t>
            </a:r>
            <a:r>
              <a:rPr lang="zh-CN" altLang="en-US" dirty="0" smtClean="0"/>
              <a:t>的</a:t>
            </a:r>
            <a:r>
              <a:rPr lang="en-US" altLang="zh-CN" dirty="0" smtClean="0"/>
              <a:t>IP</a:t>
            </a:r>
            <a:r>
              <a:rPr lang="zh-CN" altLang="en-US" dirty="0" smtClean="0"/>
              <a:t>分组被作为</a:t>
            </a:r>
            <a:r>
              <a:rPr lang="en-US" altLang="zh-CN" dirty="0" smtClean="0"/>
              <a:t>DATA</a:t>
            </a:r>
            <a:r>
              <a:rPr lang="zh-CN" altLang="en-US" dirty="0" smtClean="0"/>
              <a:t>部分，封装在另一</a:t>
            </a:r>
            <a:r>
              <a:rPr lang="en-US" altLang="zh-CN" dirty="0" smtClean="0"/>
              <a:t>IP</a:t>
            </a:r>
            <a:r>
              <a:rPr lang="zh-CN" altLang="en-US" dirty="0" smtClean="0"/>
              <a:t>分组内</a:t>
            </a:r>
            <a:endParaRPr lang="en-US" altLang="zh-CN" dirty="0" smtClean="0"/>
          </a:p>
          <a:p>
            <a:pPr lvl="2"/>
            <a:r>
              <a:rPr lang="zh-CN" altLang="en-US" dirty="0" smtClean="0"/>
              <a:t>内层</a:t>
            </a:r>
            <a:r>
              <a:rPr lang="en-US" altLang="zh-CN" dirty="0" smtClean="0"/>
              <a:t>IP</a:t>
            </a:r>
            <a:r>
              <a:rPr lang="zh-CN" altLang="en-US" dirty="0" smtClean="0"/>
              <a:t>分组</a:t>
            </a:r>
            <a:r>
              <a:rPr lang="zh-CN" altLang="en-US" dirty="0"/>
              <a:t>的</a:t>
            </a:r>
            <a:r>
              <a:rPr lang="zh-CN" altLang="en-US" dirty="0" smtClean="0"/>
              <a:t>源、目的地址分别为</a:t>
            </a:r>
            <a:r>
              <a:rPr lang="en-US" altLang="zh-CN" dirty="0" smtClean="0"/>
              <a:t>10.1.0.1</a:t>
            </a:r>
            <a:r>
              <a:rPr lang="zh-CN" altLang="en-US" dirty="0" smtClean="0"/>
              <a:t>、</a:t>
            </a:r>
            <a:r>
              <a:rPr lang="en-US" altLang="zh-CN" dirty="0" smtClean="0"/>
              <a:t>10.2.0.3</a:t>
            </a:r>
            <a:r>
              <a:rPr lang="zh-CN" altLang="en-US" dirty="0" smtClean="0"/>
              <a:t>；整个分组加密</a:t>
            </a:r>
            <a:endParaRPr lang="en-US" altLang="zh-CN" dirty="0" smtClean="0"/>
          </a:p>
          <a:p>
            <a:pPr lvl="2"/>
            <a:r>
              <a:rPr lang="zh-CN" altLang="en-US" dirty="0" smtClean="0"/>
              <a:t>外层</a:t>
            </a:r>
            <a:r>
              <a:rPr lang="en-US" altLang="zh-CN" dirty="0" smtClean="0"/>
              <a:t>IP</a:t>
            </a:r>
            <a:r>
              <a:rPr lang="zh-CN" altLang="en-US" dirty="0" smtClean="0"/>
              <a:t>分组的源、目的地址分别为</a:t>
            </a:r>
            <a:r>
              <a:rPr lang="en-US" altLang="zh-CN" dirty="0" smtClean="0"/>
              <a:t>125.1.2.3</a:t>
            </a:r>
            <a:r>
              <a:rPr lang="zh-CN" altLang="en-US" dirty="0" smtClean="0"/>
              <a:t>、</a:t>
            </a:r>
            <a:r>
              <a:rPr lang="en-US" altLang="zh-CN" dirty="0" smtClean="0"/>
              <a:t>194.4.5.6</a:t>
            </a:r>
          </a:p>
        </p:txBody>
      </p:sp>
      <p:sp>
        <p:nvSpPr>
          <p:cNvPr id="162" name="Freeform 80"/>
          <p:cNvSpPr>
            <a:spLocks/>
          </p:cNvSpPr>
          <p:nvPr/>
        </p:nvSpPr>
        <p:spPr bwMode="auto">
          <a:xfrm>
            <a:off x="3686368" y="2119169"/>
            <a:ext cx="447172" cy="626642"/>
          </a:xfrm>
          <a:custGeom>
            <a:avLst/>
            <a:gdLst>
              <a:gd name="T0" fmla="*/ 0 w 292"/>
              <a:gd name="T1" fmla="*/ 0 h 584"/>
              <a:gd name="T2" fmla="*/ 10080625 w 292"/>
              <a:gd name="T3" fmla="*/ 214513438 h 584"/>
              <a:gd name="T4" fmla="*/ 55443438 w 292"/>
              <a:gd name="T5" fmla="*/ 480101753 h 584"/>
              <a:gd name="T6" fmla="*/ 115927188 w 292"/>
              <a:gd name="T7" fmla="*/ 663970788 h 584"/>
              <a:gd name="T8" fmla="*/ 241935000 w 292"/>
              <a:gd name="T9" fmla="*/ 830814863 h 584"/>
              <a:gd name="T10" fmla="*/ 463708750 w 292"/>
              <a:gd name="T11" fmla="*/ 953393784 h 584"/>
              <a:gd name="T12" fmla="*/ 735885625 w 292"/>
              <a:gd name="T13" fmla="*/ 994253425 h 58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2" h="584">
                <a:moveTo>
                  <a:pt x="0" y="0"/>
                </a:moveTo>
                <a:cubicBezTo>
                  <a:pt x="1" y="21"/>
                  <a:pt x="0" y="79"/>
                  <a:pt x="4" y="126"/>
                </a:cubicBezTo>
                <a:cubicBezTo>
                  <a:pt x="8" y="173"/>
                  <a:pt x="15" y="238"/>
                  <a:pt x="22" y="282"/>
                </a:cubicBezTo>
                <a:cubicBezTo>
                  <a:pt x="29" y="326"/>
                  <a:pt x="34" y="356"/>
                  <a:pt x="46" y="390"/>
                </a:cubicBezTo>
                <a:cubicBezTo>
                  <a:pt x="58" y="424"/>
                  <a:pt x="73" y="460"/>
                  <a:pt x="96" y="488"/>
                </a:cubicBezTo>
                <a:cubicBezTo>
                  <a:pt x="119" y="516"/>
                  <a:pt x="151" y="544"/>
                  <a:pt x="184" y="560"/>
                </a:cubicBezTo>
                <a:cubicBezTo>
                  <a:pt x="217" y="576"/>
                  <a:pt x="270" y="579"/>
                  <a:pt x="292" y="584"/>
                </a:cubicBezTo>
              </a:path>
            </a:pathLst>
          </a:custGeom>
          <a:noFill/>
          <a:ln w="76200" cmpd="sng">
            <a:solidFill>
              <a:srgbClr val="FF0000"/>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grpSp>
        <p:nvGrpSpPr>
          <p:cNvPr id="7" name="组合 6"/>
          <p:cNvGrpSpPr/>
          <p:nvPr/>
        </p:nvGrpSpPr>
        <p:grpSpPr>
          <a:xfrm>
            <a:off x="416003" y="1704019"/>
            <a:ext cx="5663962" cy="326376"/>
            <a:chOff x="416003" y="1704019"/>
            <a:chExt cx="5663962" cy="326376"/>
          </a:xfrm>
        </p:grpSpPr>
        <p:sp>
          <p:nvSpPr>
            <p:cNvPr id="150" name="AutoShape 75"/>
            <p:cNvSpPr>
              <a:spLocks noChangeArrowheads="1"/>
            </p:cNvSpPr>
            <p:nvPr/>
          </p:nvSpPr>
          <p:spPr bwMode="auto">
            <a:xfrm>
              <a:off x="5638918" y="1805848"/>
              <a:ext cx="441047" cy="125328"/>
            </a:xfrm>
            <a:prstGeom prst="rightArrow">
              <a:avLst>
                <a:gd name="adj1" fmla="val 50000"/>
                <a:gd name="adj2" fmla="val 750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solidFill>
                  <a:schemeClr val="tx1"/>
                </a:solidFill>
                <a:latin typeface="Calibri" panose="020F0502020204030204" pitchFamily="34" charset="0"/>
                <a:ea typeface="华文楷体" panose="02010600040101010101" pitchFamily="2" charset="-122"/>
              </a:endParaRPr>
            </a:p>
          </p:txBody>
        </p:sp>
        <p:sp>
          <p:nvSpPr>
            <p:cNvPr id="158" name="Rectangle 77"/>
            <p:cNvSpPr>
              <a:spLocks noChangeArrowheads="1"/>
            </p:cNvSpPr>
            <p:nvPr/>
          </p:nvSpPr>
          <p:spPr bwMode="auto">
            <a:xfrm>
              <a:off x="416003" y="1704019"/>
              <a:ext cx="3872211" cy="326376"/>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1600" dirty="0" smtClean="0">
                  <a:latin typeface="Calibri" panose="020F0502020204030204" pitchFamily="34" charset="0"/>
                  <a:ea typeface="华文楷体" panose="02010600040101010101" pitchFamily="2" charset="-122"/>
                </a:rPr>
                <a:t>外部</a:t>
              </a:r>
              <a:r>
                <a:rPr kumimoji="1" lang="en-US" altLang="zh-CN" sz="1600" dirty="0" smtClean="0">
                  <a:latin typeface="Calibri" panose="020F0502020204030204" pitchFamily="34" charset="0"/>
                  <a:ea typeface="华文楷体" panose="02010600040101010101" pitchFamily="2" charset="-122"/>
                </a:rPr>
                <a:t>IP</a:t>
              </a:r>
              <a:r>
                <a:rPr kumimoji="1" lang="zh-CN" altLang="en-US" sz="1600" dirty="0" smtClean="0">
                  <a:latin typeface="Calibri" panose="020F0502020204030204" pitchFamily="34" charset="0"/>
                  <a:ea typeface="华文楷体" panose="02010600040101010101" pitchFamily="2" charset="-122"/>
                </a:rPr>
                <a:t>分组的</a:t>
              </a:r>
              <a:r>
                <a:rPr kumimoji="1" lang="en-US" altLang="zh-CN" sz="1600" dirty="0" smtClean="0">
                  <a:latin typeface="Calibri" panose="020F0502020204030204" pitchFamily="34" charset="0"/>
                  <a:ea typeface="华文楷体" panose="02010600040101010101" pitchFamily="2" charset="-122"/>
                </a:rPr>
                <a:t>DATA</a:t>
              </a:r>
              <a:r>
                <a:rPr kumimoji="1" lang="zh-CN" altLang="en-US" sz="1600" dirty="0" smtClean="0">
                  <a:latin typeface="Calibri" panose="020F0502020204030204" pitchFamily="34" charset="0"/>
                  <a:ea typeface="华文楷体" panose="02010600040101010101" pitchFamily="2" charset="-122"/>
                </a:rPr>
                <a:t>部分</a:t>
              </a:r>
              <a:endParaRPr kumimoji="1" lang="zh-CN" altLang="en-US" sz="1600" dirty="0">
                <a:latin typeface="Calibri" panose="020F0502020204030204" pitchFamily="34" charset="0"/>
                <a:ea typeface="华文楷体" panose="02010600040101010101" pitchFamily="2" charset="-122"/>
              </a:endParaRPr>
            </a:p>
          </p:txBody>
        </p:sp>
        <p:sp>
          <p:nvSpPr>
            <p:cNvPr id="163" name="Rectangle 81"/>
            <p:cNvSpPr>
              <a:spLocks noChangeArrowheads="1"/>
            </p:cNvSpPr>
            <p:nvPr/>
          </p:nvSpPr>
          <p:spPr bwMode="auto">
            <a:xfrm>
              <a:off x="4249927" y="1704019"/>
              <a:ext cx="1388991" cy="326376"/>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1600" dirty="0" smtClean="0">
                  <a:latin typeface="Calibri" panose="020F0502020204030204" pitchFamily="34" charset="0"/>
                  <a:ea typeface="华文楷体" panose="02010600040101010101" pitchFamily="2" charset="-122"/>
                </a:rPr>
                <a:t>外部</a:t>
              </a:r>
              <a:r>
                <a:rPr kumimoji="1" lang="en-US" altLang="zh-CN" sz="1600" dirty="0" smtClean="0">
                  <a:latin typeface="Calibri" panose="020F0502020204030204" pitchFamily="34" charset="0"/>
                  <a:ea typeface="华文楷体" panose="02010600040101010101" pitchFamily="2" charset="-122"/>
                </a:rPr>
                <a:t>IP</a:t>
              </a:r>
              <a:r>
                <a:rPr kumimoji="1" lang="zh-CN" altLang="en-US" sz="1600" dirty="0" smtClean="0">
                  <a:latin typeface="Calibri" panose="020F0502020204030204" pitchFamily="34" charset="0"/>
                  <a:ea typeface="华文楷体" panose="02010600040101010101" pitchFamily="2" charset="-122"/>
                </a:rPr>
                <a:t>分组首部</a:t>
              </a:r>
              <a:endParaRPr kumimoji="1" lang="zh-CN" altLang="en-US" sz="1600" dirty="0">
                <a:latin typeface="Calibri" panose="020F0502020204030204" pitchFamily="34" charset="0"/>
                <a:ea typeface="华文楷体" panose="02010600040101010101" pitchFamily="2" charset="-122"/>
              </a:endParaRPr>
            </a:p>
          </p:txBody>
        </p:sp>
      </p:grpSp>
      <p:sp>
        <p:nvSpPr>
          <p:cNvPr id="165" name="Line 83"/>
          <p:cNvSpPr>
            <a:spLocks noChangeShapeType="1"/>
          </p:cNvSpPr>
          <p:nvPr/>
        </p:nvSpPr>
        <p:spPr bwMode="auto">
          <a:xfrm>
            <a:off x="457201" y="2119169"/>
            <a:ext cx="5181718"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grpSp>
        <p:nvGrpSpPr>
          <p:cNvPr id="5" name="组合 4"/>
          <p:cNvGrpSpPr/>
          <p:nvPr/>
        </p:nvGrpSpPr>
        <p:grpSpPr>
          <a:xfrm>
            <a:off x="416003" y="1141828"/>
            <a:ext cx="3832070" cy="370409"/>
            <a:chOff x="1120776" y="1168761"/>
            <a:chExt cx="3832070" cy="370409"/>
          </a:xfrm>
        </p:grpSpPr>
        <p:sp>
          <p:nvSpPr>
            <p:cNvPr id="157" name="Rectangle 76"/>
            <p:cNvSpPr>
              <a:spLocks noChangeArrowheads="1"/>
            </p:cNvSpPr>
            <p:nvPr/>
          </p:nvSpPr>
          <p:spPr bwMode="auto">
            <a:xfrm>
              <a:off x="1120776" y="1168761"/>
              <a:ext cx="2443079" cy="365162"/>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1600" dirty="0" smtClean="0">
                  <a:latin typeface="Calibri" panose="020F0502020204030204" pitchFamily="34" charset="0"/>
                  <a:ea typeface="华文楷体" panose="02010600040101010101" pitchFamily="2" charset="-122"/>
                </a:rPr>
                <a:t>X</a:t>
              </a:r>
              <a:r>
                <a:rPr kumimoji="1" lang="en-US" altLang="zh-CN" sz="800" dirty="0" smtClean="0">
                  <a:latin typeface="Calibri" panose="020F0502020204030204" pitchFamily="34" charset="0"/>
                  <a:ea typeface="华文楷体" panose="02010600040101010101" pitchFamily="2" charset="-122"/>
                </a:rPr>
                <a:t> </a:t>
              </a:r>
              <a:r>
                <a:rPr kumimoji="1" lang="zh-CN" altLang="en-US" sz="1600" dirty="0">
                  <a:latin typeface="Calibri" panose="020F0502020204030204" pitchFamily="34" charset="0"/>
                  <a:ea typeface="华文楷体" panose="02010600040101010101" pitchFamily="2" charset="-122"/>
                </a:rPr>
                <a:t>到</a:t>
              </a:r>
              <a:r>
                <a:rPr kumimoji="1" lang="zh-CN" altLang="en-US" sz="800" dirty="0">
                  <a:latin typeface="Calibri" panose="020F0502020204030204" pitchFamily="34" charset="0"/>
                  <a:ea typeface="华文楷体" panose="02010600040101010101" pitchFamily="2" charset="-122"/>
                </a:rPr>
                <a:t> </a:t>
              </a:r>
              <a:r>
                <a:rPr kumimoji="1" lang="en-US" altLang="zh-CN" sz="1600" dirty="0">
                  <a:latin typeface="Calibri" panose="020F0502020204030204" pitchFamily="34" charset="0"/>
                  <a:ea typeface="华文楷体" panose="02010600040101010101" pitchFamily="2" charset="-122"/>
                </a:rPr>
                <a:t>Y</a:t>
              </a:r>
              <a:r>
                <a:rPr kumimoji="1" lang="en-US" altLang="zh-CN" sz="700" dirty="0">
                  <a:latin typeface="Calibri" panose="020F0502020204030204" pitchFamily="34" charset="0"/>
                  <a:ea typeface="华文楷体" panose="02010600040101010101" pitchFamily="2" charset="-122"/>
                </a:rPr>
                <a:t> </a:t>
              </a:r>
              <a:r>
                <a:rPr kumimoji="1" lang="zh-CN" altLang="en-US" sz="1600" dirty="0" smtClean="0">
                  <a:latin typeface="Calibri" panose="020F0502020204030204" pitchFamily="34" charset="0"/>
                  <a:ea typeface="华文楷体" panose="02010600040101010101" pitchFamily="2" charset="-122"/>
                </a:rPr>
                <a:t>的</a:t>
              </a:r>
              <a:r>
                <a:rPr kumimoji="1" lang="en-US" altLang="zh-CN" sz="1600" dirty="0" smtClean="0">
                  <a:latin typeface="Calibri" panose="020F0502020204030204" pitchFamily="34" charset="0"/>
                  <a:ea typeface="华文楷体" panose="02010600040101010101" pitchFamily="2" charset="-122"/>
                </a:rPr>
                <a:t>IP</a:t>
              </a:r>
              <a:r>
                <a:rPr kumimoji="1" lang="zh-CN" altLang="en-US" sz="1600" dirty="0" smtClean="0">
                  <a:latin typeface="Calibri" panose="020F0502020204030204" pitchFamily="34" charset="0"/>
                  <a:ea typeface="华文楷体" panose="02010600040101010101" pitchFamily="2" charset="-122"/>
                </a:rPr>
                <a:t>分组的</a:t>
              </a:r>
              <a:r>
                <a:rPr kumimoji="1" lang="en-US" altLang="zh-CN" sz="1600" dirty="0" smtClean="0">
                  <a:latin typeface="Calibri" panose="020F0502020204030204" pitchFamily="34" charset="0"/>
                  <a:ea typeface="华文楷体" panose="02010600040101010101" pitchFamily="2" charset="-122"/>
                </a:rPr>
                <a:t>DATA</a:t>
              </a:r>
              <a:r>
                <a:rPr kumimoji="1" lang="zh-CN" altLang="en-US" sz="1600" dirty="0" smtClean="0">
                  <a:latin typeface="Calibri" panose="020F0502020204030204" pitchFamily="34" charset="0"/>
                  <a:ea typeface="华文楷体" panose="02010600040101010101" pitchFamily="2" charset="-122"/>
                </a:rPr>
                <a:t>部分 </a:t>
              </a:r>
              <a:endParaRPr kumimoji="1" lang="zh-CN" altLang="en-US" sz="1600" dirty="0">
                <a:latin typeface="Calibri" panose="020F0502020204030204" pitchFamily="34" charset="0"/>
                <a:ea typeface="华文楷体" panose="02010600040101010101" pitchFamily="2" charset="-122"/>
              </a:endParaRPr>
            </a:p>
          </p:txBody>
        </p:sp>
        <p:sp>
          <p:nvSpPr>
            <p:cNvPr id="167" name="Rectangle 81"/>
            <p:cNvSpPr>
              <a:spLocks noChangeArrowheads="1"/>
            </p:cNvSpPr>
            <p:nvPr/>
          </p:nvSpPr>
          <p:spPr bwMode="auto">
            <a:xfrm>
              <a:off x="3563855" y="1170615"/>
              <a:ext cx="1388991" cy="368555"/>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1600" dirty="0" smtClean="0">
                  <a:latin typeface="Calibri" panose="020F0502020204030204" pitchFamily="34" charset="0"/>
                  <a:ea typeface="华文楷体" panose="02010600040101010101" pitchFamily="2" charset="-122"/>
                </a:rPr>
                <a:t>内层</a:t>
              </a:r>
              <a:r>
                <a:rPr kumimoji="1" lang="en-US" altLang="zh-CN" sz="1600" dirty="0" smtClean="0">
                  <a:latin typeface="Calibri" panose="020F0502020204030204" pitchFamily="34" charset="0"/>
                  <a:ea typeface="华文楷体" panose="02010600040101010101" pitchFamily="2" charset="-122"/>
                </a:rPr>
                <a:t>IP</a:t>
              </a:r>
              <a:r>
                <a:rPr kumimoji="1" lang="zh-CN" altLang="en-US" sz="1600" dirty="0" smtClean="0">
                  <a:latin typeface="Calibri" panose="020F0502020204030204" pitchFamily="34" charset="0"/>
                  <a:ea typeface="华文楷体" panose="02010600040101010101" pitchFamily="2" charset="-122"/>
                </a:rPr>
                <a:t>分组首部</a:t>
              </a:r>
              <a:endParaRPr kumimoji="1" lang="zh-CN" altLang="en-US" sz="1600" dirty="0">
                <a:latin typeface="Calibri" panose="020F0502020204030204" pitchFamily="34" charset="0"/>
                <a:ea typeface="华文楷体" panose="02010600040101010101" pitchFamily="2" charset="-122"/>
              </a:endParaRPr>
            </a:p>
          </p:txBody>
        </p:sp>
      </p:grpSp>
      <p:sp>
        <p:nvSpPr>
          <p:cNvPr id="160" name="AutoShape 78"/>
          <p:cNvSpPr>
            <a:spLocks noChangeArrowheads="1"/>
          </p:cNvSpPr>
          <p:nvPr/>
        </p:nvSpPr>
        <p:spPr bwMode="auto">
          <a:xfrm>
            <a:off x="3416839" y="1419419"/>
            <a:ext cx="147016" cy="375985"/>
          </a:xfrm>
          <a:prstGeom prst="downArrow">
            <a:avLst>
              <a:gd name="adj1" fmla="val 50000"/>
              <a:gd name="adj2" fmla="val 75000"/>
            </a:avLst>
          </a:prstGeom>
          <a:solidFill>
            <a:schemeClr val="accent5">
              <a:lumMod val="50000"/>
            </a:schemeClr>
          </a:solidFill>
          <a:ln w="9525">
            <a:solidFill>
              <a:schemeClr val="tx1"/>
            </a:solidFill>
            <a:miter lim="800000"/>
            <a:headEnd/>
            <a:tailEnd/>
          </a:ln>
          <a:effectLst/>
        </p:spPr>
        <p:txBody>
          <a:bodyPr vert="eaVert"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solidFill>
                <a:schemeClr val="tx1"/>
              </a:solidFill>
              <a:latin typeface="Calibri" panose="020F0502020204030204" pitchFamily="34" charset="0"/>
              <a:ea typeface="华文楷体" panose="02010600040101010101" pitchFamily="2" charset="-122"/>
            </a:endParaRPr>
          </a:p>
        </p:txBody>
      </p:sp>
    </p:spTree>
    <p:custDataLst>
      <p:tags r:id="rId2"/>
    </p:custDataLst>
    <p:extLst>
      <p:ext uri="{BB962C8B-B14F-4D97-AF65-F5344CB8AC3E}">
        <p14:creationId xmlns:p14="http://schemas.microsoft.com/office/powerpoint/2010/main" val="8659674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6">
                                            <p:txEl>
                                              <p:pRg st="0" end="0"/>
                                            </p:txEl>
                                          </p:spTgt>
                                        </p:tgtEl>
                                        <p:attrNameLst>
                                          <p:attrName>style.visibility</p:attrName>
                                        </p:attrNameLst>
                                      </p:cBhvr>
                                      <p:to>
                                        <p:strVal val="visible"/>
                                      </p:to>
                                    </p:set>
                                    <p:animEffect transition="in" filter="dissolve">
                                      <p:cBhvr>
                                        <p:cTn id="7" dur="500"/>
                                        <p:tgtEl>
                                          <p:spTgt spid="1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6">
                                            <p:txEl>
                                              <p:pRg st="1" end="1"/>
                                            </p:txEl>
                                          </p:spTgt>
                                        </p:tgtEl>
                                        <p:attrNameLst>
                                          <p:attrName>style.visibility</p:attrName>
                                        </p:attrNameLst>
                                      </p:cBhvr>
                                      <p:to>
                                        <p:strVal val="visible"/>
                                      </p:to>
                                    </p:set>
                                    <p:animEffect transition="in" filter="dissolve">
                                      <p:cBhvr>
                                        <p:cTn id="12" dur="500"/>
                                        <p:tgtEl>
                                          <p:spTgt spid="1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par>
                                <p:cTn id="18" presetID="9"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160"/>
                                        </p:tgtEl>
                                        <p:attrNameLst>
                                          <p:attrName>style.visibility</p:attrName>
                                        </p:attrNameLst>
                                      </p:cBhvr>
                                      <p:to>
                                        <p:strVal val="visible"/>
                                      </p:to>
                                    </p:set>
                                    <p:animEffect transition="in" filter="wipe(up)">
                                      <p:cBhvr>
                                        <p:cTn id="24" dur="500"/>
                                        <p:tgtEl>
                                          <p:spTgt spid="160"/>
                                        </p:tgtEl>
                                      </p:cBhvr>
                                    </p:animEffec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165"/>
                                        </p:tgtEl>
                                        <p:attrNameLst>
                                          <p:attrName>style.visibility</p:attrName>
                                        </p:attrNameLst>
                                      </p:cBhvr>
                                      <p:to>
                                        <p:strVal val="visible"/>
                                      </p:to>
                                    </p:set>
                                    <p:animEffect transition="in" filter="wipe(down)">
                                      <p:cBhvr>
                                        <p:cTn id="28" dur="500"/>
                                        <p:tgtEl>
                                          <p:spTgt spid="165"/>
                                        </p:tgtEl>
                                      </p:cBhvr>
                                    </p:animEffect>
                                  </p:childTnLst>
                                </p:cTn>
                              </p:par>
                            </p:childTnLst>
                          </p:cTn>
                        </p:par>
                        <p:par>
                          <p:cTn id="29" fill="hold">
                            <p:stCondLst>
                              <p:cond delay="1500"/>
                            </p:stCondLst>
                            <p:childTnLst>
                              <p:par>
                                <p:cTn id="30" presetID="22" presetClass="entr" presetSubtype="1" fill="hold" grpId="0" nodeType="afterEffect">
                                  <p:stCondLst>
                                    <p:cond delay="0"/>
                                  </p:stCondLst>
                                  <p:childTnLst>
                                    <p:set>
                                      <p:cBhvr>
                                        <p:cTn id="31" dur="1" fill="hold">
                                          <p:stCondLst>
                                            <p:cond delay="0"/>
                                          </p:stCondLst>
                                        </p:cTn>
                                        <p:tgtEl>
                                          <p:spTgt spid="162"/>
                                        </p:tgtEl>
                                        <p:attrNameLst>
                                          <p:attrName>style.visibility</p:attrName>
                                        </p:attrNameLst>
                                      </p:cBhvr>
                                      <p:to>
                                        <p:strVal val="visible"/>
                                      </p:to>
                                    </p:set>
                                    <p:animEffect transition="in" filter="wipe(up)">
                                      <p:cBhvr>
                                        <p:cTn id="32" dur="500"/>
                                        <p:tgtEl>
                                          <p:spTgt spid="16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36">
                                            <p:txEl>
                                              <p:pRg st="2" end="2"/>
                                            </p:txEl>
                                          </p:spTgt>
                                        </p:tgtEl>
                                        <p:attrNameLst>
                                          <p:attrName>style.visibility</p:attrName>
                                        </p:attrNameLst>
                                      </p:cBhvr>
                                      <p:to>
                                        <p:strVal val="visible"/>
                                      </p:to>
                                    </p:set>
                                    <p:animEffect transition="in" filter="dissolve">
                                      <p:cBhvr>
                                        <p:cTn id="37" dur="500"/>
                                        <p:tgtEl>
                                          <p:spTgt spid="13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36">
                                            <p:txEl>
                                              <p:pRg st="3" end="3"/>
                                            </p:txEl>
                                          </p:spTgt>
                                        </p:tgtEl>
                                        <p:attrNameLst>
                                          <p:attrName>style.visibility</p:attrName>
                                        </p:attrNameLst>
                                      </p:cBhvr>
                                      <p:to>
                                        <p:strVal val="visible"/>
                                      </p:to>
                                    </p:set>
                                    <p:animEffect transition="in" filter="dissolve">
                                      <p:cBhvr>
                                        <p:cTn id="42" dur="500"/>
                                        <p:tgtEl>
                                          <p:spTgt spid="13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animBg="1"/>
      <p:bldP spid="165" grpId="0" animBg="1"/>
      <p:bldP spid="160" grpId="0" animBg="1"/>
    </p:bldLst>
  </p:timing>
  <p:extLst mod="1"/>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444977"/>
            <a:ext cx="8229600" cy="5260621"/>
          </a:xfrm>
        </p:spPr>
        <p:txBody>
          <a:bodyPr/>
          <a:lstStyle/>
          <a:p>
            <a:pPr>
              <a:lnSpc>
                <a:spcPct val="150000"/>
              </a:lnSpc>
            </a:pPr>
            <a:r>
              <a:rPr lang="en-US" altLang="zh-CN" dirty="0" smtClean="0"/>
              <a:t>4.1  </a:t>
            </a:r>
            <a:r>
              <a:rPr lang="zh-CN" altLang="en-US" dirty="0" smtClean="0"/>
              <a:t>网际协议</a:t>
            </a:r>
            <a:r>
              <a:rPr lang="en-US" altLang="zh-CN" dirty="0" smtClean="0"/>
              <a:t>IP</a:t>
            </a:r>
            <a:endParaRPr lang="en-US" altLang="zh-CN" dirty="0"/>
          </a:p>
          <a:p>
            <a:pPr>
              <a:lnSpc>
                <a:spcPct val="150000"/>
              </a:lnSpc>
            </a:pPr>
            <a:r>
              <a:rPr lang="en-US" altLang="zh-CN" dirty="0" smtClean="0"/>
              <a:t>4.2  </a:t>
            </a:r>
            <a:r>
              <a:rPr lang="zh-CN" altLang="en-US" dirty="0" smtClean="0"/>
              <a:t>划分子网和构造超网</a:t>
            </a:r>
            <a:endParaRPr lang="en-US" altLang="zh-CN" dirty="0" smtClean="0"/>
          </a:p>
          <a:p>
            <a:r>
              <a:rPr lang="en-US" altLang="zh-CN" dirty="0" smtClean="0"/>
              <a:t>4.3  </a:t>
            </a:r>
            <a:r>
              <a:rPr lang="zh-CN" altLang="en-US" dirty="0" smtClean="0"/>
              <a:t>网络控制与诊断</a:t>
            </a:r>
            <a:r>
              <a:rPr lang="en-US" altLang="zh-CN" dirty="0" smtClean="0"/>
              <a:t>--ICMP</a:t>
            </a:r>
            <a:r>
              <a:rPr lang="zh-CN" altLang="en-US" dirty="0" smtClean="0"/>
              <a:t>协议</a:t>
            </a:r>
            <a:endParaRPr lang="en-US" altLang="zh-CN" dirty="0"/>
          </a:p>
          <a:p>
            <a:r>
              <a:rPr lang="en-US" altLang="zh-CN" dirty="0" smtClean="0"/>
              <a:t>4.4  IP</a:t>
            </a:r>
            <a:r>
              <a:rPr lang="zh-CN" altLang="en-US" dirty="0" smtClean="0"/>
              <a:t>路由协议</a:t>
            </a:r>
            <a:endParaRPr lang="en-US" altLang="zh-CN" dirty="0"/>
          </a:p>
          <a:p>
            <a:r>
              <a:rPr lang="en-US" altLang="zh-CN" dirty="0" smtClean="0"/>
              <a:t>4.5  IP</a:t>
            </a:r>
            <a:r>
              <a:rPr lang="zh-CN" altLang="en-US" dirty="0" smtClean="0"/>
              <a:t>多播</a:t>
            </a:r>
            <a:endParaRPr lang="en-US" altLang="zh-CN" dirty="0"/>
          </a:p>
          <a:p>
            <a:r>
              <a:rPr lang="en-US" altLang="zh-CN" dirty="0" smtClean="0"/>
              <a:t>4.6  </a:t>
            </a:r>
            <a:r>
              <a:rPr lang="zh-CN" altLang="en-US" dirty="0" smtClean="0"/>
              <a:t>虚拟</a:t>
            </a:r>
            <a:r>
              <a:rPr lang="zh-CN" altLang="en-US" dirty="0"/>
              <a:t>专用网 </a:t>
            </a:r>
            <a:r>
              <a:rPr lang="en-US" altLang="zh-CN" dirty="0"/>
              <a:t>VPN </a:t>
            </a:r>
            <a:endParaRPr lang="en-US" altLang="zh-CN" dirty="0" smtClean="0"/>
          </a:p>
          <a:p>
            <a:r>
              <a:rPr lang="en-US" altLang="zh-CN" dirty="0" smtClean="0"/>
              <a:t>4.7  </a:t>
            </a:r>
            <a:r>
              <a:rPr lang="zh-CN" altLang="en-US" dirty="0" smtClean="0"/>
              <a:t>网络</a:t>
            </a:r>
            <a:r>
              <a:rPr lang="zh-CN" altLang="en-US" dirty="0"/>
              <a:t>地址转换 </a:t>
            </a:r>
            <a:r>
              <a:rPr lang="en-US" altLang="zh-CN" dirty="0"/>
              <a:t>NAT</a:t>
            </a:r>
            <a:endParaRPr lang="en-US" altLang="zh-CN" dirty="0" smtClean="0"/>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19</a:t>
            </a:fld>
            <a:endParaRPr lang="zh-CN" altLang="en-US" dirty="0"/>
          </a:p>
        </p:txBody>
      </p:sp>
    </p:spTree>
    <p:custDataLst>
      <p:tags r:id="rId1"/>
    </p:custDataLst>
    <p:extLst>
      <p:ext uri="{BB962C8B-B14F-4D97-AF65-F5344CB8AC3E}">
        <p14:creationId xmlns:p14="http://schemas.microsoft.com/office/powerpoint/2010/main" val="8585962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nodeType="withEffect">
                                  <p:stCondLst>
                                    <p:cond delay="0"/>
                                  </p:stCondLst>
                                  <p:childTnLst>
                                    <p:set>
                                      <p:cBhvr rctx="PPT">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nodeType="withEffect">
                                  <p:stCondLst>
                                    <p:cond delay="0"/>
                                  </p:stCondLst>
                                  <p:childTnLst>
                                    <p:set>
                                      <p:cBhvr rctx="PPT">
                                        <p:cTn id="12" dur="indefinite"/>
                                        <p:tgtEl>
                                          <p:spTgt spid="3">
                                            <p:txEl>
                                              <p:pRg st="3" end="3"/>
                                            </p:txEl>
                                          </p:spTgt>
                                        </p:tgtEl>
                                        <p:attrNameLst>
                                          <p:attrName>style.opacity</p:attrName>
                                        </p:attrNameLst>
                                      </p:cBhvr>
                                      <p:to>
                                        <p:strVal val="0.25"/>
                                      </p:to>
                                    </p:set>
                                    <p:animEffect filter="image" prLst="opacity: 0.25">
                                      <p:cBhvr rctx="IE">
                                        <p:cTn id="13" dur="indefinite"/>
                                        <p:tgtEl>
                                          <p:spTgt spid="3">
                                            <p:txEl>
                                              <p:pRg st="3" end="3"/>
                                            </p:txEl>
                                          </p:spTgt>
                                        </p:tgtEl>
                                      </p:cBhvr>
                                    </p:animEffect>
                                  </p:childTnLst>
                                </p:cTn>
                              </p:par>
                              <p:par>
                                <p:cTn id="14" presetID="9" presetClass="emph" presetSubtype="0" nodeType="withEffect">
                                  <p:stCondLst>
                                    <p:cond delay="0"/>
                                  </p:stCondLst>
                                  <p:iterate type="lt">
                                    <p:tmAbs val="0"/>
                                  </p:iterate>
                                  <p:childTnLst>
                                    <p:set>
                                      <p:cBhvr rctx="PPT">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9" presetClass="emph" presetSubtype="0" nodeType="withEffect">
                                  <p:stCondLst>
                                    <p:cond delay="0"/>
                                  </p:stCondLst>
                                  <p:childTnLst>
                                    <p:set>
                                      <p:cBhvr rctx="PPT">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18" presetClass="emph" presetSubtype="0" fill="hold" nodeType="withEffect">
                                  <p:stCondLst>
                                    <p:cond delay="0"/>
                                  </p:stCondLst>
                                  <p:iterate type="lt">
                                    <p:tmPct val="4000"/>
                                  </p:iterate>
                                  <p:childTnLst>
                                    <p:set>
                                      <p:cBhvr override="childStyle">
                                        <p:cTn id="21" dur="500" fill="hold"/>
                                        <p:tgtEl>
                                          <p:spTgt spid="3">
                                            <p:txEl>
                                              <p:pRg st="6" end="6"/>
                                            </p:txEl>
                                          </p:spTgt>
                                        </p:tgtEl>
                                        <p:attrNameLst>
                                          <p:attrName>style.textDecorationUnderline</p:attrName>
                                        </p:attrNameLst>
                                      </p:cBhvr>
                                      <p:to>
                                        <p:strVal val="true"/>
                                      </p:to>
                                    </p:set>
                                  </p:childTnLst>
                                </p:cTn>
                              </p:par>
                              <p:par>
                                <p:cTn id="22" presetID="9" presetClass="emph" presetSubtype="0" nodeType="withEffect">
                                  <p:stCondLst>
                                    <p:cond delay="0"/>
                                  </p:stCondLst>
                                  <p:childTnLst>
                                    <p:set>
                                      <p:cBhvr rctx="PPT">
                                        <p:cTn id="23" dur="indefinite"/>
                                        <p:tgtEl>
                                          <p:spTgt spid="3">
                                            <p:txEl>
                                              <p:pRg st="2" end="2"/>
                                            </p:txEl>
                                          </p:spTgt>
                                        </p:tgtEl>
                                        <p:attrNameLst>
                                          <p:attrName>style.opacity</p:attrName>
                                        </p:attrNameLst>
                                      </p:cBhvr>
                                      <p:to>
                                        <p:strVal val="0.25"/>
                                      </p:to>
                                    </p:set>
                                    <p:animEffect filter="image" prLst="opacity: 0.25">
                                      <p:cBhvr rctx="IE">
                                        <p:cTn id="24" dur="indefinite"/>
                                        <p:tgtEl>
                                          <p:spTgt spid="3">
                                            <p:txEl>
                                              <p:pRg st="2" end="2"/>
                                            </p:txEl>
                                          </p:spTgt>
                                        </p:tgtEl>
                                      </p:cBhvr>
                                    </p:animEffect>
                                  </p:childTnLst>
                                </p:cTn>
                              </p:par>
                              <p:par>
                                <p:cTn id="25" presetID="3" presetClass="emph" presetSubtype="2" fill="hold" nodeType="withEffect">
                                  <p:stCondLst>
                                    <p:cond delay="0"/>
                                  </p:stCondLst>
                                  <p:iterate type="lt">
                                    <p:tmPct val="0"/>
                                  </p:iterate>
                                  <p:childTnLst>
                                    <p:animClr clrSpc="rgb" dir="cw">
                                      <p:cBhvr override="childStyle">
                                        <p:cTn id="26" dur="500" fill="hold"/>
                                        <p:tgtEl>
                                          <p:spTgt spid="3">
                                            <p:txEl>
                                              <p:pRg st="6" end="6"/>
                                            </p:txEl>
                                          </p:spTgt>
                                        </p:tgtEl>
                                        <p:attrNameLst>
                                          <p:attrName>style.color</p:attrName>
                                        </p:attrNameLst>
                                      </p:cBhvr>
                                      <p:to>
                                        <a:srgbClr val="99009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444977"/>
            <a:ext cx="8229600" cy="5260621"/>
          </a:xfrm>
        </p:spPr>
        <p:txBody>
          <a:bodyPr/>
          <a:lstStyle/>
          <a:p>
            <a:pPr>
              <a:lnSpc>
                <a:spcPct val="150000"/>
              </a:lnSpc>
            </a:pPr>
            <a:r>
              <a:rPr lang="en-US" altLang="zh-CN" dirty="0" smtClean="0"/>
              <a:t>4.1  </a:t>
            </a:r>
            <a:r>
              <a:rPr lang="zh-CN" altLang="en-US" dirty="0" smtClean="0"/>
              <a:t>网际协议</a:t>
            </a:r>
            <a:r>
              <a:rPr lang="en-US" altLang="zh-CN" dirty="0" smtClean="0"/>
              <a:t>IP</a:t>
            </a:r>
            <a:endParaRPr lang="en-US" altLang="zh-CN" dirty="0"/>
          </a:p>
          <a:p>
            <a:pPr>
              <a:lnSpc>
                <a:spcPct val="150000"/>
              </a:lnSpc>
            </a:pPr>
            <a:r>
              <a:rPr lang="en-US" altLang="zh-CN" dirty="0" smtClean="0"/>
              <a:t>4.2  </a:t>
            </a:r>
            <a:r>
              <a:rPr lang="zh-CN" altLang="en-US" dirty="0" smtClean="0"/>
              <a:t>划分子网和构造超网</a:t>
            </a:r>
            <a:endParaRPr lang="en-US" altLang="zh-CN" dirty="0" smtClean="0"/>
          </a:p>
          <a:p>
            <a:r>
              <a:rPr lang="en-US" altLang="zh-CN" dirty="0" smtClean="0"/>
              <a:t>4.3  </a:t>
            </a:r>
            <a:r>
              <a:rPr lang="zh-CN" altLang="en-US" dirty="0" smtClean="0"/>
              <a:t>网络控制与诊断</a:t>
            </a:r>
            <a:r>
              <a:rPr lang="en-US" altLang="zh-CN" dirty="0" smtClean="0"/>
              <a:t>--ICMP</a:t>
            </a:r>
            <a:r>
              <a:rPr lang="zh-CN" altLang="en-US" dirty="0" smtClean="0"/>
              <a:t>协议</a:t>
            </a:r>
            <a:endParaRPr lang="en-US" altLang="zh-CN" dirty="0"/>
          </a:p>
          <a:p>
            <a:r>
              <a:rPr lang="en-US" altLang="zh-CN" dirty="0" smtClean="0"/>
              <a:t>4.4  IP</a:t>
            </a:r>
            <a:r>
              <a:rPr lang="zh-CN" altLang="en-US" dirty="0" smtClean="0"/>
              <a:t>路由协议</a:t>
            </a:r>
            <a:endParaRPr lang="en-US" altLang="zh-CN" dirty="0"/>
          </a:p>
          <a:p>
            <a:r>
              <a:rPr lang="en-US" altLang="zh-CN" dirty="0" smtClean="0"/>
              <a:t>4.5  IP</a:t>
            </a:r>
            <a:r>
              <a:rPr lang="zh-CN" altLang="en-US" dirty="0" smtClean="0"/>
              <a:t>多播</a:t>
            </a:r>
            <a:endParaRPr lang="en-US" altLang="zh-CN" dirty="0"/>
          </a:p>
          <a:p>
            <a:r>
              <a:rPr lang="en-US" altLang="zh-CN" dirty="0" smtClean="0"/>
              <a:t>4.6  </a:t>
            </a:r>
            <a:r>
              <a:rPr lang="zh-CN" altLang="en-US" dirty="0" smtClean="0"/>
              <a:t>虚拟</a:t>
            </a:r>
            <a:r>
              <a:rPr lang="zh-CN" altLang="en-US" dirty="0"/>
              <a:t>专用网 </a:t>
            </a:r>
            <a:r>
              <a:rPr lang="en-US" altLang="zh-CN" dirty="0"/>
              <a:t>VPN </a:t>
            </a:r>
            <a:endParaRPr lang="en-US" altLang="zh-CN" dirty="0" smtClean="0"/>
          </a:p>
          <a:p>
            <a:r>
              <a:rPr lang="en-US" altLang="zh-CN" dirty="0" smtClean="0"/>
              <a:t>4.7  </a:t>
            </a:r>
            <a:r>
              <a:rPr lang="zh-CN" altLang="en-US" dirty="0" smtClean="0"/>
              <a:t>网络</a:t>
            </a:r>
            <a:r>
              <a:rPr lang="zh-CN" altLang="en-US" dirty="0"/>
              <a:t>地址转换 </a:t>
            </a:r>
            <a:r>
              <a:rPr lang="en-US" altLang="zh-CN" dirty="0"/>
              <a:t>NAT</a:t>
            </a:r>
            <a:endParaRPr lang="en-US" altLang="zh-CN" dirty="0" smtClean="0"/>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2</a:t>
            </a:fld>
            <a:endParaRPr lang="zh-CN" altLang="en-US" dirty="0"/>
          </a:p>
        </p:txBody>
      </p:sp>
    </p:spTree>
    <p:custDataLst>
      <p:tags r:id="rId1"/>
    </p:custDataLst>
    <p:extLst>
      <p:ext uri="{BB962C8B-B14F-4D97-AF65-F5344CB8AC3E}">
        <p14:creationId xmlns:p14="http://schemas.microsoft.com/office/powerpoint/2010/main" val="13678234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nodeType="withEffect">
                                  <p:stCondLst>
                                    <p:cond delay="0"/>
                                  </p:stCondLst>
                                  <p:childTnLst>
                                    <p:set>
                                      <p:cBhvr rctx="PPT">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nodeType="withEffect">
                                  <p:stCondLst>
                                    <p:cond delay="0"/>
                                  </p:stCondLst>
                                  <p:childTnLst>
                                    <p:set>
                                      <p:cBhvr rctx="PPT">
                                        <p:cTn id="12" dur="indefinite"/>
                                        <p:tgtEl>
                                          <p:spTgt spid="3">
                                            <p:txEl>
                                              <p:pRg st="3" end="3"/>
                                            </p:txEl>
                                          </p:spTgt>
                                        </p:tgtEl>
                                        <p:attrNameLst>
                                          <p:attrName>style.opacity</p:attrName>
                                        </p:attrNameLst>
                                      </p:cBhvr>
                                      <p:to>
                                        <p:strVal val="0.25"/>
                                      </p:to>
                                    </p:set>
                                    <p:animEffect filter="image" prLst="opacity: 0.25">
                                      <p:cBhvr rctx="IE">
                                        <p:cTn id="13" dur="indefinite"/>
                                        <p:tgtEl>
                                          <p:spTgt spid="3">
                                            <p:txEl>
                                              <p:pRg st="3" end="3"/>
                                            </p:txEl>
                                          </p:spTgt>
                                        </p:tgtEl>
                                      </p:cBhvr>
                                    </p:animEffect>
                                  </p:childTnLst>
                                </p:cTn>
                              </p:par>
                              <p:par>
                                <p:cTn id="14" presetID="18" presetClass="emph" presetSubtype="0" fill="hold" nodeType="withEffect">
                                  <p:stCondLst>
                                    <p:cond delay="0"/>
                                  </p:stCondLst>
                                  <p:iterate type="lt">
                                    <p:tmPct val="4000"/>
                                  </p:iterate>
                                  <p:childTnLst>
                                    <p:set>
                                      <p:cBhvr override="childStyle">
                                        <p:cTn id="15" dur="500" fill="hold"/>
                                        <p:tgtEl>
                                          <p:spTgt spid="3">
                                            <p:txEl>
                                              <p:pRg st="4" end="4"/>
                                            </p:txEl>
                                          </p:spTgt>
                                        </p:tgtEl>
                                        <p:attrNameLst>
                                          <p:attrName>style.textDecorationUnderline</p:attrName>
                                        </p:attrNameLst>
                                      </p:cBhvr>
                                      <p:to>
                                        <p:strVal val="true"/>
                                      </p:to>
                                    </p:set>
                                  </p:childTnLst>
                                </p:cTn>
                              </p:par>
                              <p:par>
                                <p:cTn id="16" presetID="9" presetClass="emph" presetSubtype="0" nodeType="withEffect">
                                  <p:stCondLst>
                                    <p:cond delay="0"/>
                                  </p:stCondLst>
                                  <p:childTnLst>
                                    <p:set>
                                      <p:cBhvr rctx="PPT">
                                        <p:cTn id="17" dur="indefinite"/>
                                        <p:tgtEl>
                                          <p:spTgt spid="3">
                                            <p:txEl>
                                              <p:pRg st="5" end="5"/>
                                            </p:txEl>
                                          </p:spTgt>
                                        </p:tgtEl>
                                        <p:attrNameLst>
                                          <p:attrName>style.opacity</p:attrName>
                                        </p:attrNameLst>
                                      </p:cBhvr>
                                      <p:to>
                                        <p:strVal val="0.25"/>
                                      </p:to>
                                    </p:set>
                                    <p:animEffect filter="image" prLst="opacity: 0.25">
                                      <p:cBhvr rctx="IE">
                                        <p:cTn id="18" dur="indefinite"/>
                                        <p:tgtEl>
                                          <p:spTgt spid="3">
                                            <p:txEl>
                                              <p:pRg st="5" end="5"/>
                                            </p:txEl>
                                          </p:spTgt>
                                        </p:tgtEl>
                                      </p:cBhvr>
                                    </p:animEffect>
                                  </p:childTnLst>
                                </p:cTn>
                              </p:par>
                              <p:par>
                                <p:cTn id="19" presetID="9" presetClass="emph" presetSubtype="0" nodeType="withEffect">
                                  <p:stCondLst>
                                    <p:cond delay="0"/>
                                  </p:stCondLst>
                                  <p:childTnLst>
                                    <p:set>
                                      <p:cBhvr rctx="PPT">
                                        <p:cTn id="20" dur="indefinite"/>
                                        <p:tgtEl>
                                          <p:spTgt spid="3">
                                            <p:txEl>
                                              <p:pRg st="6" end="6"/>
                                            </p:txEl>
                                          </p:spTgt>
                                        </p:tgtEl>
                                        <p:attrNameLst>
                                          <p:attrName>style.opacity</p:attrName>
                                        </p:attrNameLst>
                                      </p:cBhvr>
                                      <p:to>
                                        <p:strVal val="0.25"/>
                                      </p:to>
                                    </p:set>
                                    <p:animEffect filter="image" prLst="opacity: 0.25">
                                      <p:cBhvr rctx="IE">
                                        <p:cTn id="21" dur="indefinite"/>
                                        <p:tgtEl>
                                          <p:spTgt spid="3">
                                            <p:txEl>
                                              <p:pRg st="6" end="6"/>
                                            </p:txEl>
                                          </p:spTgt>
                                        </p:tgtEl>
                                      </p:cBhvr>
                                    </p:animEffect>
                                  </p:childTnLst>
                                </p:cTn>
                              </p:par>
                              <p:par>
                                <p:cTn id="22" presetID="9" presetClass="emph" presetSubtype="0" nodeType="withEffect">
                                  <p:stCondLst>
                                    <p:cond delay="0"/>
                                  </p:stCondLst>
                                  <p:childTnLst>
                                    <p:set>
                                      <p:cBhvr rctx="PPT">
                                        <p:cTn id="23" dur="indefinite"/>
                                        <p:tgtEl>
                                          <p:spTgt spid="3">
                                            <p:txEl>
                                              <p:pRg st="2" end="2"/>
                                            </p:txEl>
                                          </p:spTgt>
                                        </p:tgtEl>
                                        <p:attrNameLst>
                                          <p:attrName>style.opacity</p:attrName>
                                        </p:attrNameLst>
                                      </p:cBhvr>
                                      <p:to>
                                        <p:strVal val="0.25"/>
                                      </p:to>
                                    </p:set>
                                    <p:animEffect filter="image" prLst="opacity: 0.25">
                                      <p:cBhvr rctx="IE">
                                        <p:cTn id="24" dur="indefinite"/>
                                        <p:tgtEl>
                                          <p:spTgt spid="3">
                                            <p:txEl>
                                              <p:pRg st="2" end="2"/>
                                            </p:txEl>
                                          </p:spTgt>
                                        </p:tgtEl>
                                      </p:cBhvr>
                                    </p:animEffect>
                                  </p:childTnLst>
                                </p:cTn>
                              </p:par>
                              <p:par>
                                <p:cTn id="25" presetID="3" presetClass="emph" presetSubtype="2" fill="hold" nodeType="withEffect">
                                  <p:stCondLst>
                                    <p:cond delay="0"/>
                                  </p:stCondLst>
                                  <p:iterate type="lt">
                                    <p:tmPct val="0"/>
                                  </p:iterate>
                                  <p:childTnLst>
                                    <p:animClr clrSpc="rgb" dir="cw">
                                      <p:cBhvr override="childStyle">
                                        <p:cTn id="26" dur="500" fill="hold"/>
                                        <p:tgtEl>
                                          <p:spTgt spid="3">
                                            <p:txEl>
                                              <p:pRg st="4" end="4"/>
                                            </p:txEl>
                                          </p:spTgt>
                                        </p:tgtEl>
                                        <p:attrNameLst>
                                          <p:attrName>style.color</p:attrName>
                                        </p:attrNameLst>
                                      </p:cBhvr>
                                      <p:to>
                                        <a:srgbClr val="99009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网络地址转换</a:t>
            </a:r>
            <a:r>
              <a:rPr lang="zh-CN" altLang="en-US" sz="2800" dirty="0"/>
              <a:t> </a:t>
            </a:r>
            <a:r>
              <a:rPr lang="en-US" altLang="zh-CN" sz="2800" dirty="0" smtClean="0"/>
              <a:t>NAT </a:t>
            </a:r>
            <a:r>
              <a:rPr lang="en-US" altLang="zh-CN" sz="2800" dirty="0"/>
              <a:t>(Network Address Translation)</a:t>
            </a:r>
            <a:endParaRPr lang="zh-CN" altLang="en-US" dirty="0"/>
          </a:p>
        </p:txBody>
      </p:sp>
      <p:sp>
        <p:nvSpPr>
          <p:cNvPr id="3" name="内容占位符 2"/>
          <p:cNvSpPr>
            <a:spLocks noGrp="1"/>
          </p:cNvSpPr>
          <p:nvPr>
            <p:ph idx="1"/>
          </p:nvPr>
        </p:nvSpPr>
        <p:spPr>
          <a:xfrm>
            <a:off x="457200" y="1444977"/>
            <a:ext cx="8229600" cy="5260621"/>
          </a:xfrm>
        </p:spPr>
        <p:txBody>
          <a:bodyPr/>
          <a:lstStyle/>
          <a:p>
            <a:r>
              <a:rPr lang="zh-CN" altLang="en-US" sz="2000" dirty="0" smtClean="0"/>
              <a:t>内部网络中使用私有地址的主机</a:t>
            </a:r>
            <a:r>
              <a:rPr lang="zh-CN" altLang="en-US" sz="2000" smtClean="0"/>
              <a:t>如何访问互联网上</a:t>
            </a:r>
            <a:r>
              <a:rPr lang="zh-CN" altLang="en-US" sz="2000" dirty="0" smtClean="0"/>
              <a:t>的任意主机？</a:t>
            </a:r>
            <a:endParaRPr lang="en-US" altLang="zh-CN" sz="2000" dirty="0"/>
          </a:p>
          <a:p>
            <a:pPr>
              <a:spcBef>
                <a:spcPts val="1200"/>
              </a:spcBef>
            </a:pPr>
            <a:r>
              <a:rPr lang="en-US" altLang="zh-CN" sz="2000" dirty="0"/>
              <a:t>NAT</a:t>
            </a:r>
            <a:r>
              <a:rPr lang="zh-CN" altLang="en-US" sz="2000" dirty="0"/>
              <a:t>负责私有地址与全局地址之间的翻译</a:t>
            </a:r>
            <a:endParaRPr lang="en-US" altLang="zh-CN" sz="2000" dirty="0"/>
          </a:p>
          <a:p>
            <a:pPr lvl="1">
              <a:lnSpc>
                <a:spcPct val="150000"/>
              </a:lnSpc>
            </a:pPr>
            <a:r>
              <a:rPr lang="zh-CN" altLang="en-US" sz="1800" dirty="0" smtClean="0"/>
              <a:t>外部网络</a:t>
            </a:r>
            <a:r>
              <a:rPr lang="zh-CN" altLang="en-US" sz="1800" dirty="0"/>
              <a:t>无需知道内部网络的地址</a:t>
            </a:r>
            <a:r>
              <a:rPr lang="zh-CN" altLang="en-US" sz="1800" dirty="0" smtClean="0"/>
              <a:t>情况</a:t>
            </a:r>
            <a:endParaRPr lang="en-US" altLang="zh-CN" sz="1800" dirty="0" smtClean="0"/>
          </a:p>
          <a:p>
            <a:pPr lvl="1">
              <a:lnSpc>
                <a:spcPct val="150000"/>
              </a:lnSpc>
            </a:pPr>
            <a:r>
              <a:rPr lang="zh-CN" altLang="en-US" sz="1800" dirty="0" smtClean="0"/>
              <a:t>需要</a:t>
            </a:r>
            <a:r>
              <a:rPr lang="zh-CN" altLang="en-US" sz="1800" dirty="0"/>
              <a:t>在专用网</a:t>
            </a:r>
            <a:r>
              <a:rPr lang="zh-CN" altLang="en-US" sz="1800"/>
              <a:t>连接</a:t>
            </a:r>
            <a:r>
              <a:rPr lang="zh-CN" altLang="en-US" sz="1800" smtClean="0"/>
              <a:t>到互联网的</a:t>
            </a:r>
            <a:r>
              <a:rPr lang="zh-CN" altLang="en-US" sz="1800" dirty="0"/>
              <a:t>路由器上安装 </a:t>
            </a:r>
            <a:r>
              <a:rPr lang="en-US" altLang="zh-CN" sz="1800" dirty="0"/>
              <a:t>NAT </a:t>
            </a:r>
            <a:r>
              <a:rPr lang="zh-CN" altLang="en-US" sz="1800" dirty="0" smtClean="0"/>
              <a:t>软件</a:t>
            </a:r>
            <a:endParaRPr lang="en-US" altLang="zh-CN" sz="1800" dirty="0" smtClean="0"/>
          </a:p>
          <a:p>
            <a:pPr lvl="1">
              <a:lnSpc>
                <a:spcPct val="150000"/>
              </a:lnSpc>
            </a:pPr>
            <a:r>
              <a:rPr lang="zh-CN" altLang="en-US" sz="1800" dirty="0" smtClean="0"/>
              <a:t>装有 </a:t>
            </a:r>
            <a:r>
              <a:rPr lang="en-US" altLang="zh-CN" sz="1800" dirty="0"/>
              <a:t>NAT </a:t>
            </a:r>
            <a:r>
              <a:rPr lang="zh-CN" altLang="en-US" sz="1800" dirty="0"/>
              <a:t>软件的路由器叫做 </a:t>
            </a:r>
            <a:r>
              <a:rPr lang="en-US" altLang="zh-CN" sz="1800" dirty="0"/>
              <a:t>NAT</a:t>
            </a:r>
            <a:r>
              <a:rPr lang="zh-CN" altLang="en-US" sz="1800" dirty="0"/>
              <a:t>路由器，它至少有一个有效</a:t>
            </a:r>
            <a:r>
              <a:rPr lang="zh-CN" altLang="en-US" sz="1800" dirty="0" smtClean="0"/>
              <a:t>的全局</a:t>
            </a:r>
            <a:r>
              <a:rPr lang="en-US" altLang="zh-CN" sz="1800" dirty="0" smtClean="0"/>
              <a:t>IP</a:t>
            </a:r>
            <a:r>
              <a:rPr lang="zh-CN" altLang="en-US" sz="1800" dirty="0" smtClean="0"/>
              <a:t>地址 </a:t>
            </a:r>
            <a:endParaRPr lang="en-US" altLang="zh-CN" sz="1800" dirty="0" smtClean="0"/>
          </a:p>
          <a:p>
            <a:pPr lvl="1">
              <a:lnSpc>
                <a:spcPct val="150000"/>
              </a:lnSpc>
            </a:pPr>
            <a:r>
              <a:rPr lang="zh-CN" altLang="en-US" sz="1800" dirty="0" smtClean="0"/>
              <a:t>所有使用私有地址</a:t>
            </a:r>
            <a:r>
              <a:rPr lang="zh-CN" altLang="en-US" sz="1800" dirty="0"/>
              <a:t>的主机在和外界通信时都要在 </a:t>
            </a:r>
            <a:r>
              <a:rPr lang="en-US" altLang="zh-CN" sz="1800" dirty="0"/>
              <a:t>NAT </a:t>
            </a:r>
            <a:r>
              <a:rPr lang="zh-CN" altLang="en-US" sz="1800" dirty="0"/>
              <a:t>路由器上将</a:t>
            </a:r>
            <a:r>
              <a:rPr lang="zh-CN" altLang="en-US" sz="1800" dirty="0" smtClean="0"/>
              <a:t>其私有地址转换</a:t>
            </a:r>
            <a:r>
              <a:rPr lang="zh-CN" altLang="en-US" sz="1800" dirty="0"/>
              <a:t>成 </a:t>
            </a:r>
            <a:r>
              <a:rPr lang="en-US" altLang="zh-CN" sz="1800" dirty="0" smtClean="0"/>
              <a:t>NAT</a:t>
            </a:r>
            <a:r>
              <a:rPr lang="zh-CN" altLang="en-US" sz="1800" dirty="0" smtClean="0"/>
              <a:t>拥有的全局</a:t>
            </a:r>
            <a:r>
              <a:rPr lang="en-US" altLang="zh-CN" sz="1800" dirty="0" smtClean="0"/>
              <a:t>IP</a:t>
            </a:r>
            <a:r>
              <a:rPr lang="zh-CN" altLang="en-US" sz="1800" dirty="0" smtClean="0"/>
              <a:t>地址，</a:t>
            </a:r>
            <a:r>
              <a:rPr lang="zh-CN" altLang="en-US" sz="1800" smtClean="0"/>
              <a:t>才能和互联网的</a:t>
            </a:r>
            <a:r>
              <a:rPr lang="zh-CN" altLang="en-US" sz="1800" dirty="0" smtClean="0"/>
              <a:t>其它主机进行通信</a:t>
            </a:r>
            <a:endParaRPr lang="zh-CN" altLang="en-US" sz="1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20</a:t>
            </a:fld>
            <a:endParaRPr lang="zh-CN" altLang="en-US" dirty="0"/>
          </a:p>
        </p:txBody>
      </p:sp>
      <p:sp>
        <p:nvSpPr>
          <p:cNvPr id="288" name="文本框 287"/>
          <p:cNvSpPr txBox="1">
            <a:spLocks noChangeArrowheads="1"/>
          </p:cNvSpPr>
          <p:nvPr/>
        </p:nvSpPr>
        <p:spPr bwMode="auto">
          <a:xfrm>
            <a:off x="7937500" y="87868"/>
            <a:ext cx="9879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4.7  NAT</a:t>
            </a:r>
          </a:p>
        </p:txBody>
      </p:sp>
      <p:sp>
        <p:nvSpPr>
          <p:cNvPr id="6" name="圆角矩形 5"/>
          <p:cNvSpPr/>
          <p:nvPr/>
        </p:nvSpPr>
        <p:spPr>
          <a:xfrm>
            <a:off x="818147" y="5270404"/>
            <a:ext cx="7427495" cy="501530"/>
          </a:xfrm>
          <a:prstGeom prst="roundRect">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smtClean="0">
                <a:solidFill>
                  <a:srgbClr val="FFFFFF"/>
                </a:solidFill>
                <a:latin typeface="Calibri" panose="020F0502020204030204" pitchFamily="34" charset="0"/>
                <a:ea typeface="黑体" panose="02010609060101010101" pitchFamily="49" charset="-122"/>
              </a:rPr>
              <a:t>两个系统之间的信息转换：内部地址、外部地址</a:t>
            </a:r>
            <a:endParaRPr lang="zh-CN" altLang="en-US" sz="2000" dirty="0">
              <a:solidFill>
                <a:srgbClr val="FFFFFF"/>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30978808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1"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animBg="1"/>
    </p:bldLst>
  </p:timing>
  <p:extLst mod="1"/>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NAT</a:t>
            </a:r>
            <a:r>
              <a:rPr lang="zh-CN" altLang="en-US" dirty="0" smtClean="0"/>
              <a:t>举例</a:t>
            </a:r>
            <a:endParaRPr lang="zh-CN" altLang="en-US" dirty="0"/>
          </a:p>
        </p:txBody>
      </p:sp>
      <p:sp>
        <p:nvSpPr>
          <p:cNvPr id="3" name="内容占位符 2"/>
          <p:cNvSpPr>
            <a:spLocks noGrp="1"/>
          </p:cNvSpPr>
          <p:nvPr>
            <p:ph idx="1"/>
          </p:nvPr>
        </p:nvSpPr>
        <p:spPr>
          <a:xfrm>
            <a:off x="457200" y="1444977"/>
            <a:ext cx="8229600" cy="2822223"/>
          </a:xfrm>
        </p:spPr>
        <p:txBody>
          <a:bodyPr/>
          <a:lstStyle/>
          <a:p>
            <a:r>
              <a:rPr lang="zh-CN" altLang="en-US" sz="2000" dirty="0"/>
              <a:t>客户端 </a:t>
            </a:r>
            <a:r>
              <a:rPr lang="en-US" altLang="zh-CN" sz="2000" dirty="0"/>
              <a:t>10.24.0.23 </a:t>
            </a:r>
            <a:r>
              <a:rPr lang="zh-CN" altLang="en-US" sz="2000" dirty="0"/>
              <a:t>想连接到</a:t>
            </a:r>
            <a:r>
              <a:rPr lang="zh-CN" altLang="en-US" sz="2000"/>
              <a:t>服务器</a:t>
            </a:r>
            <a:r>
              <a:rPr lang="en-US" altLang="zh-CN" sz="2000" smtClean="0"/>
              <a:t>61.135.169.125</a:t>
            </a:r>
            <a:r>
              <a:rPr lang="zh-CN" altLang="en-US" sz="2000" smtClean="0"/>
              <a:t>的</a:t>
            </a:r>
            <a:r>
              <a:rPr lang="en-US" altLang="zh-CN" sz="2000" smtClean="0"/>
              <a:t>80</a:t>
            </a:r>
            <a:r>
              <a:rPr lang="zh-CN" altLang="en-US" sz="2000" smtClean="0"/>
              <a:t>端口</a:t>
            </a:r>
            <a:endParaRPr lang="en-US" altLang="zh-CN" sz="2000" dirty="0"/>
          </a:p>
          <a:p>
            <a:pPr>
              <a:spcBef>
                <a:spcPts val="1200"/>
              </a:spcBef>
            </a:pPr>
            <a:r>
              <a:rPr lang="zh-CN" altLang="en-US" sz="2000" dirty="0"/>
              <a:t>客户端发起</a:t>
            </a:r>
            <a:r>
              <a:rPr lang="zh-CN" altLang="en-US" sz="2000" dirty="0" smtClean="0"/>
              <a:t>连接</a:t>
            </a:r>
            <a:endParaRPr lang="en-US" altLang="zh-CN" sz="1800" dirty="0" smtClean="0"/>
          </a:p>
          <a:p>
            <a:pPr lvl="1"/>
            <a:r>
              <a:rPr lang="zh-CN" altLang="en-US" sz="1800" dirty="0"/>
              <a:t>客户端协议栈分配一个临时端口号</a:t>
            </a:r>
            <a:r>
              <a:rPr lang="en-US" altLang="zh-CN" sz="1800" dirty="0"/>
              <a:t>10000</a:t>
            </a:r>
            <a:r>
              <a:rPr lang="zh-CN" altLang="en-US" sz="1800" dirty="0"/>
              <a:t>，并发送</a:t>
            </a:r>
            <a:r>
              <a:rPr lang="zh-CN" altLang="en-US" sz="1800" dirty="0" smtClean="0"/>
              <a:t>请求</a:t>
            </a:r>
            <a:endParaRPr lang="en-US" altLang="zh-CN" sz="1800" dirty="0" smtClean="0"/>
          </a:p>
          <a:p>
            <a:pPr>
              <a:spcBef>
                <a:spcPts val="1200"/>
              </a:spcBef>
            </a:pPr>
            <a:r>
              <a:rPr lang="zh-CN" altLang="en-US" sz="2000" dirty="0"/>
              <a:t>连接请求经过</a:t>
            </a:r>
            <a:r>
              <a:rPr lang="en-US" altLang="zh-CN" sz="2000" dirty="0"/>
              <a:t>NAT</a:t>
            </a:r>
            <a:r>
              <a:rPr lang="zh-CN" altLang="en-US" sz="2000" dirty="0"/>
              <a:t>设备</a:t>
            </a:r>
          </a:p>
          <a:p>
            <a:pPr lvl="1"/>
            <a:r>
              <a:rPr lang="en-US" altLang="zh-CN" sz="1800" dirty="0"/>
              <a:t>NAT</a:t>
            </a:r>
            <a:r>
              <a:rPr lang="zh-CN" altLang="en-US" sz="1800" dirty="0"/>
              <a:t>分配一个端口号</a:t>
            </a:r>
            <a:r>
              <a:rPr lang="en-US" altLang="zh-CN" sz="1800" dirty="0"/>
              <a:t>50000</a:t>
            </a:r>
            <a:r>
              <a:rPr lang="zh-CN" altLang="en-US" sz="1800" dirty="0"/>
              <a:t>，与该客户端请求建立映射关系</a:t>
            </a:r>
          </a:p>
          <a:p>
            <a:pPr lvl="1"/>
            <a:r>
              <a:rPr lang="en-US" altLang="zh-CN" sz="1800" dirty="0"/>
              <a:t>NAT</a:t>
            </a:r>
            <a:r>
              <a:rPr lang="zh-CN" altLang="en-US" sz="1800" dirty="0"/>
              <a:t>转发请求，将客户端的源地址和源端口替换为自己的地址和</a:t>
            </a:r>
            <a:r>
              <a:rPr lang="zh-CN" altLang="en-US" sz="1800" dirty="0" smtClean="0"/>
              <a:t>端口</a:t>
            </a:r>
            <a:endParaRPr lang="zh-CN" altLang="en-US" sz="1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21</a:t>
            </a:fld>
            <a:endParaRPr lang="zh-CN" altLang="en-US" dirty="0"/>
          </a:p>
        </p:txBody>
      </p:sp>
      <p:sp>
        <p:nvSpPr>
          <p:cNvPr id="288" name="文本框 287"/>
          <p:cNvSpPr txBox="1">
            <a:spLocks noChangeArrowheads="1"/>
          </p:cNvSpPr>
          <p:nvPr/>
        </p:nvSpPr>
        <p:spPr bwMode="auto">
          <a:xfrm>
            <a:off x="7937500" y="87868"/>
            <a:ext cx="9879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4.7  NAT</a:t>
            </a:r>
          </a:p>
        </p:txBody>
      </p:sp>
      <p:grpSp>
        <p:nvGrpSpPr>
          <p:cNvPr id="24" name="组合 23"/>
          <p:cNvGrpSpPr/>
          <p:nvPr/>
        </p:nvGrpSpPr>
        <p:grpSpPr>
          <a:xfrm>
            <a:off x="528983" y="4439959"/>
            <a:ext cx="6735417" cy="1440141"/>
            <a:chOff x="528983" y="4439959"/>
            <a:chExt cx="6735417" cy="1440141"/>
          </a:xfrm>
        </p:grpSpPr>
        <p:sp>
          <p:nvSpPr>
            <p:cNvPr id="16" name="椭圆 15"/>
            <p:cNvSpPr/>
            <p:nvPr/>
          </p:nvSpPr>
          <p:spPr>
            <a:xfrm>
              <a:off x="1316062" y="4443417"/>
              <a:ext cx="2195005" cy="1436683"/>
            </a:xfrm>
            <a:prstGeom prst="ellipse">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grpSp>
          <p:nvGrpSpPr>
            <p:cNvPr id="5" name="组合 4"/>
            <p:cNvGrpSpPr/>
            <p:nvPr/>
          </p:nvGrpSpPr>
          <p:grpSpPr>
            <a:xfrm>
              <a:off x="528983" y="4439959"/>
              <a:ext cx="6735417" cy="1440141"/>
              <a:chOff x="528983" y="4439959"/>
              <a:chExt cx="7026225" cy="1542891"/>
            </a:xfrm>
          </p:grpSpPr>
          <p:sp>
            <p:nvSpPr>
              <p:cNvPr id="15" name="云形 14"/>
              <p:cNvSpPr/>
              <p:nvPr/>
            </p:nvSpPr>
            <p:spPr>
              <a:xfrm>
                <a:off x="3839343" y="4443417"/>
                <a:ext cx="2523281" cy="1539433"/>
              </a:xfrm>
              <a:prstGeom prst="cloud">
                <a:avLst/>
              </a:prstGeom>
              <a:noFill/>
              <a:ln w="12700" cap="flat" cmpd="sng" algn="ctr">
                <a:solidFill>
                  <a:srgbClr val="5B9BD5">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noProof="0" smtClean="0">
                  <a:ln>
                    <a:noFill/>
                  </a:ln>
                  <a:solidFill>
                    <a:prstClr val="white"/>
                  </a:solidFill>
                  <a:effectLst/>
                  <a:uLnTx/>
                  <a:uFillTx/>
                  <a:latin typeface="Calibri" panose="020F0502020204030204"/>
                  <a:ea typeface="华文楷体" panose="02010600040101010101" pitchFamily="2" charset="-122"/>
                  <a:cs typeface="+mn-cs"/>
                </a:endParaRPr>
              </a:p>
            </p:txBody>
          </p:sp>
          <p:sp>
            <p:nvSpPr>
              <p:cNvPr id="17" name="矩形 16"/>
              <p:cNvSpPr/>
              <p:nvPr/>
            </p:nvSpPr>
            <p:spPr>
              <a:xfrm>
                <a:off x="3301121" y="5053982"/>
                <a:ext cx="729205" cy="422474"/>
              </a:xfrm>
              <a:prstGeom prst="rect">
                <a:avLst/>
              </a:prstGeom>
              <a:solidFill>
                <a:srgbClr val="5B9BD5">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smtClean="0">
                    <a:ln>
                      <a:noFill/>
                    </a:ln>
                    <a:solidFill>
                      <a:prstClr val="black"/>
                    </a:solidFill>
                    <a:effectLst/>
                    <a:uLnTx/>
                    <a:uFillTx/>
                    <a:latin typeface="Calibri" panose="020F0502020204030204"/>
                    <a:ea typeface="华文楷体" panose="02010600040101010101" pitchFamily="2" charset="-122"/>
                    <a:cs typeface="+mn-cs"/>
                  </a:rPr>
                  <a:t>NAT</a:t>
                </a:r>
                <a:endParaRPr kumimoji="0" lang="zh-CN" altLang="en-US" sz="1600" b="0" i="0" u="none" strike="noStrike" kern="0" cap="none" spc="0" normalizeH="0" noProof="0" dirty="0" smtClean="0">
                  <a:ln>
                    <a:noFill/>
                  </a:ln>
                  <a:solidFill>
                    <a:prstClr val="black"/>
                  </a:solidFill>
                  <a:effectLst/>
                  <a:uLnTx/>
                  <a:uFillTx/>
                  <a:latin typeface="Calibri" panose="020F0502020204030204"/>
                  <a:ea typeface="华文楷体" panose="02010600040101010101" pitchFamily="2" charset="-122"/>
                  <a:cs typeface="+mn-cs"/>
                </a:endParaRPr>
              </a:p>
            </p:txBody>
          </p:sp>
          <p:sp>
            <p:nvSpPr>
              <p:cNvPr id="18" name="矩形 17"/>
              <p:cNvSpPr/>
              <p:nvPr/>
            </p:nvSpPr>
            <p:spPr>
              <a:xfrm>
                <a:off x="5807614" y="4818056"/>
                <a:ext cx="1747594" cy="338554"/>
              </a:xfrm>
              <a:prstGeom prst="rect">
                <a:avLst/>
              </a:prstGeom>
            </p:spPr>
            <p:txBody>
              <a:bodyPr wrap="none">
                <a:spAutoFit/>
              </a:bodyPr>
              <a:lstStyle/>
              <a:p>
                <a:r>
                  <a:rPr lang="zh-CN" altLang="en-US" sz="1600" dirty="0">
                    <a:solidFill>
                      <a:prstClr val="black"/>
                    </a:solidFill>
                    <a:latin typeface="Calibri" panose="020F0502020204030204"/>
                    <a:ea typeface="华文楷体" panose="02010600040101010101" pitchFamily="2" charset="-122"/>
                  </a:rPr>
                  <a:t>61.135.169.</a:t>
                </a:r>
                <a:r>
                  <a:rPr lang="zh-CN" altLang="en-US" sz="1600" dirty="0" smtClean="0">
                    <a:solidFill>
                      <a:prstClr val="black"/>
                    </a:solidFill>
                    <a:latin typeface="Calibri" panose="020F0502020204030204"/>
                    <a:ea typeface="华文楷体" panose="02010600040101010101" pitchFamily="2" charset="-122"/>
                  </a:rPr>
                  <a:t>125</a:t>
                </a:r>
                <a:r>
                  <a:rPr lang="en-US" altLang="zh-CN" sz="1600" dirty="0" smtClean="0">
                    <a:solidFill>
                      <a:prstClr val="black"/>
                    </a:solidFill>
                    <a:latin typeface="Calibri" panose="020F0502020204030204"/>
                    <a:ea typeface="华文楷体" panose="02010600040101010101" pitchFamily="2" charset="-122"/>
                  </a:rPr>
                  <a:t>:80</a:t>
                </a:r>
                <a:endParaRPr lang="zh-CN" altLang="en-US" sz="1600" dirty="0">
                  <a:solidFill>
                    <a:prstClr val="black"/>
                  </a:solidFill>
                  <a:latin typeface="Calibri" panose="020F0502020204030204"/>
                  <a:ea typeface="华文楷体" panose="02010600040101010101" pitchFamily="2" charset="-122"/>
                </a:endParaRPr>
              </a:p>
            </p:txBody>
          </p:sp>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52563" y="4439959"/>
                <a:ext cx="640292" cy="640292"/>
              </a:xfrm>
              <a:prstGeom prst="rect">
                <a:avLst/>
              </a:prstGeom>
            </p:spPr>
          </p:pic>
          <p:pic>
            <p:nvPicPr>
              <p:cNvPr id="20" name="图片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44141" y="5080869"/>
                <a:ext cx="672086" cy="440437"/>
              </a:xfrm>
              <a:prstGeom prst="rect">
                <a:avLst/>
              </a:prstGeom>
            </p:spPr>
          </p:pic>
          <p:sp>
            <p:nvSpPr>
              <p:cNvPr id="21" name="文本框 20"/>
              <p:cNvSpPr txBox="1"/>
              <p:nvPr/>
            </p:nvSpPr>
            <p:spPr>
              <a:xfrm>
                <a:off x="528983" y="5114751"/>
                <a:ext cx="1643399" cy="338554"/>
              </a:xfrm>
              <a:prstGeom prst="rect">
                <a:avLst/>
              </a:prstGeom>
              <a:noFill/>
            </p:spPr>
            <p:txBody>
              <a:bodyPr wrap="none" rtlCol="0">
                <a:spAutoFit/>
              </a:bodyPr>
              <a:lstStyle/>
              <a:p>
                <a:r>
                  <a:rPr lang="en-US" altLang="zh-CN" sz="1600" dirty="0" smtClean="0">
                    <a:solidFill>
                      <a:prstClr val="black"/>
                    </a:solidFill>
                    <a:latin typeface="Calibri" panose="020F0502020204030204"/>
                    <a:ea typeface="华文楷体" panose="02010600040101010101" pitchFamily="2" charset="-122"/>
                  </a:rPr>
                  <a:t>10.24.0.23:10000</a:t>
                </a:r>
                <a:endParaRPr lang="zh-CN" altLang="en-US" sz="1600" dirty="0">
                  <a:solidFill>
                    <a:prstClr val="black"/>
                  </a:solidFill>
                  <a:latin typeface="Calibri" panose="020F0502020204030204"/>
                  <a:ea typeface="华文楷体" panose="02010600040101010101" pitchFamily="2" charset="-122"/>
                </a:endParaRPr>
              </a:p>
            </p:txBody>
          </p:sp>
          <p:sp>
            <p:nvSpPr>
              <p:cNvPr id="22" name="文本框 21"/>
              <p:cNvSpPr txBox="1"/>
              <p:nvPr/>
            </p:nvSpPr>
            <p:spPr>
              <a:xfrm>
                <a:off x="2959668" y="4542914"/>
                <a:ext cx="1380506" cy="338554"/>
              </a:xfrm>
              <a:prstGeom prst="rect">
                <a:avLst/>
              </a:prstGeom>
              <a:noFill/>
            </p:spPr>
            <p:txBody>
              <a:bodyPr wrap="none" rtlCol="0">
                <a:spAutoFit/>
              </a:bodyPr>
              <a:lstStyle/>
              <a:p>
                <a:r>
                  <a:rPr lang="en-US" altLang="zh-CN" sz="1600" dirty="0" smtClean="0">
                    <a:solidFill>
                      <a:prstClr val="black"/>
                    </a:solidFill>
                    <a:latin typeface="Calibri" panose="020F0502020204030204"/>
                    <a:ea typeface="华文楷体" panose="02010600040101010101" pitchFamily="2" charset="-122"/>
                  </a:rPr>
                  <a:t>159.226.43.39</a:t>
                </a:r>
                <a:endParaRPr lang="zh-CN" altLang="en-US" sz="1600" dirty="0">
                  <a:solidFill>
                    <a:prstClr val="black"/>
                  </a:solidFill>
                  <a:latin typeface="Calibri" panose="020F0502020204030204"/>
                  <a:ea typeface="华文楷体" panose="02010600040101010101" pitchFamily="2" charset="-122"/>
                </a:endParaRPr>
              </a:p>
            </p:txBody>
          </p:sp>
        </p:grpSp>
      </p:grpSp>
      <p:graphicFrame>
        <p:nvGraphicFramePr>
          <p:cNvPr id="23" name="表格 22"/>
          <p:cNvGraphicFramePr>
            <a:graphicFrameLocks noGrp="1"/>
          </p:cNvGraphicFramePr>
          <p:nvPr>
            <p:extLst>
              <p:ext uri="{D42A27DB-BD31-4B8C-83A1-F6EECF244321}">
                <p14:modId xmlns:p14="http://schemas.microsoft.com/office/powerpoint/2010/main" val="1333098415"/>
              </p:ext>
            </p:extLst>
          </p:nvPr>
        </p:nvGraphicFramePr>
        <p:xfrm>
          <a:off x="4004000" y="5463589"/>
          <a:ext cx="4201488" cy="609600"/>
        </p:xfrm>
        <a:graphic>
          <a:graphicData uri="http://schemas.openxmlformats.org/drawingml/2006/table">
            <a:tbl>
              <a:tblPr firstRow="1" bandRow="1"/>
              <a:tblGrid>
                <a:gridCol w="1400496">
                  <a:extLst>
                    <a:ext uri="{9D8B030D-6E8A-4147-A177-3AD203B41FA5}">
                      <a16:colId xmlns:a16="http://schemas.microsoft.com/office/drawing/2014/main" val="20000"/>
                    </a:ext>
                  </a:extLst>
                </a:gridCol>
                <a:gridCol w="1400496">
                  <a:extLst>
                    <a:ext uri="{9D8B030D-6E8A-4147-A177-3AD203B41FA5}">
                      <a16:colId xmlns:a16="http://schemas.microsoft.com/office/drawing/2014/main" val="20001"/>
                    </a:ext>
                  </a:extLst>
                </a:gridCol>
                <a:gridCol w="1400496">
                  <a:extLst>
                    <a:ext uri="{9D8B030D-6E8A-4147-A177-3AD203B41FA5}">
                      <a16:colId xmlns:a16="http://schemas.microsoft.com/office/drawing/2014/main" val="20002"/>
                    </a:ext>
                  </a:extLst>
                </a:gridCol>
              </a:tblGrid>
              <a:tr h="252706">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ctr"/>
                      <a:r>
                        <a:rPr lang="en-US" altLang="zh-CN" sz="1400" dirty="0" err="1" smtClean="0"/>
                        <a:t>Int</a:t>
                      </a:r>
                      <a:r>
                        <a:rPr lang="en-US" altLang="zh-CN" sz="1400" dirty="0" smtClean="0"/>
                        <a:t> </a:t>
                      </a:r>
                      <a:r>
                        <a:rPr lang="en-US" altLang="zh-CN" sz="1400" dirty="0" err="1" smtClean="0"/>
                        <a:t>Addr</a:t>
                      </a:r>
                      <a:endParaRPr lang="zh-CN" altLang="en-US" sz="1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ctr"/>
                      <a:r>
                        <a:rPr lang="en-US" altLang="zh-CN" sz="1400" dirty="0" err="1" smtClean="0"/>
                        <a:t>Int</a:t>
                      </a:r>
                      <a:r>
                        <a:rPr lang="en-US" altLang="zh-CN" sz="1400" baseline="0" dirty="0" smtClean="0"/>
                        <a:t> Port</a:t>
                      </a:r>
                      <a:endParaRPr lang="zh-CN" altLang="en-US" sz="1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ctr"/>
                      <a:r>
                        <a:rPr lang="en-US" altLang="zh-CN" sz="1400" dirty="0" smtClean="0"/>
                        <a:t>NAT Port</a:t>
                      </a:r>
                      <a:endParaRPr lang="zh-CN" altLang="en-US" sz="1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10000"/>
                  </a:ext>
                </a:extLst>
              </a:tr>
              <a:tr h="252706">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400" dirty="0" smtClean="0"/>
                        <a:t>10.24.0.23</a:t>
                      </a:r>
                      <a:endParaRPr lang="zh-CN" altLang="en-US" sz="14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400" dirty="0" smtClean="0"/>
                        <a:t>10000</a:t>
                      </a:r>
                      <a:endParaRPr lang="zh-CN" altLang="en-US" sz="14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400" dirty="0" smtClean="0"/>
                        <a:t>50000</a:t>
                      </a:r>
                      <a:endParaRPr lang="zh-CN" altLang="en-US" sz="14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3812176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dissolve">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dissolve">
                                      <p:cBhvr>
                                        <p:cTn id="16" dur="500"/>
                                        <p:tgtEl>
                                          <p:spTgt spid="3">
                                            <p:txEl>
                                              <p:pRg st="1" end="1"/>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dissolv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dissolve">
                                      <p:cBhvr>
                                        <p:cTn id="24" dur="500"/>
                                        <p:tgtEl>
                                          <p:spTgt spid="3">
                                            <p:txEl>
                                              <p:pRg st="3" end="3"/>
                                            </p:txEl>
                                          </p:spTgt>
                                        </p:tgtEl>
                                      </p:cBhvr>
                                    </p:animEffect>
                                  </p:childTnLst>
                                </p:cTn>
                              </p:par>
                            </p:childTnLst>
                          </p:cTn>
                        </p:par>
                        <p:par>
                          <p:cTn id="25" fill="hold">
                            <p:stCondLst>
                              <p:cond delay="500"/>
                            </p:stCondLst>
                            <p:childTnLst>
                              <p:par>
                                <p:cTn id="26" presetID="22" presetClass="entr" presetSubtype="1" fill="hold"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up)">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dissolv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dissolve">
                                      <p:cBhvr>
                                        <p:cTn id="3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NAT</a:t>
            </a:r>
            <a:r>
              <a:rPr lang="zh-CN" altLang="en-US" dirty="0" smtClean="0"/>
              <a:t>举例</a:t>
            </a:r>
            <a:endParaRPr lang="zh-CN" altLang="en-US" dirty="0"/>
          </a:p>
        </p:txBody>
      </p:sp>
      <p:sp>
        <p:nvSpPr>
          <p:cNvPr id="3" name="内容占位符 2"/>
          <p:cNvSpPr>
            <a:spLocks noGrp="1"/>
          </p:cNvSpPr>
          <p:nvPr>
            <p:ph idx="1"/>
          </p:nvPr>
        </p:nvSpPr>
        <p:spPr>
          <a:xfrm>
            <a:off x="457200" y="1444978"/>
            <a:ext cx="8229600" cy="2183422"/>
          </a:xfrm>
        </p:spPr>
        <p:txBody>
          <a:bodyPr/>
          <a:lstStyle/>
          <a:p>
            <a:r>
              <a:rPr lang="zh-CN" altLang="en-US" sz="2000" dirty="0"/>
              <a:t>客户端 </a:t>
            </a:r>
            <a:r>
              <a:rPr lang="en-US" altLang="zh-CN" sz="2000" dirty="0"/>
              <a:t>10.24.0.23 </a:t>
            </a:r>
            <a:r>
              <a:rPr lang="zh-CN" altLang="en-US" sz="2000" dirty="0"/>
              <a:t>想连接到服务器</a:t>
            </a:r>
            <a:r>
              <a:rPr lang="en-US" altLang="zh-CN" sz="2000" dirty="0"/>
              <a:t>61.135.169.125</a:t>
            </a:r>
          </a:p>
          <a:p>
            <a:pPr>
              <a:spcBef>
                <a:spcPts val="1200"/>
              </a:spcBef>
            </a:pPr>
            <a:r>
              <a:rPr lang="en-US" altLang="zh-CN" sz="2000" dirty="0"/>
              <a:t>NAT</a:t>
            </a:r>
            <a:r>
              <a:rPr lang="zh-CN" altLang="en-US" sz="2000" dirty="0"/>
              <a:t>设备作为两端</a:t>
            </a:r>
            <a:r>
              <a:rPr lang="zh-CN" altLang="en-US" sz="2000" dirty="0" smtClean="0"/>
              <a:t>的代理</a:t>
            </a:r>
            <a:endParaRPr lang="en-US" altLang="zh-CN" sz="1800" dirty="0" smtClean="0"/>
          </a:p>
          <a:p>
            <a:pPr lvl="1"/>
            <a:r>
              <a:rPr lang="zh-CN" altLang="en-US" sz="1800" dirty="0"/>
              <a:t>对于客户端，</a:t>
            </a:r>
            <a:r>
              <a:rPr lang="en-US" altLang="zh-CN" sz="1800" dirty="0" smtClean="0"/>
              <a:t>NAT</a:t>
            </a:r>
            <a:r>
              <a:rPr lang="zh-CN" altLang="en-US" sz="1800" dirty="0"/>
              <a:t>设备</a:t>
            </a:r>
            <a:r>
              <a:rPr lang="zh-CN" altLang="en-US" sz="1800" dirty="0" smtClean="0"/>
              <a:t>拦截</a:t>
            </a:r>
            <a:r>
              <a:rPr lang="zh-CN" altLang="en-US" sz="1800" dirty="0"/>
              <a:t>其消息，并标记自己为发送方</a:t>
            </a:r>
          </a:p>
          <a:p>
            <a:pPr lvl="1"/>
            <a:r>
              <a:rPr lang="zh-CN" altLang="en-US" sz="1800" dirty="0"/>
              <a:t>对于服务器端，</a:t>
            </a:r>
            <a:r>
              <a:rPr lang="en-US" altLang="zh-CN" sz="1800" dirty="0"/>
              <a:t>NAT</a:t>
            </a:r>
            <a:r>
              <a:rPr lang="zh-CN" altLang="en-US" sz="1800" dirty="0"/>
              <a:t>设备作为服务器消息的</a:t>
            </a:r>
            <a:r>
              <a:rPr lang="zh-CN" altLang="en-US" sz="1800" dirty="0" smtClean="0"/>
              <a:t>接收者</a:t>
            </a:r>
            <a:endParaRPr lang="en-US" altLang="zh-CN" sz="1800" dirty="0" smtClean="0"/>
          </a:p>
          <a:p>
            <a:pPr lvl="2"/>
            <a:r>
              <a:rPr lang="zh-CN" altLang="en-US" dirty="0"/>
              <a:t>将收到的服务器数据更新目的地址和端口，发送给内网</a:t>
            </a:r>
            <a:r>
              <a:rPr lang="zh-CN" altLang="en-US" dirty="0" smtClean="0"/>
              <a:t>主机</a:t>
            </a: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22</a:t>
            </a:fld>
            <a:endParaRPr lang="zh-CN" altLang="en-US" dirty="0"/>
          </a:p>
        </p:txBody>
      </p:sp>
      <p:sp>
        <p:nvSpPr>
          <p:cNvPr id="288" name="文本框 287"/>
          <p:cNvSpPr txBox="1">
            <a:spLocks noChangeArrowheads="1"/>
          </p:cNvSpPr>
          <p:nvPr/>
        </p:nvSpPr>
        <p:spPr bwMode="auto">
          <a:xfrm>
            <a:off x="7937500" y="87868"/>
            <a:ext cx="9879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4.7  NAT</a:t>
            </a:r>
          </a:p>
        </p:txBody>
      </p:sp>
      <p:grpSp>
        <p:nvGrpSpPr>
          <p:cNvPr id="24" name="组合 23"/>
          <p:cNvGrpSpPr/>
          <p:nvPr/>
        </p:nvGrpSpPr>
        <p:grpSpPr>
          <a:xfrm>
            <a:off x="528983" y="4439959"/>
            <a:ext cx="6735417" cy="1440141"/>
            <a:chOff x="528983" y="4439959"/>
            <a:chExt cx="6735417" cy="1440141"/>
          </a:xfrm>
        </p:grpSpPr>
        <p:sp>
          <p:nvSpPr>
            <p:cNvPr id="16" name="椭圆 15"/>
            <p:cNvSpPr/>
            <p:nvPr/>
          </p:nvSpPr>
          <p:spPr>
            <a:xfrm>
              <a:off x="1316062" y="4443417"/>
              <a:ext cx="2195005" cy="1436683"/>
            </a:xfrm>
            <a:prstGeom prst="ellipse">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grpSp>
          <p:nvGrpSpPr>
            <p:cNvPr id="5" name="组合 4"/>
            <p:cNvGrpSpPr/>
            <p:nvPr/>
          </p:nvGrpSpPr>
          <p:grpSpPr>
            <a:xfrm>
              <a:off x="528983" y="4439959"/>
              <a:ext cx="6735417" cy="1440141"/>
              <a:chOff x="528983" y="4439959"/>
              <a:chExt cx="7026225" cy="1542891"/>
            </a:xfrm>
          </p:grpSpPr>
          <p:sp>
            <p:nvSpPr>
              <p:cNvPr id="15" name="云形 14"/>
              <p:cNvSpPr/>
              <p:nvPr/>
            </p:nvSpPr>
            <p:spPr>
              <a:xfrm>
                <a:off x="3839343" y="4443417"/>
                <a:ext cx="2523281" cy="1539433"/>
              </a:xfrm>
              <a:prstGeom prst="cloud">
                <a:avLst/>
              </a:prstGeom>
              <a:noFill/>
              <a:ln w="12700" cap="flat" cmpd="sng" algn="ctr">
                <a:solidFill>
                  <a:srgbClr val="5B9BD5">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noProof="0" smtClean="0">
                  <a:ln>
                    <a:noFill/>
                  </a:ln>
                  <a:solidFill>
                    <a:prstClr val="white"/>
                  </a:solidFill>
                  <a:effectLst/>
                  <a:uLnTx/>
                  <a:uFillTx/>
                  <a:latin typeface="Calibri" panose="020F0502020204030204"/>
                  <a:ea typeface="华文楷体" panose="02010600040101010101" pitchFamily="2" charset="-122"/>
                  <a:cs typeface="+mn-cs"/>
                </a:endParaRPr>
              </a:p>
            </p:txBody>
          </p:sp>
          <p:sp>
            <p:nvSpPr>
              <p:cNvPr id="17" name="矩形 16"/>
              <p:cNvSpPr/>
              <p:nvPr/>
            </p:nvSpPr>
            <p:spPr>
              <a:xfrm>
                <a:off x="3301121" y="5053982"/>
                <a:ext cx="729205" cy="422474"/>
              </a:xfrm>
              <a:prstGeom prst="rect">
                <a:avLst/>
              </a:prstGeom>
              <a:solidFill>
                <a:srgbClr val="5B9BD5">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noProof="0" dirty="0" smtClean="0">
                    <a:ln>
                      <a:noFill/>
                    </a:ln>
                    <a:solidFill>
                      <a:prstClr val="black"/>
                    </a:solidFill>
                    <a:effectLst/>
                    <a:uLnTx/>
                    <a:uFillTx/>
                    <a:latin typeface="Calibri" panose="020F0502020204030204"/>
                    <a:ea typeface="华文楷体" panose="02010600040101010101" pitchFamily="2" charset="-122"/>
                    <a:cs typeface="+mn-cs"/>
                  </a:rPr>
                  <a:t>NAT</a:t>
                </a:r>
                <a:endParaRPr kumimoji="0" lang="zh-CN" altLang="en-US" sz="1600" b="0" i="0" u="none" strike="noStrike" kern="0" cap="none" spc="0" normalizeH="0" noProof="0" dirty="0" smtClean="0">
                  <a:ln>
                    <a:noFill/>
                  </a:ln>
                  <a:solidFill>
                    <a:prstClr val="black"/>
                  </a:solidFill>
                  <a:effectLst/>
                  <a:uLnTx/>
                  <a:uFillTx/>
                  <a:latin typeface="Calibri" panose="020F0502020204030204"/>
                  <a:ea typeface="华文楷体" panose="02010600040101010101" pitchFamily="2" charset="-122"/>
                  <a:cs typeface="+mn-cs"/>
                </a:endParaRPr>
              </a:p>
            </p:txBody>
          </p:sp>
          <p:sp>
            <p:nvSpPr>
              <p:cNvPr id="18" name="矩形 17"/>
              <p:cNvSpPr/>
              <p:nvPr/>
            </p:nvSpPr>
            <p:spPr>
              <a:xfrm>
                <a:off x="5807614" y="4818056"/>
                <a:ext cx="1747594" cy="338554"/>
              </a:xfrm>
              <a:prstGeom prst="rect">
                <a:avLst/>
              </a:prstGeom>
            </p:spPr>
            <p:txBody>
              <a:bodyPr wrap="none">
                <a:spAutoFit/>
              </a:bodyPr>
              <a:lstStyle/>
              <a:p>
                <a:r>
                  <a:rPr lang="zh-CN" altLang="en-US" sz="1600" dirty="0">
                    <a:solidFill>
                      <a:prstClr val="black"/>
                    </a:solidFill>
                    <a:latin typeface="Calibri" panose="020F0502020204030204"/>
                    <a:ea typeface="华文楷体" panose="02010600040101010101" pitchFamily="2" charset="-122"/>
                  </a:rPr>
                  <a:t>61.135.169.</a:t>
                </a:r>
                <a:r>
                  <a:rPr lang="zh-CN" altLang="en-US" sz="1600" dirty="0" smtClean="0">
                    <a:solidFill>
                      <a:prstClr val="black"/>
                    </a:solidFill>
                    <a:latin typeface="Calibri" panose="020F0502020204030204"/>
                    <a:ea typeface="华文楷体" panose="02010600040101010101" pitchFamily="2" charset="-122"/>
                  </a:rPr>
                  <a:t>125</a:t>
                </a:r>
                <a:r>
                  <a:rPr lang="en-US" altLang="zh-CN" sz="1600" dirty="0" smtClean="0">
                    <a:solidFill>
                      <a:prstClr val="black"/>
                    </a:solidFill>
                    <a:latin typeface="Calibri" panose="020F0502020204030204"/>
                    <a:ea typeface="华文楷体" panose="02010600040101010101" pitchFamily="2" charset="-122"/>
                  </a:rPr>
                  <a:t>:80</a:t>
                </a:r>
                <a:endParaRPr lang="zh-CN" altLang="en-US" sz="1600" dirty="0">
                  <a:solidFill>
                    <a:prstClr val="black"/>
                  </a:solidFill>
                  <a:latin typeface="Calibri" panose="020F0502020204030204"/>
                  <a:ea typeface="华文楷体" panose="02010600040101010101" pitchFamily="2" charset="-122"/>
                </a:endParaRPr>
              </a:p>
            </p:txBody>
          </p:sp>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52563" y="4439959"/>
                <a:ext cx="640292" cy="640292"/>
              </a:xfrm>
              <a:prstGeom prst="rect">
                <a:avLst/>
              </a:prstGeom>
            </p:spPr>
          </p:pic>
          <p:pic>
            <p:nvPicPr>
              <p:cNvPr id="20" name="图片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44141" y="5080869"/>
                <a:ext cx="672086" cy="440437"/>
              </a:xfrm>
              <a:prstGeom prst="rect">
                <a:avLst/>
              </a:prstGeom>
            </p:spPr>
          </p:pic>
          <p:sp>
            <p:nvSpPr>
              <p:cNvPr id="21" name="文本框 20"/>
              <p:cNvSpPr txBox="1"/>
              <p:nvPr/>
            </p:nvSpPr>
            <p:spPr>
              <a:xfrm>
                <a:off x="528983" y="5114751"/>
                <a:ext cx="1643399" cy="338554"/>
              </a:xfrm>
              <a:prstGeom prst="rect">
                <a:avLst/>
              </a:prstGeom>
              <a:noFill/>
            </p:spPr>
            <p:txBody>
              <a:bodyPr wrap="none" rtlCol="0">
                <a:spAutoFit/>
              </a:bodyPr>
              <a:lstStyle/>
              <a:p>
                <a:r>
                  <a:rPr lang="en-US" altLang="zh-CN" sz="1600" dirty="0" smtClean="0">
                    <a:solidFill>
                      <a:prstClr val="black"/>
                    </a:solidFill>
                    <a:latin typeface="Calibri" panose="020F0502020204030204"/>
                    <a:ea typeface="华文楷体" panose="02010600040101010101" pitchFamily="2" charset="-122"/>
                  </a:rPr>
                  <a:t>10.24.0.23:10000</a:t>
                </a:r>
                <a:endParaRPr lang="zh-CN" altLang="en-US" sz="1600" dirty="0">
                  <a:solidFill>
                    <a:prstClr val="black"/>
                  </a:solidFill>
                  <a:latin typeface="Calibri" panose="020F0502020204030204"/>
                  <a:ea typeface="华文楷体" panose="02010600040101010101" pitchFamily="2" charset="-122"/>
                </a:endParaRPr>
              </a:p>
            </p:txBody>
          </p:sp>
          <p:sp>
            <p:nvSpPr>
              <p:cNvPr id="22" name="文本框 21"/>
              <p:cNvSpPr txBox="1"/>
              <p:nvPr/>
            </p:nvSpPr>
            <p:spPr>
              <a:xfrm>
                <a:off x="2959668" y="4542914"/>
                <a:ext cx="1380506" cy="338554"/>
              </a:xfrm>
              <a:prstGeom prst="rect">
                <a:avLst/>
              </a:prstGeom>
              <a:noFill/>
            </p:spPr>
            <p:txBody>
              <a:bodyPr wrap="none" rtlCol="0">
                <a:spAutoFit/>
              </a:bodyPr>
              <a:lstStyle/>
              <a:p>
                <a:r>
                  <a:rPr lang="en-US" altLang="zh-CN" sz="1600" dirty="0" smtClean="0">
                    <a:solidFill>
                      <a:prstClr val="black"/>
                    </a:solidFill>
                    <a:latin typeface="Calibri" panose="020F0502020204030204"/>
                    <a:ea typeface="华文楷体" panose="02010600040101010101" pitchFamily="2" charset="-122"/>
                  </a:rPr>
                  <a:t>159.226.43.39</a:t>
                </a:r>
                <a:endParaRPr lang="zh-CN" altLang="en-US" sz="1600" dirty="0">
                  <a:solidFill>
                    <a:prstClr val="black"/>
                  </a:solidFill>
                  <a:latin typeface="Calibri" panose="020F0502020204030204"/>
                  <a:ea typeface="华文楷体" panose="02010600040101010101" pitchFamily="2" charset="-122"/>
                </a:endParaRPr>
              </a:p>
            </p:txBody>
          </p:sp>
        </p:grpSp>
      </p:grpSp>
      <p:graphicFrame>
        <p:nvGraphicFramePr>
          <p:cNvPr id="23" name="表格 22"/>
          <p:cNvGraphicFramePr>
            <a:graphicFrameLocks noGrp="1"/>
          </p:cNvGraphicFramePr>
          <p:nvPr>
            <p:extLst/>
          </p:nvPr>
        </p:nvGraphicFramePr>
        <p:xfrm>
          <a:off x="4004000" y="5463589"/>
          <a:ext cx="4201488" cy="609600"/>
        </p:xfrm>
        <a:graphic>
          <a:graphicData uri="http://schemas.openxmlformats.org/drawingml/2006/table">
            <a:tbl>
              <a:tblPr firstRow="1" bandRow="1"/>
              <a:tblGrid>
                <a:gridCol w="1400496">
                  <a:extLst>
                    <a:ext uri="{9D8B030D-6E8A-4147-A177-3AD203B41FA5}">
                      <a16:colId xmlns:a16="http://schemas.microsoft.com/office/drawing/2014/main" val="20000"/>
                    </a:ext>
                  </a:extLst>
                </a:gridCol>
                <a:gridCol w="1400496">
                  <a:extLst>
                    <a:ext uri="{9D8B030D-6E8A-4147-A177-3AD203B41FA5}">
                      <a16:colId xmlns:a16="http://schemas.microsoft.com/office/drawing/2014/main" val="20001"/>
                    </a:ext>
                  </a:extLst>
                </a:gridCol>
                <a:gridCol w="1400496">
                  <a:extLst>
                    <a:ext uri="{9D8B030D-6E8A-4147-A177-3AD203B41FA5}">
                      <a16:colId xmlns:a16="http://schemas.microsoft.com/office/drawing/2014/main" val="20002"/>
                    </a:ext>
                  </a:extLst>
                </a:gridCol>
              </a:tblGrid>
              <a:tr h="252706">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ctr"/>
                      <a:r>
                        <a:rPr lang="en-US" altLang="zh-CN" sz="1400" dirty="0" err="1" smtClean="0"/>
                        <a:t>Int</a:t>
                      </a:r>
                      <a:r>
                        <a:rPr lang="en-US" altLang="zh-CN" sz="1400" dirty="0" smtClean="0"/>
                        <a:t> </a:t>
                      </a:r>
                      <a:r>
                        <a:rPr lang="en-US" altLang="zh-CN" sz="1400" dirty="0" err="1" smtClean="0"/>
                        <a:t>Addr</a:t>
                      </a:r>
                      <a:endParaRPr lang="zh-CN" altLang="en-US" sz="1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ctr"/>
                      <a:r>
                        <a:rPr lang="en-US" altLang="zh-CN" sz="1400" dirty="0" err="1" smtClean="0"/>
                        <a:t>Int</a:t>
                      </a:r>
                      <a:r>
                        <a:rPr lang="en-US" altLang="zh-CN" sz="1400" baseline="0" dirty="0" smtClean="0"/>
                        <a:t> Port</a:t>
                      </a:r>
                      <a:endParaRPr lang="zh-CN" altLang="en-US" sz="1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algn="ctr"/>
                      <a:r>
                        <a:rPr lang="en-US" altLang="zh-CN" sz="1400" dirty="0" smtClean="0"/>
                        <a:t>NAT Port</a:t>
                      </a:r>
                      <a:endParaRPr lang="zh-CN" altLang="en-US" sz="1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10000"/>
                  </a:ext>
                </a:extLst>
              </a:tr>
              <a:tr h="252706">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400" dirty="0" smtClean="0"/>
                        <a:t>10.24.0.23</a:t>
                      </a:r>
                      <a:endParaRPr lang="zh-CN" altLang="en-US" sz="14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400" dirty="0" smtClean="0"/>
                        <a:t>10000</a:t>
                      </a:r>
                      <a:endParaRPr lang="zh-CN" altLang="en-US" sz="14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algn="ctr"/>
                      <a:r>
                        <a:rPr lang="en-US" altLang="zh-CN" sz="1400" dirty="0" smtClean="0"/>
                        <a:t>50000</a:t>
                      </a:r>
                      <a:endParaRPr lang="zh-CN" altLang="en-US" sz="14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bl>
          </a:graphicData>
        </a:graphic>
      </p:graphicFrame>
      <p:cxnSp>
        <p:nvCxnSpPr>
          <p:cNvPr id="25" name="直接箭头连接符 24"/>
          <p:cNvCxnSpPr/>
          <p:nvPr/>
        </p:nvCxnSpPr>
        <p:spPr>
          <a:xfrm>
            <a:off x="2271824" y="5201355"/>
            <a:ext cx="848492" cy="0"/>
          </a:xfrm>
          <a:prstGeom prst="straightConnector1">
            <a:avLst/>
          </a:prstGeom>
          <a:ln w="28575">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4004000" y="4792876"/>
            <a:ext cx="1915809" cy="478041"/>
          </a:xfrm>
          <a:prstGeom prst="straightConnector1">
            <a:avLst/>
          </a:prstGeom>
          <a:ln w="28575">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27" name="内容占位符 13"/>
          <p:cNvGraphicFramePr>
            <a:graphicFrameLocks/>
          </p:cNvGraphicFramePr>
          <p:nvPr>
            <p:extLst>
              <p:ext uri="{D42A27DB-BD31-4B8C-83A1-F6EECF244321}">
                <p14:modId xmlns:p14="http://schemas.microsoft.com/office/powerpoint/2010/main" val="2883401312"/>
              </p:ext>
            </p:extLst>
          </p:nvPr>
        </p:nvGraphicFramePr>
        <p:xfrm>
          <a:off x="203503" y="3736636"/>
          <a:ext cx="2243138" cy="1036320"/>
        </p:xfrm>
        <a:graphic>
          <a:graphicData uri="http://schemas.openxmlformats.org/drawingml/2006/table">
            <a:tbl>
              <a:tblPr bandRow="1">
                <a:tableStyleId>{5C22544A-7EE6-4342-B048-85BDC9FD1C3A}</a:tableStyleId>
              </a:tblPr>
              <a:tblGrid>
                <a:gridCol w="2243138">
                  <a:extLst>
                    <a:ext uri="{9D8B030D-6E8A-4147-A177-3AD203B41FA5}">
                      <a16:colId xmlns:a16="http://schemas.microsoft.com/office/drawing/2014/main" val="20000"/>
                    </a:ext>
                  </a:extLst>
                </a:gridCol>
              </a:tblGrid>
              <a:tr h="370840">
                <a:tc>
                  <a:txBody>
                    <a:bodyPr/>
                    <a:lstStyle/>
                    <a:p>
                      <a:r>
                        <a:rPr lang="en-US" altLang="zh-CN" sz="1400" dirty="0" err="1" smtClean="0">
                          <a:solidFill>
                            <a:schemeClr val="bg1"/>
                          </a:solidFill>
                          <a:latin typeface="Calibri" panose="020F0502020204030204" pitchFamily="34" charset="0"/>
                        </a:rPr>
                        <a:t>Src</a:t>
                      </a:r>
                      <a:r>
                        <a:rPr lang="en-US" altLang="zh-CN" sz="1400" dirty="0" smtClean="0">
                          <a:solidFill>
                            <a:schemeClr val="bg1"/>
                          </a:solidFill>
                          <a:latin typeface="Calibri" panose="020F0502020204030204" pitchFamily="34" charset="0"/>
                        </a:rPr>
                        <a:t> IP: 10.24.0.23</a:t>
                      </a:r>
                    </a:p>
                    <a:p>
                      <a:r>
                        <a:rPr lang="en-US" altLang="zh-CN" sz="1400" dirty="0" err="1" smtClean="0">
                          <a:solidFill>
                            <a:schemeClr val="bg1"/>
                          </a:solidFill>
                          <a:latin typeface="Calibri" panose="020F0502020204030204" pitchFamily="34" charset="0"/>
                        </a:rPr>
                        <a:t>Dest</a:t>
                      </a:r>
                      <a:r>
                        <a:rPr lang="en-US" altLang="zh-CN" sz="1400" dirty="0" smtClean="0">
                          <a:solidFill>
                            <a:schemeClr val="bg1"/>
                          </a:solidFill>
                          <a:latin typeface="Calibri" panose="020F0502020204030204" pitchFamily="34" charset="0"/>
                        </a:rPr>
                        <a:t> IP: 61.135.169.125</a:t>
                      </a:r>
                      <a:endParaRPr lang="zh-CN" altLang="en-US" sz="1400" dirty="0">
                        <a:solidFill>
                          <a:schemeClr val="bg1"/>
                        </a:solidFill>
                        <a:latin typeface="Calibri" panose="020F0502020204030204" pitchFamily="34" charset="0"/>
                      </a:endParaRPr>
                    </a:p>
                  </a:txBody>
                  <a:tcPr>
                    <a:solidFill>
                      <a:schemeClr val="accent6">
                        <a:lumMod val="75000"/>
                      </a:schemeClr>
                    </a:solidFill>
                  </a:tcPr>
                </a:tc>
                <a:extLst>
                  <a:ext uri="{0D108BD9-81ED-4DB2-BD59-A6C34878D82A}">
                    <a16:rowId xmlns:a16="http://schemas.microsoft.com/office/drawing/2014/main" val="10000"/>
                  </a:ext>
                </a:extLst>
              </a:tr>
              <a:tr h="370840">
                <a:tc>
                  <a:txBody>
                    <a:bodyPr/>
                    <a:lstStyle/>
                    <a:p>
                      <a:r>
                        <a:rPr lang="en-US" altLang="zh-CN" sz="1400" dirty="0" err="1" smtClean="0">
                          <a:latin typeface="Calibri" panose="020F0502020204030204" pitchFamily="34" charset="0"/>
                        </a:rPr>
                        <a:t>Src</a:t>
                      </a:r>
                      <a:r>
                        <a:rPr lang="en-US" altLang="zh-CN" sz="1400" dirty="0" smtClean="0">
                          <a:latin typeface="Calibri" panose="020F0502020204030204" pitchFamily="34" charset="0"/>
                        </a:rPr>
                        <a:t> Port:</a:t>
                      </a:r>
                      <a:r>
                        <a:rPr lang="en-US" altLang="zh-CN" sz="1400" baseline="0" dirty="0" smtClean="0">
                          <a:latin typeface="Calibri" panose="020F0502020204030204" pitchFamily="34" charset="0"/>
                        </a:rPr>
                        <a:t> 10000</a:t>
                      </a:r>
                    </a:p>
                    <a:p>
                      <a:r>
                        <a:rPr lang="en-US" altLang="zh-CN" sz="1400" baseline="0" dirty="0" err="1" smtClean="0">
                          <a:latin typeface="Calibri" panose="020F0502020204030204" pitchFamily="34" charset="0"/>
                        </a:rPr>
                        <a:t>Dest</a:t>
                      </a:r>
                      <a:r>
                        <a:rPr lang="en-US" altLang="zh-CN" sz="1400" baseline="0" dirty="0" smtClean="0">
                          <a:latin typeface="Calibri" panose="020F0502020204030204" pitchFamily="34" charset="0"/>
                        </a:rPr>
                        <a:t> Port: 80</a:t>
                      </a:r>
                      <a:endParaRPr lang="zh-CN" altLang="en-US" sz="1400" dirty="0">
                        <a:latin typeface="Calibri" panose="020F0502020204030204" pitchFamily="34" charset="0"/>
                      </a:endParaRPr>
                    </a:p>
                  </a:txBody>
                  <a:tcPr>
                    <a:solidFill>
                      <a:schemeClr val="accent6">
                        <a:lumMod val="40000"/>
                        <a:lumOff val="60000"/>
                      </a:schemeClr>
                    </a:solidFill>
                  </a:tcPr>
                </a:tc>
                <a:extLst>
                  <a:ext uri="{0D108BD9-81ED-4DB2-BD59-A6C34878D82A}">
                    <a16:rowId xmlns:a16="http://schemas.microsoft.com/office/drawing/2014/main" val="10001"/>
                  </a:ext>
                </a:extLst>
              </a:tr>
            </a:tbl>
          </a:graphicData>
        </a:graphic>
      </p:graphicFrame>
      <p:graphicFrame>
        <p:nvGraphicFramePr>
          <p:cNvPr id="28" name="内容占位符 13"/>
          <p:cNvGraphicFramePr>
            <a:graphicFrameLocks/>
          </p:cNvGraphicFramePr>
          <p:nvPr>
            <p:extLst>
              <p:ext uri="{D42A27DB-BD31-4B8C-83A1-F6EECF244321}">
                <p14:modId xmlns:p14="http://schemas.microsoft.com/office/powerpoint/2010/main" val="3629691902"/>
              </p:ext>
            </p:extLst>
          </p:nvPr>
        </p:nvGraphicFramePr>
        <p:xfrm>
          <a:off x="2098718" y="5768389"/>
          <a:ext cx="2243138" cy="1036320"/>
        </p:xfrm>
        <a:graphic>
          <a:graphicData uri="http://schemas.openxmlformats.org/drawingml/2006/table">
            <a:tbl>
              <a:tblPr bandRow="1">
                <a:tableStyleId>{5C22544A-7EE6-4342-B048-85BDC9FD1C3A}</a:tableStyleId>
              </a:tblPr>
              <a:tblGrid>
                <a:gridCol w="2243138">
                  <a:extLst>
                    <a:ext uri="{9D8B030D-6E8A-4147-A177-3AD203B41FA5}">
                      <a16:colId xmlns:a16="http://schemas.microsoft.com/office/drawing/2014/main" val="20000"/>
                    </a:ext>
                  </a:extLst>
                </a:gridCol>
              </a:tblGrid>
              <a:tr h="370840">
                <a:tc>
                  <a:txBody>
                    <a:bodyPr/>
                    <a:lstStyle/>
                    <a:p>
                      <a:r>
                        <a:rPr lang="en-US" altLang="zh-CN" sz="1400" dirty="0" err="1" smtClean="0">
                          <a:solidFill>
                            <a:schemeClr val="bg1"/>
                          </a:solidFill>
                          <a:latin typeface="Calibri" panose="020F0502020204030204" pitchFamily="34" charset="0"/>
                        </a:rPr>
                        <a:t>Src</a:t>
                      </a:r>
                      <a:r>
                        <a:rPr lang="en-US" altLang="zh-CN" sz="1400" dirty="0" smtClean="0">
                          <a:solidFill>
                            <a:schemeClr val="bg1"/>
                          </a:solidFill>
                          <a:latin typeface="Calibri" panose="020F0502020204030204" pitchFamily="34" charset="0"/>
                        </a:rPr>
                        <a:t> IP: 159.226.43.39</a:t>
                      </a:r>
                    </a:p>
                    <a:p>
                      <a:r>
                        <a:rPr lang="en-US" altLang="zh-CN" sz="1400" dirty="0" err="1" smtClean="0">
                          <a:solidFill>
                            <a:schemeClr val="bg1"/>
                          </a:solidFill>
                          <a:latin typeface="Calibri" panose="020F0502020204030204" pitchFamily="34" charset="0"/>
                        </a:rPr>
                        <a:t>Dest</a:t>
                      </a:r>
                      <a:r>
                        <a:rPr lang="en-US" altLang="zh-CN" sz="1400" dirty="0" smtClean="0">
                          <a:solidFill>
                            <a:schemeClr val="bg1"/>
                          </a:solidFill>
                          <a:latin typeface="Calibri" panose="020F0502020204030204" pitchFamily="34" charset="0"/>
                        </a:rPr>
                        <a:t> IP: 61.135.169.125</a:t>
                      </a:r>
                      <a:endParaRPr lang="zh-CN" altLang="en-US" sz="1400" dirty="0">
                        <a:solidFill>
                          <a:schemeClr val="bg1"/>
                        </a:solidFill>
                        <a:latin typeface="Calibri" panose="020F0502020204030204" pitchFamily="34" charset="0"/>
                      </a:endParaRPr>
                    </a:p>
                  </a:txBody>
                  <a:tcPr>
                    <a:solidFill>
                      <a:schemeClr val="accent6">
                        <a:lumMod val="75000"/>
                      </a:schemeClr>
                    </a:solidFill>
                  </a:tcPr>
                </a:tc>
                <a:extLst>
                  <a:ext uri="{0D108BD9-81ED-4DB2-BD59-A6C34878D82A}">
                    <a16:rowId xmlns:a16="http://schemas.microsoft.com/office/drawing/2014/main" val="10000"/>
                  </a:ext>
                </a:extLst>
              </a:tr>
              <a:tr h="370840">
                <a:tc>
                  <a:txBody>
                    <a:bodyPr/>
                    <a:lstStyle/>
                    <a:p>
                      <a:r>
                        <a:rPr lang="en-US" altLang="zh-CN" sz="1400" dirty="0" err="1" smtClean="0">
                          <a:latin typeface="Calibri" panose="020F0502020204030204" pitchFamily="34" charset="0"/>
                        </a:rPr>
                        <a:t>Src</a:t>
                      </a:r>
                      <a:r>
                        <a:rPr lang="en-US" altLang="zh-CN" sz="1400" dirty="0" smtClean="0">
                          <a:latin typeface="Calibri" panose="020F0502020204030204" pitchFamily="34" charset="0"/>
                        </a:rPr>
                        <a:t> Port:</a:t>
                      </a:r>
                      <a:r>
                        <a:rPr lang="en-US" altLang="zh-CN" sz="1400" baseline="0" dirty="0" smtClean="0">
                          <a:latin typeface="Calibri" panose="020F0502020204030204" pitchFamily="34" charset="0"/>
                        </a:rPr>
                        <a:t> 50000</a:t>
                      </a:r>
                    </a:p>
                    <a:p>
                      <a:r>
                        <a:rPr lang="en-US" altLang="zh-CN" sz="1400" baseline="0" dirty="0" err="1" smtClean="0">
                          <a:latin typeface="Calibri" panose="020F0502020204030204" pitchFamily="34" charset="0"/>
                        </a:rPr>
                        <a:t>Dest</a:t>
                      </a:r>
                      <a:r>
                        <a:rPr lang="en-US" altLang="zh-CN" sz="1400" baseline="0" dirty="0" smtClean="0">
                          <a:latin typeface="Calibri" panose="020F0502020204030204" pitchFamily="34" charset="0"/>
                        </a:rPr>
                        <a:t> Port: 80</a:t>
                      </a:r>
                      <a:endParaRPr lang="zh-CN" altLang="en-US" sz="1400" dirty="0">
                        <a:latin typeface="Calibri" panose="020F0502020204030204" pitchFamily="34" charset="0"/>
                      </a:endParaRPr>
                    </a:p>
                  </a:txBody>
                  <a:tcPr>
                    <a:solidFill>
                      <a:schemeClr val="accent6">
                        <a:lumMod val="40000"/>
                        <a:lumOff val="60000"/>
                      </a:schemeClr>
                    </a:solidFill>
                  </a:tcPr>
                </a:tc>
                <a:extLst>
                  <a:ext uri="{0D108BD9-81ED-4DB2-BD59-A6C34878D82A}">
                    <a16:rowId xmlns:a16="http://schemas.microsoft.com/office/drawing/2014/main" val="10001"/>
                  </a:ext>
                </a:extLst>
              </a:tr>
            </a:tbl>
          </a:graphicData>
        </a:graphic>
      </p:graphicFrame>
      <p:sp>
        <p:nvSpPr>
          <p:cNvPr id="29" name="圆角矩形 28"/>
          <p:cNvSpPr/>
          <p:nvPr/>
        </p:nvSpPr>
        <p:spPr>
          <a:xfrm>
            <a:off x="914400" y="2302614"/>
            <a:ext cx="7427495" cy="1707912"/>
          </a:xfrm>
          <a:prstGeom prst="roundRect">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3600" dirty="0" smtClean="0">
                <a:solidFill>
                  <a:srgbClr val="FFFFFF"/>
                </a:solidFill>
                <a:latin typeface="Calibri" panose="020F0502020204030204" pitchFamily="34" charset="0"/>
                <a:ea typeface="黑体" panose="02010609060101010101" pitchFamily="49" charset="-122"/>
              </a:rPr>
              <a:t>关于</a:t>
            </a:r>
            <a:r>
              <a:rPr lang="en-US" altLang="zh-CN" sz="3600" dirty="0" smtClean="0">
                <a:solidFill>
                  <a:srgbClr val="FFFFFF"/>
                </a:solidFill>
                <a:latin typeface="Calibri" panose="020F0502020204030204" pitchFamily="34" charset="0"/>
                <a:ea typeface="黑体" panose="02010609060101010101" pitchFamily="49" charset="-122"/>
              </a:rPr>
              <a:t>NAT</a:t>
            </a:r>
            <a:r>
              <a:rPr lang="zh-CN" altLang="en-US" sz="3600" dirty="0" smtClean="0">
                <a:solidFill>
                  <a:srgbClr val="FFFFFF"/>
                </a:solidFill>
                <a:latin typeface="Calibri" panose="020F0502020204030204" pitchFamily="34" charset="0"/>
                <a:ea typeface="黑体" panose="02010609060101010101" pitchFamily="49" charset="-122"/>
              </a:rPr>
              <a:t>的切身感受：网上投票</a:t>
            </a:r>
            <a:endParaRPr lang="zh-CN" altLang="en-US" sz="3600" dirty="0">
              <a:solidFill>
                <a:srgbClr val="FFFFFF"/>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10791947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barn(outVertical)">
                                      <p:cBhvr>
                                        <p:cTn id="11" dur="500"/>
                                        <p:tgtEl>
                                          <p:spTgt spid="25"/>
                                        </p:tgtEl>
                                      </p:cBhvr>
                                    </p:animEffect>
                                  </p:childTnLst>
                                </p:cTn>
                              </p:par>
                              <p:par>
                                <p:cTn id="12" presetID="16" presetClass="entr" presetSubtype="37"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barn(outVertical)">
                                      <p:cBhvr>
                                        <p:cTn id="14" dur="500"/>
                                        <p:tgtEl>
                                          <p:spTgt spid="26"/>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dissolv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dissolve">
                                      <p:cBhvr>
                                        <p:cTn id="24" dur="500"/>
                                        <p:tgtEl>
                                          <p:spTgt spid="3">
                                            <p:txEl>
                                              <p:pRg st="3" end="3"/>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up)">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up)">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down)">
                                      <p:cBhvr>
                                        <p:cTn id="4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extLst mod="1"/>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1397726" y="2084840"/>
            <a:ext cx="3418110" cy="171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en-US" altLang="zh-CN" sz="4800" b="1" i="1" dirty="0" smtClean="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rPr>
              <a:t>Any </a:t>
            </a:r>
          </a:p>
          <a:p>
            <a:pPr>
              <a:spcBef>
                <a:spcPct val="20000"/>
              </a:spcBef>
              <a:buFont typeface="Wingdings" panose="05000000000000000000" pitchFamily="2" charset="2"/>
              <a:buNone/>
            </a:pPr>
            <a:r>
              <a:rPr lang="en-US" altLang="zh-CN" sz="4800" b="1" i="1" dirty="0" smtClean="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rPr>
              <a:t>Questions</a:t>
            </a:r>
            <a:endParaRPr lang="zh-CN" altLang="en-US" sz="4800" b="1" i="1" dirty="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endParaRPr>
          </a:p>
        </p:txBody>
      </p:sp>
      <p:sp>
        <p:nvSpPr>
          <p:cNvPr id="6" name="Text Box 7"/>
          <p:cNvSpPr txBox="1">
            <a:spLocks noChangeArrowheads="1"/>
          </p:cNvSpPr>
          <p:nvPr/>
        </p:nvSpPr>
        <p:spPr bwMode="auto">
          <a:xfrm>
            <a:off x="3518257" y="4850361"/>
            <a:ext cx="176784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zh-CN" altLang="en-US" sz="4400" dirty="0" smtClean="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谢谢！</a:t>
            </a:r>
            <a:endParaRPr lang="zh-CN" altLang="en-US" sz="44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p:txBody>
      </p:sp>
      <p:pic>
        <p:nvPicPr>
          <p:cNvPr id="7" name="图片 1" descr="问号13.jpg"/>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4983480" y="1551990"/>
            <a:ext cx="3298371" cy="3298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3287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par>
                          <p:cTn id="25" fill="hold">
                            <p:stCondLst>
                              <p:cond delay="2500"/>
                            </p:stCondLst>
                            <p:childTnLst>
                              <p:par>
                                <p:cTn id="26" presetID="9"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dissolv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IP</a:t>
            </a:r>
            <a:r>
              <a:rPr lang="zh-CN" altLang="en-US" dirty="0" smtClean="0"/>
              <a:t>多播基本概念</a:t>
            </a:r>
            <a:endParaRPr lang="zh-CN" altLang="en-US" dirty="0"/>
          </a:p>
        </p:txBody>
      </p:sp>
      <p:sp>
        <p:nvSpPr>
          <p:cNvPr id="3" name="内容占位符 2"/>
          <p:cNvSpPr>
            <a:spLocks noGrp="1"/>
          </p:cNvSpPr>
          <p:nvPr>
            <p:ph idx="1"/>
          </p:nvPr>
        </p:nvSpPr>
        <p:spPr>
          <a:xfrm>
            <a:off x="457200" y="1444978"/>
            <a:ext cx="8579554" cy="5413022"/>
          </a:xfrm>
        </p:spPr>
        <p:txBody>
          <a:bodyPr/>
          <a:lstStyle/>
          <a:p>
            <a:r>
              <a:rPr lang="zh-CN" altLang="en-US" dirty="0" smtClean="0"/>
              <a:t>以太网等多点访问网络可用硬件实现多播</a:t>
            </a:r>
            <a:endParaRPr lang="zh-CN" altLang="en-US" dirty="0"/>
          </a:p>
          <a:p>
            <a:r>
              <a:rPr lang="zh-CN" altLang="en-US" dirty="0" smtClean="0"/>
              <a:t>很多应用要求在互联网上也具有一种广泛的多播能力</a:t>
            </a:r>
            <a:endParaRPr lang="en-US" altLang="zh-CN" dirty="0" smtClean="0"/>
          </a:p>
          <a:p>
            <a:pPr lvl="1"/>
            <a:r>
              <a:rPr lang="zh-CN" altLang="en-US" dirty="0" smtClean="0"/>
              <a:t>实时信息交互：同时传送实时股票价格、新闻等给多台主机</a:t>
            </a:r>
            <a:endParaRPr lang="en-US" altLang="zh-CN" dirty="0" smtClean="0"/>
          </a:p>
          <a:p>
            <a:pPr lvl="1"/>
            <a:r>
              <a:rPr lang="zh-CN" altLang="en-US" dirty="0" smtClean="0"/>
              <a:t>同时给多台主机软件升级</a:t>
            </a:r>
            <a:endParaRPr lang="en-US" altLang="zh-CN" dirty="0" smtClean="0"/>
          </a:p>
          <a:p>
            <a:pPr lvl="1"/>
            <a:r>
              <a:rPr lang="zh-CN" altLang="en-US" dirty="0" smtClean="0"/>
              <a:t>交互式视频</a:t>
            </a:r>
            <a:r>
              <a:rPr lang="en-US" altLang="zh-CN" dirty="0" smtClean="0"/>
              <a:t>/</a:t>
            </a:r>
            <a:r>
              <a:rPr lang="zh-CN" altLang="en-US" dirty="0" smtClean="0"/>
              <a:t>语音会议</a:t>
            </a:r>
            <a:endParaRPr lang="en-US" altLang="zh-CN" dirty="0" smtClean="0"/>
          </a:p>
          <a:p>
            <a:r>
              <a:rPr lang="en-US" altLang="zh-CN" dirty="0" smtClean="0"/>
              <a:t>IP</a:t>
            </a:r>
            <a:r>
              <a:rPr lang="zh-CN" altLang="en-US" dirty="0" smtClean="0"/>
              <a:t>多播</a:t>
            </a:r>
            <a:r>
              <a:rPr lang="en-US" altLang="zh-CN" dirty="0" smtClean="0"/>
              <a:t>(multicast)</a:t>
            </a:r>
            <a:endParaRPr lang="en-US" altLang="zh-CN" dirty="0"/>
          </a:p>
          <a:p>
            <a:pPr lvl="1"/>
            <a:r>
              <a:rPr lang="zh-CN" altLang="en-US" dirty="0" smtClean="0"/>
              <a:t>在</a:t>
            </a:r>
            <a:r>
              <a:rPr lang="en-US" altLang="zh-CN" dirty="0" smtClean="0"/>
              <a:t>IP</a:t>
            </a:r>
            <a:r>
              <a:rPr lang="zh-CN" altLang="en-US" dirty="0" smtClean="0"/>
              <a:t>级模拟多点访问网络的多播</a:t>
            </a:r>
            <a:endParaRPr lang="en-US" altLang="zh-CN" dirty="0" smtClean="0"/>
          </a:p>
          <a:p>
            <a:pPr lvl="1"/>
            <a:r>
              <a:rPr lang="zh-CN" altLang="en-US" dirty="0" smtClean="0"/>
              <a:t>基于</a:t>
            </a:r>
            <a:r>
              <a:rPr lang="zh-CN" altLang="en-US" dirty="0" smtClean="0">
                <a:solidFill>
                  <a:schemeClr val="accent5">
                    <a:lumMod val="50000"/>
                  </a:schemeClr>
                </a:solidFill>
              </a:rPr>
              <a:t>多播组</a:t>
            </a:r>
            <a:r>
              <a:rPr lang="zh-CN" altLang="en-US" dirty="0" smtClean="0"/>
              <a:t>的</a:t>
            </a:r>
            <a:r>
              <a:rPr lang="zh-CN" altLang="en-US" dirty="0" smtClean="0">
                <a:solidFill>
                  <a:schemeClr val="accent5">
                    <a:lumMod val="50000"/>
                  </a:schemeClr>
                </a:solidFill>
              </a:rPr>
              <a:t>多对多</a:t>
            </a:r>
            <a:r>
              <a:rPr lang="zh-CN" altLang="en-US" dirty="0" smtClean="0"/>
              <a:t>、</a:t>
            </a:r>
            <a:r>
              <a:rPr lang="zh-CN" altLang="en-US" dirty="0" smtClean="0">
                <a:solidFill>
                  <a:schemeClr val="accent5">
                    <a:lumMod val="50000"/>
                  </a:schemeClr>
                </a:solidFill>
              </a:rPr>
              <a:t>一对多</a:t>
            </a:r>
            <a:r>
              <a:rPr lang="zh-CN" altLang="en-US" dirty="0" smtClean="0"/>
              <a:t>传输模式</a:t>
            </a:r>
            <a:endParaRPr lang="en-US" altLang="zh-CN" dirty="0" smtClean="0"/>
          </a:p>
          <a:p>
            <a:pPr lvl="1"/>
            <a:r>
              <a:rPr lang="zh-CN" altLang="en-US" dirty="0" smtClean="0"/>
              <a:t>每个多播组都有自己的</a:t>
            </a:r>
            <a:r>
              <a:rPr lang="en-US" altLang="zh-CN" dirty="0" smtClean="0"/>
              <a:t>IP</a:t>
            </a:r>
            <a:r>
              <a:rPr lang="zh-CN" altLang="en-US" dirty="0" smtClean="0"/>
              <a:t>多播地址</a:t>
            </a:r>
            <a:r>
              <a:rPr lang="en-US" altLang="zh-CN" dirty="0" smtClean="0"/>
              <a:t>(multicast address)</a:t>
            </a:r>
          </a:p>
          <a:p>
            <a:pPr lvl="2"/>
            <a:r>
              <a:rPr lang="zh-CN" altLang="en-US" dirty="0" smtClean="0"/>
              <a:t>主机发送一个分组到多播地址时，相关的多播路由器负责复制转发其到所有组成员</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a:t>
            </a:fld>
            <a:endParaRPr lang="zh-CN" altLang="en-US" dirty="0"/>
          </a:p>
        </p:txBody>
      </p:sp>
      <p:sp>
        <p:nvSpPr>
          <p:cNvPr id="5" name="文本框 4"/>
          <p:cNvSpPr txBox="1">
            <a:spLocks noChangeArrowheads="1"/>
          </p:cNvSpPr>
          <p:nvPr/>
        </p:nvSpPr>
        <p:spPr bwMode="auto">
          <a:xfrm>
            <a:off x="7581900" y="87868"/>
            <a:ext cx="13435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4.5  IP</a:t>
            </a:r>
            <a:r>
              <a:rPr lang="zh-CN" altLang="en-US" sz="1800" dirty="0" smtClean="0">
                <a:solidFill>
                  <a:schemeClr val="bg2">
                    <a:lumMod val="75000"/>
                  </a:schemeClr>
                </a:solidFill>
                <a:latin typeface="Calibri" panose="020F0502020204030204" pitchFamily="34" charset="0"/>
                <a:ea typeface="黑体" panose="02010609060101010101" pitchFamily="49" charset="-122"/>
              </a:rPr>
              <a:t>多播</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33464178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par>
                          <p:cTn id="27" fill="hold">
                            <p:stCondLst>
                              <p:cond delay="500"/>
                            </p:stCondLst>
                            <p:childTnLst>
                              <p:par>
                                <p:cTn id="28" presetID="9" presetClass="entr" presetSubtype="0" fill="hold" nodeType="after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dissolv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dissolve">
                                      <p:cBhvr>
                                        <p:cTn id="35" dur="5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dissolve">
                                      <p:cBhvr>
                                        <p:cTn id="40" dur="500"/>
                                        <p:tgtEl>
                                          <p:spTgt spid="3">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dissolve">
                                      <p:cBhvr>
                                        <p:cTn id="4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IP</a:t>
            </a:r>
            <a:r>
              <a:rPr lang="zh-CN" altLang="en-US" dirty="0" smtClean="0"/>
              <a:t>多播基本概念</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4</a:t>
            </a:fld>
            <a:endParaRPr lang="zh-CN" altLang="en-US" dirty="0"/>
          </a:p>
        </p:txBody>
      </p:sp>
      <p:sp>
        <p:nvSpPr>
          <p:cNvPr id="5" name="文本框 4"/>
          <p:cNvSpPr txBox="1">
            <a:spLocks noChangeArrowheads="1"/>
          </p:cNvSpPr>
          <p:nvPr/>
        </p:nvSpPr>
        <p:spPr bwMode="auto">
          <a:xfrm>
            <a:off x="7581900" y="87868"/>
            <a:ext cx="13435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4.5  IP</a:t>
            </a:r>
            <a:r>
              <a:rPr lang="zh-CN" altLang="en-US" sz="1800" dirty="0" smtClean="0">
                <a:solidFill>
                  <a:schemeClr val="bg2">
                    <a:lumMod val="75000"/>
                  </a:schemeClr>
                </a:solidFill>
                <a:latin typeface="Calibri" panose="020F0502020204030204" pitchFamily="34" charset="0"/>
                <a:ea typeface="黑体" panose="02010609060101010101" pitchFamily="49" charset="-122"/>
              </a:rPr>
              <a:t>多播</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
        <p:nvSpPr>
          <p:cNvPr id="288" name="内容占位符 2"/>
          <p:cNvSpPr>
            <a:spLocks noGrp="1"/>
          </p:cNvSpPr>
          <p:nvPr>
            <p:ph idx="1"/>
          </p:nvPr>
        </p:nvSpPr>
        <p:spPr>
          <a:xfrm>
            <a:off x="440972" y="1372355"/>
            <a:ext cx="8579554" cy="500057"/>
          </a:xfrm>
        </p:spPr>
        <p:txBody>
          <a:bodyPr/>
          <a:lstStyle/>
          <a:p>
            <a:r>
              <a:rPr lang="zh-CN" altLang="en-US" dirty="0" smtClean="0"/>
              <a:t>不使用多播时，</a:t>
            </a:r>
            <a:r>
              <a:rPr lang="en-US" altLang="zh-CN" dirty="0" smtClean="0"/>
              <a:t>90</a:t>
            </a:r>
            <a:r>
              <a:rPr lang="zh-CN" altLang="en-US" dirty="0" smtClean="0"/>
              <a:t>次单播</a:t>
            </a:r>
            <a:endParaRPr lang="zh-CN" altLang="en-US" dirty="0"/>
          </a:p>
        </p:txBody>
      </p:sp>
      <p:sp>
        <p:nvSpPr>
          <p:cNvPr id="295" name="AutoShape 60"/>
          <p:cNvSpPr>
            <a:spLocks noChangeArrowheads="1"/>
          </p:cNvSpPr>
          <p:nvPr/>
        </p:nvSpPr>
        <p:spPr bwMode="auto">
          <a:xfrm rot="5400000">
            <a:off x="4235449" y="3191559"/>
            <a:ext cx="504825" cy="195263"/>
          </a:xfrm>
          <a:prstGeom prst="rightArrow">
            <a:avLst>
              <a:gd name="adj1" fmla="val 37500"/>
              <a:gd name="adj2" fmla="val 103881"/>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Tahoma" panose="020B0604030504040204" pitchFamily="34" charset="0"/>
              <a:ea typeface="黑体" panose="02010609060101010101" pitchFamily="49" charset="-122"/>
            </a:endParaRPr>
          </a:p>
        </p:txBody>
      </p:sp>
      <p:sp>
        <p:nvSpPr>
          <p:cNvPr id="296" name="AutoShape 99"/>
          <p:cNvSpPr>
            <a:spLocks noChangeArrowheads="1"/>
          </p:cNvSpPr>
          <p:nvPr/>
        </p:nvSpPr>
        <p:spPr bwMode="auto">
          <a:xfrm rot="5400000">
            <a:off x="4327524" y="3255059"/>
            <a:ext cx="503238" cy="196850"/>
          </a:xfrm>
          <a:prstGeom prst="rightArrow">
            <a:avLst>
              <a:gd name="adj1" fmla="val 37500"/>
              <a:gd name="adj2" fmla="val 10272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Tahoma" panose="020B0604030504040204" pitchFamily="34" charset="0"/>
              <a:ea typeface="黑体" panose="02010609060101010101" pitchFamily="49" charset="-122"/>
            </a:endParaRPr>
          </a:p>
        </p:txBody>
      </p:sp>
      <p:sp>
        <p:nvSpPr>
          <p:cNvPr id="297" name="AutoShape 100"/>
          <p:cNvSpPr>
            <a:spLocks noChangeArrowheads="1"/>
          </p:cNvSpPr>
          <p:nvPr/>
        </p:nvSpPr>
        <p:spPr bwMode="auto">
          <a:xfrm rot="5400000">
            <a:off x="4418805" y="3317766"/>
            <a:ext cx="503237" cy="195262"/>
          </a:xfrm>
          <a:prstGeom prst="rightArrow">
            <a:avLst>
              <a:gd name="adj1" fmla="val 37500"/>
              <a:gd name="adj2" fmla="val 103555"/>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Tahoma" panose="020B0604030504040204" pitchFamily="34" charset="0"/>
              <a:ea typeface="黑体" panose="02010609060101010101" pitchFamily="49" charset="-122"/>
            </a:endParaRPr>
          </a:p>
        </p:txBody>
      </p:sp>
      <p:sp>
        <p:nvSpPr>
          <p:cNvPr id="298" name="AutoShape 107"/>
          <p:cNvSpPr>
            <a:spLocks noChangeArrowheads="1"/>
          </p:cNvSpPr>
          <p:nvPr/>
        </p:nvSpPr>
        <p:spPr bwMode="auto">
          <a:xfrm rot="5400000">
            <a:off x="4510086" y="3380472"/>
            <a:ext cx="503237" cy="196850"/>
          </a:xfrm>
          <a:prstGeom prst="rightArrow">
            <a:avLst>
              <a:gd name="adj1" fmla="val 37500"/>
              <a:gd name="adj2" fmla="val 10272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Tahoma" panose="020B0604030504040204" pitchFamily="34" charset="0"/>
              <a:ea typeface="黑体" panose="02010609060101010101" pitchFamily="49" charset="-122"/>
            </a:endParaRPr>
          </a:p>
        </p:txBody>
      </p:sp>
      <p:sp>
        <p:nvSpPr>
          <p:cNvPr id="299" name="AutoShape 108"/>
          <p:cNvSpPr>
            <a:spLocks noChangeArrowheads="1"/>
          </p:cNvSpPr>
          <p:nvPr/>
        </p:nvSpPr>
        <p:spPr bwMode="auto">
          <a:xfrm rot="5400000">
            <a:off x="4601368" y="3443177"/>
            <a:ext cx="503238" cy="195263"/>
          </a:xfrm>
          <a:prstGeom prst="rightArrow">
            <a:avLst>
              <a:gd name="adj1" fmla="val 37500"/>
              <a:gd name="adj2" fmla="val 103555"/>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Tahoma" panose="020B0604030504040204" pitchFamily="34" charset="0"/>
              <a:ea typeface="黑体" panose="02010609060101010101" pitchFamily="49" charset="-122"/>
            </a:endParaRPr>
          </a:p>
        </p:txBody>
      </p:sp>
      <p:sp>
        <p:nvSpPr>
          <p:cNvPr id="300" name="AutoShape 109"/>
          <p:cNvSpPr>
            <a:spLocks noChangeArrowheads="1"/>
          </p:cNvSpPr>
          <p:nvPr/>
        </p:nvSpPr>
        <p:spPr bwMode="auto">
          <a:xfrm rot="5400000">
            <a:off x="4691061" y="3504297"/>
            <a:ext cx="503237" cy="196850"/>
          </a:xfrm>
          <a:prstGeom prst="rightArrow">
            <a:avLst>
              <a:gd name="adj1" fmla="val 37500"/>
              <a:gd name="adj2" fmla="val 10272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Tahoma" panose="020B0604030504040204" pitchFamily="34" charset="0"/>
              <a:ea typeface="黑体" panose="02010609060101010101" pitchFamily="49" charset="-122"/>
            </a:endParaRPr>
          </a:p>
        </p:txBody>
      </p:sp>
      <p:sp>
        <p:nvSpPr>
          <p:cNvPr id="304" name="AutoShape 61"/>
          <p:cNvSpPr>
            <a:spLocks noChangeArrowheads="1"/>
          </p:cNvSpPr>
          <p:nvPr/>
        </p:nvSpPr>
        <p:spPr bwMode="auto">
          <a:xfrm rot="8740270">
            <a:off x="3230984" y="4240466"/>
            <a:ext cx="481013" cy="204788"/>
          </a:xfrm>
          <a:prstGeom prst="rightArrow">
            <a:avLst>
              <a:gd name="adj1" fmla="val 37500"/>
              <a:gd name="adj2" fmla="val 94377"/>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Tahoma" panose="020B0604030504040204" pitchFamily="34" charset="0"/>
              <a:ea typeface="黑体" panose="02010609060101010101" pitchFamily="49" charset="-122"/>
            </a:endParaRPr>
          </a:p>
        </p:txBody>
      </p:sp>
      <p:sp>
        <p:nvSpPr>
          <p:cNvPr id="305" name="AutoShape 110"/>
          <p:cNvSpPr>
            <a:spLocks noChangeArrowheads="1"/>
          </p:cNvSpPr>
          <p:nvPr/>
        </p:nvSpPr>
        <p:spPr bwMode="auto">
          <a:xfrm rot="8740270">
            <a:off x="3146847" y="4203954"/>
            <a:ext cx="481012" cy="206375"/>
          </a:xfrm>
          <a:prstGeom prst="rightArrow">
            <a:avLst>
              <a:gd name="adj1" fmla="val 37500"/>
              <a:gd name="adj2" fmla="val 93652"/>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Tahoma" panose="020B0604030504040204" pitchFamily="34" charset="0"/>
              <a:ea typeface="黑体" panose="02010609060101010101" pitchFamily="49" charset="-122"/>
            </a:endParaRPr>
          </a:p>
        </p:txBody>
      </p:sp>
      <p:sp>
        <p:nvSpPr>
          <p:cNvPr id="306" name="AutoShape 111"/>
          <p:cNvSpPr>
            <a:spLocks noChangeArrowheads="1"/>
          </p:cNvSpPr>
          <p:nvPr/>
        </p:nvSpPr>
        <p:spPr bwMode="auto">
          <a:xfrm rot="8740270">
            <a:off x="3061122" y="4165854"/>
            <a:ext cx="481012" cy="206375"/>
          </a:xfrm>
          <a:prstGeom prst="rightArrow">
            <a:avLst>
              <a:gd name="adj1" fmla="val 37500"/>
              <a:gd name="adj2" fmla="val 93652"/>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Tahoma" panose="020B0604030504040204" pitchFamily="34" charset="0"/>
              <a:ea typeface="黑体" panose="02010609060101010101" pitchFamily="49" charset="-122"/>
            </a:endParaRPr>
          </a:p>
        </p:txBody>
      </p:sp>
      <p:sp>
        <p:nvSpPr>
          <p:cNvPr id="320" name="AutoShape 104"/>
          <p:cNvSpPr>
            <a:spLocks noChangeArrowheads="1"/>
          </p:cNvSpPr>
          <p:nvPr/>
        </p:nvSpPr>
        <p:spPr bwMode="auto">
          <a:xfrm rot="5400000">
            <a:off x="5958291" y="5175704"/>
            <a:ext cx="503722" cy="195454"/>
          </a:xfrm>
          <a:prstGeom prst="rightArrow">
            <a:avLst>
              <a:gd name="adj1" fmla="val 37500"/>
              <a:gd name="adj2" fmla="val 98306"/>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Tahoma" panose="020B0604030504040204" pitchFamily="34" charset="0"/>
              <a:ea typeface="黑体" panose="02010609060101010101" pitchFamily="49" charset="-122"/>
            </a:endParaRPr>
          </a:p>
        </p:txBody>
      </p:sp>
      <p:sp>
        <p:nvSpPr>
          <p:cNvPr id="321" name="AutoShape 105"/>
          <p:cNvSpPr>
            <a:spLocks noChangeArrowheads="1"/>
          </p:cNvSpPr>
          <p:nvPr/>
        </p:nvSpPr>
        <p:spPr bwMode="auto">
          <a:xfrm rot="5400000">
            <a:off x="6064557" y="5251662"/>
            <a:ext cx="503722" cy="195454"/>
          </a:xfrm>
          <a:prstGeom prst="rightArrow">
            <a:avLst>
              <a:gd name="adj1" fmla="val 37500"/>
              <a:gd name="adj2" fmla="val 98306"/>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Tahoma" panose="020B0604030504040204" pitchFamily="34" charset="0"/>
              <a:ea typeface="黑体" panose="02010609060101010101" pitchFamily="49" charset="-122"/>
            </a:endParaRPr>
          </a:p>
        </p:txBody>
      </p:sp>
      <p:sp>
        <p:nvSpPr>
          <p:cNvPr id="322" name="AutoShape 106"/>
          <p:cNvSpPr>
            <a:spLocks noChangeArrowheads="1"/>
          </p:cNvSpPr>
          <p:nvPr/>
        </p:nvSpPr>
        <p:spPr bwMode="auto">
          <a:xfrm rot="5400000">
            <a:off x="6170824" y="5327620"/>
            <a:ext cx="503722" cy="195454"/>
          </a:xfrm>
          <a:prstGeom prst="rightArrow">
            <a:avLst>
              <a:gd name="adj1" fmla="val 37500"/>
              <a:gd name="adj2" fmla="val 98306"/>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Tahoma" panose="020B0604030504040204" pitchFamily="34" charset="0"/>
              <a:ea typeface="黑体" panose="02010609060101010101" pitchFamily="49" charset="-122"/>
            </a:endParaRPr>
          </a:p>
        </p:txBody>
      </p:sp>
      <p:sp>
        <p:nvSpPr>
          <p:cNvPr id="324" name="AutoShape 113"/>
          <p:cNvSpPr>
            <a:spLocks noChangeArrowheads="1"/>
          </p:cNvSpPr>
          <p:nvPr/>
        </p:nvSpPr>
        <p:spPr bwMode="auto">
          <a:xfrm rot="5400000">
            <a:off x="4274337" y="5159449"/>
            <a:ext cx="503722" cy="196215"/>
          </a:xfrm>
          <a:prstGeom prst="rightArrow">
            <a:avLst>
              <a:gd name="adj1" fmla="val 37500"/>
              <a:gd name="adj2" fmla="val 98306"/>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Tahoma" panose="020B0604030504040204" pitchFamily="34" charset="0"/>
              <a:ea typeface="黑体" panose="02010609060101010101" pitchFamily="49" charset="-122"/>
            </a:endParaRPr>
          </a:p>
        </p:txBody>
      </p:sp>
      <p:sp>
        <p:nvSpPr>
          <p:cNvPr id="325" name="AutoShape 114"/>
          <p:cNvSpPr>
            <a:spLocks noChangeArrowheads="1"/>
          </p:cNvSpPr>
          <p:nvPr/>
        </p:nvSpPr>
        <p:spPr bwMode="auto">
          <a:xfrm rot="5400000">
            <a:off x="4381017" y="5235407"/>
            <a:ext cx="503722" cy="196215"/>
          </a:xfrm>
          <a:prstGeom prst="rightArrow">
            <a:avLst>
              <a:gd name="adj1" fmla="val 37500"/>
              <a:gd name="adj2" fmla="val 98306"/>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Tahoma" panose="020B0604030504040204" pitchFamily="34" charset="0"/>
              <a:ea typeface="黑体" panose="02010609060101010101" pitchFamily="49" charset="-122"/>
            </a:endParaRPr>
          </a:p>
        </p:txBody>
      </p:sp>
      <p:sp>
        <p:nvSpPr>
          <p:cNvPr id="326" name="AutoShape 115"/>
          <p:cNvSpPr>
            <a:spLocks noChangeArrowheads="1"/>
          </p:cNvSpPr>
          <p:nvPr/>
        </p:nvSpPr>
        <p:spPr bwMode="auto">
          <a:xfrm rot="5400000">
            <a:off x="4487697" y="5311365"/>
            <a:ext cx="503722" cy="196215"/>
          </a:xfrm>
          <a:prstGeom prst="rightArrow">
            <a:avLst>
              <a:gd name="adj1" fmla="val 37500"/>
              <a:gd name="adj2" fmla="val 98306"/>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Tahoma" panose="020B0604030504040204" pitchFamily="34" charset="0"/>
              <a:ea typeface="黑体" panose="02010609060101010101" pitchFamily="49" charset="-122"/>
            </a:endParaRPr>
          </a:p>
        </p:txBody>
      </p:sp>
      <p:sp>
        <p:nvSpPr>
          <p:cNvPr id="328" name="AutoShape 117"/>
          <p:cNvSpPr>
            <a:spLocks noChangeArrowheads="1"/>
          </p:cNvSpPr>
          <p:nvPr/>
        </p:nvSpPr>
        <p:spPr bwMode="auto">
          <a:xfrm rot="5400000">
            <a:off x="2828125" y="5229299"/>
            <a:ext cx="503722" cy="196215"/>
          </a:xfrm>
          <a:prstGeom prst="rightArrow">
            <a:avLst>
              <a:gd name="adj1" fmla="val 37500"/>
              <a:gd name="adj2" fmla="val 98306"/>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Tahoma" panose="020B0604030504040204" pitchFamily="34" charset="0"/>
              <a:ea typeface="黑体" panose="02010609060101010101" pitchFamily="49" charset="-122"/>
            </a:endParaRPr>
          </a:p>
        </p:txBody>
      </p:sp>
      <p:sp>
        <p:nvSpPr>
          <p:cNvPr id="329" name="AutoShape 118"/>
          <p:cNvSpPr>
            <a:spLocks noChangeArrowheads="1"/>
          </p:cNvSpPr>
          <p:nvPr/>
        </p:nvSpPr>
        <p:spPr bwMode="auto">
          <a:xfrm rot="5400000">
            <a:off x="2934805" y="5305257"/>
            <a:ext cx="503722" cy="196215"/>
          </a:xfrm>
          <a:prstGeom prst="rightArrow">
            <a:avLst>
              <a:gd name="adj1" fmla="val 37500"/>
              <a:gd name="adj2" fmla="val 98306"/>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Tahoma" panose="020B0604030504040204" pitchFamily="34" charset="0"/>
              <a:ea typeface="黑体" panose="02010609060101010101" pitchFamily="49" charset="-122"/>
            </a:endParaRPr>
          </a:p>
        </p:txBody>
      </p:sp>
      <p:sp>
        <p:nvSpPr>
          <p:cNvPr id="330" name="AutoShape 119"/>
          <p:cNvSpPr>
            <a:spLocks noChangeArrowheads="1"/>
          </p:cNvSpPr>
          <p:nvPr/>
        </p:nvSpPr>
        <p:spPr bwMode="auto">
          <a:xfrm rot="5400000">
            <a:off x="3041485" y="5381215"/>
            <a:ext cx="503722" cy="196215"/>
          </a:xfrm>
          <a:prstGeom prst="rightArrow">
            <a:avLst>
              <a:gd name="adj1" fmla="val 37500"/>
              <a:gd name="adj2" fmla="val 98306"/>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Tahoma" panose="020B0604030504040204" pitchFamily="34" charset="0"/>
              <a:ea typeface="黑体" panose="02010609060101010101" pitchFamily="49" charset="-122"/>
            </a:endParaRPr>
          </a:p>
        </p:txBody>
      </p:sp>
      <p:sp>
        <p:nvSpPr>
          <p:cNvPr id="345" name="AutoShape 75"/>
          <p:cNvSpPr>
            <a:spLocks noChangeArrowheads="1"/>
          </p:cNvSpPr>
          <p:nvPr/>
        </p:nvSpPr>
        <p:spPr bwMode="auto">
          <a:xfrm rot="1858546">
            <a:off x="5055834" y="4136016"/>
            <a:ext cx="482600" cy="206375"/>
          </a:xfrm>
          <a:prstGeom prst="rightArrow">
            <a:avLst>
              <a:gd name="adj1" fmla="val 37500"/>
              <a:gd name="adj2" fmla="val 93961"/>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Tahoma" panose="020B0604030504040204" pitchFamily="34" charset="0"/>
              <a:ea typeface="黑体" panose="02010609060101010101" pitchFamily="49" charset="-122"/>
            </a:endParaRPr>
          </a:p>
        </p:txBody>
      </p:sp>
      <p:sp>
        <p:nvSpPr>
          <p:cNvPr id="346" name="AutoShape 101"/>
          <p:cNvSpPr>
            <a:spLocks noChangeArrowheads="1"/>
          </p:cNvSpPr>
          <p:nvPr/>
        </p:nvSpPr>
        <p:spPr bwMode="auto">
          <a:xfrm rot="1858546">
            <a:off x="5165371" y="4110616"/>
            <a:ext cx="481013" cy="206375"/>
          </a:xfrm>
          <a:prstGeom prst="rightArrow">
            <a:avLst>
              <a:gd name="adj1" fmla="val 37500"/>
              <a:gd name="adj2" fmla="val 93652"/>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Tahoma" panose="020B0604030504040204" pitchFamily="34" charset="0"/>
              <a:ea typeface="黑体" panose="02010609060101010101" pitchFamily="49" charset="-122"/>
            </a:endParaRPr>
          </a:p>
        </p:txBody>
      </p:sp>
      <p:sp>
        <p:nvSpPr>
          <p:cNvPr id="347" name="AutoShape 102"/>
          <p:cNvSpPr>
            <a:spLocks noChangeArrowheads="1"/>
          </p:cNvSpPr>
          <p:nvPr/>
        </p:nvSpPr>
        <p:spPr bwMode="auto">
          <a:xfrm rot="1858546">
            <a:off x="5273321" y="4085216"/>
            <a:ext cx="481013" cy="204787"/>
          </a:xfrm>
          <a:prstGeom prst="rightArrow">
            <a:avLst>
              <a:gd name="adj1" fmla="val 37500"/>
              <a:gd name="adj2" fmla="val 94378"/>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Tahoma" panose="020B0604030504040204" pitchFamily="34" charset="0"/>
              <a:ea typeface="黑体" panose="02010609060101010101" pitchFamily="49" charset="-122"/>
            </a:endParaRPr>
          </a:p>
        </p:txBody>
      </p:sp>
      <p:sp>
        <p:nvSpPr>
          <p:cNvPr id="353" name="Text Box 95"/>
          <p:cNvSpPr txBox="1">
            <a:spLocks noChangeArrowheads="1"/>
          </p:cNvSpPr>
          <p:nvPr/>
        </p:nvSpPr>
        <p:spPr bwMode="auto">
          <a:xfrm>
            <a:off x="4707832" y="4293778"/>
            <a:ext cx="70083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R="0" lvl="0" indent="0" fontAlgn="base">
              <a:lnSpc>
                <a:spcPct val="100000"/>
              </a:lnSpc>
              <a:spcBef>
                <a:spcPct val="0"/>
              </a:spcBef>
              <a:spcAft>
                <a:spcPct val="0"/>
              </a:spcAft>
              <a:buClrTx/>
              <a:buSzTx/>
              <a:buFontTx/>
              <a:buNone/>
              <a:tabLst/>
              <a:defRPr kumimoji="1" sz="1600" b="0" i="0" u="none" strike="noStrike" cap="none" spc="0" normalizeH="0" baseline="0">
                <a:ln>
                  <a:noFill/>
                </a:ln>
                <a:solidFill>
                  <a:schemeClr val="accent5">
                    <a:lumMod val="50000"/>
                  </a:schemeClr>
                </a:solidFill>
                <a:effectLst/>
                <a:uLnTx/>
                <a:uFillTx/>
                <a:latin typeface="Calibri" panose="020F0502020204030204" pitchFamily="34" charset="0"/>
                <a:ea typeface="华文楷体" panose="02010600040101010101" pitchFamily="2" charset="-122"/>
              </a:defRPr>
            </a:lvl1pPr>
          </a:lstStyle>
          <a:p>
            <a:r>
              <a:rPr lang="en-US" altLang="zh-CN" dirty="0"/>
              <a:t>30</a:t>
            </a:r>
            <a:r>
              <a:rPr lang="zh-CN" altLang="en-US" dirty="0"/>
              <a:t>次</a:t>
            </a:r>
          </a:p>
        </p:txBody>
      </p:sp>
      <p:sp>
        <p:nvSpPr>
          <p:cNvPr id="355" name="AutoShape 121"/>
          <p:cNvSpPr>
            <a:spLocks noChangeArrowheads="1"/>
          </p:cNvSpPr>
          <p:nvPr/>
        </p:nvSpPr>
        <p:spPr bwMode="auto">
          <a:xfrm rot="5400000">
            <a:off x="4274733" y="4308598"/>
            <a:ext cx="503722" cy="196215"/>
          </a:xfrm>
          <a:prstGeom prst="rightArrow">
            <a:avLst>
              <a:gd name="adj1" fmla="val 37500"/>
              <a:gd name="adj2" fmla="val 98306"/>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Tahoma" panose="020B0604030504040204" pitchFamily="34" charset="0"/>
              <a:ea typeface="黑体" panose="02010609060101010101" pitchFamily="49" charset="-122"/>
            </a:endParaRPr>
          </a:p>
        </p:txBody>
      </p:sp>
      <p:sp>
        <p:nvSpPr>
          <p:cNvPr id="356" name="AutoShape 122"/>
          <p:cNvSpPr>
            <a:spLocks noChangeArrowheads="1"/>
          </p:cNvSpPr>
          <p:nvPr/>
        </p:nvSpPr>
        <p:spPr bwMode="auto">
          <a:xfrm rot="5400000">
            <a:off x="4381413" y="4384556"/>
            <a:ext cx="503722" cy="196215"/>
          </a:xfrm>
          <a:prstGeom prst="rightArrow">
            <a:avLst>
              <a:gd name="adj1" fmla="val 37500"/>
              <a:gd name="adj2" fmla="val 98306"/>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Tahoma" panose="020B0604030504040204" pitchFamily="34" charset="0"/>
              <a:ea typeface="黑体" panose="02010609060101010101" pitchFamily="49" charset="-122"/>
            </a:endParaRPr>
          </a:p>
        </p:txBody>
      </p:sp>
      <p:sp>
        <p:nvSpPr>
          <p:cNvPr id="357" name="AutoShape 123"/>
          <p:cNvSpPr>
            <a:spLocks noChangeArrowheads="1"/>
          </p:cNvSpPr>
          <p:nvPr/>
        </p:nvSpPr>
        <p:spPr bwMode="auto">
          <a:xfrm rot="5400000">
            <a:off x="4488093" y="4460514"/>
            <a:ext cx="503722" cy="196215"/>
          </a:xfrm>
          <a:prstGeom prst="rightArrow">
            <a:avLst>
              <a:gd name="adj1" fmla="val 37500"/>
              <a:gd name="adj2" fmla="val 98306"/>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Tahoma" panose="020B0604030504040204" pitchFamily="34" charset="0"/>
              <a:ea typeface="黑体" panose="02010609060101010101" pitchFamily="49" charset="-122"/>
            </a:endParaRPr>
          </a:p>
        </p:txBody>
      </p:sp>
      <p:sp>
        <p:nvSpPr>
          <p:cNvPr id="358" name="Text Box 95"/>
          <p:cNvSpPr txBox="1">
            <a:spLocks noChangeArrowheads="1"/>
          </p:cNvSpPr>
          <p:nvPr/>
        </p:nvSpPr>
        <p:spPr bwMode="auto">
          <a:xfrm>
            <a:off x="5393899" y="3811178"/>
            <a:ext cx="70083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R="0" lvl="0" indent="0" fontAlgn="base">
              <a:lnSpc>
                <a:spcPct val="100000"/>
              </a:lnSpc>
              <a:spcBef>
                <a:spcPct val="0"/>
              </a:spcBef>
              <a:spcAft>
                <a:spcPct val="0"/>
              </a:spcAft>
              <a:buClrTx/>
              <a:buSzTx/>
              <a:buFontTx/>
              <a:buNone/>
              <a:tabLst/>
              <a:defRPr kumimoji="1" sz="2000" b="0" i="0" u="none" strike="noStrike" cap="none" spc="0" normalizeH="0" baseline="0">
                <a:ln>
                  <a:noFill/>
                </a:ln>
                <a:effectLst/>
                <a:uLnTx/>
                <a:uFillTx/>
                <a:latin typeface="Calibri" panose="020F0502020204030204" pitchFamily="34" charset="0"/>
                <a:ea typeface="华文楷体" panose="02010600040101010101" pitchFamily="2" charset="-122"/>
              </a:defRPr>
            </a:lvl1pPr>
          </a:lstStyle>
          <a:p>
            <a:r>
              <a:rPr lang="en-US" altLang="zh-CN" sz="1600" dirty="0" smtClean="0">
                <a:solidFill>
                  <a:schemeClr val="accent5">
                    <a:lumMod val="50000"/>
                  </a:schemeClr>
                </a:solidFill>
              </a:rPr>
              <a:t>30</a:t>
            </a:r>
            <a:r>
              <a:rPr lang="zh-CN" altLang="en-US" sz="1600" dirty="0" smtClean="0">
                <a:solidFill>
                  <a:schemeClr val="accent5">
                    <a:lumMod val="50000"/>
                  </a:schemeClr>
                </a:solidFill>
              </a:rPr>
              <a:t>次</a:t>
            </a:r>
            <a:endParaRPr lang="zh-CN" altLang="en-US" sz="1600" dirty="0">
              <a:solidFill>
                <a:schemeClr val="accent5">
                  <a:lumMod val="50000"/>
                </a:schemeClr>
              </a:solidFill>
            </a:endParaRPr>
          </a:p>
        </p:txBody>
      </p:sp>
      <p:sp>
        <p:nvSpPr>
          <p:cNvPr id="359" name="Text Box 95"/>
          <p:cNvSpPr txBox="1">
            <a:spLocks noChangeArrowheads="1"/>
          </p:cNvSpPr>
          <p:nvPr/>
        </p:nvSpPr>
        <p:spPr bwMode="auto">
          <a:xfrm>
            <a:off x="2701016" y="3900214"/>
            <a:ext cx="70083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R="0" lvl="0" indent="0" fontAlgn="base">
              <a:lnSpc>
                <a:spcPct val="100000"/>
              </a:lnSpc>
              <a:spcBef>
                <a:spcPct val="0"/>
              </a:spcBef>
              <a:spcAft>
                <a:spcPct val="0"/>
              </a:spcAft>
              <a:buClrTx/>
              <a:buSzTx/>
              <a:buFontTx/>
              <a:buNone/>
              <a:tabLst/>
              <a:defRPr kumimoji="1" sz="2000" b="0" i="0" u="none" strike="noStrike" cap="none" spc="0" normalizeH="0" baseline="0">
                <a:ln>
                  <a:noFill/>
                </a:ln>
                <a:effectLst/>
                <a:uLnTx/>
                <a:uFillTx/>
                <a:latin typeface="Calibri" panose="020F0502020204030204" pitchFamily="34" charset="0"/>
                <a:ea typeface="华文楷体" panose="02010600040101010101" pitchFamily="2" charset="-122"/>
              </a:defRPr>
            </a:lvl1pPr>
          </a:lstStyle>
          <a:p>
            <a:r>
              <a:rPr lang="en-US" altLang="zh-CN" sz="1600" dirty="0" smtClean="0">
                <a:solidFill>
                  <a:schemeClr val="accent5">
                    <a:lumMod val="50000"/>
                  </a:schemeClr>
                </a:solidFill>
              </a:rPr>
              <a:t>30</a:t>
            </a:r>
            <a:r>
              <a:rPr lang="zh-CN" altLang="en-US" sz="1600" dirty="0" smtClean="0">
                <a:solidFill>
                  <a:schemeClr val="accent5">
                    <a:lumMod val="50000"/>
                  </a:schemeClr>
                </a:solidFill>
              </a:rPr>
              <a:t>次</a:t>
            </a:r>
            <a:endParaRPr lang="zh-CN" altLang="en-US" sz="1600" dirty="0">
              <a:solidFill>
                <a:schemeClr val="accent5">
                  <a:lumMod val="50000"/>
                </a:schemeClr>
              </a:solidFill>
            </a:endParaRPr>
          </a:p>
        </p:txBody>
      </p:sp>
      <p:sp>
        <p:nvSpPr>
          <p:cNvPr id="360" name="Text Box 95"/>
          <p:cNvSpPr txBox="1">
            <a:spLocks noChangeArrowheads="1"/>
          </p:cNvSpPr>
          <p:nvPr/>
        </p:nvSpPr>
        <p:spPr bwMode="auto">
          <a:xfrm>
            <a:off x="3306273" y="5240714"/>
            <a:ext cx="70083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smtClean="0">
                <a:solidFill>
                  <a:schemeClr val="accent5">
                    <a:lumMod val="50000"/>
                  </a:schemeClr>
                </a:solidFill>
              </a:rPr>
              <a:t>30</a:t>
            </a:r>
            <a:r>
              <a:rPr lang="zh-CN" altLang="en-US" sz="1600" dirty="0" smtClean="0">
                <a:solidFill>
                  <a:schemeClr val="accent5">
                    <a:lumMod val="50000"/>
                  </a:schemeClr>
                </a:solidFill>
              </a:rPr>
              <a:t>次</a:t>
            </a:r>
            <a:endParaRPr lang="zh-CN" altLang="en-US" sz="1600" dirty="0">
              <a:solidFill>
                <a:schemeClr val="accent5">
                  <a:lumMod val="50000"/>
                </a:schemeClr>
              </a:solidFill>
            </a:endParaRPr>
          </a:p>
        </p:txBody>
      </p:sp>
      <p:sp>
        <p:nvSpPr>
          <p:cNvPr id="361" name="Text Box 95"/>
          <p:cNvSpPr txBox="1">
            <a:spLocks noChangeArrowheads="1"/>
          </p:cNvSpPr>
          <p:nvPr/>
        </p:nvSpPr>
        <p:spPr bwMode="auto">
          <a:xfrm>
            <a:off x="4768517" y="5164237"/>
            <a:ext cx="70083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smtClean="0">
                <a:solidFill>
                  <a:schemeClr val="accent5">
                    <a:lumMod val="50000"/>
                  </a:schemeClr>
                </a:solidFill>
              </a:rPr>
              <a:t>30</a:t>
            </a:r>
            <a:r>
              <a:rPr lang="zh-CN" altLang="en-US" sz="1600" dirty="0" smtClean="0">
                <a:solidFill>
                  <a:schemeClr val="accent5">
                    <a:lumMod val="50000"/>
                  </a:schemeClr>
                </a:solidFill>
              </a:rPr>
              <a:t>次</a:t>
            </a:r>
            <a:endParaRPr lang="zh-CN" altLang="en-US" sz="1600" dirty="0">
              <a:solidFill>
                <a:schemeClr val="accent5">
                  <a:lumMod val="50000"/>
                </a:schemeClr>
              </a:solidFill>
            </a:endParaRPr>
          </a:p>
        </p:txBody>
      </p:sp>
      <p:sp>
        <p:nvSpPr>
          <p:cNvPr id="362" name="Text Box 95"/>
          <p:cNvSpPr txBox="1">
            <a:spLocks noChangeArrowheads="1"/>
          </p:cNvSpPr>
          <p:nvPr/>
        </p:nvSpPr>
        <p:spPr bwMode="auto">
          <a:xfrm>
            <a:off x="6431224" y="5195570"/>
            <a:ext cx="70083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smtClean="0">
                <a:solidFill>
                  <a:schemeClr val="accent5">
                    <a:lumMod val="50000"/>
                  </a:schemeClr>
                </a:solidFill>
              </a:rPr>
              <a:t>30</a:t>
            </a:r>
            <a:r>
              <a:rPr lang="zh-CN" altLang="en-US" sz="1600" dirty="0" smtClean="0">
                <a:solidFill>
                  <a:schemeClr val="accent5">
                    <a:lumMod val="50000"/>
                  </a:schemeClr>
                </a:solidFill>
              </a:rPr>
              <a:t>次</a:t>
            </a:r>
            <a:endParaRPr lang="zh-CN" altLang="en-US" sz="1600" dirty="0">
              <a:solidFill>
                <a:schemeClr val="accent5">
                  <a:lumMod val="50000"/>
                </a:schemeClr>
              </a:solidFill>
            </a:endParaRPr>
          </a:p>
        </p:txBody>
      </p:sp>
      <p:sp>
        <p:nvSpPr>
          <p:cNvPr id="363" name="Text Box 95"/>
          <p:cNvSpPr txBox="1">
            <a:spLocks noChangeArrowheads="1"/>
          </p:cNvSpPr>
          <p:nvPr/>
        </p:nvSpPr>
        <p:spPr bwMode="auto">
          <a:xfrm>
            <a:off x="4971016" y="3107843"/>
            <a:ext cx="70083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smtClean="0">
                <a:solidFill>
                  <a:schemeClr val="accent5">
                    <a:lumMod val="50000"/>
                  </a:schemeClr>
                </a:solidFill>
              </a:rPr>
              <a:t>90</a:t>
            </a:r>
            <a:r>
              <a:rPr lang="zh-CN" altLang="en-US" sz="1600" dirty="0" smtClean="0">
                <a:solidFill>
                  <a:schemeClr val="accent5">
                    <a:lumMod val="50000"/>
                  </a:schemeClr>
                </a:solidFill>
              </a:rPr>
              <a:t>次</a:t>
            </a:r>
            <a:endParaRPr lang="zh-CN" altLang="en-US" sz="1600" dirty="0">
              <a:solidFill>
                <a:schemeClr val="accent5">
                  <a:lumMod val="50000"/>
                </a:schemeClr>
              </a:solidFill>
            </a:endParaRPr>
          </a:p>
        </p:txBody>
      </p:sp>
      <p:sp>
        <p:nvSpPr>
          <p:cNvPr id="364" name="AutoShape 109"/>
          <p:cNvSpPr>
            <a:spLocks noChangeArrowheads="1"/>
          </p:cNvSpPr>
          <p:nvPr/>
        </p:nvSpPr>
        <p:spPr bwMode="auto">
          <a:xfrm rot="5400000">
            <a:off x="4756941" y="3568591"/>
            <a:ext cx="503237" cy="196850"/>
          </a:xfrm>
          <a:prstGeom prst="rightArrow">
            <a:avLst>
              <a:gd name="adj1" fmla="val 37500"/>
              <a:gd name="adj2" fmla="val 10272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Tahoma" panose="020B0604030504040204" pitchFamily="34" charset="0"/>
              <a:ea typeface="黑体" panose="02010609060101010101" pitchFamily="49" charset="-122"/>
            </a:endParaRPr>
          </a:p>
        </p:txBody>
      </p:sp>
      <p:sp>
        <p:nvSpPr>
          <p:cNvPr id="365" name="AutoShape 109"/>
          <p:cNvSpPr>
            <a:spLocks noChangeArrowheads="1"/>
          </p:cNvSpPr>
          <p:nvPr/>
        </p:nvSpPr>
        <p:spPr bwMode="auto">
          <a:xfrm rot="5400000">
            <a:off x="4831925" y="3631705"/>
            <a:ext cx="503237" cy="196850"/>
          </a:xfrm>
          <a:prstGeom prst="rightArrow">
            <a:avLst>
              <a:gd name="adj1" fmla="val 37500"/>
              <a:gd name="adj2" fmla="val 10272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Tahoma" panose="020B0604030504040204" pitchFamily="34" charset="0"/>
              <a:ea typeface="黑体" panose="02010609060101010101" pitchFamily="49" charset="-122"/>
            </a:endParaRPr>
          </a:p>
        </p:txBody>
      </p:sp>
      <p:sp>
        <p:nvSpPr>
          <p:cNvPr id="366" name="AutoShape 109"/>
          <p:cNvSpPr>
            <a:spLocks noChangeArrowheads="1"/>
          </p:cNvSpPr>
          <p:nvPr/>
        </p:nvSpPr>
        <p:spPr bwMode="auto">
          <a:xfrm rot="5400000">
            <a:off x="4895733" y="3670245"/>
            <a:ext cx="503237" cy="196850"/>
          </a:xfrm>
          <a:prstGeom prst="rightArrow">
            <a:avLst>
              <a:gd name="adj1" fmla="val 37500"/>
              <a:gd name="adj2" fmla="val 10272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Tahoma" panose="020B0604030504040204" pitchFamily="34" charset="0"/>
              <a:ea typeface="黑体" panose="02010609060101010101" pitchFamily="49" charset="-122"/>
            </a:endParaRPr>
          </a:p>
        </p:txBody>
      </p:sp>
      <p:sp>
        <p:nvSpPr>
          <p:cNvPr id="367" name="圆角矩形标注 366"/>
          <p:cNvSpPr/>
          <p:nvPr/>
        </p:nvSpPr>
        <p:spPr>
          <a:xfrm>
            <a:off x="5319231" y="1719073"/>
            <a:ext cx="3510748" cy="1208897"/>
          </a:xfrm>
          <a:prstGeom prst="wedgeRoundRectCallout">
            <a:avLst>
              <a:gd name="adj1" fmla="val -49916"/>
              <a:gd name="adj2" fmla="val 133053"/>
              <a:gd name="adj3" fmla="val 16667"/>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Arial" panose="020B0604020202020204" pitchFamily="34" charset="0"/>
              <a:buChar char="•"/>
            </a:pPr>
            <a:r>
              <a:rPr lang="zh-CN" altLang="en-US" dirty="0" smtClean="0">
                <a:solidFill>
                  <a:srgbClr val="FFFFFF"/>
                </a:solidFill>
                <a:latin typeface="Calibri" panose="020F0502020204030204" pitchFamily="34" charset="0"/>
                <a:ea typeface="黑体" panose="02010609060101010101" pitchFamily="49" charset="-122"/>
              </a:rPr>
              <a:t>大量冗余流量</a:t>
            </a:r>
            <a:endParaRPr lang="en-US" altLang="zh-CN" dirty="0" smtClean="0">
              <a:solidFill>
                <a:srgbClr val="FFFFFF"/>
              </a:solidFill>
              <a:latin typeface="Calibri" panose="020F0502020204030204" pitchFamily="34" charset="0"/>
              <a:ea typeface="黑体" panose="02010609060101010101" pitchFamily="49" charset="-122"/>
            </a:endParaRPr>
          </a:p>
          <a:p>
            <a:pPr marL="800100" lvl="1" indent="-342900">
              <a:lnSpc>
                <a:spcPct val="150000"/>
              </a:lnSpc>
              <a:buClr>
                <a:schemeClr val="bg1"/>
              </a:buClr>
              <a:buFont typeface="Wingdings 3" panose="05040102010807070707" pitchFamily="18" charset="2"/>
              <a:buChar char="ª"/>
            </a:pPr>
            <a:r>
              <a:rPr lang="zh-CN" altLang="en-US" dirty="0" smtClean="0">
                <a:solidFill>
                  <a:srgbClr val="FFFFFF"/>
                </a:solidFill>
                <a:latin typeface="Calibri" panose="020F0502020204030204" pitchFamily="34" charset="0"/>
                <a:ea typeface="黑体" panose="02010609060101010101" pitchFamily="49" charset="-122"/>
              </a:rPr>
              <a:t>尤其在接近发送结点处</a:t>
            </a:r>
            <a:endParaRPr lang="zh-CN" altLang="en-US" dirty="0">
              <a:solidFill>
                <a:srgbClr val="FFFFFF"/>
              </a:solidFill>
              <a:latin typeface="Calibri" panose="020F0502020204030204" pitchFamily="34" charset="0"/>
              <a:ea typeface="黑体" panose="02010609060101010101" pitchFamily="49" charset="-122"/>
            </a:endParaRPr>
          </a:p>
        </p:txBody>
      </p:sp>
      <p:grpSp>
        <p:nvGrpSpPr>
          <p:cNvPr id="369" name="组合 368"/>
          <p:cNvGrpSpPr/>
          <p:nvPr/>
        </p:nvGrpSpPr>
        <p:grpSpPr>
          <a:xfrm>
            <a:off x="2081212" y="2031515"/>
            <a:ext cx="4854575" cy="4845904"/>
            <a:chOff x="2144712" y="2183915"/>
            <a:chExt cx="4854575" cy="4845904"/>
          </a:xfrm>
        </p:grpSpPr>
        <p:grpSp>
          <p:nvGrpSpPr>
            <p:cNvPr id="287" name="组合 286"/>
            <p:cNvGrpSpPr/>
            <p:nvPr/>
          </p:nvGrpSpPr>
          <p:grpSpPr>
            <a:xfrm>
              <a:off x="2144712" y="2183915"/>
              <a:ext cx="4854575" cy="4436644"/>
              <a:chOff x="2144712" y="1756778"/>
              <a:chExt cx="4854575" cy="4436644"/>
            </a:xfrm>
          </p:grpSpPr>
          <p:pic>
            <p:nvPicPr>
              <p:cNvPr id="253" name="Picture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06724" y="5623510"/>
                <a:ext cx="600075"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4" name="Line 52"/>
              <p:cNvSpPr>
                <a:spLocks noChangeShapeType="1"/>
              </p:cNvSpPr>
              <p:nvPr/>
            </p:nvSpPr>
            <p:spPr bwMode="auto">
              <a:xfrm flipV="1">
                <a:off x="3089274" y="3677235"/>
                <a:ext cx="1293813" cy="906462"/>
              </a:xfrm>
              <a:prstGeom prst="line">
                <a:avLst/>
              </a:prstGeom>
              <a:noFill/>
              <a:ln w="190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55" name="Line 53"/>
              <p:cNvSpPr>
                <a:spLocks noChangeShapeType="1"/>
              </p:cNvSpPr>
              <p:nvPr/>
            </p:nvSpPr>
            <p:spPr bwMode="auto">
              <a:xfrm flipV="1">
                <a:off x="4470399" y="2497722"/>
                <a:ext cx="0" cy="996950"/>
              </a:xfrm>
              <a:prstGeom prst="line">
                <a:avLst/>
              </a:prstGeom>
              <a:noFill/>
              <a:ln w="190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56" name="Line 54"/>
              <p:cNvSpPr>
                <a:spLocks noChangeShapeType="1"/>
              </p:cNvSpPr>
              <p:nvPr/>
            </p:nvSpPr>
            <p:spPr bwMode="auto">
              <a:xfrm flipH="1" flipV="1">
                <a:off x="4470399" y="3677235"/>
                <a:ext cx="0" cy="906462"/>
              </a:xfrm>
              <a:prstGeom prst="line">
                <a:avLst/>
              </a:prstGeom>
              <a:noFill/>
              <a:ln w="190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57" name="Line 55"/>
              <p:cNvSpPr>
                <a:spLocks noChangeShapeType="1"/>
              </p:cNvSpPr>
              <p:nvPr/>
            </p:nvSpPr>
            <p:spPr bwMode="auto">
              <a:xfrm>
                <a:off x="6111874" y="4583697"/>
                <a:ext cx="0" cy="815975"/>
              </a:xfrm>
              <a:prstGeom prst="line">
                <a:avLst/>
              </a:prstGeom>
              <a:noFill/>
              <a:ln w="190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58" name="Line 56"/>
              <p:cNvSpPr>
                <a:spLocks noChangeShapeType="1"/>
              </p:cNvSpPr>
              <p:nvPr/>
            </p:nvSpPr>
            <p:spPr bwMode="auto">
              <a:xfrm flipV="1">
                <a:off x="4470399" y="4583697"/>
                <a:ext cx="0" cy="815975"/>
              </a:xfrm>
              <a:prstGeom prst="line">
                <a:avLst/>
              </a:prstGeom>
              <a:noFill/>
              <a:ln w="190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59" name="Line 57"/>
              <p:cNvSpPr>
                <a:spLocks noChangeShapeType="1"/>
              </p:cNvSpPr>
              <p:nvPr/>
            </p:nvSpPr>
            <p:spPr bwMode="auto">
              <a:xfrm>
                <a:off x="3003549" y="4583697"/>
                <a:ext cx="0" cy="815975"/>
              </a:xfrm>
              <a:prstGeom prst="line">
                <a:avLst/>
              </a:prstGeom>
              <a:noFill/>
              <a:ln w="190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60" name="Line 58"/>
              <p:cNvSpPr>
                <a:spLocks noChangeShapeType="1"/>
              </p:cNvSpPr>
              <p:nvPr/>
            </p:nvSpPr>
            <p:spPr bwMode="auto">
              <a:xfrm>
                <a:off x="4645024" y="3677235"/>
                <a:ext cx="1466850" cy="906462"/>
              </a:xfrm>
              <a:prstGeom prst="line">
                <a:avLst/>
              </a:prstGeom>
              <a:noFill/>
              <a:ln w="190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pic>
            <p:nvPicPr>
              <p:cNvPr id="261" name="Picture 6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38624" y="3478797"/>
                <a:ext cx="492125"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62" name="Text Box 63"/>
              <p:cNvSpPr txBox="1">
                <a:spLocks noChangeArrowheads="1"/>
              </p:cNvSpPr>
              <p:nvPr/>
            </p:nvSpPr>
            <p:spPr bwMode="auto">
              <a:xfrm>
                <a:off x="3932709" y="3156475"/>
                <a:ext cx="4106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smtClean="0">
                    <a:ln>
                      <a:noFill/>
                    </a:ln>
                    <a:effectLst/>
                    <a:uLnTx/>
                    <a:uFillTx/>
                    <a:latin typeface="Calibri" panose="020F0502020204030204" pitchFamily="34" charset="0"/>
                    <a:ea typeface="华文楷体" panose="02010600040101010101" pitchFamily="2" charset="-122"/>
                    <a:cs typeface="+mn-cs"/>
                  </a:rPr>
                  <a:t>R</a:t>
                </a:r>
                <a:r>
                  <a:rPr kumimoji="1" lang="en-US" altLang="zh-CN" sz="2000" b="0" i="0" u="none" strike="noStrike" kern="1200" cap="none" spc="0" normalizeH="0" baseline="-25000" noProof="0" dirty="0" smtClean="0">
                    <a:ln>
                      <a:noFill/>
                    </a:ln>
                    <a:effectLst/>
                    <a:uLnTx/>
                    <a:uFillTx/>
                    <a:latin typeface="Calibri" panose="020F0502020204030204" pitchFamily="34" charset="0"/>
                    <a:ea typeface="华文楷体" panose="02010600040101010101" pitchFamily="2" charset="-122"/>
                    <a:cs typeface="+mn-cs"/>
                  </a:rPr>
                  <a:t>1</a:t>
                </a:r>
                <a:endParaRPr kumimoji="1" lang="en-US" altLang="zh-CN" sz="2000" b="0" i="0" u="none" strike="noStrike" kern="1200" cap="none" spc="0" normalizeH="0" baseline="0" noProof="0" dirty="0" smtClean="0">
                  <a:ln>
                    <a:noFill/>
                  </a:ln>
                  <a:effectLst/>
                  <a:uLnTx/>
                  <a:uFillTx/>
                  <a:latin typeface="Calibri" panose="020F0502020204030204" pitchFamily="34" charset="0"/>
                  <a:ea typeface="华文楷体" panose="02010600040101010101" pitchFamily="2" charset="-122"/>
                  <a:cs typeface="+mn-cs"/>
                </a:endParaRPr>
              </a:p>
            </p:txBody>
          </p:sp>
          <p:sp>
            <p:nvSpPr>
              <p:cNvPr id="263" name="Text Box 64"/>
              <p:cNvSpPr txBox="1">
                <a:spLocks noChangeArrowheads="1"/>
              </p:cNvSpPr>
              <p:nvPr/>
            </p:nvSpPr>
            <p:spPr bwMode="auto">
              <a:xfrm>
                <a:off x="3883496" y="4305825"/>
                <a:ext cx="4106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smtClean="0">
                    <a:ln>
                      <a:noFill/>
                    </a:ln>
                    <a:effectLst/>
                    <a:uLnTx/>
                    <a:uFillTx/>
                    <a:latin typeface="Calibri" panose="020F0502020204030204" pitchFamily="34" charset="0"/>
                    <a:ea typeface="华文楷体" panose="02010600040101010101" pitchFamily="2" charset="-122"/>
                    <a:cs typeface="+mn-cs"/>
                  </a:rPr>
                  <a:t>R</a:t>
                </a:r>
                <a:r>
                  <a:rPr kumimoji="1" lang="en-US" altLang="zh-CN" sz="2000" b="0" i="0" u="none" strike="noStrike" kern="1200" cap="none" spc="0" normalizeH="0" baseline="-25000" noProof="0" smtClean="0">
                    <a:ln>
                      <a:noFill/>
                    </a:ln>
                    <a:effectLst/>
                    <a:uLnTx/>
                    <a:uFillTx/>
                    <a:latin typeface="Calibri" panose="020F0502020204030204" pitchFamily="34" charset="0"/>
                    <a:ea typeface="华文楷体" panose="02010600040101010101" pitchFamily="2" charset="-122"/>
                    <a:cs typeface="+mn-cs"/>
                  </a:rPr>
                  <a:t>3</a:t>
                </a:r>
                <a:endParaRPr kumimoji="1" lang="en-US" altLang="zh-CN" sz="2000" b="0" i="0" u="none" strike="noStrike" kern="1200" cap="none" spc="0" normalizeH="0" baseline="0" noProof="0" smtClean="0">
                  <a:ln>
                    <a:noFill/>
                  </a:ln>
                  <a:effectLst/>
                  <a:uLnTx/>
                  <a:uFillTx/>
                  <a:latin typeface="Calibri" panose="020F0502020204030204" pitchFamily="34" charset="0"/>
                  <a:ea typeface="华文楷体" panose="02010600040101010101" pitchFamily="2" charset="-122"/>
                  <a:cs typeface="+mn-cs"/>
                </a:endParaRPr>
              </a:p>
            </p:txBody>
          </p:sp>
          <p:sp>
            <p:nvSpPr>
              <p:cNvPr id="264" name="Text Box 65"/>
              <p:cNvSpPr txBox="1">
                <a:spLocks noChangeArrowheads="1"/>
              </p:cNvSpPr>
              <p:nvPr/>
            </p:nvSpPr>
            <p:spPr bwMode="auto">
              <a:xfrm>
                <a:off x="5555690" y="4380437"/>
                <a:ext cx="4106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smtClean="0">
                    <a:ln>
                      <a:noFill/>
                    </a:ln>
                    <a:effectLst/>
                    <a:uLnTx/>
                    <a:uFillTx/>
                    <a:latin typeface="Calibri" panose="020F0502020204030204" pitchFamily="34" charset="0"/>
                    <a:ea typeface="华文楷体" panose="02010600040101010101" pitchFamily="2" charset="-122"/>
                    <a:cs typeface="+mn-cs"/>
                  </a:rPr>
                  <a:t>R</a:t>
                </a:r>
                <a:r>
                  <a:rPr kumimoji="1" lang="en-US" altLang="zh-CN" sz="2000" b="0" i="0" u="none" strike="noStrike" kern="1200" cap="none" spc="0" normalizeH="0" baseline="-25000" noProof="0" smtClean="0">
                    <a:ln>
                      <a:noFill/>
                    </a:ln>
                    <a:effectLst/>
                    <a:uLnTx/>
                    <a:uFillTx/>
                    <a:latin typeface="Calibri" panose="020F0502020204030204" pitchFamily="34" charset="0"/>
                    <a:ea typeface="华文楷体" panose="02010600040101010101" pitchFamily="2" charset="-122"/>
                    <a:cs typeface="+mn-cs"/>
                  </a:rPr>
                  <a:t>4</a:t>
                </a:r>
                <a:endParaRPr kumimoji="1" lang="en-US" altLang="zh-CN" sz="2000" b="0" i="0" u="none" strike="noStrike" kern="1200" cap="none" spc="0" normalizeH="0" baseline="0" noProof="0" smtClean="0">
                  <a:ln>
                    <a:noFill/>
                  </a:ln>
                  <a:effectLst/>
                  <a:uLnTx/>
                  <a:uFillTx/>
                  <a:latin typeface="Calibri" panose="020F0502020204030204" pitchFamily="34" charset="0"/>
                  <a:ea typeface="华文楷体" panose="02010600040101010101" pitchFamily="2" charset="-122"/>
                  <a:cs typeface="+mn-cs"/>
                </a:endParaRPr>
              </a:p>
            </p:txBody>
          </p:sp>
          <p:sp>
            <p:nvSpPr>
              <p:cNvPr id="265" name="Text Box 66"/>
              <p:cNvSpPr txBox="1">
                <a:spLocks noChangeArrowheads="1"/>
              </p:cNvSpPr>
              <p:nvPr/>
            </p:nvSpPr>
            <p:spPr bwMode="auto">
              <a:xfrm>
                <a:off x="2380134" y="4334400"/>
                <a:ext cx="4106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smtClean="0">
                    <a:ln>
                      <a:noFill/>
                    </a:ln>
                    <a:effectLst/>
                    <a:uLnTx/>
                    <a:uFillTx/>
                    <a:latin typeface="Calibri" panose="020F0502020204030204" pitchFamily="34" charset="0"/>
                    <a:ea typeface="华文楷体" panose="02010600040101010101" pitchFamily="2" charset="-122"/>
                    <a:cs typeface="+mn-cs"/>
                  </a:rPr>
                  <a:t>R</a:t>
                </a:r>
                <a:r>
                  <a:rPr kumimoji="1" lang="en-US" altLang="zh-CN" sz="2000" b="0" i="0" u="none" strike="noStrike" kern="1200" cap="none" spc="0" normalizeH="0" baseline="-25000" noProof="0" dirty="0" smtClean="0">
                    <a:ln>
                      <a:noFill/>
                    </a:ln>
                    <a:effectLst/>
                    <a:uLnTx/>
                    <a:uFillTx/>
                    <a:latin typeface="Calibri" panose="020F0502020204030204" pitchFamily="34" charset="0"/>
                    <a:ea typeface="华文楷体" panose="02010600040101010101" pitchFamily="2" charset="-122"/>
                    <a:cs typeface="+mn-cs"/>
                  </a:rPr>
                  <a:t>2</a:t>
                </a:r>
                <a:endParaRPr kumimoji="1" lang="en-US" altLang="zh-CN" sz="2000" b="0" i="0" u="none" strike="noStrike" kern="1200" cap="none" spc="0" normalizeH="0" baseline="0" noProof="0" dirty="0" smtClean="0">
                  <a:ln>
                    <a:noFill/>
                  </a:ln>
                  <a:effectLst/>
                  <a:uLnTx/>
                  <a:uFillTx/>
                  <a:latin typeface="Calibri" panose="020F0502020204030204" pitchFamily="34" charset="0"/>
                  <a:ea typeface="华文楷体" panose="02010600040101010101" pitchFamily="2" charset="-122"/>
                  <a:cs typeface="+mn-cs"/>
                </a:endParaRPr>
              </a:p>
            </p:txBody>
          </p:sp>
          <p:pic>
            <p:nvPicPr>
              <p:cNvPr id="266" name="Picture 68"/>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53112" y="4442410"/>
                <a:ext cx="490537"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67" name="Picture 6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38624" y="4442410"/>
                <a:ext cx="492125"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68" name="Picture 7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44787" y="4475747"/>
                <a:ext cx="490537"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69" name="图片 268"/>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23518" y="1756778"/>
                <a:ext cx="620712"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0" name="Line 72"/>
              <p:cNvSpPr>
                <a:spLocks noChangeShapeType="1"/>
              </p:cNvSpPr>
              <p:nvPr/>
            </p:nvSpPr>
            <p:spPr bwMode="auto">
              <a:xfrm>
                <a:off x="2224087" y="5399672"/>
                <a:ext cx="1382712" cy="0"/>
              </a:xfrm>
              <a:prstGeom prst="line">
                <a:avLst/>
              </a:prstGeom>
              <a:noFill/>
              <a:ln w="571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71" name="Line 73"/>
              <p:cNvSpPr>
                <a:spLocks noChangeShapeType="1"/>
              </p:cNvSpPr>
              <p:nvPr/>
            </p:nvSpPr>
            <p:spPr bwMode="auto">
              <a:xfrm>
                <a:off x="3865562" y="5399672"/>
                <a:ext cx="1382712" cy="0"/>
              </a:xfrm>
              <a:prstGeom prst="line">
                <a:avLst/>
              </a:prstGeom>
              <a:noFill/>
              <a:ln w="571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72" name="Line 74"/>
              <p:cNvSpPr>
                <a:spLocks noChangeShapeType="1"/>
              </p:cNvSpPr>
              <p:nvPr/>
            </p:nvSpPr>
            <p:spPr bwMode="auto">
              <a:xfrm>
                <a:off x="5507037" y="5399672"/>
                <a:ext cx="1381125" cy="0"/>
              </a:xfrm>
              <a:prstGeom prst="line">
                <a:avLst/>
              </a:prstGeom>
              <a:noFill/>
              <a:ln w="571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73" name="Line 76"/>
              <p:cNvSpPr>
                <a:spLocks noChangeShapeType="1"/>
              </p:cNvSpPr>
              <p:nvPr/>
            </p:nvSpPr>
            <p:spPr bwMode="auto">
              <a:xfrm>
                <a:off x="2486024" y="5399672"/>
                <a:ext cx="0" cy="454025"/>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74" name="Line 78"/>
              <p:cNvSpPr>
                <a:spLocks noChangeShapeType="1"/>
              </p:cNvSpPr>
              <p:nvPr/>
            </p:nvSpPr>
            <p:spPr bwMode="auto">
              <a:xfrm>
                <a:off x="4038599" y="5399672"/>
                <a:ext cx="0" cy="454025"/>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75" name="Line 79"/>
              <p:cNvSpPr>
                <a:spLocks noChangeShapeType="1"/>
              </p:cNvSpPr>
              <p:nvPr/>
            </p:nvSpPr>
            <p:spPr bwMode="auto">
              <a:xfrm>
                <a:off x="4989512" y="5399672"/>
                <a:ext cx="0" cy="361950"/>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76" name="Line 80"/>
              <p:cNvSpPr>
                <a:spLocks noChangeShapeType="1"/>
              </p:cNvSpPr>
              <p:nvPr/>
            </p:nvSpPr>
            <p:spPr bwMode="auto">
              <a:xfrm>
                <a:off x="5680074" y="5399672"/>
                <a:ext cx="0" cy="361950"/>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77" name="Line 81"/>
              <p:cNvSpPr>
                <a:spLocks noChangeShapeType="1"/>
              </p:cNvSpPr>
              <p:nvPr/>
            </p:nvSpPr>
            <p:spPr bwMode="auto">
              <a:xfrm>
                <a:off x="6715124" y="5399672"/>
                <a:ext cx="0" cy="454025"/>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pic>
            <p:nvPicPr>
              <p:cNvPr id="278" name="Picture 8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4712" y="5623510"/>
                <a:ext cx="600075"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9" name="Picture 8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43324" y="5623510"/>
                <a:ext cx="600075"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0" name="Picture 8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6774" y="5623510"/>
                <a:ext cx="600075"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1" name="Picture 8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75274" y="5623510"/>
                <a:ext cx="600075"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2" name="Picture 8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9212" y="5623510"/>
                <a:ext cx="600075"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3" name="Text Box 88"/>
              <p:cNvSpPr txBox="1">
                <a:spLocks noChangeArrowheads="1"/>
              </p:cNvSpPr>
              <p:nvPr/>
            </p:nvSpPr>
            <p:spPr bwMode="auto">
              <a:xfrm>
                <a:off x="2613261" y="5429834"/>
                <a:ext cx="4764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cs typeface="+mn-cs"/>
                  </a:rPr>
                  <a:t>…</a:t>
                </a:r>
              </a:p>
            </p:txBody>
          </p:sp>
          <p:sp>
            <p:nvSpPr>
              <p:cNvPr id="284" name="Text Box 89"/>
              <p:cNvSpPr txBox="1">
                <a:spLocks noChangeArrowheads="1"/>
              </p:cNvSpPr>
              <p:nvPr/>
            </p:nvSpPr>
            <p:spPr bwMode="auto">
              <a:xfrm>
                <a:off x="5902162" y="5442089"/>
                <a:ext cx="4764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cs typeface="+mn-cs"/>
                  </a:rPr>
                  <a:t>…</a:t>
                </a:r>
              </a:p>
            </p:txBody>
          </p:sp>
          <p:sp>
            <p:nvSpPr>
              <p:cNvPr id="285" name="Text Box 90"/>
              <p:cNvSpPr txBox="1">
                <a:spLocks noChangeArrowheads="1"/>
              </p:cNvSpPr>
              <p:nvPr/>
            </p:nvSpPr>
            <p:spPr bwMode="auto">
              <a:xfrm>
                <a:off x="4249737" y="5426263"/>
                <a:ext cx="5873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cs typeface="+mn-cs"/>
                  </a:rPr>
                  <a:t>…</a:t>
                </a:r>
              </a:p>
            </p:txBody>
          </p:sp>
          <p:sp>
            <p:nvSpPr>
              <p:cNvPr id="286" name="Text Box 67"/>
              <p:cNvSpPr txBox="1">
                <a:spLocks noChangeArrowheads="1"/>
              </p:cNvSpPr>
              <p:nvPr/>
            </p:nvSpPr>
            <p:spPr bwMode="auto">
              <a:xfrm>
                <a:off x="2655110" y="1866919"/>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R="0" lvl="0" indent="0" fontAlgn="base">
                  <a:lnSpc>
                    <a:spcPct val="100000"/>
                  </a:lnSpc>
                  <a:spcBef>
                    <a:spcPct val="0"/>
                  </a:spcBef>
                  <a:spcAft>
                    <a:spcPct val="0"/>
                  </a:spcAft>
                  <a:buClrTx/>
                  <a:buSzTx/>
                  <a:buFontTx/>
                  <a:buNone/>
                  <a:tabLst/>
                  <a:defRPr kumimoji="1" sz="2000" b="0" i="0" u="none" strike="noStrike" cap="none" spc="0" normalizeH="0" baseline="0">
                    <a:ln>
                      <a:noFill/>
                    </a:ln>
                    <a:effectLst/>
                    <a:uLnTx/>
                    <a:uFillTx/>
                    <a:latin typeface="Calibri" panose="020F0502020204030204" pitchFamily="34" charset="0"/>
                    <a:ea typeface="华文楷体" panose="02010600040101010101" pitchFamily="2" charset="-122"/>
                  </a:defRPr>
                </a:lvl1pPr>
              </a:lstStyle>
              <a:p>
                <a:r>
                  <a:rPr lang="zh-CN" altLang="en-US" dirty="0"/>
                  <a:t>视频</a:t>
                </a:r>
                <a:r>
                  <a:rPr lang="zh-CN" altLang="en-US" dirty="0" smtClean="0"/>
                  <a:t>服务器</a:t>
                </a:r>
                <a:endParaRPr lang="en-US" altLang="zh-CN" dirty="0"/>
              </a:p>
            </p:txBody>
          </p:sp>
        </p:grpSp>
        <p:sp>
          <p:nvSpPr>
            <p:cNvPr id="368" name="Text Box 67"/>
            <p:cNvSpPr txBox="1">
              <a:spLocks noChangeArrowheads="1"/>
            </p:cNvSpPr>
            <p:nvPr/>
          </p:nvSpPr>
          <p:spPr bwMode="auto">
            <a:xfrm>
              <a:off x="3428676" y="6629709"/>
              <a:ext cx="24961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R="0" lvl="0" indent="0" fontAlgn="base">
                <a:lnSpc>
                  <a:spcPct val="100000"/>
                </a:lnSpc>
                <a:spcBef>
                  <a:spcPct val="0"/>
                </a:spcBef>
                <a:spcAft>
                  <a:spcPct val="0"/>
                </a:spcAft>
                <a:buClrTx/>
                <a:buSzTx/>
                <a:buFontTx/>
                <a:buNone/>
                <a:tabLst/>
                <a:defRPr kumimoji="1" sz="2000" b="0" i="0" u="none" strike="noStrike" cap="none" spc="0" normalizeH="0" baseline="0">
                  <a:ln>
                    <a:noFill/>
                  </a:ln>
                  <a:effectLst/>
                  <a:uLnTx/>
                  <a:uFillTx/>
                  <a:latin typeface="Calibri" panose="020F0502020204030204" pitchFamily="34" charset="0"/>
                  <a:ea typeface="华文楷体" panose="02010600040101010101" pitchFamily="2" charset="-122"/>
                </a:defRPr>
              </a:lvl1pPr>
            </a:lstStyle>
            <a:p>
              <a:r>
                <a:rPr lang="zh-CN" altLang="en-US" dirty="0" smtClean="0"/>
                <a:t>共</a:t>
              </a:r>
              <a:r>
                <a:rPr lang="en-US" altLang="zh-CN" dirty="0" smtClean="0"/>
                <a:t>90</a:t>
              </a:r>
              <a:r>
                <a:rPr lang="zh-CN" altLang="en-US" dirty="0" smtClean="0"/>
                <a:t>个主机接收节目</a:t>
              </a:r>
              <a:endParaRPr lang="en-US" altLang="zh-CN" dirty="0"/>
            </a:p>
          </p:txBody>
        </p:sp>
      </p:grpSp>
    </p:spTree>
    <p:custDataLst>
      <p:tags r:id="rId1"/>
    </p:custDataLst>
    <p:extLst>
      <p:ext uri="{BB962C8B-B14F-4D97-AF65-F5344CB8AC3E}">
        <p14:creationId xmlns:p14="http://schemas.microsoft.com/office/powerpoint/2010/main" val="34505980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88">
                                            <p:txEl>
                                              <p:pRg st="0" end="0"/>
                                            </p:txEl>
                                          </p:spTgt>
                                        </p:tgtEl>
                                        <p:attrNameLst>
                                          <p:attrName>style.visibility</p:attrName>
                                        </p:attrNameLst>
                                      </p:cBhvr>
                                      <p:to>
                                        <p:strVal val="visible"/>
                                      </p:to>
                                    </p:set>
                                    <p:animEffect transition="in" filter="dissolve">
                                      <p:cBhvr>
                                        <p:cTn id="7" dur="500"/>
                                        <p:tgtEl>
                                          <p:spTgt spid="2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69"/>
                                        </p:tgtEl>
                                        <p:attrNameLst>
                                          <p:attrName>style.visibility</p:attrName>
                                        </p:attrNameLst>
                                      </p:cBhvr>
                                      <p:to>
                                        <p:strVal val="visible"/>
                                      </p:to>
                                    </p:set>
                                    <p:animEffect transition="in" filter="wipe(up)">
                                      <p:cBhvr>
                                        <p:cTn id="12" dur="500"/>
                                        <p:tgtEl>
                                          <p:spTgt spid="3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95"/>
                                        </p:tgtEl>
                                        <p:attrNameLst>
                                          <p:attrName>style.visibility</p:attrName>
                                        </p:attrNameLst>
                                      </p:cBhvr>
                                      <p:to>
                                        <p:strVal val="visible"/>
                                      </p:to>
                                    </p:set>
                                    <p:animEffect transition="in" filter="wipe(up)">
                                      <p:cBhvr>
                                        <p:cTn id="17" dur="500"/>
                                        <p:tgtEl>
                                          <p:spTgt spid="295"/>
                                        </p:tgtEl>
                                      </p:cBhvr>
                                    </p:animEffect>
                                  </p:childTnLst>
                                </p:cTn>
                              </p:par>
                            </p:childTnLst>
                          </p:cTn>
                        </p:par>
                        <p:par>
                          <p:cTn id="18" fill="hold">
                            <p:stCondLst>
                              <p:cond delay="500"/>
                            </p:stCondLst>
                            <p:childTnLst>
                              <p:par>
                                <p:cTn id="19" presetID="22" presetClass="entr" presetSubtype="2" fill="hold" grpId="0" nodeType="afterEffect">
                                  <p:stCondLst>
                                    <p:cond delay="0"/>
                                  </p:stCondLst>
                                  <p:childTnLst>
                                    <p:set>
                                      <p:cBhvr>
                                        <p:cTn id="20" dur="1" fill="hold">
                                          <p:stCondLst>
                                            <p:cond delay="0"/>
                                          </p:stCondLst>
                                        </p:cTn>
                                        <p:tgtEl>
                                          <p:spTgt spid="304"/>
                                        </p:tgtEl>
                                        <p:attrNameLst>
                                          <p:attrName>style.visibility</p:attrName>
                                        </p:attrNameLst>
                                      </p:cBhvr>
                                      <p:to>
                                        <p:strVal val="visible"/>
                                      </p:to>
                                    </p:set>
                                    <p:animEffect transition="in" filter="wipe(right)">
                                      <p:cBhvr>
                                        <p:cTn id="21" dur="500"/>
                                        <p:tgtEl>
                                          <p:spTgt spid="304"/>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328"/>
                                        </p:tgtEl>
                                        <p:attrNameLst>
                                          <p:attrName>style.visibility</p:attrName>
                                        </p:attrNameLst>
                                      </p:cBhvr>
                                      <p:to>
                                        <p:strVal val="visible"/>
                                      </p:to>
                                    </p:set>
                                    <p:animEffect transition="in" filter="wipe(up)">
                                      <p:cBhvr>
                                        <p:cTn id="25" dur="500"/>
                                        <p:tgtEl>
                                          <p:spTgt spid="328"/>
                                        </p:tgtEl>
                                      </p:cBhvr>
                                    </p:animEffect>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296"/>
                                        </p:tgtEl>
                                        <p:attrNameLst>
                                          <p:attrName>style.visibility</p:attrName>
                                        </p:attrNameLst>
                                      </p:cBhvr>
                                      <p:to>
                                        <p:strVal val="visible"/>
                                      </p:to>
                                    </p:set>
                                    <p:animEffect transition="in" filter="wipe(up)">
                                      <p:cBhvr>
                                        <p:cTn id="29" dur="500"/>
                                        <p:tgtEl>
                                          <p:spTgt spid="296"/>
                                        </p:tgtEl>
                                      </p:cBhvr>
                                    </p:animEffect>
                                  </p:childTnLst>
                                </p:cTn>
                              </p:par>
                            </p:childTnLst>
                          </p:cTn>
                        </p:par>
                        <p:par>
                          <p:cTn id="30" fill="hold">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355"/>
                                        </p:tgtEl>
                                        <p:attrNameLst>
                                          <p:attrName>style.visibility</p:attrName>
                                        </p:attrNameLst>
                                      </p:cBhvr>
                                      <p:to>
                                        <p:strVal val="visible"/>
                                      </p:to>
                                    </p:set>
                                    <p:animEffect transition="in" filter="wipe(up)">
                                      <p:cBhvr>
                                        <p:cTn id="33" dur="500"/>
                                        <p:tgtEl>
                                          <p:spTgt spid="355"/>
                                        </p:tgtEl>
                                      </p:cBhvr>
                                    </p:animEffect>
                                  </p:childTnLst>
                                </p:cTn>
                              </p:par>
                            </p:childTnLst>
                          </p:cTn>
                        </p:par>
                        <p:par>
                          <p:cTn id="34" fill="hold">
                            <p:stCondLst>
                              <p:cond delay="2500"/>
                            </p:stCondLst>
                            <p:childTnLst>
                              <p:par>
                                <p:cTn id="35" presetID="22" presetClass="entr" presetSubtype="1" fill="hold" grpId="0" nodeType="afterEffect">
                                  <p:stCondLst>
                                    <p:cond delay="0"/>
                                  </p:stCondLst>
                                  <p:childTnLst>
                                    <p:set>
                                      <p:cBhvr>
                                        <p:cTn id="36" dur="1" fill="hold">
                                          <p:stCondLst>
                                            <p:cond delay="0"/>
                                          </p:stCondLst>
                                        </p:cTn>
                                        <p:tgtEl>
                                          <p:spTgt spid="324"/>
                                        </p:tgtEl>
                                        <p:attrNameLst>
                                          <p:attrName>style.visibility</p:attrName>
                                        </p:attrNameLst>
                                      </p:cBhvr>
                                      <p:to>
                                        <p:strVal val="visible"/>
                                      </p:to>
                                    </p:set>
                                    <p:animEffect transition="in" filter="wipe(up)">
                                      <p:cBhvr>
                                        <p:cTn id="37" dur="500"/>
                                        <p:tgtEl>
                                          <p:spTgt spid="324"/>
                                        </p:tgtEl>
                                      </p:cBhvr>
                                    </p:animEffect>
                                  </p:childTnLst>
                                </p:cTn>
                              </p:par>
                            </p:childTnLst>
                          </p:cTn>
                        </p:par>
                        <p:par>
                          <p:cTn id="38" fill="hold">
                            <p:stCondLst>
                              <p:cond delay="3000"/>
                            </p:stCondLst>
                            <p:childTnLst>
                              <p:par>
                                <p:cTn id="39" presetID="22" presetClass="entr" presetSubtype="1" fill="hold" grpId="0" nodeType="afterEffect">
                                  <p:stCondLst>
                                    <p:cond delay="0"/>
                                  </p:stCondLst>
                                  <p:childTnLst>
                                    <p:set>
                                      <p:cBhvr>
                                        <p:cTn id="40" dur="1" fill="hold">
                                          <p:stCondLst>
                                            <p:cond delay="0"/>
                                          </p:stCondLst>
                                        </p:cTn>
                                        <p:tgtEl>
                                          <p:spTgt spid="297"/>
                                        </p:tgtEl>
                                        <p:attrNameLst>
                                          <p:attrName>style.visibility</p:attrName>
                                        </p:attrNameLst>
                                      </p:cBhvr>
                                      <p:to>
                                        <p:strVal val="visible"/>
                                      </p:to>
                                    </p:set>
                                    <p:animEffect transition="in" filter="wipe(up)">
                                      <p:cBhvr>
                                        <p:cTn id="41" dur="500"/>
                                        <p:tgtEl>
                                          <p:spTgt spid="297"/>
                                        </p:tgtEl>
                                      </p:cBhvr>
                                    </p:animEffect>
                                  </p:childTnLst>
                                </p:cTn>
                              </p:par>
                            </p:childTnLst>
                          </p:cTn>
                        </p:par>
                        <p:par>
                          <p:cTn id="42" fill="hold">
                            <p:stCondLst>
                              <p:cond delay="3500"/>
                            </p:stCondLst>
                            <p:childTnLst>
                              <p:par>
                                <p:cTn id="43" presetID="22" presetClass="entr" presetSubtype="1" fill="hold" grpId="0" nodeType="afterEffect">
                                  <p:stCondLst>
                                    <p:cond delay="0"/>
                                  </p:stCondLst>
                                  <p:childTnLst>
                                    <p:set>
                                      <p:cBhvr>
                                        <p:cTn id="44" dur="1" fill="hold">
                                          <p:stCondLst>
                                            <p:cond delay="0"/>
                                          </p:stCondLst>
                                        </p:cTn>
                                        <p:tgtEl>
                                          <p:spTgt spid="345"/>
                                        </p:tgtEl>
                                        <p:attrNameLst>
                                          <p:attrName>style.visibility</p:attrName>
                                        </p:attrNameLst>
                                      </p:cBhvr>
                                      <p:to>
                                        <p:strVal val="visible"/>
                                      </p:to>
                                    </p:set>
                                    <p:animEffect transition="in" filter="wipe(up)">
                                      <p:cBhvr>
                                        <p:cTn id="45" dur="500"/>
                                        <p:tgtEl>
                                          <p:spTgt spid="345"/>
                                        </p:tgtEl>
                                      </p:cBhvr>
                                    </p:animEffect>
                                  </p:childTnLst>
                                </p:cTn>
                              </p:par>
                            </p:childTnLst>
                          </p:cTn>
                        </p:par>
                        <p:par>
                          <p:cTn id="46" fill="hold">
                            <p:stCondLst>
                              <p:cond delay="4000"/>
                            </p:stCondLst>
                            <p:childTnLst>
                              <p:par>
                                <p:cTn id="47" presetID="22" presetClass="entr" presetSubtype="1" fill="hold" grpId="0" nodeType="afterEffect">
                                  <p:stCondLst>
                                    <p:cond delay="0"/>
                                  </p:stCondLst>
                                  <p:childTnLst>
                                    <p:set>
                                      <p:cBhvr>
                                        <p:cTn id="48" dur="1" fill="hold">
                                          <p:stCondLst>
                                            <p:cond delay="0"/>
                                          </p:stCondLst>
                                        </p:cTn>
                                        <p:tgtEl>
                                          <p:spTgt spid="320"/>
                                        </p:tgtEl>
                                        <p:attrNameLst>
                                          <p:attrName>style.visibility</p:attrName>
                                        </p:attrNameLst>
                                      </p:cBhvr>
                                      <p:to>
                                        <p:strVal val="visible"/>
                                      </p:to>
                                    </p:set>
                                    <p:animEffect transition="in" filter="wipe(up)">
                                      <p:cBhvr>
                                        <p:cTn id="49" dur="500"/>
                                        <p:tgtEl>
                                          <p:spTgt spid="320"/>
                                        </p:tgtEl>
                                      </p:cBhvr>
                                    </p:animEffect>
                                  </p:childTnLst>
                                </p:cTn>
                              </p:par>
                            </p:childTnLst>
                          </p:cTn>
                        </p:par>
                        <p:par>
                          <p:cTn id="50" fill="hold">
                            <p:stCondLst>
                              <p:cond delay="4500"/>
                            </p:stCondLst>
                            <p:childTnLst>
                              <p:par>
                                <p:cTn id="51" presetID="22" presetClass="entr" presetSubtype="1" fill="hold" grpId="0" nodeType="afterEffect">
                                  <p:stCondLst>
                                    <p:cond delay="0"/>
                                  </p:stCondLst>
                                  <p:childTnLst>
                                    <p:set>
                                      <p:cBhvr>
                                        <p:cTn id="52" dur="1" fill="hold">
                                          <p:stCondLst>
                                            <p:cond delay="0"/>
                                          </p:stCondLst>
                                        </p:cTn>
                                        <p:tgtEl>
                                          <p:spTgt spid="298"/>
                                        </p:tgtEl>
                                        <p:attrNameLst>
                                          <p:attrName>style.visibility</p:attrName>
                                        </p:attrNameLst>
                                      </p:cBhvr>
                                      <p:to>
                                        <p:strVal val="visible"/>
                                      </p:to>
                                    </p:set>
                                    <p:animEffect transition="in" filter="wipe(up)">
                                      <p:cBhvr>
                                        <p:cTn id="53" dur="500"/>
                                        <p:tgtEl>
                                          <p:spTgt spid="298"/>
                                        </p:tgtEl>
                                      </p:cBhvr>
                                    </p:animEffect>
                                  </p:childTnLst>
                                </p:cTn>
                              </p:par>
                            </p:childTnLst>
                          </p:cTn>
                        </p:par>
                        <p:par>
                          <p:cTn id="54" fill="hold">
                            <p:stCondLst>
                              <p:cond delay="5000"/>
                            </p:stCondLst>
                            <p:childTnLst>
                              <p:par>
                                <p:cTn id="55" presetID="22" presetClass="entr" presetSubtype="2" fill="hold" grpId="0" nodeType="afterEffect">
                                  <p:stCondLst>
                                    <p:cond delay="0"/>
                                  </p:stCondLst>
                                  <p:childTnLst>
                                    <p:set>
                                      <p:cBhvr>
                                        <p:cTn id="56" dur="1" fill="hold">
                                          <p:stCondLst>
                                            <p:cond delay="0"/>
                                          </p:stCondLst>
                                        </p:cTn>
                                        <p:tgtEl>
                                          <p:spTgt spid="305"/>
                                        </p:tgtEl>
                                        <p:attrNameLst>
                                          <p:attrName>style.visibility</p:attrName>
                                        </p:attrNameLst>
                                      </p:cBhvr>
                                      <p:to>
                                        <p:strVal val="visible"/>
                                      </p:to>
                                    </p:set>
                                    <p:animEffect transition="in" filter="wipe(right)">
                                      <p:cBhvr>
                                        <p:cTn id="57" dur="500"/>
                                        <p:tgtEl>
                                          <p:spTgt spid="305"/>
                                        </p:tgtEl>
                                      </p:cBhvr>
                                    </p:animEffect>
                                  </p:childTnLst>
                                </p:cTn>
                              </p:par>
                            </p:childTnLst>
                          </p:cTn>
                        </p:par>
                        <p:par>
                          <p:cTn id="58" fill="hold">
                            <p:stCondLst>
                              <p:cond delay="5500"/>
                            </p:stCondLst>
                            <p:childTnLst>
                              <p:par>
                                <p:cTn id="59" presetID="22" presetClass="entr" presetSubtype="1" fill="hold" grpId="0" nodeType="afterEffect">
                                  <p:stCondLst>
                                    <p:cond delay="0"/>
                                  </p:stCondLst>
                                  <p:childTnLst>
                                    <p:set>
                                      <p:cBhvr>
                                        <p:cTn id="60" dur="1" fill="hold">
                                          <p:stCondLst>
                                            <p:cond delay="0"/>
                                          </p:stCondLst>
                                        </p:cTn>
                                        <p:tgtEl>
                                          <p:spTgt spid="329"/>
                                        </p:tgtEl>
                                        <p:attrNameLst>
                                          <p:attrName>style.visibility</p:attrName>
                                        </p:attrNameLst>
                                      </p:cBhvr>
                                      <p:to>
                                        <p:strVal val="visible"/>
                                      </p:to>
                                    </p:set>
                                    <p:animEffect transition="in" filter="wipe(up)">
                                      <p:cBhvr>
                                        <p:cTn id="61" dur="500"/>
                                        <p:tgtEl>
                                          <p:spTgt spid="329"/>
                                        </p:tgtEl>
                                      </p:cBhvr>
                                    </p:animEffect>
                                  </p:childTnLst>
                                </p:cTn>
                              </p:par>
                            </p:childTnLst>
                          </p:cTn>
                        </p:par>
                        <p:par>
                          <p:cTn id="62" fill="hold">
                            <p:stCondLst>
                              <p:cond delay="6000"/>
                            </p:stCondLst>
                            <p:childTnLst>
                              <p:par>
                                <p:cTn id="63" presetID="22" presetClass="entr" presetSubtype="1" fill="hold" grpId="0" nodeType="afterEffect">
                                  <p:stCondLst>
                                    <p:cond delay="0"/>
                                  </p:stCondLst>
                                  <p:childTnLst>
                                    <p:set>
                                      <p:cBhvr>
                                        <p:cTn id="64" dur="1" fill="hold">
                                          <p:stCondLst>
                                            <p:cond delay="0"/>
                                          </p:stCondLst>
                                        </p:cTn>
                                        <p:tgtEl>
                                          <p:spTgt spid="299"/>
                                        </p:tgtEl>
                                        <p:attrNameLst>
                                          <p:attrName>style.visibility</p:attrName>
                                        </p:attrNameLst>
                                      </p:cBhvr>
                                      <p:to>
                                        <p:strVal val="visible"/>
                                      </p:to>
                                    </p:set>
                                    <p:animEffect transition="in" filter="wipe(up)">
                                      <p:cBhvr>
                                        <p:cTn id="65" dur="500"/>
                                        <p:tgtEl>
                                          <p:spTgt spid="299"/>
                                        </p:tgtEl>
                                      </p:cBhvr>
                                    </p:animEffect>
                                  </p:childTnLst>
                                </p:cTn>
                              </p:par>
                            </p:childTnLst>
                          </p:cTn>
                        </p:par>
                        <p:par>
                          <p:cTn id="66" fill="hold">
                            <p:stCondLst>
                              <p:cond delay="6500"/>
                            </p:stCondLst>
                            <p:childTnLst>
                              <p:par>
                                <p:cTn id="67" presetID="22" presetClass="entr" presetSubtype="1" fill="hold" grpId="0" nodeType="afterEffect">
                                  <p:stCondLst>
                                    <p:cond delay="0"/>
                                  </p:stCondLst>
                                  <p:childTnLst>
                                    <p:set>
                                      <p:cBhvr>
                                        <p:cTn id="68" dur="1" fill="hold">
                                          <p:stCondLst>
                                            <p:cond delay="0"/>
                                          </p:stCondLst>
                                        </p:cTn>
                                        <p:tgtEl>
                                          <p:spTgt spid="356"/>
                                        </p:tgtEl>
                                        <p:attrNameLst>
                                          <p:attrName>style.visibility</p:attrName>
                                        </p:attrNameLst>
                                      </p:cBhvr>
                                      <p:to>
                                        <p:strVal val="visible"/>
                                      </p:to>
                                    </p:set>
                                    <p:animEffect transition="in" filter="wipe(up)">
                                      <p:cBhvr>
                                        <p:cTn id="69" dur="500"/>
                                        <p:tgtEl>
                                          <p:spTgt spid="356"/>
                                        </p:tgtEl>
                                      </p:cBhvr>
                                    </p:animEffect>
                                  </p:childTnLst>
                                </p:cTn>
                              </p:par>
                            </p:childTnLst>
                          </p:cTn>
                        </p:par>
                        <p:par>
                          <p:cTn id="70" fill="hold">
                            <p:stCondLst>
                              <p:cond delay="7000"/>
                            </p:stCondLst>
                            <p:childTnLst>
                              <p:par>
                                <p:cTn id="71" presetID="22" presetClass="entr" presetSubtype="1" fill="hold" grpId="0" nodeType="afterEffect">
                                  <p:stCondLst>
                                    <p:cond delay="0"/>
                                  </p:stCondLst>
                                  <p:childTnLst>
                                    <p:set>
                                      <p:cBhvr>
                                        <p:cTn id="72" dur="1" fill="hold">
                                          <p:stCondLst>
                                            <p:cond delay="0"/>
                                          </p:stCondLst>
                                        </p:cTn>
                                        <p:tgtEl>
                                          <p:spTgt spid="325"/>
                                        </p:tgtEl>
                                        <p:attrNameLst>
                                          <p:attrName>style.visibility</p:attrName>
                                        </p:attrNameLst>
                                      </p:cBhvr>
                                      <p:to>
                                        <p:strVal val="visible"/>
                                      </p:to>
                                    </p:set>
                                    <p:animEffect transition="in" filter="wipe(up)">
                                      <p:cBhvr>
                                        <p:cTn id="73" dur="500"/>
                                        <p:tgtEl>
                                          <p:spTgt spid="325"/>
                                        </p:tgtEl>
                                      </p:cBhvr>
                                    </p:animEffect>
                                  </p:childTnLst>
                                </p:cTn>
                              </p:par>
                            </p:childTnLst>
                          </p:cTn>
                        </p:par>
                        <p:par>
                          <p:cTn id="74" fill="hold">
                            <p:stCondLst>
                              <p:cond delay="7500"/>
                            </p:stCondLst>
                            <p:childTnLst>
                              <p:par>
                                <p:cTn id="75" presetID="22" presetClass="entr" presetSubtype="1" fill="hold" grpId="0" nodeType="afterEffect">
                                  <p:stCondLst>
                                    <p:cond delay="0"/>
                                  </p:stCondLst>
                                  <p:childTnLst>
                                    <p:set>
                                      <p:cBhvr>
                                        <p:cTn id="76" dur="1" fill="hold">
                                          <p:stCondLst>
                                            <p:cond delay="0"/>
                                          </p:stCondLst>
                                        </p:cTn>
                                        <p:tgtEl>
                                          <p:spTgt spid="300"/>
                                        </p:tgtEl>
                                        <p:attrNameLst>
                                          <p:attrName>style.visibility</p:attrName>
                                        </p:attrNameLst>
                                      </p:cBhvr>
                                      <p:to>
                                        <p:strVal val="visible"/>
                                      </p:to>
                                    </p:set>
                                    <p:animEffect transition="in" filter="wipe(up)">
                                      <p:cBhvr>
                                        <p:cTn id="77" dur="500"/>
                                        <p:tgtEl>
                                          <p:spTgt spid="300"/>
                                        </p:tgtEl>
                                      </p:cBhvr>
                                    </p:animEffect>
                                  </p:childTnLst>
                                </p:cTn>
                              </p:par>
                            </p:childTnLst>
                          </p:cTn>
                        </p:par>
                        <p:par>
                          <p:cTn id="78" fill="hold">
                            <p:stCondLst>
                              <p:cond delay="8000"/>
                            </p:stCondLst>
                            <p:childTnLst>
                              <p:par>
                                <p:cTn id="79" presetID="22" presetClass="entr" presetSubtype="1" fill="hold" grpId="0" nodeType="afterEffect">
                                  <p:stCondLst>
                                    <p:cond delay="0"/>
                                  </p:stCondLst>
                                  <p:childTnLst>
                                    <p:set>
                                      <p:cBhvr>
                                        <p:cTn id="80" dur="1" fill="hold">
                                          <p:stCondLst>
                                            <p:cond delay="0"/>
                                          </p:stCondLst>
                                        </p:cTn>
                                        <p:tgtEl>
                                          <p:spTgt spid="346"/>
                                        </p:tgtEl>
                                        <p:attrNameLst>
                                          <p:attrName>style.visibility</p:attrName>
                                        </p:attrNameLst>
                                      </p:cBhvr>
                                      <p:to>
                                        <p:strVal val="visible"/>
                                      </p:to>
                                    </p:set>
                                    <p:animEffect transition="in" filter="wipe(up)">
                                      <p:cBhvr>
                                        <p:cTn id="81" dur="500"/>
                                        <p:tgtEl>
                                          <p:spTgt spid="346"/>
                                        </p:tgtEl>
                                      </p:cBhvr>
                                    </p:animEffect>
                                  </p:childTnLst>
                                </p:cTn>
                              </p:par>
                            </p:childTnLst>
                          </p:cTn>
                        </p:par>
                        <p:par>
                          <p:cTn id="82" fill="hold">
                            <p:stCondLst>
                              <p:cond delay="8500"/>
                            </p:stCondLst>
                            <p:childTnLst>
                              <p:par>
                                <p:cTn id="83" presetID="22" presetClass="entr" presetSubtype="1" fill="hold" grpId="0" nodeType="afterEffect">
                                  <p:stCondLst>
                                    <p:cond delay="0"/>
                                  </p:stCondLst>
                                  <p:childTnLst>
                                    <p:set>
                                      <p:cBhvr>
                                        <p:cTn id="84" dur="1" fill="hold">
                                          <p:stCondLst>
                                            <p:cond delay="0"/>
                                          </p:stCondLst>
                                        </p:cTn>
                                        <p:tgtEl>
                                          <p:spTgt spid="321"/>
                                        </p:tgtEl>
                                        <p:attrNameLst>
                                          <p:attrName>style.visibility</p:attrName>
                                        </p:attrNameLst>
                                      </p:cBhvr>
                                      <p:to>
                                        <p:strVal val="visible"/>
                                      </p:to>
                                    </p:set>
                                    <p:animEffect transition="in" filter="wipe(up)">
                                      <p:cBhvr>
                                        <p:cTn id="85" dur="500"/>
                                        <p:tgtEl>
                                          <p:spTgt spid="321"/>
                                        </p:tgtEl>
                                      </p:cBhvr>
                                    </p:animEffect>
                                  </p:childTnLst>
                                </p:cTn>
                              </p:par>
                            </p:childTnLst>
                          </p:cTn>
                        </p:par>
                        <p:par>
                          <p:cTn id="86" fill="hold">
                            <p:stCondLst>
                              <p:cond delay="9000"/>
                            </p:stCondLst>
                            <p:childTnLst>
                              <p:par>
                                <p:cTn id="87" presetID="22" presetClass="entr" presetSubtype="1" fill="hold" grpId="0" nodeType="afterEffect">
                                  <p:stCondLst>
                                    <p:cond delay="0"/>
                                  </p:stCondLst>
                                  <p:childTnLst>
                                    <p:set>
                                      <p:cBhvr>
                                        <p:cTn id="88" dur="1" fill="hold">
                                          <p:stCondLst>
                                            <p:cond delay="0"/>
                                          </p:stCondLst>
                                        </p:cTn>
                                        <p:tgtEl>
                                          <p:spTgt spid="364"/>
                                        </p:tgtEl>
                                        <p:attrNameLst>
                                          <p:attrName>style.visibility</p:attrName>
                                        </p:attrNameLst>
                                      </p:cBhvr>
                                      <p:to>
                                        <p:strVal val="visible"/>
                                      </p:to>
                                    </p:set>
                                    <p:animEffect transition="in" filter="wipe(up)">
                                      <p:cBhvr>
                                        <p:cTn id="89" dur="500"/>
                                        <p:tgtEl>
                                          <p:spTgt spid="364"/>
                                        </p:tgtEl>
                                      </p:cBhvr>
                                    </p:animEffect>
                                  </p:childTnLst>
                                </p:cTn>
                              </p:par>
                            </p:childTnLst>
                          </p:cTn>
                        </p:par>
                        <p:par>
                          <p:cTn id="90" fill="hold">
                            <p:stCondLst>
                              <p:cond delay="9500"/>
                            </p:stCondLst>
                            <p:childTnLst>
                              <p:par>
                                <p:cTn id="91" presetID="22" presetClass="entr" presetSubtype="2" fill="hold" grpId="0" nodeType="afterEffect">
                                  <p:stCondLst>
                                    <p:cond delay="0"/>
                                  </p:stCondLst>
                                  <p:childTnLst>
                                    <p:set>
                                      <p:cBhvr>
                                        <p:cTn id="92" dur="1" fill="hold">
                                          <p:stCondLst>
                                            <p:cond delay="0"/>
                                          </p:stCondLst>
                                        </p:cTn>
                                        <p:tgtEl>
                                          <p:spTgt spid="306"/>
                                        </p:tgtEl>
                                        <p:attrNameLst>
                                          <p:attrName>style.visibility</p:attrName>
                                        </p:attrNameLst>
                                      </p:cBhvr>
                                      <p:to>
                                        <p:strVal val="visible"/>
                                      </p:to>
                                    </p:set>
                                    <p:animEffect transition="in" filter="wipe(right)">
                                      <p:cBhvr>
                                        <p:cTn id="93" dur="500"/>
                                        <p:tgtEl>
                                          <p:spTgt spid="306"/>
                                        </p:tgtEl>
                                      </p:cBhvr>
                                    </p:animEffect>
                                  </p:childTnLst>
                                </p:cTn>
                              </p:par>
                            </p:childTnLst>
                          </p:cTn>
                        </p:par>
                        <p:par>
                          <p:cTn id="94" fill="hold">
                            <p:stCondLst>
                              <p:cond delay="10000"/>
                            </p:stCondLst>
                            <p:childTnLst>
                              <p:par>
                                <p:cTn id="95" presetID="22" presetClass="entr" presetSubtype="1" fill="hold" grpId="0" nodeType="afterEffect">
                                  <p:stCondLst>
                                    <p:cond delay="0"/>
                                  </p:stCondLst>
                                  <p:childTnLst>
                                    <p:set>
                                      <p:cBhvr>
                                        <p:cTn id="96" dur="1" fill="hold">
                                          <p:stCondLst>
                                            <p:cond delay="0"/>
                                          </p:stCondLst>
                                        </p:cTn>
                                        <p:tgtEl>
                                          <p:spTgt spid="330"/>
                                        </p:tgtEl>
                                        <p:attrNameLst>
                                          <p:attrName>style.visibility</p:attrName>
                                        </p:attrNameLst>
                                      </p:cBhvr>
                                      <p:to>
                                        <p:strVal val="visible"/>
                                      </p:to>
                                    </p:set>
                                    <p:animEffect transition="in" filter="wipe(up)">
                                      <p:cBhvr>
                                        <p:cTn id="97" dur="500"/>
                                        <p:tgtEl>
                                          <p:spTgt spid="330"/>
                                        </p:tgtEl>
                                      </p:cBhvr>
                                    </p:animEffect>
                                  </p:childTnLst>
                                </p:cTn>
                              </p:par>
                            </p:childTnLst>
                          </p:cTn>
                        </p:par>
                        <p:par>
                          <p:cTn id="98" fill="hold">
                            <p:stCondLst>
                              <p:cond delay="10500"/>
                            </p:stCondLst>
                            <p:childTnLst>
                              <p:par>
                                <p:cTn id="99" presetID="22" presetClass="entr" presetSubtype="1" fill="hold" grpId="0" nodeType="afterEffect">
                                  <p:stCondLst>
                                    <p:cond delay="0"/>
                                  </p:stCondLst>
                                  <p:childTnLst>
                                    <p:set>
                                      <p:cBhvr>
                                        <p:cTn id="100" dur="1" fill="hold">
                                          <p:stCondLst>
                                            <p:cond delay="0"/>
                                          </p:stCondLst>
                                        </p:cTn>
                                        <p:tgtEl>
                                          <p:spTgt spid="365"/>
                                        </p:tgtEl>
                                        <p:attrNameLst>
                                          <p:attrName>style.visibility</p:attrName>
                                        </p:attrNameLst>
                                      </p:cBhvr>
                                      <p:to>
                                        <p:strVal val="visible"/>
                                      </p:to>
                                    </p:set>
                                    <p:animEffect transition="in" filter="wipe(up)">
                                      <p:cBhvr>
                                        <p:cTn id="101" dur="500"/>
                                        <p:tgtEl>
                                          <p:spTgt spid="365"/>
                                        </p:tgtEl>
                                      </p:cBhvr>
                                    </p:animEffect>
                                  </p:childTnLst>
                                </p:cTn>
                              </p:par>
                            </p:childTnLst>
                          </p:cTn>
                        </p:par>
                        <p:par>
                          <p:cTn id="102" fill="hold">
                            <p:stCondLst>
                              <p:cond delay="11000"/>
                            </p:stCondLst>
                            <p:childTnLst>
                              <p:par>
                                <p:cTn id="103" presetID="22" presetClass="entr" presetSubtype="1" fill="hold" grpId="0" nodeType="afterEffect">
                                  <p:stCondLst>
                                    <p:cond delay="0"/>
                                  </p:stCondLst>
                                  <p:childTnLst>
                                    <p:set>
                                      <p:cBhvr>
                                        <p:cTn id="104" dur="1" fill="hold">
                                          <p:stCondLst>
                                            <p:cond delay="0"/>
                                          </p:stCondLst>
                                        </p:cTn>
                                        <p:tgtEl>
                                          <p:spTgt spid="357"/>
                                        </p:tgtEl>
                                        <p:attrNameLst>
                                          <p:attrName>style.visibility</p:attrName>
                                        </p:attrNameLst>
                                      </p:cBhvr>
                                      <p:to>
                                        <p:strVal val="visible"/>
                                      </p:to>
                                    </p:set>
                                    <p:animEffect transition="in" filter="wipe(up)">
                                      <p:cBhvr>
                                        <p:cTn id="105" dur="500"/>
                                        <p:tgtEl>
                                          <p:spTgt spid="357"/>
                                        </p:tgtEl>
                                      </p:cBhvr>
                                    </p:animEffect>
                                  </p:childTnLst>
                                </p:cTn>
                              </p:par>
                              <p:par>
                                <p:cTn id="106" presetID="22" presetClass="entr" presetSubtype="1" fill="hold" grpId="0" nodeType="withEffect">
                                  <p:stCondLst>
                                    <p:cond delay="0"/>
                                  </p:stCondLst>
                                  <p:childTnLst>
                                    <p:set>
                                      <p:cBhvr>
                                        <p:cTn id="107" dur="1" fill="hold">
                                          <p:stCondLst>
                                            <p:cond delay="0"/>
                                          </p:stCondLst>
                                        </p:cTn>
                                        <p:tgtEl>
                                          <p:spTgt spid="326"/>
                                        </p:tgtEl>
                                        <p:attrNameLst>
                                          <p:attrName>style.visibility</p:attrName>
                                        </p:attrNameLst>
                                      </p:cBhvr>
                                      <p:to>
                                        <p:strVal val="visible"/>
                                      </p:to>
                                    </p:set>
                                    <p:animEffect transition="in" filter="wipe(up)">
                                      <p:cBhvr>
                                        <p:cTn id="108" dur="500"/>
                                        <p:tgtEl>
                                          <p:spTgt spid="326"/>
                                        </p:tgtEl>
                                      </p:cBhvr>
                                    </p:animEffect>
                                  </p:childTnLst>
                                </p:cTn>
                              </p:par>
                            </p:childTnLst>
                          </p:cTn>
                        </p:par>
                        <p:par>
                          <p:cTn id="109" fill="hold">
                            <p:stCondLst>
                              <p:cond delay="11500"/>
                            </p:stCondLst>
                            <p:childTnLst>
                              <p:par>
                                <p:cTn id="110" presetID="22" presetClass="entr" presetSubtype="1" fill="hold" grpId="0" nodeType="afterEffect">
                                  <p:stCondLst>
                                    <p:cond delay="0"/>
                                  </p:stCondLst>
                                  <p:childTnLst>
                                    <p:set>
                                      <p:cBhvr>
                                        <p:cTn id="111" dur="1" fill="hold">
                                          <p:stCondLst>
                                            <p:cond delay="0"/>
                                          </p:stCondLst>
                                        </p:cTn>
                                        <p:tgtEl>
                                          <p:spTgt spid="366"/>
                                        </p:tgtEl>
                                        <p:attrNameLst>
                                          <p:attrName>style.visibility</p:attrName>
                                        </p:attrNameLst>
                                      </p:cBhvr>
                                      <p:to>
                                        <p:strVal val="visible"/>
                                      </p:to>
                                    </p:set>
                                    <p:animEffect transition="in" filter="wipe(up)">
                                      <p:cBhvr>
                                        <p:cTn id="112" dur="500"/>
                                        <p:tgtEl>
                                          <p:spTgt spid="366"/>
                                        </p:tgtEl>
                                      </p:cBhvr>
                                    </p:animEffect>
                                  </p:childTnLst>
                                </p:cTn>
                              </p:par>
                            </p:childTnLst>
                          </p:cTn>
                        </p:par>
                        <p:par>
                          <p:cTn id="113" fill="hold">
                            <p:stCondLst>
                              <p:cond delay="12000"/>
                            </p:stCondLst>
                            <p:childTnLst>
                              <p:par>
                                <p:cTn id="114" presetID="22" presetClass="entr" presetSubtype="8" fill="hold" grpId="0" nodeType="afterEffect">
                                  <p:stCondLst>
                                    <p:cond delay="0"/>
                                  </p:stCondLst>
                                  <p:childTnLst>
                                    <p:set>
                                      <p:cBhvr>
                                        <p:cTn id="115" dur="1" fill="hold">
                                          <p:stCondLst>
                                            <p:cond delay="0"/>
                                          </p:stCondLst>
                                        </p:cTn>
                                        <p:tgtEl>
                                          <p:spTgt spid="347"/>
                                        </p:tgtEl>
                                        <p:attrNameLst>
                                          <p:attrName>style.visibility</p:attrName>
                                        </p:attrNameLst>
                                      </p:cBhvr>
                                      <p:to>
                                        <p:strVal val="visible"/>
                                      </p:to>
                                    </p:set>
                                    <p:animEffect transition="in" filter="wipe(left)">
                                      <p:cBhvr>
                                        <p:cTn id="116" dur="500"/>
                                        <p:tgtEl>
                                          <p:spTgt spid="347"/>
                                        </p:tgtEl>
                                      </p:cBhvr>
                                    </p:animEffect>
                                  </p:childTnLst>
                                </p:cTn>
                              </p:par>
                            </p:childTnLst>
                          </p:cTn>
                        </p:par>
                        <p:par>
                          <p:cTn id="117" fill="hold">
                            <p:stCondLst>
                              <p:cond delay="12500"/>
                            </p:stCondLst>
                            <p:childTnLst>
                              <p:par>
                                <p:cTn id="118" presetID="22" presetClass="entr" presetSubtype="1" fill="hold" grpId="0" nodeType="afterEffect">
                                  <p:stCondLst>
                                    <p:cond delay="0"/>
                                  </p:stCondLst>
                                  <p:childTnLst>
                                    <p:set>
                                      <p:cBhvr>
                                        <p:cTn id="119" dur="1" fill="hold">
                                          <p:stCondLst>
                                            <p:cond delay="0"/>
                                          </p:stCondLst>
                                        </p:cTn>
                                        <p:tgtEl>
                                          <p:spTgt spid="322"/>
                                        </p:tgtEl>
                                        <p:attrNameLst>
                                          <p:attrName>style.visibility</p:attrName>
                                        </p:attrNameLst>
                                      </p:cBhvr>
                                      <p:to>
                                        <p:strVal val="visible"/>
                                      </p:to>
                                    </p:set>
                                    <p:animEffect transition="in" filter="wipe(up)">
                                      <p:cBhvr>
                                        <p:cTn id="120" dur="500"/>
                                        <p:tgtEl>
                                          <p:spTgt spid="322"/>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363"/>
                                        </p:tgtEl>
                                        <p:attrNameLst>
                                          <p:attrName>style.visibility</p:attrName>
                                        </p:attrNameLst>
                                      </p:cBhvr>
                                      <p:to>
                                        <p:strVal val="visible"/>
                                      </p:to>
                                    </p:set>
                                    <p:animEffect transition="in" filter="dissolve">
                                      <p:cBhvr>
                                        <p:cTn id="125" dur="500"/>
                                        <p:tgtEl>
                                          <p:spTgt spid="363"/>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359"/>
                                        </p:tgtEl>
                                        <p:attrNameLst>
                                          <p:attrName>style.visibility</p:attrName>
                                        </p:attrNameLst>
                                      </p:cBhvr>
                                      <p:to>
                                        <p:strVal val="visible"/>
                                      </p:to>
                                    </p:set>
                                    <p:animEffect transition="in" filter="dissolve">
                                      <p:cBhvr>
                                        <p:cTn id="128" dur="500"/>
                                        <p:tgtEl>
                                          <p:spTgt spid="359"/>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360"/>
                                        </p:tgtEl>
                                        <p:attrNameLst>
                                          <p:attrName>style.visibility</p:attrName>
                                        </p:attrNameLst>
                                      </p:cBhvr>
                                      <p:to>
                                        <p:strVal val="visible"/>
                                      </p:to>
                                    </p:set>
                                    <p:animEffect transition="in" filter="dissolve">
                                      <p:cBhvr>
                                        <p:cTn id="131" dur="500"/>
                                        <p:tgtEl>
                                          <p:spTgt spid="360"/>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361"/>
                                        </p:tgtEl>
                                        <p:attrNameLst>
                                          <p:attrName>style.visibility</p:attrName>
                                        </p:attrNameLst>
                                      </p:cBhvr>
                                      <p:to>
                                        <p:strVal val="visible"/>
                                      </p:to>
                                    </p:set>
                                    <p:animEffect transition="in" filter="dissolve">
                                      <p:cBhvr>
                                        <p:cTn id="134" dur="500"/>
                                        <p:tgtEl>
                                          <p:spTgt spid="361"/>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353"/>
                                        </p:tgtEl>
                                        <p:attrNameLst>
                                          <p:attrName>style.visibility</p:attrName>
                                        </p:attrNameLst>
                                      </p:cBhvr>
                                      <p:to>
                                        <p:strVal val="visible"/>
                                      </p:to>
                                    </p:set>
                                    <p:animEffect transition="in" filter="dissolve">
                                      <p:cBhvr>
                                        <p:cTn id="137" dur="500"/>
                                        <p:tgtEl>
                                          <p:spTgt spid="353"/>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358"/>
                                        </p:tgtEl>
                                        <p:attrNameLst>
                                          <p:attrName>style.visibility</p:attrName>
                                        </p:attrNameLst>
                                      </p:cBhvr>
                                      <p:to>
                                        <p:strVal val="visible"/>
                                      </p:to>
                                    </p:set>
                                    <p:animEffect transition="in" filter="dissolve">
                                      <p:cBhvr>
                                        <p:cTn id="140" dur="500"/>
                                        <p:tgtEl>
                                          <p:spTgt spid="358"/>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362"/>
                                        </p:tgtEl>
                                        <p:attrNameLst>
                                          <p:attrName>style.visibility</p:attrName>
                                        </p:attrNameLst>
                                      </p:cBhvr>
                                      <p:to>
                                        <p:strVal val="visible"/>
                                      </p:to>
                                    </p:set>
                                    <p:animEffect transition="in" filter="dissolve">
                                      <p:cBhvr>
                                        <p:cTn id="143" dur="500"/>
                                        <p:tgtEl>
                                          <p:spTgt spid="362"/>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4" fill="hold" grpId="0" nodeType="clickEffect">
                                  <p:stCondLst>
                                    <p:cond delay="0"/>
                                  </p:stCondLst>
                                  <p:childTnLst>
                                    <p:set>
                                      <p:cBhvr>
                                        <p:cTn id="147" dur="1" fill="hold">
                                          <p:stCondLst>
                                            <p:cond delay="0"/>
                                          </p:stCondLst>
                                        </p:cTn>
                                        <p:tgtEl>
                                          <p:spTgt spid="367"/>
                                        </p:tgtEl>
                                        <p:attrNameLst>
                                          <p:attrName>style.visibility</p:attrName>
                                        </p:attrNameLst>
                                      </p:cBhvr>
                                      <p:to>
                                        <p:strVal val="visible"/>
                                      </p:to>
                                    </p:set>
                                    <p:animEffect transition="in" filter="wipe(down)">
                                      <p:cBhvr>
                                        <p:cTn id="148" dur="500"/>
                                        <p:tgtEl>
                                          <p:spTgt spid="367"/>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xit" presetSubtype="1" fill="hold" grpId="1" nodeType="clickEffect">
                                  <p:stCondLst>
                                    <p:cond delay="0"/>
                                  </p:stCondLst>
                                  <p:childTnLst>
                                    <p:animEffect transition="out" filter="wipe(up)">
                                      <p:cBhvr>
                                        <p:cTn id="152" dur="500"/>
                                        <p:tgtEl>
                                          <p:spTgt spid="367"/>
                                        </p:tgtEl>
                                      </p:cBhvr>
                                    </p:animEffect>
                                    <p:set>
                                      <p:cBhvr>
                                        <p:cTn id="153" dur="1" fill="hold">
                                          <p:stCondLst>
                                            <p:cond delay="499"/>
                                          </p:stCondLst>
                                        </p:cTn>
                                        <p:tgtEl>
                                          <p:spTgt spid="3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p:bldP spid="296" grpId="0" animBg="1"/>
      <p:bldP spid="297" grpId="0" animBg="1"/>
      <p:bldP spid="298" grpId="0" animBg="1"/>
      <p:bldP spid="299" grpId="0" animBg="1"/>
      <p:bldP spid="300" grpId="0" animBg="1"/>
      <p:bldP spid="304" grpId="0" animBg="1"/>
      <p:bldP spid="305" grpId="0" animBg="1"/>
      <p:bldP spid="306" grpId="0" animBg="1"/>
      <p:bldP spid="320" grpId="0" animBg="1"/>
      <p:bldP spid="321" grpId="0" animBg="1"/>
      <p:bldP spid="322" grpId="0" animBg="1"/>
      <p:bldP spid="324" grpId="0" animBg="1"/>
      <p:bldP spid="325" grpId="0" animBg="1"/>
      <p:bldP spid="326" grpId="0" animBg="1"/>
      <p:bldP spid="328" grpId="0" animBg="1"/>
      <p:bldP spid="329" grpId="0" animBg="1"/>
      <p:bldP spid="330" grpId="0" animBg="1"/>
      <p:bldP spid="345" grpId="0" animBg="1"/>
      <p:bldP spid="346" grpId="0" animBg="1"/>
      <p:bldP spid="347" grpId="0" animBg="1"/>
      <p:bldP spid="353" grpId="0"/>
      <p:bldP spid="355" grpId="0" animBg="1"/>
      <p:bldP spid="356" grpId="0" animBg="1"/>
      <p:bldP spid="357" grpId="0" animBg="1"/>
      <p:bldP spid="358" grpId="0"/>
      <p:bldP spid="359" grpId="0"/>
      <p:bldP spid="360" grpId="0"/>
      <p:bldP spid="361" grpId="0"/>
      <p:bldP spid="362" grpId="0"/>
      <p:bldP spid="363" grpId="0"/>
      <p:bldP spid="364" grpId="0" animBg="1"/>
      <p:bldP spid="365" grpId="0" animBg="1"/>
      <p:bldP spid="366" grpId="0" animBg="1"/>
      <p:bldP spid="367" grpId="0" animBg="1"/>
      <p:bldP spid="367" grpId="1" animBg="1"/>
    </p:bldLst>
  </p:timing>
  <p:extLst mod="1"/>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643298" y="5828971"/>
            <a:ext cx="5765800" cy="999645"/>
            <a:chOff x="1643298" y="5828971"/>
            <a:chExt cx="5765800" cy="999645"/>
          </a:xfrm>
          <a:solidFill>
            <a:schemeClr val="accent5">
              <a:lumMod val="50000"/>
            </a:schemeClr>
          </a:solidFill>
        </p:grpSpPr>
        <p:sp>
          <p:nvSpPr>
            <p:cNvPr id="3" name="圆角矩形 2"/>
            <p:cNvSpPr/>
            <p:nvPr/>
          </p:nvSpPr>
          <p:spPr>
            <a:xfrm>
              <a:off x="1643298" y="5828971"/>
              <a:ext cx="5765800" cy="999645"/>
            </a:xfrm>
            <a:prstGeom prst="roundRect">
              <a:avLst/>
            </a:prstGeom>
            <a:grp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1" name="Text Box 67"/>
            <p:cNvSpPr txBox="1">
              <a:spLocks noChangeArrowheads="1"/>
            </p:cNvSpPr>
            <p:nvPr/>
          </p:nvSpPr>
          <p:spPr bwMode="auto">
            <a:xfrm>
              <a:off x="3477808" y="6428506"/>
              <a:ext cx="1983235" cy="40011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R="0" lvl="0" indent="0" fontAlgn="base">
                <a:lnSpc>
                  <a:spcPct val="100000"/>
                </a:lnSpc>
                <a:spcBef>
                  <a:spcPct val="0"/>
                </a:spcBef>
                <a:spcAft>
                  <a:spcPct val="0"/>
                </a:spcAft>
                <a:buClrTx/>
                <a:buSzTx/>
                <a:buFontTx/>
                <a:buNone/>
                <a:tabLst/>
                <a:defRPr kumimoji="1" sz="2000" b="0" i="0" u="none" strike="noStrike" cap="none" spc="0" normalizeH="0" baseline="0">
                  <a:ln>
                    <a:noFill/>
                  </a:ln>
                  <a:effectLst/>
                  <a:uLnTx/>
                  <a:uFillTx/>
                  <a:latin typeface="Calibri" panose="020F0502020204030204" pitchFamily="34" charset="0"/>
                  <a:ea typeface="华文楷体" panose="02010600040101010101" pitchFamily="2" charset="-122"/>
                </a:defRPr>
              </a:lvl1pPr>
            </a:lstStyle>
            <a:p>
              <a:r>
                <a:rPr lang="en-US" altLang="zh-CN" dirty="0" smtClean="0">
                  <a:solidFill>
                    <a:schemeClr val="bg1"/>
                  </a:solidFill>
                </a:rPr>
                <a:t>90</a:t>
              </a:r>
              <a:r>
                <a:rPr lang="zh-CN" altLang="en-US" dirty="0" smtClean="0">
                  <a:solidFill>
                    <a:schemeClr val="bg1"/>
                  </a:solidFill>
                </a:rPr>
                <a:t>个多播组成员</a:t>
              </a:r>
              <a:endParaRPr lang="en-US" altLang="zh-CN" dirty="0">
                <a:solidFill>
                  <a:schemeClr val="bg1"/>
                </a:solidFill>
              </a:endParaRPr>
            </a:p>
          </p:txBody>
        </p:sp>
      </p:grpSp>
      <p:sp>
        <p:nvSpPr>
          <p:cNvPr id="2" name="标题 1"/>
          <p:cNvSpPr>
            <a:spLocks noGrp="1"/>
          </p:cNvSpPr>
          <p:nvPr>
            <p:ph type="title"/>
          </p:nvPr>
        </p:nvSpPr>
        <p:spPr/>
        <p:txBody>
          <a:bodyPr/>
          <a:lstStyle/>
          <a:p>
            <a:r>
              <a:rPr lang="en-US" altLang="zh-CN" dirty="0" smtClean="0"/>
              <a:t>IP</a:t>
            </a:r>
            <a:r>
              <a:rPr lang="zh-CN" altLang="en-US" dirty="0" smtClean="0"/>
              <a:t>多播基本概念</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5</a:t>
            </a:fld>
            <a:endParaRPr lang="zh-CN" altLang="en-US" dirty="0"/>
          </a:p>
        </p:txBody>
      </p:sp>
      <p:sp>
        <p:nvSpPr>
          <p:cNvPr id="5" name="文本框 4"/>
          <p:cNvSpPr txBox="1">
            <a:spLocks noChangeArrowheads="1"/>
          </p:cNvSpPr>
          <p:nvPr/>
        </p:nvSpPr>
        <p:spPr bwMode="auto">
          <a:xfrm>
            <a:off x="7581900" y="87868"/>
            <a:ext cx="13435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4.5  IP</a:t>
            </a:r>
            <a:r>
              <a:rPr lang="zh-CN" altLang="en-US" sz="1800" dirty="0" smtClean="0">
                <a:solidFill>
                  <a:schemeClr val="bg2">
                    <a:lumMod val="75000"/>
                  </a:schemeClr>
                </a:solidFill>
                <a:latin typeface="Calibri" panose="020F0502020204030204" pitchFamily="34" charset="0"/>
                <a:ea typeface="黑体" panose="02010609060101010101" pitchFamily="49" charset="-122"/>
              </a:rPr>
              <a:t>多播</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
        <p:nvSpPr>
          <p:cNvPr id="288" name="内容占位符 2"/>
          <p:cNvSpPr>
            <a:spLocks noGrp="1"/>
          </p:cNvSpPr>
          <p:nvPr>
            <p:ph idx="1"/>
          </p:nvPr>
        </p:nvSpPr>
        <p:spPr>
          <a:xfrm>
            <a:off x="440972" y="1372355"/>
            <a:ext cx="8579554" cy="500057"/>
          </a:xfrm>
        </p:spPr>
        <p:txBody>
          <a:bodyPr/>
          <a:lstStyle/>
          <a:p>
            <a:r>
              <a:rPr lang="en-US" altLang="zh-CN" dirty="0" smtClean="0"/>
              <a:t>1</a:t>
            </a:r>
            <a:r>
              <a:rPr lang="zh-CN" altLang="en-US" dirty="0" smtClean="0"/>
              <a:t>次多播，明显减少网络资源消耗</a:t>
            </a:r>
            <a:endParaRPr lang="zh-CN" altLang="en-US" dirty="0"/>
          </a:p>
        </p:txBody>
      </p:sp>
      <p:sp>
        <p:nvSpPr>
          <p:cNvPr id="295" name="AutoShape 60"/>
          <p:cNvSpPr>
            <a:spLocks noChangeArrowheads="1"/>
          </p:cNvSpPr>
          <p:nvPr/>
        </p:nvSpPr>
        <p:spPr bwMode="auto">
          <a:xfrm rot="5400000">
            <a:off x="4313235" y="3254453"/>
            <a:ext cx="504825" cy="195263"/>
          </a:xfrm>
          <a:prstGeom prst="rightArrow">
            <a:avLst>
              <a:gd name="adj1" fmla="val 37500"/>
              <a:gd name="adj2" fmla="val 103881"/>
            </a:avLst>
          </a:prstGeom>
          <a:solidFill>
            <a:srgbClr val="669900"/>
          </a:solidFill>
          <a:ln w="9525">
            <a:solidFill>
              <a:srgbClr val="000000"/>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Tahoma" panose="020B0604030504040204" pitchFamily="34" charset="0"/>
              <a:ea typeface="黑体" panose="02010609060101010101" pitchFamily="49" charset="-122"/>
            </a:endParaRPr>
          </a:p>
        </p:txBody>
      </p:sp>
      <p:sp>
        <p:nvSpPr>
          <p:cNvPr id="304" name="AutoShape 61"/>
          <p:cNvSpPr>
            <a:spLocks noChangeArrowheads="1"/>
          </p:cNvSpPr>
          <p:nvPr/>
        </p:nvSpPr>
        <p:spPr bwMode="auto">
          <a:xfrm rot="8740270">
            <a:off x="3230984" y="4240466"/>
            <a:ext cx="481013" cy="204788"/>
          </a:xfrm>
          <a:prstGeom prst="rightArrow">
            <a:avLst>
              <a:gd name="adj1" fmla="val 37500"/>
              <a:gd name="adj2" fmla="val 94377"/>
            </a:avLst>
          </a:prstGeom>
          <a:solidFill>
            <a:srgbClr val="669900"/>
          </a:solidFill>
          <a:ln w="9525">
            <a:solidFill>
              <a:srgbClr val="000000"/>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Tahoma" panose="020B0604030504040204" pitchFamily="34" charset="0"/>
              <a:ea typeface="黑体" panose="02010609060101010101" pitchFamily="49" charset="-122"/>
            </a:endParaRPr>
          </a:p>
        </p:txBody>
      </p:sp>
      <p:sp>
        <p:nvSpPr>
          <p:cNvPr id="320" name="AutoShape 104"/>
          <p:cNvSpPr>
            <a:spLocks noChangeArrowheads="1"/>
          </p:cNvSpPr>
          <p:nvPr/>
        </p:nvSpPr>
        <p:spPr bwMode="auto">
          <a:xfrm rot="5400000">
            <a:off x="5958291" y="5175704"/>
            <a:ext cx="503722" cy="195454"/>
          </a:xfrm>
          <a:prstGeom prst="rightArrow">
            <a:avLst>
              <a:gd name="adj1" fmla="val 37500"/>
              <a:gd name="adj2" fmla="val 98306"/>
            </a:avLst>
          </a:prstGeom>
          <a:solidFill>
            <a:srgbClr val="669900"/>
          </a:solidFill>
          <a:ln w="9525">
            <a:solidFill>
              <a:srgbClr val="000000"/>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Tahoma" panose="020B0604030504040204" pitchFamily="34" charset="0"/>
              <a:ea typeface="黑体" panose="02010609060101010101" pitchFamily="49" charset="-122"/>
            </a:endParaRPr>
          </a:p>
        </p:txBody>
      </p:sp>
      <p:sp>
        <p:nvSpPr>
          <p:cNvPr id="324" name="AutoShape 113"/>
          <p:cNvSpPr>
            <a:spLocks noChangeArrowheads="1"/>
          </p:cNvSpPr>
          <p:nvPr/>
        </p:nvSpPr>
        <p:spPr bwMode="auto">
          <a:xfrm rot="5400000">
            <a:off x="4274337" y="5159449"/>
            <a:ext cx="503722" cy="196215"/>
          </a:xfrm>
          <a:prstGeom prst="rightArrow">
            <a:avLst>
              <a:gd name="adj1" fmla="val 37500"/>
              <a:gd name="adj2" fmla="val 98306"/>
            </a:avLst>
          </a:prstGeom>
          <a:solidFill>
            <a:srgbClr val="669900"/>
          </a:solidFill>
          <a:ln w="9525">
            <a:solidFill>
              <a:srgbClr val="000000"/>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Tahoma" panose="020B0604030504040204" pitchFamily="34" charset="0"/>
              <a:ea typeface="黑体" panose="02010609060101010101" pitchFamily="49" charset="-122"/>
            </a:endParaRPr>
          </a:p>
        </p:txBody>
      </p:sp>
      <p:sp>
        <p:nvSpPr>
          <p:cNvPr id="328" name="AutoShape 117"/>
          <p:cNvSpPr>
            <a:spLocks noChangeArrowheads="1"/>
          </p:cNvSpPr>
          <p:nvPr/>
        </p:nvSpPr>
        <p:spPr bwMode="auto">
          <a:xfrm rot="5400000">
            <a:off x="2828125" y="5229299"/>
            <a:ext cx="503722" cy="196215"/>
          </a:xfrm>
          <a:prstGeom prst="rightArrow">
            <a:avLst>
              <a:gd name="adj1" fmla="val 37500"/>
              <a:gd name="adj2" fmla="val 98306"/>
            </a:avLst>
          </a:prstGeom>
          <a:solidFill>
            <a:srgbClr val="669900"/>
          </a:solidFill>
          <a:ln w="9525">
            <a:solidFill>
              <a:srgbClr val="000000"/>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Tahoma" panose="020B0604030504040204" pitchFamily="34" charset="0"/>
              <a:ea typeface="黑体" panose="02010609060101010101" pitchFamily="49" charset="-122"/>
            </a:endParaRPr>
          </a:p>
        </p:txBody>
      </p:sp>
      <p:sp>
        <p:nvSpPr>
          <p:cNvPr id="345" name="AutoShape 75"/>
          <p:cNvSpPr>
            <a:spLocks noChangeArrowheads="1"/>
          </p:cNvSpPr>
          <p:nvPr/>
        </p:nvSpPr>
        <p:spPr bwMode="auto">
          <a:xfrm rot="1858546">
            <a:off x="5055834" y="4136016"/>
            <a:ext cx="482600" cy="206375"/>
          </a:xfrm>
          <a:prstGeom prst="rightArrow">
            <a:avLst>
              <a:gd name="adj1" fmla="val 37500"/>
              <a:gd name="adj2" fmla="val 93961"/>
            </a:avLst>
          </a:prstGeom>
          <a:solidFill>
            <a:srgbClr val="669900"/>
          </a:solidFill>
          <a:ln w="9525">
            <a:solidFill>
              <a:srgbClr val="000000"/>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Tahoma" panose="020B0604030504040204" pitchFamily="34" charset="0"/>
              <a:ea typeface="黑体" panose="02010609060101010101" pitchFamily="49" charset="-122"/>
            </a:endParaRPr>
          </a:p>
        </p:txBody>
      </p:sp>
      <p:sp>
        <p:nvSpPr>
          <p:cNvPr id="355" name="AutoShape 121"/>
          <p:cNvSpPr>
            <a:spLocks noChangeArrowheads="1"/>
          </p:cNvSpPr>
          <p:nvPr/>
        </p:nvSpPr>
        <p:spPr bwMode="auto">
          <a:xfrm rot="5400000">
            <a:off x="4274733" y="4308598"/>
            <a:ext cx="503722" cy="196215"/>
          </a:xfrm>
          <a:prstGeom prst="rightArrow">
            <a:avLst>
              <a:gd name="adj1" fmla="val 37500"/>
              <a:gd name="adj2" fmla="val 98306"/>
            </a:avLst>
          </a:prstGeom>
          <a:solidFill>
            <a:srgbClr val="669900"/>
          </a:solidFill>
          <a:ln w="9525">
            <a:solidFill>
              <a:srgbClr val="000000"/>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Tahoma" panose="020B0604030504040204" pitchFamily="34" charset="0"/>
              <a:ea typeface="黑体" panose="02010609060101010101" pitchFamily="49" charset="-122"/>
            </a:endParaRPr>
          </a:p>
        </p:txBody>
      </p:sp>
      <p:grpSp>
        <p:nvGrpSpPr>
          <p:cNvPr id="287" name="组合 286"/>
          <p:cNvGrpSpPr/>
          <p:nvPr/>
        </p:nvGrpSpPr>
        <p:grpSpPr>
          <a:xfrm>
            <a:off x="2081212" y="2031515"/>
            <a:ext cx="4854575" cy="4436644"/>
            <a:chOff x="2144712" y="1756778"/>
            <a:chExt cx="4854575" cy="4436644"/>
          </a:xfrm>
        </p:grpSpPr>
        <p:pic>
          <p:nvPicPr>
            <p:cNvPr id="253" name="Picture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06724" y="5623510"/>
              <a:ext cx="600075"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4" name="Line 52"/>
            <p:cNvSpPr>
              <a:spLocks noChangeShapeType="1"/>
            </p:cNvSpPr>
            <p:nvPr/>
          </p:nvSpPr>
          <p:spPr bwMode="auto">
            <a:xfrm flipV="1">
              <a:off x="3089274" y="3677235"/>
              <a:ext cx="1293813" cy="906462"/>
            </a:xfrm>
            <a:prstGeom prst="line">
              <a:avLst/>
            </a:prstGeom>
            <a:noFill/>
            <a:ln w="190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55" name="Line 53"/>
            <p:cNvSpPr>
              <a:spLocks noChangeShapeType="1"/>
            </p:cNvSpPr>
            <p:nvPr/>
          </p:nvSpPr>
          <p:spPr bwMode="auto">
            <a:xfrm flipV="1">
              <a:off x="4470399" y="2497722"/>
              <a:ext cx="0" cy="996950"/>
            </a:xfrm>
            <a:prstGeom prst="line">
              <a:avLst/>
            </a:prstGeom>
            <a:noFill/>
            <a:ln w="190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56" name="Line 54"/>
            <p:cNvSpPr>
              <a:spLocks noChangeShapeType="1"/>
            </p:cNvSpPr>
            <p:nvPr/>
          </p:nvSpPr>
          <p:spPr bwMode="auto">
            <a:xfrm flipH="1" flipV="1">
              <a:off x="4470399" y="3677235"/>
              <a:ext cx="0" cy="906462"/>
            </a:xfrm>
            <a:prstGeom prst="line">
              <a:avLst/>
            </a:prstGeom>
            <a:noFill/>
            <a:ln w="190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57" name="Line 55"/>
            <p:cNvSpPr>
              <a:spLocks noChangeShapeType="1"/>
            </p:cNvSpPr>
            <p:nvPr/>
          </p:nvSpPr>
          <p:spPr bwMode="auto">
            <a:xfrm>
              <a:off x="6111874" y="4583697"/>
              <a:ext cx="0" cy="815975"/>
            </a:xfrm>
            <a:prstGeom prst="line">
              <a:avLst/>
            </a:prstGeom>
            <a:noFill/>
            <a:ln w="190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58" name="Line 56"/>
            <p:cNvSpPr>
              <a:spLocks noChangeShapeType="1"/>
            </p:cNvSpPr>
            <p:nvPr/>
          </p:nvSpPr>
          <p:spPr bwMode="auto">
            <a:xfrm flipV="1">
              <a:off x="4470399" y="4583697"/>
              <a:ext cx="0" cy="815975"/>
            </a:xfrm>
            <a:prstGeom prst="line">
              <a:avLst/>
            </a:prstGeom>
            <a:noFill/>
            <a:ln w="190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59" name="Line 57"/>
            <p:cNvSpPr>
              <a:spLocks noChangeShapeType="1"/>
            </p:cNvSpPr>
            <p:nvPr/>
          </p:nvSpPr>
          <p:spPr bwMode="auto">
            <a:xfrm>
              <a:off x="3003549" y="4583697"/>
              <a:ext cx="0" cy="815975"/>
            </a:xfrm>
            <a:prstGeom prst="line">
              <a:avLst/>
            </a:prstGeom>
            <a:noFill/>
            <a:ln w="190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60" name="Line 58"/>
            <p:cNvSpPr>
              <a:spLocks noChangeShapeType="1"/>
            </p:cNvSpPr>
            <p:nvPr/>
          </p:nvSpPr>
          <p:spPr bwMode="auto">
            <a:xfrm>
              <a:off x="4645024" y="3677235"/>
              <a:ext cx="1466850" cy="906462"/>
            </a:xfrm>
            <a:prstGeom prst="line">
              <a:avLst/>
            </a:prstGeom>
            <a:noFill/>
            <a:ln w="190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pic>
          <p:nvPicPr>
            <p:cNvPr id="261" name="Picture 6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38624" y="3478797"/>
              <a:ext cx="492125"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62" name="Text Box 63"/>
            <p:cNvSpPr txBox="1">
              <a:spLocks noChangeArrowheads="1"/>
            </p:cNvSpPr>
            <p:nvPr/>
          </p:nvSpPr>
          <p:spPr bwMode="auto">
            <a:xfrm>
              <a:off x="3932709" y="3156475"/>
              <a:ext cx="4106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smtClean="0">
                  <a:ln>
                    <a:noFill/>
                  </a:ln>
                  <a:effectLst/>
                  <a:uLnTx/>
                  <a:uFillTx/>
                  <a:latin typeface="Calibri" panose="020F0502020204030204" pitchFamily="34" charset="0"/>
                  <a:ea typeface="华文楷体" panose="02010600040101010101" pitchFamily="2" charset="-122"/>
                  <a:cs typeface="+mn-cs"/>
                </a:rPr>
                <a:t>R</a:t>
              </a:r>
              <a:r>
                <a:rPr kumimoji="1" lang="en-US" altLang="zh-CN" sz="2000" b="0" i="0" u="none" strike="noStrike" kern="1200" cap="none" spc="0" normalizeH="0" baseline="-25000" noProof="0" dirty="0" smtClean="0">
                  <a:ln>
                    <a:noFill/>
                  </a:ln>
                  <a:effectLst/>
                  <a:uLnTx/>
                  <a:uFillTx/>
                  <a:latin typeface="Calibri" panose="020F0502020204030204" pitchFamily="34" charset="0"/>
                  <a:ea typeface="华文楷体" panose="02010600040101010101" pitchFamily="2" charset="-122"/>
                  <a:cs typeface="+mn-cs"/>
                </a:rPr>
                <a:t>1</a:t>
              </a:r>
              <a:endParaRPr kumimoji="1" lang="en-US" altLang="zh-CN" sz="2000" b="0" i="0" u="none" strike="noStrike" kern="1200" cap="none" spc="0" normalizeH="0" baseline="0" noProof="0" dirty="0" smtClean="0">
                <a:ln>
                  <a:noFill/>
                </a:ln>
                <a:effectLst/>
                <a:uLnTx/>
                <a:uFillTx/>
                <a:latin typeface="Calibri" panose="020F0502020204030204" pitchFamily="34" charset="0"/>
                <a:ea typeface="华文楷体" panose="02010600040101010101" pitchFamily="2" charset="-122"/>
                <a:cs typeface="+mn-cs"/>
              </a:endParaRPr>
            </a:p>
          </p:txBody>
        </p:sp>
        <p:sp>
          <p:nvSpPr>
            <p:cNvPr id="263" name="Text Box 64"/>
            <p:cNvSpPr txBox="1">
              <a:spLocks noChangeArrowheads="1"/>
            </p:cNvSpPr>
            <p:nvPr/>
          </p:nvSpPr>
          <p:spPr bwMode="auto">
            <a:xfrm>
              <a:off x="3883496" y="4305825"/>
              <a:ext cx="4106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smtClean="0">
                  <a:ln>
                    <a:noFill/>
                  </a:ln>
                  <a:effectLst/>
                  <a:uLnTx/>
                  <a:uFillTx/>
                  <a:latin typeface="Calibri" panose="020F0502020204030204" pitchFamily="34" charset="0"/>
                  <a:ea typeface="华文楷体" panose="02010600040101010101" pitchFamily="2" charset="-122"/>
                  <a:cs typeface="+mn-cs"/>
                </a:rPr>
                <a:t>R</a:t>
              </a:r>
              <a:r>
                <a:rPr kumimoji="1" lang="en-US" altLang="zh-CN" sz="2000" b="0" i="0" u="none" strike="noStrike" kern="1200" cap="none" spc="0" normalizeH="0" baseline="-25000" noProof="0" smtClean="0">
                  <a:ln>
                    <a:noFill/>
                  </a:ln>
                  <a:effectLst/>
                  <a:uLnTx/>
                  <a:uFillTx/>
                  <a:latin typeface="Calibri" panose="020F0502020204030204" pitchFamily="34" charset="0"/>
                  <a:ea typeface="华文楷体" panose="02010600040101010101" pitchFamily="2" charset="-122"/>
                  <a:cs typeface="+mn-cs"/>
                </a:rPr>
                <a:t>3</a:t>
              </a:r>
              <a:endParaRPr kumimoji="1" lang="en-US" altLang="zh-CN" sz="2000" b="0" i="0" u="none" strike="noStrike" kern="1200" cap="none" spc="0" normalizeH="0" baseline="0" noProof="0" smtClean="0">
                <a:ln>
                  <a:noFill/>
                </a:ln>
                <a:effectLst/>
                <a:uLnTx/>
                <a:uFillTx/>
                <a:latin typeface="Calibri" panose="020F0502020204030204" pitchFamily="34" charset="0"/>
                <a:ea typeface="华文楷体" panose="02010600040101010101" pitchFamily="2" charset="-122"/>
                <a:cs typeface="+mn-cs"/>
              </a:endParaRPr>
            </a:p>
          </p:txBody>
        </p:sp>
        <p:sp>
          <p:nvSpPr>
            <p:cNvPr id="264" name="Text Box 65"/>
            <p:cNvSpPr txBox="1">
              <a:spLocks noChangeArrowheads="1"/>
            </p:cNvSpPr>
            <p:nvPr/>
          </p:nvSpPr>
          <p:spPr bwMode="auto">
            <a:xfrm>
              <a:off x="5555690" y="4380437"/>
              <a:ext cx="4106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smtClean="0">
                  <a:ln>
                    <a:noFill/>
                  </a:ln>
                  <a:effectLst/>
                  <a:uLnTx/>
                  <a:uFillTx/>
                  <a:latin typeface="Calibri" panose="020F0502020204030204" pitchFamily="34" charset="0"/>
                  <a:ea typeface="华文楷体" panose="02010600040101010101" pitchFamily="2" charset="-122"/>
                  <a:cs typeface="+mn-cs"/>
                </a:rPr>
                <a:t>R</a:t>
              </a:r>
              <a:r>
                <a:rPr kumimoji="1" lang="en-US" altLang="zh-CN" sz="2000" b="0" i="0" u="none" strike="noStrike" kern="1200" cap="none" spc="0" normalizeH="0" baseline="-25000" noProof="0" smtClean="0">
                  <a:ln>
                    <a:noFill/>
                  </a:ln>
                  <a:effectLst/>
                  <a:uLnTx/>
                  <a:uFillTx/>
                  <a:latin typeface="Calibri" panose="020F0502020204030204" pitchFamily="34" charset="0"/>
                  <a:ea typeface="华文楷体" panose="02010600040101010101" pitchFamily="2" charset="-122"/>
                  <a:cs typeface="+mn-cs"/>
                </a:rPr>
                <a:t>4</a:t>
              </a:r>
              <a:endParaRPr kumimoji="1" lang="en-US" altLang="zh-CN" sz="2000" b="0" i="0" u="none" strike="noStrike" kern="1200" cap="none" spc="0" normalizeH="0" baseline="0" noProof="0" smtClean="0">
                <a:ln>
                  <a:noFill/>
                </a:ln>
                <a:effectLst/>
                <a:uLnTx/>
                <a:uFillTx/>
                <a:latin typeface="Calibri" panose="020F0502020204030204" pitchFamily="34" charset="0"/>
                <a:ea typeface="华文楷体" panose="02010600040101010101" pitchFamily="2" charset="-122"/>
                <a:cs typeface="+mn-cs"/>
              </a:endParaRPr>
            </a:p>
          </p:txBody>
        </p:sp>
        <p:sp>
          <p:nvSpPr>
            <p:cNvPr id="265" name="Text Box 66"/>
            <p:cNvSpPr txBox="1">
              <a:spLocks noChangeArrowheads="1"/>
            </p:cNvSpPr>
            <p:nvPr/>
          </p:nvSpPr>
          <p:spPr bwMode="auto">
            <a:xfrm>
              <a:off x="2380134" y="4334400"/>
              <a:ext cx="4106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smtClean="0">
                  <a:ln>
                    <a:noFill/>
                  </a:ln>
                  <a:effectLst/>
                  <a:uLnTx/>
                  <a:uFillTx/>
                  <a:latin typeface="Calibri" panose="020F0502020204030204" pitchFamily="34" charset="0"/>
                  <a:ea typeface="华文楷体" panose="02010600040101010101" pitchFamily="2" charset="-122"/>
                  <a:cs typeface="+mn-cs"/>
                </a:rPr>
                <a:t>R</a:t>
              </a:r>
              <a:r>
                <a:rPr kumimoji="1" lang="en-US" altLang="zh-CN" sz="2000" b="0" i="0" u="none" strike="noStrike" kern="1200" cap="none" spc="0" normalizeH="0" baseline="-25000" noProof="0" dirty="0" smtClean="0">
                  <a:ln>
                    <a:noFill/>
                  </a:ln>
                  <a:effectLst/>
                  <a:uLnTx/>
                  <a:uFillTx/>
                  <a:latin typeface="Calibri" panose="020F0502020204030204" pitchFamily="34" charset="0"/>
                  <a:ea typeface="华文楷体" panose="02010600040101010101" pitchFamily="2" charset="-122"/>
                  <a:cs typeface="+mn-cs"/>
                </a:rPr>
                <a:t>2</a:t>
              </a:r>
              <a:endParaRPr kumimoji="1" lang="en-US" altLang="zh-CN" sz="2000" b="0" i="0" u="none" strike="noStrike" kern="1200" cap="none" spc="0" normalizeH="0" baseline="0" noProof="0" dirty="0" smtClean="0">
                <a:ln>
                  <a:noFill/>
                </a:ln>
                <a:effectLst/>
                <a:uLnTx/>
                <a:uFillTx/>
                <a:latin typeface="Calibri" panose="020F0502020204030204" pitchFamily="34" charset="0"/>
                <a:ea typeface="华文楷体" panose="02010600040101010101" pitchFamily="2" charset="-122"/>
                <a:cs typeface="+mn-cs"/>
              </a:endParaRPr>
            </a:p>
          </p:txBody>
        </p:sp>
        <p:pic>
          <p:nvPicPr>
            <p:cNvPr id="266" name="Picture 68"/>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53112" y="4442410"/>
              <a:ext cx="490537"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67" name="Picture 6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38624" y="4442410"/>
              <a:ext cx="492125"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68" name="Picture 7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44787" y="4475747"/>
              <a:ext cx="490537"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69" name="图片 268"/>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23518" y="1756778"/>
              <a:ext cx="620712"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0" name="Line 72"/>
            <p:cNvSpPr>
              <a:spLocks noChangeShapeType="1"/>
            </p:cNvSpPr>
            <p:nvPr/>
          </p:nvSpPr>
          <p:spPr bwMode="auto">
            <a:xfrm>
              <a:off x="2224087" y="5399672"/>
              <a:ext cx="1382712" cy="0"/>
            </a:xfrm>
            <a:prstGeom prst="line">
              <a:avLst/>
            </a:prstGeom>
            <a:noFill/>
            <a:ln w="571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71" name="Line 73"/>
            <p:cNvSpPr>
              <a:spLocks noChangeShapeType="1"/>
            </p:cNvSpPr>
            <p:nvPr/>
          </p:nvSpPr>
          <p:spPr bwMode="auto">
            <a:xfrm>
              <a:off x="3865562" y="5399672"/>
              <a:ext cx="1382712" cy="0"/>
            </a:xfrm>
            <a:prstGeom prst="line">
              <a:avLst/>
            </a:prstGeom>
            <a:noFill/>
            <a:ln w="571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72" name="Line 74"/>
            <p:cNvSpPr>
              <a:spLocks noChangeShapeType="1"/>
            </p:cNvSpPr>
            <p:nvPr/>
          </p:nvSpPr>
          <p:spPr bwMode="auto">
            <a:xfrm>
              <a:off x="5507037" y="5399672"/>
              <a:ext cx="1381125" cy="0"/>
            </a:xfrm>
            <a:prstGeom prst="line">
              <a:avLst/>
            </a:prstGeom>
            <a:noFill/>
            <a:ln w="571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73" name="Line 76"/>
            <p:cNvSpPr>
              <a:spLocks noChangeShapeType="1"/>
            </p:cNvSpPr>
            <p:nvPr/>
          </p:nvSpPr>
          <p:spPr bwMode="auto">
            <a:xfrm>
              <a:off x="2486024" y="5399672"/>
              <a:ext cx="0" cy="454025"/>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74" name="Line 78"/>
            <p:cNvSpPr>
              <a:spLocks noChangeShapeType="1"/>
            </p:cNvSpPr>
            <p:nvPr/>
          </p:nvSpPr>
          <p:spPr bwMode="auto">
            <a:xfrm>
              <a:off x="4038599" y="5399672"/>
              <a:ext cx="0" cy="454025"/>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75" name="Line 79"/>
            <p:cNvSpPr>
              <a:spLocks noChangeShapeType="1"/>
            </p:cNvSpPr>
            <p:nvPr/>
          </p:nvSpPr>
          <p:spPr bwMode="auto">
            <a:xfrm>
              <a:off x="4989512" y="5399672"/>
              <a:ext cx="0" cy="361950"/>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76" name="Line 80"/>
            <p:cNvSpPr>
              <a:spLocks noChangeShapeType="1"/>
            </p:cNvSpPr>
            <p:nvPr/>
          </p:nvSpPr>
          <p:spPr bwMode="auto">
            <a:xfrm>
              <a:off x="5680074" y="5399672"/>
              <a:ext cx="0" cy="361950"/>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277" name="Line 81"/>
            <p:cNvSpPr>
              <a:spLocks noChangeShapeType="1"/>
            </p:cNvSpPr>
            <p:nvPr/>
          </p:nvSpPr>
          <p:spPr bwMode="auto">
            <a:xfrm>
              <a:off x="6715124" y="5399672"/>
              <a:ext cx="0" cy="454025"/>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pic>
          <p:nvPicPr>
            <p:cNvPr id="278" name="Picture 8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4712" y="5623510"/>
              <a:ext cx="600075"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9" name="Picture 8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43324" y="5623510"/>
              <a:ext cx="600075"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0" name="Picture 8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6774" y="5623510"/>
              <a:ext cx="600075"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1" name="Picture 8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75274" y="5623510"/>
              <a:ext cx="600075"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2" name="Picture 8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9212" y="5623510"/>
              <a:ext cx="600075"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3" name="Text Box 88"/>
            <p:cNvSpPr txBox="1">
              <a:spLocks noChangeArrowheads="1"/>
            </p:cNvSpPr>
            <p:nvPr/>
          </p:nvSpPr>
          <p:spPr bwMode="auto">
            <a:xfrm>
              <a:off x="2613655" y="5466188"/>
              <a:ext cx="4764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smtClean="0">
                  <a:ln>
                    <a:noFill/>
                  </a:ln>
                  <a:solidFill>
                    <a:schemeClr val="bg1"/>
                  </a:solidFill>
                  <a:effectLst/>
                  <a:uLnTx/>
                  <a:uFillTx/>
                  <a:latin typeface="Calibri" panose="020F0502020204030204" pitchFamily="34" charset="0"/>
                  <a:ea typeface="华文楷体" panose="02010600040101010101" pitchFamily="2" charset="-122"/>
                  <a:cs typeface="+mn-cs"/>
                </a:rPr>
                <a:t>…</a:t>
              </a:r>
            </a:p>
          </p:txBody>
        </p:sp>
        <p:sp>
          <p:nvSpPr>
            <p:cNvPr id="284" name="Text Box 89"/>
            <p:cNvSpPr txBox="1">
              <a:spLocks noChangeArrowheads="1"/>
            </p:cNvSpPr>
            <p:nvPr/>
          </p:nvSpPr>
          <p:spPr bwMode="auto">
            <a:xfrm>
              <a:off x="5954550" y="5504734"/>
              <a:ext cx="4764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smtClean="0">
                  <a:ln>
                    <a:noFill/>
                  </a:ln>
                  <a:solidFill>
                    <a:schemeClr val="bg1"/>
                  </a:solidFill>
                  <a:effectLst/>
                  <a:uLnTx/>
                  <a:uFillTx/>
                  <a:latin typeface="Calibri" panose="020F0502020204030204" pitchFamily="34" charset="0"/>
                  <a:ea typeface="华文楷体" panose="02010600040101010101" pitchFamily="2" charset="-122"/>
                  <a:cs typeface="+mn-cs"/>
                </a:rPr>
                <a:t>…</a:t>
              </a:r>
            </a:p>
          </p:txBody>
        </p:sp>
        <p:sp>
          <p:nvSpPr>
            <p:cNvPr id="285" name="Text Box 90"/>
            <p:cNvSpPr txBox="1">
              <a:spLocks noChangeArrowheads="1"/>
            </p:cNvSpPr>
            <p:nvPr/>
          </p:nvSpPr>
          <p:spPr bwMode="auto">
            <a:xfrm>
              <a:off x="4249736" y="5521910"/>
              <a:ext cx="5873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smtClean="0">
                  <a:ln>
                    <a:noFill/>
                  </a:ln>
                  <a:solidFill>
                    <a:schemeClr val="bg1"/>
                  </a:solidFill>
                  <a:effectLst/>
                  <a:uLnTx/>
                  <a:uFillTx/>
                  <a:latin typeface="Calibri" panose="020F0502020204030204" pitchFamily="34" charset="0"/>
                  <a:ea typeface="华文楷体" panose="02010600040101010101" pitchFamily="2" charset="-122"/>
                  <a:cs typeface="+mn-cs"/>
                </a:rPr>
                <a:t>…</a:t>
              </a:r>
            </a:p>
          </p:txBody>
        </p:sp>
        <p:sp>
          <p:nvSpPr>
            <p:cNvPr id="286" name="Text Box 67"/>
            <p:cNvSpPr txBox="1">
              <a:spLocks noChangeArrowheads="1"/>
            </p:cNvSpPr>
            <p:nvPr/>
          </p:nvSpPr>
          <p:spPr bwMode="auto">
            <a:xfrm>
              <a:off x="2655110" y="1866919"/>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R="0" lvl="0" indent="0" fontAlgn="base">
                <a:lnSpc>
                  <a:spcPct val="100000"/>
                </a:lnSpc>
                <a:spcBef>
                  <a:spcPct val="0"/>
                </a:spcBef>
                <a:spcAft>
                  <a:spcPct val="0"/>
                </a:spcAft>
                <a:buClrTx/>
                <a:buSzTx/>
                <a:buFontTx/>
                <a:buNone/>
                <a:tabLst/>
                <a:defRPr kumimoji="1" sz="2000" b="0" i="0" u="none" strike="noStrike" cap="none" spc="0" normalizeH="0" baseline="0">
                  <a:ln>
                    <a:noFill/>
                  </a:ln>
                  <a:effectLst/>
                  <a:uLnTx/>
                  <a:uFillTx/>
                  <a:latin typeface="Calibri" panose="020F0502020204030204" pitchFamily="34" charset="0"/>
                  <a:ea typeface="华文楷体" panose="02010600040101010101" pitchFamily="2" charset="-122"/>
                </a:defRPr>
              </a:lvl1pPr>
            </a:lstStyle>
            <a:p>
              <a:r>
                <a:rPr lang="zh-CN" altLang="en-US" dirty="0"/>
                <a:t>视频</a:t>
              </a:r>
              <a:r>
                <a:rPr lang="zh-CN" altLang="en-US" dirty="0" smtClean="0"/>
                <a:t>服务器</a:t>
              </a:r>
              <a:endParaRPr lang="en-US" altLang="zh-CN" dirty="0"/>
            </a:p>
          </p:txBody>
        </p:sp>
      </p:grpSp>
    </p:spTree>
    <p:custDataLst>
      <p:tags r:id="rId1"/>
    </p:custDataLst>
    <p:extLst>
      <p:ext uri="{BB962C8B-B14F-4D97-AF65-F5344CB8AC3E}">
        <p14:creationId xmlns:p14="http://schemas.microsoft.com/office/powerpoint/2010/main" val="29718947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88">
                                            <p:txEl>
                                              <p:pRg st="0" end="0"/>
                                            </p:txEl>
                                          </p:spTgt>
                                        </p:tgtEl>
                                        <p:attrNameLst>
                                          <p:attrName>style.visibility</p:attrName>
                                        </p:attrNameLst>
                                      </p:cBhvr>
                                      <p:to>
                                        <p:strVal val="visible"/>
                                      </p:to>
                                    </p:set>
                                    <p:animEffect transition="in" filter="dissolve">
                                      <p:cBhvr>
                                        <p:cTn id="7" dur="500"/>
                                        <p:tgtEl>
                                          <p:spTgt spid="288">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87"/>
                                        </p:tgtEl>
                                        <p:attrNameLst>
                                          <p:attrName>style.visibility</p:attrName>
                                        </p:attrNameLst>
                                      </p:cBhvr>
                                      <p:to>
                                        <p:strVal val="visible"/>
                                      </p:to>
                                    </p:set>
                                    <p:animEffect transition="in" filter="wipe(up)">
                                      <p:cBhvr>
                                        <p:cTn id="11" dur="500"/>
                                        <p:tgtEl>
                                          <p:spTgt spid="287"/>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95"/>
                                        </p:tgtEl>
                                        <p:attrNameLst>
                                          <p:attrName>style.visibility</p:attrName>
                                        </p:attrNameLst>
                                      </p:cBhvr>
                                      <p:to>
                                        <p:strVal val="visible"/>
                                      </p:to>
                                    </p:set>
                                    <p:animEffect transition="in" filter="wipe(up)">
                                      <p:cBhvr>
                                        <p:cTn id="21" dur="500"/>
                                        <p:tgtEl>
                                          <p:spTgt spid="295"/>
                                        </p:tgtEl>
                                      </p:cBhvr>
                                    </p:animEffect>
                                  </p:childTnLst>
                                </p:cTn>
                              </p:par>
                            </p:childTnLst>
                          </p:cTn>
                        </p:par>
                        <p:par>
                          <p:cTn id="22" fill="hold">
                            <p:stCondLst>
                              <p:cond delay="500"/>
                            </p:stCondLst>
                            <p:childTnLst>
                              <p:par>
                                <p:cTn id="23" presetID="22" presetClass="entr" presetSubtype="2" fill="hold" grpId="0" nodeType="afterEffect">
                                  <p:stCondLst>
                                    <p:cond delay="0"/>
                                  </p:stCondLst>
                                  <p:childTnLst>
                                    <p:set>
                                      <p:cBhvr>
                                        <p:cTn id="24" dur="1" fill="hold">
                                          <p:stCondLst>
                                            <p:cond delay="0"/>
                                          </p:stCondLst>
                                        </p:cTn>
                                        <p:tgtEl>
                                          <p:spTgt spid="304"/>
                                        </p:tgtEl>
                                        <p:attrNameLst>
                                          <p:attrName>style.visibility</p:attrName>
                                        </p:attrNameLst>
                                      </p:cBhvr>
                                      <p:to>
                                        <p:strVal val="visible"/>
                                      </p:to>
                                    </p:set>
                                    <p:animEffect transition="in" filter="wipe(right)">
                                      <p:cBhvr>
                                        <p:cTn id="25" dur="500"/>
                                        <p:tgtEl>
                                          <p:spTgt spid="304"/>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355"/>
                                        </p:tgtEl>
                                        <p:attrNameLst>
                                          <p:attrName>style.visibility</p:attrName>
                                        </p:attrNameLst>
                                      </p:cBhvr>
                                      <p:to>
                                        <p:strVal val="visible"/>
                                      </p:to>
                                    </p:set>
                                    <p:animEffect transition="in" filter="wipe(up)">
                                      <p:cBhvr>
                                        <p:cTn id="28" dur="500"/>
                                        <p:tgtEl>
                                          <p:spTgt spid="355"/>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345"/>
                                        </p:tgtEl>
                                        <p:attrNameLst>
                                          <p:attrName>style.visibility</p:attrName>
                                        </p:attrNameLst>
                                      </p:cBhvr>
                                      <p:to>
                                        <p:strVal val="visible"/>
                                      </p:to>
                                    </p:set>
                                    <p:animEffect transition="in" filter="wipe(up)">
                                      <p:cBhvr>
                                        <p:cTn id="31" dur="500"/>
                                        <p:tgtEl>
                                          <p:spTgt spid="345"/>
                                        </p:tgtEl>
                                      </p:cBhvr>
                                    </p:animEffect>
                                  </p:childTnLst>
                                </p:cTn>
                              </p:par>
                            </p:childTnLst>
                          </p:cTn>
                        </p:par>
                        <p:par>
                          <p:cTn id="32" fill="hold">
                            <p:stCondLst>
                              <p:cond delay="1000"/>
                            </p:stCondLst>
                            <p:childTnLst>
                              <p:par>
                                <p:cTn id="33" presetID="22" presetClass="entr" presetSubtype="1" fill="hold" grpId="0" nodeType="afterEffect">
                                  <p:stCondLst>
                                    <p:cond delay="0"/>
                                  </p:stCondLst>
                                  <p:childTnLst>
                                    <p:set>
                                      <p:cBhvr>
                                        <p:cTn id="34" dur="1" fill="hold">
                                          <p:stCondLst>
                                            <p:cond delay="0"/>
                                          </p:stCondLst>
                                        </p:cTn>
                                        <p:tgtEl>
                                          <p:spTgt spid="328"/>
                                        </p:tgtEl>
                                        <p:attrNameLst>
                                          <p:attrName>style.visibility</p:attrName>
                                        </p:attrNameLst>
                                      </p:cBhvr>
                                      <p:to>
                                        <p:strVal val="visible"/>
                                      </p:to>
                                    </p:set>
                                    <p:animEffect transition="in" filter="wipe(up)">
                                      <p:cBhvr>
                                        <p:cTn id="35" dur="500"/>
                                        <p:tgtEl>
                                          <p:spTgt spid="328"/>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324"/>
                                        </p:tgtEl>
                                        <p:attrNameLst>
                                          <p:attrName>style.visibility</p:attrName>
                                        </p:attrNameLst>
                                      </p:cBhvr>
                                      <p:to>
                                        <p:strVal val="visible"/>
                                      </p:to>
                                    </p:set>
                                    <p:animEffect transition="in" filter="wipe(up)">
                                      <p:cBhvr>
                                        <p:cTn id="38" dur="500"/>
                                        <p:tgtEl>
                                          <p:spTgt spid="32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320"/>
                                        </p:tgtEl>
                                        <p:attrNameLst>
                                          <p:attrName>style.visibility</p:attrName>
                                        </p:attrNameLst>
                                      </p:cBhvr>
                                      <p:to>
                                        <p:strVal val="visible"/>
                                      </p:to>
                                    </p:set>
                                    <p:animEffect transition="in" filter="wipe(up)">
                                      <p:cBhvr>
                                        <p:cTn id="41" dur="500"/>
                                        <p:tgtEl>
                                          <p:spTgt spid="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p:bldP spid="304" grpId="0" animBg="1"/>
      <p:bldP spid="320" grpId="0" animBg="1"/>
      <p:bldP spid="324" grpId="0" animBg="1"/>
      <p:bldP spid="328" grpId="0" animBg="1"/>
      <p:bldP spid="345" grpId="0" animBg="1"/>
      <p:bldP spid="355" grpId="0" animBg="1"/>
    </p:bldLst>
  </p:timing>
  <p:extLst mod="1"/>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a:t>
            </a:r>
            <a:r>
              <a:rPr lang="zh-CN" altLang="en-US" dirty="0" smtClean="0"/>
              <a:t>播地址</a:t>
            </a:r>
            <a:endParaRPr lang="zh-CN" altLang="en-US" dirty="0"/>
          </a:p>
        </p:txBody>
      </p:sp>
      <p:sp>
        <p:nvSpPr>
          <p:cNvPr id="3" name="内容占位符 2"/>
          <p:cNvSpPr>
            <a:spLocks noGrp="1"/>
          </p:cNvSpPr>
          <p:nvPr>
            <p:ph idx="1"/>
          </p:nvPr>
        </p:nvSpPr>
        <p:spPr>
          <a:xfrm>
            <a:off x="457200" y="1444979"/>
            <a:ext cx="8229600" cy="523522"/>
          </a:xfrm>
        </p:spPr>
        <p:txBody>
          <a:bodyPr/>
          <a:lstStyle/>
          <a:p>
            <a:r>
              <a:rPr lang="en-US" altLang="zh-CN" dirty="0" smtClean="0"/>
              <a:t>D</a:t>
            </a:r>
            <a:r>
              <a:rPr lang="zh-CN" altLang="en-US" dirty="0" smtClean="0"/>
              <a:t>类</a:t>
            </a:r>
            <a:r>
              <a:rPr lang="en-US" altLang="zh-CN" dirty="0" smtClean="0"/>
              <a:t>IP</a:t>
            </a:r>
            <a:r>
              <a:rPr lang="zh-CN" altLang="en-US" dirty="0" smtClean="0"/>
              <a:t>地址</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6</a:t>
            </a:fld>
            <a:endParaRPr lang="zh-CN" altLang="en-US" dirty="0"/>
          </a:p>
        </p:txBody>
      </p:sp>
      <p:sp>
        <p:nvSpPr>
          <p:cNvPr id="53" name="Text Box 127"/>
          <p:cNvSpPr txBox="1">
            <a:spLocks noChangeArrowheads="1"/>
          </p:cNvSpPr>
          <p:nvPr/>
        </p:nvSpPr>
        <p:spPr bwMode="auto">
          <a:xfrm>
            <a:off x="879475" y="2144720"/>
            <a:ext cx="17395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rgbClr val="333399"/>
                </a:solidFill>
                <a:latin typeface="Calibri" panose="020F0502020204030204" pitchFamily="34" charset="0"/>
                <a:ea typeface="华文楷体" panose="02010600040101010101" pitchFamily="2" charset="-122"/>
              </a:rPr>
              <a:t>D </a:t>
            </a:r>
            <a:r>
              <a:rPr kumimoji="1" lang="zh-CN" altLang="zh-CN" sz="2400" dirty="0">
                <a:solidFill>
                  <a:srgbClr val="333399"/>
                </a:solidFill>
                <a:latin typeface="Calibri" panose="020F0502020204030204" pitchFamily="34" charset="0"/>
                <a:ea typeface="华文楷体" panose="02010600040101010101" pitchFamily="2" charset="-122"/>
              </a:rPr>
              <a:t>类 </a:t>
            </a:r>
            <a:r>
              <a:rPr kumimoji="1" lang="en-US" altLang="zh-CN" sz="2400" dirty="0">
                <a:solidFill>
                  <a:srgbClr val="333399"/>
                </a:solidFill>
                <a:latin typeface="Calibri" panose="020F0502020204030204" pitchFamily="34" charset="0"/>
                <a:ea typeface="华文楷体" panose="02010600040101010101" pitchFamily="2" charset="-122"/>
              </a:rPr>
              <a:t>IP </a:t>
            </a:r>
            <a:r>
              <a:rPr kumimoji="1" lang="zh-CN" altLang="zh-CN" sz="2400" dirty="0">
                <a:solidFill>
                  <a:srgbClr val="333399"/>
                </a:solidFill>
                <a:latin typeface="Calibri" panose="020F0502020204030204" pitchFamily="34" charset="0"/>
                <a:ea typeface="华文楷体" panose="02010600040101010101" pitchFamily="2" charset="-122"/>
              </a:rPr>
              <a:t>地址</a:t>
            </a:r>
            <a:endParaRPr kumimoji="1" lang="zh-CN" altLang="en-US" sz="2400" dirty="0">
              <a:solidFill>
                <a:srgbClr val="333399"/>
              </a:solidFill>
              <a:latin typeface="Calibri" panose="020F0502020204030204" pitchFamily="34" charset="0"/>
              <a:ea typeface="华文楷体" panose="02010600040101010101" pitchFamily="2" charset="-122"/>
            </a:endParaRPr>
          </a:p>
        </p:txBody>
      </p:sp>
      <p:sp>
        <p:nvSpPr>
          <p:cNvPr id="55" name="Text Box 122"/>
          <p:cNvSpPr txBox="1">
            <a:spLocks noChangeArrowheads="1"/>
          </p:cNvSpPr>
          <p:nvPr/>
        </p:nvSpPr>
        <p:spPr bwMode="auto">
          <a:xfrm>
            <a:off x="2595723" y="1811345"/>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solidFill>
                  <a:srgbClr val="333399"/>
                </a:solidFill>
                <a:latin typeface="Times New Roman" panose="02020603050405020304" pitchFamily="18" charset="0"/>
              </a:rPr>
              <a:t>0</a:t>
            </a:r>
          </a:p>
        </p:txBody>
      </p:sp>
      <p:sp>
        <p:nvSpPr>
          <p:cNvPr id="56" name="Text Box 123"/>
          <p:cNvSpPr txBox="1">
            <a:spLocks noChangeArrowheads="1"/>
          </p:cNvSpPr>
          <p:nvPr/>
        </p:nvSpPr>
        <p:spPr bwMode="auto">
          <a:xfrm>
            <a:off x="3840323" y="1811345"/>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solidFill>
                  <a:srgbClr val="333399"/>
                </a:solidFill>
                <a:latin typeface="Times New Roman" panose="02020603050405020304" pitchFamily="18" charset="0"/>
              </a:rPr>
              <a:t>8</a:t>
            </a:r>
          </a:p>
        </p:txBody>
      </p:sp>
      <p:sp>
        <p:nvSpPr>
          <p:cNvPr id="57" name="Text Box 124"/>
          <p:cNvSpPr txBox="1">
            <a:spLocks noChangeArrowheads="1"/>
          </p:cNvSpPr>
          <p:nvPr/>
        </p:nvSpPr>
        <p:spPr bwMode="auto">
          <a:xfrm>
            <a:off x="5072223" y="181134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333399"/>
                </a:solidFill>
                <a:latin typeface="Times New Roman" panose="02020603050405020304" pitchFamily="18" charset="0"/>
              </a:rPr>
              <a:t>16</a:t>
            </a:r>
          </a:p>
        </p:txBody>
      </p:sp>
      <p:sp>
        <p:nvSpPr>
          <p:cNvPr id="58" name="Text Box 125"/>
          <p:cNvSpPr txBox="1">
            <a:spLocks noChangeArrowheads="1"/>
          </p:cNvSpPr>
          <p:nvPr/>
        </p:nvSpPr>
        <p:spPr bwMode="auto">
          <a:xfrm>
            <a:off x="6291423" y="181134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333399"/>
                </a:solidFill>
                <a:latin typeface="Times New Roman" panose="02020603050405020304" pitchFamily="18" charset="0"/>
              </a:rPr>
              <a:t>24</a:t>
            </a:r>
          </a:p>
        </p:txBody>
      </p:sp>
      <p:sp>
        <p:nvSpPr>
          <p:cNvPr id="59" name="Text Box 126"/>
          <p:cNvSpPr txBox="1">
            <a:spLocks noChangeArrowheads="1"/>
          </p:cNvSpPr>
          <p:nvPr/>
        </p:nvSpPr>
        <p:spPr bwMode="auto">
          <a:xfrm>
            <a:off x="7370923" y="181134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333399"/>
                </a:solidFill>
                <a:latin typeface="Times New Roman" panose="02020603050405020304" pitchFamily="18" charset="0"/>
              </a:rPr>
              <a:t>31</a:t>
            </a:r>
          </a:p>
        </p:txBody>
      </p:sp>
      <p:grpSp>
        <p:nvGrpSpPr>
          <p:cNvPr id="62" name="组合 61"/>
          <p:cNvGrpSpPr/>
          <p:nvPr/>
        </p:nvGrpSpPr>
        <p:grpSpPr>
          <a:xfrm>
            <a:off x="2603821" y="2144720"/>
            <a:ext cx="5041900" cy="468319"/>
            <a:chOff x="2603821" y="2144720"/>
            <a:chExt cx="5041900" cy="468319"/>
          </a:xfrm>
        </p:grpSpPr>
        <p:grpSp>
          <p:nvGrpSpPr>
            <p:cNvPr id="54" name="组合 53"/>
            <p:cNvGrpSpPr/>
            <p:nvPr/>
          </p:nvGrpSpPr>
          <p:grpSpPr>
            <a:xfrm>
              <a:off x="2603821" y="2155839"/>
              <a:ext cx="5041900" cy="457200"/>
              <a:chOff x="2641600" y="2154245"/>
              <a:chExt cx="5041900" cy="457200"/>
            </a:xfrm>
          </p:grpSpPr>
          <p:sp>
            <p:nvSpPr>
              <p:cNvPr id="17" name="Rectangle 80"/>
              <p:cNvSpPr>
                <a:spLocks noChangeArrowheads="1"/>
              </p:cNvSpPr>
              <p:nvPr/>
            </p:nvSpPr>
            <p:spPr bwMode="auto">
              <a:xfrm>
                <a:off x="3336926" y="2173295"/>
                <a:ext cx="4340224" cy="42862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75"/>
              <p:cNvSpPr>
                <a:spLocks noChangeShapeType="1"/>
              </p:cNvSpPr>
              <p:nvPr/>
            </p:nvSpPr>
            <p:spPr bwMode="auto">
              <a:xfrm>
                <a:off x="3494088"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70"/>
              <p:cNvSpPr>
                <a:spLocks noChangeArrowheads="1"/>
              </p:cNvSpPr>
              <p:nvPr/>
            </p:nvSpPr>
            <p:spPr bwMode="auto">
              <a:xfrm>
                <a:off x="2717800" y="2154245"/>
                <a:ext cx="4965700" cy="457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71"/>
              <p:cNvSpPr>
                <a:spLocks noChangeShapeType="1"/>
              </p:cNvSpPr>
              <p:nvPr/>
            </p:nvSpPr>
            <p:spPr bwMode="auto">
              <a:xfrm>
                <a:off x="2873375"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72"/>
              <p:cNvSpPr>
                <a:spLocks noChangeShapeType="1"/>
              </p:cNvSpPr>
              <p:nvPr/>
            </p:nvSpPr>
            <p:spPr bwMode="auto">
              <a:xfrm>
                <a:off x="3028950"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73"/>
              <p:cNvSpPr>
                <a:spLocks noChangeShapeType="1"/>
              </p:cNvSpPr>
              <p:nvPr/>
            </p:nvSpPr>
            <p:spPr bwMode="auto">
              <a:xfrm>
                <a:off x="3182938"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74"/>
              <p:cNvSpPr>
                <a:spLocks noChangeShapeType="1"/>
              </p:cNvSpPr>
              <p:nvPr/>
            </p:nvSpPr>
            <p:spPr bwMode="auto">
              <a:xfrm>
                <a:off x="3338513"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76"/>
              <p:cNvSpPr>
                <a:spLocks noChangeShapeType="1"/>
              </p:cNvSpPr>
              <p:nvPr/>
            </p:nvSpPr>
            <p:spPr bwMode="auto">
              <a:xfrm>
                <a:off x="3649663"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77"/>
              <p:cNvSpPr>
                <a:spLocks noChangeShapeType="1"/>
              </p:cNvSpPr>
              <p:nvPr/>
            </p:nvSpPr>
            <p:spPr bwMode="auto">
              <a:xfrm>
                <a:off x="3803650"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78"/>
              <p:cNvSpPr>
                <a:spLocks noChangeShapeType="1"/>
              </p:cNvSpPr>
              <p:nvPr/>
            </p:nvSpPr>
            <p:spPr bwMode="auto">
              <a:xfrm>
                <a:off x="3959225"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79"/>
              <p:cNvSpPr>
                <a:spLocks noChangeShapeType="1"/>
              </p:cNvSpPr>
              <p:nvPr/>
            </p:nvSpPr>
            <p:spPr bwMode="auto">
              <a:xfrm>
                <a:off x="4114800"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81"/>
              <p:cNvSpPr>
                <a:spLocks noChangeShapeType="1"/>
              </p:cNvSpPr>
              <p:nvPr/>
            </p:nvSpPr>
            <p:spPr bwMode="auto">
              <a:xfrm>
                <a:off x="4270375"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82"/>
              <p:cNvSpPr>
                <a:spLocks noChangeShapeType="1"/>
              </p:cNvSpPr>
              <p:nvPr/>
            </p:nvSpPr>
            <p:spPr bwMode="auto">
              <a:xfrm>
                <a:off x="4424363"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83"/>
              <p:cNvSpPr>
                <a:spLocks noChangeShapeType="1"/>
              </p:cNvSpPr>
              <p:nvPr/>
            </p:nvSpPr>
            <p:spPr bwMode="auto">
              <a:xfrm>
                <a:off x="4579938"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84"/>
              <p:cNvSpPr>
                <a:spLocks noChangeShapeType="1"/>
              </p:cNvSpPr>
              <p:nvPr/>
            </p:nvSpPr>
            <p:spPr bwMode="auto">
              <a:xfrm>
                <a:off x="4735513"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85"/>
              <p:cNvSpPr>
                <a:spLocks noChangeShapeType="1"/>
              </p:cNvSpPr>
              <p:nvPr/>
            </p:nvSpPr>
            <p:spPr bwMode="auto">
              <a:xfrm>
                <a:off x="4891088"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86"/>
              <p:cNvSpPr>
                <a:spLocks noChangeShapeType="1"/>
              </p:cNvSpPr>
              <p:nvPr/>
            </p:nvSpPr>
            <p:spPr bwMode="auto">
              <a:xfrm>
                <a:off x="5045075"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87"/>
              <p:cNvSpPr>
                <a:spLocks noChangeShapeType="1"/>
              </p:cNvSpPr>
              <p:nvPr/>
            </p:nvSpPr>
            <p:spPr bwMode="auto">
              <a:xfrm>
                <a:off x="5200650"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88"/>
              <p:cNvSpPr>
                <a:spLocks noChangeShapeType="1"/>
              </p:cNvSpPr>
              <p:nvPr/>
            </p:nvSpPr>
            <p:spPr bwMode="auto">
              <a:xfrm>
                <a:off x="5356225"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89"/>
              <p:cNvSpPr>
                <a:spLocks noChangeShapeType="1"/>
              </p:cNvSpPr>
              <p:nvPr/>
            </p:nvSpPr>
            <p:spPr bwMode="auto">
              <a:xfrm>
                <a:off x="5511800"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90"/>
              <p:cNvSpPr>
                <a:spLocks noChangeShapeType="1"/>
              </p:cNvSpPr>
              <p:nvPr/>
            </p:nvSpPr>
            <p:spPr bwMode="auto">
              <a:xfrm>
                <a:off x="5665788"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91"/>
              <p:cNvSpPr>
                <a:spLocks noChangeShapeType="1"/>
              </p:cNvSpPr>
              <p:nvPr/>
            </p:nvSpPr>
            <p:spPr bwMode="auto">
              <a:xfrm>
                <a:off x="5821363"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92"/>
              <p:cNvSpPr>
                <a:spLocks noChangeShapeType="1"/>
              </p:cNvSpPr>
              <p:nvPr/>
            </p:nvSpPr>
            <p:spPr bwMode="auto">
              <a:xfrm>
                <a:off x="5976938"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93"/>
              <p:cNvSpPr>
                <a:spLocks noChangeShapeType="1"/>
              </p:cNvSpPr>
              <p:nvPr/>
            </p:nvSpPr>
            <p:spPr bwMode="auto">
              <a:xfrm>
                <a:off x="6132513"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94"/>
              <p:cNvSpPr>
                <a:spLocks noChangeShapeType="1"/>
              </p:cNvSpPr>
              <p:nvPr/>
            </p:nvSpPr>
            <p:spPr bwMode="auto">
              <a:xfrm>
                <a:off x="6286500"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95"/>
              <p:cNvSpPr>
                <a:spLocks noChangeShapeType="1"/>
              </p:cNvSpPr>
              <p:nvPr/>
            </p:nvSpPr>
            <p:spPr bwMode="auto">
              <a:xfrm>
                <a:off x="6442075"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96"/>
              <p:cNvSpPr>
                <a:spLocks noChangeShapeType="1"/>
              </p:cNvSpPr>
              <p:nvPr/>
            </p:nvSpPr>
            <p:spPr bwMode="auto">
              <a:xfrm>
                <a:off x="6597650"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97"/>
              <p:cNvSpPr>
                <a:spLocks noChangeShapeType="1"/>
              </p:cNvSpPr>
              <p:nvPr/>
            </p:nvSpPr>
            <p:spPr bwMode="auto">
              <a:xfrm>
                <a:off x="6753225"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98"/>
              <p:cNvSpPr>
                <a:spLocks noChangeShapeType="1"/>
              </p:cNvSpPr>
              <p:nvPr/>
            </p:nvSpPr>
            <p:spPr bwMode="auto">
              <a:xfrm>
                <a:off x="6907213"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99"/>
              <p:cNvSpPr>
                <a:spLocks noChangeShapeType="1"/>
              </p:cNvSpPr>
              <p:nvPr/>
            </p:nvSpPr>
            <p:spPr bwMode="auto">
              <a:xfrm>
                <a:off x="7062788"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100"/>
              <p:cNvSpPr>
                <a:spLocks noChangeShapeType="1"/>
              </p:cNvSpPr>
              <p:nvPr/>
            </p:nvSpPr>
            <p:spPr bwMode="auto">
              <a:xfrm>
                <a:off x="7218363"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101"/>
              <p:cNvSpPr>
                <a:spLocks noChangeShapeType="1"/>
              </p:cNvSpPr>
              <p:nvPr/>
            </p:nvSpPr>
            <p:spPr bwMode="auto">
              <a:xfrm>
                <a:off x="7373938"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102"/>
              <p:cNvSpPr>
                <a:spLocks noChangeShapeType="1"/>
              </p:cNvSpPr>
              <p:nvPr/>
            </p:nvSpPr>
            <p:spPr bwMode="auto">
              <a:xfrm>
                <a:off x="7527925" y="215424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Rectangle 103"/>
              <p:cNvSpPr>
                <a:spLocks noChangeArrowheads="1"/>
              </p:cNvSpPr>
              <p:nvPr/>
            </p:nvSpPr>
            <p:spPr bwMode="auto">
              <a:xfrm>
                <a:off x="2795588" y="2230445"/>
                <a:ext cx="465137" cy="304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Rectangle 106"/>
              <p:cNvSpPr>
                <a:spLocks noChangeArrowheads="1"/>
              </p:cNvSpPr>
              <p:nvPr/>
            </p:nvSpPr>
            <p:spPr bwMode="auto">
              <a:xfrm>
                <a:off x="4657725" y="2230445"/>
                <a:ext cx="465138" cy="304800"/>
              </a:xfrm>
              <a:prstGeom prst="rect">
                <a:avLst/>
              </a:prstGeom>
              <a:solidFill>
                <a:srgbClr val="CCECFF"/>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Rectangle 107"/>
              <p:cNvSpPr>
                <a:spLocks noChangeArrowheads="1"/>
              </p:cNvSpPr>
              <p:nvPr/>
            </p:nvSpPr>
            <p:spPr bwMode="auto">
              <a:xfrm>
                <a:off x="5278438" y="2230445"/>
                <a:ext cx="465137" cy="304800"/>
              </a:xfrm>
              <a:prstGeom prst="rect">
                <a:avLst/>
              </a:prstGeom>
              <a:solidFill>
                <a:srgbClr val="CCECFF"/>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Rectangle 108"/>
              <p:cNvSpPr>
                <a:spLocks noChangeArrowheads="1"/>
              </p:cNvSpPr>
              <p:nvPr/>
            </p:nvSpPr>
            <p:spPr bwMode="auto">
              <a:xfrm>
                <a:off x="5899150" y="2230445"/>
                <a:ext cx="465138" cy="304800"/>
              </a:xfrm>
              <a:prstGeom prst="rect">
                <a:avLst/>
              </a:prstGeom>
              <a:solidFill>
                <a:srgbClr val="CCECFF"/>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Rectangle 109"/>
              <p:cNvSpPr>
                <a:spLocks noChangeArrowheads="1"/>
              </p:cNvSpPr>
              <p:nvPr/>
            </p:nvSpPr>
            <p:spPr bwMode="auto">
              <a:xfrm>
                <a:off x="6519863" y="2230445"/>
                <a:ext cx="465137" cy="304800"/>
              </a:xfrm>
              <a:prstGeom prst="rect">
                <a:avLst/>
              </a:prstGeom>
              <a:solidFill>
                <a:srgbClr val="CCECFF"/>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Rectangle 110"/>
              <p:cNvSpPr>
                <a:spLocks noChangeArrowheads="1"/>
              </p:cNvSpPr>
              <p:nvPr/>
            </p:nvSpPr>
            <p:spPr bwMode="auto">
              <a:xfrm>
                <a:off x="7140575" y="2230445"/>
                <a:ext cx="465138" cy="304800"/>
              </a:xfrm>
              <a:prstGeom prst="rect">
                <a:avLst/>
              </a:prstGeom>
              <a:solidFill>
                <a:srgbClr val="CCECFF"/>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Rectangle 111"/>
              <p:cNvSpPr>
                <a:spLocks noChangeArrowheads="1"/>
              </p:cNvSpPr>
              <p:nvPr/>
            </p:nvSpPr>
            <p:spPr bwMode="auto">
              <a:xfrm>
                <a:off x="3273425" y="2268545"/>
                <a:ext cx="155575"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Rectangle 112"/>
              <p:cNvSpPr>
                <a:spLocks noChangeArrowheads="1"/>
              </p:cNvSpPr>
              <p:nvPr/>
            </p:nvSpPr>
            <p:spPr bwMode="auto">
              <a:xfrm>
                <a:off x="4489450" y="2268545"/>
                <a:ext cx="155575" cy="2286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Rectangle 113"/>
              <p:cNvSpPr>
                <a:spLocks noChangeArrowheads="1"/>
              </p:cNvSpPr>
              <p:nvPr/>
            </p:nvSpPr>
            <p:spPr bwMode="auto">
              <a:xfrm>
                <a:off x="5705475" y="2268545"/>
                <a:ext cx="153988" cy="2286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Rectangle 114"/>
              <p:cNvSpPr>
                <a:spLocks noChangeArrowheads="1"/>
              </p:cNvSpPr>
              <p:nvPr/>
            </p:nvSpPr>
            <p:spPr bwMode="auto">
              <a:xfrm>
                <a:off x="7024688" y="2268545"/>
                <a:ext cx="153987" cy="2286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Text Box 119"/>
              <p:cNvSpPr txBox="1">
                <a:spLocks noChangeArrowheads="1"/>
              </p:cNvSpPr>
              <p:nvPr/>
            </p:nvSpPr>
            <p:spPr bwMode="auto">
              <a:xfrm>
                <a:off x="2641600" y="2192345"/>
                <a:ext cx="793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333399"/>
                    </a:solidFill>
                    <a:latin typeface="Courier New" panose="02070309020205020404" pitchFamily="49" charset="0"/>
                  </a:rPr>
                  <a:t>1110</a:t>
                </a:r>
              </a:p>
            </p:txBody>
          </p:sp>
          <p:sp>
            <p:nvSpPr>
              <p:cNvPr id="41" name="Rectangle 104"/>
              <p:cNvSpPr>
                <a:spLocks noChangeArrowheads="1"/>
              </p:cNvSpPr>
              <p:nvPr/>
            </p:nvSpPr>
            <p:spPr bwMode="auto">
              <a:xfrm>
                <a:off x="3336927" y="2232032"/>
                <a:ext cx="1125536" cy="317499"/>
              </a:xfrm>
              <a:prstGeom prst="rect">
                <a:avLst/>
              </a:prstGeom>
              <a:solidFill>
                <a:srgbClr val="CCECFF"/>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0" name="Line 87"/>
            <p:cNvSpPr>
              <a:spLocks noChangeShapeType="1"/>
            </p:cNvSpPr>
            <p:nvPr/>
          </p:nvSpPr>
          <p:spPr bwMode="auto">
            <a:xfrm>
              <a:off x="3928117" y="214472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1" name="内容占位符 2"/>
          <p:cNvSpPr txBox="1">
            <a:spLocks/>
          </p:cNvSpPr>
          <p:nvPr/>
        </p:nvSpPr>
        <p:spPr bwMode="auto">
          <a:xfrm>
            <a:off x="492446" y="2800396"/>
            <a:ext cx="8544308" cy="37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91" indent="-342891" algn="l" rtl="0" eaLnBrk="1" fontAlgn="base" hangingPunct="1">
              <a:lnSpc>
                <a:spcPct val="150000"/>
              </a:lnSpc>
              <a:spcBef>
                <a:spcPct val="2000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044000" indent="-228594" algn="l" rtl="0" eaLnBrk="1" fontAlgn="base" hangingPunct="1">
              <a:spcBef>
                <a:spcPct val="2000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296000" indent="-228594" algn="l" rtl="0" eaLnBrk="1" fontAlgn="base" hangingPunct="1">
              <a:spcBef>
                <a:spcPct val="2000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r>
              <a:rPr lang="zh-CN" altLang="en-US" kern="0" dirty="0" smtClean="0"/>
              <a:t>其中</a:t>
            </a:r>
            <a:endParaRPr lang="en-US" altLang="zh-CN" kern="0" dirty="0" smtClean="0"/>
          </a:p>
          <a:p>
            <a:pPr lvl="1"/>
            <a:r>
              <a:rPr lang="en-US" altLang="zh-CN" kern="0" dirty="0" smtClean="0"/>
              <a:t>224.0.0.0		</a:t>
            </a:r>
            <a:r>
              <a:rPr lang="zh-CN" altLang="en-US" kern="0" dirty="0" smtClean="0"/>
              <a:t>保留</a:t>
            </a:r>
            <a:endParaRPr lang="en-US" altLang="zh-CN" kern="0" dirty="0" smtClean="0"/>
          </a:p>
          <a:p>
            <a:pPr lvl="1"/>
            <a:r>
              <a:rPr lang="en-US" altLang="zh-CN" kern="0" dirty="0" smtClean="0"/>
              <a:t>224.0.0.1		</a:t>
            </a:r>
            <a:r>
              <a:rPr lang="zh-CN" altLang="en-US" kern="0" dirty="0" smtClean="0"/>
              <a:t>在本子网上的所有参加多播的主机和路由器</a:t>
            </a:r>
            <a:endParaRPr lang="en-US" altLang="zh-CN" kern="0" dirty="0" smtClean="0"/>
          </a:p>
          <a:p>
            <a:pPr lvl="1"/>
            <a:r>
              <a:rPr lang="en-US" altLang="zh-CN" kern="0" dirty="0" smtClean="0"/>
              <a:t>224.0.0.2		</a:t>
            </a:r>
            <a:r>
              <a:rPr lang="zh-CN" altLang="en-US" kern="0" dirty="0" smtClean="0"/>
              <a:t>在本子网上的所有参加多播的路由器</a:t>
            </a:r>
            <a:endParaRPr lang="en-US" altLang="zh-CN" kern="0" dirty="0" smtClean="0"/>
          </a:p>
          <a:p>
            <a:pPr lvl="1"/>
            <a:r>
              <a:rPr lang="en-US" altLang="zh-CN" kern="0" dirty="0" smtClean="0"/>
              <a:t>224.0.0.3		</a:t>
            </a:r>
            <a:r>
              <a:rPr lang="zh-CN" altLang="en-US" kern="0" dirty="0" smtClean="0"/>
              <a:t>未指派</a:t>
            </a:r>
            <a:endParaRPr lang="en-US" altLang="zh-CN" kern="0" dirty="0" smtClean="0"/>
          </a:p>
          <a:p>
            <a:pPr lvl="1"/>
            <a:r>
              <a:rPr lang="en-US" altLang="zh-CN" kern="0" dirty="0" smtClean="0"/>
              <a:t>……</a:t>
            </a:r>
          </a:p>
          <a:p>
            <a:pPr lvl="1"/>
            <a:r>
              <a:rPr lang="en-US" altLang="zh-CN" kern="0" dirty="0" smtClean="0"/>
              <a:t>224.0.1.0~238.255.255.255      </a:t>
            </a:r>
            <a:r>
              <a:rPr lang="zh-CN" altLang="en-US" kern="0" dirty="0" smtClean="0"/>
              <a:t>全球范围可用的多播地址</a:t>
            </a:r>
            <a:endParaRPr lang="en-US" altLang="zh-CN" kern="0" dirty="0" smtClean="0"/>
          </a:p>
          <a:p>
            <a:pPr lvl="1"/>
            <a:r>
              <a:rPr lang="en-US" altLang="zh-CN" kern="0" dirty="0" smtClean="0"/>
              <a:t>239.0.0.0~239.255.255.255	     </a:t>
            </a:r>
            <a:r>
              <a:rPr lang="zh-CN" altLang="en-US" kern="0" dirty="0" smtClean="0"/>
              <a:t>限制在一个组织范围内使用的多播地址</a:t>
            </a:r>
            <a:endParaRPr lang="zh-CN" altLang="en-US" kern="0" dirty="0"/>
          </a:p>
        </p:txBody>
      </p:sp>
      <p:sp>
        <p:nvSpPr>
          <p:cNvPr id="63" name="文本框 62"/>
          <p:cNvSpPr txBox="1">
            <a:spLocks noChangeArrowheads="1"/>
          </p:cNvSpPr>
          <p:nvPr/>
        </p:nvSpPr>
        <p:spPr bwMode="auto">
          <a:xfrm>
            <a:off x="7581900" y="87868"/>
            <a:ext cx="13435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4.5  IP</a:t>
            </a:r>
            <a:r>
              <a:rPr lang="zh-CN" altLang="en-US" sz="1800" dirty="0" smtClean="0">
                <a:solidFill>
                  <a:schemeClr val="bg2">
                    <a:lumMod val="75000"/>
                  </a:schemeClr>
                </a:solidFill>
                <a:latin typeface="Calibri" panose="020F0502020204030204" pitchFamily="34" charset="0"/>
                <a:ea typeface="黑体" panose="02010609060101010101" pitchFamily="49" charset="-122"/>
              </a:rPr>
              <a:t>多播</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35495918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wipe(left)">
                                      <p:cBhvr>
                                        <p:cTn id="10" dur="500"/>
                                        <p:tgtEl>
                                          <p:spTgt spid="53"/>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62"/>
                                        </p:tgtEl>
                                        <p:attrNameLst>
                                          <p:attrName>style.visibility</p:attrName>
                                        </p:attrNameLst>
                                      </p:cBhvr>
                                      <p:to>
                                        <p:strVal val="visible"/>
                                      </p:to>
                                    </p:set>
                                    <p:animEffect transition="in" filter="wipe(left)">
                                      <p:cBhvr>
                                        <p:cTn id="14" dur="500"/>
                                        <p:tgtEl>
                                          <p:spTgt spid="62"/>
                                        </p:tgtEl>
                                      </p:cBhvr>
                                    </p:animEffect>
                                  </p:childTnLst>
                                </p:cTn>
                              </p:par>
                            </p:childTnLst>
                          </p:cTn>
                        </p:par>
                        <p:par>
                          <p:cTn id="15" fill="hold">
                            <p:stCondLst>
                              <p:cond delay="1000"/>
                            </p:stCondLst>
                            <p:childTnLst>
                              <p:par>
                                <p:cTn id="16" presetID="9" presetClass="entr" presetSubtype="0" fill="hold" grpId="0" nodeType="after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dissolve">
                                      <p:cBhvr>
                                        <p:cTn id="18" dur="500"/>
                                        <p:tgtEl>
                                          <p:spTgt spid="55"/>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dissolve">
                                      <p:cBhvr>
                                        <p:cTn id="21" dur="500"/>
                                        <p:tgtEl>
                                          <p:spTgt spid="56"/>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dissolve">
                                      <p:cBhvr>
                                        <p:cTn id="24" dur="500"/>
                                        <p:tgtEl>
                                          <p:spTgt spid="57"/>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dissolve">
                                      <p:cBhvr>
                                        <p:cTn id="27" dur="500"/>
                                        <p:tgtEl>
                                          <p:spTgt spid="58"/>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dissolve">
                                      <p:cBhvr>
                                        <p:cTn id="30" dur="500"/>
                                        <p:tgtEl>
                                          <p:spTgt spid="5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wipe(up)">
                                      <p:cBhvr>
                                        <p:cTn id="3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3" grpId="0"/>
      <p:bldP spid="55" grpId="0"/>
      <p:bldP spid="56" grpId="0"/>
      <p:bldP spid="57" grpId="0"/>
      <p:bldP spid="58" grpId="0"/>
      <p:bldP spid="59" grpId="0"/>
      <p:bldP spid="61" grpId="0"/>
    </p:bldLst>
  </p:timing>
  <p:extLst mod="1"/>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IP</a:t>
            </a:r>
            <a:r>
              <a:rPr lang="zh-CN" altLang="en-US" dirty="0" smtClean="0"/>
              <a:t>多播与局域网内硬件多播的关系</a:t>
            </a:r>
            <a:endParaRPr lang="zh-CN" altLang="en-US" dirty="0"/>
          </a:p>
        </p:txBody>
      </p:sp>
      <p:sp>
        <p:nvSpPr>
          <p:cNvPr id="3" name="内容占位符 2"/>
          <p:cNvSpPr>
            <a:spLocks noGrp="1"/>
          </p:cNvSpPr>
          <p:nvPr>
            <p:ph idx="1"/>
          </p:nvPr>
        </p:nvSpPr>
        <p:spPr>
          <a:xfrm>
            <a:off x="457200" y="1444978"/>
            <a:ext cx="8229600" cy="2593531"/>
          </a:xfrm>
        </p:spPr>
        <p:txBody>
          <a:bodyPr/>
          <a:lstStyle/>
          <a:p>
            <a:r>
              <a:rPr lang="en-US" altLang="zh-CN" sz="2000" dirty="0" smtClean="0"/>
              <a:t>IP</a:t>
            </a:r>
            <a:r>
              <a:rPr lang="zh-CN" altLang="en-US" sz="2000" dirty="0" smtClean="0"/>
              <a:t>多播的最后阶段，可能需要硬件多播实现</a:t>
            </a:r>
            <a:endParaRPr lang="en-US" altLang="zh-CN" sz="2000" dirty="0" smtClean="0"/>
          </a:p>
          <a:p>
            <a:pPr lvl="1"/>
            <a:r>
              <a:rPr lang="zh-CN" altLang="en-US" sz="1800" dirty="0" smtClean="0"/>
              <a:t>当多播分组进入某局域网时，若该局域网内部存在对应多播组的多个成员，可通过硬件多播将数据最终交付给这些组成员</a:t>
            </a:r>
            <a:endParaRPr lang="en-US" altLang="zh-CN" sz="1800" dirty="0" smtClean="0"/>
          </a:p>
          <a:p>
            <a:r>
              <a:rPr lang="en-US" altLang="zh-CN" sz="2000" dirty="0" smtClean="0"/>
              <a:t>D</a:t>
            </a:r>
            <a:r>
              <a:rPr lang="zh-CN" altLang="en-US" sz="2000" dirty="0" smtClean="0"/>
              <a:t>类</a:t>
            </a:r>
            <a:r>
              <a:rPr lang="en-US" altLang="zh-CN" sz="2000" dirty="0" smtClean="0"/>
              <a:t>IP</a:t>
            </a:r>
            <a:r>
              <a:rPr lang="zh-CN" altLang="en-US" sz="2000" dirty="0" smtClean="0"/>
              <a:t>地址与</a:t>
            </a:r>
            <a:r>
              <a:rPr lang="zh-CN" altLang="en-US" sz="2000" dirty="0"/>
              <a:t>以太网多播地址的映射</a:t>
            </a:r>
            <a:r>
              <a:rPr lang="zh-CN" altLang="en-US" sz="2000" dirty="0" smtClean="0"/>
              <a:t>关系</a:t>
            </a:r>
            <a:endParaRPr lang="en-US" altLang="zh-CN" sz="2000" dirty="0" smtClean="0"/>
          </a:p>
          <a:p>
            <a:pPr lvl="1"/>
            <a:r>
              <a:rPr lang="zh-CN" altLang="en-US" sz="1800" dirty="0"/>
              <a:t>多</a:t>
            </a:r>
            <a:r>
              <a:rPr lang="zh-CN" altLang="en-US" sz="1800" dirty="0" smtClean="0"/>
              <a:t>播</a:t>
            </a:r>
            <a:r>
              <a:rPr lang="en-US" altLang="zh-CN" sz="1800" dirty="0" smtClean="0"/>
              <a:t>IP</a:t>
            </a:r>
            <a:r>
              <a:rPr lang="zh-CN" altLang="en-US" sz="1800" dirty="0" smtClean="0"/>
              <a:t>地址与</a:t>
            </a:r>
            <a:r>
              <a:rPr lang="en-US" altLang="zh-CN" sz="1800" dirty="0" smtClean="0"/>
              <a:t>MAC</a:t>
            </a:r>
            <a:r>
              <a:rPr lang="zh-CN" altLang="en-US" sz="1800" dirty="0" smtClean="0"/>
              <a:t>地址映射关系不唯一 ，收到的多播分组需</a:t>
            </a:r>
            <a:r>
              <a:rPr lang="en-US" altLang="zh-CN" sz="1800" dirty="0" smtClean="0"/>
              <a:t>IP</a:t>
            </a:r>
            <a:r>
              <a:rPr lang="zh-CN" altLang="en-US" sz="1800" dirty="0" smtClean="0"/>
              <a:t>层过滤</a:t>
            </a:r>
            <a:endParaRPr lang="en-US" altLang="zh-CN" sz="1800" dirty="0" smtClean="0"/>
          </a:p>
          <a:p>
            <a:pPr lvl="2"/>
            <a:r>
              <a:rPr lang="zh-CN" altLang="en-US" dirty="0" smtClean="0"/>
              <a:t>如</a:t>
            </a:r>
            <a:r>
              <a:rPr lang="en-US" altLang="zh-CN" dirty="0" smtClean="0"/>
              <a:t>224.128.64.32</a:t>
            </a:r>
            <a:r>
              <a:rPr lang="zh-CN" altLang="en-US" dirty="0" smtClean="0"/>
              <a:t>和</a:t>
            </a:r>
            <a:r>
              <a:rPr lang="en-US" altLang="zh-CN" dirty="0" smtClean="0"/>
              <a:t>224.0.64.32</a:t>
            </a:r>
            <a:r>
              <a:rPr lang="zh-CN" altLang="en-US" dirty="0" smtClean="0"/>
              <a:t>对应的</a:t>
            </a:r>
            <a:r>
              <a:rPr lang="en-US" altLang="zh-CN" dirty="0" smtClean="0"/>
              <a:t>MAC</a:t>
            </a:r>
            <a:r>
              <a:rPr lang="zh-CN" altLang="en-US" dirty="0" smtClean="0"/>
              <a:t>地址都为</a:t>
            </a:r>
            <a:r>
              <a:rPr lang="en-US" altLang="zh-CN" dirty="0" smtClean="0"/>
              <a:t>01-00-5E-00-40-20</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7</a:t>
            </a:fld>
            <a:endParaRPr lang="zh-CN" altLang="en-US" dirty="0"/>
          </a:p>
        </p:txBody>
      </p:sp>
      <p:grpSp>
        <p:nvGrpSpPr>
          <p:cNvPr id="287" name="组合 286"/>
          <p:cNvGrpSpPr/>
          <p:nvPr/>
        </p:nvGrpSpPr>
        <p:grpSpPr>
          <a:xfrm>
            <a:off x="1000374" y="3809135"/>
            <a:ext cx="7215430" cy="2769464"/>
            <a:chOff x="825500" y="1917700"/>
            <a:chExt cx="7617538" cy="3684489"/>
          </a:xfrm>
        </p:grpSpPr>
        <p:sp>
          <p:nvSpPr>
            <p:cNvPr id="146" name="Rectangle 3"/>
            <p:cNvSpPr>
              <a:spLocks noChangeArrowheads="1"/>
            </p:cNvSpPr>
            <p:nvPr/>
          </p:nvSpPr>
          <p:spPr bwMode="auto">
            <a:xfrm>
              <a:off x="825500" y="4276725"/>
              <a:ext cx="7467600" cy="457200"/>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47" name="Line 4"/>
            <p:cNvSpPr>
              <a:spLocks noChangeShapeType="1"/>
            </p:cNvSpPr>
            <p:nvPr/>
          </p:nvSpPr>
          <p:spPr bwMode="auto">
            <a:xfrm>
              <a:off x="981075"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48" name="Line 5"/>
            <p:cNvSpPr>
              <a:spLocks noChangeShapeType="1"/>
            </p:cNvSpPr>
            <p:nvPr/>
          </p:nvSpPr>
          <p:spPr bwMode="auto">
            <a:xfrm>
              <a:off x="1136650"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49" name="Line 6"/>
            <p:cNvSpPr>
              <a:spLocks noChangeShapeType="1"/>
            </p:cNvSpPr>
            <p:nvPr/>
          </p:nvSpPr>
          <p:spPr bwMode="auto">
            <a:xfrm>
              <a:off x="1292225"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50" name="Line 7"/>
            <p:cNvSpPr>
              <a:spLocks noChangeShapeType="1"/>
            </p:cNvSpPr>
            <p:nvPr/>
          </p:nvSpPr>
          <p:spPr bwMode="auto">
            <a:xfrm>
              <a:off x="1447800"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51" name="Line 8"/>
            <p:cNvSpPr>
              <a:spLocks noChangeShapeType="1"/>
            </p:cNvSpPr>
            <p:nvPr/>
          </p:nvSpPr>
          <p:spPr bwMode="auto">
            <a:xfrm>
              <a:off x="1603375"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52" name="Line 9"/>
            <p:cNvSpPr>
              <a:spLocks noChangeShapeType="1"/>
            </p:cNvSpPr>
            <p:nvPr/>
          </p:nvSpPr>
          <p:spPr bwMode="auto">
            <a:xfrm>
              <a:off x="1758950"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53" name="Line 10"/>
            <p:cNvSpPr>
              <a:spLocks noChangeShapeType="1"/>
            </p:cNvSpPr>
            <p:nvPr/>
          </p:nvSpPr>
          <p:spPr bwMode="auto">
            <a:xfrm>
              <a:off x="1914525"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54" name="Line 11"/>
            <p:cNvSpPr>
              <a:spLocks noChangeShapeType="1"/>
            </p:cNvSpPr>
            <p:nvPr/>
          </p:nvSpPr>
          <p:spPr bwMode="auto">
            <a:xfrm>
              <a:off x="2070100"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55" name="Line 12"/>
            <p:cNvSpPr>
              <a:spLocks noChangeShapeType="1"/>
            </p:cNvSpPr>
            <p:nvPr/>
          </p:nvSpPr>
          <p:spPr bwMode="auto">
            <a:xfrm>
              <a:off x="2225675"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56" name="Line 13"/>
            <p:cNvSpPr>
              <a:spLocks noChangeShapeType="1"/>
            </p:cNvSpPr>
            <p:nvPr/>
          </p:nvSpPr>
          <p:spPr bwMode="auto">
            <a:xfrm>
              <a:off x="2381250"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57" name="Line 14"/>
            <p:cNvSpPr>
              <a:spLocks noChangeShapeType="1"/>
            </p:cNvSpPr>
            <p:nvPr/>
          </p:nvSpPr>
          <p:spPr bwMode="auto">
            <a:xfrm>
              <a:off x="2536825"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58" name="Line 15"/>
            <p:cNvSpPr>
              <a:spLocks noChangeShapeType="1"/>
            </p:cNvSpPr>
            <p:nvPr/>
          </p:nvSpPr>
          <p:spPr bwMode="auto">
            <a:xfrm>
              <a:off x="2692400"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59" name="Line 16"/>
            <p:cNvSpPr>
              <a:spLocks noChangeShapeType="1"/>
            </p:cNvSpPr>
            <p:nvPr/>
          </p:nvSpPr>
          <p:spPr bwMode="auto">
            <a:xfrm>
              <a:off x="2847975"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60" name="Line 17"/>
            <p:cNvSpPr>
              <a:spLocks noChangeShapeType="1"/>
            </p:cNvSpPr>
            <p:nvPr/>
          </p:nvSpPr>
          <p:spPr bwMode="auto">
            <a:xfrm>
              <a:off x="3003550"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61" name="Line 18"/>
            <p:cNvSpPr>
              <a:spLocks noChangeShapeType="1"/>
            </p:cNvSpPr>
            <p:nvPr/>
          </p:nvSpPr>
          <p:spPr bwMode="auto">
            <a:xfrm>
              <a:off x="3159125"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62" name="Line 19"/>
            <p:cNvSpPr>
              <a:spLocks noChangeShapeType="1"/>
            </p:cNvSpPr>
            <p:nvPr/>
          </p:nvSpPr>
          <p:spPr bwMode="auto">
            <a:xfrm>
              <a:off x="3314700"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63" name="Line 20"/>
            <p:cNvSpPr>
              <a:spLocks noChangeShapeType="1"/>
            </p:cNvSpPr>
            <p:nvPr/>
          </p:nvSpPr>
          <p:spPr bwMode="auto">
            <a:xfrm>
              <a:off x="3470275"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64" name="Line 21"/>
            <p:cNvSpPr>
              <a:spLocks noChangeShapeType="1"/>
            </p:cNvSpPr>
            <p:nvPr/>
          </p:nvSpPr>
          <p:spPr bwMode="auto">
            <a:xfrm>
              <a:off x="3625850"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65" name="Line 22"/>
            <p:cNvSpPr>
              <a:spLocks noChangeShapeType="1"/>
            </p:cNvSpPr>
            <p:nvPr/>
          </p:nvSpPr>
          <p:spPr bwMode="auto">
            <a:xfrm>
              <a:off x="3781425"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66" name="Line 23"/>
            <p:cNvSpPr>
              <a:spLocks noChangeShapeType="1"/>
            </p:cNvSpPr>
            <p:nvPr/>
          </p:nvSpPr>
          <p:spPr bwMode="auto">
            <a:xfrm>
              <a:off x="3937000"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67" name="Line 24"/>
            <p:cNvSpPr>
              <a:spLocks noChangeShapeType="1"/>
            </p:cNvSpPr>
            <p:nvPr/>
          </p:nvSpPr>
          <p:spPr bwMode="auto">
            <a:xfrm>
              <a:off x="4092575"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68" name="Line 25"/>
            <p:cNvSpPr>
              <a:spLocks noChangeShapeType="1"/>
            </p:cNvSpPr>
            <p:nvPr/>
          </p:nvSpPr>
          <p:spPr bwMode="auto">
            <a:xfrm>
              <a:off x="4248150"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69" name="Line 26"/>
            <p:cNvSpPr>
              <a:spLocks noChangeShapeType="1"/>
            </p:cNvSpPr>
            <p:nvPr/>
          </p:nvSpPr>
          <p:spPr bwMode="auto">
            <a:xfrm>
              <a:off x="4403725"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0" name="Line 27"/>
            <p:cNvSpPr>
              <a:spLocks noChangeShapeType="1"/>
            </p:cNvSpPr>
            <p:nvPr/>
          </p:nvSpPr>
          <p:spPr bwMode="auto">
            <a:xfrm>
              <a:off x="4559300"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1" name="Rectangle 28"/>
            <p:cNvSpPr>
              <a:spLocks noChangeArrowheads="1"/>
            </p:cNvSpPr>
            <p:nvPr/>
          </p:nvSpPr>
          <p:spPr bwMode="auto">
            <a:xfrm>
              <a:off x="4721225" y="4298950"/>
              <a:ext cx="3563938" cy="4254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172" name="Line 29"/>
            <p:cNvSpPr>
              <a:spLocks noChangeShapeType="1"/>
            </p:cNvSpPr>
            <p:nvPr/>
          </p:nvSpPr>
          <p:spPr bwMode="auto">
            <a:xfrm>
              <a:off x="4714875" y="4276725"/>
              <a:ext cx="0" cy="45720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3" name="Line 30"/>
            <p:cNvSpPr>
              <a:spLocks noChangeShapeType="1"/>
            </p:cNvSpPr>
            <p:nvPr/>
          </p:nvSpPr>
          <p:spPr bwMode="auto">
            <a:xfrm>
              <a:off x="4870450"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4" name="Line 31"/>
            <p:cNvSpPr>
              <a:spLocks noChangeShapeType="1"/>
            </p:cNvSpPr>
            <p:nvPr/>
          </p:nvSpPr>
          <p:spPr bwMode="auto">
            <a:xfrm>
              <a:off x="5026025"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5" name="Line 32"/>
            <p:cNvSpPr>
              <a:spLocks noChangeShapeType="1"/>
            </p:cNvSpPr>
            <p:nvPr/>
          </p:nvSpPr>
          <p:spPr bwMode="auto">
            <a:xfrm>
              <a:off x="5181600"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6" name="Line 33"/>
            <p:cNvSpPr>
              <a:spLocks noChangeShapeType="1"/>
            </p:cNvSpPr>
            <p:nvPr/>
          </p:nvSpPr>
          <p:spPr bwMode="auto">
            <a:xfrm>
              <a:off x="5337175"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7" name="Line 34"/>
            <p:cNvSpPr>
              <a:spLocks noChangeShapeType="1"/>
            </p:cNvSpPr>
            <p:nvPr/>
          </p:nvSpPr>
          <p:spPr bwMode="auto">
            <a:xfrm>
              <a:off x="5492750"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8" name="Line 35"/>
            <p:cNvSpPr>
              <a:spLocks noChangeShapeType="1"/>
            </p:cNvSpPr>
            <p:nvPr/>
          </p:nvSpPr>
          <p:spPr bwMode="auto">
            <a:xfrm>
              <a:off x="5648325"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9" name="Line 36"/>
            <p:cNvSpPr>
              <a:spLocks noChangeShapeType="1"/>
            </p:cNvSpPr>
            <p:nvPr/>
          </p:nvSpPr>
          <p:spPr bwMode="auto">
            <a:xfrm>
              <a:off x="5803900"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0" name="Line 37"/>
            <p:cNvSpPr>
              <a:spLocks noChangeShapeType="1"/>
            </p:cNvSpPr>
            <p:nvPr/>
          </p:nvSpPr>
          <p:spPr bwMode="auto">
            <a:xfrm>
              <a:off x="5959475"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1" name="Line 38"/>
            <p:cNvSpPr>
              <a:spLocks noChangeShapeType="1"/>
            </p:cNvSpPr>
            <p:nvPr/>
          </p:nvSpPr>
          <p:spPr bwMode="auto">
            <a:xfrm>
              <a:off x="6115050"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2" name="Line 39"/>
            <p:cNvSpPr>
              <a:spLocks noChangeShapeType="1"/>
            </p:cNvSpPr>
            <p:nvPr/>
          </p:nvSpPr>
          <p:spPr bwMode="auto">
            <a:xfrm>
              <a:off x="6270625"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3" name="Line 40"/>
            <p:cNvSpPr>
              <a:spLocks noChangeShapeType="1"/>
            </p:cNvSpPr>
            <p:nvPr/>
          </p:nvSpPr>
          <p:spPr bwMode="auto">
            <a:xfrm>
              <a:off x="6426200"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4" name="Line 41"/>
            <p:cNvSpPr>
              <a:spLocks noChangeShapeType="1"/>
            </p:cNvSpPr>
            <p:nvPr/>
          </p:nvSpPr>
          <p:spPr bwMode="auto">
            <a:xfrm>
              <a:off x="6581775"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5" name="Line 42"/>
            <p:cNvSpPr>
              <a:spLocks noChangeShapeType="1"/>
            </p:cNvSpPr>
            <p:nvPr/>
          </p:nvSpPr>
          <p:spPr bwMode="auto">
            <a:xfrm>
              <a:off x="6737350"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6" name="Line 43"/>
            <p:cNvSpPr>
              <a:spLocks noChangeShapeType="1"/>
            </p:cNvSpPr>
            <p:nvPr/>
          </p:nvSpPr>
          <p:spPr bwMode="auto">
            <a:xfrm>
              <a:off x="6892925"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7" name="Line 44"/>
            <p:cNvSpPr>
              <a:spLocks noChangeShapeType="1"/>
            </p:cNvSpPr>
            <p:nvPr/>
          </p:nvSpPr>
          <p:spPr bwMode="auto">
            <a:xfrm>
              <a:off x="7048500"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8" name="Line 45"/>
            <p:cNvSpPr>
              <a:spLocks noChangeShapeType="1"/>
            </p:cNvSpPr>
            <p:nvPr/>
          </p:nvSpPr>
          <p:spPr bwMode="auto">
            <a:xfrm>
              <a:off x="7204075"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9" name="Line 46"/>
            <p:cNvSpPr>
              <a:spLocks noChangeShapeType="1"/>
            </p:cNvSpPr>
            <p:nvPr/>
          </p:nvSpPr>
          <p:spPr bwMode="auto">
            <a:xfrm>
              <a:off x="7359650"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0" name="Line 47"/>
            <p:cNvSpPr>
              <a:spLocks noChangeShapeType="1"/>
            </p:cNvSpPr>
            <p:nvPr/>
          </p:nvSpPr>
          <p:spPr bwMode="auto">
            <a:xfrm>
              <a:off x="7515225"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1" name="Line 48"/>
            <p:cNvSpPr>
              <a:spLocks noChangeShapeType="1"/>
            </p:cNvSpPr>
            <p:nvPr/>
          </p:nvSpPr>
          <p:spPr bwMode="auto">
            <a:xfrm>
              <a:off x="7670800"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2" name="Line 49"/>
            <p:cNvSpPr>
              <a:spLocks noChangeShapeType="1"/>
            </p:cNvSpPr>
            <p:nvPr/>
          </p:nvSpPr>
          <p:spPr bwMode="auto">
            <a:xfrm>
              <a:off x="7826375"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3" name="Line 50"/>
            <p:cNvSpPr>
              <a:spLocks noChangeShapeType="1"/>
            </p:cNvSpPr>
            <p:nvPr/>
          </p:nvSpPr>
          <p:spPr bwMode="auto">
            <a:xfrm>
              <a:off x="7981950"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4" name="Line 51"/>
            <p:cNvSpPr>
              <a:spLocks noChangeShapeType="1"/>
            </p:cNvSpPr>
            <p:nvPr/>
          </p:nvSpPr>
          <p:spPr bwMode="auto">
            <a:xfrm>
              <a:off x="8137525" y="42767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5" name="Rectangle 52"/>
            <p:cNvSpPr>
              <a:spLocks noChangeArrowheads="1"/>
            </p:cNvSpPr>
            <p:nvPr/>
          </p:nvSpPr>
          <p:spPr bwMode="auto">
            <a:xfrm>
              <a:off x="903288" y="4352925"/>
              <a:ext cx="466725" cy="30480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6" name="Rectangle 53"/>
            <p:cNvSpPr>
              <a:spLocks noChangeArrowheads="1"/>
            </p:cNvSpPr>
            <p:nvPr/>
          </p:nvSpPr>
          <p:spPr bwMode="auto">
            <a:xfrm>
              <a:off x="1525588" y="4352925"/>
              <a:ext cx="466725" cy="30480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7" name="Rectangle 54"/>
            <p:cNvSpPr>
              <a:spLocks noChangeArrowheads="1"/>
            </p:cNvSpPr>
            <p:nvPr/>
          </p:nvSpPr>
          <p:spPr bwMode="auto">
            <a:xfrm>
              <a:off x="2147888" y="4352925"/>
              <a:ext cx="466725" cy="30480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8" name="Rectangle 55"/>
            <p:cNvSpPr>
              <a:spLocks noChangeArrowheads="1"/>
            </p:cNvSpPr>
            <p:nvPr/>
          </p:nvSpPr>
          <p:spPr bwMode="auto">
            <a:xfrm>
              <a:off x="2770188" y="4352925"/>
              <a:ext cx="466725" cy="30480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9" name="Rectangle 56"/>
            <p:cNvSpPr>
              <a:spLocks noChangeArrowheads="1"/>
            </p:cNvSpPr>
            <p:nvPr/>
          </p:nvSpPr>
          <p:spPr bwMode="auto">
            <a:xfrm>
              <a:off x="3392488" y="4352925"/>
              <a:ext cx="466725" cy="30480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0" name="Rectangle 57"/>
            <p:cNvSpPr>
              <a:spLocks noChangeArrowheads="1"/>
            </p:cNvSpPr>
            <p:nvPr/>
          </p:nvSpPr>
          <p:spPr bwMode="auto">
            <a:xfrm>
              <a:off x="4014788" y="4352925"/>
              <a:ext cx="466725" cy="30480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1" name="Rectangle 58"/>
            <p:cNvSpPr>
              <a:spLocks noChangeArrowheads="1"/>
            </p:cNvSpPr>
            <p:nvPr/>
          </p:nvSpPr>
          <p:spPr bwMode="auto">
            <a:xfrm>
              <a:off x="4722813" y="4352925"/>
              <a:ext cx="381000" cy="304800"/>
            </a:xfrm>
            <a:prstGeom prst="rect">
              <a:avLst/>
            </a:prstGeom>
            <a:solidFill>
              <a:srgbClr val="CCECFF"/>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202" name="Rectangle 59"/>
            <p:cNvSpPr>
              <a:spLocks noChangeArrowheads="1"/>
            </p:cNvSpPr>
            <p:nvPr/>
          </p:nvSpPr>
          <p:spPr bwMode="auto">
            <a:xfrm>
              <a:off x="5259388" y="4352925"/>
              <a:ext cx="466725" cy="304800"/>
            </a:xfrm>
            <a:prstGeom prst="rect">
              <a:avLst/>
            </a:prstGeom>
            <a:solidFill>
              <a:srgbClr val="CCECFF"/>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203" name="Rectangle 60"/>
            <p:cNvSpPr>
              <a:spLocks noChangeArrowheads="1"/>
            </p:cNvSpPr>
            <p:nvPr/>
          </p:nvSpPr>
          <p:spPr bwMode="auto">
            <a:xfrm>
              <a:off x="5881688" y="4352925"/>
              <a:ext cx="466725" cy="304800"/>
            </a:xfrm>
            <a:prstGeom prst="rect">
              <a:avLst/>
            </a:prstGeom>
            <a:solidFill>
              <a:srgbClr val="CCECFF"/>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204" name="Rectangle 61"/>
            <p:cNvSpPr>
              <a:spLocks noChangeArrowheads="1"/>
            </p:cNvSpPr>
            <p:nvPr/>
          </p:nvSpPr>
          <p:spPr bwMode="auto">
            <a:xfrm>
              <a:off x="6503988" y="4352925"/>
              <a:ext cx="466725" cy="304800"/>
            </a:xfrm>
            <a:prstGeom prst="rect">
              <a:avLst/>
            </a:prstGeom>
            <a:solidFill>
              <a:srgbClr val="CCECFF"/>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205" name="Rectangle 62"/>
            <p:cNvSpPr>
              <a:spLocks noChangeArrowheads="1"/>
            </p:cNvSpPr>
            <p:nvPr/>
          </p:nvSpPr>
          <p:spPr bwMode="auto">
            <a:xfrm>
              <a:off x="7126288" y="4352925"/>
              <a:ext cx="466725" cy="304800"/>
            </a:xfrm>
            <a:prstGeom prst="rect">
              <a:avLst/>
            </a:prstGeom>
            <a:solidFill>
              <a:srgbClr val="CCECFF"/>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206" name="Rectangle 63"/>
            <p:cNvSpPr>
              <a:spLocks noChangeArrowheads="1"/>
            </p:cNvSpPr>
            <p:nvPr/>
          </p:nvSpPr>
          <p:spPr bwMode="auto">
            <a:xfrm>
              <a:off x="7748588" y="4352925"/>
              <a:ext cx="466725" cy="304800"/>
            </a:xfrm>
            <a:prstGeom prst="rect">
              <a:avLst/>
            </a:prstGeom>
            <a:solidFill>
              <a:srgbClr val="CCECFF"/>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207" name="Rectangle 64"/>
            <p:cNvSpPr>
              <a:spLocks noChangeArrowheads="1"/>
            </p:cNvSpPr>
            <p:nvPr/>
          </p:nvSpPr>
          <p:spPr bwMode="auto">
            <a:xfrm>
              <a:off x="1370013" y="4391025"/>
              <a:ext cx="155575" cy="2286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8" name="Rectangle 65"/>
            <p:cNvSpPr>
              <a:spLocks noChangeArrowheads="1"/>
            </p:cNvSpPr>
            <p:nvPr/>
          </p:nvSpPr>
          <p:spPr bwMode="auto">
            <a:xfrm>
              <a:off x="2614613" y="4391025"/>
              <a:ext cx="155575" cy="2286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9" name="Rectangle 66"/>
            <p:cNvSpPr>
              <a:spLocks noChangeArrowheads="1"/>
            </p:cNvSpPr>
            <p:nvPr/>
          </p:nvSpPr>
          <p:spPr bwMode="auto">
            <a:xfrm>
              <a:off x="3871913" y="4391025"/>
              <a:ext cx="155575" cy="2286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0" name="Rectangle 67"/>
            <p:cNvSpPr>
              <a:spLocks noChangeArrowheads="1"/>
            </p:cNvSpPr>
            <p:nvPr/>
          </p:nvSpPr>
          <p:spPr bwMode="auto">
            <a:xfrm>
              <a:off x="5091113" y="4391025"/>
              <a:ext cx="155575" cy="2286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211" name="Rectangle 68"/>
            <p:cNvSpPr>
              <a:spLocks noChangeArrowheads="1"/>
            </p:cNvSpPr>
            <p:nvPr/>
          </p:nvSpPr>
          <p:spPr bwMode="auto">
            <a:xfrm>
              <a:off x="6310313" y="4391025"/>
              <a:ext cx="155575" cy="2286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212" name="Rectangle 69"/>
            <p:cNvSpPr>
              <a:spLocks noChangeArrowheads="1"/>
            </p:cNvSpPr>
            <p:nvPr/>
          </p:nvSpPr>
          <p:spPr bwMode="auto">
            <a:xfrm>
              <a:off x="7632700" y="4391025"/>
              <a:ext cx="155575" cy="2286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213" name="Rectangle 70"/>
            <p:cNvSpPr>
              <a:spLocks noChangeArrowheads="1"/>
            </p:cNvSpPr>
            <p:nvPr/>
          </p:nvSpPr>
          <p:spPr bwMode="auto">
            <a:xfrm>
              <a:off x="3314700" y="2981325"/>
              <a:ext cx="4965700" cy="457200"/>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4" name="Line 71"/>
            <p:cNvSpPr>
              <a:spLocks noChangeShapeType="1"/>
            </p:cNvSpPr>
            <p:nvPr/>
          </p:nvSpPr>
          <p:spPr bwMode="auto">
            <a:xfrm>
              <a:off x="3470275"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5" name="Line 72"/>
            <p:cNvSpPr>
              <a:spLocks noChangeShapeType="1"/>
            </p:cNvSpPr>
            <p:nvPr/>
          </p:nvSpPr>
          <p:spPr bwMode="auto">
            <a:xfrm>
              <a:off x="3625850"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6" name="Line 73"/>
            <p:cNvSpPr>
              <a:spLocks noChangeShapeType="1"/>
            </p:cNvSpPr>
            <p:nvPr/>
          </p:nvSpPr>
          <p:spPr bwMode="auto">
            <a:xfrm>
              <a:off x="3779838"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7" name="Line 74"/>
            <p:cNvSpPr>
              <a:spLocks noChangeShapeType="1"/>
            </p:cNvSpPr>
            <p:nvPr/>
          </p:nvSpPr>
          <p:spPr bwMode="auto">
            <a:xfrm>
              <a:off x="3935413"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8" name="Line 75"/>
            <p:cNvSpPr>
              <a:spLocks noChangeShapeType="1"/>
            </p:cNvSpPr>
            <p:nvPr/>
          </p:nvSpPr>
          <p:spPr bwMode="auto">
            <a:xfrm>
              <a:off x="4090988"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9" name="Line 76"/>
            <p:cNvSpPr>
              <a:spLocks noChangeShapeType="1"/>
            </p:cNvSpPr>
            <p:nvPr/>
          </p:nvSpPr>
          <p:spPr bwMode="auto">
            <a:xfrm>
              <a:off x="4246563"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0" name="Line 77"/>
            <p:cNvSpPr>
              <a:spLocks noChangeShapeType="1"/>
            </p:cNvSpPr>
            <p:nvPr/>
          </p:nvSpPr>
          <p:spPr bwMode="auto">
            <a:xfrm>
              <a:off x="4400550"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1" name="Line 78"/>
            <p:cNvSpPr>
              <a:spLocks noChangeShapeType="1"/>
            </p:cNvSpPr>
            <p:nvPr/>
          </p:nvSpPr>
          <p:spPr bwMode="auto">
            <a:xfrm>
              <a:off x="4556125"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2" name="Line 79"/>
            <p:cNvSpPr>
              <a:spLocks noChangeShapeType="1"/>
            </p:cNvSpPr>
            <p:nvPr/>
          </p:nvSpPr>
          <p:spPr bwMode="auto">
            <a:xfrm>
              <a:off x="4711700"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3" name="Rectangle 80"/>
            <p:cNvSpPr>
              <a:spLocks noChangeArrowheads="1"/>
            </p:cNvSpPr>
            <p:nvPr/>
          </p:nvSpPr>
          <p:spPr bwMode="auto">
            <a:xfrm>
              <a:off x="4711700" y="3000375"/>
              <a:ext cx="3562350" cy="42862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224" name="Line 81"/>
            <p:cNvSpPr>
              <a:spLocks noChangeShapeType="1"/>
            </p:cNvSpPr>
            <p:nvPr/>
          </p:nvSpPr>
          <p:spPr bwMode="auto">
            <a:xfrm>
              <a:off x="4867275"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5" name="Line 82"/>
            <p:cNvSpPr>
              <a:spLocks noChangeShapeType="1"/>
            </p:cNvSpPr>
            <p:nvPr/>
          </p:nvSpPr>
          <p:spPr bwMode="auto">
            <a:xfrm>
              <a:off x="5021263"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6" name="Line 83"/>
            <p:cNvSpPr>
              <a:spLocks noChangeShapeType="1"/>
            </p:cNvSpPr>
            <p:nvPr/>
          </p:nvSpPr>
          <p:spPr bwMode="auto">
            <a:xfrm>
              <a:off x="5176838"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7" name="Line 84"/>
            <p:cNvSpPr>
              <a:spLocks noChangeShapeType="1"/>
            </p:cNvSpPr>
            <p:nvPr/>
          </p:nvSpPr>
          <p:spPr bwMode="auto">
            <a:xfrm>
              <a:off x="5332413"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8" name="Line 85"/>
            <p:cNvSpPr>
              <a:spLocks noChangeShapeType="1"/>
            </p:cNvSpPr>
            <p:nvPr/>
          </p:nvSpPr>
          <p:spPr bwMode="auto">
            <a:xfrm>
              <a:off x="5487988"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9" name="Line 86"/>
            <p:cNvSpPr>
              <a:spLocks noChangeShapeType="1"/>
            </p:cNvSpPr>
            <p:nvPr/>
          </p:nvSpPr>
          <p:spPr bwMode="auto">
            <a:xfrm>
              <a:off x="5641975"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0" name="Line 87"/>
            <p:cNvSpPr>
              <a:spLocks noChangeShapeType="1"/>
            </p:cNvSpPr>
            <p:nvPr/>
          </p:nvSpPr>
          <p:spPr bwMode="auto">
            <a:xfrm>
              <a:off x="5797550"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1" name="Line 88"/>
            <p:cNvSpPr>
              <a:spLocks noChangeShapeType="1"/>
            </p:cNvSpPr>
            <p:nvPr/>
          </p:nvSpPr>
          <p:spPr bwMode="auto">
            <a:xfrm>
              <a:off x="5953125"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2" name="Line 89"/>
            <p:cNvSpPr>
              <a:spLocks noChangeShapeType="1"/>
            </p:cNvSpPr>
            <p:nvPr/>
          </p:nvSpPr>
          <p:spPr bwMode="auto">
            <a:xfrm>
              <a:off x="6108700"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3" name="Line 90"/>
            <p:cNvSpPr>
              <a:spLocks noChangeShapeType="1"/>
            </p:cNvSpPr>
            <p:nvPr/>
          </p:nvSpPr>
          <p:spPr bwMode="auto">
            <a:xfrm>
              <a:off x="6262688"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4" name="Line 91"/>
            <p:cNvSpPr>
              <a:spLocks noChangeShapeType="1"/>
            </p:cNvSpPr>
            <p:nvPr/>
          </p:nvSpPr>
          <p:spPr bwMode="auto">
            <a:xfrm>
              <a:off x="6418263"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5" name="Line 92"/>
            <p:cNvSpPr>
              <a:spLocks noChangeShapeType="1"/>
            </p:cNvSpPr>
            <p:nvPr/>
          </p:nvSpPr>
          <p:spPr bwMode="auto">
            <a:xfrm>
              <a:off x="6573838"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6" name="Line 93"/>
            <p:cNvSpPr>
              <a:spLocks noChangeShapeType="1"/>
            </p:cNvSpPr>
            <p:nvPr/>
          </p:nvSpPr>
          <p:spPr bwMode="auto">
            <a:xfrm>
              <a:off x="6729413"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7" name="Line 94"/>
            <p:cNvSpPr>
              <a:spLocks noChangeShapeType="1"/>
            </p:cNvSpPr>
            <p:nvPr/>
          </p:nvSpPr>
          <p:spPr bwMode="auto">
            <a:xfrm>
              <a:off x="6883400"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8" name="Line 95"/>
            <p:cNvSpPr>
              <a:spLocks noChangeShapeType="1"/>
            </p:cNvSpPr>
            <p:nvPr/>
          </p:nvSpPr>
          <p:spPr bwMode="auto">
            <a:xfrm>
              <a:off x="7038975"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9" name="Line 96"/>
            <p:cNvSpPr>
              <a:spLocks noChangeShapeType="1"/>
            </p:cNvSpPr>
            <p:nvPr/>
          </p:nvSpPr>
          <p:spPr bwMode="auto">
            <a:xfrm>
              <a:off x="7194550"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0" name="Line 97"/>
            <p:cNvSpPr>
              <a:spLocks noChangeShapeType="1"/>
            </p:cNvSpPr>
            <p:nvPr/>
          </p:nvSpPr>
          <p:spPr bwMode="auto">
            <a:xfrm>
              <a:off x="7350125"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1" name="Line 98"/>
            <p:cNvSpPr>
              <a:spLocks noChangeShapeType="1"/>
            </p:cNvSpPr>
            <p:nvPr/>
          </p:nvSpPr>
          <p:spPr bwMode="auto">
            <a:xfrm>
              <a:off x="7504113"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2" name="Line 99"/>
            <p:cNvSpPr>
              <a:spLocks noChangeShapeType="1"/>
            </p:cNvSpPr>
            <p:nvPr/>
          </p:nvSpPr>
          <p:spPr bwMode="auto">
            <a:xfrm>
              <a:off x="7659688"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3" name="Line 100"/>
            <p:cNvSpPr>
              <a:spLocks noChangeShapeType="1"/>
            </p:cNvSpPr>
            <p:nvPr/>
          </p:nvSpPr>
          <p:spPr bwMode="auto">
            <a:xfrm>
              <a:off x="7815263"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4" name="Line 101"/>
            <p:cNvSpPr>
              <a:spLocks noChangeShapeType="1"/>
            </p:cNvSpPr>
            <p:nvPr/>
          </p:nvSpPr>
          <p:spPr bwMode="auto">
            <a:xfrm>
              <a:off x="7970838"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5" name="Line 102"/>
            <p:cNvSpPr>
              <a:spLocks noChangeShapeType="1"/>
            </p:cNvSpPr>
            <p:nvPr/>
          </p:nvSpPr>
          <p:spPr bwMode="auto">
            <a:xfrm>
              <a:off x="8124825" y="2981325"/>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6" name="Rectangle 103"/>
            <p:cNvSpPr>
              <a:spLocks noChangeArrowheads="1"/>
            </p:cNvSpPr>
            <p:nvPr/>
          </p:nvSpPr>
          <p:spPr bwMode="auto">
            <a:xfrm>
              <a:off x="3392488" y="3057525"/>
              <a:ext cx="465137" cy="30480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7" name="Rectangle 104"/>
            <p:cNvSpPr>
              <a:spLocks noChangeArrowheads="1"/>
            </p:cNvSpPr>
            <p:nvPr/>
          </p:nvSpPr>
          <p:spPr bwMode="auto">
            <a:xfrm>
              <a:off x="4710113" y="3057525"/>
              <a:ext cx="388937" cy="304800"/>
            </a:xfrm>
            <a:prstGeom prst="rect">
              <a:avLst/>
            </a:prstGeom>
            <a:solidFill>
              <a:srgbClr val="CCECFF"/>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248" name="Rectangle 105"/>
            <p:cNvSpPr>
              <a:spLocks noChangeArrowheads="1"/>
            </p:cNvSpPr>
            <p:nvPr/>
          </p:nvSpPr>
          <p:spPr bwMode="auto">
            <a:xfrm>
              <a:off x="4013200" y="3057525"/>
              <a:ext cx="465138" cy="30480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9" name="Rectangle 106"/>
            <p:cNvSpPr>
              <a:spLocks noChangeArrowheads="1"/>
            </p:cNvSpPr>
            <p:nvPr/>
          </p:nvSpPr>
          <p:spPr bwMode="auto">
            <a:xfrm>
              <a:off x="5254625" y="3057525"/>
              <a:ext cx="465138" cy="304800"/>
            </a:xfrm>
            <a:prstGeom prst="rect">
              <a:avLst/>
            </a:prstGeom>
            <a:solidFill>
              <a:srgbClr val="CCECFF"/>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250" name="Rectangle 107"/>
            <p:cNvSpPr>
              <a:spLocks noChangeArrowheads="1"/>
            </p:cNvSpPr>
            <p:nvPr/>
          </p:nvSpPr>
          <p:spPr bwMode="auto">
            <a:xfrm>
              <a:off x="5875338" y="3057525"/>
              <a:ext cx="465137" cy="304800"/>
            </a:xfrm>
            <a:prstGeom prst="rect">
              <a:avLst/>
            </a:prstGeom>
            <a:solidFill>
              <a:srgbClr val="CCECFF"/>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251" name="Rectangle 108"/>
            <p:cNvSpPr>
              <a:spLocks noChangeArrowheads="1"/>
            </p:cNvSpPr>
            <p:nvPr/>
          </p:nvSpPr>
          <p:spPr bwMode="auto">
            <a:xfrm>
              <a:off x="6496050" y="3057525"/>
              <a:ext cx="465138" cy="304800"/>
            </a:xfrm>
            <a:prstGeom prst="rect">
              <a:avLst/>
            </a:prstGeom>
            <a:solidFill>
              <a:srgbClr val="CCECFF"/>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252" name="Rectangle 109"/>
            <p:cNvSpPr>
              <a:spLocks noChangeArrowheads="1"/>
            </p:cNvSpPr>
            <p:nvPr/>
          </p:nvSpPr>
          <p:spPr bwMode="auto">
            <a:xfrm>
              <a:off x="7116763" y="3057525"/>
              <a:ext cx="465137" cy="304800"/>
            </a:xfrm>
            <a:prstGeom prst="rect">
              <a:avLst/>
            </a:prstGeom>
            <a:solidFill>
              <a:srgbClr val="CCECFF"/>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253" name="Rectangle 110"/>
            <p:cNvSpPr>
              <a:spLocks noChangeArrowheads="1"/>
            </p:cNvSpPr>
            <p:nvPr/>
          </p:nvSpPr>
          <p:spPr bwMode="auto">
            <a:xfrm>
              <a:off x="7737475" y="3057525"/>
              <a:ext cx="465138" cy="304800"/>
            </a:xfrm>
            <a:prstGeom prst="rect">
              <a:avLst/>
            </a:prstGeom>
            <a:solidFill>
              <a:srgbClr val="CCECFF"/>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254" name="Rectangle 111"/>
            <p:cNvSpPr>
              <a:spLocks noChangeArrowheads="1"/>
            </p:cNvSpPr>
            <p:nvPr/>
          </p:nvSpPr>
          <p:spPr bwMode="auto">
            <a:xfrm>
              <a:off x="3870325" y="3095625"/>
              <a:ext cx="155575" cy="2286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5" name="Rectangle 112"/>
            <p:cNvSpPr>
              <a:spLocks noChangeArrowheads="1"/>
            </p:cNvSpPr>
            <p:nvPr/>
          </p:nvSpPr>
          <p:spPr bwMode="auto">
            <a:xfrm>
              <a:off x="5086350" y="3095625"/>
              <a:ext cx="155575" cy="2286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256" name="Rectangle 113"/>
            <p:cNvSpPr>
              <a:spLocks noChangeArrowheads="1"/>
            </p:cNvSpPr>
            <p:nvPr/>
          </p:nvSpPr>
          <p:spPr bwMode="auto">
            <a:xfrm>
              <a:off x="6302375" y="3095625"/>
              <a:ext cx="153988" cy="2286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257" name="Rectangle 114"/>
            <p:cNvSpPr>
              <a:spLocks noChangeArrowheads="1"/>
            </p:cNvSpPr>
            <p:nvPr/>
          </p:nvSpPr>
          <p:spPr bwMode="auto">
            <a:xfrm>
              <a:off x="7621588" y="3095625"/>
              <a:ext cx="153987" cy="2286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258" name="Text Box 115"/>
            <p:cNvSpPr txBox="1">
              <a:spLocks noChangeArrowheads="1"/>
            </p:cNvSpPr>
            <p:nvPr/>
          </p:nvSpPr>
          <p:spPr bwMode="auto">
            <a:xfrm>
              <a:off x="2061643" y="4321176"/>
              <a:ext cx="1183282" cy="444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mtClean="0">
                  <a:solidFill>
                    <a:srgbClr val="333399"/>
                  </a:solidFill>
                  <a:latin typeface="Calibri" panose="020F0502020204030204" pitchFamily="34" charset="0"/>
                  <a:ea typeface="华文楷体" panose="02010600040101010101" pitchFamily="2" charset="-122"/>
                </a:rPr>
                <a:t>00000000</a:t>
              </a:r>
            </a:p>
          </p:txBody>
        </p:sp>
        <p:sp>
          <p:nvSpPr>
            <p:cNvPr id="259" name="Text Box 116"/>
            <p:cNvSpPr txBox="1">
              <a:spLocks noChangeArrowheads="1"/>
            </p:cNvSpPr>
            <p:nvPr/>
          </p:nvSpPr>
          <p:spPr bwMode="auto">
            <a:xfrm>
              <a:off x="918660" y="4299833"/>
              <a:ext cx="1447800" cy="444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mtClean="0">
                  <a:solidFill>
                    <a:srgbClr val="333399"/>
                  </a:solidFill>
                  <a:latin typeface="Calibri" panose="020F0502020204030204" pitchFamily="34" charset="0"/>
                  <a:ea typeface="华文楷体" panose="02010600040101010101" pitchFamily="2" charset="-122"/>
                </a:rPr>
                <a:t>0000000</a:t>
              </a:r>
              <a:r>
                <a:rPr kumimoji="1" lang="en-US" altLang="zh-CN" b="1" smtClean="0">
                  <a:solidFill>
                    <a:srgbClr val="333399"/>
                  </a:solidFill>
                  <a:latin typeface="Calibri" panose="020F0502020204030204" pitchFamily="34" charset="0"/>
                  <a:ea typeface="华文楷体" panose="02010600040101010101" pitchFamily="2" charset="-122"/>
                </a:rPr>
                <a:t>1</a:t>
              </a:r>
            </a:p>
          </p:txBody>
        </p:sp>
        <p:sp>
          <p:nvSpPr>
            <p:cNvPr id="260" name="Text Box 117"/>
            <p:cNvSpPr txBox="1">
              <a:spLocks noChangeArrowheads="1"/>
            </p:cNvSpPr>
            <p:nvPr/>
          </p:nvSpPr>
          <p:spPr bwMode="auto">
            <a:xfrm>
              <a:off x="3357051" y="4299833"/>
              <a:ext cx="1183282" cy="444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mtClean="0">
                  <a:solidFill>
                    <a:srgbClr val="333399"/>
                  </a:solidFill>
                  <a:latin typeface="Calibri" panose="020F0502020204030204" pitchFamily="34" charset="0"/>
                  <a:ea typeface="华文楷体" panose="02010600040101010101" pitchFamily="2" charset="-122"/>
                </a:rPr>
                <a:t>01011110</a:t>
              </a:r>
            </a:p>
          </p:txBody>
        </p:sp>
        <p:sp>
          <p:nvSpPr>
            <p:cNvPr id="261" name="Text Box 118"/>
            <p:cNvSpPr txBox="1">
              <a:spLocks noChangeArrowheads="1"/>
            </p:cNvSpPr>
            <p:nvPr/>
          </p:nvSpPr>
          <p:spPr bwMode="auto">
            <a:xfrm>
              <a:off x="4495800" y="4302125"/>
              <a:ext cx="318499" cy="444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mtClean="0">
                  <a:solidFill>
                    <a:srgbClr val="333399"/>
                  </a:solidFill>
                  <a:latin typeface="Calibri" panose="020F0502020204030204" pitchFamily="34" charset="0"/>
                  <a:ea typeface="华文楷体" panose="02010600040101010101" pitchFamily="2" charset="-122"/>
                </a:rPr>
                <a:t>0</a:t>
              </a:r>
            </a:p>
          </p:txBody>
        </p:sp>
        <p:sp>
          <p:nvSpPr>
            <p:cNvPr id="262" name="Text Box 119"/>
            <p:cNvSpPr txBox="1">
              <a:spLocks noChangeArrowheads="1"/>
            </p:cNvSpPr>
            <p:nvPr/>
          </p:nvSpPr>
          <p:spPr bwMode="auto">
            <a:xfrm>
              <a:off x="3238500" y="3019424"/>
              <a:ext cx="689120" cy="444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mtClean="0">
                  <a:solidFill>
                    <a:srgbClr val="333399"/>
                  </a:solidFill>
                  <a:latin typeface="Calibri" panose="020F0502020204030204" pitchFamily="34" charset="0"/>
                  <a:ea typeface="华文楷体" panose="02010600040101010101" pitchFamily="2" charset="-122"/>
                </a:rPr>
                <a:t>1110</a:t>
              </a:r>
            </a:p>
          </p:txBody>
        </p:sp>
        <p:sp>
          <p:nvSpPr>
            <p:cNvPr id="263" name="Line 120"/>
            <p:cNvSpPr>
              <a:spLocks noChangeShapeType="1"/>
            </p:cNvSpPr>
            <p:nvPr/>
          </p:nvSpPr>
          <p:spPr bwMode="auto">
            <a:xfrm>
              <a:off x="4711700" y="3514725"/>
              <a:ext cx="0" cy="762000"/>
            </a:xfrm>
            <a:prstGeom prst="line">
              <a:avLst/>
            </a:prstGeom>
            <a:noFill/>
            <a:ln w="952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64" name="Line 121"/>
            <p:cNvSpPr>
              <a:spLocks noChangeShapeType="1"/>
            </p:cNvSpPr>
            <p:nvPr/>
          </p:nvSpPr>
          <p:spPr bwMode="auto">
            <a:xfrm>
              <a:off x="8293100" y="3514725"/>
              <a:ext cx="0" cy="762000"/>
            </a:xfrm>
            <a:prstGeom prst="line">
              <a:avLst/>
            </a:prstGeom>
            <a:noFill/>
            <a:ln w="952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65" name="Text Box 122"/>
            <p:cNvSpPr txBox="1">
              <a:spLocks noChangeArrowheads="1"/>
            </p:cNvSpPr>
            <p:nvPr/>
          </p:nvSpPr>
          <p:spPr bwMode="auto">
            <a:xfrm>
              <a:off x="3225800" y="2597150"/>
              <a:ext cx="318499" cy="444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dirty="0" smtClean="0">
                  <a:solidFill>
                    <a:srgbClr val="333399"/>
                  </a:solidFill>
                  <a:latin typeface="Calibri" panose="020F0502020204030204" pitchFamily="34" charset="0"/>
                  <a:ea typeface="华文楷体" panose="02010600040101010101" pitchFamily="2" charset="-122"/>
                </a:rPr>
                <a:t>0</a:t>
              </a:r>
            </a:p>
          </p:txBody>
        </p:sp>
        <p:sp>
          <p:nvSpPr>
            <p:cNvPr id="266" name="Text Box 123"/>
            <p:cNvSpPr txBox="1">
              <a:spLocks noChangeArrowheads="1"/>
            </p:cNvSpPr>
            <p:nvPr/>
          </p:nvSpPr>
          <p:spPr bwMode="auto">
            <a:xfrm>
              <a:off x="4470400" y="2597150"/>
              <a:ext cx="318499" cy="444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mtClean="0">
                  <a:solidFill>
                    <a:srgbClr val="333399"/>
                  </a:solidFill>
                  <a:latin typeface="Calibri" panose="020F0502020204030204" pitchFamily="34" charset="0"/>
                  <a:ea typeface="华文楷体" panose="02010600040101010101" pitchFamily="2" charset="-122"/>
                </a:rPr>
                <a:t>8</a:t>
              </a:r>
            </a:p>
          </p:txBody>
        </p:sp>
        <p:sp>
          <p:nvSpPr>
            <p:cNvPr id="267" name="Text Box 124"/>
            <p:cNvSpPr txBox="1">
              <a:spLocks noChangeArrowheads="1"/>
            </p:cNvSpPr>
            <p:nvPr/>
          </p:nvSpPr>
          <p:spPr bwMode="auto">
            <a:xfrm>
              <a:off x="5702300" y="2597150"/>
              <a:ext cx="442038" cy="444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mtClean="0">
                  <a:solidFill>
                    <a:srgbClr val="333399"/>
                  </a:solidFill>
                  <a:latin typeface="Calibri" panose="020F0502020204030204" pitchFamily="34" charset="0"/>
                  <a:ea typeface="华文楷体" panose="02010600040101010101" pitchFamily="2" charset="-122"/>
                </a:rPr>
                <a:t>16</a:t>
              </a:r>
            </a:p>
          </p:txBody>
        </p:sp>
        <p:sp>
          <p:nvSpPr>
            <p:cNvPr id="268" name="Text Box 125"/>
            <p:cNvSpPr txBox="1">
              <a:spLocks noChangeArrowheads="1"/>
            </p:cNvSpPr>
            <p:nvPr/>
          </p:nvSpPr>
          <p:spPr bwMode="auto">
            <a:xfrm>
              <a:off x="6921500" y="2597150"/>
              <a:ext cx="442038" cy="444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mtClean="0">
                  <a:solidFill>
                    <a:srgbClr val="333399"/>
                  </a:solidFill>
                  <a:latin typeface="Calibri" panose="020F0502020204030204" pitchFamily="34" charset="0"/>
                  <a:ea typeface="华文楷体" panose="02010600040101010101" pitchFamily="2" charset="-122"/>
                </a:rPr>
                <a:t>24</a:t>
              </a:r>
            </a:p>
          </p:txBody>
        </p:sp>
        <p:sp>
          <p:nvSpPr>
            <p:cNvPr id="269" name="Text Box 126"/>
            <p:cNvSpPr txBox="1">
              <a:spLocks noChangeArrowheads="1"/>
            </p:cNvSpPr>
            <p:nvPr/>
          </p:nvSpPr>
          <p:spPr bwMode="auto">
            <a:xfrm>
              <a:off x="8001000" y="2597150"/>
              <a:ext cx="442038" cy="444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mtClean="0">
                  <a:solidFill>
                    <a:srgbClr val="333399"/>
                  </a:solidFill>
                  <a:latin typeface="Calibri" panose="020F0502020204030204" pitchFamily="34" charset="0"/>
                  <a:ea typeface="华文楷体" panose="02010600040101010101" pitchFamily="2" charset="-122"/>
                </a:rPr>
                <a:t>31</a:t>
              </a:r>
            </a:p>
          </p:txBody>
        </p:sp>
        <p:sp>
          <p:nvSpPr>
            <p:cNvPr id="270" name="Text Box 127"/>
            <p:cNvSpPr txBox="1">
              <a:spLocks noChangeArrowheads="1"/>
            </p:cNvSpPr>
            <p:nvPr/>
          </p:nvSpPr>
          <p:spPr bwMode="auto">
            <a:xfrm>
              <a:off x="1476375" y="2971800"/>
              <a:ext cx="1564058" cy="48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smtClean="0">
                  <a:solidFill>
                    <a:srgbClr val="333399"/>
                  </a:solidFill>
                  <a:latin typeface="Calibri" panose="020F0502020204030204" pitchFamily="34" charset="0"/>
                  <a:ea typeface="华文楷体" panose="02010600040101010101" pitchFamily="2" charset="-122"/>
                </a:rPr>
                <a:t>D </a:t>
              </a:r>
              <a:r>
                <a:rPr kumimoji="1" lang="zh-CN" altLang="zh-CN" sz="2000" smtClean="0">
                  <a:solidFill>
                    <a:srgbClr val="333399"/>
                  </a:solidFill>
                  <a:latin typeface="Calibri" panose="020F0502020204030204" pitchFamily="34" charset="0"/>
                  <a:ea typeface="华文楷体" panose="02010600040101010101" pitchFamily="2" charset="-122"/>
                </a:rPr>
                <a:t>类 </a:t>
              </a:r>
              <a:r>
                <a:rPr kumimoji="1" lang="en-US" altLang="zh-CN" sz="2000" smtClean="0">
                  <a:solidFill>
                    <a:srgbClr val="333399"/>
                  </a:solidFill>
                  <a:latin typeface="Calibri" panose="020F0502020204030204" pitchFamily="34" charset="0"/>
                  <a:ea typeface="华文楷体" panose="02010600040101010101" pitchFamily="2" charset="-122"/>
                </a:rPr>
                <a:t>IP </a:t>
              </a:r>
              <a:r>
                <a:rPr kumimoji="1" lang="zh-CN" altLang="zh-CN" sz="2000" smtClean="0">
                  <a:solidFill>
                    <a:srgbClr val="333399"/>
                  </a:solidFill>
                  <a:latin typeface="Calibri" panose="020F0502020204030204" pitchFamily="34" charset="0"/>
                  <a:ea typeface="华文楷体" panose="02010600040101010101" pitchFamily="2" charset="-122"/>
                </a:rPr>
                <a:t>地址</a:t>
              </a:r>
              <a:endParaRPr kumimoji="1" lang="zh-CN" altLang="en-US" sz="2000" smtClean="0">
                <a:solidFill>
                  <a:srgbClr val="333399"/>
                </a:solidFill>
                <a:latin typeface="Calibri" panose="020F0502020204030204" pitchFamily="34" charset="0"/>
                <a:ea typeface="华文楷体" panose="02010600040101010101" pitchFamily="2" charset="-122"/>
              </a:endParaRPr>
            </a:p>
          </p:txBody>
        </p:sp>
        <p:sp>
          <p:nvSpPr>
            <p:cNvPr id="271" name="Line 128"/>
            <p:cNvSpPr>
              <a:spLocks noChangeShapeType="1"/>
            </p:cNvSpPr>
            <p:nvPr/>
          </p:nvSpPr>
          <p:spPr bwMode="auto">
            <a:xfrm flipV="1">
              <a:off x="3937000" y="2524125"/>
              <a:ext cx="0" cy="38100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2" name="Line 129"/>
            <p:cNvSpPr>
              <a:spLocks noChangeShapeType="1"/>
            </p:cNvSpPr>
            <p:nvPr/>
          </p:nvSpPr>
          <p:spPr bwMode="auto">
            <a:xfrm flipV="1">
              <a:off x="4711700" y="2524125"/>
              <a:ext cx="0" cy="90805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3" name="Line 130"/>
            <p:cNvSpPr>
              <a:spLocks noChangeShapeType="1"/>
            </p:cNvSpPr>
            <p:nvPr/>
          </p:nvSpPr>
          <p:spPr bwMode="auto">
            <a:xfrm>
              <a:off x="3949700" y="2600325"/>
              <a:ext cx="762000"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274" name="Line 131"/>
            <p:cNvSpPr>
              <a:spLocks noChangeShapeType="1"/>
            </p:cNvSpPr>
            <p:nvPr/>
          </p:nvSpPr>
          <p:spPr bwMode="auto">
            <a:xfrm>
              <a:off x="4721225" y="4999038"/>
              <a:ext cx="3581400"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275" name="Text Box 133"/>
            <p:cNvSpPr txBox="1">
              <a:spLocks noChangeArrowheads="1"/>
            </p:cNvSpPr>
            <p:nvPr/>
          </p:nvSpPr>
          <p:spPr bwMode="auto">
            <a:xfrm>
              <a:off x="4711700" y="1917700"/>
              <a:ext cx="1807754" cy="48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000" dirty="0" smtClean="0">
                  <a:solidFill>
                    <a:srgbClr val="333399"/>
                  </a:solidFill>
                  <a:latin typeface="Calibri" panose="020F0502020204030204" pitchFamily="34" charset="0"/>
                  <a:ea typeface="华文楷体" panose="02010600040101010101" pitchFamily="2" charset="-122"/>
                </a:rPr>
                <a:t>这</a:t>
              </a:r>
              <a:r>
                <a:rPr kumimoji="1" lang="zh-CN" altLang="zh-CN" sz="2000" dirty="0" smtClean="0">
                  <a:solidFill>
                    <a:srgbClr val="333399"/>
                  </a:solidFill>
                  <a:latin typeface="Calibri" panose="020F0502020204030204" pitchFamily="34" charset="0"/>
                  <a:ea typeface="华文楷体" panose="02010600040101010101" pitchFamily="2" charset="-122"/>
                </a:rPr>
                <a:t> 5</a:t>
              </a:r>
              <a:r>
                <a:rPr kumimoji="1" lang="en-US" altLang="zh-CN" sz="2000" dirty="0" smtClean="0">
                  <a:solidFill>
                    <a:srgbClr val="333399"/>
                  </a:solidFill>
                  <a:latin typeface="Calibri" panose="020F0502020204030204" pitchFamily="34" charset="0"/>
                  <a:ea typeface="华文楷体" panose="02010600040101010101" pitchFamily="2" charset="-122"/>
                </a:rPr>
                <a:t> </a:t>
              </a:r>
              <a:r>
                <a:rPr kumimoji="1" lang="zh-CN" altLang="en-US" sz="2000" dirty="0" smtClean="0">
                  <a:solidFill>
                    <a:srgbClr val="333399"/>
                  </a:solidFill>
                  <a:latin typeface="Calibri" panose="020F0502020204030204" pitchFamily="34" charset="0"/>
                  <a:ea typeface="华文楷体" panose="02010600040101010101" pitchFamily="2" charset="-122"/>
                </a:rPr>
                <a:t>位不使用</a:t>
              </a:r>
            </a:p>
          </p:txBody>
        </p:sp>
        <p:sp>
          <p:nvSpPr>
            <p:cNvPr id="276" name="Arc 134"/>
            <p:cNvSpPr>
              <a:spLocks/>
            </p:cNvSpPr>
            <p:nvPr/>
          </p:nvSpPr>
          <p:spPr bwMode="auto">
            <a:xfrm flipH="1">
              <a:off x="4332288" y="2371725"/>
              <a:ext cx="498475" cy="228600"/>
            </a:xfrm>
            <a:custGeom>
              <a:avLst/>
              <a:gdLst>
                <a:gd name="G0" fmla="+- 1956 0 0"/>
                <a:gd name="G1" fmla="+- 21600 0 0"/>
                <a:gd name="G2" fmla="+- 21600 0 0"/>
                <a:gd name="T0" fmla="*/ 0 w 23556"/>
                <a:gd name="T1" fmla="*/ 89 h 21600"/>
                <a:gd name="T2" fmla="*/ 23556 w 23556"/>
                <a:gd name="T3" fmla="*/ 21600 h 21600"/>
                <a:gd name="T4" fmla="*/ 1956 w 23556"/>
                <a:gd name="T5" fmla="*/ 21600 h 21600"/>
              </a:gdLst>
              <a:ahLst/>
              <a:cxnLst>
                <a:cxn ang="0">
                  <a:pos x="T0" y="T1"/>
                </a:cxn>
                <a:cxn ang="0">
                  <a:pos x="T2" y="T3"/>
                </a:cxn>
                <a:cxn ang="0">
                  <a:pos x="T4" y="T5"/>
                </a:cxn>
              </a:cxnLst>
              <a:rect l="0" t="0" r="r" b="b"/>
              <a:pathLst>
                <a:path w="23556" h="21600" fill="none" extrusionOk="0">
                  <a:moveTo>
                    <a:pt x="-1" y="88"/>
                  </a:moveTo>
                  <a:cubicBezTo>
                    <a:pt x="650" y="29"/>
                    <a:pt x="1302" y="-1"/>
                    <a:pt x="1956" y="0"/>
                  </a:cubicBezTo>
                  <a:cubicBezTo>
                    <a:pt x="13885" y="0"/>
                    <a:pt x="23556" y="9670"/>
                    <a:pt x="23556" y="21600"/>
                  </a:cubicBezTo>
                </a:path>
                <a:path w="23556" h="21600" stroke="0" extrusionOk="0">
                  <a:moveTo>
                    <a:pt x="-1" y="88"/>
                  </a:moveTo>
                  <a:cubicBezTo>
                    <a:pt x="650" y="29"/>
                    <a:pt x="1302" y="-1"/>
                    <a:pt x="1956" y="0"/>
                  </a:cubicBezTo>
                  <a:cubicBezTo>
                    <a:pt x="13885" y="0"/>
                    <a:pt x="23556" y="9670"/>
                    <a:pt x="23556" y="21600"/>
                  </a:cubicBezTo>
                  <a:lnTo>
                    <a:pt x="1956" y="21600"/>
                  </a:lnTo>
                  <a:close/>
                </a:path>
              </a:pathLst>
            </a:custGeom>
            <a:noFill/>
            <a:ln w="9525">
              <a:solidFill>
                <a:srgbClr val="000000"/>
              </a:solidFill>
              <a:round/>
              <a:headEnd type="triangle" w="sm"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7" name="Line 135"/>
            <p:cNvSpPr>
              <a:spLocks noChangeShapeType="1"/>
            </p:cNvSpPr>
            <p:nvPr/>
          </p:nvSpPr>
          <p:spPr bwMode="auto">
            <a:xfrm>
              <a:off x="825500" y="4810125"/>
              <a:ext cx="0" cy="741363"/>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8" name="Line 136"/>
            <p:cNvSpPr>
              <a:spLocks noChangeShapeType="1"/>
            </p:cNvSpPr>
            <p:nvPr/>
          </p:nvSpPr>
          <p:spPr bwMode="auto">
            <a:xfrm flipH="1">
              <a:off x="8288338" y="4810125"/>
              <a:ext cx="4762" cy="690563"/>
            </a:xfrm>
            <a:prstGeom prst="line">
              <a:avLst/>
            </a:prstGeom>
            <a:noFill/>
            <a:ln w="952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9" name="Line 137"/>
            <p:cNvSpPr>
              <a:spLocks noChangeShapeType="1"/>
            </p:cNvSpPr>
            <p:nvPr/>
          </p:nvSpPr>
          <p:spPr bwMode="auto">
            <a:xfrm>
              <a:off x="838200" y="5373688"/>
              <a:ext cx="7467600"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280" name="Text Box 138"/>
            <p:cNvSpPr txBox="1">
              <a:spLocks noChangeArrowheads="1"/>
            </p:cNvSpPr>
            <p:nvPr/>
          </p:nvSpPr>
          <p:spPr bwMode="auto">
            <a:xfrm>
              <a:off x="3492500" y="5157788"/>
              <a:ext cx="1960064" cy="4444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zh-CN" b="0" i="0" u="none" strike="noStrike" kern="0" cap="none" spc="0" normalizeH="0" noProof="0" smtClean="0">
                  <a:ln>
                    <a:noFill/>
                  </a:ln>
                  <a:solidFill>
                    <a:srgbClr val="333399"/>
                  </a:solidFill>
                  <a:effectLst/>
                  <a:uLnTx/>
                  <a:uFillTx/>
                  <a:latin typeface="Calibri" panose="020F0502020204030204" pitchFamily="34" charset="0"/>
                  <a:ea typeface="华文楷体" panose="02010600040101010101" pitchFamily="2" charset="-122"/>
                </a:rPr>
                <a:t>48 </a:t>
              </a:r>
              <a:r>
                <a:rPr kumimoji="1" lang="zh-CN" altLang="en-US" b="0" i="0" u="none" strike="noStrike" kern="0" cap="none" spc="0" normalizeH="0" noProof="0" smtClean="0">
                  <a:ln>
                    <a:noFill/>
                  </a:ln>
                  <a:solidFill>
                    <a:srgbClr val="333399"/>
                  </a:solidFill>
                  <a:effectLst/>
                  <a:uLnTx/>
                  <a:uFillTx/>
                  <a:latin typeface="Calibri" panose="020F0502020204030204" pitchFamily="34" charset="0"/>
                  <a:ea typeface="华文楷体" panose="02010600040101010101" pitchFamily="2" charset="-122"/>
                </a:rPr>
                <a:t>位</a:t>
              </a:r>
              <a:r>
                <a:rPr kumimoji="1" lang="zh-CN" altLang="zh-CN" b="0" i="0" u="none" strike="noStrike" kern="0" cap="none" spc="0" normalizeH="0" noProof="0" smtClean="0">
                  <a:ln>
                    <a:noFill/>
                  </a:ln>
                  <a:solidFill>
                    <a:srgbClr val="333399"/>
                  </a:solidFill>
                  <a:effectLst/>
                  <a:uLnTx/>
                  <a:uFillTx/>
                  <a:latin typeface="Calibri" panose="020F0502020204030204" pitchFamily="34" charset="0"/>
                  <a:ea typeface="华文楷体" panose="02010600040101010101" pitchFamily="2" charset="-122"/>
                </a:rPr>
                <a:t>以太网地址</a:t>
              </a:r>
              <a:endParaRPr kumimoji="1" lang="zh-CN" altLang="en-US" b="0" i="0" u="none" strike="noStrike" kern="0" cap="none" spc="0" normalizeH="0" noProof="0" smtClean="0">
                <a:ln>
                  <a:noFill/>
                </a:ln>
                <a:solidFill>
                  <a:srgbClr val="333399"/>
                </a:solidFill>
                <a:effectLst/>
                <a:uLnTx/>
                <a:uFillTx/>
                <a:latin typeface="Calibri" panose="020F0502020204030204" pitchFamily="34" charset="0"/>
                <a:ea typeface="华文楷体" panose="02010600040101010101" pitchFamily="2" charset="-122"/>
              </a:endParaRPr>
            </a:p>
          </p:txBody>
        </p:sp>
        <p:sp>
          <p:nvSpPr>
            <p:cNvPr id="281" name="Text Box 139"/>
            <p:cNvSpPr txBox="1">
              <a:spLocks noChangeArrowheads="1"/>
            </p:cNvSpPr>
            <p:nvPr/>
          </p:nvSpPr>
          <p:spPr bwMode="auto">
            <a:xfrm>
              <a:off x="998537" y="3883026"/>
              <a:ext cx="3444244" cy="491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mtClean="0">
                  <a:solidFill>
                    <a:srgbClr val="333399"/>
                  </a:solidFill>
                  <a:latin typeface="Calibri" panose="020F0502020204030204" pitchFamily="34" charset="0"/>
                  <a:ea typeface="华文楷体" panose="02010600040101010101" pitchFamily="2" charset="-122"/>
                </a:rPr>
                <a:t>0       1   </a:t>
              </a:r>
              <a:r>
                <a:rPr kumimoji="1" lang="zh-CN" altLang="en-US" smtClean="0">
                  <a:solidFill>
                    <a:srgbClr val="333399"/>
                  </a:solidFill>
                  <a:latin typeface="Calibri" panose="020F0502020204030204" pitchFamily="34" charset="0"/>
                  <a:ea typeface="华文楷体" panose="02010600040101010101" pitchFamily="2" charset="-122"/>
                </a:rPr>
                <a:t>     </a:t>
              </a:r>
              <a:r>
                <a:rPr kumimoji="1" lang="en-US" altLang="zh-CN" smtClean="0">
                  <a:solidFill>
                    <a:srgbClr val="333399"/>
                  </a:solidFill>
                  <a:latin typeface="Calibri" panose="020F0502020204030204" pitchFamily="34" charset="0"/>
                  <a:ea typeface="华文楷体" panose="02010600040101010101" pitchFamily="2" charset="-122"/>
                </a:rPr>
                <a:t>     0        0      </a:t>
              </a:r>
              <a:r>
                <a:rPr kumimoji="1" lang="zh-CN" altLang="en-US" smtClean="0">
                  <a:solidFill>
                    <a:srgbClr val="333399"/>
                  </a:solidFill>
                  <a:latin typeface="Calibri" panose="020F0502020204030204" pitchFamily="34" charset="0"/>
                  <a:ea typeface="华文楷体" panose="02010600040101010101" pitchFamily="2" charset="-122"/>
                </a:rPr>
                <a:t>  </a:t>
              </a:r>
              <a:r>
                <a:rPr kumimoji="1" lang="en-US" altLang="zh-CN" smtClean="0">
                  <a:solidFill>
                    <a:srgbClr val="333399"/>
                  </a:solidFill>
                  <a:latin typeface="Calibri" panose="020F0502020204030204" pitchFamily="34" charset="0"/>
                  <a:ea typeface="华文楷体" panose="02010600040101010101" pitchFamily="2" charset="-122"/>
                </a:rPr>
                <a:t>  5       E</a:t>
              </a:r>
            </a:p>
          </p:txBody>
        </p:sp>
        <p:sp>
          <p:nvSpPr>
            <p:cNvPr id="282" name="Text Box 140"/>
            <p:cNvSpPr txBox="1">
              <a:spLocks noChangeArrowheads="1"/>
            </p:cNvSpPr>
            <p:nvPr/>
          </p:nvSpPr>
          <p:spPr bwMode="auto">
            <a:xfrm>
              <a:off x="1469533" y="4917249"/>
              <a:ext cx="1061433" cy="407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kumimoji="1" lang="zh-CN" altLang="en-US" sz="1600" dirty="0" smtClean="0">
                  <a:solidFill>
                    <a:srgbClr val="333399"/>
                  </a:solidFill>
                  <a:latin typeface="Calibri" panose="020F0502020204030204" pitchFamily="34" charset="0"/>
                  <a:ea typeface="华文楷体" panose="02010600040101010101" pitchFamily="2" charset="-122"/>
                </a:rPr>
                <a:t>表示多播</a:t>
              </a:r>
            </a:p>
          </p:txBody>
        </p:sp>
        <p:sp>
          <p:nvSpPr>
            <p:cNvPr id="283" name="Line 141"/>
            <p:cNvSpPr>
              <a:spLocks noChangeShapeType="1"/>
            </p:cNvSpPr>
            <p:nvPr/>
          </p:nvSpPr>
          <p:spPr bwMode="auto">
            <a:xfrm flipH="1" flipV="1">
              <a:off x="1926155" y="4632325"/>
              <a:ext cx="6350" cy="282575"/>
            </a:xfrm>
            <a:prstGeom prst="line">
              <a:avLst/>
            </a:prstGeom>
            <a:noFill/>
            <a:ln w="508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4" name="Text Box 132"/>
            <p:cNvSpPr txBox="1">
              <a:spLocks noChangeArrowheads="1"/>
            </p:cNvSpPr>
            <p:nvPr/>
          </p:nvSpPr>
          <p:spPr bwMode="auto">
            <a:xfrm>
              <a:off x="5075238" y="4811713"/>
              <a:ext cx="2741924" cy="4073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600" b="0" i="0" u="none" strike="noStrike" kern="0" cap="none" spc="0" normalizeH="0" noProof="0" smtClean="0">
                  <a:ln>
                    <a:noFill/>
                  </a:ln>
                  <a:solidFill>
                    <a:srgbClr val="333399"/>
                  </a:solidFill>
                  <a:effectLst/>
                  <a:uLnTx/>
                  <a:uFillTx/>
                  <a:latin typeface="Calibri" panose="020F0502020204030204" pitchFamily="34" charset="0"/>
                  <a:ea typeface="华文楷体" panose="02010600040101010101" pitchFamily="2" charset="-122"/>
                </a:rPr>
                <a:t>最</a:t>
              </a:r>
              <a:r>
                <a:rPr kumimoji="1" lang="zh-CN" altLang="zh-CN" sz="1600" b="0" i="0" u="none" strike="noStrike" kern="0" cap="none" spc="0" normalizeH="0" noProof="0" smtClean="0">
                  <a:ln>
                    <a:noFill/>
                  </a:ln>
                  <a:solidFill>
                    <a:srgbClr val="333399"/>
                  </a:solidFill>
                  <a:effectLst/>
                  <a:uLnTx/>
                  <a:uFillTx/>
                  <a:latin typeface="Calibri" panose="020F0502020204030204" pitchFamily="34" charset="0"/>
                  <a:ea typeface="华文楷体" panose="02010600040101010101" pitchFamily="2" charset="-122"/>
                </a:rPr>
                <a:t>低 23</a:t>
              </a:r>
              <a:r>
                <a:rPr kumimoji="1" lang="en-US" altLang="zh-CN" sz="1600" b="0" i="0" u="none" strike="noStrike" kern="0" cap="none" spc="0" normalizeH="0" noProof="0" smtClean="0">
                  <a:ln>
                    <a:noFill/>
                  </a:ln>
                  <a:solidFill>
                    <a:srgbClr val="333399"/>
                  </a:solidFill>
                  <a:effectLst/>
                  <a:uLnTx/>
                  <a:uFillTx/>
                  <a:latin typeface="Calibri" panose="020F0502020204030204" pitchFamily="34" charset="0"/>
                  <a:ea typeface="华文楷体" panose="02010600040101010101" pitchFamily="2" charset="-122"/>
                </a:rPr>
                <a:t> </a:t>
              </a:r>
              <a:r>
                <a:rPr kumimoji="1" lang="zh-CN" altLang="en-US" sz="1600" b="0" i="0" u="none" strike="noStrike" kern="0" cap="none" spc="0" normalizeH="0" noProof="0" smtClean="0">
                  <a:ln>
                    <a:noFill/>
                  </a:ln>
                  <a:solidFill>
                    <a:srgbClr val="333399"/>
                  </a:solidFill>
                  <a:effectLst/>
                  <a:uLnTx/>
                  <a:uFillTx/>
                  <a:latin typeface="Calibri" panose="020F0502020204030204" pitchFamily="34" charset="0"/>
                  <a:ea typeface="华文楷体" panose="02010600040101010101" pitchFamily="2" charset="-122"/>
                </a:rPr>
                <a:t>位来自 </a:t>
              </a:r>
              <a:r>
                <a:rPr kumimoji="1" lang="en-US" altLang="zh-CN" sz="1600" b="0" i="0" u="none" strike="noStrike" kern="0" cap="none" spc="0" normalizeH="0" noProof="0" smtClean="0">
                  <a:ln>
                    <a:noFill/>
                  </a:ln>
                  <a:solidFill>
                    <a:srgbClr val="333399"/>
                  </a:solidFill>
                  <a:effectLst/>
                  <a:uLnTx/>
                  <a:uFillTx/>
                  <a:latin typeface="Calibri" panose="020F0502020204030204" pitchFamily="34" charset="0"/>
                  <a:ea typeface="华文楷体" panose="02010600040101010101" pitchFamily="2" charset="-122"/>
                </a:rPr>
                <a:t>D </a:t>
              </a:r>
              <a:r>
                <a:rPr kumimoji="1" lang="zh-CN" altLang="en-US" sz="1600" b="0" i="0" u="none" strike="noStrike" kern="0" cap="none" spc="0" normalizeH="0" noProof="0" smtClean="0">
                  <a:ln>
                    <a:noFill/>
                  </a:ln>
                  <a:solidFill>
                    <a:srgbClr val="333399"/>
                  </a:solidFill>
                  <a:effectLst/>
                  <a:uLnTx/>
                  <a:uFillTx/>
                  <a:latin typeface="Calibri" panose="020F0502020204030204" pitchFamily="34" charset="0"/>
                  <a:ea typeface="华文楷体" panose="02010600040101010101" pitchFamily="2" charset="-122"/>
                </a:rPr>
                <a:t>类 </a:t>
              </a:r>
              <a:r>
                <a:rPr kumimoji="1" lang="en-US" altLang="zh-CN" sz="1600" b="0" i="0" u="none" strike="noStrike" kern="0" cap="none" spc="0" normalizeH="0" noProof="0" smtClean="0">
                  <a:ln>
                    <a:noFill/>
                  </a:ln>
                  <a:solidFill>
                    <a:srgbClr val="333399"/>
                  </a:solidFill>
                  <a:effectLst/>
                  <a:uLnTx/>
                  <a:uFillTx/>
                  <a:latin typeface="Calibri" panose="020F0502020204030204" pitchFamily="34" charset="0"/>
                  <a:ea typeface="华文楷体" panose="02010600040101010101" pitchFamily="2" charset="-122"/>
                </a:rPr>
                <a:t>IP </a:t>
              </a:r>
              <a:r>
                <a:rPr kumimoji="1" lang="zh-CN" altLang="zh-CN" sz="1600" b="0" i="0" u="none" strike="noStrike" kern="0" cap="none" spc="0" normalizeH="0" noProof="0" smtClean="0">
                  <a:ln>
                    <a:noFill/>
                  </a:ln>
                  <a:solidFill>
                    <a:srgbClr val="333399"/>
                  </a:solidFill>
                  <a:effectLst/>
                  <a:uLnTx/>
                  <a:uFillTx/>
                  <a:latin typeface="Calibri" panose="020F0502020204030204" pitchFamily="34" charset="0"/>
                  <a:ea typeface="华文楷体" panose="02010600040101010101" pitchFamily="2" charset="-122"/>
                </a:rPr>
                <a:t>地址</a:t>
              </a:r>
              <a:endParaRPr kumimoji="1" lang="zh-CN" altLang="en-US" sz="1600" b="0" i="0" u="none" strike="noStrike" kern="0" cap="none" spc="0" normalizeH="0" noProof="0" smtClean="0">
                <a:ln>
                  <a:noFill/>
                </a:ln>
                <a:solidFill>
                  <a:srgbClr val="333399"/>
                </a:solidFill>
                <a:effectLst/>
                <a:uLnTx/>
                <a:uFillTx/>
                <a:latin typeface="Calibri" panose="020F0502020204030204" pitchFamily="34" charset="0"/>
                <a:ea typeface="华文楷体" panose="02010600040101010101" pitchFamily="2" charset="-122"/>
              </a:endParaRPr>
            </a:p>
          </p:txBody>
        </p:sp>
        <p:sp>
          <p:nvSpPr>
            <p:cNvPr id="285" name="Line 142"/>
            <p:cNvSpPr>
              <a:spLocks noChangeShapeType="1"/>
            </p:cNvSpPr>
            <p:nvPr/>
          </p:nvSpPr>
          <p:spPr bwMode="auto">
            <a:xfrm>
              <a:off x="4716463" y="4797425"/>
              <a:ext cx="0" cy="304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6" name="AutoShape 143"/>
            <p:cNvSpPr>
              <a:spLocks noChangeArrowheads="1"/>
            </p:cNvSpPr>
            <p:nvPr/>
          </p:nvSpPr>
          <p:spPr bwMode="auto">
            <a:xfrm>
              <a:off x="6227763" y="3429000"/>
              <a:ext cx="431800" cy="1079500"/>
            </a:xfrm>
            <a:prstGeom prst="downArrow">
              <a:avLst>
                <a:gd name="adj1" fmla="val 50000"/>
                <a:gd name="adj2" fmla="val 625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288" name="文本框 287"/>
          <p:cNvSpPr txBox="1">
            <a:spLocks noChangeArrowheads="1"/>
          </p:cNvSpPr>
          <p:nvPr/>
        </p:nvSpPr>
        <p:spPr bwMode="auto">
          <a:xfrm>
            <a:off x="7581900" y="87868"/>
            <a:ext cx="13435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4.5  IP</a:t>
            </a:r>
            <a:r>
              <a:rPr lang="zh-CN" altLang="en-US" sz="1800" dirty="0" smtClean="0">
                <a:solidFill>
                  <a:schemeClr val="bg2">
                    <a:lumMod val="75000"/>
                  </a:schemeClr>
                </a:solidFill>
                <a:latin typeface="Calibri" panose="020F0502020204030204" pitchFamily="34" charset="0"/>
                <a:ea typeface="黑体" panose="02010609060101010101" pitchFamily="49" charset="-122"/>
              </a:rPr>
              <a:t>多播</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6663415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87"/>
                                        </p:tgtEl>
                                        <p:attrNameLst>
                                          <p:attrName>style.visibility</p:attrName>
                                        </p:attrNameLst>
                                      </p:cBhvr>
                                      <p:to>
                                        <p:strVal val="visible"/>
                                      </p:to>
                                    </p:set>
                                    <p:animEffect transition="in" filter="wipe(up)">
                                      <p:cBhvr>
                                        <p:cTn id="22" dur="500"/>
                                        <p:tgtEl>
                                          <p:spTgt spid="28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dissolv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dissolv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IP</a:t>
            </a:r>
            <a:r>
              <a:rPr lang="zh-CN" altLang="en-US" dirty="0" smtClean="0"/>
              <a:t>多播需利用两类协议实现</a:t>
            </a:r>
            <a:endParaRPr lang="zh-CN" altLang="en-US" dirty="0"/>
          </a:p>
        </p:txBody>
      </p:sp>
      <p:sp>
        <p:nvSpPr>
          <p:cNvPr id="3" name="内容占位符 2"/>
          <p:cNvSpPr>
            <a:spLocks noGrp="1"/>
          </p:cNvSpPr>
          <p:nvPr>
            <p:ph idx="1"/>
          </p:nvPr>
        </p:nvSpPr>
        <p:spPr>
          <a:xfrm>
            <a:off x="457199" y="1317978"/>
            <a:ext cx="8686801" cy="2593531"/>
          </a:xfrm>
        </p:spPr>
        <p:txBody>
          <a:bodyPr/>
          <a:lstStyle/>
          <a:p>
            <a:r>
              <a:rPr lang="zh-CN" altLang="en-US" sz="2000" dirty="0" smtClean="0"/>
              <a:t>网际组管理协议</a:t>
            </a:r>
            <a:r>
              <a:rPr lang="en-US" altLang="zh-CN" sz="2000" dirty="0" smtClean="0"/>
              <a:t>IGMP (Internet Group Management Protoco</a:t>
            </a:r>
            <a:r>
              <a:rPr lang="en-US" altLang="zh-CN" sz="2000" dirty="0"/>
              <a:t>l</a:t>
            </a:r>
            <a:r>
              <a:rPr lang="en-US" altLang="zh-CN" sz="2000" dirty="0" smtClean="0"/>
              <a:t>)</a:t>
            </a:r>
          </a:p>
          <a:p>
            <a:pPr lvl="1"/>
            <a:r>
              <a:rPr lang="zh-CN" altLang="en-US" sz="1600" dirty="0"/>
              <a:t>让连接在本地局域网上的多播路由器知道本局域网上是否有主机（严格讲，是主机上的某个进程）参加或退出了某个多播组</a:t>
            </a:r>
            <a:endParaRPr lang="en-US" altLang="zh-CN" sz="1600" dirty="0" smtClean="0"/>
          </a:p>
          <a:p>
            <a:r>
              <a:rPr lang="zh-CN" altLang="en-US" sz="2000" dirty="0"/>
              <a:t>多</a:t>
            </a:r>
            <a:r>
              <a:rPr lang="zh-CN" altLang="en-US" sz="2000" dirty="0" smtClean="0"/>
              <a:t>播路由选择协议</a:t>
            </a:r>
            <a:endParaRPr lang="en-US" altLang="zh-CN" sz="2000" dirty="0" smtClean="0"/>
          </a:p>
          <a:p>
            <a:pPr lvl="1"/>
            <a:r>
              <a:rPr lang="zh-CN" altLang="en-US" sz="1800" dirty="0"/>
              <a:t>多播</a:t>
            </a:r>
            <a:r>
              <a:rPr lang="zh-CN" altLang="en-US" sz="1800" dirty="0" smtClean="0"/>
              <a:t>路由器之间通过协同</a:t>
            </a:r>
            <a:r>
              <a:rPr lang="zh-CN" altLang="en-US" sz="1800" dirty="0"/>
              <a:t>工作</a:t>
            </a:r>
            <a:r>
              <a:rPr lang="zh-CN" altLang="en-US" sz="1800" dirty="0" smtClean="0"/>
              <a:t>，把</a:t>
            </a:r>
            <a:r>
              <a:rPr lang="zh-CN" altLang="en-US" sz="1800" dirty="0"/>
              <a:t>多播数据报用最小代价传送给</a:t>
            </a:r>
            <a:r>
              <a:rPr lang="zh-CN" altLang="en-US" sz="1800" dirty="0" smtClean="0"/>
              <a:t>所有组成员</a:t>
            </a:r>
            <a:endParaRPr lang="en-US" altLang="zh-CN" sz="1800" dirty="0" smtClean="0"/>
          </a:p>
          <a:p>
            <a:pPr lvl="2"/>
            <a:r>
              <a:rPr lang="zh-CN" altLang="en-US" dirty="0"/>
              <a:t>找出以源主机为根结点的多播转发树</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8</a:t>
            </a:fld>
            <a:endParaRPr lang="zh-CN" altLang="en-US" dirty="0"/>
          </a:p>
        </p:txBody>
      </p:sp>
      <p:sp>
        <p:nvSpPr>
          <p:cNvPr id="288" name="文本框 287"/>
          <p:cNvSpPr txBox="1">
            <a:spLocks noChangeArrowheads="1"/>
          </p:cNvSpPr>
          <p:nvPr/>
        </p:nvSpPr>
        <p:spPr bwMode="auto">
          <a:xfrm>
            <a:off x="7581900" y="87868"/>
            <a:ext cx="13435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4.5  IP</a:t>
            </a:r>
            <a:r>
              <a:rPr lang="zh-CN" altLang="en-US" sz="1800" dirty="0" smtClean="0">
                <a:solidFill>
                  <a:schemeClr val="bg2">
                    <a:lumMod val="75000"/>
                  </a:schemeClr>
                </a:solidFill>
                <a:latin typeface="Calibri" panose="020F0502020204030204" pitchFamily="34" charset="0"/>
                <a:ea typeface="黑体" panose="02010609060101010101" pitchFamily="49" charset="-122"/>
              </a:rPr>
              <a:t>多播</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grpSp>
        <p:nvGrpSpPr>
          <p:cNvPr id="485" name="组合 484"/>
          <p:cNvGrpSpPr/>
          <p:nvPr/>
        </p:nvGrpSpPr>
        <p:grpSpPr>
          <a:xfrm>
            <a:off x="1244600" y="3606799"/>
            <a:ext cx="6426200" cy="3174999"/>
            <a:chOff x="0" y="1773238"/>
            <a:chExt cx="8807875" cy="4895850"/>
          </a:xfrm>
        </p:grpSpPr>
        <p:sp>
          <p:nvSpPr>
            <p:cNvPr id="486" name="Line 5"/>
            <p:cNvSpPr>
              <a:spLocks noChangeShapeType="1"/>
            </p:cNvSpPr>
            <p:nvPr/>
          </p:nvSpPr>
          <p:spPr bwMode="auto">
            <a:xfrm>
              <a:off x="4587875" y="5176838"/>
              <a:ext cx="0" cy="6619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87" name="Line 6"/>
            <p:cNvSpPr>
              <a:spLocks noChangeShapeType="1"/>
            </p:cNvSpPr>
            <p:nvPr/>
          </p:nvSpPr>
          <p:spPr bwMode="auto">
            <a:xfrm>
              <a:off x="784225" y="5187950"/>
              <a:ext cx="60483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88" name="Line 7"/>
            <p:cNvSpPr>
              <a:spLocks noChangeShapeType="1"/>
            </p:cNvSpPr>
            <p:nvPr/>
          </p:nvSpPr>
          <p:spPr bwMode="auto">
            <a:xfrm>
              <a:off x="784225" y="3860800"/>
              <a:ext cx="60483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89" name="Line 8"/>
            <p:cNvSpPr>
              <a:spLocks noChangeShapeType="1"/>
            </p:cNvSpPr>
            <p:nvPr/>
          </p:nvSpPr>
          <p:spPr bwMode="auto">
            <a:xfrm>
              <a:off x="4587875" y="3195638"/>
              <a:ext cx="0" cy="6651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90" name="Line 9"/>
            <p:cNvSpPr>
              <a:spLocks noChangeShapeType="1"/>
            </p:cNvSpPr>
            <p:nvPr/>
          </p:nvSpPr>
          <p:spPr bwMode="auto">
            <a:xfrm>
              <a:off x="6227763" y="4619625"/>
              <a:ext cx="147002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91" name="Line 10"/>
            <p:cNvSpPr>
              <a:spLocks noChangeShapeType="1"/>
            </p:cNvSpPr>
            <p:nvPr/>
          </p:nvSpPr>
          <p:spPr bwMode="auto">
            <a:xfrm>
              <a:off x="1389063" y="4429125"/>
              <a:ext cx="13827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92" name="Line 11"/>
            <p:cNvSpPr>
              <a:spLocks noChangeShapeType="1"/>
            </p:cNvSpPr>
            <p:nvPr/>
          </p:nvSpPr>
          <p:spPr bwMode="auto">
            <a:xfrm>
              <a:off x="7697788" y="5472113"/>
              <a:ext cx="60325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93" name="Line 12"/>
            <p:cNvSpPr>
              <a:spLocks noChangeShapeType="1"/>
            </p:cNvSpPr>
            <p:nvPr/>
          </p:nvSpPr>
          <p:spPr bwMode="auto">
            <a:xfrm>
              <a:off x="7697788" y="4144963"/>
              <a:ext cx="51752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94" name="Line 13"/>
            <p:cNvSpPr>
              <a:spLocks noChangeShapeType="1"/>
            </p:cNvSpPr>
            <p:nvPr/>
          </p:nvSpPr>
          <p:spPr bwMode="auto">
            <a:xfrm flipV="1">
              <a:off x="5276850" y="2627313"/>
              <a:ext cx="0" cy="5715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95" name="Line 14"/>
            <p:cNvSpPr>
              <a:spLocks noChangeShapeType="1"/>
            </p:cNvSpPr>
            <p:nvPr/>
          </p:nvSpPr>
          <p:spPr bwMode="auto">
            <a:xfrm flipV="1">
              <a:off x="3722688" y="2627313"/>
              <a:ext cx="0" cy="5715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pic>
          <p:nvPicPr>
            <p:cNvPr id="496"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70375" y="3319463"/>
              <a:ext cx="606425"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97" name="Picture 16"/>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63925" y="2251075"/>
              <a:ext cx="600075"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8" name="Text Box 17"/>
            <p:cNvSpPr txBox="1">
              <a:spLocks noChangeArrowheads="1"/>
            </p:cNvSpPr>
            <p:nvPr/>
          </p:nvSpPr>
          <p:spPr bwMode="auto">
            <a:xfrm>
              <a:off x="4554538" y="1773238"/>
              <a:ext cx="1643487" cy="480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128.56.24.34</a:t>
              </a:r>
            </a:p>
          </p:txBody>
        </p:sp>
        <p:sp>
          <p:nvSpPr>
            <p:cNvPr id="499" name="Text Box 18"/>
            <p:cNvSpPr txBox="1">
              <a:spLocks noChangeArrowheads="1"/>
            </p:cNvSpPr>
            <p:nvPr/>
          </p:nvSpPr>
          <p:spPr bwMode="auto">
            <a:xfrm>
              <a:off x="0" y="3003550"/>
              <a:ext cx="1643487" cy="480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135.27.74.52</a:t>
              </a:r>
            </a:p>
          </p:txBody>
        </p:sp>
        <p:sp>
          <p:nvSpPr>
            <p:cNvPr id="500" name="Text Box 19"/>
            <p:cNvSpPr txBox="1">
              <a:spLocks noChangeArrowheads="1"/>
            </p:cNvSpPr>
            <p:nvPr/>
          </p:nvSpPr>
          <p:spPr bwMode="auto">
            <a:xfrm>
              <a:off x="7092950" y="3259138"/>
              <a:ext cx="1643487" cy="480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130.12.14.56</a:t>
              </a:r>
            </a:p>
          </p:txBody>
        </p:sp>
        <p:sp>
          <p:nvSpPr>
            <p:cNvPr id="501" name="Text Box 20"/>
            <p:cNvSpPr txBox="1">
              <a:spLocks noChangeArrowheads="1"/>
            </p:cNvSpPr>
            <p:nvPr/>
          </p:nvSpPr>
          <p:spPr bwMode="auto">
            <a:xfrm>
              <a:off x="7164388" y="5564189"/>
              <a:ext cx="1643487" cy="480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130.12.14.43</a:t>
              </a:r>
            </a:p>
          </p:txBody>
        </p:sp>
        <p:pic>
          <p:nvPicPr>
            <p:cNvPr id="502" name="Picture 2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76813" y="2235200"/>
              <a:ext cx="600075"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3" name="Picture 2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2425" y="4810125"/>
              <a:ext cx="600075"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4" name="Picture 23"/>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8463" y="3467100"/>
              <a:ext cx="600075"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5" name="Picture 2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43875" y="4995863"/>
              <a:ext cx="600075"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6" name="Picture 2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58150" y="3657600"/>
              <a:ext cx="600075"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7" name="Line 26"/>
            <p:cNvSpPr>
              <a:spLocks noChangeShapeType="1"/>
            </p:cNvSpPr>
            <p:nvPr/>
          </p:nvSpPr>
          <p:spPr bwMode="auto">
            <a:xfrm>
              <a:off x="3203575" y="3195638"/>
              <a:ext cx="267811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08" name="Line 27"/>
            <p:cNvSpPr>
              <a:spLocks noChangeShapeType="1"/>
            </p:cNvSpPr>
            <p:nvPr/>
          </p:nvSpPr>
          <p:spPr bwMode="auto">
            <a:xfrm flipV="1">
              <a:off x="3895725" y="5838825"/>
              <a:ext cx="0" cy="47466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09" name="Line 28"/>
            <p:cNvSpPr>
              <a:spLocks noChangeShapeType="1"/>
            </p:cNvSpPr>
            <p:nvPr/>
          </p:nvSpPr>
          <p:spPr bwMode="auto">
            <a:xfrm>
              <a:off x="3116263" y="5838825"/>
              <a:ext cx="328453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pic>
          <p:nvPicPr>
            <p:cNvPr id="510" name="Picture 2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06800" y="6040438"/>
              <a:ext cx="600075"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1" name="Line 30"/>
            <p:cNvSpPr>
              <a:spLocks noChangeShapeType="1"/>
            </p:cNvSpPr>
            <p:nvPr/>
          </p:nvSpPr>
          <p:spPr bwMode="auto">
            <a:xfrm flipV="1">
              <a:off x="5364163" y="5838825"/>
              <a:ext cx="0" cy="47466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pic>
          <p:nvPicPr>
            <p:cNvPr id="512" name="Picture 3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72063" y="6073775"/>
              <a:ext cx="600075"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3" name="Line 32"/>
            <p:cNvSpPr>
              <a:spLocks noChangeShapeType="1"/>
            </p:cNvSpPr>
            <p:nvPr/>
          </p:nvSpPr>
          <p:spPr bwMode="auto">
            <a:xfrm rot="5400000">
              <a:off x="6607175" y="4667251"/>
              <a:ext cx="218122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14" name="Line 33"/>
            <p:cNvSpPr>
              <a:spLocks noChangeShapeType="1"/>
            </p:cNvSpPr>
            <p:nvPr/>
          </p:nvSpPr>
          <p:spPr bwMode="auto">
            <a:xfrm rot="-5400000">
              <a:off x="299244" y="4666457"/>
              <a:ext cx="217963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pic>
          <p:nvPicPr>
            <p:cNvPr id="515" name="Picture 3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46875" y="4429125"/>
              <a:ext cx="606425"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16" name="Picture 3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70375" y="5303838"/>
              <a:ext cx="606425"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17" name="Picture 3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35138" y="4241800"/>
              <a:ext cx="606425"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18" name="Group 37"/>
            <p:cNvGrpSpPr>
              <a:grpSpLocks/>
            </p:cNvGrpSpPr>
            <p:nvPr/>
          </p:nvGrpSpPr>
          <p:grpSpPr bwMode="auto">
            <a:xfrm>
              <a:off x="2771775" y="3860800"/>
              <a:ext cx="3629025" cy="1327150"/>
              <a:chOff x="912" y="768"/>
              <a:chExt cx="2400" cy="1584"/>
            </a:xfrm>
          </p:grpSpPr>
          <p:sp>
            <p:nvSpPr>
              <p:cNvPr id="532" name="Oval 38"/>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33" name="Oval 39"/>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34" name="Oval 40"/>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35" name="Oval 41"/>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36" name="Oval 42"/>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37" name="Oval 43"/>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38" name="Oval 44"/>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39" name="Oval 45"/>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40" name="Oval 46"/>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541" name="Group 47"/>
              <p:cNvGrpSpPr>
                <a:grpSpLocks/>
              </p:cNvGrpSpPr>
              <p:nvPr/>
            </p:nvGrpSpPr>
            <p:grpSpPr bwMode="auto">
              <a:xfrm>
                <a:off x="912" y="768"/>
                <a:ext cx="2386" cy="1553"/>
                <a:chOff x="912" y="768"/>
                <a:chExt cx="2386" cy="1553"/>
              </a:xfrm>
            </p:grpSpPr>
            <p:sp>
              <p:nvSpPr>
                <p:cNvPr id="542" name="Oval 48"/>
                <p:cNvSpPr>
                  <a:spLocks noChangeArrowheads="1"/>
                </p:cNvSpPr>
                <p:nvPr/>
              </p:nvSpPr>
              <p:spPr bwMode="auto">
                <a:xfrm>
                  <a:off x="1736" y="768"/>
                  <a:ext cx="1027" cy="627"/>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43" name="Oval 49"/>
                <p:cNvSpPr>
                  <a:spLocks noChangeArrowheads="1"/>
                </p:cNvSpPr>
                <p:nvPr/>
              </p:nvSpPr>
              <p:spPr bwMode="auto">
                <a:xfrm>
                  <a:off x="1158" y="941"/>
                  <a:ext cx="781" cy="627"/>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44" name="Oval 50"/>
                <p:cNvSpPr>
                  <a:spLocks noChangeArrowheads="1"/>
                </p:cNvSpPr>
                <p:nvPr/>
              </p:nvSpPr>
              <p:spPr bwMode="auto">
                <a:xfrm>
                  <a:off x="912" y="1333"/>
                  <a:ext cx="520" cy="501"/>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45" name="Oval 51"/>
                <p:cNvSpPr>
                  <a:spLocks noChangeArrowheads="1"/>
                </p:cNvSpPr>
                <p:nvPr/>
              </p:nvSpPr>
              <p:spPr bwMode="auto">
                <a:xfrm>
                  <a:off x="1071" y="1568"/>
                  <a:ext cx="795" cy="549"/>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46" name="Oval 52"/>
                <p:cNvSpPr>
                  <a:spLocks noChangeArrowheads="1"/>
                </p:cNvSpPr>
                <p:nvPr/>
              </p:nvSpPr>
              <p:spPr bwMode="auto">
                <a:xfrm>
                  <a:off x="1649" y="1662"/>
                  <a:ext cx="1200" cy="659"/>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47" name="Oval 53"/>
                <p:cNvSpPr>
                  <a:spLocks noChangeArrowheads="1"/>
                </p:cNvSpPr>
                <p:nvPr/>
              </p:nvSpPr>
              <p:spPr bwMode="auto">
                <a:xfrm>
                  <a:off x="2430" y="956"/>
                  <a:ext cx="752" cy="48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48" name="Oval 54"/>
                <p:cNvSpPr>
                  <a:spLocks noChangeArrowheads="1"/>
                </p:cNvSpPr>
                <p:nvPr/>
              </p:nvSpPr>
              <p:spPr bwMode="auto">
                <a:xfrm>
                  <a:off x="2546" y="1286"/>
                  <a:ext cx="752" cy="48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49" name="Oval 55"/>
                <p:cNvSpPr>
                  <a:spLocks noChangeArrowheads="1"/>
                </p:cNvSpPr>
                <p:nvPr/>
              </p:nvSpPr>
              <p:spPr bwMode="auto">
                <a:xfrm>
                  <a:off x="2473" y="1395"/>
                  <a:ext cx="752" cy="81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50" name="Oval 56"/>
                <p:cNvSpPr>
                  <a:spLocks noChangeArrowheads="1"/>
                </p:cNvSpPr>
                <p:nvPr/>
              </p:nvSpPr>
              <p:spPr bwMode="auto">
                <a:xfrm>
                  <a:off x="1346" y="1144"/>
                  <a:ext cx="1547" cy="81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grpSp>
        <p:sp>
          <p:nvSpPr>
            <p:cNvPr id="519" name="Text Box 57"/>
            <p:cNvSpPr txBox="1">
              <a:spLocks noChangeArrowheads="1"/>
            </p:cNvSpPr>
            <p:nvPr/>
          </p:nvSpPr>
          <p:spPr bwMode="auto">
            <a:xfrm>
              <a:off x="3740048" y="4021137"/>
              <a:ext cx="1779790" cy="840694"/>
            </a:xfrm>
            <a:prstGeom prst="rect">
              <a:avLst/>
            </a:prstGeom>
            <a:solidFill>
              <a:srgbClr val="FFFFCC"/>
            </a:solidFill>
            <a:ln w="9525">
              <a:solidFill>
                <a:srgbClr val="3333CC"/>
              </a:solidFill>
              <a:miter lim="800000"/>
              <a:headEnd/>
              <a:tailEnd/>
            </a:ln>
            <a:effectLst>
              <a:outerShdw dist="45791" dir="3378596" algn="ctr" rotWithShape="0">
                <a:srgbClr val="1C1C1C"/>
              </a:outerShdw>
            </a:effec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800" b="0" i="0" u="none" strike="noStrike" kern="0" cap="none" spc="0" normalizeH="0" baseline="0" noProof="0" dirty="0" smtClean="0">
                  <a:ln>
                    <a:noFill/>
                  </a:ln>
                  <a:solidFill>
                    <a:srgbClr val="FF0000"/>
                  </a:solidFill>
                  <a:effectLst/>
                  <a:uLnTx/>
                  <a:uFillTx/>
                  <a:latin typeface="Calibri" panose="020F0502020204030204" pitchFamily="34" charset="0"/>
                  <a:ea typeface="华文楷体" panose="02010600040101010101" pitchFamily="2" charset="-122"/>
                </a:rPr>
                <a:t>多播组</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smtClean="0">
                  <a:ln>
                    <a:noFill/>
                  </a:ln>
                  <a:solidFill>
                    <a:srgbClr val="FF0000"/>
                  </a:solidFill>
                  <a:effectLst/>
                  <a:uLnTx/>
                  <a:uFillTx/>
                  <a:latin typeface="Calibri" panose="020F0502020204030204" pitchFamily="34" charset="0"/>
                  <a:ea typeface="华文楷体" panose="02010600040101010101" pitchFamily="2" charset="-122"/>
                </a:rPr>
                <a:t>226.15.37.123</a:t>
              </a:r>
            </a:p>
          </p:txBody>
        </p:sp>
        <p:sp>
          <p:nvSpPr>
            <p:cNvPr id="528" name="Text Box 66"/>
            <p:cNvSpPr txBox="1">
              <a:spLocks noChangeArrowheads="1"/>
            </p:cNvSpPr>
            <p:nvPr/>
          </p:nvSpPr>
          <p:spPr bwMode="auto">
            <a:xfrm>
              <a:off x="3838576" y="3259138"/>
              <a:ext cx="452230" cy="480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R</a:t>
              </a:r>
              <a:r>
                <a:rPr kumimoji="0" lang="en-US" altLang="zh-CN" sz="1800" b="0" i="0" u="none" strike="noStrike" kern="0" cap="none" spc="0" normalizeH="0" baseline="-25000" noProof="0" smtClean="0">
                  <a:ln>
                    <a:noFill/>
                  </a:ln>
                  <a:solidFill>
                    <a:srgbClr val="3333CC"/>
                  </a:solidFill>
                  <a:effectLst/>
                  <a:uLnTx/>
                  <a:uFillTx/>
                  <a:latin typeface="Calibri" panose="020F0502020204030204" pitchFamily="34" charset="0"/>
                  <a:ea typeface="华文楷体" panose="02010600040101010101" pitchFamily="2" charset="-122"/>
                </a:rPr>
                <a:t>1</a:t>
              </a:r>
            </a:p>
          </p:txBody>
        </p:sp>
        <p:sp>
          <p:nvSpPr>
            <p:cNvPr id="529" name="Text Box 67"/>
            <p:cNvSpPr txBox="1">
              <a:spLocks noChangeArrowheads="1"/>
            </p:cNvSpPr>
            <p:nvPr/>
          </p:nvSpPr>
          <p:spPr bwMode="auto">
            <a:xfrm>
              <a:off x="3779838" y="5132388"/>
              <a:ext cx="452230" cy="480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R</a:t>
              </a:r>
              <a:r>
                <a:rPr kumimoji="0" lang="en-US" altLang="zh-CN" sz="1800" b="0" i="0" u="none" strike="noStrike" kern="0" cap="none" spc="0" normalizeH="0" baseline="-25000" noProof="0" smtClean="0">
                  <a:ln>
                    <a:noFill/>
                  </a:ln>
                  <a:solidFill>
                    <a:srgbClr val="3333CC"/>
                  </a:solidFill>
                  <a:effectLst/>
                  <a:uLnTx/>
                  <a:uFillTx/>
                  <a:latin typeface="Calibri" panose="020F0502020204030204" pitchFamily="34" charset="0"/>
                  <a:ea typeface="华文楷体" panose="02010600040101010101" pitchFamily="2" charset="-122"/>
                </a:rPr>
                <a:t>4</a:t>
              </a:r>
            </a:p>
          </p:txBody>
        </p:sp>
        <p:sp>
          <p:nvSpPr>
            <p:cNvPr id="530" name="Text Box 68"/>
            <p:cNvSpPr txBox="1">
              <a:spLocks noChangeArrowheads="1"/>
            </p:cNvSpPr>
            <p:nvPr/>
          </p:nvSpPr>
          <p:spPr bwMode="auto">
            <a:xfrm>
              <a:off x="6372224" y="4124325"/>
              <a:ext cx="452230" cy="480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R</a:t>
              </a:r>
              <a:r>
                <a:rPr kumimoji="0" lang="en-US" altLang="zh-CN" sz="1800" b="0" i="0" u="none" strike="noStrike" kern="0" cap="none" spc="0" normalizeH="0" baseline="-25000" noProof="0" smtClean="0">
                  <a:ln>
                    <a:noFill/>
                  </a:ln>
                  <a:solidFill>
                    <a:srgbClr val="3333CC"/>
                  </a:solidFill>
                  <a:effectLst/>
                  <a:uLnTx/>
                  <a:uFillTx/>
                  <a:latin typeface="Calibri" panose="020F0502020204030204" pitchFamily="34" charset="0"/>
                  <a:ea typeface="华文楷体" panose="02010600040101010101" pitchFamily="2" charset="-122"/>
                </a:rPr>
                <a:t>3</a:t>
              </a:r>
            </a:p>
          </p:txBody>
        </p:sp>
        <p:sp>
          <p:nvSpPr>
            <p:cNvPr id="531" name="Text Box 69"/>
            <p:cNvSpPr txBox="1">
              <a:spLocks noChangeArrowheads="1"/>
            </p:cNvSpPr>
            <p:nvPr/>
          </p:nvSpPr>
          <p:spPr bwMode="auto">
            <a:xfrm>
              <a:off x="2254250" y="4005263"/>
              <a:ext cx="452230" cy="480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R</a:t>
              </a:r>
              <a:r>
                <a:rPr kumimoji="0" lang="en-US" altLang="zh-CN" sz="1800" b="0" i="0" u="none" strike="noStrike" kern="0" cap="none" spc="0" normalizeH="0" baseline="-25000" noProof="0" smtClean="0">
                  <a:ln>
                    <a:noFill/>
                  </a:ln>
                  <a:solidFill>
                    <a:srgbClr val="3333CC"/>
                  </a:solidFill>
                  <a:effectLst/>
                  <a:uLnTx/>
                  <a:uFillTx/>
                  <a:latin typeface="Calibri" panose="020F0502020204030204" pitchFamily="34" charset="0"/>
                  <a:ea typeface="华文楷体" panose="02010600040101010101" pitchFamily="2" charset="-122"/>
                </a:rPr>
                <a:t>2</a:t>
              </a:r>
            </a:p>
          </p:txBody>
        </p:sp>
      </p:grpSp>
      <p:sp>
        <p:nvSpPr>
          <p:cNvPr id="551" name="Freeform 58"/>
          <p:cNvSpPr>
            <a:spLocks/>
          </p:cNvSpPr>
          <p:nvPr/>
        </p:nvSpPr>
        <p:spPr bwMode="auto">
          <a:xfrm>
            <a:off x="1941858" y="4891623"/>
            <a:ext cx="820031" cy="394301"/>
          </a:xfrm>
          <a:custGeom>
            <a:avLst/>
            <a:gdLst>
              <a:gd name="T0" fmla="*/ 0 w 872"/>
              <a:gd name="T1" fmla="*/ 6 h 291"/>
              <a:gd name="T2" fmla="*/ 182 w 872"/>
              <a:gd name="T3" fmla="*/ 6 h 291"/>
              <a:gd name="T4" fmla="*/ 269 w 872"/>
              <a:gd name="T5" fmla="*/ 44 h 291"/>
              <a:gd name="T6" fmla="*/ 284 w 872"/>
              <a:gd name="T7" fmla="*/ 206 h 291"/>
              <a:gd name="T8" fmla="*/ 413 w 872"/>
              <a:gd name="T9" fmla="*/ 278 h 291"/>
              <a:gd name="T10" fmla="*/ 782 w 872"/>
              <a:gd name="T11" fmla="*/ 284 h 291"/>
              <a:gd name="T12" fmla="*/ 872 w 872"/>
              <a:gd name="T13" fmla="*/ 281 h 291"/>
            </a:gdLst>
            <a:ahLst/>
            <a:cxnLst>
              <a:cxn ang="0">
                <a:pos x="T0" y="T1"/>
              </a:cxn>
              <a:cxn ang="0">
                <a:pos x="T2" y="T3"/>
              </a:cxn>
              <a:cxn ang="0">
                <a:pos x="T4" y="T5"/>
              </a:cxn>
              <a:cxn ang="0">
                <a:pos x="T6" y="T7"/>
              </a:cxn>
              <a:cxn ang="0">
                <a:pos x="T8" y="T9"/>
              </a:cxn>
              <a:cxn ang="0">
                <a:pos x="T10" y="T11"/>
              </a:cxn>
              <a:cxn ang="0">
                <a:pos x="T12" y="T13"/>
              </a:cxn>
            </a:cxnLst>
            <a:rect l="0" t="0" r="r" b="b"/>
            <a:pathLst>
              <a:path w="872" h="291">
                <a:moveTo>
                  <a:pt x="0" y="6"/>
                </a:moveTo>
                <a:cubicBezTo>
                  <a:pt x="68" y="6"/>
                  <a:pt x="137" y="0"/>
                  <a:pt x="182" y="6"/>
                </a:cubicBezTo>
                <a:cubicBezTo>
                  <a:pt x="227" y="12"/>
                  <a:pt x="252" y="11"/>
                  <a:pt x="269" y="44"/>
                </a:cubicBezTo>
                <a:cubicBezTo>
                  <a:pt x="286" y="77"/>
                  <a:pt x="260" y="167"/>
                  <a:pt x="284" y="206"/>
                </a:cubicBezTo>
                <a:cubicBezTo>
                  <a:pt x="308" y="245"/>
                  <a:pt x="330" y="265"/>
                  <a:pt x="413" y="278"/>
                </a:cubicBezTo>
                <a:cubicBezTo>
                  <a:pt x="496" y="291"/>
                  <a:pt x="706" y="284"/>
                  <a:pt x="782" y="284"/>
                </a:cubicBezTo>
                <a:cubicBezTo>
                  <a:pt x="858" y="284"/>
                  <a:pt x="853" y="282"/>
                  <a:pt x="872" y="281"/>
                </a:cubicBezTo>
              </a:path>
            </a:pathLst>
          </a:custGeom>
          <a:noFill/>
          <a:ln w="50800" cmpd="sng">
            <a:solidFill>
              <a:srgbClr val="FF0000"/>
            </a:solidFill>
            <a:round/>
            <a:headEnd type="triangl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52" name="Freeform 59"/>
          <p:cNvSpPr>
            <a:spLocks/>
          </p:cNvSpPr>
          <p:nvPr/>
        </p:nvSpPr>
        <p:spPr bwMode="auto">
          <a:xfrm>
            <a:off x="4654445" y="4090667"/>
            <a:ext cx="532788" cy="624910"/>
          </a:xfrm>
          <a:custGeom>
            <a:avLst/>
            <a:gdLst>
              <a:gd name="T0" fmla="*/ 384 w 384"/>
              <a:gd name="T1" fmla="*/ 0 h 461"/>
              <a:gd name="T2" fmla="*/ 374 w 384"/>
              <a:gd name="T3" fmla="*/ 229 h 461"/>
              <a:gd name="T4" fmla="*/ 324 w 384"/>
              <a:gd name="T5" fmla="*/ 259 h 461"/>
              <a:gd name="T6" fmla="*/ 112 w 384"/>
              <a:gd name="T7" fmla="*/ 264 h 461"/>
              <a:gd name="T8" fmla="*/ 17 w 384"/>
              <a:gd name="T9" fmla="*/ 307 h 461"/>
              <a:gd name="T10" fmla="*/ 13 w 384"/>
              <a:gd name="T11" fmla="*/ 461 h 461"/>
            </a:gdLst>
            <a:ahLst/>
            <a:cxnLst>
              <a:cxn ang="0">
                <a:pos x="T0" y="T1"/>
              </a:cxn>
              <a:cxn ang="0">
                <a:pos x="T2" y="T3"/>
              </a:cxn>
              <a:cxn ang="0">
                <a:pos x="T4" y="T5"/>
              </a:cxn>
              <a:cxn ang="0">
                <a:pos x="T6" y="T7"/>
              </a:cxn>
              <a:cxn ang="0">
                <a:pos x="T8" y="T9"/>
              </a:cxn>
              <a:cxn ang="0">
                <a:pos x="T10" y="T11"/>
              </a:cxn>
            </a:cxnLst>
            <a:rect l="0" t="0" r="r" b="b"/>
            <a:pathLst>
              <a:path w="384" h="461">
                <a:moveTo>
                  <a:pt x="384" y="0"/>
                </a:moveTo>
                <a:cubicBezTo>
                  <a:pt x="382" y="35"/>
                  <a:pt x="384" y="186"/>
                  <a:pt x="374" y="229"/>
                </a:cubicBezTo>
                <a:cubicBezTo>
                  <a:pt x="364" y="272"/>
                  <a:pt x="368" y="253"/>
                  <a:pt x="324" y="259"/>
                </a:cubicBezTo>
                <a:cubicBezTo>
                  <a:pt x="281" y="264"/>
                  <a:pt x="163" y="256"/>
                  <a:pt x="112" y="264"/>
                </a:cubicBezTo>
                <a:cubicBezTo>
                  <a:pt x="60" y="272"/>
                  <a:pt x="34" y="274"/>
                  <a:pt x="17" y="307"/>
                </a:cubicBezTo>
                <a:cubicBezTo>
                  <a:pt x="0" y="340"/>
                  <a:pt x="14" y="435"/>
                  <a:pt x="13" y="461"/>
                </a:cubicBezTo>
              </a:path>
            </a:pathLst>
          </a:custGeom>
          <a:noFill/>
          <a:ln w="50800" cmpd="sng">
            <a:solidFill>
              <a:srgbClr val="FF0000"/>
            </a:solidFill>
            <a:round/>
            <a:headEnd type="triangl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53" name="Freeform 60"/>
          <p:cNvSpPr>
            <a:spLocks/>
          </p:cNvSpPr>
          <p:nvPr/>
        </p:nvSpPr>
        <p:spPr bwMode="auto">
          <a:xfrm>
            <a:off x="6480983" y="5576245"/>
            <a:ext cx="1052836" cy="365475"/>
          </a:xfrm>
          <a:custGeom>
            <a:avLst/>
            <a:gdLst>
              <a:gd name="T0" fmla="*/ 757 w 757"/>
              <a:gd name="T1" fmla="*/ 269 h 270"/>
              <a:gd name="T2" fmla="*/ 435 w 757"/>
              <a:gd name="T3" fmla="*/ 265 h 270"/>
              <a:gd name="T4" fmla="*/ 378 w 757"/>
              <a:gd name="T5" fmla="*/ 238 h 270"/>
              <a:gd name="T6" fmla="*/ 372 w 757"/>
              <a:gd name="T7" fmla="*/ 169 h 270"/>
              <a:gd name="T8" fmla="*/ 372 w 757"/>
              <a:gd name="T9" fmla="*/ 85 h 270"/>
              <a:gd name="T10" fmla="*/ 359 w 757"/>
              <a:gd name="T11" fmla="*/ 13 h 270"/>
              <a:gd name="T12" fmla="*/ 252 w 757"/>
              <a:gd name="T13" fmla="*/ 5 h 270"/>
              <a:gd name="T14" fmla="*/ 0 w 757"/>
              <a:gd name="T15" fmla="*/ 6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7" h="270">
                <a:moveTo>
                  <a:pt x="757" y="269"/>
                </a:moveTo>
                <a:cubicBezTo>
                  <a:pt x="703" y="268"/>
                  <a:pt x="498" y="270"/>
                  <a:pt x="435" y="265"/>
                </a:cubicBezTo>
                <a:cubicBezTo>
                  <a:pt x="372" y="260"/>
                  <a:pt x="388" y="254"/>
                  <a:pt x="378" y="238"/>
                </a:cubicBezTo>
                <a:cubicBezTo>
                  <a:pt x="368" y="222"/>
                  <a:pt x="373" y="194"/>
                  <a:pt x="372" y="169"/>
                </a:cubicBezTo>
                <a:cubicBezTo>
                  <a:pt x="371" y="144"/>
                  <a:pt x="374" y="111"/>
                  <a:pt x="372" y="85"/>
                </a:cubicBezTo>
                <a:cubicBezTo>
                  <a:pt x="370" y="59"/>
                  <a:pt x="380" y="27"/>
                  <a:pt x="359" y="13"/>
                </a:cubicBezTo>
                <a:cubicBezTo>
                  <a:pt x="339" y="0"/>
                  <a:pt x="311" y="6"/>
                  <a:pt x="252" y="5"/>
                </a:cubicBezTo>
                <a:cubicBezTo>
                  <a:pt x="192" y="4"/>
                  <a:pt x="52" y="6"/>
                  <a:pt x="0" y="6"/>
                </a:cubicBezTo>
              </a:path>
            </a:pathLst>
          </a:custGeom>
          <a:noFill/>
          <a:ln w="50800" cmpd="sng">
            <a:solidFill>
              <a:srgbClr val="FF0000"/>
            </a:solidFill>
            <a:round/>
            <a:headEnd type="triangl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54" name="Freeform 61"/>
          <p:cNvSpPr>
            <a:spLocks/>
          </p:cNvSpPr>
          <p:nvPr/>
        </p:nvSpPr>
        <p:spPr bwMode="auto">
          <a:xfrm>
            <a:off x="6418438" y="5066640"/>
            <a:ext cx="954386" cy="288262"/>
          </a:xfrm>
          <a:custGeom>
            <a:avLst/>
            <a:gdLst>
              <a:gd name="T0" fmla="*/ 686 w 686"/>
              <a:gd name="T1" fmla="*/ 8 h 213"/>
              <a:gd name="T2" fmla="*/ 462 w 686"/>
              <a:gd name="T3" fmla="*/ 8 h 213"/>
              <a:gd name="T4" fmla="*/ 399 w 686"/>
              <a:gd name="T5" fmla="*/ 26 h 213"/>
              <a:gd name="T6" fmla="*/ 388 w 686"/>
              <a:gd name="T7" fmla="*/ 167 h 213"/>
              <a:gd name="T8" fmla="*/ 327 w 686"/>
              <a:gd name="T9" fmla="*/ 206 h 213"/>
              <a:gd name="T10" fmla="*/ 0 w 686"/>
              <a:gd name="T11" fmla="*/ 211 h 213"/>
            </a:gdLst>
            <a:ahLst/>
            <a:cxnLst>
              <a:cxn ang="0">
                <a:pos x="T0" y="T1"/>
              </a:cxn>
              <a:cxn ang="0">
                <a:pos x="T2" y="T3"/>
              </a:cxn>
              <a:cxn ang="0">
                <a:pos x="T4" y="T5"/>
              </a:cxn>
              <a:cxn ang="0">
                <a:pos x="T6" y="T7"/>
              </a:cxn>
              <a:cxn ang="0">
                <a:pos x="T8" y="T9"/>
              </a:cxn>
              <a:cxn ang="0">
                <a:pos x="T10" y="T11"/>
              </a:cxn>
            </a:cxnLst>
            <a:rect l="0" t="0" r="r" b="b"/>
            <a:pathLst>
              <a:path w="686" h="213">
                <a:moveTo>
                  <a:pt x="686" y="8"/>
                </a:moveTo>
                <a:cubicBezTo>
                  <a:pt x="650" y="8"/>
                  <a:pt x="510" y="5"/>
                  <a:pt x="462" y="8"/>
                </a:cubicBezTo>
                <a:cubicBezTo>
                  <a:pt x="414" y="11"/>
                  <a:pt x="411" y="0"/>
                  <a:pt x="399" y="26"/>
                </a:cubicBezTo>
                <a:cubicBezTo>
                  <a:pt x="387" y="52"/>
                  <a:pt x="400" y="137"/>
                  <a:pt x="388" y="167"/>
                </a:cubicBezTo>
                <a:cubicBezTo>
                  <a:pt x="376" y="197"/>
                  <a:pt x="392" y="199"/>
                  <a:pt x="327" y="206"/>
                </a:cubicBezTo>
                <a:cubicBezTo>
                  <a:pt x="263" y="213"/>
                  <a:pt x="68" y="210"/>
                  <a:pt x="0" y="211"/>
                </a:cubicBezTo>
              </a:path>
            </a:pathLst>
          </a:custGeom>
          <a:noFill/>
          <a:ln w="50800" cmpd="sng">
            <a:solidFill>
              <a:srgbClr val="FF0000"/>
            </a:solidFill>
            <a:round/>
            <a:headEnd type="triangl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55" name="Text Box 62"/>
          <p:cNvSpPr txBox="1">
            <a:spLocks noChangeArrowheads="1"/>
          </p:cNvSpPr>
          <p:nvPr/>
        </p:nvSpPr>
        <p:spPr bwMode="auto">
          <a:xfrm>
            <a:off x="2216361" y="4896771"/>
            <a:ext cx="598316" cy="311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smtClean="0">
                <a:ln>
                  <a:noFill/>
                </a:ln>
                <a:solidFill>
                  <a:srgbClr val="FF0000"/>
                </a:solidFill>
                <a:effectLst/>
                <a:uLnTx/>
                <a:uFillTx/>
                <a:latin typeface="Calibri" panose="020F0502020204030204" pitchFamily="34" charset="0"/>
                <a:ea typeface="华文楷体" panose="02010600040101010101" pitchFamily="2" charset="-122"/>
              </a:rPr>
              <a:t>IGMP</a:t>
            </a:r>
          </a:p>
        </p:txBody>
      </p:sp>
      <p:sp>
        <p:nvSpPr>
          <p:cNvPr id="556" name="Text Box 63"/>
          <p:cNvSpPr txBox="1">
            <a:spLocks noChangeArrowheads="1"/>
          </p:cNvSpPr>
          <p:nvPr/>
        </p:nvSpPr>
        <p:spPr bwMode="auto">
          <a:xfrm>
            <a:off x="6262076" y="5037813"/>
            <a:ext cx="598316" cy="311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smtClean="0">
                <a:ln>
                  <a:noFill/>
                </a:ln>
                <a:solidFill>
                  <a:srgbClr val="FF0000"/>
                </a:solidFill>
                <a:effectLst/>
                <a:uLnTx/>
                <a:uFillTx/>
                <a:latin typeface="Calibri" panose="020F0502020204030204" pitchFamily="34" charset="0"/>
                <a:ea typeface="华文楷体" panose="02010600040101010101" pitchFamily="2" charset="-122"/>
              </a:rPr>
              <a:t>IGMP</a:t>
            </a:r>
          </a:p>
        </p:txBody>
      </p:sp>
      <p:sp>
        <p:nvSpPr>
          <p:cNvPr id="557" name="Text Box 64"/>
          <p:cNvSpPr txBox="1">
            <a:spLocks noChangeArrowheads="1"/>
          </p:cNvSpPr>
          <p:nvPr/>
        </p:nvSpPr>
        <p:spPr bwMode="auto">
          <a:xfrm>
            <a:off x="4716990" y="4477762"/>
            <a:ext cx="598316" cy="311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smtClean="0">
                <a:ln>
                  <a:noFill/>
                </a:ln>
                <a:solidFill>
                  <a:srgbClr val="FF0000"/>
                </a:solidFill>
                <a:effectLst/>
                <a:uLnTx/>
                <a:uFillTx/>
                <a:latin typeface="Calibri" panose="020F0502020204030204" pitchFamily="34" charset="0"/>
                <a:ea typeface="华文楷体" panose="02010600040101010101" pitchFamily="2" charset="-122"/>
              </a:rPr>
              <a:t>IGMP</a:t>
            </a:r>
          </a:p>
        </p:txBody>
      </p:sp>
      <p:sp>
        <p:nvSpPr>
          <p:cNvPr id="558" name="Text Box 65"/>
          <p:cNvSpPr txBox="1">
            <a:spLocks noChangeArrowheads="1"/>
          </p:cNvSpPr>
          <p:nvPr/>
        </p:nvSpPr>
        <p:spPr bwMode="auto">
          <a:xfrm>
            <a:off x="6295665" y="5597865"/>
            <a:ext cx="598316" cy="311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smtClean="0">
                <a:ln>
                  <a:noFill/>
                </a:ln>
                <a:solidFill>
                  <a:srgbClr val="FF0000"/>
                </a:solidFill>
                <a:effectLst/>
                <a:uLnTx/>
                <a:uFillTx/>
                <a:latin typeface="Calibri" panose="020F0502020204030204" pitchFamily="34" charset="0"/>
                <a:ea typeface="华文楷体" panose="02010600040101010101" pitchFamily="2" charset="-122"/>
              </a:rPr>
              <a:t>IGMP</a:t>
            </a:r>
          </a:p>
        </p:txBody>
      </p:sp>
    </p:spTree>
    <p:custDataLst>
      <p:tags r:id="rId1"/>
    </p:custDataLst>
    <p:extLst>
      <p:ext uri="{BB962C8B-B14F-4D97-AF65-F5344CB8AC3E}">
        <p14:creationId xmlns:p14="http://schemas.microsoft.com/office/powerpoint/2010/main" val="31429933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childTnLst>
                          </p:cTn>
                        </p:par>
                        <p:par>
                          <p:cTn id="11" fill="hold">
                            <p:stCondLst>
                              <p:cond delay="500"/>
                            </p:stCondLst>
                            <p:childTnLst>
                              <p:par>
                                <p:cTn id="12" presetID="16" presetClass="entr" presetSubtype="37" fill="hold" nodeType="afterEffect">
                                  <p:stCondLst>
                                    <p:cond delay="0"/>
                                  </p:stCondLst>
                                  <p:childTnLst>
                                    <p:set>
                                      <p:cBhvr>
                                        <p:cTn id="13" dur="1" fill="hold">
                                          <p:stCondLst>
                                            <p:cond delay="0"/>
                                          </p:stCondLst>
                                        </p:cTn>
                                        <p:tgtEl>
                                          <p:spTgt spid="485"/>
                                        </p:tgtEl>
                                        <p:attrNameLst>
                                          <p:attrName>style.visibility</p:attrName>
                                        </p:attrNameLst>
                                      </p:cBhvr>
                                      <p:to>
                                        <p:strVal val="visible"/>
                                      </p:to>
                                    </p:set>
                                    <p:animEffect transition="in" filter="barn(outVertical)">
                                      <p:cBhvr>
                                        <p:cTn id="14" dur="500"/>
                                        <p:tgtEl>
                                          <p:spTgt spid="485"/>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dissolv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552"/>
                                        </p:tgtEl>
                                        <p:attrNameLst>
                                          <p:attrName>style.visibility</p:attrName>
                                        </p:attrNameLst>
                                      </p:cBhvr>
                                      <p:to>
                                        <p:strVal val="visible"/>
                                      </p:to>
                                    </p:set>
                                    <p:animEffect transition="in" filter="barn(inVertical)">
                                      <p:cBhvr>
                                        <p:cTn id="24" dur="500"/>
                                        <p:tgtEl>
                                          <p:spTgt spid="552"/>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551"/>
                                        </p:tgtEl>
                                        <p:attrNameLst>
                                          <p:attrName>style.visibility</p:attrName>
                                        </p:attrNameLst>
                                      </p:cBhvr>
                                      <p:to>
                                        <p:strVal val="visible"/>
                                      </p:to>
                                    </p:set>
                                    <p:animEffect transition="in" filter="barn(inVertical)">
                                      <p:cBhvr>
                                        <p:cTn id="27" dur="500"/>
                                        <p:tgtEl>
                                          <p:spTgt spid="551"/>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554"/>
                                        </p:tgtEl>
                                        <p:attrNameLst>
                                          <p:attrName>style.visibility</p:attrName>
                                        </p:attrNameLst>
                                      </p:cBhvr>
                                      <p:to>
                                        <p:strVal val="visible"/>
                                      </p:to>
                                    </p:set>
                                    <p:animEffect transition="in" filter="barn(inVertical)">
                                      <p:cBhvr>
                                        <p:cTn id="30" dur="500"/>
                                        <p:tgtEl>
                                          <p:spTgt spid="554"/>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553"/>
                                        </p:tgtEl>
                                        <p:attrNameLst>
                                          <p:attrName>style.visibility</p:attrName>
                                        </p:attrNameLst>
                                      </p:cBhvr>
                                      <p:to>
                                        <p:strVal val="visible"/>
                                      </p:to>
                                    </p:set>
                                    <p:animEffect transition="in" filter="barn(inVertical)">
                                      <p:cBhvr>
                                        <p:cTn id="33" dur="500"/>
                                        <p:tgtEl>
                                          <p:spTgt spid="553"/>
                                        </p:tgtEl>
                                      </p:cBhvr>
                                    </p:animEffect>
                                  </p:childTnLst>
                                </p:cTn>
                              </p:par>
                            </p:childTnLst>
                          </p:cTn>
                        </p:par>
                        <p:par>
                          <p:cTn id="34" fill="hold">
                            <p:stCondLst>
                              <p:cond delay="500"/>
                            </p:stCondLst>
                            <p:childTnLst>
                              <p:par>
                                <p:cTn id="35" presetID="9" presetClass="entr" presetSubtype="0" fill="hold" grpId="0" nodeType="afterEffect">
                                  <p:stCondLst>
                                    <p:cond delay="0"/>
                                  </p:stCondLst>
                                  <p:childTnLst>
                                    <p:set>
                                      <p:cBhvr>
                                        <p:cTn id="36" dur="1" fill="hold">
                                          <p:stCondLst>
                                            <p:cond delay="0"/>
                                          </p:stCondLst>
                                        </p:cTn>
                                        <p:tgtEl>
                                          <p:spTgt spid="555"/>
                                        </p:tgtEl>
                                        <p:attrNameLst>
                                          <p:attrName>style.visibility</p:attrName>
                                        </p:attrNameLst>
                                      </p:cBhvr>
                                      <p:to>
                                        <p:strVal val="visible"/>
                                      </p:to>
                                    </p:set>
                                    <p:animEffect transition="in" filter="dissolve">
                                      <p:cBhvr>
                                        <p:cTn id="37" dur="500"/>
                                        <p:tgtEl>
                                          <p:spTgt spid="555"/>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557"/>
                                        </p:tgtEl>
                                        <p:attrNameLst>
                                          <p:attrName>style.visibility</p:attrName>
                                        </p:attrNameLst>
                                      </p:cBhvr>
                                      <p:to>
                                        <p:strVal val="visible"/>
                                      </p:to>
                                    </p:set>
                                    <p:animEffect transition="in" filter="dissolve">
                                      <p:cBhvr>
                                        <p:cTn id="40" dur="500"/>
                                        <p:tgtEl>
                                          <p:spTgt spid="55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56"/>
                                        </p:tgtEl>
                                        <p:attrNameLst>
                                          <p:attrName>style.visibility</p:attrName>
                                        </p:attrNameLst>
                                      </p:cBhvr>
                                      <p:to>
                                        <p:strVal val="visible"/>
                                      </p:to>
                                    </p:set>
                                    <p:animEffect transition="in" filter="dissolve">
                                      <p:cBhvr>
                                        <p:cTn id="43" dur="500"/>
                                        <p:tgtEl>
                                          <p:spTgt spid="55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558"/>
                                        </p:tgtEl>
                                        <p:attrNameLst>
                                          <p:attrName>style.visibility</p:attrName>
                                        </p:attrNameLst>
                                      </p:cBhvr>
                                      <p:to>
                                        <p:strVal val="visible"/>
                                      </p:to>
                                    </p:set>
                                    <p:animEffect transition="in" filter="dissolve">
                                      <p:cBhvr>
                                        <p:cTn id="46" dur="500"/>
                                        <p:tgtEl>
                                          <p:spTgt spid="558"/>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3">
                                            <p:txEl>
                                              <p:pRg st="3" end="3"/>
                                            </p:txEl>
                                          </p:spTgt>
                                        </p:tgtEl>
                                        <p:attrNameLst>
                                          <p:attrName>style.visibility</p:attrName>
                                        </p:attrNameLst>
                                      </p:cBhvr>
                                      <p:to>
                                        <p:strVal val="visible"/>
                                      </p:to>
                                    </p:set>
                                    <p:animEffect transition="in" filter="dissolve">
                                      <p:cBhvr>
                                        <p:cTn id="51" dur="500"/>
                                        <p:tgtEl>
                                          <p:spTgt spid="3">
                                            <p:txEl>
                                              <p:pRg st="3" end="3"/>
                                            </p:txEl>
                                          </p:spTgt>
                                        </p:tgtEl>
                                      </p:cBhvr>
                                    </p:animEffect>
                                  </p:childTnLst>
                                </p:cTn>
                              </p:par>
                              <p:par>
                                <p:cTn id="52" presetID="9" presetClass="entr" presetSubtype="0" fill="hold" nodeType="withEffect">
                                  <p:stCondLst>
                                    <p:cond delay="0"/>
                                  </p:stCondLst>
                                  <p:childTnLst>
                                    <p:set>
                                      <p:cBhvr>
                                        <p:cTn id="53" dur="1" fill="hold">
                                          <p:stCondLst>
                                            <p:cond delay="0"/>
                                          </p:stCondLst>
                                        </p:cTn>
                                        <p:tgtEl>
                                          <p:spTgt spid="3">
                                            <p:txEl>
                                              <p:pRg st="4" end="4"/>
                                            </p:txEl>
                                          </p:spTgt>
                                        </p:tgtEl>
                                        <p:attrNameLst>
                                          <p:attrName>style.visibility</p:attrName>
                                        </p:attrNameLst>
                                      </p:cBhvr>
                                      <p:to>
                                        <p:strVal val="visible"/>
                                      </p:to>
                                    </p:set>
                                    <p:animEffect transition="in" filter="dissolve">
                                      <p:cBhvr>
                                        <p:cTn id="5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 grpId="0" animBg="1"/>
      <p:bldP spid="552" grpId="0" animBg="1"/>
      <p:bldP spid="553" grpId="0" animBg="1"/>
      <p:bldP spid="554" grpId="0" animBg="1"/>
      <p:bldP spid="555" grpId="0"/>
      <p:bldP spid="556" grpId="0"/>
      <p:bldP spid="557" grpId="0"/>
      <p:bldP spid="558" grpId="0"/>
    </p:bldLst>
  </p:timing>
  <p:extLst mod="1"/>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网际组管理协议</a:t>
            </a:r>
            <a:r>
              <a:rPr lang="en-US" altLang="zh-CN" dirty="0"/>
              <a:t>IGMP </a:t>
            </a:r>
            <a:endParaRPr lang="zh-CN" altLang="en-US" dirty="0"/>
          </a:p>
        </p:txBody>
      </p:sp>
      <p:sp>
        <p:nvSpPr>
          <p:cNvPr id="3" name="内容占位符 2"/>
          <p:cNvSpPr>
            <a:spLocks noGrp="1"/>
          </p:cNvSpPr>
          <p:nvPr>
            <p:ph idx="1"/>
          </p:nvPr>
        </p:nvSpPr>
        <p:spPr>
          <a:xfrm>
            <a:off x="457200" y="1444978"/>
            <a:ext cx="8229600" cy="2593531"/>
          </a:xfrm>
        </p:spPr>
        <p:txBody>
          <a:bodyPr/>
          <a:lstStyle/>
          <a:p>
            <a:r>
              <a:rPr lang="en-US" altLang="zh-CN" dirty="0" smtClean="0"/>
              <a:t>IGMP</a:t>
            </a:r>
            <a:r>
              <a:rPr lang="zh-CN" altLang="en-US" dirty="0" smtClean="0"/>
              <a:t>是整个网际协议的</a:t>
            </a:r>
            <a:r>
              <a:rPr lang="zh-CN" altLang="en-US" dirty="0"/>
              <a:t>一个</a:t>
            </a:r>
            <a:r>
              <a:rPr lang="zh-CN" altLang="en-US" dirty="0" smtClean="0"/>
              <a:t>组成部分</a:t>
            </a:r>
            <a:endParaRPr lang="en-US" altLang="zh-CN" dirty="0" smtClean="0"/>
          </a:p>
          <a:p>
            <a:pPr lvl="1"/>
            <a:r>
              <a:rPr lang="en-US" altLang="zh-CN" dirty="0" smtClean="0"/>
              <a:t>IGMP </a:t>
            </a:r>
            <a:r>
              <a:rPr lang="zh-CN" altLang="en-US" dirty="0"/>
              <a:t>使用 </a:t>
            </a:r>
            <a:r>
              <a:rPr lang="en-US" altLang="zh-CN" dirty="0"/>
              <a:t>IP </a:t>
            </a:r>
            <a:r>
              <a:rPr lang="zh-CN" altLang="en-US" dirty="0"/>
              <a:t>数据报传递</a:t>
            </a:r>
            <a:r>
              <a:rPr lang="zh-CN" altLang="en-US"/>
              <a:t>其</a:t>
            </a:r>
            <a:r>
              <a:rPr lang="zh-CN" altLang="en-US" smtClean="0"/>
              <a:t>报文，即 </a:t>
            </a:r>
            <a:r>
              <a:rPr lang="en-US" altLang="zh-CN" dirty="0"/>
              <a:t>IGMP </a:t>
            </a:r>
            <a:r>
              <a:rPr lang="zh-CN" altLang="en-US" dirty="0"/>
              <a:t>报文加上 </a:t>
            </a:r>
            <a:r>
              <a:rPr lang="en-US" altLang="zh-CN" dirty="0"/>
              <a:t>IP </a:t>
            </a:r>
            <a:r>
              <a:rPr lang="zh-CN" altLang="en-US" dirty="0"/>
              <a:t>首部构成 </a:t>
            </a:r>
            <a:r>
              <a:rPr lang="en-US" altLang="zh-CN" dirty="0"/>
              <a:t>IP </a:t>
            </a:r>
            <a:r>
              <a:rPr lang="zh-CN" altLang="en-US" dirty="0" smtClean="0"/>
              <a:t>数据报</a:t>
            </a:r>
            <a:endParaRPr lang="en-US" altLang="zh-CN" dirty="0" smtClean="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9</a:t>
            </a:fld>
            <a:endParaRPr lang="zh-CN" altLang="en-US" dirty="0"/>
          </a:p>
        </p:txBody>
      </p:sp>
      <p:sp>
        <p:nvSpPr>
          <p:cNvPr id="288" name="文本框 287"/>
          <p:cNvSpPr txBox="1">
            <a:spLocks noChangeArrowheads="1"/>
          </p:cNvSpPr>
          <p:nvPr/>
        </p:nvSpPr>
        <p:spPr bwMode="auto">
          <a:xfrm>
            <a:off x="7581900" y="87868"/>
            <a:ext cx="13435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4.5  IP</a:t>
            </a:r>
            <a:r>
              <a:rPr lang="zh-CN" altLang="en-US" sz="1800" dirty="0" smtClean="0">
                <a:solidFill>
                  <a:schemeClr val="bg2">
                    <a:lumMod val="75000"/>
                  </a:schemeClr>
                </a:solidFill>
                <a:latin typeface="Calibri" panose="020F0502020204030204" pitchFamily="34" charset="0"/>
                <a:ea typeface="黑体" panose="02010609060101010101" pitchFamily="49" charset="-122"/>
              </a:rPr>
              <a:t>多播</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grpSp>
        <p:nvGrpSpPr>
          <p:cNvPr id="289" name="组合 288"/>
          <p:cNvGrpSpPr/>
          <p:nvPr/>
        </p:nvGrpSpPr>
        <p:grpSpPr>
          <a:xfrm>
            <a:off x="1113090" y="3265934"/>
            <a:ext cx="5292220" cy="3172965"/>
            <a:chOff x="1852292" y="2057400"/>
            <a:chExt cx="5926203" cy="3783330"/>
          </a:xfrm>
        </p:grpSpPr>
        <p:sp>
          <p:nvSpPr>
            <p:cNvPr id="290" name="Rectangle 63"/>
            <p:cNvSpPr>
              <a:spLocks noChangeArrowheads="1"/>
            </p:cNvSpPr>
            <p:nvPr/>
          </p:nvSpPr>
          <p:spPr bwMode="auto">
            <a:xfrm>
              <a:off x="3170825" y="2057400"/>
              <a:ext cx="4578570" cy="674370"/>
            </a:xfrm>
            <a:prstGeom prst="rect">
              <a:avLst/>
            </a:prstGeom>
            <a:solidFill>
              <a:srgbClr val="E5E5FF"/>
            </a:solidFill>
            <a:ln w="12700">
              <a:solidFill>
                <a:srgbClr val="000000"/>
              </a:solid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lang="zh-CN" altLang="en-US" sz="1600" kern="0" dirty="0" smtClean="0">
                  <a:solidFill>
                    <a:schemeClr val="tx1">
                      <a:lumMod val="85000"/>
                      <a:lumOff val="15000"/>
                    </a:schemeClr>
                  </a:solidFill>
                  <a:latin typeface="Calibri" panose="020F0502020204030204" pitchFamily="34" charset="0"/>
                  <a:ea typeface="华文楷体" panose="02010600040101010101" pitchFamily="2" charset="-122"/>
                </a:rPr>
                <a:t>应用层协议</a:t>
              </a:r>
              <a:endParaRPr lang="en-US" altLang="zh-CN" sz="1600" kern="0" dirty="0" smtClean="0">
                <a:solidFill>
                  <a:schemeClr val="tx1">
                    <a:lumMod val="85000"/>
                    <a:lumOff val="15000"/>
                  </a:schemeClr>
                </a:solidFill>
                <a:latin typeface="Calibri" panose="020F0502020204030204" pitchFamily="34" charset="0"/>
                <a:ea typeface="华文楷体" panose="02010600040101010101" pitchFamily="2" charset="-122"/>
              </a:endParaRPr>
            </a:p>
            <a:p>
              <a:pPr algn="ctr" fontAlgn="base">
                <a:spcBef>
                  <a:spcPct val="0"/>
                </a:spcBef>
                <a:spcAft>
                  <a:spcPct val="0"/>
                </a:spcAft>
                <a:defRPr/>
              </a:pPr>
              <a:r>
                <a:rPr lang="en-US" altLang="zh-CN" sz="1600" kern="0" dirty="0" smtClean="0">
                  <a:solidFill>
                    <a:schemeClr val="tx1">
                      <a:lumMod val="85000"/>
                      <a:lumOff val="15000"/>
                    </a:schemeClr>
                  </a:solidFill>
                  <a:latin typeface="Calibri" panose="020F0502020204030204" pitchFamily="34" charset="0"/>
                  <a:ea typeface="华文楷体" panose="02010600040101010101" pitchFamily="2" charset="-122"/>
                </a:rPr>
                <a:t>(</a:t>
              </a:r>
              <a:r>
                <a:rPr kumimoji="1" lang="en-US" altLang="zh-CN" sz="1600" dirty="0" smtClean="0">
                  <a:solidFill>
                    <a:schemeClr val="tx1">
                      <a:lumMod val="85000"/>
                      <a:lumOff val="15000"/>
                    </a:schemeClr>
                  </a:solidFill>
                  <a:latin typeface="Calibri" panose="020F0502020204030204" pitchFamily="34" charset="0"/>
                  <a:ea typeface="华文楷体" panose="02010600040101010101" pitchFamily="2" charset="-122"/>
                </a:rPr>
                <a:t>HTTP</a:t>
              </a:r>
              <a:r>
                <a:rPr kumimoji="1" lang="en-US" altLang="zh-CN" sz="1600" dirty="0">
                  <a:solidFill>
                    <a:schemeClr val="tx1">
                      <a:lumMod val="85000"/>
                      <a:lumOff val="15000"/>
                    </a:schemeClr>
                  </a:solidFill>
                  <a:latin typeface="Calibri" panose="020F0502020204030204" pitchFamily="34" charset="0"/>
                  <a:ea typeface="华文楷体" panose="02010600040101010101" pitchFamily="2" charset="-122"/>
                </a:rPr>
                <a:t>, </a:t>
              </a:r>
              <a:r>
                <a:rPr kumimoji="1" lang="en-US" altLang="zh-CN" sz="1600" dirty="0" smtClean="0">
                  <a:solidFill>
                    <a:schemeClr val="tx1">
                      <a:lumMod val="85000"/>
                      <a:lumOff val="15000"/>
                    </a:schemeClr>
                  </a:solidFill>
                  <a:latin typeface="Calibri" panose="020F0502020204030204" pitchFamily="34" charset="0"/>
                  <a:ea typeface="华文楷体" panose="02010600040101010101" pitchFamily="2" charset="-122"/>
                </a:rPr>
                <a:t> FTP</a:t>
              </a:r>
              <a:r>
                <a:rPr kumimoji="1" lang="en-US" altLang="zh-CN" sz="1600" dirty="0">
                  <a:solidFill>
                    <a:schemeClr val="tx1">
                      <a:lumMod val="85000"/>
                      <a:lumOff val="15000"/>
                    </a:schemeClr>
                  </a:solidFill>
                  <a:latin typeface="Calibri" panose="020F0502020204030204" pitchFamily="34" charset="0"/>
                  <a:ea typeface="华文楷体" panose="02010600040101010101" pitchFamily="2" charset="-122"/>
                </a:rPr>
                <a:t>, </a:t>
              </a:r>
              <a:r>
                <a:rPr kumimoji="1" lang="en-US" altLang="zh-CN" sz="1600" dirty="0" smtClean="0">
                  <a:solidFill>
                    <a:schemeClr val="tx1">
                      <a:lumMod val="85000"/>
                      <a:lumOff val="15000"/>
                    </a:schemeClr>
                  </a:solidFill>
                  <a:latin typeface="Calibri" panose="020F0502020204030204" pitchFamily="34" charset="0"/>
                  <a:ea typeface="华文楷体" panose="02010600040101010101" pitchFamily="2" charset="-122"/>
                </a:rPr>
                <a:t> SMTP </a:t>
              </a:r>
              <a:r>
                <a:rPr kumimoji="1" lang="en-US" altLang="zh-CN" sz="1600" dirty="0">
                  <a:solidFill>
                    <a:schemeClr val="tx1">
                      <a:lumMod val="85000"/>
                      <a:lumOff val="15000"/>
                    </a:schemeClr>
                  </a:solidFill>
                  <a:latin typeface="Calibri" panose="020F0502020204030204" pitchFamily="34" charset="0"/>
                  <a:ea typeface="华文楷体" panose="02010600040101010101" pitchFamily="2" charset="-122"/>
                </a:rPr>
                <a:t>……</a:t>
              </a:r>
              <a:r>
                <a:rPr lang="en-US" altLang="zh-CN" sz="1600" kern="0" dirty="0" smtClean="0">
                  <a:solidFill>
                    <a:schemeClr val="tx1">
                      <a:lumMod val="85000"/>
                      <a:lumOff val="15000"/>
                    </a:schemeClr>
                  </a:solidFill>
                  <a:latin typeface="Calibri" panose="020F0502020204030204" pitchFamily="34" charset="0"/>
                  <a:ea typeface="华文楷体" panose="02010600040101010101" pitchFamily="2" charset="-122"/>
                </a:rPr>
                <a:t>)</a:t>
              </a:r>
              <a:endParaRPr lang="zh-CN" altLang="en-US" sz="1600" kern="0" dirty="0" smtClean="0">
                <a:solidFill>
                  <a:schemeClr val="tx1">
                    <a:lumMod val="85000"/>
                    <a:lumOff val="15000"/>
                  </a:schemeClr>
                </a:solidFill>
                <a:latin typeface="Calibri" panose="020F0502020204030204" pitchFamily="34" charset="0"/>
                <a:ea typeface="华文楷体" panose="02010600040101010101" pitchFamily="2" charset="-122"/>
              </a:endParaRPr>
            </a:p>
          </p:txBody>
        </p:sp>
        <p:sp>
          <p:nvSpPr>
            <p:cNvPr id="291" name="Rectangle 63"/>
            <p:cNvSpPr>
              <a:spLocks noChangeArrowheads="1"/>
            </p:cNvSpPr>
            <p:nvPr/>
          </p:nvSpPr>
          <p:spPr bwMode="auto">
            <a:xfrm>
              <a:off x="3170825" y="2729547"/>
              <a:ext cx="4578570" cy="668136"/>
            </a:xfrm>
            <a:prstGeom prst="rect">
              <a:avLst/>
            </a:prstGeom>
            <a:solidFill>
              <a:srgbClr val="E5E5FF"/>
            </a:solidFill>
            <a:ln w="12700">
              <a:solidFill>
                <a:srgbClr val="000000"/>
              </a:solid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lang="en-US" altLang="zh-CN" sz="1600" kern="0" dirty="0" smtClean="0">
                  <a:solidFill>
                    <a:schemeClr val="tx1">
                      <a:lumMod val="85000"/>
                      <a:lumOff val="15000"/>
                    </a:schemeClr>
                  </a:solidFill>
                  <a:latin typeface="Calibri" panose="020F0502020204030204" pitchFamily="34" charset="0"/>
                  <a:ea typeface="华文楷体" panose="02010600040101010101" pitchFamily="2" charset="-122"/>
                </a:rPr>
                <a:t>TCP</a:t>
              </a:r>
              <a:r>
                <a:rPr lang="zh-CN" altLang="en-US" sz="1600" kern="0" dirty="0" smtClean="0">
                  <a:solidFill>
                    <a:schemeClr val="tx1">
                      <a:lumMod val="85000"/>
                      <a:lumOff val="15000"/>
                    </a:schemeClr>
                  </a:solidFill>
                  <a:latin typeface="Calibri" panose="020F0502020204030204" pitchFamily="34" charset="0"/>
                  <a:ea typeface="华文楷体" panose="02010600040101010101" pitchFamily="2" charset="-122"/>
                </a:rPr>
                <a:t>，</a:t>
              </a:r>
              <a:r>
                <a:rPr lang="en-US" altLang="zh-CN" sz="1600" kern="0" dirty="0" smtClean="0">
                  <a:solidFill>
                    <a:schemeClr val="tx1">
                      <a:lumMod val="85000"/>
                      <a:lumOff val="15000"/>
                    </a:schemeClr>
                  </a:solidFill>
                  <a:latin typeface="Calibri" panose="020F0502020204030204" pitchFamily="34" charset="0"/>
                  <a:ea typeface="华文楷体" panose="02010600040101010101" pitchFamily="2" charset="-122"/>
                </a:rPr>
                <a:t>UDP</a:t>
              </a:r>
              <a:endParaRPr lang="zh-CN" altLang="en-US" sz="1600" kern="0" dirty="0" smtClean="0">
                <a:solidFill>
                  <a:schemeClr val="tx1">
                    <a:lumMod val="85000"/>
                    <a:lumOff val="15000"/>
                  </a:schemeClr>
                </a:solidFill>
                <a:latin typeface="Calibri" panose="020F0502020204030204" pitchFamily="34" charset="0"/>
                <a:ea typeface="华文楷体" panose="02010600040101010101" pitchFamily="2" charset="-122"/>
              </a:endParaRPr>
            </a:p>
          </p:txBody>
        </p:sp>
        <p:sp>
          <p:nvSpPr>
            <p:cNvPr id="292" name="Rectangle 63"/>
            <p:cNvSpPr>
              <a:spLocks noChangeArrowheads="1"/>
            </p:cNvSpPr>
            <p:nvPr/>
          </p:nvSpPr>
          <p:spPr bwMode="auto">
            <a:xfrm>
              <a:off x="3170825" y="3397683"/>
              <a:ext cx="4578570" cy="1322907"/>
            </a:xfrm>
            <a:prstGeom prst="rect">
              <a:avLst/>
            </a:prstGeom>
            <a:solidFill>
              <a:srgbClr val="FFFFCC"/>
            </a:solidFill>
            <a:ln w="12700">
              <a:solidFill>
                <a:srgbClr val="000000"/>
              </a:solid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lang="en-US" altLang="zh-CN" b="1" kern="0" dirty="0" smtClean="0">
                  <a:solidFill>
                    <a:schemeClr val="accent5">
                      <a:lumMod val="50000"/>
                    </a:schemeClr>
                  </a:solidFill>
                  <a:latin typeface="Calibri" panose="020F0502020204030204" pitchFamily="34" charset="0"/>
                  <a:ea typeface="华文楷体" panose="02010600040101010101" pitchFamily="2" charset="-122"/>
                </a:rPr>
                <a:t>IP</a:t>
              </a:r>
              <a:endParaRPr lang="zh-CN" altLang="en-US" sz="1600" b="1" kern="0" dirty="0" smtClean="0">
                <a:solidFill>
                  <a:schemeClr val="accent5">
                    <a:lumMod val="50000"/>
                  </a:schemeClr>
                </a:solidFill>
                <a:latin typeface="Calibri" panose="020F0502020204030204" pitchFamily="34" charset="0"/>
                <a:ea typeface="华文楷体" panose="02010600040101010101" pitchFamily="2" charset="-122"/>
              </a:endParaRPr>
            </a:p>
          </p:txBody>
        </p:sp>
        <p:sp>
          <p:nvSpPr>
            <p:cNvPr id="293" name="Rectangle 4"/>
            <p:cNvSpPr>
              <a:spLocks noChangeArrowheads="1"/>
            </p:cNvSpPr>
            <p:nvPr/>
          </p:nvSpPr>
          <p:spPr bwMode="auto">
            <a:xfrm>
              <a:off x="3311404" y="3502619"/>
              <a:ext cx="1119621" cy="303211"/>
            </a:xfrm>
            <a:prstGeom prst="rect">
              <a:avLst/>
            </a:prstGeom>
            <a:solidFill>
              <a:schemeClr val="accent6">
                <a:lumMod val="20000"/>
                <a:lumOff val="80000"/>
              </a:schemeClr>
            </a:solidFill>
            <a:ln w="9525">
              <a:solidFill>
                <a:srgbClr val="333399"/>
              </a:solidFill>
              <a:miter lim="800000"/>
              <a:headEnd/>
              <a:tailEnd/>
            </a:ln>
            <a:effectLst/>
          </p:spPr>
          <p:txBody>
            <a:bodyPr wrap="none" anchor="ctr"/>
            <a:lstStyle/>
            <a:p>
              <a:pPr algn="ctr" fontAlgn="base">
                <a:spcAft>
                  <a:spcPct val="0"/>
                </a:spcAft>
                <a:buClr>
                  <a:schemeClr val="bg2"/>
                </a:buClr>
                <a:buSzPct val="75000"/>
              </a:pPr>
              <a:r>
                <a:rPr lang="en-US" altLang="zh-CN" sz="1400" b="1" dirty="0">
                  <a:solidFill>
                    <a:schemeClr val="bg1"/>
                  </a:solidFill>
                  <a:latin typeface="Calibri" panose="020F0502020204030204" pitchFamily="34" charset="0"/>
                  <a:ea typeface="华文楷体" panose="02010600040101010101" pitchFamily="2" charset="-122"/>
                </a:rPr>
                <a:t>ICMP</a:t>
              </a:r>
              <a:endParaRPr lang="zh-CN" altLang="zh-CN" sz="1400" b="1" dirty="0">
                <a:solidFill>
                  <a:schemeClr val="bg1"/>
                </a:solidFill>
                <a:latin typeface="Calibri" panose="020F0502020204030204" pitchFamily="34" charset="0"/>
                <a:ea typeface="华文楷体" panose="02010600040101010101" pitchFamily="2" charset="-122"/>
              </a:endParaRPr>
            </a:p>
          </p:txBody>
        </p:sp>
        <p:sp>
          <p:nvSpPr>
            <p:cNvPr id="294" name="Rectangle 4"/>
            <p:cNvSpPr>
              <a:spLocks noChangeArrowheads="1"/>
            </p:cNvSpPr>
            <p:nvPr/>
          </p:nvSpPr>
          <p:spPr bwMode="auto">
            <a:xfrm>
              <a:off x="4534496" y="3502618"/>
              <a:ext cx="1119621" cy="303211"/>
            </a:xfrm>
            <a:prstGeom prst="rect">
              <a:avLst/>
            </a:prstGeom>
            <a:solidFill>
              <a:srgbClr val="333399"/>
            </a:solidFill>
            <a:ln w="9525">
              <a:solidFill>
                <a:srgbClr val="333399"/>
              </a:solidFill>
              <a:miter lim="800000"/>
              <a:headEnd/>
              <a:tailEnd/>
            </a:ln>
            <a:effectLst/>
          </p:spPr>
          <p:txBody>
            <a:bodyPr wrap="none" anchor="ctr"/>
            <a:lstStyle/>
            <a:p>
              <a:pPr algn="ctr" fontAlgn="base">
                <a:spcAft>
                  <a:spcPct val="0"/>
                </a:spcAft>
                <a:buClr>
                  <a:schemeClr val="bg2"/>
                </a:buClr>
                <a:buSzPct val="75000"/>
              </a:pPr>
              <a:r>
                <a:rPr lang="en-US" altLang="zh-CN" sz="1400" b="1" dirty="0">
                  <a:solidFill>
                    <a:schemeClr val="bg1"/>
                  </a:solidFill>
                  <a:latin typeface="Calibri" panose="020F0502020204030204" pitchFamily="34" charset="0"/>
                  <a:ea typeface="华文楷体" panose="02010600040101010101" pitchFamily="2" charset="-122"/>
                </a:rPr>
                <a:t>IGMP</a:t>
              </a:r>
              <a:endParaRPr lang="zh-CN" altLang="zh-CN" sz="1400" b="1" dirty="0">
                <a:solidFill>
                  <a:schemeClr val="bg1"/>
                </a:solidFill>
                <a:latin typeface="Calibri" panose="020F0502020204030204" pitchFamily="34" charset="0"/>
                <a:ea typeface="华文楷体" panose="02010600040101010101" pitchFamily="2" charset="-122"/>
              </a:endParaRPr>
            </a:p>
          </p:txBody>
        </p:sp>
        <p:sp>
          <p:nvSpPr>
            <p:cNvPr id="295" name="Rectangle 4"/>
            <p:cNvSpPr>
              <a:spLocks noChangeArrowheads="1"/>
            </p:cNvSpPr>
            <p:nvPr/>
          </p:nvSpPr>
          <p:spPr bwMode="auto">
            <a:xfrm>
              <a:off x="6530614" y="4317958"/>
              <a:ext cx="1119621" cy="303211"/>
            </a:xfrm>
            <a:prstGeom prst="rect">
              <a:avLst/>
            </a:prstGeom>
            <a:solidFill>
              <a:schemeClr val="accent6">
                <a:lumMod val="20000"/>
                <a:lumOff val="80000"/>
              </a:schemeClr>
            </a:solidFill>
            <a:ln w="9525">
              <a:solidFill>
                <a:srgbClr val="333399"/>
              </a:solidFill>
              <a:miter lim="800000"/>
              <a:headEnd/>
              <a:tailEnd/>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Aft>
                  <a:spcPct val="0"/>
                </a:spcAft>
                <a:buClr>
                  <a:schemeClr val="bg2"/>
                </a:buClr>
                <a:buSzPct val="75000"/>
              </a:pPr>
              <a:r>
                <a:rPr lang="en-US" altLang="zh-CN" sz="1400" b="1" dirty="0" smtClean="0">
                  <a:solidFill>
                    <a:schemeClr val="bg1"/>
                  </a:solidFill>
                  <a:latin typeface="Calibri" panose="020F0502020204030204" pitchFamily="34" charset="0"/>
                  <a:ea typeface="华文楷体" panose="02010600040101010101" pitchFamily="2" charset="-122"/>
                </a:rPr>
                <a:t>ARP</a:t>
              </a:r>
              <a:endParaRPr lang="zh-CN" altLang="zh-CN" sz="1400" b="1" dirty="0">
                <a:solidFill>
                  <a:schemeClr val="bg1"/>
                </a:solidFill>
                <a:latin typeface="Calibri" panose="020F0502020204030204" pitchFamily="34" charset="0"/>
                <a:ea typeface="华文楷体" panose="02010600040101010101" pitchFamily="2" charset="-122"/>
              </a:endParaRPr>
            </a:p>
          </p:txBody>
        </p:sp>
        <p:sp>
          <p:nvSpPr>
            <p:cNvPr id="296" name="Rectangle 63"/>
            <p:cNvSpPr>
              <a:spLocks noChangeArrowheads="1"/>
            </p:cNvSpPr>
            <p:nvPr/>
          </p:nvSpPr>
          <p:spPr bwMode="auto">
            <a:xfrm>
              <a:off x="3170825" y="4720591"/>
              <a:ext cx="4578570" cy="548640"/>
            </a:xfrm>
            <a:prstGeom prst="rect">
              <a:avLst/>
            </a:prstGeom>
            <a:solidFill>
              <a:srgbClr val="E5E5FF"/>
            </a:solidFill>
            <a:ln w="12700">
              <a:solidFill>
                <a:srgbClr val="000000"/>
              </a:solid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lang="zh-CN" altLang="en-US" sz="1600" kern="0" dirty="0" smtClean="0">
                  <a:solidFill>
                    <a:schemeClr val="tx1">
                      <a:lumMod val="85000"/>
                      <a:lumOff val="15000"/>
                    </a:schemeClr>
                  </a:solidFill>
                  <a:latin typeface="Calibri" panose="020F0502020204030204" pitchFamily="34" charset="0"/>
                  <a:ea typeface="华文楷体" panose="02010600040101010101" pitchFamily="2" charset="-122"/>
                </a:rPr>
                <a:t>各种网络接口</a:t>
              </a:r>
            </a:p>
          </p:txBody>
        </p:sp>
        <p:sp>
          <p:nvSpPr>
            <p:cNvPr id="297" name="Rectangle 11"/>
            <p:cNvSpPr>
              <a:spLocks noChangeArrowheads="1"/>
            </p:cNvSpPr>
            <p:nvPr/>
          </p:nvSpPr>
          <p:spPr bwMode="auto">
            <a:xfrm>
              <a:off x="3170825" y="5392738"/>
              <a:ext cx="4607670" cy="447992"/>
            </a:xfrm>
            <a:prstGeom prst="rect">
              <a:avLst/>
            </a:prstGeom>
            <a:noFill/>
            <a:ln w="12700">
              <a:solidFill>
                <a:srgbClr val="000000"/>
              </a:solidFill>
              <a:prstDash val="dash"/>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600" kern="0" dirty="0">
                  <a:solidFill>
                    <a:schemeClr val="tx1">
                      <a:lumMod val="85000"/>
                      <a:lumOff val="15000"/>
                    </a:schemeClr>
                  </a:solidFill>
                  <a:latin typeface="Calibri" panose="020F0502020204030204" pitchFamily="34" charset="0"/>
                  <a:ea typeface="华文楷体" panose="02010600040101010101" pitchFamily="2" charset="-122"/>
                </a:rPr>
                <a:t>物理硬件</a:t>
              </a:r>
            </a:p>
          </p:txBody>
        </p:sp>
        <p:sp>
          <p:nvSpPr>
            <p:cNvPr id="298" name="Text Box 15"/>
            <p:cNvSpPr txBox="1">
              <a:spLocks noChangeArrowheads="1"/>
            </p:cNvSpPr>
            <p:nvPr/>
          </p:nvSpPr>
          <p:spPr bwMode="auto">
            <a:xfrm>
              <a:off x="1852294" y="2194530"/>
              <a:ext cx="982243" cy="440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kumimoji="1" lang="zh-CN" altLang="en-US" dirty="0" smtClean="0">
                  <a:solidFill>
                    <a:schemeClr val="tx1">
                      <a:lumMod val="65000"/>
                      <a:lumOff val="35000"/>
                    </a:schemeClr>
                  </a:solidFill>
                  <a:latin typeface="Calibri" panose="020F0502020204030204" pitchFamily="34" charset="0"/>
                  <a:ea typeface="华文楷体" panose="02010600040101010101" pitchFamily="2" charset="-122"/>
                </a:rPr>
                <a:t>应用层</a:t>
              </a:r>
            </a:p>
          </p:txBody>
        </p:sp>
        <p:sp>
          <p:nvSpPr>
            <p:cNvPr id="299" name="Text Box 15"/>
            <p:cNvSpPr txBox="1">
              <a:spLocks noChangeArrowheads="1"/>
            </p:cNvSpPr>
            <p:nvPr/>
          </p:nvSpPr>
          <p:spPr bwMode="auto">
            <a:xfrm>
              <a:off x="1852293" y="2930639"/>
              <a:ext cx="982243" cy="440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kumimoji="1" lang="zh-CN" altLang="en-US" dirty="0" smtClean="0">
                  <a:solidFill>
                    <a:schemeClr val="tx1">
                      <a:lumMod val="65000"/>
                      <a:lumOff val="35000"/>
                    </a:schemeClr>
                  </a:solidFill>
                  <a:latin typeface="Calibri" panose="020F0502020204030204" pitchFamily="34" charset="0"/>
                  <a:ea typeface="华文楷体" panose="02010600040101010101" pitchFamily="2" charset="-122"/>
                </a:rPr>
                <a:t>传输层</a:t>
              </a:r>
            </a:p>
          </p:txBody>
        </p:sp>
        <p:sp>
          <p:nvSpPr>
            <p:cNvPr id="300" name="Text Box 15"/>
            <p:cNvSpPr txBox="1">
              <a:spLocks noChangeArrowheads="1"/>
            </p:cNvSpPr>
            <p:nvPr/>
          </p:nvSpPr>
          <p:spPr bwMode="auto">
            <a:xfrm>
              <a:off x="1852293" y="3859081"/>
              <a:ext cx="982243" cy="440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kumimoji="1" lang="zh-CN" altLang="en-US" dirty="0" smtClean="0">
                  <a:solidFill>
                    <a:schemeClr val="accent5">
                      <a:lumMod val="50000"/>
                    </a:schemeClr>
                  </a:solidFill>
                  <a:latin typeface="Calibri" panose="020F0502020204030204" pitchFamily="34" charset="0"/>
                  <a:ea typeface="华文楷体" panose="02010600040101010101" pitchFamily="2" charset="-122"/>
                </a:rPr>
                <a:t>网络层</a:t>
              </a:r>
            </a:p>
          </p:txBody>
        </p:sp>
        <p:sp>
          <p:nvSpPr>
            <p:cNvPr id="301" name="Text Box 15"/>
            <p:cNvSpPr txBox="1">
              <a:spLocks noChangeArrowheads="1"/>
            </p:cNvSpPr>
            <p:nvPr/>
          </p:nvSpPr>
          <p:spPr bwMode="auto">
            <a:xfrm>
              <a:off x="1852292" y="4787523"/>
              <a:ext cx="982243" cy="440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kumimoji="1" lang="zh-CN" altLang="en-US" dirty="0" smtClean="0">
                  <a:solidFill>
                    <a:schemeClr val="tx1">
                      <a:lumMod val="65000"/>
                      <a:lumOff val="35000"/>
                    </a:schemeClr>
                  </a:solidFill>
                  <a:latin typeface="Calibri" panose="020F0502020204030204" pitchFamily="34" charset="0"/>
                  <a:ea typeface="华文楷体" panose="02010600040101010101" pitchFamily="2" charset="-122"/>
                </a:rPr>
                <a:t>子网层</a:t>
              </a:r>
            </a:p>
          </p:txBody>
        </p:sp>
        <p:sp>
          <p:nvSpPr>
            <p:cNvPr id="302" name="Rectangle 4"/>
            <p:cNvSpPr>
              <a:spLocks noChangeArrowheads="1"/>
            </p:cNvSpPr>
            <p:nvPr/>
          </p:nvSpPr>
          <p:spPr bwMode="auto">
            <a:xfrm>
              <a:off x="3449569" y="3977085"/>
              <a:ext cx="1840991" cy="564212"/>
            </a:xfrm>
            <a:prstGeom prst="rect">
              <a:avLst/>
            </a:prstGeom>
            <a:solidFill>
              <a:schemeClr val="accent6">
                <a:lumMod val="20000"/>
                <a:lumOff val="80000"/>
              </a:schemeClr>
            </a:solidFill>
            <a:ln w="9525">
              <a:solidFill>
                <a:srgbClr val="333399"/>
              </a:solidFill>
              <a:miter lim="800000"/>
              <a:headEnd/>
              <a:tailEnd/>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Aft>
                  <a:spcPct val="0"/>
                </a:spcAft>
                <a:buClr>
                  <a:schemeClr val="bg2"/>
                </a:buClr>
                <a:buSzPct val="75000"/>
              </a:pPr>
              <a:r>
                <a:rPr lang="zh-CN" altLang="en-US" sz="1400" b="1" dirty="0" smtClean="0">
                  <a:solidFill>
                    <a:schemeClr val="bg1"/>
                  </a:solidFill>
                  <a:latin typeface="Calibri" panose="020F0502020204030204" pitchFamily="34" charset="0"/>
                  <a:ea typeface="华文楷体" panose="02010600040101010101" pitchFamily="2" charset="-122"/>
                </a:rPr>
                <a:t>路由选择协议</a:t>
              </a:r>
              <a:endParaRPr lang="en-US" altLang="zh-CN" sz="1400" b="1" dirty="0" smtClean="0">
                <a:solidFill>
                  <a:schemeClr val="bg1"/>
                </a:solidFill>
                <a:latin typeface="Calibri" panose="020F0502020204030204" pitchFamily="34" charset="0"/>
                <a:ea typeface="华文楷体" panose="02010600040101010101" pitchFamily="2" charset="-122"/>
              </a:endParaRPr>
            </a:p>
            <a:p>
              <a:pPr marL="72000" indent="-180000" fontAlgn="base">
                <a:spcAft>
                  <a:spcPct val="0"/>
                </a:spcAft>
                <a:buClr>
                  <a:schemeClr val="bg1"/>
                </a:buClr>
                <a:buSzPct val="75000"/>
                <a:buFont typeface="Arial" panose="020B0604020202020204" pitchFamily="34" charset="0"/>
                <a:buChar char="•"/>
              </a:pPr>
              <a:r>
                <a:rPr lang="en-US" altLang="zh-CN" sz="1400" b="1" dirty="0" smtClean="0">
                  <a:solidFill>
                    <a:schemeClr val="bg1"/>
                  </a:solidFill>
                  <a:latin typeface="Calibri" panose="020F0502020204030204" pitchFamily="34" charset="0"/>
                  <a:ea typeface="华文楷体" panose="02010600040101010101" pitchFamily="2" charset="-122"/>
                </a:rPr>
                <a:t>RIP</a:t>
              </a:r>
              <a:r>
                <a:rPr lang="zh-CN" altLang="en-US" sz="1400" b="1" dirty="0" smtClean="0">
                  <a:solidFill>
                    <a:schemeClr val="bg1"/>
                  </a:solidFill>
                  <a:latin typeface="Calibri" panose="020F0502020204030204" pitchFamily="34" charset="0"/>
                  <a:ea typeface="华文楷体" panose="02010600040101010101" pitchFamily="2" charset="-122"/>
                </a:rPr>
                <a:t>、</a:t>
              </a:r>
              <a:r>
                <a:rPr lang="en-US" altLang="zh-CN" sz="1400" b="1" dirty="0" smtClean="0">
                  <a:solidFill>
                    <a:schemeClr val="bg1"/>
                  </a:solidFill>
                  <a:latin typeface="Calibri" panose="020F0502020204030204" pitchFamily="34" charset="0"/>
                  <a:ea typeface="华文楷体" panose="02010600040101010101" pitchFamily="2" charset="-122"/>
                </a:rPr>
                <a:t>OSPF</a:t>
              </a:r>
              <a:r>
                <a:rPr lang="zh-CN" altLang="en-US" sz="1400" b="1" dirty="0" smtClean="0">
                  <a:solidFill>
                    <a:schemeClr val="bg1"/>
                  </a:solidFill>
                  <a:latin typeface="Calibri" panose="020F0502020204030204" pitchFamily="34" charset="0"/>
                  <a:ea typeface="华文楷体" panose="02010600040101010101" pitchFamily="2" charset="-122"/>
                </a:rPr>
                <a:t>、</a:t>
              </a:r>
              <a:r>
                <a:rPr lang="en-US" altLang="zh-CN" sz="1400" b="1" dirty="0" smtClean="0">
                  <a:solidFill>
                    <a:schemeClr val="bg1"/>
                  </a:solidFill>
                  <a:latin typeface="Calibri" panose="020F0502020204030204" pitchFamily="34" charset="0"/>
                  <a:ea typeface="华文楷体" panose="02010600040101010101" pitchFamily="2" charset="-122"/>
                </a:rPr>
                <a:t>BGP</a:t>
              </a:r>
              <a:endParaRPr lang="zh-CN" altLang="zh-CN" sz="1400" b="1" dirty="0">
                <a:solidFill>
                  <a:schemeClr val="bg1"/>
                </a:solidFill>
                <a:latin typeface="Calibri" panose="020F0502020204030204" pitchFamily="34" charset="0"/>
                <a:ea typeface="华文楷体" panose="02010600040101010101" pitchFamily="2" charset="-122"/>
              </a:endParaRPr>
            </a:p>
          </p:txBody>
        </p:sp>
      </p:grpSp>
    </p:spTree>
    <p:custDataLst>
      <p:tags r:id="rId1"/>
    </p:custDataLst>
    <p:extLst>
      <p:ext uri="{BB962C8B-B14F-4D97-AF65-F5344CB8AC3E}">
        <p14:creationId xmlns:p14="http://schemas.microsoft.com/office/powerpoint/2010/main" val="42023525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89"/>
                                        </p:tgtEl>
                                        <p:attrNameLst>
                                          <p:attrName>style.visibility</p:attrName>
                                        </p:attrNameLst>
                                      </p:cBhvr>
                                      <p:to>
                                        <p:strVal val="visible"/>
                                      </p:to>
                                    </p:set>
                                    <p:animEffect transition="in" filter="wipe(up)">
                                      <p:cBhvr>
                                        <p:cTn id="11" dur="500"/>
                                        <p:tgtEl>
                                          <p:spTgt spid="289"/>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dissolv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tags/tag1.xml><?xml version="1.0" encoding="utf-8"?>
<p:tagLst xmlns:a="http://schemas.openxmlformats.org/drawingml/2006/main" xmlns:r="http://schemas.openxmlformats.org/officeDocument/2006/relationships" xmlns:p="http://schemas.openxmlformats.org/presentationml/2006/main">
  <p:tag name="TIMING" val="|48.2"/>
</p:tagLst>
</file>

<file path=ppt/tags/tag10.xml><?xml version="1.0" encoding="utf-8"?>
<p:tagLst xmlns:a="http://schemas.openxmlformats.org/drawingml/2006/main" xmlns:r="http://schemas.openxmlformats.org/officeDocument/2006/relationships" xmlns:p="http://schemas.openxmlformats.org/presentationml/2006/main">
  <p:tag name="TIMING" val="|52.5|25.5|44.6|21.1|87.1"/>
</p:tagLst>
</file>

<file path=ppt/tags/tag11.xml><?xml version="1.0" encoding="utf-8"?>
<p:tagLst xmlns:a="http://schemas.openxmlformats.org/drawingml/2006/main" xmlns:r="http://schemas.openxmlformats.org/officeDocument/2006/relationships" xmlns:p="http://schemas.openxmlformats.org/presentationml/2006/main">
  <p:tag name="TIMING" val="|7.7|2.5|5.8|50.6"/>
</p:tagLst>
</file>

<file path=ppt/tags/tag12.xml><?xml version="1.0" encoding="utf-8"?>
<p:tagLst xmlns:a="http://schemas.openxmlformats.org/drawingml/2006/main" xmlns:r="http://schemas.openxmlformats.org/officeDocument/2006/relationships" xmlns:p="http://schemas.openxmlformats.org/presentationml/2006/main">
  <p:tag name="TIMING" val="|1.9|18.4"/>
</p:tagLst>
</file>

<file path=ppt/tags/tag13.xml><?xml version="1.0" encoding="utf-8"?>
<p:tagLst xmlns:a="http://schemas.openxmlformats.org/drawingml/2006/main" xmlns:r="http://schemas.openxmlformats.org/officeDocument/2006/relationships" xmlns:p="http://schemas.openxmlformats.org/presentationml/2006/main">
  <p:tag name="TIMING" val="|43.7"/>
</p:tagLst>
</file>

<file path=ppt/tags/tag14.xml><?xml version="1.0" encoding="utf-8"?>
<p:tagLst xmlns:a="http://schemas.openxmlformats.org/drawingml/2006/main" xmlns:r="http://schemas.openxmlformats.org/officeDocument/2006/relationships" xmlns:p="http://schemas.openxmlformats.org/presentationml/2006/main">
  <p:tag name="TIMING" val="|37|35.9|9.5|58.4|59|40.7|88.2|78.8"/>
</p:tagLst>
</file>

<file path=ppt/tags/tag15.xml><?xml version="1.0" encoding="utf-8"?>
<p:tagLst xmlns:a="http://schemas.openxmlformats.org/drawingml/2006/main" xmlns:r="http://schemas.openxmlformats.org/officeDocument/2006/relationships" xmlns:p="http://schemas.openxmlformats.org/presentationml/2006/main">
  <p:tag name="TIMING" val="|9.4|67.6|22.4"/>
</p:tagLst>
</file>

<file path=ppt/tags/tag16.xml><?xml version="1.0" encoding="utf-8"?>
<p:tagLst xmlns:a="http://schemas.openxmlformats.org/drawingml/2006/main" xmlns:r="http://schemas.openxmlformats.org/officeDocument/2006/relationships" xmlns:p="http://schemas.openxmlformats.org/presentationml/2006/main">
  <p:tag name="TIMING" val="|1.5|1.1"/>
</p:tagLst>
</file>

<file path=ppt/tags/tag17.xml><?xml version="1.0" encoding="utf-8"?>
<p:tagLst xmlns:a="http://schemas.openxmlformats.org/drawingml/2006/main" xmlns:r="http://schemas.openxmlformats.org/officeDocument/2006/relationships" xmlns:p="http://schemas.openxmlformats.org/presentationml/2006/main">
  <p:tag name="TIMING" val="|0.8|13.6|79.9|33.1|28.8"/>
</p:tagLst>
</file>

<file path=ppt/tags/tag18.xml><?xml version="1.0" encoding="utf-8"?>
<p:tagLst xmlns:a="http://schemas.openxmlformats.org/drawingml/2006/main" xmlns:r="http://schemas.openxmlformats.org/officeDocument/2006/relationships" xmlns:p="http://schemas.openxmlformats.org/presentationml/2006/main">
  <p:tag name="TIMING" val="|10.6"/>
</p:tagLst>
</file>

<file path=ppt/tags/tag19.xml><?xml version="1.0" encoding="utf-8"?>
<p:tagLst xmlns:a="http://schemas.openxmlformats.org/drawingml/2006/main" xmlns:r="http://schemas.openxmlformats.org/officeDocument/2006/relationships" xmlns:p="http://schemas.openxmlformats.org/presentationml/2006/main">
  <p:tag name="TIMING" val="|12.5|69.2|12.2|15.3|29.4|39.6|111"/>
</p:tagLst>
</file>

<file path=ppt/tags/tag2.xml><?xml version="1.0" encoding="utf-8"?>
<p:tagLst xmlns:a="http://schemas.openxmlformats.org/drawingml/2006/main" xmlns:r="http://schemas.openxmlformats.org/officeDocument/2006/relationships" xmlns:p="http://schemas.openxmlformats.org/presentationml/2006/main">
  <p:tag name="TIMING" val="|6.2|50|117.5|20.8|15.2|37.1"/>
</p:tagLst>
</file>

<file path=ppt/tags/tag20.xml><?xml version="1.0" encoding="utf-8"?>
<p:tagLst xmlns:a="http://schemas.openxmlformats.org/drawingml/2006/main" xmlns:r="http://schemas.openxmlformats.org/officeDocument/2006/relationships" xmlns:p="http://schemas.openxmlformats.org/presentationml/2006/main">
  <p:tag name="TIMING" val="|8.6|51.4|26.7|31.7|66"/>
</p:tagLst>
</file>

<file path=ppt/tags/tag21.xml><?xml version="1.0" encoding="utf-8"?>
<p:tagLst xmlns:a="http://schemas.openxmlformats.org/drawingml/2006/main" xmlns:r="http://schemas.openxmlformats.org/officeDocument/2006/relationships" xmlns:p="http://schemas.openxmlformats.org/presentationml/2006/main">
  <p:tag name="TIMING" val="|1.8|13.5|25.8|64|20.7|35"/>
</p:tagLst>
</file>

<file path=ppt/tags/tag3.xml><?xml version="1.0" encoding="utf-8"?>
<p:tagLst xmlns:a="http://schemas.openxmlformats.org/drawingml/2006/main" xmlns:r="http://schemas.openxmlformats.org/officeDocument/2006/relationships" xmlns:p="http://schemas.openxmlformats.org/presentationml/2006/main">
  <p:tag name="TIMING" val="|9.4|42.7|31.7|2.5|41.2"/>
</p:tagLst>
</file>

<file path=ppt/tags/tag4.xml><?xml version="1.0" encoding="utf-8"?>
<p:tagLst xmlns:a="http://schemas.openxmlformats.org/drawingml/2006/main" xmlns:r="http://schemas.openxmlformats.org/officeDocument/2006/relationships" xmlns:p="http://schemas.openxmlformats.org/presentationml/2006/main">
  <p:tag name="TIMING" val="|14.1|14.1"/>
</p:tagLst>
</file>

<file path=ppt/tags/tag5.xml><?xml version="1.0" encoding="utf-8"?>
<p:tagLst xmlns:a="http://schemas.openxmlformats.org/drawingml/2006/main" xmlns:r="http://schemas.openxmlformats.org/officeDocument/2006/relationships" xmlns:p="http://schemas.openxmlformats.org/presentationml/2006/main">
  <p:tag name="TIMING" val="|6.2|18"/>
</p:tagLst>
</file>

<file path=ppt/tags/tag6.xml><?xml version="1.0" encoding="utf-8"?>
<p:tagLst xmlns:a="http://schemas.openxmlformats.org/drawingml/2006/main" xmlns:r="http://schemas.openxmlformats.org/officeDocument/2006/relationships" xmlns:p="http://schemas.openxmlformats.org/presentationml/2006/main">
  <p:tag name="TIMING" val="|23|40.6|59.9|6.3|112.5|56.9"/>
</p:tagLst>
</file>

<file path=ppt/tags/tag7.xml><?xml version="1.0" encoding="utf-8"?>
<p:tagLst xmlns:a="http://schemas.openxmlformats.org/drawingml/2006/main" xmlns:r="http://schemas.openxmlformats.org/officeDocument/2006/relationships" xmlns:p="http://schemas.openxmlformats.org/presentationml/2006/main">
  <p:tag name="TIMING" val="|4.2|12.4|27.9|40.2"/>
</p:tagLst>
</file>

<file path=ppt/tags/tag8.xml><?xml version="1.0" encoding="utf-8"?>
<p:tagLst xmlns:a="http://schemas.openxmlformats.org/drawingml/2006/main" xmlns:r="http://schemas.openxmlformats.org/officeDocument/2006/relationships" xmlns:p="http://schemas.openxmlformats.org/presentationml/2006/main">
  <p:tag name="TIMING" val="|5.7|18.8"/>
</p:tagLst>
</file>

<file path=ppt/tags/tag9.xml><?xml version="1.0" encoding="utf-8"?>
<p:tagLst xmlns:a="http://schemas.openxmlformats.org/drawingml/2006/main" xmlns:r="http://schemas.openxmlformats.org/officeDocument/2006/relationships" xmlns:p="http://schemas.openxmlformats.org/presentationml/2006/main">
  <p:tag name="TIMING" val="|5.4|70.2"/>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8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11.xml><?xml version="1.0" encoding="utf-8"?>
<a:theme xmlns:a="http://schemas.openxmlformats.org/drawingml/2006/main" name="9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12.xml><?xml version="1.0" encoding="utf-8"?>
<a:theme xmlns:a="http://schemas.openxmlformats.org/drawingml/2006/main" name="10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1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F935A313-AA73-40DA-9A7E-280E38D4ACF7}" vid="{2C9FAF92-E915-4571-AAA6-F0001F18E262}"/>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F935A313-AA73-40DA-9A7E-280E38D4ACF7}" vid="{2C9FAF92-E915-4571-AAA6-F0001F18E262}"/>
    </a:ext>
  </a:ext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F935A313-AA73-40DA-9A7E-280E38D4ACF7}" vid="{2C9FAF92-E915-4571-AAA6-F0001F18E262}"/>
    </a:ext>
  </a:extLst>
</a:theme>
</file>

<file path=ppt/theme/theme5.xml><?xml version="1.0" encoding="utf-8"?>
<a:theme xmlns:a="http://schemas.openxmlformats.org/drawingml/2006/main" name="3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6.xml><?xml version="1.0" encoding="utf-8"?>
<a:theme xmlns:a="http://schemas.openxmlformats.org/drawingml/2006/main" name="4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7.xml><?xml version="1.0" encoding="utf-8"?>
<a:theme xmlns:a="http://schemas.openxmlformats.org/drawingml/2006/main" name="5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8.xml><?xml version="1.0" encoding="utf-8"?>
<a:theme xmlns:a="http://schemas.openxmlformats.org/drawingml/2006/main" name="6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9.xml><?xml version="1.0" encoding="utf-8"?>
<a:theme xmlns:a="http://schemas.openxmlformats.org/drawingml/2006/main" name="7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docProps/app.xml><?xml version="1.0" encoding="utf-8"?>
<Properties xmlns="http://schemas.openxmlformats.org/officeDocument/2006/extended-properties" xmlns:vt="http://schemas.openxmlformats.org/officeDocument/2006/docPropsVTypes">
  <Template>第一章概述</Template>
  <TotalTime>31106</TotalTime>
  <Words>1962</Words>
  <Application>Microsoft Office PowerPoint</Application>
  <PresentationFormat>全屏显示(4:3)</PresentationFormat>
  <Paragraphs>363</Paragraphs>
  <Slides>23</Slides>
  <Notes>21</Notes>
  <HiddenSlides>0</HiddenSlides>
  <MMClips>0</MMClips>
  <ScaleCrop>false</ScaleCrop>
  <HeadingPairs>
    <vt:vector size="8" baseType="variant">
      <vt:variant>
        <vt:lpstr>已用的字体</vt:lpstr>
      </vt:variant>
      <vt:variant>
        <vt:i4>15</vt:i4>
      </vt:variant>
      <vt:variant>
        <vt:lpstr>主题</vt:lpstr>
      </vt:variant>
      <vt:variant>
        <vt:i4>12</vt:i4>
      </vt:variant>
      <vt:variant>
        <vt:lpstr>嵌入 OLE 服务器</vt:lpstr>
      </vt:variant>
      <vt:variant>
        <vt:i4>1</vt:i4>
      </vt:variant>
      <vt:variant>
        <vt:lpstr>幻灯片标题</vt:lpstr>
      </vt:variant>
      <vt:variant>
        <vt:i4>23</vt:i4>
      </vt:variant>
    </vt:vector>
  </HeadingPairs>
  <TitlesOfParts>
    <vt:vector size="51" baseType="lpstr">
      <vt:lpstr>方正舒体</vt:lpstr>
      <vt:lpstr>黑体</vt:lpstr>
      <vt:lpstr>华文楷体</vt:lpstr>
      <vt:lpstr>华文新魏</vt:lpstr>
      <vt:lpstr>宋体</vt:lpstr>
      <vt:lpstr>微软雅黑</vt:lpstr>
      <vt:lpstr>Arial</vt:lpstr>
      <vt:lpstr>Arial Black</vt:lpstr>
      <vt:lpstr>Calibri</vt:lpstr>
      <vt:lpstr>Comic Sans MS</vt:lpstr>
      <vt:lpstr>Courier New</vt:lpstr>
      <vt:lpstr>Tahoma</vt:lpstr>
      <vt:lpstr>Times New Roman</vt:lpstr>
      <vt:lpstr>Wingdings</vt:lpstr>
      <vt:lpstr>Wingdings 3</vt:lpstr>
      <vt:lpstr>Pixel</vt:lpstr>
      <vt:lpstr>自定义设计方案</vt:lpstr>
      <vt:lpstr>1_自定义设计方案</vt:lpstr>
      <vt:lpstr>2_自定义设计方案</vt:lpstr>
      <vt:lpstr>3_自定义设计方案</vt:lpstr>
      <vt:lpstr>4_自定义设计方案</vt:lpstr>
      <vt:lpstr>5_自定义设计方案</vt:lpstr>
      <vt:lpstr>6_自定义设计方案</vt:lpstr>
      <vt:lpstr>7_自定义设计方案</vt:lpstr>
      <vt:lpstr>8_自定义设计方案</vt:lpstr>
      <vt:lpstr>9_自定义设计方案</vt:lpstr>
      <vt:lpstr>10_自定义设计方案</vt:lpstr>
      <vt:lpstr>VISIO</vt:lpstr>
      <vt:lpstr>第四章 网络互联(13)</vt:lpstr>
      <vt:lpstr>提纲</vt:lpstr>
      <vt:lpstr>IP多播基本概念</vt:lpstr>
      <vt:lpstr>IP多播基本概念</vt:lpstr>
      <vt:lpstr>IP多播基本概念</vt:lpstr>
      <vt:lpstr>多播地址</vt:lpstr>
      <vt:lpstr>IP多播与局域网内硬件多播的关系</vt:lpstr>
      <vt:lpstr>IP多播需利用两类协议实现</vt:lpstr>
      <vt:lpstr>网际组管理协议IGMP </vt:lpstr>
      <vt:lpstr>IGMP的工作主要分为两部分 </vt:lpstr>
      <vt:lpstr>IGMP减小信令开销的措施 </vt:lpstr>
      <vt:lpstr>多播路由选择协议</vt:lpstr>
      <vt:lpstr>多播路由选择协议</vt:lpstr>
      <vt:lpstr>提纲</vt:lpstr>
      <vt:lpstr>专用互联网/本地互联网</vt:lpstr>
      <vt:lpstr>基于IP隧道技术的VPN</vt:lpstr>
      <vt:lpstr>基于IP隧道技术的VPN</vt:lpstr>
      <vt:lpstr>基于IP隧道技术的VPN</vt:lpstr>
      <vt:lpstr>提纲</vt:lpstr>
      <vt:lpstr>网络地址转换 NAT (Network Address Translation)</vt:lpstr>
      <vt:lpstr>NAT举例</vt:lpstr>
      <vt:lpstr>NAT举例</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计算机网络概述</dc:title>
  <dc:creator>zhw</dc:creator>
  <cp:lastModifiedBy>zz zh</cp:lastModifiedBy>
  <cp:revision>1660</cp:revision>
  <dcterms:created xsi:type="dcterms:W3CDTF">2017-02-02T15:53:23Z</dcterms:created>
  <dcterms:modified xsi:type="dcterms:W3CDTF">2020-04-12T15:07:41Z</dcterms:modified>
</cp:coreProperties>
</file>