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78" r:id="rId12"/>
  </p:sldMasterIdLst>
  <p:notesMasterIdLst>
    <p:notesMasterId r:id="rId30"/>
  </p:notesMasterIdLst>
  <p:sldIdLst>
    <p:sldId id="721" r:id="rId13"/>
    <p:sldId id="704" r:id="rId14"/>
    <p:sldId id="720" r:id="rId15"/>
    <p:sldId id="705" r:id="rId16"/>
    <p:sldId id="706" r:id="rId17"/>
    <p:sldId id="719" r:id="rId18"/>
    <p:sldId id="708" r:id="rId19"/>
    <p:sldId id="71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0099"/>
    <a:srgbClr val="669900"/>
    <a:srgbClr val="006600"/>
    <a:srgbClr val="DDDDEF"/>
    <a:srgbClr val="E0E0EF"/>
    <a:srgbClr val="E8E8F1"/>
    <a:srgbClr val="F5F5F9"/>
    <a:srgbClr val="F8F8FA"/>
    <a:srgbClr val="F3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1" autoAdjust="0"/>
    <p:restoredTop sz="83261" autoAdjust="0"/>
  </p:normalViewPr>
  <p:slideViewPr>
    <p:cSldViewPr snapToGrid="0">
      <p:cViewPr varScale="1">
        <p:scale>
          <a:sx n="73" d="100"/>
          <a:sy n="73" d="100"/>
        </p:scale>
        <p:origin x="10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1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5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375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955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33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1658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3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198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080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38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259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728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4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60doc.com/content/10/0202/11/81666_14914683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21" y="2916624"/>
            <a:ext cx="8229600" cy="811560"/>
          </a:xfrm>
        </p:spPr>
        <p:txBody>
          <a:bodyPr/>
          <a:lstStyle/>
          <a:p>
            <a:r>
              <a:rPr lang="zh-CN" altLang="en-US" dirty="0" smtClean="0"/>
              <a:t>广播域与冲突域的说明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7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21" y="2916624"/>
            <a:ext cx="8229600" cy="811560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的扩展讲述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220" y="4188401"/>
            <a:ext cx="8066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http://www.360doc.com/content/10/0202/11/81666_14914683.shtml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7" y="642066"/>
            <a:ext cx="7743712" cy="5811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0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://image7.360doc.com/DownloadImg/2010/02/0211/2269952_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1" y="1062366"/>
            <a:ext cx="7943757" cy="46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13" y="916534"/>
            <a:ext cx="7013836" cy="52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4" y="913907"/>
            <a:ext cx="7352808" cy="551793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2" y="894297"/>
            <a:ext cx="7062950" cy="53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4" y="831234"/>
            <a:ext cx="7141507" cy="53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是否要用（</a:t>
            </a:r>
            <a:r>
              <a:rPr lang="en-US" altLang="zh-CN" dirty="0" err="1" smtClean="0"/>
              <a:t>IP+port</a:t>
            </a:r>
            <a:r>
              <a:rPr lang="zh-CN" altLang="en-US" dirty="0" smtClean="0"/>
              <a:t>）区分用户？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03978" y="2580498"/>
            <a:ext cx="7427495" cy="1707912"/>
          </a:xfrm>
          <a:prstGeom prst="round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关于</a:t>
            </a:r>
            <a:r>
              <a:rPr lang="en-US" altLang="zh-CN" sz="3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NAT</a:t>
            </a:r>
            <a:r>
              <a:rPr lang="zh-CN" altLang="en-US" sz="3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的切身感受：网上投票</a:t>
            </a:r>
            <a:endParaRPr lang="zh-CN" altLang="en-US" sz="3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6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 descr="C:\Users\zhmj\AppData\Local\Temp\WeChat Files\bbd0c444934d61c722674fc336c1a8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2" y="945930"/>
            <a:ext cx="8228659" cy="528670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8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21" y="2916624"/>
            <a:ext cx="8229600" cy="811560"/>
          </a:xfrm>
        </p:spPr>
        <p:txBody>
          <a:bodyPr/>
          <a:lstStyle/>
          <a:p>
            <a:r>
              <a:rPr lang="zh-CN" altLang="en-US" dirty="0" smtClean="0"/>
              <a:t>三角路由判定的原理与应用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</a:t>
            </a:r>
            <a:r>
              <a:rPr lang="zh-CN" altLang="en-US" dirty="0" smtClean="0"/>
              <a:t>更新（三角路由判定）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1095022"/>
          </a:xfrm>
        </p:spPr>
        <p:txBody>
          <a:bodyPr/>
          <a:lstStyle/>
          <a:p>
            <a:r>
              <a:rPr lang="zh-CN" altLang="en-US" sz="2000" dirty="0" smtClean="0"/>
              <a:t>对于结点</a:t>
            </a:r>
            <a:r>
              <a:rPr lang="en-US" altLang="zh-CN" sz="2000" dirty="0" smtClean="0"/>
              <a:t>x</a:t>
            </a:r>
            <a:r>
              <a:rPr lang="zh-CN" altLang="en-US" sz="2000" dirty="0"/>
              <a:t>，其到</a:t>
            </a:r>
            <a:r>
              <a:rPr lang="en-US" altLang="zh-CN" sz="2000" dirty="0"/>
              <a:t>y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开销记为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r>
              <a:rPr lang="zh-CN" altLang="en-US" sz="2000" dirty="0"/>
              <a:t>，下一</a:t>
            </a:r>
            <a:r>
              <a:rPr lang="zh-CN" altLang="en-US" sz="2000" dirty="0" smtClean="0"/>
              <a:t>跳</a:t>
            </a:r>
            <a:r>
              <a:rPr lang="zh-CN" altLang="en-US" sz="2000" dirty="0"/>
              <a:t>结点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nh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，当收到邻居</a:t>
            </a:r>
            <a:r>
              <a:rPr lang="zh-CN" altLang="en-US" sz="2000" dirty="0"/>
              <a:t>结点</a:t>
            </a:r>
            <a:r>
              <a:rPr lang="en-US" altLang="zh-CN" sz="2000" dirty="0" smtClean="0"/>
              <a:t>z</a:t>
            </a:r>
            <a:r>
              <a:rPr lang="zh-CN" altLang="en-US" sz="2000" dirty="0"/>
              <a:t>的距离向量消息后，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按如下方式更新向量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框 20"/>
          <p:cNvSpPr txBox="1"/>
          <p:nvPr/>
        </p:nvSpPr>
        <p:spPr>
          <a:xfrm>
            <a:off x="898722" y="2540000"/>
            <a:ext cx="40669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update(x, y, z):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d(x,z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d(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d &lt; d(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broadcast to neighbors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d, z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d(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7223" y="3345617"/>
            <a:ext cx="2779292" cy="1277182"/>
            <a:chOff x="5101014" y="3803881"/>
            <a:chExt cx="2779292" cy="1277182"/>
          </a:xfrm>
        </p:grpSpPr>
        <p:sp>
          <p:nvSpPr>
            <p:cNvPr id="10" name="椭圆 9"/>
            <p:cNvSpPr/>
            <p:nvPr/>
          </p:nvSpPr>
          <p:spPr>
            <a:xfrm>
              <a:off x="5531088" y="4600223"/>
              <a:ext cx="235938" cy="235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44368" y="4482254"/>
              <a:ext cx="235938" cy="235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960066" y="3803881"/>
              <a:ext cx="235938" cy="235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z</a:t>
              </a:r>
            </a:p>
          </p:txBody>
        </p:sp>
        <p:cxnSp>
          <p:nvCxnSpPr>
            <p:cNvPr id="13" name="直接箭头连接符 12"/>
            <p:cNvCxnSpPr>
              <a:stCxn id="10" idx="0"/>
              <a:endCxn id="12" idx="3"/>
            </p:cNvCxnSpPr>
            <p:nvPr/>
          </p:nvCxnSpPr>
          <p:spPr>
            <a:xfrm flipV="1">
              <a:off x="5649057" y="4005267"/>
              <a:ext cx="345561" cy="5949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6"/>
              <a:endCxn id="11" idx="1"/>
            </p:cNvCxnSpPr>
            <p:nvPr/>
          </p:nvCxnSpPr>
          <p:spPr>
            <a:xfrm>
              <a:off x="6196004" y="3921850"/>
              <a:ext cx="1482916" cy="59495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6"/>
              <a:endCxn id="11" idx="3"/>
            </p:cNvCxnSpPr>
            <p:nvPr/>
          </p:nvCxnSpPr>
          <p:spPr>
            <a:xfrm flipV="1">
              <a:off x="5767026" y="4683640"/>
              <a:ext cx="1911894" cy="3455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01014" y="403849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d(</a:t>
              </a:r>
              <a:r>
                <a:rPr lang="en-US" altLang="zh-CN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x,z</a:t>
              </a:r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9481" y="4773286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d(</a:t>
              </a:r>
              <a:r>
                <a:rPr lang="en-US" altLang="zh-CN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16341" y="3803881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d(</a:t>
              </a:r>
              <a:r>
                <a:rPr lang="en-US" altLang="zh-CN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z,y</a:t>
              </a:r>
              <a:r>
                <a:rPr lang="en-US" altLang="zh-CN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0600" y="5943600"/>
            <a:ext cx="7219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800" b="1" dirty="0" smtClean="0">
                <a:solidFill>
                  <a:srgbClr val="FF0000"/>
                </a:solidFill>
              </a:rPr>
              <a:t>RIP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协议中，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x,z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 = 1</a:t>
            </a:r>
            <a:endParaRPr lang="en-US" altLang="zh-CN" sz="2800" b="1" dirty="0" smtClean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7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116918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各结点计算出，以自己为源</a:t>
            </a:r>
            <a:r>
              <a:rPr lang="zh-CN" altLang="en-US" sz="2000" dirty="0"/>
              <a:t>节点到</a:t>
            </a:r>
            <a:r>
              <a:rPr lang="zh-CN" altLang="en-US" sz="2000" dirty="0" smtClean="0"/>
              <a:t>其它结点的</a:t>
            </a:r>
            <a:r>
              <a:rPr lang="zh-CN" altLang="en-US" sz="2000" dirty="0"/>
              <a:t>最短</a:t>
            </a:r>
            <a:r>
              <a:rPr lang="zh-CN" altLang="en-US" sz="2000" dirty="0" smtClean="0"/>
              <a:t>路径，生成路由表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Dijkstra</a:t>
            </a:r>
            <a:r>
              <a:rPr lang="zh-CN" altLang="en-US" dirty="0" smtClean="0"/>
              <a:t>最短路径算法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00" y="2565400"/>
                <a:ext cx="3708400" cy="3998187"/>
              </a:xfrm>
              <a:prstGeom prst="rect">
                <a:avLst/>
              </a:prstGeom>
              <a:solidFill>
                <a:srgbClr val="F5F5F9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08000" rIns="0" bIns="18000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基本定义</a:t>
                </a:r>
                <a:endParaRPr lang="en-US" altLang="zh-CN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：所有的节点集合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：节点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之间链路的开销，若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间没有边相连，则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)=∞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：变量，节点子集，包含已经加入的所有节点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：从源节点到节点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的路径开销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：算法执行节点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源节点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2565400"/>
                <a:ext cx="3708400" cy="399818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491"/>
                </a:stretch>
              </a:blip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38600" y="2553152"/>
                <a:ext cx="4998154" cy="4069315"/>
              </a:xfrm>
              <a:prstGeom prst="rect">
                <a:avLst/>
              </a:prstGeom>
              <a:solidFill>
                <a:srgbClr val="F5F5F9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bIns="54000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源节点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</m:t>
                    </m:r>
                  </m:oMath>
                </a14:m>
                <a:r>
                  <a:rPr lang="zh-CN" altLang="en-US" sz="20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的链路状态算法</a:t>
                </a:r>
                <a:endParaRPr lang="en-US" altLang="zh-CN" sz="2000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16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//Initialization</a:t>
                </a:r>
                <a:r>
                  <a:rPr lang="zh-CN" altLang="en-US" sz="16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  <a:endParaRPr lang="en-US" altLang="zh-CN" sz="1600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for </a:t>
                </a:r>
                <a:r>
                  <a:rPr lang="en-US" altLang="zh-CN" sz="16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−{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中的每一个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1600" b="1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//Loop:</a:t>
                </a: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while(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以致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中的所有节点而   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                    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言是最小的</a:t>
                </a:r>
                <a:endParaRPr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for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中的每个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))</m:t>
                    </m:r>
                  </m:oMath>
                </a14:m>
                <a:endParaRPr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53152"/>
                <a:ext cx="4998154" cy="406931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608"/>
                </a:stretch>
              </a:blip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4432300" y="6070600"/>
            <a:ext cx="3733800" cy="0"/>
          </a:xfrm>
          <a:prstGeom prst="line">
            <a:avLst/>
          </a:prstGeom>
          <a:ln w="22225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539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21" y="2916624"/>
            <a:ext cx="8229600" cy="811560"/>
          </a:xfrm>
        </p:spPr>
        <p:txBody>
          <a:bodyPr/>
          <a:lstStyle/>
          <a:p>
            <a:r>
              <a:rPr lang="zh-CN" altLang="en-US" dirty="0"/>
              <a:t>距离向量 和 链路状态算法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2577" y="3831581"/>
            <a:ext cx="710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发送什么信息？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信息发送都什么范围？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 和 链路状态算法比较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8307" y="1638092"/>
          <a:ext cx="8798447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距离向量方法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链路状态方法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路由信息扩散范围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相邻节点间交换信息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所有节点间都需要交换信息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路由信息内容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发送节点所知道的全部信息（自己的整个路由表内容）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仅发送节点确切知道的信息（与其直接相连的链路状态）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空间开销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只保存邻居距离信息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需要保存全网拓扑信息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收敛速度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较慢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较快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可扩展性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较差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较好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路由环路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可能会出现环路，</a:t>
                      </a:r>
                      <a:r>
                        <a:rPr lang="en-US" altLang="zh-CN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Count-to-Infinity</a:t>
                      </a: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问题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可能会出现短暂环路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0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路由协议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000" baseline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RIP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000" baseline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OSPF</a:t>
                      </a:r>
                      <a:endParaRPr lang="zh-CN" altLang="en-US" sz="20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83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21" y="2916624"/>
            <a:ext cx="8229600" cy="811560"/>
          </a:xfrm>
        </p:spPr>
        <p:txBody>
          <a:bodyPr/>
          <a:lstStyle/>
          <a:p>
            <a:r>
              <a:rPr lang="zh-CN" altLang="en-US" dirty="0" smtClean="0"/>
              <a:t>路径向量的再解释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3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zh-CN" altLang="en-US" smtClean="0"/>
              <a:t>网关协议 </a:t>
            </a:r>
            <a:r>
              <a:rPr lang="en-US" altLang="zh-CN" smtClean="0"/>
              <a:t>-</a:t>
            </a:r>
            <a:r>
              <a:rPr lang="zh-CN" altLang="en-US" smtClean="0"/>
              <a:t> </a:t>
            </a:r>
            <a:r>
              <a:rPr lang="en-US" altLang="zh-CN" smtClean="0"/>
              <a:t>BGP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87022"/>
          </a:xfrm>
        </p:spPr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发言人交换路径向量</a:t>
            </a: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307798" y="2787818"/>
            <a:ext cx="8520113" cy="3673475"/>
            <a:chOff x="228600" y="2708275"/>
            <a:chExt cx="8520113" cy="367347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1863725" y="3625850"/>
              <a:ext cx="1225550" cy="5349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863725" y="4699000"/>
              <a:ext cx="1144588" cy="765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4803775" y="3090863"/>
              <a:ext cx="1062038" cy="382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22813" y="3625850"/>
              <a:ext cx="1062037" cy="4603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4803775" y="5003800"/>
              <a:ext cx="1062038" cy="3825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967288" y="55387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03775" y="5694363"/>
              <a:ext cx="1062038" cy="3048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516188" y="3175000"/>
              <a:ext cx="2616200" cy="688975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16188" y="5151438"/>
              <a:ext cx="2616200" cy="688975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28600" y="3933825"/>
              <a:ext cx="2368550" cy="114776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480050" y="2708275"/>
              <a:ext cx="3268663" cy="84296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aseline="-25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457825" y="3652838"/>
              <a:ext cx="3268663" cy="83978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aseline="-25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5457825" y="4597400"/>
              <a:ext cx="3268663" cy="8397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457825" y="5538788"/>
              <a:ext cx="3268663" cy="8429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27088" y="4149725"/>
              <a:ext cx="105189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主干网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AS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292693" y="3168650"/>
              <a:ext cx="107112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地区 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AS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92693" y="5145088"/>
              <a:ext cx="107112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地区 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AS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6122989" y="2762250"/>
              <a:ext cx="1962150" cy="1666875"/>
              <a:chOff x="3857" y="1740"/>
              <a:chExt cx="1236" cy="1050"/>
            </a:xfrm>
          </p:grpSpPr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872" y="1740"/>
                <a:ext cx="122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本地 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ISP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AS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， 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3857" y="2344"/>
                <a:ext cx="122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本地 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ISP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（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AS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， </a:t>
                </a:r>
                <a:r>
                  <a:rPr kumimoji="1" lang="en-US" altLang="zh-CN" sz="2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  <a:r>
                  <a:rPr kumimoji="1" lang="en-US" altLang="zh-CN" sz="2000" baseline="-2500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endPara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22981" y="4646613"/>
              <a:ext cx="19383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本地 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AS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140443" y="5627688"/>
              <a:ext cx="19383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本地 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AS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r>
                <a:rPr kumimoji="1" lang="zh-CN" altLang="en-US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， </a:t>
              </a:r>
              <a:r>
                <a:rPr kumimoji="1" lang="en-US" altLang="zh-CN" sz="2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aseline="-250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endParaRPr kumimoji="1" lang="en-US" altLang="zh-CN" sz="200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3" name="圆角矩形标注 52"/>
          <p:cNvSpPr/>
          <p:nvPr/>
        </p:nvSpPr>
        <p:spPr>
          <a:xfrm>
            <a:off x="88900" y="1984461"/>
            <a:ext cx="8836547" cy="650957"/>
          </a:xfrm>
          <a:prstGeom prst="wedgeRoundRectCallout">
            <a:avLst>
              <a:gd name="adj1" fmla="val -7122"/>
              <a:gd name="adj2" fmla="val 154431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自治系统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BGP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发言人通知主干网的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BGP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发言人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：要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到达网络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 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 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可经过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457200" y="1909722"/>
            <a:ext cx="5079823" cy="1047958"/>
          </a:xfrm>
          <a:prstGeom prst="wedgeRoundRectCallout">
            <a:avLst>
              <a:gd name="adj1" fmla="val -37016"/>
              <a:gd name="adj2" fmla="val 15816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主干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网可发出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通告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要到达网络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 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 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可经过（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要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到达网络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沿路径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7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85.2|2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|199.1|86.5|9|1.2|226.3|1.1|4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4|54.7|1.2|13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3.5|25.8|64|20.7|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3.5|25.8|64|20.7|3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31128</TotalTime>
  <Words>613</Words>
  <Application>Microsoft Office PowerPoint</Application>
  <PresentationFormat>全屏显示(4:3)</PresentationFormat>
  <Paragraphs>103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黑体</vt:lpstr>
      <vt:lpstr>华文楷体</vt:lpstr>
      <vt:lpstr>楷体_GB2312</vt:lpstr>
      <vt:lpstr>宋体</vt:lpstr>
      <vt:lpstr>微软雅黑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广播域与冲突域的说明</vt:lpstr>
      <vt:lpstr>PowerPoint 演示文稿</vt:lpstr>
      <vt:lpstr>三角路由判定的原理与应用</vt:lpstr>
      <vt:lpstr>距离向量更新（三角路由判定）</vt:lpstr>
      <vt:lpstr>路由计算</vt:lpstr>
      <vt:lpstr>距离向量 和 链路状态算法比较</vt:lpstr>
      <vt:lpstr>距离向量 和 链路状态算法比较</vt:lpstr>
      <vt:lpstr>路径向量的再解释</vt:lpstr>
      <vt:lpstr>外部网关协议 - BGP</vt:lpstr>
      <vt:lpstr>关于NAT的扩展讲述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是否要用（IP+port）区分用户？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1667</cp:revision>
  <dcterms:created xsi:type="dcterms:W3CDTF">2017-02-02T15:53:23Z</dcterms:created>
  <dcterms:modified xsi:type="dcterms:W3CDTF">2020-04-15T01:18:57Z</dcterms:modified>
</cp:coreProperties>
</file>