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36" r:id="rId6"/>
    <p:sldMasterId id="2147483762" r:id="rId7"/>
    <p:sldMasterId id="2147483775" r:id="rId8"/>
    <p:sldMasterId id="2147483814" r:id="rId9"/>
    <p:sldMasterId id="2147483852" r:id="rId10"/>
    <p:sldMasterId id="2147483865" r:id="rId11"/>
    <p:sldMasterId id="2147483891" r:id="rId12"/>
  </p:sldMasterIdLst>
  <p:notesMasterIdLst>
    <p:notesMasterId r:id="rId33"/>
  </p:notesMasterIdLst>
  <p:sldIdLst>
    <p:sldId id="256" r:id="rId13"/>
    <p:sldId id="544" r:id="rId14"/>
    <p:sldId id="465" r:id="rId15"/>
    <p:sldId id="468" r:id="rId16"/>
    <p:sldId id="546" r:id="rId17"/>
    <p:sldId id="547" r:id="rId18"/>
    <p:sldId id="548" r:id="rId19"/>
    <p:sldId id="564" r:id="rId20"/>
    <p:sldId id="565" r:id="rId21"/>
    <p:sldId id="566" r:id="rId22"/>
    <p:sldId id="549" r:id="rId23"/>
    <p:sldId id="563" r:id="rId24"/>
    <p:sldId id="553" r:id="rId25"/>
    <p:sldId id="554" r:id="rId26"/>
    <p:sldId id="555" r:id="rId27"/>
    <p:sldId id="556" r:id="rId28"/>
    <p:sldId id="558" r:id="rId29"/>
    <p:sldId id="559" r:id="rId30"/>
    <p:sldId id="560" r:id="rId31"/>
    <p:sldId id="567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B3B3FF"/>
    <a:srgbClr val="4B7000"/>
    <a:srgbClr val="334C00"/>
    <a:srgbClr val="E7FFB7"/>
    <a:srgbClr val="7BB800"/>
    <a:srgbClr val="CCFF66"/>
    <a:srgbClr val="F0F0F6"/>
    <a:srgbClr val="CC0099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79622" autoAdjust="0"/>
  </p:normalViewPr>
  <p:slideViewPr>
    <p:cSldViewPr snapToGrid="0">
      <p:cViewPr varScale="1">
        <p:scale>
          <a:sx n="63" d="100"/>
          <a:sy n="63" d="100"/>
        </p:scale>
        <p:origin x="1144" y="2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72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945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022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20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350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06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87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019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685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644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116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230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39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757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48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77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946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013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766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94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pPr/>
              <a:t>2020/4/21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pPr/>
              <a:t>2020/4/21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2141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6534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245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24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1001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4633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1446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30233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5748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pPr/>
              <a:t>2020/4/21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5609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752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12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43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8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1502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6323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359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7679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3087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934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6178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0989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9984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2504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6988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6336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5408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87419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32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2045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600911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6190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60872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2730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5662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8179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6625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53250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0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9221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44413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3500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179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008000"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296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1548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pPr/>
              <a:t>2020/4/21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CB3F-878A-4642-93A2-BAFB0AFC5C2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B61-CFBC-430F-85B4-4C9CE3E5D4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FCF5-8A96-4DAB-B3A8-F5E424E297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CF69-F05F-4838-8BFC-CD369747EC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BB41-11DE-441E-9B85-598E13DAF08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3EBF-86B1-4418-ADA7-DEF4E7BFB5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pPr/>
              <a:t>2020/4/21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ACF8-F759-4878-B1B1-6F5A257F22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4329-D2C7-49B8-9B08-A13165361B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151A-AE24-4846-A3A8-921851A6AB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511-CF70-4B54-AB45-49385A9B78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F2C-663B-4CBA-9CEF-0E73A74D1D9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34E-951A-4536-89BC-6BADF825F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CDD-17E4-480E-B309-0C25D406EA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6D6-C740-4686-91D8-1F3E2A9C1C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C1CD-8A77-48ED-AB43-18C5D1AE06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264D-2922-426A-A2E4-21ABC0D735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pPr/>
              <a:t>2020/4/21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E46D-D7E3-4B94-8CD1-17A4B39F3A2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D59-048F-4B34-89D3-B56AA99C71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F34A-B811-4D2D-A356-21394B1D14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918B-DB77-4ACC-854B-091285D4E48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1162-522D-4D23-B4DB-4DE989D891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94E-7C17-4A44-B508-31FD301FBB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B479-4982-4291-8796-58409899816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526A-E276-48B0-9038-5517A1AB244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pPr/>
              <a:t>2020/4/21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pPr/>
              <a:t>2020/4/21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pPr/>
              <a:t>2020/4/21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395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855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244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564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825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297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641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pPr/>
              <a:t>2020/4/21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232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102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216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12150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450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393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938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960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4589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9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pPr/>
              <a:t>2020/4/21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01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9073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026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280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610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5145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8057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7676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3797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0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pPr/>
              <a:t>2020/4/21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0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4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23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F88082A5-DAAA-40BC-8E1A-C501AD8E7D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28BCC91-89F8-4CE3-92D7-F359DEFF1F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5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9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7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9.wmf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wmf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第五章 端到端传输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传输端口与多路分解</a:t>
            </a:r>
            <a:r>
              <a:rPr lang="en-US" altLang="zh-CN" dirty="0" smtClean="0"/>
              <a:t>/</a:t>
            </a:r>
            <a:r>
              <a:rPr lang="zh-CN" altLang="en-US" dirty="0" smtClean="0"/>
              <a:t>复用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579554" cy="551752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200" dirty="0" smtClean="0"/>
              <a:t>端口用</a:t>
            </a:r>
            <a:r>
              <a:rPr lang="en-US" altLang="zh-CN" sz="2200" dirty="0" smtClean="0"/>
              <a:t>16</a:t>
            </a:r>
            <a:r>
              <a:rPr lang="zh-CN" altLang="en-US" sz="2200" dirty="0" smtClean="0"/>
              <a:t>位整数标识</a:t>
            </a:r>
            <a:endParaRPr lang="en-US" altLang="zh-CN" sz="2200" dirty="0" smtClean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仅</a:t>
            </a:r>
            <a:r>
              <a:rPr lang="zh-CN" altLang="en-US" sz="1800" dirty="0" smtClean="0"/>
              <a:t>对单台主机有效，</a:t>
            </a:r>
            <a:r>
              <a:rPr lang="zh-CN" altLang="en-US" sz="1800" dirty="0"/>
              <a:t>区分本计算机应用层中的各进程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 smtClean="0"/>
              <a:t>进程实际需要通过特定主机的某个端口，即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</a:rPr>
              <a:t>主机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</a:rPr>
              <a:t>IP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</a:rPr>
              <a:t>，端口号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</a:rPr>
              <a:t>&gt;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</a:rPr>
              <a:t>对</a:t>
            </a:r>
            <a:r>
              <a:rPr lang="zh-CN" altLang="en-US" sz="1800" dirty="0" smtClean="0"/>
              <a:t>，进行标识</a:t>
            </a:r>
            <a:endParaRPr lang="en-US" altLang="zh-CN" sz="1800" dirty="0" smtClean="0"/>
          </a:p>
          <a:p>
            <a:pPr lvl="2">
              <a:spcBef>
                <a:spcPts val="600"/>
              </a:spcBef>
            </a:pPr>
            <a:r>
              <a:rPr lang="en-US" altLang="zh-CN" sz="1600" dirty="0" smtClean="0"/>
              <a:t>UDP</a:t>
            </a:r>
            <a:r>
              <a:rPr lang="zh-CN" altLang="en-US" sz="1600" dirty="0" smtClean="0"/>
              <a:t>传输由</a:t>
            </a:r>
            <a:r>
              <a:rPr lang="en-US" altLang="zh-CN" sz="1600" dirty="0" smtClean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</a:rPr>
              <a:t>主机</a:t>
            </a:r>
            <a:r>
              <a:rPr lang="en-US" altLang="zh-CN" sz="1600" dirty="0" smtClean="0">
                <a:solidFill>
                  <a:schemeClr val="accent5">
                    <a:lumMod val="50000"/>
                  </a:schemeClr>
                </a:solidFill>
              </a:rPr>
              <a:t>IP</a:t>
            </a: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</a:rPr>
              <a:t>，端口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号</a:t>
            </a:r>
            <a:r>
              <a:rPr lang="en-US" altLang="zh-CN" sz="1600" dirty="0" smtClean="0">
                <a:solidFill>
                  <a:schemeClr val="accent5">
                    <a:lumMod val="50000"/>
                  </a:schemeClr>
                </a:solidFill>
              </a:rPr>
              <a:t>&gt;</a:t>
            </a:r>
            <a:r>
              <a:rPr lang="zh-CN" altLang="en-US" sz="1600" dirty="0" smtClean="0"/>
              <a:t>二元组唯一标识</a:t>
            </a:r>
            <a:endParaRPr lang="en-US" altLang="zh-CN" sz="1600" dirty="0" smtClean="0"/>
          </a:p>
          <a:p>
            <a:pPr lvl="2">
              <a:spcBef>
                <a:spcPts val="600"/>
              </a:spcBef>
            </a:pPr>
            <a:r>
              <a:rPr lang="en-US" altLang="zh-CN" sz="1600" dirty="0" smtClean="0"/>
              <a:t>TCP</a:t>
            </a:r>
            <a:r>
              <a:rPr lang="zh-CN" altLang="en-US" sz="1600" dirty="0" smtClean="0"/>
              <a:t>连接由</a:t>
            </a:r>
            <a:r>
              <a:rPr lang="en-US" altLang="zh-CN" sz="1600" dirty="0" smtClean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</a:rPr>
              <a:t>源端口号，源主机</a:t>
            </a:r>
            <a:r>
              <a:rPr lang="en-US" altLang="zh-CN" sz="1600" dirty="0" smtClean="0">
                <a:solidFill>
                  <a:schemeClr val="accent5">
                    <a:lumMod val="50000"/>
                  </a:schemeClr>
                </a:solidFill>
              </a:rPr>
              <a:t>IP</a:t>
            </a: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</a:rPr>
              <a:t>，目的端口号，目的主机</a:t>
            </a:r>
            <a:r>
              <a:rPr lang="en-US" altLang="zh-CN" sz="1600" dirty="0" smtClean="0">
                <a:solidFill>
                  <a:schemeClr val="accent5">
                    <a:lumMod val="50000"/>
                  </a:schemeClr>
                </a:solidFill>
              </a:rPr>
              <a:t>IP&gt;</a:t>
            </a:r>
            <a:r>
              <a:rPr lang="zh-CN" altLang="en-US" sz="1600" dirty="0" smtClean="0"/>
              <a:t>四元组唯一标识</a:t>
            </a:r>
            <a:endParaRPr lang="en-US" altLang="zh-CN" sz="1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9623" y="87868"/>
            <a:ext cx="225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5.1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传输层协议概述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5920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传输端口与多路分解</a:t>
            </a:r>
            <a:r>
              <a:rPr lang="en-US" altLang="zh-CN" dirty="0" smtClean="0"/>
              <a:t>/</a:t>
            </a:r>
            <a:r>
              <a:rPr lang="zh-CN" altLang="en-US" dirty="0" smtClean="0"/>
              <a:t>复用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5971"/>
            <a:ext cx="8579554" cy="5517524"/>
          </a:xfrm>
        </p:spPr>
        <p:txBody>
          <a:bodyPr/>
          <a:lstStyle/>
          <a:p>
            <a:pPr marL="207920">
              <a:spcBef>
                <a:spcPts val="600"/>
              </a:spcBef>
            </a:pPr>
            <a:r>
              <a:rPr lang="zh-CN" altLang="en-US" sz="2000" dirty="0" smtClean="0"/>
              <a:t>发送进程如何知道接收进程的端口号？</a:t>
            </a:r>
            <a:endParaRPr lang="en-US" altLang="zh-CN" sz="2000" dirty="0" smtClean="0"/>
          </a:p>
          <a:p>
            <a:pPr marL="607961" lvl="1">
              <a:spcBef>
                <a:spcPts val="600"/>
              </a:spcBef>
            </a:pPr>
            <a:r>
              <a:rPr lang="zh-CN" altLang="en-US" sz="1600" dirty="0" smtClean="0"/>
              <a:t>一般，由客户进程发起对服务器进程的消息交换，只要客户进程建立了与服务器进程的联系，服务器就能获得客户进程的端口号，从而进行应答</a:t>
            </a:r>
            <a:endParaRPr lang="en-US" altLang="zh-CN" sz="1600" dirty="0" smtClean="0"/>
          </a:p>
          <a:p>
            <a:pPr marL="607961" lvl="1">
              <a:spcBef>
                <a:spcPts val="600"/>
              </a:spcBef>
            </a:pPr>
            <a:r>
              <a:rPr lang="zh-CN" altLang="en-US" sz="1600" dirty="0" smtClean="0"/>
              <a:t>客户进程如何首先知道服务器进程的端口号？</a:t>
            </a:r>
            <a:endParaRPr lang="en-US" altLang="zh-CN" sz="1600" dirty="0" smtClean="0"/>
          </a:p>
          <a:p>
            <a:pPr>
              <a:spcBef>
                <a:spcPts val="600"/>
              </a:spcBef>
            </a:pPr>
            <a:r>
              <a:rPr lang="zh-CN" altLang="en-US" sz="2000" dirty="0"/>
              <a:t>三类</a:t>
            </a:r>
            <a:r>
              <a:rPr lang="zh-CN" altLang="en-US" sz="2000" dirty="0" smtClean="0"/>
              <a:t>端口</a:t>
            </a:r>
            <a:endParaRPr lang="en-US" altLang="zh-CN" sz="2000" dirty="0" smtClean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熟知</a:t>
            </a:r>
            <a:r>
              <a:rPr lang="zh-CN" altLang="en-US" sz="1600" dirty="0" smtClean="0"/>
              <a:t>端口</a:t>
            </a:r>
            <a:r>
              <a:rPr lang="en-US" altLang="zh-CN" sz="1600" dirty="0" smtClean="0"/>
              <a:t>(well-known port)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0~1023</a:t>
            </a:r>
          </a:p>
          <a:p>
            <a:pPr lvl="2">
              <a:spcBef>
                <a:spcPts val="600"/>
              </a:spcBef>
            </a:pPr>
            <a:r>
              <a:rPr lang="zh-CN" altLang="en-US" sz="1600" dirty="0" smtClean="0"/>
              <a:t>每个服务器进程在某个固定的熟知端口接收消息</a:t>
            </a:r>
            <a:endParaRPr lang="en-US" altLang="zh-CN" sz="1600" dirty="0" smtClean="0"/>
          </a:p>
          <a:p>
            <a:pPr lvl="2">
              <a:spcBef>
                <a:spcPts val="600"/>
              </a:spcBef>
            </a:pPr>
            <a:r>
              <a:rPr lang="zh-CN" altLang="en-US" sz="1600" dirty="0" smtClean="0"/>
              <a:t>定期在</a:t>
            </a:r>
            <a:r>
              <a:rPr lang="en-US" altLang="zh-CN" sz="1600" dirty="0" smtClean="0"/>
              <a:t>RFC</a:t>
            </a:r>
            <a:r>
              <a:rPr lang="zh-CN" altLang="en-US" sz="1600" dirty="0" smtClean="0"/>
              <a:t>公布，大多数可在</a:t>
            </a:r>
            <a:r>
              <a:rPr lang="en-US" altLang="zh-CN" sz="1600" dirty="0" smtClean="0"/>
              <a:t>UNIX</a:t>
            </a:r>
            <a:r>
              <a:rPr lang="zh-CN" altLang="en-US" sz="1600" dirty="0" smtClean="0"/>
              <a:t>系统的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etc</a:t>
            </a:r>
            <a:r>
              <a:rPr lang="en-US" altLang="zh-CN" sz="1600" dirty="0" smtClean="0"/>
              <a:t>/services</a:t>
            </a:r>
            <a:r>
              <a:rPr lang="zh-CN" altLang="en-US" sz="1600" dirty="0" smtClean="0"/>
              <a:t>文件中得到</a:t>
            </a:r>
            <a:endParaRPr lang="en-US" altLang="zh-CN" sz="1600" dirty="0" smtClean="0"/>
          </a:p>
          <a:p>
            <a:pPr lvl="2">
              <a:spcBef>
                <a:spcPts val="600"/>
              </a:spcBef>
            </a:pPr>
            <a:endParaRPr lang="en-US" altLang="zh-CN" sz="1600" dirty="0"/>
          </a:p>
          <a:p>
            <a:pPr lvl="2">
              <a:spcBef>
                <a:spcPts val="600"/>
              </a:spcBef>
            </a:pPr>
            <a:endParaRPr lang="en-US" altLang="zh-CN" sz="1400" dirty="0" smtClean="0"/>
          </a:p>
          <a:p>
            <a:pPr lvl="2">
              <a:spcBef>
                <a:spcPts val="600"/>
              </a:spcBef>
            </a:pPr>
            <a:endParaRPr lang="en-US" altLang="zh-CN" sz="1400" dirty="0" smtClean="0"/>
          </a:p>
          <a:p>
            <a:pPr lvl="2">
              <a:spcBef>
                <a:spcPts val="600"/>
              </a:spcBef>
            </a:pPr>
            <a:r>
              <a:rPr lang="zh-CN" altLang="en-US" sz="1600" dirty="0" smtClean="0"/>
              <a:t>一般，仅仅是通信的起点，客户、服务器端在该端口达成一致，在另一端口进行后续通信，以释放该端口给其它客户进程使用</a:t>
            </a:r>
            <a:endParaRPr lang="en-US" altLang="zh-CN" sz="1600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登记端口</a:t>
            </a:r>
            <a:r>
              <a:rPr lang="zh-CN" altLang="en-US" sz="1600" dirty="0" smtClean="0"/>
              <a:t>号：</a:t>
            </a:r>
            <a:r>
              <a:rPr lang="en-US" altLang="zh-CN" sz="1600" dirty="0" smtClean="0"/>
              <a:t>1024~49151</a:t>
            </a:r>
          </a:p>
          <a:p>
            <a:pPr lvl="2">
              <a:spcBef>
                <a:spcPts val="600"/>
              </a:spcBef>
            </a:pPr>
            <a:r>
              <a:rPr lang="zh-CN" altLang="en-US" sz="1600" dirty="0" smtClean="0"/>
              <a:t>供</a:t>
            </a:r>
            <a:r>
              <a:rPr lang="zh-CN" altLang="en-US" sz="1600" dirty="0"/>
              <a:t>服务提供商</a:t>
            </a:r>
            <a:r>
              <a:rPr lang="zh-CN" altLang="en-US" sz="1600" dirty="0" smtClean="0"/>
              <a:t>使用，需在</a:t>
            </a:r>
            <a:r>
              <a:rPr lang="en-US" altLang="zh-CN" sz="1600" dirty="0" smtClean="0"/>
              <a:t>IANA</a:t>
            </a:r>
            <a:r>
              <a:rPr lang="zh-CN" altLang="en-US" sz="1600" dirty="0" smtClean="0"/>
              <a:t>登记，防止重复</a:t>
            </a:r>
            <a:endParaRPr lang="zh-CN" altLang="en-US" sz="1600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客户端</a:t>
            </a:r>
            <a:r>
              <a:rPr lang="zh-CN" altLang="en-US" sz="1600" dirty="0" smtClean="0"/>
              <a:t>端口：</a:t>
            </a:r>
            <a:r>
              <a:rPr lang="en-US" altLang="zh-CN" sz="1600" dirty="0" smtClean="0"/>
              <a:t>49152-65535</a:t>
            </a:r>
          </a:p>
          <a:p>
            <a:pPr lvl="2">
              <a:spcBef>
                <a:spcPts val="600"/>
              </a:spcBef>
            </a:pPr>
            <a:r>
              <a:rPr lang="zh-CN" altLang="en-US" sz="1600" dirty="0" smtClean="0"/>
              <a:t>供</a:t>
            </a:r>
            <a:r>
              <a:rPr lang="zh-CN" altLang="en-US" sz="1600" dirty="0"/>
              <a:t>客户端</a:t>
            </a:r>
            <a:r>
              <a:rPr lang="zh-CN" altLang="en-US" sz="1600" dirty="0" smtClean="0"/>
              <a:t>使用，动态选择</a:t>
            </a:r>
            <a:endParaRPr lang="en-US" altLang="zh-CN" sz="1600" dirty="0" smtClean="0"/>
          </a:p>
          <a:p>
            <a:pPr lvl="2">
              <a:spcBef>
                <a:spcPts val="600"/>
              </a:spcBef>
            </a:pP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9623" y="87868"/>
            <a:ext cx="225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5.1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传输层协议概述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61354"/>
              </p:ext>
            </p:extLst>
          </p:nvPr>
        </p:nvGraphicFramePr>
        <p:xfrm>
          <a:off x="1753405" y="4258491"/>
          <a:ext cx="5418103" cy="681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58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应用程序</a:t>
                      </a:r>
                      <a:endParaRPr lang="zh-CN" altLang="en-US" sz="1600" b="1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FTP</a:t>
                      </a:r>
                      <a:endParaRPr lang="zh-CN" altLang="en-US" sz="1600" b="1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SMTP</a:t>
                      </a:r>
                      <a:endParaRPr lang="zh-CN" altLang="en-US" sz="1600" b="1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DNS</a:t>
                      </a:r>
                      <a:endParaRPr lang="zh-CN" altLang="en-US" sz="1600" b="1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TFTP</a:t>
                      </a:r>
                      <a:endParaRPr lang="zh-CN" altLang="en-US" sz="1600" b="1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HTTP</a:t>
                      </a:r>
                      <a:endParaRPr lang="zh-CN" altLang="en-US" sz="1600" b="1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SNMP</a:t>
                      </a:r>
                      <a:endParaRPr lang="zh-CN" altLang="en-US" sz="1600" b="1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7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熟知端口号</a:t>
                      </a:r>
                      <a:endParaRPr lang="zh-CN" altLang="en-US" sz="1600" b="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21</a:t>
                      </a:r>
                      <a:endParaRPr lang="zh-CN" altLang="en-US" sz="1600" b="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</a:t>
                      </a:r>
                      <a:endParaRPr lang="zh-CN" altLang="en-US" sz="1600" b="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53</a:t>
                      </a:r>
                      <a:endParaRPr lang="zh-CN" altLang="en-US" sz="1600" b="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69</a:t>
                      </a:r>
                      <a:endParaRPr lang="zh-CN" altLang="en-US" sz="1600" b="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80</a:t>
                      </a:r>
                      <a:endParaRPr lang="zh-CN" altLang="en-US" sz="1600" b="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161</a:t>
                      </a:r>
                      <a:endParaRPr lang="zh-CN" altLang="en-US" sz="1600" b="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72358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传输端口与多路分解</a:t>
            </a:r>
            <a:r>
              <a:rPr lang="en-US" altLang="zh-CN" dirty="0" smtClean="0"/>
              <a:t>/</a:t>
            </a:r>
            <a:r>
              <a:rPr lang="zh-CN" altLang="en-US" dirty="0" smtClean="0"/>
              <a:t>复用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5210"/>
            <a:ext cx="8046720" cy="1366367"/>
          </a:xfrm>
        </p:spPr>
        <p:txBody>
          <a:bodyPr/>
          <a:lstStyle/>
          <a:p>
            <a:pPr marL="207920">
              <a:spcBef>
                <a:spcPts val="600"/>
              </a:spcBef>
            </a:pPr>
            <a:r>
              <a:rPr lang="zh-CN" altLang="en-US" sz="2000" dirty="0" smtClean="0"/>
              <a:t>举例</a:t>
            </a:r>
            <a:endParaRPr lang="en-US" altLang="zh-CN" sz="2000" dirty="0" smtClean="0"/>
          </a:p>
          <a:p>
            <a:pPr marL="607961" lvl="1">
              <a:spcBef>
                <a:spcPts val="600"/>
              </a:spcBef>
            </a:pPr>
            <a:r>
              <a:rPr lang="zh-CN" altLang="en-US" sz="1600" dirty="0"/>
              <a:t>三</a:t>
            </a:r>
            <a:r>
              <a:rPr lang="zh-CN" altLang="en-US" sz="1600" dirty="0" smtClean="0"/>
              <a:t>个客户端应用进程访问同一</a:t>
            </a:r>
            <a:r>
              <a:rPr lang="zh-CN" altLang="en-US" sz="1600" dirty="0"/>
              <a:t>个目的端口</a:t>
            </a:r>
            <a:r>
              <a:rPr lang="en-US" altLang="zh-CN" sz="1600" dirty="0"/>
              <a:t>25</a:t>
            </a:r>
          </a:p>
          <a:p>
            <a:pPr marL="607961" lvl="1">
              <a:spcBef>
                <a:spcPts val="600"/>
              </a:spcBef>
            </a:pPr>
            <a:r>
              <a:rPr lang="zh-CN" altLang="en-US" sz="1600" dirty="0"/>
              <a:t>两个不同</a:t>
            </a:r>
            <a:r>
              <a:rPr lang="zh-CN" altLang="en-US" sz="1600" dirty="0" smtClean="0"/>
              <a:t>主机的客户进程可以</a:t>
            </a:r>
            <a:r>
              <a:rPr lang="zh-CN" altLang="en-US" sz="1600" dirty="0"/>
              <a:t>共享一个源端口号</a:t>
            </a:r>
            <a:r>
              <a:rPr lang="en-US" altLang="zh-CN" sz="1600" dirty="0"/>
              <a:t>300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9623" y="87868"/>
            <a:ext cx="225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5.1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传输层协议概述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50068" y="3008027"/>
            <a:ext cx="8043863" cy="3304811"/>
            <a:chOff x="626532" y="3294061"/>
            <a:chExt cx="8043863" cy="3304811"/>
          </a:xfrm>
        </p:grpSpPr>
        <p:grpSp>
          <p:nvGrpSpPr>
            <p:cNvPr id="6" name="组合 5"/>
            <p:cNvGrpSpPr/>
            <p:nvPr/>
          </p:nvGrpSpPr>
          <p:grpSpPr>
            <a:xfrm>
              <a:off x="626532" y="3294061"/>
              <a:ext cx="8043863" cy="3304811"/>
              <a:chOff x="626532" y="3294061"/>
              <a:chExt cx="8043863" cy="3304811"/>
            </a:xfrm>
          </p:grpSpPr>
          <p:grpSp>
            <p:nvGrpSpPr>
              <p:cNvPr id="66" name="Group 4"/>
              <p:cNvGrpSpPr>
                <a:grpSpLocks/>
              </p:cNvGrpSpPr>
              <p:nvPr/>
            </p:nvGrpSpPr>
            <p:grpSpPr bwMode="auto">
              <a:xfrm>
                <a:off x="626532" y="3294061"/>
                <a:ext cx="8043863" cy="2994025"/>
                <a:chOff x="288" y="751"/>
                <a:chExt cx="5067" cy="1886"/>
              </a:xfrm>
            </p:grpSpPr>
            <p:sp>
              <p:nvSpPr>
                <p:cNvPr id="7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44" y="760"/>
                  <a:ext cx="9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zh-CN" altLang="en-US" dirty="0" smtClean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主机</a:t>
                  </a:r>
                  <a:r>
                    <a:rPr lang="en-US" altLang="zh-CN" dirty="0" smtClean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</p:txBody>
            </p:sp>
            <p:sp>
              <p:nvSpPr>
                <p:cNvPr id="7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330" y="751"/>
                  <a:ext cx="9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zh-CN" altLang="en-US" dirty="0" smtClean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主机</a:t>
                  </a:r>
                  <a:r>
                    <a:rPr lang="en-US" altLang="zh-CN" dirty="0" smtClean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B</a:t>
                  </a:r>
                </a:p>
              </p:txBody>
            </p:sp>
            <p:sp>
              <p:nvSpPr>
                <p:cNvPr id="7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395" y="759"/>
                  <a:ext cx="9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zh-CN" altLang="en-US" dirty="0" smtClean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主机</a:t>
                  </a:r>
                  <a:r>
                    <a:rPr lang="en-US" altLang="zh-CN" dirty="0" smtClean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</p:txBody>
            </p:sp>
            <p:sp>
              <p:nvSpPr>
                <p:cNvPr id="73" name="Line 11"/>
                <p:cNvSpPr>
                  <a:spLocks noChangeShapeType="1"/>
                </p:cNvSpPr>
                <p:nvPr/>
              </p:nvSpPr>
              <p:spPr bwMode="auto">
                <a:xfrm>
                  <a:off x="2832" y="134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12"/>
                <p:cNvSpPr>
                  <a:spLocks noChangeShapeType="1"/>
                </p:cNvSpPr>
                <p:nvPr/>
              </p:nvSpPr>
              <p:spPr bwMode="auto">
                <a:xfrm>
                  <a:off x="2832" y="1632"/>
                  <a:ext cx="18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704" y="134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592" y="1426"/>
                  <a:ext cx="144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zh-CN" altLang="en-US" sz="1600" dirty="0" smtClean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源端口＝</a:t>
                  </a:r>
                  <a:r>
                    <a:rPr lang="en-US" altLang="zh-CN" sz="1600" dirty="0" smtClean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300</a:t>
                  </a:r>
                </a:p>
              </p:txBody>
            </p:sp>
            <p:sp>
              <p:nvSpPr>
                <p:cNvPr id="7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671" y="1657"/>
                  <a:ext cx="231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zh-CN" altLang="en-US" sz="1600" dirty="0" smtClean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目的端口 </a:t>
                  </a:r>
                  <a:r>
                    <a:rPr lang="en-US" altLang="zh-CN" sz="1600" dirty="0" smtClean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25</a:t>
                  </a:r>
                  <a:r>
                    <a:rPr lang="zh-CN" altLang="en-US" sz="1600" dirty="0" smtClean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（</a:t>
                  </a:r>
                  <a:r>
                    <a:rPr lang="en-US" altLang="zh-CN" sz="1600" dirty="0" smtClean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SMTP</a:t>
                  </a:r>
                  <a:r>
                    <a:rPr lang="zh-CN" altLang="en-US" sz="1600" dirty="0" smtClean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）＋主机</a:t>
                  </a:r>
                  <a:r>
                    <a:rPr lang="en-US" altLang="zh-CN" sz="1600" dirty="0" smtClean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  <a:r>
                    <a:rPr lang="zh-CN" altLang="en-US" sz="1600" dirty="0" smtClean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的</a:t>
                  </a:r>
                  <a:r>
                    <a:rPr lang="en-US" altLang="zh-CN" sz="1600" dirty="0" smtClean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IP</a:t>
                  </a:r>
                  <a:r>
                    <a:rPr lang="zh-CN" altLang="en-US" sz="1600" dirty="0" smtClean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地址</a:t>
                  </a:r>
                </a:p>
              </p:txBody>
            </p:sp>
            <p:sp>
              <p:nvSpPr>
                <p:cNvPr id="7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592" y="1363"/>
                  <a:ext cx="24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sz="1200" smtClean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</a:t>
                  </a:r>
                </a:p>
              </p:txBody>
            </p:sp>
            <p:sp>
              <p:nvSpPr>
                <p:cNvPr id="79" name="Line 17"/>
                <p:cNvSpPr>
                  <a:spLocks noChangeShapeType="1"/>
                </p:cNvSpPr>
                <p:nvPr/>
              </p:nvSpPr>
              <p:spPr bwMode="auto">
                <a:xfrm>
                  <a:off x="1056" y="1344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18"/>
                <p:cNvSpPr>
                  <a:spLocks noChangeShapeType="1"/>
                </p:cNvSpPr>
                <p:nvPr/>
              </p:nvSpPr>
              <p:spPr bwMode="auto">
                <a:xfrm>
                  <a:off x="1056" y="2064"/>
                  <a:ext cx="38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896" y="1344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20"/>
                <p:cNvSpPr>
                  <a:spLocks noChangeShapeType="1"/>
                </p:cNvSpPr>
                <p:nvPr/>
              </p:nvSpPr>
              <p:spPr bwMode="auto">
                <a:xfrm>
                  <a:off x="672" y="1344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5136" y="1344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811" y="1891"/>
                  <a:ext cx="144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zh-CN" altLang="en-US" sz="1600" dirty="0" smtClean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源端口＝</a:t>
                  </a:r>
                  <a:r>
                    <a:rPr lang="en-US" altLang="zh-CN" sz="1600" dirty="0" smtClean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301</a:t>
                  </a:r>
                </a:p>
              </p:txBody>
            </p:sp>
            <p:sp>
              <p:nvSpPr>
                <p:cNvPr id="8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80" y="2425"/>
                  <a:ext cx="144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zh-CN" altLang="en-US" sz="1600" dirty="0" smtClean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源端口＝</a:t>
                  </a:r>
                  <a:r>
                    <a:rPr lang="en-US" altLang="zh-CN" sz="1600" dirty="0" smtClean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300</a:t>
                  </a:r>
                </a:p>
              </p:txBody>
            </p:sp>
            <p:sp>
              <p:nvSpPr>
                <p:cNvPr id="88" name="Line 26"/>
                <p:cNvSpPr>
                  <a:spLocks noChangeShapeType="1"/>
                </p:cNvSpPr>
                <p:nvPr/>
              </p:nvSpPr>
              <p:spPr bwMode="auto">
                <a:xfrm>
                  <a:off x="672" y="2592"/>
                  <a:ext cx="44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8" y="1392"/>
                  <a:ext cx="52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sz="1200" smtClean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1</a:t>
                  </a:r>
                </a:p>
              </p:txBody>
            </p:sp>
            <p:sp>
              <p:nvSpPr>
                <p:cNvPr id="9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768" y="1392"/>
                  <a:ext cx="28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sz="1200" smtClean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2</a:t>
                  </a:r>
                </a:p>
              </p:txBody>
            </p:sp>
          </p:grpSp>
          <p:sp>
            <p:nvSpPr>
              <p:cNvPr id="91" name="Text Box 15"/>
              <p:cNvSpPr txBox="1">
                <a:spLocks noChangeArrowheads="1"/>
              </p:cNvSpPr>
              <p:nvPr/>
            </p:nvSpPr>
            <p:spPr bwMode="auto">
              <a:xfrm>
                <a:off x="1837000" y="5363093"/>
                <a:ext cx="3675063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1600" dirty="0" smtClean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目的端口 </a:t>
                </a:r>
                <a:r>
                  <a:rPr lang="en-US" altLang="zh-CN" sz="1600" dirty="0" smtClean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25</a:t>
                </a:r>
                <a:r>
                  <a:rPr lang="zh-CN" altLang="en-US" sz="1600" dirty="0" smtClean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1600" dirty="0" smtClean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SMTP</a:t>
                </a:r>
                <a:r>
                  <a:rPr lang="zh-CN" altLang="en-US" sz="1600" dirty="0" smtClean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）＋主机</a:t>
                </a:r>
                <a:r>
                  <a:rPr lang="en-US" altLang="zh-CN" sz="1600" dirty="0" smtClean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C</a:t>
                </a:r>
                <a:r>
                  <a:rPr lang="zh-CN" altLang="en-US" sz="1600" dirty="0" smtClean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的</a:t>
                </a:r>
                <a:r>
                  <a:rPr lang="en-US" altLang="zh-CN" sz="1600" dirty="0" smtClean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IP</a:t>
                </a:r>
                <a:r>
                  <a:rPr lang="zh-CN" altLang="en-US" sz="1600" dirty="0" smtClean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地址</a:t>
                </a:r>
              </a:p>
            </p:txBody>
          </p:sp>
          <p:sp>
            <p:nvSpPr>
              <p:cNvPr id="92" name="Text Box 15"/>
              <p:cNvSpPr txBox="1">
                <a:spLocks noChangeArrowheads="1"/>
              </p:cNvSpPr>
              <p:nvPr/>
            </p:nvSpPr>
            <p:spPr bwMode="auto">
              <a:xfrm>
                <a:off x="1379800" y="6260734"/>
                <a:ext cx="3675063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1600" dirty="0" smtClean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目的端口 </a:t>
                </a:r>
                <a:r>
                  <a:rPr lang="en-US" altLang="zh-CN" sz="1600" dirty="0" smtClean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25</a:t>
                </a:r>
                <a:r>
                  <a:rPr lang="zh-CN" altLang="en-US" sz="1600" dirty="0" smtClean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1600" dirty="0" smtClean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SMTP</a:t>
                </a:r>
                <a:r>
                  <a:rPr lang="zh-CN" altLang="en-US" sz="1600" dirty="0" smtClean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）＋主机</a:t>
                </a:r>
                <a:r>
                  <a:rPr lang="en-US" altLang="zh-CN" sz="1600" dirty="0" smtClean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C</a:t>
                </a:r>
                <a:r>
                  <a:rPr lang="zh-CN" altLang="en-US" sz="1600" dirty="0" smtClean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的</a:t>
                </a:r>
                <a:r>
                  <a:rPr lang="en-US" altLang="zh-CN" sz="1600" dirty="0" smtClean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IP</a:t>
                </a:r>
                <a:r>
                  <a:rPr lang="zh-CN" altLang="en-US" sz="1600" dirty="0" smtClean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地址</a:t>
                </a:r>
              </a:p>
            </p:txBody>
          </p:sp>
        </p:grpSp>
        <p:pic>
          <p:nvPicPr>
            <p:cNvPr id="93" name="内容占位符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55" y="3614383"/>
              <a:ext cx="1310852" cy="669675"/>
            </a:xfrm>
            <a:prstGeom prst="rect">
              <a:avLst/>
            </a:prstGeom>
          </p:spPr>
        </p:pic>
        <p:pic>
          <p:nvPicPr>
            <p:cNvPr id="94" name="内容占位符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3250" y="3611552"/>
              <a:ext cx="1310852" cy="669675"/>
            </a:xfrm>
            <a:prstGeom prst="rect">
              <a:avLst/>
            </a:prstGeom>
          </p:spPr>
        </p:pic>
        <p:pic>
          <p:nvPicPr>
            <p:cNvPr id="95" name="内容占位符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6306" y="3614383"/>
              <a:ext cx="1310852" cy="66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703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748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en-US" altLang="zh-CN" dirty="0" smtClean="0"/>
              <a:t>.1  </a:t>
            </a:r>
            <a:r>
              <a:rPr lang="zh-CN" altLang="en-US" dirty="0" smtClean="0"/>
              <a:t>传输层协议概述</a:t>
            </a:r>
            <a:endParaRPr lang="en-US" altLang="zh-CN" dirty="0"/>
          </a:p>
          <a:p>
            <a:r>
              <a:rPr lang="en-US" altLang="zh-CN" dirty="0" smtClean="0"/>
              <a:t>5.2  </a:t>
            </a:r>
            <a:r>
              <a:rPr lang="zh-CN" altLang="en-US" dirty="0" smtClean="0"/>
              <a:t>用户</a:t>
            </a:r>
            <a:r>
              <a:rPr lang="zh-CN" altLang="en-US" dirty="0"/>
              <a:t>数据报协议 </a:t>
            </a:r>
            <a:r>
              <a:rPr lang="en-US" altLang="zh-CN" dirty="0" smtClean="0"/>
              <a:t>UDP</a:t>
            </a:r>
          </a:p>
          <a:p>
            <a:r>
              <a:rPr lang="en-US" altLang="zh-CN" dirty="0" smtClean="0"/>
              <a:t>5.3  </a:t>
            </a:r>
            <a:r>
              <a:rPr lang="zh-CN" altLang="en-US" dirty="0" smtClean="0"/>
              <a:t>传输控制协议 </a:t>
            </a:r>
            <a:r>
              <a:rPr lang="en-US" altLang="zh-CN" dirty="0"/>
              <a:t>TCP 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96906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协议概述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579554" cy="5517524"/>
          </a:xfrm>
        </p:spPr>
        <p:txBody>
          <a:bodyPr/>
          <a:lstStyle/>
          <a:p>
            <a:r>
              <a:rPr lang="zh-CN" altLang="en-US" dirty="0"/>
              <a:t>用户数据报协议</a:t>
            </a:r>
            <a:r>
              <a:rPr lang="en-US" altLang="zh-CN" dirty="0"/>
              <a:t>UDP(User Datagram Protocol) [RFC 768]</a:t>
            </a:r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最简单的传输协议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dirty="0"/>
              <a:t>把下层网络的主机到主机的传递服务扩展到进程到进程的通信</a:t>
            </a:r>
            <a:r>
              <a:rPr lang="zh-CN" altLang="en-US" dirty="0" smtClean="0"/>
              <a:t>服务，提供端</a:t>
            </a:r>
            <a:r>
              <a:rPr lang="zh-CN" altLang="en-US" dirty="0"/>
              <a:t>到端的</a:t>
            </a:r>
            <a:r>
              <a:rPr lang="zh-CN" altLang="en-US" dirty="0" smtClean="0"/>
              <a:t>尽力而为的数据报</a:t>
            </a:r>
            <a:r>
              <a:rPr lang="zh-CN" altLang="en-US" dirty="0"/>
              <a:t>传输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en-US" altLang="zh-CN" dirty="0"/>
              <a:t>IP </a:t>
            </a:r>
            <a:r>
              <a:rPr lang="zh-CN" altLang="en-US" dirty="0"/>
              <a:t>的数据报服务之上增加了很少一点的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2">
              <a:spcBef>
                <a:spcPts val="600"/>
              </a:spcBef>
            </a:pPr>
            <a:r>
              <a:rPr lang="zh-CN" altLang="en-US" dirty="0"/>
              <a:t>多</a:t>
            </a:r>
            <a:r>
              <a:rPr lang="zh-CN" altLang="en-US" dirty="0" smtClean="0"/>
              <a:t>路分解</a:t>
            </a:r>
            <a:r>
              <a:rPr lang="en-US" altLang="zh-CN" dirty="0" smtClean="0"/>
              <a:t>/</a:t>
            </a:r>
            <a:r>
              <a:rPr lang="zh-CN" altLang="en-US" dirty="0" smtClean="0"/>
              <a:t>多路复用，即</a:t>
            </a:r>
            <a:r>
              <a:rPr lang="zh-CN" altLang="en-US" dirty="0"/>
              <a:t>端口的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2">
              <a:spcBef>
                <a:spcPts val="600"/>
              </a:spcBef>
            </a:pPr>
            <a:r>
              <a:rPr lang="zh-CN" altLang="en-US" dirty="0" smtClean="0"/>
              <a:t>差错检测</a:t>
            </a:r>
            <a:r>
              <a:rPr lang="zh-CN" altLang="en-US" dirty="0"/>
              <a:t>的功能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296297" y="87868"/>
            <a:ext cx="2740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用户数据报协议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UDP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29858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协议特点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579554" cy="5517524"/>
          </a:xfrm>
        </p:spPr>
        <p:txBody>
          <a:bodyPr/>
          <a:lstStyle/>
          <a:p>
            <a:r>
              <a:rPr lang="zh-CN" altLang="en-US" sz="2000" dirty="0" smtClean="0"/>
              <a:t>无连接的，无需建立连接，无需维护状态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减小开销和启动延迟，例如</a:t>
            </a:r>
            <a:r>
              <a:rPr lang="en-US" altLang="zh-CN" sz="1800" dirty="0" smtClean="0"/>
              <a:t>DNS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2000" dirty="0" smtClean="0"/>
              <a:t>尽最大努力交付，不保证可靠传输</a:t>
            </a:r>
            <a:endParaRPr lang="en-US" altLang="zh-CN" sz="2000" dirty="0" smtClean="0"/>
          </a:p>
          <a:p>
            <a:pPr lvl="1">
              <a:spcBef>
                <a:spcPts val="600"/>
              </a:spcBef>
            </a:pPr>
            <a:r>
              <a:rPr lang="zh-CN" altLang="en-US" sz="1800" smtClean="0"/>
              <a:t>主机不需维持</a:t>
            </a:r>
            <a:r>
              <a:rPr lang="zh-CN" altLang="en-US" sz="1800" dirty="0" smtClean="0"/>
              <a:t>复杂的状态</a:t>
            </a:r>
            <a:endParaRPr lang="en-US" altLang="zh-CN" sz="1800" dirty="0" smtClean="0"/>
          </a:p>
          <a:p>
            <a:pPr>
              <a:spcBef>
                <a:spcPts val="600"/>
              </a:spcBef>
            </a:pPr>
            <a:r>
              <a:rPr lang="zh-CN" altLang="en-US" sz="2000" dirty="0" smtClean="0"/>
              <a:t>没有拥塞控制</a:t>
            </a:r>
            <a:endParaRPr lang="en-US" altLang="zh-CN" sz="2000" dirty="0" smtClean="0"/>
          </a:p>
          <a:p>
            <a:pPr lvl="1">
              <a:spcBef>
                <a:spcPts val="600"/>
              </a:spcBef>
            </a:pPr>
            <a:r>
              <a:rPr lang="zh-CN" altLang="en-US" sz="1800" dirty="0" smtClean="0"/>
              <a:t>网络的拥塞不影响源主机的发送速率</a:t>
            </a:r>
            <a:endParaRPr lang="en-US" altLang="zh-CN" sz="1800" dirty="0" smtClean="0"/>
          </a:p>
          <a:p>
            <a:pPr lvl="1">
              <a:spcBef>
                <a:spcPts val="600"/>
              </a:spcBef>
            </a:pPr>
            <a:r>
              <a:rPr lang="zh-CN" altLang="en-US" sz="1800" dirty="0" smtClean="0"/>
              <a:t>以上两点适用于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电话、视频直播等应用</a:t>
            </a:r>
            <a:endParaRPr lang="en-US" altLang="zh-CN" sz="1800" dirty="0" smtClean="0"/>
          </a:p>
          <a:p>
            <a:pPr lvl="2">
              <a:spcBef>
                <a:spcPts val="600"/>
              </a:spcBef>
            </a:pPr>
            <a:r>
              <a:rPr lang="zh-CN" altLang="en-US" sz="1600" dirty="0" smtClean="0"/>
              <a:t>要求恒定发送速率，允许丢包，但是时延敏感</a:t>
            </a:r>
            <a:endParaRPr lang="en-US" altLang="zh-CN" sz="1600" dirty="0" smtClean="0"/>
          </a:p>
          <a:p>
            <a:pPr>
              <a:spcBef>
                <a:spcPts val="600"/>
              </a:spcBef>
            </a:pPr>
            <a:r>
              <a:rPr lang="en-US" altLang="zh-CN" sz="2000" dirty="0"/>
              <a:t>UDP </a:t>
            </a:r>
            <a:r>
              <a:rPr lang="zh-CN" altLang="en-US" sz="2000" dirty="0"/>
              <a:t>支持一对一、一对多、多对一和多对多的交互</a:t>
            </a:r>
            <a:r>
              <a:rPr lang="zh-CN" altLang="en-US" sz="2000" dirty="0" smtClean="0"/>
              <a:t>通信</a:t>
            </a:r>
            <a:endParaRPr lang="en-US" altLang="zh-CN" sz="2000" dirty="0" smtClean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需要组播的应用都建立在</a:t>
            </a:r>
            <a:r>
              <a:rPr lang="en-US" altLang="zh-CN" sz="1600" dirty="0"/>
              <a:t>UDP</a:t>
            </a:r>
            <a:r>
              <a:rPr lang="zh-CN" altLang="en-US" sz="1600" dirty="0"/>
              <a:t>之上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296297" y="87868"/>
            <a:ext cx="2740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用户数据报协议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UDP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7802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协议特点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579554" cy="5517524"/>
          </a:xfrm>
        </p:spPr>
        <p:txBody>
          <a:bodyPr/>
          <a:lstStyle/>
          <a:p>
            <a:r>
              <a:rPr lang="zh-CN" altLang="en-US" sz="2000" dirty="0" smtClean="0"/>
              <a:t>面向报文的，在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的功能上简单扩展到端到端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发送方对应用程序交付下来的报文，添加</a:t>
            </a:r>
            <a:r>
              <a:rPr lang="en-US" altLang="zh-CN" sz="1800" dirty="0" smtClean="0"/>
              <a:t>UDP</a:t>
            </a:r>
            <a:r>
              <a:rPr lang="zh-CN" altLang="en-US" sz="1800" dirty="0" smtClean="0"/>
              <a:t>首部后，直接交付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层</a:t>
            </a:r>
            <a:endParaRPr lang="en-US" altLang="zh-CN" sz="1800" dirty="0" smtClean="0"/>
          </a:p>
          <a:p>
            <a:pPr lvl="2"/>
            <a:r>
              <a:rPr lang="zh-CN" altLang="en-US" sz="1600" dirty="0"/>
              <a:t>不合并</a:t>
            </a:r>
            <a:r>
              <a:rPr lang="zh-CN" altLang="en-US" sz="1600" dirty="0" smtClean="0"/>
              <a:t>，不</a:t>
            </a:r>
            <a:r>
              <a:rPr lang="zh-CN" altLang="en-US" sz="1600" dirty="0"/>
              <a:t>拆分</a:t>
            </a:r>
            <a:r>
              <a:rPr lang="zh-CN" altLang="en-US" sz="1600" dirty="0" smtClean="0"/>
              <a:t>，保留</a:t>
            </a:r>
            <a:r>
              <a:rPr lang="zh-CN" altLang="en-US" sz="1600" dirty="0"/>
              <a:t>这些报文的</a:t>
            </a:r>
            <a:r>
              <a:rPr lang="zh-CN" altLang="en-US" sz="1600" dirty="0" smtClean="0"/>
              <a:t>边界，应用层</a:t>
            </a:r>
            <a:r>
              <a:rPr lang="zh-CN" altLang="en-US" sz="1600" dirty="0"/>
              <a:t>交给 </a:t>
            </a:r>
            <a:r>
              <a:rPr lang="en-US" altLang="zh-CN" sz="1600" dirty="0"/>
              <a:t>UDP </a:t>
            </a:r>
            <a:r>
              <a:rPr lang="zh-CN" altLang="en-US" sz="1600" dirty="0"/>
              <a:t>多长的报文，</a:t>
            </a:r>
            <a:r>
              <a:rPr lang="en-US" altLang="zh-CN" sz="1600" dirty="0"/>
              <a:t>UDP </a:t>
            </a:r>
            <a:r>
              <a:rPr lang="zh-CN" altLang="en-US" sz="1600" dirty="0"/>
              <a:t>就照样</a:t>
            </a:r>
            <a:r>
              <a:rPr lang="zh-CN" altLang="en-US" sz="1600" dirty="0" smtClean="0"/>
              <a:t>发送，一次交付发送</a:t>
            </a:r>
            <a:r>
              <a:rPr lang="zh-CN" altLang="en-US" sz="1600" dirty="0"/>
              <a:t>一个报文</a:t>
            </a:r>
            <a:endParaRPr lang="en-US" altLang="zh-CN" sz="1600" dirty="0" smtClean="0"/>
          </a:p>
          <a:p>
            <a:pPr lvl="1"/>
            <a:r>
              <a:rPr lang="zh-CN" altLang="en-US" sz="1800" dirty="0"/>
              <a:t>接收方 </a:t>
            </a:r>
            <a:r>
              <a:rPr lang="en-US" altLang="zh-CN" sz="1800" dirty="0" smtClean="0"/>
              <a:t>UDP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 </a:t>
            </a:r>
            <a:r>
              <a:rPr lang="zh-CN" altLang="en-US" sz="1800" dirty="0"/>
              <a:t>对 </a:t>
            </a:r>
            <a:r>
              <a:rPr lang="en-US" altLang="zh-CN" sz="1800" dirty="0"/>
              <a:t>IP </a:t>
            </a:r>
            <a:r>
              <a:rPr lang="zh-CN" altLang="en-US" sz="1800" dirty="0"/>
              <a:t>层交上来的 </a:t>
            </a:r>
            <a:r>
              <a:rPr lang="en-US" altLang="zh-CN" sz="1800" dirty="0"/>
              <a:t>UDP </a:t>
            </a:r>
            <a:r>
              <a:rPr lang="zh-CN" altLang="en-US" sz="1800" dirty="0"/>
              <a:t>用户数据报</a:t>
            </a:r>
            <a:r>
              <a:rPr lang="zh-CN" altLang="en-US" sz="1800" dirty="0" smtClean="0"/>
              <a:t>，去除</a:t>
            </a:r>
            <a:r>
              <a:rPr lang="zh-CN" altLang="en-US" sz="1800" dirty="0"/>
              <a:t>首部后就原封不动地交付上层的应用</a:t>
            </a:r>
            <a:r>
              <a:rPr lang="zh-CN" altLang="en-US" sz="1800" dirty="0" smtClean="0"/>
              <a:t>进程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一</a:t>
            </a:r>
            <a:r>
              <a:rPr lang="zh-CN" altLang="en-US" sz="1600" dirty="0"/>
              <a:t>次交付一个完整的</a:t>
            </a:r>
            <a:r>
              <a:rPr lang="zh-CN" altLang="en-US" sz="1600" dirty="0" smtClean="0"/>
              <a:t>报文</a:t>
            </a:r>
            <a:endParaRPr lang="en-US" altLang="zh-CN" sz="1600" dirty="0" smtClean="0"/>
          </a:p>
          <a:p>
            <a:pPr lvl="1"/>
            <a:r>
              <a:rPr lang="zh-CN" altLang="en-US" sz="1800" dirty="0"/>
              <a:t>应用程序必须选择合适大小的</a:t>
            </a:r>
            <a:r>
              <a:rPr lang="zh-CN" altLang="en-US" sz="1800" dirty="0" smtClean="0"/>
              <a:t>报文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报文太长，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层需要分片，降低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层效率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报文太短，首部相对太长，也降低效率</a:t>
            </a:r>
            <a:endParaRPr lang="en-US" altLang="zh-CN" sz="1600" dirty="0"/>
          </a:p>
          <a:p>
            <a:pPr>
              <a:spcBef>
                <a:spcPts val="600"/>
              </a:spcBef>
            </a:pPr>
            <a:r>
              <a:rPr lang="zh-CN" altLang="en-US" sz="2000" dirty="0"/>
              <a:t>作为最基本的传输层协议，上层应用可实现更多功能、按需</a:t>
            </a:r>
            <a:r>
              <a:rPr lang="zh-CN" altLang="en-US" sz="2000" dirty="0" smtClean="0"/>
              <a:t>定制</a:t>
            </a:r>
            <a:endParaRPr lang="en-US" altLang="zh-CN" sz="2000" dirty="0" smtClean="0"/>
          </a:p>
          <a:p>
            <a:pPr lvl="1">
              <a:spcBef>
                <a:spcPts val="600"/>
              </a:spcBef>
            </a:pPr>
            <a:r>
              <a:rPr lang="zh-CN" altLang="en-US" sz="1600" dirty="0" smtClean="0"/>
              <a:t>例如</a:t>
            </a:r>
            <a:r>
              <a:rPr lang="zh-CN" altLang="en-US" sz="1600" dirty="0"/>
              <a:t>：</a:t>
            </a:r>
            <a:r>
              <a:rPr lang="en-US" altLang="zh-CN" sz="1600" dirty="0" smtClean="0"/>
              <a:t>UDT (UDP-based </a:t>
            </a:r>
            <a:r>
              <a:rPr lang="en-US" altLang="zh-CN" sz="1600" dirty="0"/>
              <a:t>Data Transfer </a:t>
            </a:r>
            <a:r>
              <a:rPr lang="en-US" altLang="zh-CN" sz="1600" dirty="0" smtClean="0"/>
              <a:t>Protocol)</a:t>
            </a:r>
            <a:r>
              <a:rPr lang="zh-CN" altLang="en-US" sz="1600" dirty="0" smtClean="0"/>
              <a:t>，基于</a:t>
            </a:r>
            <a:r>
              <a:rPr lang="en-US" altLang="zh-CN" sz="1600" dirty="0" smtClean="0"/>
              <a:t>UDP</a:t>
            </a:r>
            <a:r>
              <a:rPr lang="zh-CN" altLang="en-US" sz="1600" dirty="0" smtClean="0"/>
              <a:t>的数据传输协议</a:t>
            </a:r>
            <a:endParaRPr lang="en-US" altLang="zh-CN" sz="1600" dirty="0" smtClean="0"/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面向连接的应用层</a:t>
            </a:r>
            <a:r>
              <a:rPr lang="zh-CN" altLang="en-US" sz="1600" dirty="0" smtClean="0"/>
              <a:t>协议，</a:t>
            </a:r>
            <a:r>
              <a:rPr lang="zh-CN" altLang="en-US" sz="1600" dirty="0"/>
              <a:t>在</a:t>
            </a:r>
            <a:r>
              <a:rPr lang="en-US" altLang="zh-CN" sz="1600" dirty="0"/>
              <a:t>UDP</a:t>
            </a:r>
            <a:r>
              <a:rPr lang="zh-CN" altLang="en-US" sz="1600" dirty="0"/>
              <a:t>的基础上增加拥塞控制和数据可靠传输控制机制</a:t>
            </a:r>
            <a:endParaRPr lang="en-US" altLang="zh-CN" sz="1600" dirty="0"/>
          </a:p>
          <a:p>
            <a:pPr lvl="2">
              <a:spcBef>
                <a:spcPts val="600"/>
              </a:spcBef>
            </a:pPr>
            <a:r>
              <a:rPr lang="zh-CN" altLang="en-US" sz="1600" dirty="0" smtClean="0"/>
              <a:t>主要支持高速广域网上的海量数据传输</a:t>
            </a:r>
            <a:endParaRPr lang="en-US" altLang="zh-CN" sz="1600" dirty="0" smtClean="0"/>
          </a:p>
          <a:p>
            <a:pPr lvl="3">
              <a:spcBef>
                <a:spcPts val="600"/>
              </a:spcBef>
            </a:pPr>
            <a:r>
              <a:rPr lang="en-US" altLang="zh-CN" dirty="0"/>
              <a:t>TCP</a:t>
            </a:r>
            <a:r>
              <a:rPr lang="zh-CN" altLang="en-US" dirty="0"/>
              <a:t>在高带宽长距离网络上性能很</a:t>
            </a:r>
            <a:r>
              <a:rPr lang="zh-CN" altLang="en-US" dirty="0" smtClean="0"/>
              <a:t>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296297" y="87868"/>
            <a:ext cx="2740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用户数据报协议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UDP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2921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圆角矩形标注 62"/>
          <p:cNvSpPr/>
          <p:nvPr/>
        </p:nvSpPr>
        <p:spPr>
          <a:xfrm>
            <a:off x="457200" y="2129985"/>
            <a:ext cx="8579554" cy="1314348"/>
          </a:xfrm>
          <a:prstGeom prst="wedgeRoundRectCallout">
            <a:avLst>
              <a:gd name="adj1" fmla="val -1429"/>
              <a:gd name="adj2" fmla="val 75868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目的端口号，与目的主机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共同构成二元组，唯一标识应用进程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若接受方发现收到报文的目的端口不正确，则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丢弃，通过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ICMP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发送端口不可达差错报文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en-US" altLang="zh-CN" sz="1400" dirty="0" err="1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Traceroute</a:t>
            </a:r>
            <a:r>
              <a:rPr lang="zh-CN" altLang="en-US" sz="14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就是利用这一点，让发送的</a:t>
            </a:r>
            <a:r>
              <a:rPr lang="en-US" altLang="zh-CN" sz="14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UDP</a:t>
            </a:r>
            <a:r>
              <a:rPr lang="zh-CN" altLang="en-US" sz="14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数据报使用非法的</a:t>
            </a:r>
            <a:r>
              <a:rPr lang="en-US" altLang="zh-CN" sz="14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UDP</a:t>
            </a:r>
            <a:r>
              <a:rPr lang="zh-CN" altLang="en-US" sz="14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端口，使得目的主机返回“端口不可达”报文，达到测试目的</a:t>
            </a:r>
            <a:endParaRPr lang="zh-CN" altLang="en-US" sz="14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7" name="Rectangle 36"/>
          <p:cNvSpPr>
            <a:spLocks noChangeArrowheads="1"/>
          </p:cNvSpPr>
          <p:nvPr/>
        </p:nvSpPr>
        <p:spPr bwMode="auto">
          <a:xfrm>
            <a:off x="3375026" y="5092219"/>
            <a:ext cx="5452885" cy="502248"/>
          </a:xfrm>
          <a:prstGeom prst="rect">
            <a:avLst/>
          </a:prstGeom>
          <a:gradFill rotWithShape="1">
            <a:gsLst>
              <a:gs pos="0">
                <a:srgbClr val="4B7000"/>
              </a:gs>
              <a:gs pos="100000">
                <a:srgbClr val="E7FFB7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首部格式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296297" y="87868"/>
            <a:ext cx="2740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用户数据报协议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UDP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3"/>
          <p:cNvSpPr>
            <a:spLocks/>
          </p:cNvSpPr>
          <p:nvPr/>
        </p:nvSpPr>
        <p:spPr bwMode="auto">
          <a:xfrm>
            <a:off x="2849563" y="4215858"/>
            <a:ext cx="4633912" cy="438150"/>
          </a:xfrm>
          <a:custGeom>
            <a:avLst/>
            <a:gdLst>
              <a:gd name="T0" fmla="*/ 0 w 2919"/>
              <a:gd name="T1" fmla="*/ 0 h 276"/>
              <a:gd name="T2" fmla="*/ 2919 w 2919"/>
              <a:gd name="T3" fmla="*/ 0 h 276"/>
              <a:gd name="T4" fmla="*/ 1066 w 2919"/>
              <a:gd name="T5" fmla="*/ 276 h 276"/>
              <a:gd name="T6" fmla="*/ 346 w 2919"/>
              <a:gd name="T7" fmla="*/ 268 h 276"/>
              <a:gd name="T8" fmla="*/ 0 w 2919"/>
              <a:gd name="T9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19" h="276">
                <a:moveTo>
                  <a:pt x="0" y="0"/>
                </a:moveTo>
                <a:lnTo>
                  <a:pt x="2919" y="0"/>
                </a:lnTo>
                <a:lnTo>
                  <a:pt x="1066" y="276"/>
                </a:lnTo>
                <a:lnTo>
                  <a:pt x="346" y="2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CCECFF">
                  <a:gamma/>
                  <a:shade val="81961"/>
                  <a:invGamma/>
                </a:srgbClr>
              </a:gs>
              <a:gs pos="100000">
                <a:srgbClr val="CCE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470025" y="5582696"/>
            <a:ext cx="7350125" cy="906462"/>
            <a:chOff x="1470025" y="5373688"/>
            <a:chExt cx="7350125" cy="906462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2268538" y="5373688"/>
              <a:ext cx="1079500" cy="4572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1470025" y="5464175"/>
              <a:ext cx="798513" cy="288925"/>
            </a:xfrm>
            <a:prstGeom prst="leftArrow">
              <a:avLst>
                <a:gd name="adj1" fmla="val 50000"/>
                <a:gd name="adj2" fmla="val 69093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348038" y="5376863"/>
              <a:ext cx="5472112" cy="457200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5429250" y="5418138"/>
              <a:ext cx="1217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         据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2373313" y="5418138"/>
              <a:ext cx="8318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  部</a:t>
              </a: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2225675" y="6062663"/>
              <a:ext cx="6594475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4810125" y="5908675"/>
              <a:ext cx="1173163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4764088" y="5883275"/>
              <a:ext cx="12541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 </a:t>
              </a:r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数据报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849563" y="3385596"/>
            <a:ext cx="4633912" cy="830262"/>
            <a:chOff x="2849563" y="3176588"/>
            <a:chExt cx="4633912" cy="830262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849563" y="3549650"/>
              <a:ext cx="4633912" cy="4572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4008438" y="3549650"/>
              <a:ext cx="1587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5165725" y="3549650"/>
              <a:ext cx="3175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6324600" y="3549650"/>
              <a:ext cx="1588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2860675" y="3546475"/>
              <a:ext cx="947738" cy="398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源端口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3949700" y="3546475"/>
              <a:ext cx="1200150" cy="398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目的端口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5284788" y="3544888"/>
              <a:ext cx="8318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长  度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6429375" y="3546475"/>
              <a:ext cx="946150" cy="398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检验和</a:t>
              </a:r>
            </a:p>
          </p:txBody>
        </p:sp>
        <p:sp>
          <p:nvSpPr>
            <p:cNvPr id="45" name="Text Box 41"/>
            <p:cNvSpPr txBox="1">
              <a:spLocks noChangeArrowheads="1"/>
            </p:cNvSpPr>
            <p:nvPr/>
          </p:nvSpPr>
          <p:spPr bwMode="auto">
            <a:xfrm>
              <a:off x="3227388" y="3176588"/>
              <a:ext cx="3270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46" name="Text Box 42"/>
            <p:cNvSpPr txBox="1">
              <a:spLocks noChangeArrowheads="1"/>
            </p:cNvSpPr>
            <p:nvPr/>
          </p:nvSpPr>
          <p:spPr bwMode="auto">
            <a:xfrm>
              <a:off x="4452938" y="3176588"/>
              <a:ext cx="3254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5522913" y="3176588"/>
              <a:ext cx="3254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48" name="Text Box 44"/>
            <p:cNvSpPr txBox="1">
              <a:spLocks noChangeArrowheads="1"/>
            </p:cNvSpPr>
            <p:nvPr/>
          </p:nvSpPr>
          <p:spPr bwMode="auto">
            <a:xfrm>
              <a:off x="6740525" y="3176588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</p:grp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1016001" y="5911309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发送在前</a:t>
            </a:r>
          </a:p>
        </p:txBody>
      </p:sp>
      <p:sp>
        <p:nvSpPr>
          <p:cNvPr id="51" name="AutoShape 47"/>
          <p:cNvSpPr>
            <a:spLocks noChangeArrowheads="1"/>
          </p:cNvSpPr>
          <p:nvPr/>
        </p:nvSpPr>
        <p:spPr bwMode="auto">
          <a:xfrm>
            <a:off x="5962561" y="5162009"/>
            <a:ext cx="277813" cy="415925"/>
          </a:xfrm>
          <a:prstGeom prst="downArrow">
            <a:avLst>
              <a:gd name="adj1" fmla="val 50000"/>
              <a:gd name="adj2" fmla="val 37429"/>
            </a:avLst>
          </a:prstGeom>
          <a:solidFill>
            <a:schemeClr val="accent5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1258888" y="4646071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UDP </a:t>
            </a:r>
            <a:r>
              <a: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用户数据报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3346450" y="4646071"/>
            <a:ext cx="5473700" cy="457200"/>
            <a:chOff x="3346450" y="4437063"/>
            <a:chExt cx="5473700" cy="457200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3346450" y="4437063"/>
              <a:ext cx="1081088" cy="4572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4427538" y="4437063"/>
              <a:ext cx="4392612" cy="4572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3" name="Text Box 49"/>
            <p:cNvSpPr txBox="1">
              <a:spLocks noChangeArrowheads="1"/>
            </p:cNvSpPr>
            <p:nvPr/>
          </p:nvSpPr>
          <p:spPr bwMode="auto">
            <a:xfrm>
              <a:off x="5983288" y="4479925"/>
              <a:ext cx="1217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         据</a:t>
              </a:r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3487738" y="4479925"/>
              <a:ext cx="8318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  部</a:t>
              </a:r>
            </a:p>
          </p:txBody>
        </p:sp>
      </p:grpSp>
      <p:sp>
        <p:nvSpPr>
          <p:cNvPr id="61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579554" cy="688909"/>
          </a:xfrm>
        </p:spPr>
        <p:txBody>
          <a:bodyPr/>
          <a:lstStyle/>
          <a:p>
            <a:r>
              <a:rPr lang="en-US" altLang="zh-CN" sz="2000" dirty="0" smtClean="0"/>
              <a:t>UDP</a:t>
            </a:r>
            <a:r>
              <a:rPr lang="zh-CN" altLang="en-US" sz="2000" dirty="0" smtClean="0"/>
              <a:t>首部：</a:t>
            </a:r>
            <a:r>
              <a:rPr lang="en-US" altLang="zh-CN" sz="2000" dirty="0"/>
              <a:t>8 </a:t>
            </a:r>
            <a:r>
              <a:rPr lang="zh-CN" altLang="en-US" sz="2000" dirty="0"/>
              <a:t>个字节，由 </a:t>
            </a:r>
            <a:r>
              <a:rPr lang="en-US" altLang="zh-CN" sz="2000" dirty="0"/>
              <a:t>4 </a:t>
            </a:r>
            <a:r>
              <a:rPr lang="zh-CN" altLang="en-US" sz="2000" dirty="0"/>
              <a:t>个字段组成，每个字段都是两个字节</a:t>
            </a:r>
            <a:endParaRPr lang="en-US" altLang="zh-CN" sz="2000" dirty="0" smtClean="0"/>
          </a:p>
        </p:txBody>
      </p:sp>
      <p:sp>
        <p:nvSpPr>
          <p:cNvPr id="62" name="圆角矩形标注 61"/>
          <p:cNvSpPr/>
          <p:nvPr/>
        </p:nvSpPr>
        <p:spPr>
          <a:xfrm>
            <a:off x="809897" y="2579248"/>
            <a:ext cx="4189934" cy="650957"/>
          </a:xfrm>
          <a:prstGeom prst="wedgeRoundRectCallout">
            <a:avLst>
              <a:gd name="adj1" fmla="val 7841"/>
              <a:gd name="adj2" fmla="val 140774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源端口号，需要对方回应时选用，否则全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4" name="圆角矩形标注 63"/>
          <p:cNvSpPr/>
          <p:nvPr/>
        </p:nvSpPr>
        <p:spPr>
          <a:xfrm>
            <a:off x="3390900" y="2576072"/>
            <a:ext cx="4189934" cy="650957"/>
          </a:xfrm>
          <a:prstGeom prst="wedgeRoundRectCallout">
            <a:avLst>
              <a:gd name="adj1" fmla="val 7841"/>
              <a:gd name="adj2" fmla="val 140774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UDP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用户数据报长度，最小值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8(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仅含首部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)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5" name="圆角矩形标注 64"/>
          <p:cNvSpPr/>
          <p:nvPr/>
        </p:nvSpPr>
        <p:spPr>
          <a:xfrm>
            <a:off x="3554413" y="2375575"/>
            <a:ext cx="5482341" cy="913973"/>
          </a:xfrm>
          <a:prstGeom prst="wedgeRoundRectCallout">
            <a:avLst>
              <a:gd name="adj1" fmla="val 7593"/>
              <a:gd name="adj2" fmla="val 115048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检测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UDP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用户数据报在传输过程中是否出错，出错丢弃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计算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时，需在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UDP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用户数据报之前加上</a:t>
            </a:r>
            <a:r>
              <a:rPr lang="zh-CN" altLang="en-US" sz="1600" dirty="0" smtClean="0">
                <a:solidFill>
                  <a:srgbClr val="FFFF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伪首部</a:t>
            </a:r>
            <a:endParaRPr lang="zh-CN" altLang="en-US" sz="1600" dirty="0">
              <a:solidFill>
                <a:srgbClr val="FFFF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6818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57" grpId="0" animBg="1"/>
      <p:bldP spid="8" grpId="0" animBg="1"/>
      <p:bldP spid="50" grpId="0"/>
      <p:bldP spid="51" grpId="0" animBg="1"/>
      <p:bldP spid="56" grpId="0"/>
      <p:bldP spid="62" grpId="0" animBg="1"/>
      <p:bldP spid="62" grpId="1" animBg="1"/>
      <p:bldP spid="64" grpId="0" animBg="1"/>
      <p:bldP spid="64" grpId="1" animBg="1"/>
      <p:bldP spid="65" grpId="0" animBg="1"/>
      <p:bldP spid="65" grpId="1" animBg="1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7"/>
          <p:cNvSpPr>
            <a:spLocks/>
          </p:cNvSpPr>
          <p:nvPr/>
        </p:nvSpPr>
        <p:spPr bwMode="auto">
          <a:xfrm>
            <a:off x="890588" y="3072858"/>
            <a:ext cx="6681787" cy="685800"/>
          </a:xfrm>
          <a:custGeom>
            <a:avLst/>
            <a:gdLst>
              <a:gd name="T0" fmla="*/ 0 w 3600"/>
              <a:gd name="T1" fmla="*/ 0 h 432"/>
              <a:gd name="T2" fmla="*/ 3600 w 3600"/>
              <a:gd name="T3" fmla="*/ 0 h 432"/>
              <a:gd name="T4" fmla="*/ 1056 w 3600"/>
              <a:gd name="T5" fmla="*/ 432 h 432"/>
              <a:gd name="T6" fmla="*/ 384 w 3600"/>
              <a:gd name="T7" fmla="*/ 432 h 432"/>
              <a:gd name="T8" fmla="*/ 0 w 3600"/>
              <a:gd name="T9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00" h="432">
                <a:moveTo>
                  <a:pt x="0" y="0"/>
                </a:moveTo>
                <a:lnTo>
                  <a:pt x="3600" y="0"/>
                </a:lnTo>
                <a:lnTo>
                  <a:pt x="1056" y="432"/>
                </a:lnTo>
                <a:lnTo>
                  <a:pt x="384" y="43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99">
                  <a:gamma/>
                  <a:shade val="69804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7" name="Rectangle 36"/>
          <p:cNvSpPr>
            <a:spLocks noChangeArrowheads="1"/>
          </p:cNvSpPr>
          <p:nvPr/>
        </p:nvSpPr>
        <p:spPr bwMode="auto">
          <a:xfrm>
            <a:off x="3375026" y="5092219"/>
            <a:ext cx="5452885" cy="502248"/>
          </a:xfrm>
          <a:prstGeom prst="rect">
            <a:avLst/>
          </a:prstGeom>
          <a:gradFill rotWithShape="1">
            <a:gsLst>
              <a:gs pos="0">
                <a:srgbClr val="4B7000"/>
              </a:gs>
              <a:gs pos="100000">
                <a:srgbClr val="E7FFB7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首部格式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296297" y="87868"/>
            <a:ext cx="2740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用户数据报协议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UDP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3"/>
          <p:cNvSpPr>
            <a:spLocks/>
          </p:cNvSpPr>
          <p:nvPr/>
        </p:nvSpPr>
        <p:spPr bwMode="auto">
          <a:xfrm>
            <a:off x="2849563" y="4215858"/>
            <a:ext cx="4633912" cy="438150"/>
          </a:xfrm>
          <a:custGeom>
            <a:avLst/>
            <a:gdLst>
              <a:gd name="T0" fmla="*/ 0 w 2919"/>
              <a:gd name="T1" fmla="*/ 0 h 276"/>
              <a:gd name="T2" fmla="*/ 2919 w 2919"/>
              <a:gd name="T3" fmla="*/ 0 h 276"/>
              <a:gd name="T4" fmla="*/ 1066 w 2919"/>
              <a:gd name="T5" fmla="*/ 276 h 276"/>
              <a:gd name="T6" fmla="*/ 346 w 2919"/>
              <a:gd name="T7" fmla="*/ 268 h 276"/>
              <a:gd name="T8" fmla="*/ 0 w 2919"/>
              <a:gd name="T9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19" h="276">
                <a:moveTo>
                  <a:pt x="0" y="0"/>
                </a:moveTo>
                <a:lnTo>
                  <a:pt x="2919" y="0"/>
                </a:lnTo>
                <a:lnTo>
                  <a:pt x="1066" y="276"/>
                </a:lnTo>
                <a:lnTo>
                  <a:pt x="346" y="2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CCECFF">
                  <a:gamma/>
                  <a:shade val="81961"/>
                  <a:invGamma/>
                </a:srgbClr>
              </a:gs>
              <a:gs pos="100000">
                <a:srgbClr val="CCE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470025" y="5582696"/>
            <a:ext cx="7350125" cy="906462"/>
            <a:chOff x="1470025" y="5373688"/>
            <a:chExt cx="7350125" cy="906462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2268538" y="5373688"/>
              <a:ext cx="1079500" cy="4572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1470025" y="5464175"/>
              <a:ext cx="798513" cy="288925"/>
            </a:xfrm>
            <a:prstGeom prst="leftArrow">
              <a:avLst>
                <a:gd name="adj1" fmla="val 50000"/>
                <a:gd name="adj2" fmla="val 69093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348038" y="5376863"/>
              <a:ext cx="5472112" cy="457200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5429250" y="5418138"/>
              <a:ext cx="1217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         据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2373313" y="5418138"/>
              <a:ext cx="8318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  部</a:t>
              </a: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2225675" y="6062663"/>
              <a:ext cx="6594475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4810125" y="5908675"/>
              <a:ext cx="1173163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4764088" y="5883275"/>
              <a:ext cx="12541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 </a:t>
              </a:r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数据报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849563" y="3385596"/>
            <a:ext cx="4633912" cy="830262"/>
            <a:chOff x="2849563" y="3176588"/>
            <a:chExt cx="4633912" cy="830262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849563" y="3549650"/>
              <a:ext cx="4633912" cy="4572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4008438" y="3549650"/>
              <a:ext cx="1587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5165725" y="3549650"/>
              <a:ext cx="3175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6324600" y="3549650"/>
              <a:ext cx="1588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2860675" y="3546475"/>
              <a:ext cx="947738" cy="398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源端口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3949700" y="3546475"/>
              <a:ext cx="1200150" cy="398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目的端口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5284788" y="3544888"/>
              <a:ext cx="8318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长  度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6429375" y="3546475"/>
              <a:ext cx="946150" cy="398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检验和</a:t>
              </a:r>
            </a:p>
          </p:txBody>
        </p:sp>
        <p:sp>
          <p:nvSpPr>
            <p:cNvPr id="45" name="Text Box 41"/>
            <p:cNvSpPr txBox="1">
              <a:spLocks noChangeArrowheads="1"/>
            </p:cNvSpPr>
            <p:nvPr/>
          </p:nvSpPr>
          <p:spPr bwMode="auto">
            <a:xfrm>
              <a:off x="3227388" y="3176588"/>
              <a:ext cx="3270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46" name="Text Box 42"/>
            <p:cNvSpPr txBox="1">
              <a:spLocks noChangeArrowheads="1"/>
            </p:cNvSpPr>
            <p:nvPr/>
          </p:nvSpPr>
          <p:spPr bwMode="auto">
            <a:xfrm>
              <a:off x="4452938" y="3176588"/>
              <a:ext cx="3254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5522913" y="3176588"/>
              <a:ext cx="3254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48" name="Text Box 44"/>
            <p:cNvSpPr txBox="1">
              <a:spLocks noChangeArrowheads="1"/>
            </p:cNvSpPr>
            <p:nvPr/>
          </p:nvSpPr>
          <p:spPr bwMode="auto">
            <a:xfrm>
              <a:off x="6740525" y="3176588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</p:grp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1016001" y="5911309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发送在前</a:t>
            </a:r>
          </a:p>
        </p:txBody>
      </p:sp>
      <p:sp>
        <p:nvSpPr>
          <p:cNvPr id="51" name="AutoShape 47"/>
          <p:cNvSpPr>
            <a:spLocks noChangeArrowheads="1"/>
          </p:cNvSpPr>
          <p:nvPr/>
        </p:nvSpPr>
        <p:spPr bwMode="auto">
          <a:xfrm>
            <a:off x="5962561" y="5162009"/>
            <a:ext cx="277813" cy="415925"/>
          </a:xfrm>
          <a:prstGeom prst="downArrow">
            <a:avLst>
              <a:gd name="adj1" fmla="val 50000"/>
              <a:gd name="adj2" fmla="val 37429"/>
            </a:avLst>
          </a:prstGeom>
          <a:solidFill>
            <a:schemeClr val="accent5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1258888" y="4646071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UDP </a:t>
            </a:r>
            <a:r>
              <a: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用户数据报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3346450" y="4646071"/>
            <a:ext cx="5473700" cy="457200"/>
            <a:chOff x="3346450" y="4437063"/>
            <a:chExt cx="5473700" cy="457200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3346450" y="4437063"/>
              <a:ext cx="1081088" cy="4572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4427538" y="4437063"/>
              <a:ext cx="4392612" cy="4572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3" name="Text Box 49"/>
            <p:cNvSpPr txBox="1">
              <a:spLocks noChangeArrowheads="1"/>
            </p:cNvSpPr>
            <p:nvPr/>
          </p:nvSpPr>
          <p:spPr bwMode="auto">
            <a:xfrm>
              <a:off x="5983288" y="4479925"/>
              <a:ext cx="1217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         据</a:t>
              </a:r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3487738" y="4479925"/>
              <a:ext cx="8318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  部</a:t>
              </a:r>
            </a:p>
          </p:txBody>
        </p:sp>
      </p:grpSp>
      <p:sp>
        <p:nvSpPr>
          <p:cNvPr id="61" name="内容占位符 2"/>
          <p:cNvSpPr>
            <a:spLocks noGrp="1"/>
          </p:cNvSpPr>
          <p:nvPr>
            <p:ph idx="1"/>
          </p:nvPr>
        </p:nvSpPr>
        <p:spPr>
          <a:xfrm>
            <a:off x="274320" y="1444979"/>
            <a:ext cx="8762434" cy="934913"/>
          </a:xfrm>
        </p:spPr>
        <p:txBody>
          <a:bodyPr/>
          <a:lstStyle/>
          <a:p>
            <a:r>
              <a:rPr lang="zh-CN" altLang="en-US" sz="2000" dirty="0" smtClean="0"/>
              <a:t>校验和中计算进伪首部，是为了确定消息在正确的两个端点中传输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例如：分组在传递过程中，目的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被修改了，会造成分组错误传递，会被</a:t>
            </a:r>
            <a:r>
              <a:rPr lang="en-US" altLang="zh-CN" sz="1600" dirty="0" smtClean="0"/>
              <a:t>UDP</a:t>
            </a:r>
            <a:r>
              <a:rPr lang="zh-CN" altLang="en-US" sz="1600" dirty="0" smtClean="0"/>
              <a:t>校验和检出</a:t>
            </a:r>
            <a:endParaRPr lang="en-US" altLang="zh-CN" sz="1600" dirty="0" smtClean="0"/>
          </a:p>
        </p:txBody>
      </p:sp>
      <p:grpSp>
        <p:nvGrpSpPr>
          <p:cNvPr id="42" name="组合 41"/>
          <p:cNvGrpSpPr/>
          <p:nvPr/>
        </p:nvGrpSpPr>
        <p:grpSpPr>
          <a:xfrm>
            <a:off x="1600200" y="3380833"/>
            <a:ext cx="1249363" cy="835025"/>
            <a:chOff x="1600200" y="3171825"/>
            <a:chExt cx="1249363" cy="835025"/>
          </a:xfrm>
        </p:grpSpPr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1600200" y="3549650"/>
              <a:ext cx="1249363" cy="457200"/>
            </a:xfrm>
            <a:custGeom>
              <a:avLst/>
              <a:gdLst>
                <a:gd name="T0" fmla="*/ 672 w 672"/>
                <a:gd name="T1" fmla="*/ 288 h 288"/>
                <a:gd name="T2" fmla="*/ 0 w 672"/>
                <a:gd name="T3" fmla="*/ 288 h 288"/>
                <a:gd name="T4" fmla="*/ 0 w 672"/>
                <a:gd name="T5" fmla="*/ 0 h 288"/>
                <a:gd name="T6" fmla="*/ 672 w 67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2" h="288">
                  <a:moveTo>
                    <a:pt x="672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672" y="0"/>
                  </a:lnTo>
                </a:path>
              </a:pathLst>
            </a:custGeom>
            <a:solidFill>
              <a:srgbClr val="FFFF99"/>
            </a:solidFill>
            <a:ln w="19050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4" name="Text Box 16"/>
            <p:cNvSpPr txBox="1">
              <a:spLocks noChangeArrowheads="1"/>
            </p:cNvSpPr>
            <p:nvPr/>
          </p:nvSpPr>
          <p:spPr bwMode="auto">
            <a:xfrm>
              <a:off x="1717675" y="3546475"/>
              <a:ext cx="946150" cy="398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伪首部</a:t>
              </a:r>
            </a:p>
          </p:txBody>
        </p:sp>
        <p:sp>
          <p:nvSpPr>
            <p:cNvPr id="49" name="Text Box 40"/>
            <p:cNvSpPr txBox="1">
              <a:spLocks noChangeArrowheads="1"/>
            </p:cNvSpPr>
            <p:nvPr/>
          </p:nvSpPr>
          <p:spPr bwMode="auto">
            <a:xfrm>
              <a:off x="1957388" y="3171825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12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895350" y="2210846"/>
            <a:ext cx="6684963" cy="862012"/>
            <a:chOff x="895350" y="2001838"/>
            <a:chExt cx="6684963" cy="862012"/>
          </a:xfrm>
        </p:grpSpPr>
        <p:sp>
          <p:nvSpPr>
            <p:cNvPr id="67" name="Rectangle 11"/>
            <p:cNvSpPr>
              <a:spLocks noChangeArrowheads="1"/>
            </p:cNvSpPr>
            <p:nvPr/>
          </p:nvSpPr>
          <p:spPr bwMode="auto">
            <a:xfrm>
              <a:off x="895350" y="2406650"/>
              <a:ext cx="6684963" cy="4572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3121025" y="2406650"/>
              <a:ext cx="3175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9" name="Line 23"/>
            <p:cNvSpPr>
              <a:spLocks noChangeShapeType="1"/>
            </p:cNvSpPr>
            <p:nvPr/>
          </p:nvSpPr>
          <p:spPr bwMode="auto">
            <a:xfrm>
              <a:off x="5353050" y="240665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/>
          </p:nvSpPr>
          <p:spPr bwMode="auto">
            <a:xfrm>
              <a:off x="5886450" y="2406650"/>
              <a:ext cx="1588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/>
          </p:nvSpPr>
          <p:spPr bwMode="auto">
            <a:xfrm>
              <a:off x="6419850" y="240665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6376988" y="2403475"/>
              <a:ext cx="115288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UDP</a:t>
              </a:r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长度</a:t>
              </a:r>
            </a:p>
          </p:txBody>
        </p:sp>
        <p:sp>
          <p:nvSpPr>
            <p:cNvPr id="73" name="Text Box 27"/>
            <p:cNvSpPr txBox="1">
              <a:spLocks noChangeArrowheads="1"/>
            </p:cNvSpPr>
            <p:nvPr/>
          </p:nvSpPr>
          <p:spPr bwMode="auto">
            <a:xfrm>
              <a:off x="1282700" y="2403475"/>
              <a:ext cx="126669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源 </a:t>
              </a:r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 </a:t>
              </a:r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地址</a:t>
              </a:r>
            </a:p>
          </p:txBody>
        </p:sp>
        <p:sp>
          <p:nvSpPr>
            <p:cNvPr id="74" name="Text Box 28"/>
            <p:cNvSpPr txBox="1">
              <a:spLocks noChangeArrowheads="1"/>
            </p:cNvSpPr>
            <p:nvPr/>
          </p:nvSpPr>
          <p:spPr bwMode="auto">
            <a:xfrm>
              <a:off x="3421063" y="2403475"/>
              <a:ext cx="15795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目的 </a:t>
              </a:r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 </a:t>
              </a:r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地址</a:t>
              </a:r>
            </a:p>
          </p:txBody>
        </p:sp>
        <p:sp>
          <p:nvSpPr>
            <p:cNvPr id="75" name="Text Box 29"/>
            <p:cNvSpPr txBox="1">
              <a:spLocks noChangeArrowheads="1"/>
            </p:cNvSpPr>
            <p:nvPr/>
          </p:nvSpPr>
          <p:spPr bwMode="auto">
            <a:xfrm>
              <a:off x="5454650" y="2403475"/>
              <a:ext cx="3238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0</a:t>
              </a:r>
            </a:p>
          </p:txBody>
        </p:sp>
        <p:sp>
          <p:nvSpPr>
            <p:cNvPr id="76" name="Text Box 30"/>
            <p:cNvSpPr txBox="1">
              <a:spLocks noChangeArrowheads="1"/>
            </p:cNvSpPr>
            <p:nvPr/>
          </p:nvSpPr>
          <p:spPr bwMode="auto">
            <a:xfrm>
              <a:off x="5888038" y="2403475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17</a:t>
              </a:r>
            </a:p>
          </p:txBody>
        </p:sp>
        <p:sp>
          <p:nvSpPr>
            <p:cNvPr id="77" name="Text Box 35"/>
            <p:cNvSpPr txBox="1">
              <a:spLocks noChangeArrowheads="1"/>
            </p:cNvSpPr>
            <p:nvPr/>
          </p:nvSpPr>
          <p:spPr bwMode="auto">
            <a:xfrm>
              <a:off x="1831975" y="2001838"/>
              <a:ext cx="3270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78" name="Text Box 36"/>
            <p:cNvSpPr txBox="1">
              <a:spLocks noChangeArrowheads="1"/>
            </p:cNvSpPr>
            <p:nvPr/>
          </p:nvSpPr>
          <p:spPr bwMode="auto">
            <a:xfrm>
              <a:off x="4059238" y="2001838"/>
              <a:ext cx="3238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79" name="Text Box 37"/>
            <p:cNvSpPr txBox="1">
              <a:spLocks noChangeArrowheads="1"/>
            </p:cNvSpPr>
            <p:nvPr/>
          </p:nvSpPr>
          <p:spPr bwMode="auto">
            <a:xfrm>
              <a:off x="5454650" y="2001838"/>
              <a:ext cx="3238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80" name="Text Box 38"/>
            <p:cNvSpPr txBox="1">
              <a:spLocks noChangeArrowheads="1"/>
            </p:cNvSpPr>
            <p:nvPr/>
          </p:nvSpPr>
          <p:spPr bwMode="auto">
            <a:xfrm>
              <a:off x="5975350" y="2001838"/>
              <a:ext cx="3270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81" name="Text Box 39"/>
            <p:cNvSpPr txBox="1">
              <a:spLocks noChangeArrowheads="1"/>
            </p:cNvSpPr>
            <p:nvPr/>
          </p:nvSpPr>
          <p:spPr bwMode="auto">
            <a:xfrm>
              <a:off x="6762750" y="2001838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</p:grpSp>
      <p:sp>
        <p:nvSpPr>
          <p:cNvPr id="62" name="AutoShape 6"/>
          <p:cNvSpPr>
            <a:spLocks noChangeArrowheads="1"/>
          </p:cNvSpPr>
          <p:nvPr/>
        </p:nvSpPr>
        <p:spPr bwMode="auto">
          <a:xfrm rot="5400000">
            <a:off x="1944291" y="4762356"/>
            <a:ext cx="1160462" cy="302419"/>
          </a:xfrm>
          <a:prstGeom prst="leftArrow">
            <a:avLst>
              <a:gd name="adj1" fmla="val 50000"/>
              <a:gd name="adj2" fmla="val 69093"/>
            </a:avLst>
          </a:prstGeom>
          <a:solidFill>
            <a:srgbClr val="FFFF99"/>
          </a:solidFill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453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1" grpId="0" build="p"/>
      <p:bldP spid="62" grpId="0" animBg="1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首部格式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296297" y="87868"/>
            <a:ext cx="2740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用户数据报协议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UDP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1" name="内容占位符 2"/>
          <p:cNvSpPr>
            <a:spLocks noGrp="1"/>
          </p:cNvSpPr>
          <p:nvPr>
            <p:ph idx="1"/>
          </p:nvPr>
        </p:nvSpPr>
        <p:spPr>
          <a:xfrm>
            <a:off x="274320" y="1444979"/>
            <a:ext cx="8762434" cy="592827"/>
          </a:xfrm>
        </p:spPr>
        <p:txBody>
          <a:bodyPr/>
          <a:lstStyle/>
          <a:p>
            <a:r>
              <a:rPr lang="zh-CN" altLang="en-US" sz="2000" dirty="0"/>
              <a:t>计算 </a:t>
            </a:r>
            <a:r>
              <a:rPr lang="en-US" altLang="zh-CN" sz="2000" dirty="0"/>
              <a:t>UDP </a:t>
            </a:r>
            <a:r>
              <a:rPr lang="zh-CN" altLang="en-US" sz="2000" dirty="0"/>
              <a:t>检验和的</a:t>
            </a:r>
            <a:r>
              <a:rPr lang="zh-CN" altLang="en-US" sz="2000" dirty="0" smtClean="0"/>
              <a:t>例子</a:t>
            </a:r>
            <a:endParaRPr lang="en-US" altLang="zh-CN" sz="1600" dirty="0" smtClean="0"/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4300538" y="1898381"/>
            <a:ext cx="4843462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10011001 00010011  →  153.19</a:t>
            </a:r>
          </a:p>
          <a:p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00001000 01101000  →  8.104</a:t>
            </a:r>
          </a:p>
          <a:p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10101011 00000011  →  171.3</a:t>
            </a:r>
          </a:p>
          <a:p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00001110 00001011  →  14.11</a:t>
            </a:r>
          </a:p>
          <a:p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00000000 00010001  →  0 </a:t>
            </a:r>
            <a:r>
              <a:rPr kumimoji="1"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和 </a:t>
            </a:r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17</a:t>
            </a:r>
          </a:p>
          <a:p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00000000 00001111  →  15</a:t>
            </a:r>
          </a:p>
          <a:p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00000100 00111111  →  1087</a:t>
            </a:r>
          </a:p>
          <a:p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00000000 00001101  →  13</a:t>
            </a:r>
          </a:p>
          <a:p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00000000 00001111  →  15</a:t>
            </a:r>
          </a:p>
          <a:p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00000000 00000000  →  0</a:t>
            </a:r>
            <a:r>
              <a:rPr kumimoji="1"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（检验和）</a:t>
            </a:r>
          </a:p>
          <a:p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01010100 01000101  →  </a:t>
            </a:r>
            <a:r>
              <a:rPr kumimoji="1"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数据</a:t>
            </a:r>
          </a:p>
          <a:p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01010011 01010100  →  </a:t>
            </a:r>
            <a:r>
              <a:rPr kumimoji="1"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数据</a:t>
            </a:r>
          </a:p>
          <a:p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01001001 01001110  →  </a:t>
            </a:r>
            <a:r>
              <a:rPr kumimoji="1"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数据</a:t>
            </a:r>
          </a:p>
          <a:p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01000111 00000000  →  </a:t>
            </a:r>
            <a:r>
              <a:rPr kumimoji="1"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数据和 </a:t>
            </a:r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0</a:t>
            </a:r>
            <a:r>
              <a:rPr kumimoji="1"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（填充）</a:t>
            </a:r>
          </a:p>
          <a:p>
            <a:endParaRPr kumimoji="1" lang="zh-CN" altLang="en-US" sz="900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10010110 11101101  →  </a:t>
            </a:r>
            <a:r>
              <a:rPr kumimoji="1"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求和得出的结果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01101001 00010010  →  </a:t>
            </a:r>
            <a:r>
              <a:rPr kumimoji="1"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检验和 </a:t>
            </a:r>
          </a:p>
        </p:txBody>
      </p:sp>
      <p:sp>
        <p:nvSpPr>
          <p:cNvPr id="105" name="Line 30"/>
          <p:cNvSpPr>
            <a:spLocks noChangeShapeType="1"/>
          </p:cNvSpPr>
          <p:nvPr/>
        </p:nvSpPr>
        <p:spPr bwMode="auto">
          <a:xfrm flipV="1">
            <a:off x="3887266" y="5875534"/>
            <a:ext cx="4818062" cy="95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1780659" y="5907166"/>
            <a:ext cx="2492990" cy="72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1"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按二进制反码运算求和</a:t>
            </a:r>
          </a:p>
          <a:p>
            <a:pPr algn="r">
              <a:lnSpc>
                <a:spcPct val="130000"/>
              </a:lnSpc>
            </a:pPr>
            <a:r>
              <a:rPr kumimoji="1"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将得出的结果求反码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57200" y="2524374"/>
            <a:ext cx="3591522" cy="2942049"/>
            <a:chOff x="377312" y="1841864"/>
            <a:chExt cx="3591522" cy="2942049"/>
          </a:xfrm>
        </p:grpSpPr>
        <p:grpSp>
          <p:nvGrpSpPr>
            <p:cNvPr id="3" name="组合 2"/>
            <p:cNvGrpSpPr/>
            <p:nvPr/>
          </p:nvGrpSpPr>
          <p:grpSpPr>
            <a:xfrm>
              <a:off x="377312" y="1841864"/>
              <a:ext cx="3572392" cy="2391661"/>
              <a:chOff x="378274" y="1974760"/>
              <a:chExt cx="3838126" cy="2403475"/>
            </a:xfrm>
          </p:grpSpPr>
          <p:sp>
            <p:nvSpPr>
              <p:cNvPr id="62" name="Rectangle 36"/>
              <p:cNvSpPr>
                <a:spLocks noChangeArrowheads="1"/>
              </p:cNvSpPr>
              <p:nvPr/>
            </p:nvSpPr>
            <p:spPr bwMode="auto">
              <a:xfrm>
                <a:off x="3581400" y="4016285"/>
                <a:ext cx="609600" cy="361950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3" name="Rectangle 35"/>
              <p:cNvSpPr>
                <a:spLocks noChangeArrowheads="1"/>
              </p:cNvSpPr>
              <p:nvPr/>
            </p:nvSpPr>
            <p:spPr bwMode="auto">
              <a:xfrm>
                <a:off x="1619250" y="3001873"/>
                <a:ext cx="2571750" cy="67151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5" name="Freeform 5"/>
              <p:cNvSpPr>
                <a:spLocks/>
              </p:cNvSpPr>
              <p:nvPr/>
            </p:nvSpPr>
            <p:spPr bwMode="auto">
              <a:xfrm>
                <a:off x="1619250" y="3697198"/>
                <a:ext cx="2597150" cy="673100"/>
              </a:xfrm>
              <a:custGeom>
                <a:avLst/>
                <a:gdLst>
                  <a:gd name="T0" fmla="*/ 0 w 1536"/>
                  <a:gd name="T1" fmla="*/ 0 h 480"/>
                  <a:gd name="T2" fmla="*/ 1536 w 1536"/>
                  <a:gd name="T3" fmla="*/ 0 h 480"/>
                  <a:gd name="T4" fmla="*/ 1536 w 1536"/>
                  <a:gd name="T5" fmla="*/ 240 h 480"/>
                  <a:gd name="T6" fmla="*/ 1152 w 1536"/>
                  <a:gd name="T7" fmla="*/ 240 h 480"/>
                  <a:gd name="T8" fmla="*/ 1152 w 1536"/>
                  <a:gd name="T9" fmla="*/ 480 h 480"/>
                  <a:gd name="T10" fmla="*/ 0 w 1536"/>
                  <a:gd name="T11" fmla="*/ 480 h 480"/>
                  <a:gd name="T12" fmla="*/ 0 w 1536"/>
                  <a:gd name="T13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36" h="480">
                    <a:moveTo>
                      <a:pt x="0" y="0"/>
                    </a:moveTo>
                    <a:lnTo>
                      <a:pt x="1536" y="0"/>
                    </a:lnTo>
                    <a:lnTo>
                      <a:pt x="1536" y="240"/>
                    </a:lnTo>
                    <a:lnTo>
                      <a:pt x="1152" y="240"/>
                    </a:lnTo>
                    <a:lnTo>
                      <a:pt x="1152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2" name="Rectangle 6"/>
              <p:cNvSpPr>
                <a:spLocks noChangeArrowheads="1"/>
              </p:cNvSpPr>
              <p:nvPr/>
            </p:nvSpPr>
            <p:spPr bwMode="auto">
              <a:xfrm>
                <a:off x="1619250" y="2012860"/>
                <a:ext cx="2597150" cy="10096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3" name="Rectangle 8"/>
              <p:cNvSpPr>
                <a:spLocks noChangeArrowheads="1"/>
              </p:cNvSpPr>
              <p:nvPr/>
            </p:nvSpPr>
            <p:spPr bwMode="auto">
              <a:xfrm>
                <a:off x="1620838" y="1987460"/>
                <a:ext cx="2592387" cy="23764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4" name="Line 9"/>
              <p:cNvSpPr>
                <a:spLocks noChangeShapeType="1"/>
              </p:cNvSpPr>
              <p:nvPr/>
            </p:nvSpPr>
            <p:spPr bwMode="auto">
              <a:xfrm>
                <a:off x="1619250" y="2349410"/>
                <a:ext cx="259715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5" name="Line 10"/>
              <p:cNvSpPr>
                <a:spLocks noChangeShapeType="1"/>
              </p:cNvSpPr>
              <p:nvPr/>
            </p:nvSpPr>
            <p:spPr bwMode="auto">
              <a:xfrm>
                <a:off x="1619250" y="2685960"/>
                <a:ext cx="259715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6" name="Line 11"/>
              <p:cNvSpPr>
                <a:spLocks noChangeShapeType="1"/>
              </p:cNvSpPr>
              <p:nvPr/>
            </p:nvSpPr>
            <p:spPr bwMode="auto">
              <a:xfrm>
                <a:off x="1619250" y="3022510"/>
                <a:ext cx="25971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7" name="Line 12"/>
              <p:cNvSpPr>
                <a:spLocks noChangeShapeType="1"/>
              </p:cNvSpPr>
              <p:nvPr/>
            </p:nvSpPr>
            <p:spPr bwMode="auto">
              <a:xfrm>
                <a:off x="1619250" y="3360648"/>
                <a:ext cx="2597150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8" name="Line 13"/>
              <p:cNvSpPr>
                <a:spLocks noChangeShapeType="1"/>
              </p:cNvSpPr>
              <p:nvPr/>
            </p:nvSpPr>
            <p:spPr bwMode="auto">
              <a:xfrm>
                <a:off x="1619250" y="3697198"/>
                <a:ext cx="2597150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9" name="Line 14"/>
              <p:cNvSpPr>
                <a:spLocks noChangeShapeType="1"/>
              </p:cNvSpPr>
              <p:nvPr/>
            </p:nvSpPr>
            <p:spPr bwMode="auto">
              <a:xfrm>
                <a:off x="1619250" y="4033748"/>
                <a:ext cx="2597150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0" name="Line 15"/>
              <p:cNvSpPr>
                <a:spLocks noChangeShapeType="1"/>
              </p:cNvSpPr>
              <p:nvPr/>
            </p:nvSpPr>
            <p:spPr bwMode="auto">
              <a:xfrm>
                <a:off x="2917825" y="2685960"/>
                <a:ext cx="0" cy="1684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1" name="Line 16"/>
              <p:cNvSpPr>
                <a:spLocks noChangeShapeType="1"/>
              </p:cNvSpPr>
              <p:nvPr/>
            </p:nvSpPr>
            <p:spPr bwMode="auto">
              <a:xfrm>
                <a:off x="3565525" y="3697198"/>
                <a:ext cx="0" cy="673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2" name="Line 17"/>
              <p:cNvSpPr>
                <a:spLocks noChangeShapeType="1"/>
              </p:cNvSpPr>
              <p:nvPr/>
            </p:nvSpPr>
            <p:spPr bwMode="auto">
              <a:xfrm>
                <a:off x="2257425" y="3678148"/>
                <a:ext cx="0" cy="673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3" name="Line 18"/>
              <p:cNvSpPr>
                <a:spLocks noChangeShapeType="1"/>
              </p:cNvSpPr>
              <p:nvPr/>
            </p:nvSpPr>
            <p:spPr bwMode="auto">
              <a:xfrm>
                <a:off x="2268538" y="2706598"/>
                <a:ext cx="0" cy="3365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4" name="Text Box 19"/>
              <p:cNvSpPr txBox="1">
                <a:spLocks noChangeArrowheads="1"/>
              </p:cNvSpPr>
              <p:nvPr/>
            </p:nvSpPr>
            <p:spPr bwMode="auto">
              <a:xfrm>
                <a:off x="2124075" y="1993810"/>
                <a:ext cx="1371250" cy="340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153.19.8.104</a:t>
                </a:r>
              </a:p>
            </p:txBody>
          </p:sp>
          <p:sp>
            <p:nvSpPr>
              <p:cNvPr id="95" name="Text Box 20"/>
              <p:cNvSpPr txBox="1">
                <a:spLocks noChangeArrowheads="1"/>
              </p:cNvSpPr>
              <p:nvPr/>
            </p:nvSpPr>
            <p:spPr bwMode="auto">
              <a:xfrm>
                <a:off x="2157413" y="2335123"/>
                <a:ext cx="1259305" cy="340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Calibri" panose="020F0502020204030204" pitchFamily="34" charset="0"/>
                    <a:ea typeface="华文楷体" panose="02010600040101010101" pitchFamily="2" charset="-122"/>
                  </a:rPr>
                  <a:t>171.3.14.11</a:t>
                </a:r>
              </a:p>
            </p:txBody>
          </p:sp>
          <p:sp>
            <p:nvSpPr>
              <p:cNvPr id="96" name="AutoShape 22"/>
              <p:cNvSpPr>
                <a:spLocks/>
              </p:cNvSpPr>
              <p:nvPr/>
            </p:nvSpPr>
            <p:spPr bwMode="auto">
              <a:xfrm>
                <a:off x="1477963" y="1974760"/>
                <a:ext cx="69850" cy="1039813"/>
              </a:xfrm>
              <a:prstGeom prst="leftBrace">
                <a:avLst>
                  <a:gd name="adj1" fmla="val 12405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7" name="AutoShape 23"/>
              <p:cNvSpPr>
                <a:spLocks/>
              </p:cNvSpPr>
              <p:nvPr/>
            </p:nvSpPr>
            <p:spPr bwMode="auto">
              <a:xfrm>
                <a:off x="1470025" y="3073310"/>
                <a:ext cx="77788" cy="604838"/>
              </a:xfrm>
              <a:prstGeom prst="leftBrace">
                <a:avLst>
                  <a:gd name="adj1" fmla="val 64796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8" name="AutoShape 24"/>
              <p:cNvSpPr>
                <a:spLocks/>
              </p:cNvSpPr>
              <p:nvPr/>
            </p:nvSpPr>
            <p:spPr bwMode="auto">
              <a:xfrm>
                <a:off x="1476375" y="3714660"/>
                <a:ext cx="77788" cy="635000"/>
              </a:xfrm>
              <a:prstGeom prst="leftBrace">
                <a:avLst>
                  <a:gd name="adj1" fmla="val 6802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9" name="Text Box 25"/>
              <p:cNvSpPr txBox="1">
                <a:spLocks noChangeArrowheads="1"/>
              </p:cNvSpPr>
              <p:nvPr/>
            </p:nvSpPr>
            <p:spPr bwMode="auto">
              <a:xfrm>
                <a:off x="504825" y="2131923"/>
                <a:ext cx="1042988" cy="5876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Calibri" panose="020F0502020204030204" pitchFamily="34" charset="0"/>
                    <a:ea typeface="华文楷体" panose="02010600040101010101" pitchFamily="2" charset="-122"/>
                  </a:rPr>
                  <a:t>12 </a:t>
                </a:r>
                <a:r>
                  <a:rPr kumimoji="1" lang="zh-CN" altLang="en-US" sz="1600">
                    <a:latin typeface="Calibri" panose="020F0502020204030204" pitchFamily="34" charset="0"/>
                    <a:ea typeface="华文楷体" panose="02010600040101010101" pitchFamily="2" charset="-122"/>
                  </a:rPr>
                  <a:t>字节</a:t>
                </a:r>
              </a:p>
              <a:p>
                <a:pPr algn="ctr"/>
                <a:r>
                  <a:rPr kumimoji="1" lang="zh-CN" altLang="en-US" sz="1600">
                    <a:latin typeface="Calibri" panose="020F0502020204030204" pitchFamily="34" charset="0"/>
                    <a:ea typeface="华文楷体" panose="02010600040101010101" pitchFamily="2" charset="-122"/>
                  </a:rPr>
                  <a:t>伪首部</a:t>
                </a:r>
              </a:p>
            </p:txBody>
          </p:sp>
          <p:sp>
            <p:nvSpPr>
              <p:cNvPr id="100" name="Text Box 26"/>
              <p:cNvSpPr txBox="1">
                <a:spLocks noChangeArrowheads="1"/>
              </p:cNvSpPr>
              <p:nvPr/>
            </p:nvSpPr>
            <p:spPr bwMode="auto">
              <a:xfrm>
                <a:off x="378274" y="3077158"/>
                <a:ext cx="1080190" cy="5876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16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8 </a:t>
                </a:r>
                <a:r>
                  <a:rPr kumimoji="1" lang="zh-CN" altLang="en-US" sz="16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字节</a:t>
                </a:r>
              </a:p>
              <a:p>
                <a:pPr algn="ctr"/>
                <a:r>
                  <a:rPr kumimoji="1" lang="en-US" altLang="zh-CN" sz="16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UDP </a:t>
                </a:r>
                <a:r>
                  <a:rPr kumimoji="1" lang="zh-CN" altLang="en-US" sz="16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首部</a:t>
                </a:r>
              </a:p>
            </p:txBody>
          </p:sp>
          <p:sp>
            <p:nvSpPr>
              <p:cNvPr id="101" name="Text Box 27"/>
              <p:cNvSpPr txBox="1">
                <a:spLocks noChangeArrowheads="1"/>
              </p:cNvSpPr>
              <p:nvPr/>
            </p:nvSpPr>
            <p:spPr bwMode="auto">
              <a:xfrm>
                <a:off x="597943" y="3767293"/>
                <a:ext cx="801187" cy="5876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16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7 </a:t>
                </a:r>
                <a:r>
                  <a:rPr kumimoji="1" lang="zh-CN" altLang="en-US" sz="16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字节</a:t>
                </a:r>
              </a:p>
              <a:p>
                <a:pPr algn="ctr"/>
                <a:r>
                  <a:rPr kumimoji="1" lang="zh-CN" altLang="en-US" sz="16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数据</a:t>
                </a:r>
              </a:p>
            </p:txBody>
          </p:sp>
        </p:grpSp>
        <p:grpSp>
          <p:nvGrpSpPr>
            <p:cNvPr id="102" name="Group 34"/>
            <p:cNvGrpSpPr>
              <a:grpSpLocks/>
            </p:cNvGrpSpPr>
            <p:nvPr/>
          </p:nvGrpSpPr>
          <p:grpSpPr bwMode="auto">
            <a:xfrm>
              <a:off x="3186820" y="4183838"/>
              <a:ext cx="646113" cy="600075"/>
              <a:chOff x="1651" y="2763"/>
              <a:chExt cx="407" cy="378"/>
            </a:xfrm>
          </p:grpSpPr>
          <p:sp>
            <p:nvSpPr>
              <p:cNvPr id="103" name="Text Box 28"/>
              <p:cNvSpPr txBox="1">
                <a:spLocks noChangeArrowheads="1"/>
              </p:cNvSpPr>
              <p:nvPr/>
            </p:nvSpPr>
            <p:spPr bwMode="auto">
              <a:xfrm>
                <a:off x="1651" y="2908"/>
                <a:ext cx="40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>
                    <a:latin typeface="Calibri" panose="020F0502020204030204" pitchFamily="34" charset="0"/>
                    <a:ea typeface="华文楷体" panose="02010600040101010101" pitchFamily="2" charset="-122"/>
                  </a:rPr>
                  <a:t>填充</a:t>
                </a:r>
              </a:p>
            </p:txBody>
          </p:sp>
          <p:sp>
            <p:nvSpPr>
              <p:cNvPr id="104" name="Line 29"/>
              <p:cNvSpPr>
                <a:spLocks noChangeShapeType="1"/>
              </p:cNvSpPr>
              <p:nvPr/>
            </p:nvSpPr>
            <p:spPr bwMode="auto">
              <a:xfrm flipV="1">
                <a:off x="1890" y="2763"/>
                <a:ext cx="134" cy="207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08" name="Text Box 19"/>
            <p:cNvSpPr txBox="1">
              <a:spLocks noChangeArrowheads="1"/>
            </p:cNvSpPr>
            <p:nvPr/>
          </p:nvSpPr>
          <p:spPr bwMode="auto">
            <a:xfrm>
              <a:off x="1909144" y="2927756"/>
              <a:ext cx="60144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1087</a:t>
              </a:r>
              <a:endParaRPr kumimoji="1" lang="en-US" altLang="zh-CN" sz="16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9" name="Text Box 19"/>
            <p:cNvSpPr txBox="1">
              <a:spLocks noChangeArrowheads="1"/>
            </p:cNvSpPr>
            <p:nvPr/>
          </p:nvSpPr>
          <p:spPr bwMode="auto">
            <a:xfrm>
              <a:off x="3114529" y="2950821"/>
              <a:ext cx="3930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13</a:t>
              </a:r>
              <a:endParaRPr kumimoji="1" lang="en-US" altLang="zh-CN" sz="16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0" name="Text Box 19"/>
            <p:cNvSpPr txBox="1">
              <a:spLocks noChangeArrowheads="1"/>
            </p:cNvSpPr>
            <p:nvPr/>
          </p:nvSpPr>
          <p:spPr bwMode="auto">
            <a:xfrm>
              <a:off x="3064034" y="3225418"/>
              <a:ext cx="49404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全</a:t>
              </a:r>
              <a:r>
                <a:rPr kumimoji="1" lang="en-US" altLang="zh-CN" sz="16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0</a:t>
              </a:r>
              <a:endParaRPr kumimoji="1" lang="en-US" altLang="zh-CN" sz="16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1" name="Text Box 19"/>
            <p:cNvSpPr txBox="1">
              <a:spLocks noChangeArrowheads="1"/>
            </p:cNvSpPr>
            <p:nvPr/>
          </p:nvSpPr>
          <p:spPr bwMode="auto">
            <a:xfrm>
              <a:off x="1985571" y="3248477"/>
              <a:ext cx="3930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15</a:t>
              </a:r>
              <a:endParaRPr kumimoji="1" lang="en-US" altLang="zh-CN" sz="16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2" name="Text Box 19"/>
            <p:cNvSpPr txBox="1">
              <a:spLocks noChangeArrowheads="1"/>
            </p:cNvSpPr>
            <p:nvPr/>
          </p:nvSpPr>
          <p:spPr bwMode="auto">
            <a:xfrm>
              <a:off x="3114529" y="2577482"/>
              <a:ext cx="3930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15</a:t>
              </a:r>
              <a:endParaRPr kumimoji="1" lang="en-US" altLang="zh-CN" sz="16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3" name="Text Box 19"/>
            <p:cNvSpPr txBox="1">
              <a:spLocks noChangeArrowheads="1"/>
            </p:cNvSpPr>
            <p:nvPr/>
          </p:nvSpPr>
          <p:spPr bwMode="auto">
            <a:xfrm>
              <a:off x="2247341" y="2554362"/>
              <a:ext cx="3930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17</a:t>
              </a:r>
              <a:endParaRPr kumimoji="1" lang="en-US" altLang="zh-CN" sz="16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4" name="Text Box 19"/>
            <p:cNvSpPr txBox="1">
              <a:spLocks noChangeArrowheads="1"/>
            </p:cNvSpPr>
            <p:nvPr/>
          </p:nvSpPr>
          <p:spPr bwMode="auto">
            <a:xfrm>
              <a:off x="1596052" y="2554362"/>
              <a:ext cx="49404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全</a:t>
              </a:r>
              <a:r>
                <a:rPr kumimoji="1" lang="en-US" altLang="zh-CN" sz="16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0</a:t>
              </a:r>
              <a:endParaRPr kumimoji="1" lang="en-US" altLang="zh-CN" sz="16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5" name="Text Box 19"/>
            <p:cNvSpPr txBox="1">
              <a:spLocks noChangeArrowheads="1"/>
            </p:cNvSpPr>
            <p:nvPr/>
          </p:nvSpPr>
          <p:spPr bwMode="auto">
            <a:xfrm>
              <a:off x="3360709" y="3912786"/>
              <a:ext cx="49404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全</a:t>
              </a:r>
              <a:r>
                <a:rPr kumimoji="1" lang="en-US" altLang="zh-CN" sz="16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0</a:t>
              </a:r>
              <a:endParaRPr kumimoji="1" lang="en-US" altLang="zh-CN" sz="16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6" name="Text Box 19"/>
            <p:cNvSpPr txBox="1">
              <a:spLocks noChangeArrowheads="1"/>
            </p:cNvSpPr>
            <p:nvPr/>
          </p:nvSpPr>
          <p:spPr bwMode="auto">
            <a:xfrm>
              <a:off x="1553229" y="3569879"/>
              <a:ext cx="59503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数据</a:t>
              </a:r>
              <a:endParaRPr kumimoji="1" lang="en-US" altLang="zh-CN" sz="16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7" name="Text Box 19"/>
            <p:cNvSpPr txBox="1">
              <a:spLocks noChangeArrowheads="1"/>
            </p:cNvSpPr>
            <p:nvPr/>
          </p:nvSpPr>
          <p:spPr bwMode="auto">
            <a:xfrm>
              <a:off x="1536679" y="3918774"/>
              <a:ext cx="59503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数据</a:t>
              </a:r>
              <a:endParaRPr kumimoji="1" lang="en-US" altLang="zh-CN" sz="16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8" name="Text Box 19"/>
            <p:cNvSpPr txBox="1">
              <a:spLocks noChangeArrowheads="1"/>
            </p:cNvSpPr>
            <p:nvPr/>
          </p:nvSpPr>
          <p:spPr bwMode="auto">
            <a:xfrm>
              <a:off x="2184263" y="3584830"/>
              <a:ext cx="59503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16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数据</a:t>
              </a:r>
              <a:endParaRPr kumimoji="1" lang="en-US" altLang="zh-CN" sz="16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9" name="Text Box 19"/>
            <p:cNvSpPr txBox="1">
              <a:spLocks noChangeArrowheads="1"/>
            </p:cNvSpPr>
            <p:nvPr/>
          </p:nvSpPr>
          <p:spPr bwMode="auto">
            <a:xfrm>
              <a:off x="2757796" y="3588779"/>
              <a:ext cx="59503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16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数据</a:t>
              </a:r>
              <a:endParaRPr kumimoji="1" lang="en-US" altLang="zh-CN" sz="16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0" name="Text Box 19"/>
            <p:cNvSpPr txBox="1">
              <a:spLocks noChangeArrowheads="1"/>
            </p:cNvSpPr>
            <p:nvPr/>
          </p:nvSpPr>
          <p:spPr bwMode="auto">
            <a:xfrm>
              <a:off x="3373799" y="3586314"/>
              <a:ext cx="59503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16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数据</a:t>
              </a:r>
              <a:endParaRPr kumimoji="1" lang="en-US" altLang="zh-CN" sz="16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1" name="Text Box 19"/>
            <p:cNvSpPr txBox="1">
              <a:spLocks noChangeArrowheads="1"/>
            </p:cNvSpPr>
            <p:nvPr/>
          </p:nvSpPr>
          <p:spPr bwMode="auto">
            <a:xfrm>
              <a:off x="2170860" y="3913158"/>
              <a:ext cx="59503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16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数据</a:t>
              </a:r>
              <a:endParaRPr kumimoji="1" lang="en-US" altLang="zh-CN" sz="16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2" name="Text Box 19"/>
            <p:cNvSpPr txBox="1">
              <a:spLocks noChangeArrowheads="1"/>
            </p:cNvSpPr>
            <p:nvPr/>
          </p:nvSpPr>
          <p:spPr bwMode="auto">
            <a:xfrm>
              <a:off x="2784307" y="3925849"/>
              <a:ext cx="59503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16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数据</a:t>
              </a:r>
              <a:endParaRPr kumimoji="1" lang="en-US" altLang="zh-CN" sz="16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356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内容占位符 2"/>
          <p:cNvSpPr txBox="1">
            <a:spLocks/>
          </p:cNvSpPr>
          <p:nvPr/>
        </p:nvSpPr>
        <p:spPr bwMode="auto">
          <a:xfrm>
            <a:off x="5845721" y="2449910"/>
            <a:ext cx="3223354" cy="67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sz="1400" kern="0" dirty="0"/>
              <a:t>消息按序</a:t>
            </a:r>
            <a:r>
              <a:rPr lang="zh-CN" altLang="en-US" sz="1400" kern="0" dirty="0" smtClean="0"/>
              <a:t>传输</a:t>
            </a:r>
            <a:endParaRPr lang="en-US" altLang="zh-CN" sz="1400" kern="0" dirty="0" smtClean="0"/>
          </a:p>
          <a:p>
            <a:pPr lvl="1"/>
            <a:r>
              <a:rPr lang="zh-CN" altLang="en-US" sz="1400" kern="0" dirty="0" smtClean="0"/>
              <a:t>拥塞控制</a:t>
            </a:r>
            <a:endParaRPr lang="en-US" altLang="zh-CN" sz="1400" kern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网络传输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pSp>
        <p:nvGrpSpPr>
          <p:cNvPr id="88" name="组合 87"/>
          <p:cNvGrpSpPr/>
          <p:nvPr/>
        </p:nvGrpSpPr>
        <p:grpSpPr>
          <a:xfrm>
            <a:off x="-31967" y="5376671"/>
            <a:ext cx="9248113" cy="1440343"/>
            <a:chOff x="-31967" y="5376671"/>
            <a:chExt cx="9248113" cy="1440343"/>
          </a:xfrm>
        </p:grpSpPr>
        <p:sp>
          <p:nvSpPr>
            <p:cNvPr id="7" name="圆角矩形 6"/>
            <p:cNvSpPr/>
            <p:nvPr/>
          </p:nvSpPr>
          <p:spPr>
            <a:xfrm>
              <a:off x="12029" y="5376671"/>
              <a:ext cx="9131971" cy="1440343"/>
            </a:xfrm>
            <a:prstGeom prst="roundRect">
              <a:avLst>
                <a:gd name="adj" fmla="val 10215"/>
              </a:avLst>
            </a:prstGeom>
            <a:solidFill>
              <a:srgbClr val="F6F6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-31967" y="5760358"/>
              <a:ext cx="9248113" cy="1029997"/>
              <a:chOff x="-31967" y="5760358"/>
              <a:chExt cx="9248113" cy="1029997"/>
            </a:xfrm>
          </p:grpSpPr>
          <p:sp>
            <p:nvSpPr>
              <p:cNvPr id="16" name="Line 6"/>
              <p:cNvSpPr>
                <a:spLocks noChangeShapeType="1"/>
              </p:cNvSpPr>
              <p:nvPr/>
            </p:nvSpPr>
            <p:spPr bwMode="auto">
              <a:xfrm>
                <a:off x="233363" y="6296470"/>
                <a:ext cx="8746189" cy="0"/>
              </a:xfrm>
              <a:prstGeom prst="line">
                <a:avLst/>
              </a:prstGeom>
              <a:noFill/>
              <a:ln w="571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-10558" y="6450302"/>
                <a:ext cx="756938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主机 </a:t>
                </a:r>
                <a:r>
                  <a:rPr kumimoji="1" lang="en-US" altLang="zh-CN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400" baseline="-25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endParaRPr kumimoji="1"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>
                <a:off x="8307482" y="6419857"/>
                <a:ext cx="756938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主机 </a:t>
                </a:r>
                <a:r>
                  <a:rPr kumimoji="1" lang="en-US" altLang="zh-CN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400" baseline="-25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  <a:endParaRPr kumimoji="1"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8" name="Text Box 18"/>
              <p:cNvSpPr txBox="1">
                <a:spLocks noChangeArrowheads="1"/>
              </p:cNvSpPr>
              <p:nvPr/>
            </p:nvSpPr>
            <p:spPr bwMode="auto">
              <a:xfrm>
                <a:off x="2526523" y="6482578"/>
                <a:ext cx="922047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路由器 </a:t>
                </a:r>
                <a:r>
                  <a:rPr kumimoji="1" lang="en-US" altLang="zh-CN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R</a:t>
                </a:r>
                <a:r>
                  <a:rPr kumimoji="1" lang="en-US" altLang="zh-CN" sz="1400" baseline="-25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pic>
            <p:nvPicPr>
              <p:cNvPr id="29" name="Picture 20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9833" y="6024073"/>
                <a:ext cx="771525" cy="434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30" name="Picture 22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4182" y="6047603"/>
                <a:ext cx="769937" cy="434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5561917" y="6418547"/>
                <a:ext cx="922047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路由器 </a:t>
                </a:r>
                <a:r>
                  <a:rPr kumimoji="1" lang="en-US" altLang="zh-CN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R</a:t>
                </a:r>
                <a:r>
                  <a:rPr kumimoji="1" lang="en-US" altLang="zh-CN" sz="1400" baseline="-25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pic>
            <p:nvPicPr>
              <p:cNvPr id="6" name="内容占位符 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3625" y="5808984"/>
                <a:ext cx="902521" cy="691185"/>
              </a:xfrm>
              <a:prstGeom prst="rect">
                <a:avLst/>
              </a:prstGeom>
            </p:spPr>
          </p:pic>
          <p:pic>
            <p:nvPicPr>
              <p:cNvPr id="5" name="内容占位符 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1967" y="5760358"/>
                <a:ext cx="946569" cy="788436"/>
              </a:xfrm>
              <a:prstGeom prst="rect">
                <a:avLst/>
              </a:prstGeom>
            </p:spPr>
          </p:pic>
          <p:grpSp>
            <p:nvGrpSpPr>
              <p:cNvPr id="38" name="组合 37"/>
              <p:cNvGrpSpPr/>
              <p:nvPr/>
            </p:nvGrpSpPr>
            <p:grpSpPr>
              <a:xfrm>
                <a:off x="1116429" y="5923274"/>
                <a:ext cx="906462" cy="542925"/>
                <a:chOff x="1116429" y="2094986"/>
                <a:chExt cx="906462" cy="542925"/>
              </a:xfrm>
            </p:grpSpPr>
            <p:pic>
              <p:nvPicPr>
                <p:cNvPr id="8" name="Picture 367"/>
                <p:cNvPicPr>
                  <a:picLocks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16429" y="2094986"/>
                  <a:ext cx="906462" cy="5429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303237" y="2181782"/>
                  <a:ext cx="540533" cy="3077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LAN</a:t>
                  </a:r>
                  <a:r>
                    <a:rPr kumimoji="1" lang="en-US" altLang="zh-CN" sz="1400" baseline="-250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1</a:t>
                  </a: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083428" y="5944045"/>
                <a:ext cx="906462" cy="542925"/>
                <a:chOff x="1116429" y="2094986"/>
                <a:chExt cx="906462" cy="542925"/>
              </a:xfrm>
            </p:grpSpPr>
            <p:pic>
              <p:nvPicPr>
                <p:cNvPr id="40" name="Picture 367"/>
                <p:cNvPicPr>
                  <a:picLocks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16429" y="2094986"/>
                  <a:ext cx="906462" cy="5429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254469" y="2181782"/>
                  <a:ext cx="556434" cy="3077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WAN</a:t>
                  </a:r>
                  <a:endParaRPr kumimoji="1" lang="en-US" altLang="zh-CN" sz="1400" baseline="-25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7026276" y="5930417"/>
                <a:ext cx="906462" cy="542925"/>
                <a:chOff x="1116429" y="2094986"/>
                <a:chExt cx="906462" cy="542925"/>
              </a:xfrm>
            </p:grpSpPr>
            <p:pic>
              <p:nvPicPr>
                <p:cNvPr id="43" name="Picture 367"/>
                <p:cNvPicPr>
                  <a:picLocks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16429" y="2094986"/>
                  <a:ext cx="906462" cy="5429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303237" y="2181782"/>
                  <a:ext cx="540533" cy="3077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LAN</a:t>
                  </a:r>
                  <a:r>
                    <a:rPr kumimoji="1" lang="en-US" altLang="zh-CN" sz="1400" baseline="-250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2</a:t>
                  </a:r>
                </a:p>
              </p:txBody>
            </p:sp>
          </p:grpSp>
        </p:grpSp>
      </p:grpSp>
      <p:grpSp>
        <p:nvGrpSpPr>
          <p:cNvPr id="45" name="组合 44"/>
          <p:cNvGrpSpPr/>
          <p:nvPr/>
        </p:nvGrpSpPr>
        <p:grpSpPr>
          <a:xfrm>
            <a:off x="8090306" y="5416775"/>
            <a:ext cx="974933" cy="577763"/>
            <a:chOff x="1198761" y="4307056"/>
            <a:chExt cx="1388171" cy="861279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8761" y="4665415"/>
              <a:ext cx="628650" cy="50292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/>
          </p:blipFill>
          <p:spPr>
            <a:xfrm>
              <a:off x="1643769" y="4307056"/>
              <a:ext cx="943163" cy="45390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/>
          </p:blipFill>
          <p:spPr>
            <a:xfrm>
              <a:off x="2179994" y="4714011"/>
              <a:ext cx="392048" cy="398056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509" y="4590277"/>
              <a:ext cx="521790" cy="521790"/>
            </a:xfrm>
            <a:prstGeom prst="rect">
              <a:avLst/>
            </a:prstGeom>
          </p:spPr>
        </p:pic>
      </p:grpSp>
      <p:grpSp>
        <p:nvGrpSpPr>
          <p:cNvPr id="85" name="组合 84"/>
          <p:cNvGrpSpPr/>
          <p:nvPr/>
        </p:nvGrpSpPr>
        <p:grpSpPr>
          <a:xfrm>
            <a:off x="121862" y="3862995"/>
            <a:ext cx="1175697" cy="1119704"/>
            <a:chOff x="121862" y="3549659"/>
            <a:chExt cx="1175697" cy="1433040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121864" y="4467127"/>
              <a:ext cx="1175694" cy="515572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2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121864" y="4005466"/>
              <a:ext cx="1175694" cy="515572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2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121862" y="3549659"/>
              <a:ext cx="1175697" cy="515572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2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56" name="AutoShape 4"/>
          <p:cNvSpPr>
            <a:spLocks noChangeArrowheads="1"/>
          </p:cNvSpPr>
          <p:nvPr/>
        </p:nvSpPr>
        <p:spPr bwMode="auto">
          <a:xfrm>
            <a:off x="121864" y="3484703"/>
            <a:ext cx="1175694" cy="402842"/>
          </a:xfrm>
          <a:prstGeom prst="cube">
            <a:avLst>
              <a:gd name="adj" fmla="val 10764"/>
            </a:avLst>
          </a:prstGeom>
          <a:gradFill rotWithShape="1">
            <a:gsLst>
              <a:gs pos="0">
                <a:srgbClr val="990099"/>
              </a:gs>
              <a:gs pos="50000">
                <a:srgbClr val="990099"/>
              </a:gs>
              <a:gs pos="100000">
                <a:srgbClr val="CC0099"/>
              </a:gs>
            </a:gsLst>
            <a:lin ang="5400000" scaled="1"/>
          </a:gra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 b="1" kern="0" dirty="0" smtClea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传输层</a:t>
            </a:r>
            <a:endParaRPr lang="zh-CN" altLang="en-US" sz="1200" b="1" kern="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7844363" y="3913295"/>
            <a:ext cx="1175697" cy="1119704"/>
            <a:chOff x="7844363" y="3599959"/>
            <a:chExt cx="1175697" cy="1433040"/>
          </a:xfrm>
        </p:grpSpPr>
        <p:sp>
          <p:nvSpPr>
            <p:cNvPr id="59" name="AutoShape 4"/>
            <p:cNvSpPr>
              <a:spLocks noChangeArrowheads="1"/>
            </p:cNvSpPr>
            <p:nvPr/>
          </p:nvSpPr>
          <p:spPr bwMode="auto">
            <a:xfrm>
              <a:off x="7844365" y="4517427"/>
              <a:ext cx="1175694" cy="515572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2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0" name="AutoShape 4"/>
            <p:cNvSpPr>
              <a:spLocks noChangeArrowheads="1"/>
            </p:cNvSpPr>
            <p:nvPr/>
          </p:nvSpPr>
          <p:spPr bwMode="auto">
            <a:xfrm>
              <a:off x="7844365" y="4055766"/>
              <a:ext cx="1175694" cy="515572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2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1" name="AutoShape 4"/>
            <p:cNvSpPr>
              <a:spLocks noChangeArrowheads="1"/>
            </p:cNvSpPr>
            <p:nvPr/>
          </p:nvSpPr>
          <p:spPr bwMode="auto">
            <a:xfrm>
              <a:off x="7844363" y="3599959"/>
              <a:ext cx="1175697" cy="515572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2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62" name="AutoShape 4"/>
          <p:cNvSpPr>
            <a:spLocks noChangeArrowheads="1"/>
          </p:cNvSpPr>
          <p:nvPr/>
        </p:nvSpPr>
        <p:spPr bwMode="auto">
          <a:xfrm>
            <a:off x="7844365" y="3545125"/>
            <a:ext cx="1175694" cy="402842"/>
          </a:xfrm>
          <a:prstGeom prst="cube">
            <a:avLst>
              <a:gd name="adj" fmla="val 10764"/>
            </a:avLst>
          </a:prstGeom>
          <a:gradFill rotWithShape="1">
            <a:gsLst>
              <a:gs pos="0">
                <a:srgbClr val="990099"/>
              </a:gs>
              <a:gs pos="50000">
                <a:srgbClr val="990099"/>
              </a:gs>
              <a:gs pos="100000">
                <a:srgbClr val="CC0099"/>
              </a:gs>
            </a:gsLst>
            <a:lin ang="5400000" scaled="1"/>
          </a:gra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 b="1" kern="0" dirty="0" smtClea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传输层</a:t>
            </a:r>
            <a:endParaRPr lang="zh-CN" altLang="en-US" sz="1200" b="1" kern="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2017006" y="3890385"/>
            <a:ext cx="1977422" cy="1101971"/>
            <a:chOff x="2416001" y="3595049"/>
            <a:chExt cx="1751680" cy="1410345"/>
          </a:xfrm>
        </p:grpSpPr>
        <p:sp>
          <p:nvSpPr>
            <p:cNvPr id="70" name="AutoShape 4"/>
            <p:cNvSpPr>
              <a:spLocks noChangeArrowheads="1"/>
            </p:cNvSpPr>
            <p:nvPr/>
          </p:nvSpPr>
          <p:spPr bwMode="auto">
            <a:xfrm>
              <a:off x="2416001" y="4489822"/>
              <a:ext cx="875839" cy="515572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2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1" name="AutoShape 4"/>
            <p:cNvSpPr>
              <a:spLocks noChangeArrowheads="1"/>
            </p:cNvSpPr>
            <p:nvPr/>
          </p:nvSpPr>
          <p:spPr bwMode="auto">
            <a:xfrm>
              <a:off x="2416001" y="4063689"/>
              <a:ext cx="875839" cy="480043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square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1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1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5" name="AutoShape 4"/>
            <p:cNvSpPr>
              <a:spLocks noChangeArrowheads="1"/>
            </p:cNvSpPr>
            <p:nvPr/>
          </p:nvSpPr>
          <p:spPr bwMode="auto">
            <a:xfrm>
              <a:off x="3291840" y="4481898"/>
              <a:ext cx="875839" cy="515572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2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7" name="AutoShape 4"/>
            <p:cNvSpPr>
              <a:spLocks noChangeArrowheads="1"/>
            </p:cNvSpPr>
            <p:nvPr/>
          </p:nvSpPr>
          <p:spPr bwMode="auto">
            <a:xfrm>
              <a:off x="3287729" y="4069785"/>
              <a:ext cx="875839" cy="480043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square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1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1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2" name="AutoShape 4"/>
            <p:cNvSpPr>
              <a:spLocks noChangeArrowheads="1"/>
            </p:cNvSpPr>
            <p:nvPr/>
          </p:nvSpPr>
          <p:spPr bwMode="auto">
            <a:xfrm>
              <a:off x="2416001" y="3595049"/>
              <a:ext cx="1751680" cy="515572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2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960602" y="3908019"/>
            <a:ext cx="2090057" cy="1101971"/>
            <a:chOff x="2416001" y="3595049"/>
            <a:chExt cx="1751680" cy="1410345"/>
          </a:xfrm>
        </p:grpSpPr>
        <p:sp>
          <p:nvSpPr>
            <p:cNvPr id="80" name="AutoShape 4"/>
            <p:cNvSpPr>
              <a:spLocks noChangeArrowheads="1"/>
            </p:cNvSpPr>
            <p:nvPr/>
          </p:nvSpPr>
          <p:spPr bwMode="auto">
            <a:xfrm>
              <a:off x="2416001" y="4489822"/>
              <a:ext cx="875839" cy="515572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2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1" name="AutoShape 4"/>
            <p:cNvSpPr>
              <a:spLocks noChangeArrowheads="1"/>
            </p:cNvSpPr>
            <p:nvPr/>
          </p:nvSpPr>
          <p:spPr bwMode="auto">
            <a:xfrm>
              <a:off x="2416001" y="4063689"/>
              <a:ext cx="875839" cy="480043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square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1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1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2" name="AutoShape 4"/>
            <p:cNvSpPr>
              <a:spLocks noChangeArrowheads="1"/>
            </p:cNvSpPr>
            <p:nvPr/>
          </p:nvSpPr>
          <p:spPr bwMode="auto">
            <a:xfrm>
              <a:off x="3291840" y="4481898"/>
              <a:ext cx="875839" cy="515572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2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3" name="AutoShape 4"/>
            <p:cNvSpPr>
              <a:spLocks noChangeArrowheads="1"/>
            </p:cNvSpPr>
            <p:nvPr/>
          </p:nvSpPr>
          <p:spPr bwMode="auto">
            <a:xfrm>
              <a:off x="3287729" y="4069785"/>
              <a:ext cx="875839" cy="480043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square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1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1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4" name="AutoShape 4"/>
            <p:cNvSpPr>
              <a:spLocks noChangeArrowheads="1"/>
            </p:cNvSpPr>
            <p:nvPr/>
          </p:nvSpPr>
          <p:spPr bwMode="auto">
            <a:xfrm>
              <a:off x="2416001" y="3595049"/>
              <a:ext cx="1751680" cy="515572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2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616661" y="4096623"/>
            <a:ext cx="7792907" cy="1170479"/>
            <a:chOff x="616661" y="4096623"/>
            <a:chExt cx="7792907" cy="1170479"/>
          </a:xfrm>
        </p:grpSpPr>
        <p:cxnSp>
          <p:nvCxnSpPr>
            <p:cNvPr id="93" name="直接连接符 92"/>
            <p:cNvCxnSpPr/>
            <p:nvPr/>
          </p:nvCxnSpPr>
          <p:spPr>
            <a:xfrm>
              <a:off x="636851" y="4111018"/>
              <a:ext cx="0" cy="1068885"/>
            </a:xfrm>
            <a:prstGeom prst="line">
              <a:avLst/>
            </a:prstGeom>
            <a:ln w="5080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616661" y="5179903"/>
              <a:ext cx="1909862" cy="0"/>
            </a:xfrm>
            <a:prstGeom prst="line">
              <a:avLst/>
            </a:prstGeom>
            <a:ln w="5080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2511102" y="4111018"/>
              <a:ext cx="0" cy="1120061"/>
            </a:xfrm>
            <a:prstGeom prst="line">
              <a:avLst/>
            </a:prstGeom>
            <a:ln w="5080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3472957" y="4111018"/>
              <a:ext cx="0" cy="1120061"/>
            </a:xfrm>
            <a:prstGeom prst="line">
              <a:avLst/>
            </a:prstGeom>
            <a:ln w="5080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2485661" y="4096623"/>
              <a:ext cx="1003769" cy="0"/>
            </a:xfrm>
            <a:prstGeom prst="line">
              <a:avLst/>
            </a:prstGeom>
            <a:ln w="5080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3449876" y="5193517"/>
              <a:ext cx="2137798" cy="0"/>
            </a:xfrm>
            <a:prstGeom prst="line">
              <a:avLst/>
            </a:prstGeom>
            <a:ln w="5080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5561917" y="4109439"/>
              <a:ext cx="0" cy="1134908"/>
            </a:xfrm>
            <a:prstGeom prst="line">
              <a:avLst/>
            </a:prstGeom>
            <a:ln w="5080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6523367" y="4109439"/>
              <a:ext cx="0" cy="1151408"/>
            </a:xfrm>
            <a:prstGeom prst="line">
              <a:avLst/>
            </a:prstGeom>
            <a:ln w="5080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5561917" y="4109439"/>
              <a:ext cx="1003769" cy="0"/>
            </a:xfrm>
            <a:prstGeom prst="line">
              <a:avLst/>
            </a:prstGeom>
            <a:ln w="5080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6505229" y="5217551"/>
              <a:ext cx="1904339" cy="0"/>
            </a:xfrm>
            <a:prstGeom prst="line">
              <a:avLst/>
            </a:prstGeom>
            <a:ln w="5080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8404119" y="4109439"/>
              <a:ext cx="0" cy="1157663"/>
            </a:xfrm>
            <a:prstGeom prst="line">
              <a:avLst/>
            </a:prstGeom>
            <a:ln w="5080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 Box 13"/>
          <p:cNvSpPr txBox="1">
            <a:spLocks noChangeArrowheads="1"/>
          </p:cNvSpPr>
          <p:nvPr/>
        </p:nvSpPr>
        <p:spPr bwMode="auto">
          <a:xfrm>
            <a:off x="267043" y="4934403"/>
            <a:ext cx="3818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H</a:t>
            </a:r>
            <a:r>
              <a:rPr kumimoji="1" lang="en-US" altLang="zh-CN" sz="16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  <a:endParaRPr kumimoji="1"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5" name="Text Box 14"/>
          <p:cNvSpPr txBox="1">
            <a:spLocks noChangeArrowheads="1"/>
          </p:cNvSpPr>
          <p:nvPr/>
        </p:nvSpPr>
        <p:spPr bwMode="auto">
          <a:xfrm>
            <a:off x="8521171" y="4969334"/>
            <a:ext cx="3818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H</a:t>
            </a:r>
            <a:r>
              <a:rPr kumimoji="1" lang="en-US" altLang="zh-CN" sz="16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</a:t>
            </a:r>
            <a:endParaRPr kumimoji="1"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6" name="Text Box 18"/>
          <p:cNvSpPr txBox="1">
            <a:spLocks noChangeArrowheads="1"/>
          </p:cNvSpPr>
          <p:nvPr/>
        </p:nvSpPr>
        <p:spPr bwMode="auto">
          <a:xfrm>
            <a:off x="2842642" y="4988151"/>
            <a:ext cx="3658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R</a:t>
            </a:r>
            <a:r>
              <a:rPr kumimoji="1" lang="en-US" altLang="zh-CN" sz="16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117" name="Text Box 25"/>
          <p:cNvSpPr txBox="1">
            <a:spLocks noChangeArrowheads="1"/>
          </p:cNvSpPr>
          <p:nvPr/>
        </p:nvSpPr>
        <p:spPr bwMode="auto">
          <a:xfrm>
            <a:off x="5829102" y="4998926"/>
            <a:ext cx="3658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R</a:t>
            </a:r>
            <a:r>
              <a:rPr kumimoji="1" lang="en-US" altLang="zh-CN" sz="16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89" name="Rectangle 313"/>
          <p:cNvSpPr>
            <a:spLocks noChangeArrowheads="1"/>
          </p:cNvSpPr>
          <p:nvPr/>
        </p:nvSpPr>
        <p:spPr bwMode="auto">
          <a:xfrm>
            <a:off x="113951" y="3922641"/>
            <a:ext cx="8865601" cy="343173"/>
          </a:xfrm>
          <a:prstGeom prst="rect">
            <a:avLst/>
          </a:prstGeom>
          <a:solidFill>
            <a:srgbClr val="CCECFF">
              <a:alpha val="81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txBody>
          <a:bodyPr wrap="none" anchor="ctr"/>
          <a:lstStyle/>
          <a:p>
            <a:pPr algn="ctr"/>
            <a:r>
              <a:rPr lang="en-US" altLang="zh-CN" sz="16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IP</a:t>
            </a: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层：主机</a:t>
            </a:r>
            <a:r>
              <a:rPr lang="en-US" altLang="zh-CN" sz="16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-</a:t>
            </a: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主机的通信</a:t>
            </a:r>
            <a:endParaRPr lang="zh-CN" altLang="en-US" sz="16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8" name="内容占位符 2"/>
          <p:cNvSpPr>
            <a:spLocks noGrp="1"/>
          </p:cNvSpPr>
          <p:nvPr>
            <p:ph idx="1"/>
          </p:nvPr>
        </p:nvSpPr>
        <p:spPr>
          <a:xfrm>
            <a:off x="421859" y="1288174"/>
            <a:ext cx="8229600" cy="1118218"/>
          </a:xfrm>
        </p:spPr>
        <p:txBody>
          <a:bodyPr/>
          <a:lstStyle/>
          <a:p>
            <a:r>
              <a:rPr lang="zh-CN" altLang="en-US" sz="1800" dirty="0" smtClean="0"/>
              <a:t>网络层及其下层技术实现了主机到主机的通信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依靠网络实现：无连接的、尽最大努力交付的数据报传输服务</a:t>
            </a:r>
            <a:endParaRPr lang="en-US" altLang="zh-CN" sz="1400" dirty="0" smtClean="0"/>
          </a:p>
          <a:p>
            <a:r>
              <a:rPr lang="zh-CN" altLang="en-US" sz="1800" dirty="0"/>
              <a:t>为了支持网络应用间的数据传输，主机端还需要实现很</a:t>
            </a:r>
            <a:r>
              <a:rPr lang="zh-CN" altLang="en-US" sz="1800" dirty="0" smtClean="0"/>
              <a:t>多功能</a:t>
            </a:r>
            <a:endParaRPr lang="zh-CN" altLang="en-US" sz="1800" dirty="0"/>
          </a:p>
        </p:txBody>
      </p:sp>
      <p:grpSp>
        <p:nvGrpSpPr>
          <p:cNvPr id="129" name="组合 128"/>
          <p:cNvGrpSpPr/>
          <p:nvPr/>
        </p:nvGrpSpPr>
        <p:grpSpPr>
          <a:xfrm>
            <a:off x="29836" y="5384258"/>
            <a:ext cx="974933" cy="577763"/>
            <a:chOff x="1198761" y="4307056"/>
            <a:chExt cx="1388171" cy="861279"/>
          </a:xfrm>
        </p:grpSpPr>
        <p:pic>
          <p:nvPicPr>
            <p:cNvPr id="130" name="图片 12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8761" y="4665415"/>
              <a:ext cx="628650" cy="502920"/>
            </a:xfrm>
            <a:prstGeom prst="rect">
              <a:avLst/>
            </a:prstGeom>
          </p:spPr>
        </p:pic>
        <p:pic>
          <p:nvPicPr>
            <p:cNvPr id="131" name="图片 13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/>
          </p:blipFill>
          <p:spPr>
            <a:xfrm>
              <a:off x="1643769" y="4307056"/>
              <a:ext cx="943163" cy="453906"/>
            </a:xfrm>
            <a:prstGeom prst="rect">
              <a:avLst/>
            </a:prstGeom>
          </p:spPr>
        </p:pic>
        <p:pic>
          <p:nvPicPr>
            <p:cNvPr id="132" name="图片 131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/>
          </p:blipFill>
          <p:spPr>
            <a:xfrm>
              <a:off x="2179994" y="4714011"/>
              <a:ext cx="392048" cy="398056"/>
            </a:xfrm>
            <a:prstGeom prst="rect">
              <a:avLst/>
            </a:prstGeom>
          </p:spPr>
        </p:pic>
        <p:pic>
          <p:nvPicPr>
            <p:cNvPr id="133" name="图片 13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509" y="4590277"/>
              <a:ext cx="521790" cy="521790"/>
            </a:xfrm>
            <a:prstGeom prst="rect">
              <a:avLst/>
            </a:prstGeom>
          </p:spPr>
        </p:pic>
      </p:grpSp>
      <p:sp>
        <p:nvSpPr>
          <p:cNvPr id="134" name="Line 117"/>
          <p:cNvSpPr>
            <a:spLocks noChangeShapeType="1"/>
          </p:cNvSpPr>
          <p:nvPr/>
        </p:nvSpPr>
        <p:spPr bwMode="auto">
          <a:xfrm>
            <a:off x="1263256" y="3692531"/>
            <a:ext cx="6546805" cy="0"/>
          </a:xfrm>
          <a:prstGeom prst="line">
            <a:avLst/>
          </a:prstGeom>
          <a:noFill/>
          <a:ln w="63500">
            <a:solidFill>
              <a:srgbClr val="CC0099"/>
            </a:solidFill>
            <a:prstDash val="sysDot"/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35" name="内容占位符 2"/>
          <p:cNvSpPr txBox="1">
            <a:spLocks/>
          </p:cNvSpPr>
          <p:nvPr/>
        </p:nvSpPr>
        <p:spPr bwMode="auto">
          <a:xfrm>
            <a:off x="3765330" y="2439907"/>
            <a:ext cx="2524393" cy="641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sz="1400" dirty="0"/>
              <a:t>确保消息成功传输</a:t>
            </a:r>
          </a:p>
          <a:p>
            <a:pPr lvl="1"/>
            <a:r>
              <a:rPr lang="zh-CN" altLang="en-US" sz="1400" kern="0" dirty="0"/>
              <a:t>支持任意大的</a:t>
            </a:r>
            <a:r>
              <a:rPr lang="zh-CN" altLang="en-US" sz="1400" kern="0" dirty="0" smtClean="0"/>
              <a:t>消息</a:t>
            </a:r>
            <a:endParaRPr lang="en-US" altLang="zh-CN" sz="1400" kern="0" dirty="0"/>
          </a:p>
        </p:txBody>
      </p:sp>
      <p:grpSp>
        <p:nvGrpSpPr>
          <p:cNvPr id="140" name="组合 139"/>
          <p:cNvGrpSpPr/>
          <p:nvPr/>
        </p:nvGrpSpPr>
        <p:grpSpPr>
          <a:xfrm>
            <a:off x="116185" y="3162140"/>
            <a:ext cx="1181373" cy="402842"/>
            <a:chOff x="116185" y="3162140"/>
            <a:chExt cx="1181373" cy="402842"/>
          </a:xfrm>
        </p:grpSpPr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116185" y="3162140"/>
              <a:ext cx="1181373" cy="402842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2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83087" y="3277884"/>
              <a:ext cx="266318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dirty="0" smtClean="0">
                  <a:latin typeface="Calibri" panose="020F0502020204030204" pitchFamily="34" charset="0"/>
                </a:rPr>
                <a:t>AP</a:t>
              </a:r>
              <a:r>
                <a:rPr lang="en-US" altLang="zh-CN" sz="1200" baseline="-25000" dirty="0" smtClean="0">
                  <a:latin typeface="Calibri" panose="020F0502020204030204" pitchFamily="34" charset="0"/>
                </a:rPr>
                <a:t>1</a:t>
              </a:r>
              <a:endParaRPr lang="zh-CN" altLang="en-US" sz="1200" baseline="-25000" dirty="0">
                <a:latin typeface="Calibri" panose="020F0502020204030204" pitchFamily="34" charset="0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983270" y="3286898"/>
              <a:ext cx="266318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dirty="0" err="1" smtClean="0">
                  <a:latin typeface="Calibri" panose="020F0502020204030204" pitchFamily="34" charset="0"/>
                </a:rPr>
                <a:t>AP</a:t>
              </a:r>
              <a:r>
                <a:rPr lang="en-US" altLang="zh-CN" sz="1200" baseline="-25000" dirty="0" err="1" smtClean="0">
                  <a:latin typeface="Calibri" panose="020F0502020204030204" pitchFamily="34" charset="0"/>
                </a:rPr>
                <a:t>n</a:t>
              </a:r>
              <a:endParaRPr lang="zh-CN" altLang="en-US" sz="1200" baseline="-250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7844363" y="3170516"/>
            <a:ext cx="1181373" cy="402842"/>
            <a:chOff x="116185" y="3162140"/>
            <a:chExt cx="1181373" cy="402842"/>
          </a:xfrm>
        </p:grpSpPr>
        <p:sp>
          <p:nvSpPr>
            <p:cNvPr id="142" name="AutoShape 4"/>
            <p:cNvSpPr>
              <a:spLocks noChangeArrowheads="1"/>
            </p:cNvSpPr>
            <p:nvPr/>
          </p:nvSpPr>
          <p:spPr bwMode="auto">
            <a:xfrm>
              <a:off x="116185" y="3162140"/>
              <a:ext cx="1181373" cy="402842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2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83087" y="3277884"/>
              <a:ext cx="266318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dirty="0" smtClean="0">
                  <a:latin typeface="Calibri" panose="020F0502020204030204" pitchFamily="34" charset="0"/>
                </a:rPr>
                <a:t>AP</a:t>
              </a:r>
              <a:r>
                <a:rPr lang="en-US" altLang="zh-CN" sz="1200" baseline="-25000" dirty="0" smtClean="0">
                  <a:latin typeface="Calibri" panose="020F0502020204030204" pitchFamily="34" charset="0"/>
                </a:rPr>
                <a:t>1</a:t>
              </a:r>
              <a:endParaRPr lang="zh-CN" altLang="en-US" sz="1200" baseline="-25000" dirty="0">
                <a:latin typeface="Calibri" panose="020F0502020204030204" pitchFamily="34" charset="0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983270" y="3286898"/>
              <a:ext cx="266318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dirty="0" err="1" smtClean="0">
                  <a:latin typeface="Calibri" panose="020F0502020204030204" pitchFamily="34" charset="0"/>
                </a:rPr>
                <a:t>AP</a:t>
              </a:r>
              <a:r>
                <a:rPr lang="en-US" altLang="zh-CN" sz="1200" baseline="-25000" dirty="0" err="1" smtClean="0">
                  <a:latin typeface="Calibri" panose="020F0502020204030204" pitchFamily="34" charset="0"/>
                </a:rPr>
                <a:t>n</a:t>
              </a:r>
              <a:endParaRPr lang="zh-CN" altLang="en-US" sz="1200" baseline="-25000" dirty="0">
                <a:latin typeface="Calibri" panose="020F0502020204030204" pitchFamily="34" charset="0"/>
              </a:endParaRPr>
            </a:p>
          </p:txBody>
        </p:sp>
      </p:grpSp>
      <p:sp>
        <p:nvSpPr>
          <p:cNvPr id="145" name="Text Box 18"/>
          <p:cNvSpPr txBox="1">
            <a:spLocks noChangeArrowheads="1"/>
          </p:cNvSpPr>
          <p:nvPr/>
        </p:nvSpPr>
        <p:spPr bwMode="auto">
          <a:xfrm>
            <a:off x="1792820" y="3381781"/>
            <a:ext cx="59701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 smtClean="0">
                <a:solidFill>
                  <a:srgbClr val="CC0099"/>
                </a:solidFill>
                <a:latin typeface="黑体" panose="02010609060101010101" pitchFamily="49" charset="-122"/>
              </a:rPr>
              <a:t>传输层实现端系统上运行的应用进程间的逻辑通信，即端到端传输</a:t>
            </a:r>
            <a:endParaRPr kumimoji="1" lang="en-US" altLang="zh-CN" sz="1400" baseline="-25000" dirty="0" smtClean="0">
              <a:solidFill>
                <a:srgbClr val="CC0099"/>
              </a:solidFill>
              <a:latin typeface="黑体" panose="02010609060101010101" pitchFamily="49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1145009" y="2474904"/>
            <a:ext cx="2197759" cy="29544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圆角矩形标注 146"/>
          <p:cNvSpPr/>
          <p:nvPr/>
        </p:nvSpPr>
        <p:spPr>
          <a:xfrm>
            <a:off x="3397666" y="1476113"/>
            <a:ext cx="811792" cy="415986"/>
          </a:xfrm>
          <a:prstGeom prst="wedgeRoundRectCallout">
            <a:avLst>
              <a:gd name="adj1" fmla="val -53068"/>
              <a:gd name="adj2" fmla="val 218739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UDP</a:t>
            </a:r>
          </a:p>
        </p:txBody>
      </p:sp>
      <p:sp>
        <p:nvSpPr>
          <p:cNvPr id="148" name="圆角矩形标注 147"/>
          <p:cNvSpPr/>
          <p:nvPr/>
        </p:nvSpPr>
        <p:spPr>
          <a:xfrm>
            <a:off x="7298804" y="1254075"/>
            <a:ext cx="811792" cy="415986"/>
          </a:xfrm>
          <a:prstGeom prst="wedgeRoundRectCallout">
            <a:avLst>
              <a:gd name="adj1" fmla="val -64332"/>
              <a:gd name="adj2" fmla="val 256422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TCP</a:t>
            </a:r>
          </a:p>
        </p:txBody>
      </p:sp>
      <p:sp>
        <p:nvSpPr>
          <p:cNvPr id="149" name="矩形 148"/>
          <p:cNvSpPr/>
          <p:nvPr/>
        </p:nvSpPr>
        <p:spPr>
          <a:xfrm>
            <a:off x="764959" y="2454078"/>
            <a:ext cx="8062952" cy="657669"/>
          </a:xfrm>
          <a:prstGeom prst="rect">
            <a:avLst/>
          </a:prstGeom>
          <a:noFill/>
          <a:ln w="28575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内容占位符 2"/>
          <p:cNvSpPr txBox="1">
            <a:spLocks/>
          </p:cNvSpPr>
          <p:nvPr/>
        </p:nvSpPr>
        <p:spPr bwMode="auto">
          <a:xfrm>
            <a:off x="402007" y="2449442"/>
            <a:ext cx="3869103" cy="641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sz="1400" kern="0" dirty="0"/>
              <a:t>每台主机支持多应用进程</a:t>
            </a:r>
            <a:endParaRPr lang="en-US" altLang="zh-CN" sz="1400" kern="0" dirty="0"/>
          </a:p>
          <a:p>
            <a:pPr lvl="1"/>
            <a:r>
              <a:rPr lang="zh-CN" altLang="en-US" sz="1400" dirty="0" smtClean="0"/>
              <a:t>允许</a:t>
            </a:r>
            <a:r>
              <a:rPr lang="zh-CN" altLang="en-US" sz="1400" dirty="0"/>
              <a:t>接收方对发送方进行流量控制</a:t>
            </a:r>
            <a:endParaRPr lang="en-US" altLang="zh-CN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9887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2" grpId="0" animBg="1"/>
      <p:bldP spid="114" grpId="0"/>
      <p:bldP spid="115" grpId="0"/>
      <p:bldP spid="116" grpId="0"/>
      <p:bldP spid="117" grpId="0"/>
      <p:bldP spid="89" grpId="0" animBg="1"/>
      <p:bldP spid="134" grpId="0" animBg="1"/>
      <p:bldP spid="145" grpId="0"/>
      <p:bldP spid="146" grpId="0" animBg="1"/>
      <p:bldP spid="147" grpId="0" animBg="1"/>
      <p:bldP spid="148" grpId="0" animBg="1"/>
      <p:bldP spid="149" grpId="0" animBg="1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704E2A-200F-4FD4-82DE-C9E7CB5B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927" y="3107840"/>
            <a:ext cx="4800533" cy="855663"/>
          </a:xfrm>
        </p:spPr>
        <p:txBody>
          <a:bodyPr tIns="72000" bIns="72000" anchor="ctr" anchorCtr="0">
            <a:noAutofit/>
          </a:bodyPr>
          <a:lstStyle/>
          <a:p>
            <a:pPr algn="ctr"/>
            <a:r>
              <a:rPr lang="zh-CN" altLang="en-US" sz="6600" dirty="0" smtClean="0">
                <a:solidFill>
                  <a:srgbClr val="0000CC"/>
                </a:solidFill>
                <a:latin typeface="+mn-ea"/>
                <a:ea typeface="+mn-ea"/>
              </a:rPr>
              <a:t>休息！！！</a:t>
            </a:r>
            <a:endParaRPr lang="zh-CN" altLang="en-US" sz="66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5345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748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en-US" altLang="zh-CN" dirty="0" smtClean="0"/>
              <a:t>.1  </a:t>
            </a:r>
            <a:r>
              <a:rPr lang="zh-CN" altLang="en-US" dirty="0" smtClean="0"/>
              <a:t>传输层协议概述</a:t>
            </a:r>
            <a:endParaRPr lang="en-US" altLang="zh-CN" dirty="0"/>
          </a:p>
          <a:p>
            <a:r>
              <a:rPr lang="en-US" altLang="zh-CN" dirty="0" smtClean="0"/>
              <a:t>5.2  </a:t>
            </a:r>
            <a:r>
              <a:rPr lang="zh-CN" altLang="en-US" dirty="0" smtClean="0"/>
              <a:t>用户</a:t>
            </a:r>
            <a:r>
              <a:rPr lang="zh-CN" altLang="en-US" dirty="0"/>
              <a:t>数据报协议 </a:t>
            </a:r>
            <a:r>
              <a:rPr lang="en-US" altLang="zh-CN" dirty="0" smtClean="0"/>
              <a:t>UDP</a:t>
            </a:r>
          </a:p>
          <a:p>
            <a:r>
              <a:rPr lang="en-US" altLang="zh-CN" dirty="0" smtClean="0"/>
              <a:t>5.3  </a:t>
            </a:r>
            <a:r>
              <a:rPr lang="zh-CN" altLang="en-US" dirty="0" smtClean="0"/>
              <a:t>传输控制协议 </a:t>
            </a:r>
            <a:r>
              <a:rPr lang="en-US" altLang="zh-CN" dirty="0"/>
              <a:t>TCP 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8804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应用进程间通信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5260621"/>
          </a:xfrm>
        </p:spPr>
        <p:txBody>
          <a:bodyPr/>
          <a:lstStyle/>
          <a:p>
            <a:r>
              <a:rPr lang="zh-CN" altLang="en-US" dirty="0" smtClean="0"/>
              <a:t>传输层实现应用进程间的端到端</a:t>
            </a:r>
            <a:r>
              <a:rPr lang="en-US" altLang="zh-CN" dirty="0" smtClean="0"/>
              <a:t>(end-to-end)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向应用层提供通信服务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/>
              <a:t>面向通信部分的最高层，同时也是用户功能中的最</a:t>
            </a:r>
            <a:r>
              <a:rPr lang="zh-CN" altLang="en-US" dirty="0" smtClean="0"/>
              <a:t>低层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一般只有端系统的</a:t>
            </a:r>
            <a:r>
              <a:rPr lang="zh-CN" altLang="en-US" dirty="0"/>
              <a:t>协议栈</a:t>
            </a:r>
            <a:r>
              <a:rPr lang="zh-CN" altLang="en-US" dirty="0" smtClean="0"/>
              <a:t>才有传输</a:t>
            </a:r>
            <a:r>
              <a:rPr lang="zh-CN" altLang="en-US" dirty="0"/>
              <a:t>层</a:t>
            </a:r>
            <a:r>
              <a:rPr lang="zh-CN" altLang="en-US" dirty="0" smtClean="0"/>
              <a:t>，网络结点仅用</a:t>
            </a:r>
            <a:r>
              <a:rPr lang="zh-CN" altLang="en-US" dirty="0"/>
              <a:t>到下三层的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2">
              <a:spcBef>
                <a:spcPts val="1200"/>
              </a:spcBef>
            </a:pPr>
            <a:r>
              <a:rPr lang="zh-CN" altLang="en-US" dirty="0"/>
              <a:t>现在网络中的</a:t>
            </a:r>
            <a:r>
              <a:rPr lang="en-US" altLang="zh-CN" dirty="0" err="1"/>
              <a:t>middlebox</a:t>
            </a:r>
            <a:r>
              <a:rPr lang="zh-CN" altLang="en-US" dirty="0"/>
              <a:t>也需要实现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9623" y="87868"/>
            <a:ext cx="225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5.1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传输层协议概述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84877" y="4029346"/>
            <a:ext cx="6239329" cy="2752453"/>
            <a:chOff x="1206500" y="1924050"/>
            <a:chExt cx="6877050" cy="4334728"/>
          </a:xfrm>
        </p:grpSpPr>
        <p:sp>
          <p:nvSpPr>
            <p:cNvPr id="34" name="Line 41"/>
            <p:cNvSpPr>
              <a:spLocks noChangeShapeType="1"/>
            </p:cNvSpPr>
            <p:nvPr/>
          </p:nvSpPr>
          <p:spPr bwMode="auto">
            <a:xfrm>
              <a:off x="2217738" y="4076700"/>
              <a:ext cx="4926012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1206500" y="2379663"/>
              <a:ext cx="1781175" cy="103346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6302375" y="2379663"/>
              <a:ext cx="1781175" cy="103346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9"/>
            <p:cNvSpPr txBox="1">
              <a:spLocks noChangeArrowheads="1"/>
            </p:cNvSpPr>
            <p:nvPr/>
          </p:nvSpPr>
          <p:spPr bwMode="auto">
            <a:xfrm>
              <a:off x="1206500" y="2276475"/>
              <a:ext cx="737128" cy="1333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54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</a:t>
              </a:r>
              <a:endParaRPr kumimoji="1" lang="en-US" altLang="zh-CN" sz="5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1476375" y="1924050"/>
              <a:ext cx="1106047" cy="48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应用进程</a:t>
              </a:r>
            </a:p>
          </p:txBody>
        </p:sp>
        <p:sp>
          <p:nvSpPr>
            <p:cNvPr id="39" name="Rectangle 32"/>
            <p:cNvSpPr>
              <a:spLocks noChangeArrowheads="1"/>
            </p:cNvSpPr>
            <p:nvPr/>
          </p:nvSpPr>
          <p:spPr bwMode="auto">
            <a:xfrm>
              <a:off x="1889125" y="2849562"/>
              <a:ext cx="342770" cy="440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…</a:t>
              </a: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2185988" y="2276475"/>
              <a:ext cx="737128" cy="1333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54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</a:t>
              </a:r>
              <a:endParaRPr kumimoji="1" lang="en-US" altLang="zh-CN" sz="5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1" name="Text Box 35"/>
            <p:cNvSpPr txBox="1">
              <a:spLocks noChangeArrowheads="1"/>
            </p:cNvSpPr>
            <p:nvPr/>
          </p:nvSpPr>
          <p:spPr bwMode="auto">
            <a:xfrm>
              <a:off x="6302376" y="2276475"/>
              <a:ext cx="737128" cy="1333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54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</a:t>
              </a:r>
              <a:endParaRPr kumimoji="1" lang="en-US" altLang="zh-CN" sz="5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6572251" y="1924050"/>
              <a:ext cx="1106047" cy="48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应用进程</a:t>
              </a: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6984999" y="2849562"/>
              <a:ext cx="342770" cy="440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…</a:t>
              </a:r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7281863" y="2276475"/>
              <a:ext cx="737128" cy="1333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54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</a:t>
              </a:r>
              <a:endParaRPr kumimoji="1" lang="en-US" altLang="zh-CN" sz="5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2132013" y="4160838"/>
              <a:ext cx="0" cy="1109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7229475" y="4160838"/>
              <a:ext cx="0" cy="1109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2132013" y="5014913"/>
              <a:ext cx="50974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3106050" y="4557713"/>
              <a:ext cx="3141452" cy="8406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 </a:t>
              </a:r>
              <a:r>
                <a:rPr kumimoji="1"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协议的作用范围</a:t>
              </a:r>
            </a:p>
            <a:p>
              <a:pPr algn="ctr" eaLnBrk="0" hangingPunct="0"/>
              <a:r>
                <a:rPr kumimoji="1"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（提供主机之间的逻辑通信）</a:t>
              </a:r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1535113" y="3262313"/>
              <a:ext cx="3175" cy="2862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7799388" y="3308350"/>
              <a:ext cx="6350" cy="277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1538288" y="5781675"/>
              <a:ext cx="628491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3185424" y="5418139"/>
              <a:ext cx="3141452" cy="8406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传输层协议</a:t>
              </a:r>
              <a:r>
                <a:rPr kumimoji="1"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的作用范围</a:t>
              </a:r>
            </a:p>
            <a:p>
              <a:pPr algn="ctr" eaLnBrk="0" hangingPunct="0"/>
              <a:r>
                <a:rPr kumimoji="1"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（提供进程之间的逻辑通信）</a:t>
              </a:r>
            </a:p>
          </p:txBody>
        </p:sp>
        <p:graphicFrame>
          <p:nvGraphicFramePr>
            <p:cNvPr id="55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7711644"/>
                </p:ext>
              </p:extLst>
            </p:nvPr>
          </p:nvGraphicFramePr>
          <p:xfrm>
            <a:off x="3036888" y="3081338"/>
            <a:ext cx="3200400" cy="1525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5" name="VISIO" r:id="rId5" imgW="1689840" imgH="964440" progId="Visio.Drawing.6">
                    <p:embed/>
                  </p:oleObj>
                </mc:Choice>
                <mc:Fallback>
                  <p:oleObj name="VISIO" r:id="rId5" imgW="1689840" imgH="96444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6888" y="3081338"/>
                          <a:ext cx="3200400" cy="1525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5400" dir="54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4043480" y="3656339"/>
              <a:ext cx="879890" cy="529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互联网</a:t>
              </a:r>
              <a:endPara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33" name="内容占位符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519" y="3576355"/>
              <a:ext cx="946569" cy="788436"/>
            </a:xfrm>
            <a:prstGeom prst="rect">
              <a:avLst/>
            </a:prstGeom>
          </p:spPr>
        </p:pic>
        <p:pic>
          <p:nvPicPr>
            <p:cNvPr id="32" name="内容占位符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463" y="3548856"/>
              <a:ext cx="946569" cy="788436"/>
            </a:xfrm>
            <a:prstGeom prst="rect">
              <a:avLst/>
            </a:prstGeom>
          </p:spPr>
        </p:pic>
        <p:sp>
          <p:nvSpPr>
            <p:cNvPr id="54" name="AutoShape 52"/>
            <p:cNvSpPr>
              <a:spLocks noChangeArrowheads="1"/>
            </p:cNvSpPr>
            <p:nvPr/>
          </p:nvSpPr>
          <p:spPr bwMode="auto">
            <a:xfrm>
              <a:off x="1984375" y="3279775"/>
              <a:ext cx="255588" cy="573088"/>
            </a:xfrm>
            <a:prstGeom prst="upDownArrow">
              <a:avLst>
                <a:gd name="adj1" fmla="val 50000"/>
                <a:gd name="adj2" fmla="val 4484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5" name="AutoShape 43"/>
            <p:cNvSpPr>
              <a:spLocks noChangeArrowheads="1"/>
            </p:cNvSpPr>
            <p:nvPr/>
          </p:nvSpPr>
          <p:spPr bwMode="auto">
            <a:xfrm>
              <a:off x="7073900" y="3262313"/>
              <a:ext cx="255588" cy="573087"/>
            </a:xfrm>
            <a:prstGeom prst="upDownArrow">
              <a:avLst>
                <a:gd name="adj1" fmla="val 50000"/>
                <a:gd name="adj2" fmla="val 4484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40218208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传输层的两个主要协议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2096"/>
            <a:ext cx="8579554" cy="5595903"/>
          </a:xfrm>
        </p:spPr>
        <p:txBody>
          <a:bodyPr/>
          <a:lstStyle/>
          <a:p>
            <a:r>
              <a:rPr lang="zh-CN" altLang="en-US" dirty="0" smtClean="0"/>
              <a:t>用户数据报协议</a:t>
            </a:r>
            <a:r>
              <a:rPr lang="en-US" altLang="zh-CN" dirty="0" smtClean="0"/>
              <a:t>UDP(User Datagram Protocol) [RFC 768]</a:t>
            </a:r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端</a:t>
            </a:r>
            <a:r>
              <a:rPr lang="zh-CN" altLang="en-US" dirty="0"/>
              <a:t>到</a:t>
            </a:r>
            <a:r>
              <a:rPr lang="zh-CN" altLang="en-US" dirty="0" smtClean="0"/>
              <a:t>端的、尽力而为的数据报</a:t>
            </a:r>
            <a:r>
              <a:rPr lang="zh-CN" altLang="en-US" dirty="0"/>
              <a:t>传输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1008000" lvl="2">
              <a:spcBef>
                <a:spcPts val="600"/>
              </a:spcBef>
            </a:pPr>
            <a:r>
              <a:rPr lang="zh-CN" altLang="en-US" sz="1600" dirty="0"/>
              <a:t>把下层网络的主机到主机的传递服务扩展到进程到进程的通信服务</a:t>
            </a:r>
            <a:endParaRPr lang="en-US" altLang="zh-CN" sz="1600" dirty="0"/>
          </a:p>
          <a:p>
            <a:pPr marL="1008000" lvl="2">
              <a:spcBef>
                <a:spcPts val="600"/>
              </a:spcBef>
            </a:pPr>
            <a:r>
              <a:rPr lang="zh-CN" altLang="en-US" sz="1600" dirty="0"/>
              <a:t>简单异步多路</a:t>
            </a:r>
            <a:r>
              <a:rPr lang="zh-CN" altLang="en-US" sz="1600" dirty="0" smtClean="0"/>
              <a:t>分解与复用：所有应用进程的数据通过传输层传输到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层，即多路复用；传输层收到的数据交付给相应的应用进程即多路分解</a:t>
            </a:r>
            <a:endParaRPr lang="en-US" altLang="zh-CN" sz="1600" dirty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传输控制协议</a:t>
            </a:r>
            <a:r>
              <a:rPr lang="en-US" altLang="zh-CN" dirty="0" smtClean="0"/>
              <a:t>TCP (Transmission Control Protocol) [RFC 793]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端到</a:t>
            </a:r>
            <a:r>
              <a:rPr lang="zh-CN" altLang="en-US" dirty="0" smtClean="0"/>
              <a:t>端的、可靠的、面向连接的字节流服务</a:t>
            </a:r>
            <a:endParaRPr lang="en-US" altLang="zh-CN" dirty="0" smtClean="0"/>
          </a:p>
          <a:p>
            <a:pPr marL="1008000" lvl="2">
              <a:spcBef>
                <a:spcPts val="600"/>
              </a:spcBef>
            </a:pPr>
            <a:r>
              <a:rPr lang="zh-CN" altLang="en-US" sz="1600" dirty="0"/>
              <a:t>应用最广泛的传输层协议，占据目前互联网的</a:t>
            </a:r>
            <a:r>
              <a:rPr lang="en-US" altLang="zh-CN" sz="1600" dirty="0"/>
              <a:t>90%</a:t>
            </a:r>
            <a:r>
              <a:rPr lang="zh-CN" altLang="en-US" sz="1600" dirty="0"/>
              <a:t>以上流量</a:t>
            </a:r>
          </a:p>
          <a:p>
            <a:pPr marL="1008000" lvl="2">
              <a:spcBef>
                <a:spcPts val="600"/>
              </a:spcBef>
            </a:pPr>
            <a:r>
              <a:rPr lang="zh-CN" altLang="en-US" sz="1600" dirty="0" smtClean="0"/>
              <a:t>多路分解与复用</a:t>
            </a:r>
            <a:endParaRPr lang="en-US" altLang="zh-CN" sz="1600" dirty="0" smtClean="0"/>
          </a:p>
          <a:p>
            <a:pPr marL="1008000" lvl="2">
              <a:spcBef>
                <a:spcPts val="600"/>
              </a:spcBef>
            </a:pPr>
            <a:r>
              <a:rPr lang="zh-CN" altLang="en-US" sz="1600" dirty="0"/>
              <a:t>连接管理：先建立逻辑</a:t>
            </a:r>
            <a:r>
              <a:rPr lang="zh-CN" altLang="en-US" sz="1600" dirty="0" smtClean="0"/>
              <a:t>连接，进行</a:t>
            </a:r>
            <a:r>
              <a:rPr lang="zh-CN" altLang="en-US" sz="1600" dirty="0"/>
              <a:t>双向数据流</a:t>
            </a:r>
            <a:r>
              <a:rPr lang="zh-CN" altLang="en-US" sz="1600" dirty="0" smtClean="0"/>
              <a:t>传输，通信结束</a:t>
            </a:r>
            <a:endParaRPr lang="en-US" altLang="zh-CN" sz="1600" dirty="0" smtClean="0"/>
          </a:p>
          <a:p>
            <a:pPr marL="779406" lvl="2" indent="0">
              <a:spcBef>
                <a:spcPts val="600"/>
              </a:spcBef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</a:t>
            </a:r>
            <a:r>
              <a:rPr lang="zh-CN" altLang="en-US" sz="1600" dirty="0" smtClean="0"/>
              <a:t>后</a:t>
            </a:r>
            <a:r>
              <a:rPr lang="zh-CN" altLang="en-US" sz="1600" dirty="0"/>
              <a:t>撤销</a:t>
            </a:r>
            <a:r>
              <a:rPr lang="zh-CN" altLang="en-US" sz="1600" dirty="0" smtClean="0"/>
              <a:t>连接</a:t>
            </a:r>
            <a:endParaRPr lang="en-US" altLang="zh-CN" sz="1600" dirty="0" smtClean="0"/>
          </a:p>
          <a:p>
            <a:pPr marL="1008000" lvl="2">
              <a:spcBef>
                <a:spcPts val="600"/>
              </a:spcBef>
            </a:pPr>
            <a:r>
              <a:rPr lang="zh-CN" altLang="en-US" sz="1600" dirty="0" smtClean="0"/>
              <a:t>可靠传输：</a:t>
            </a:r>
            <a:r>
              <a:rPr lang="zh-CN" altLang="en-US" sz="1600" dirty="0"/>
              <a:t>对一个连接上传输的每个字节编号，通过接收</a:t>
            </a:r>
            <a:r>
              <a:rPr lang="zh-CN" altLang="en-US" sz="1600" dirty="0" smtClean="0"/>
              <a:t>确认</a:t>
            </a:r>
            <a:endParaRPr lang="en-US" altLang="zh-CN" sz="1600" dirty="0" smtClean="0"/>
          </a:p>
          <a:p>
            <a:pPr marL="779406" lvl="2" indent="0">
              <a:spcBef>
                <a:spcPts val="600"/>
              </a:spcBef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</a:t>
            </a:r>
            <a:r>
              <a:rPr lang="zh-CN" altLang="en-US" sz="1600" dirty="0" smtClean="0"/>
              <a:t>和</a:t>
            </a:r>
            <a:r>
              <a:rPr lang="zh-CN" altLang="en-US" sz="1600" dirty="0"/>
              <a:t>重传来保证可靠传输</a:t>
            </a:r>
            <a:endParaRPr lang="en-US" altLang="zh-CN" sz="1600" dirty="0" smtClean="0"/>
          </a:p>
          <a:p>
            <a:pPr marL="1008000" lvl="2">
              <a:spcBef>
                <a:spcPts val="600"/>
              </a:spcBef>
            </a:pPr>
            <a:r>
              <a:rPr lang="zh-CN" altLang="en-US" sz="1600" dirty="0" smtClean="0"/>
              <a:t>流量控制：防止发送方发出的数据超出接收方的接收能力</a:t>
            </a:r>
            <a:endParaRPr lang="en-US" altLang="zh-CN" sz="1600" dirty="0" smtClean="0"/>
          </a:p>
          <a:p>
            <a:pPr marL="1008000" lvl="2">
              <a:spcBef>
                <a:spcPts val="600"/>
              </a:spcBef>
            </a:pPr>
            <a:r>
              <a:rPr lang="zh-CN" altLang="en-US" sz="1600" dirty="0" smtClean="0"/>
              <a:t>拥塞控制：防止过多数据注入网络造成网络结点或链路超载</a:t>
            </a:r>
            <a:endParaRPr lang="en-US" altLang="zh-CN" sz="1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9623" y="87868"/>
            <a:ext cx="225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5.1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传输层协议概述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7076345" y="3794753"/>
            <a:ext cx="1960409" cy="2712565"/>
            <a:chOff x="4612519" y="3434855"/>
            <a:chExt cx="2357007" cy="3268474"/>
          </a:xfrm>
        </p:grpSpPr>
        <p:grpSp>
          <p:nvGrpSpPr>
            <p:cNvPr id="58" name="组合 57"/>
            <p:cNvGrpSpPr/>
            <p:nvPr/>
          </p:nvGrpSpPr>
          <p:grpSpPr>
            <a:xfrm>
              <a:off x="4612519" y="3434855"/>
              <a:ext cx="2357007" cy="3268474"/>
              <a:chOff x="4612519" y="3434855"/>
              <a:chExt cx="2357007" cy="3268474"/>
            </a:xfrm>
          </p:grpSpPr>
          <p:sp>
            <p:nvSpPr>
              <p:cNvPr id="60" name="立方体 59"/>
              <p:cNvSpPr/>
              <p:nvPr/>
            </p:nvSpPr>
            <p:spPr>
              <a:xfrm>
                <a:off x="4612519" y="3434855"/>
                <a:ext cx="2357007" cy="2843196"/>
              </a:xfrm>
              <a:prstGeom prst="cube">
                <a:avLst>
                  <a:gd name="adj" fmla="val 7089"/>
                </a:avLst>
              </a:prstGeom>
              <a:gradFill rotWithShape="1">
                <a:gsLst>
                  <a:gs pos="0">
                    <a:srgbClr val="839EE3">
                      <a:gamma/>
                      <a:shade val="46275"/>
                      <a:invGamma/>
                    </a:srgbClr>
                  </a:gs>
                  <a:gs pos="50000">
                    <a:srgbClr val="839EE3"/>
                  </a:gs>
                  <a:gs pos="100000">
                    <a:srgbClr val="839EE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6350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rgbClr val="CACACA">
                    <a:alpha val="50000"/>
                  </a:srgbClr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 b="1" ker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61" name="文本框 26"/>
              <p:cNvSpPr txBox="1"/>
              <p:nvPr/>
            </p:nvSpPr>
            <p:spPr>
              <a:xfrm>
                <a:off x="4637836" y="4986302"/>
                <a:ext cx="2064698" cy="459217"/>
              </a:xfrm>
              <a:prstGeom prst="rect">
                <a:avLst/>
              </a:prstGeom>
              <a:noFill/>
              <a:ln w="2222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 anchor="ctr" anchorCtr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b="1" dirty="0" smtClean="0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IP</a:t>
                </a:r>
                <a:endParaRPr lang="zh-CN" altLang="en-US" sz="1600" b="1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637836" y="5452587"/>
                <a:ext cx="2177407" cy="825464"/>
              </a:xfrm>
              <a:prstGeom prst="rect">
                <a:avLst/>
              </a:prstGeom>
              <a:noFill/>
              <a:ln w="2222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 anchor="ctr" anchorCtr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00" b="1" dirty="0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子网</a:t>
                </a:r>
                <a:r>
                  <a:rPr lang="zh-CN" altLang="en-US" sz="1600" b="1" dirty="0" smtClean="0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层</a:t>
                </a:r>
                <a:endParaRPr lang="zh-CN" altLang="en-US" sz="1600" b="1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63" name="文本框 32"/>
              <p:cNvSpPr txBox="1"/>
              <p:nvPr/>
            </p:nvSpPr>
            <p:spPr>
              <a:xfrm>
                <a:off x="4637836" y="4505780"/>
                <a:ext cx="1138074" cy="480523"/>
              </a:xfrm>
              <a:prstGeom prst="rect">
                <a:avLst/>
              </a:prstGeom>
              <a:noFill/>
              <a:ln w="2222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 anchor="ctr" anchorCtr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b="1" dirty="0" smtClean="0">
                    <a:solidFill>
                      <a:srgbClr val="FFFF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TCP</a:t>
                </a:r>
                <a:endParaRPr lang="zh-CN" altLang="en-US" sz="1400" b="1" dirty="0">
                  <a:solidFill>
                    <a:srgbClr val="FFFF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64" name="文本框 33"/>
              <p:cNvSpPr txBox="1"/>
              <p:nvPr/>
            </p:nvSpPr>
            <p:spPr>
              <a:xfrm>
                <a:off x="5775910" y="4509485"/>
                <a:ext cx="853770" cy="469749"/>
              </a:xfrm>
              <a:prstGeom prst="rect">
                <a:avLst/>
              </a:prstGeom>
              <a:noFill/>
              <a:ln w="2222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 anchor="ctr" anchorCtr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b="1" dirty="0" smtClean="0">
                    <a:solidFill>
                      <a:srgbClr val="FFFF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UDP</a:t>
                </a:r>
                <a:endParaRPr lang="zh-CN" altLang="en-US" sz="1400" b="1" dirty="0">
                  <a:solidFill>
                    <a:srgbClr val="FFFF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65" name="文本框 36"/>
              <p:cNvSpPr txBox="1"/>
              <p:nvPr/>
            </p:nvSpPr>
            <p:spPr>
              <a:xfrm>
                <a:off x="4998720" y="6295392"/>
                <a:ext cx="1968156" cy="407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b="1" dirty="0" smtClean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TCP/IP</a:t>
                </a:r>
                <a:r>
                  <a:rPr lang="zh-CN" altLang="en-US" sz="1600" b="1" dirty="0" smtClean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体系结构</a:t>
                </a:r>
                <a:endParaRPr lang="zh-CN" altLang="en-US" sz="1600" b="1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59" name="矩形 58"/>
            <p:cNvSpPr/>
            <p:nvPr/>
          </p:nvSpPr>
          <p:spPr>
            <a:xfrm>
              <a:off x="5362902" y="3709019"/>
              <a:ext cx="962106" cy="40793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95929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传输端口与多路分解</a:t>
            </a:r>
            <a:r>
              <a:rPr lang="en-US" altLang="zh-CN" dirty="0" smtClean="0"/>
              <a:t>/</a:t>
            </a:r>
            <a:r>
              <a:rPr lang="zh-CN" altLang="en-US" dirty="0" smtClean="0"/>
              <a:t>复用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579554" cy="4341867"/>
          </a:xfrm>
        </p:spPr>
        <p:txBody>
          <a:bodyPr/>
          <a:lstStyle/>
          <a:p>
            <a:r>
              <a:rPr lang="zh-CN" altLang="en-US" sz="2000" dirty="0" smtClean="0"/>
              <a:t>应用进程如何标识？</a:t>
            </a:r>
            <a:endParaRPr lang="en-US" altLang="zh-CN" sz="2000" dirty="0" smtClean="0"/>
          </a:p>
          <a:p>
            <a:pPr lvl="1">
              <a:spcBef>
                <a:spcPts val="600"/>
              </a:spcBef>
            </a:pPr>
            <a:r>
              <a:rPr lang="zh-CN" altLang="en-US" sz="1800" dirty="0" smtClean="0"/>
              <a:t>实现应用</a:t>
            </a:r>
            <a:r>
              <a:rPr lang="zh-CN" altLang="en-US" sz="1800" dirty="0"/>
              <a:t>进程的多路分解与</a:t>
            </a:r>
            <a:r>
              <a:rPr lang="zh-CN" altLang="en-US" sz="1800" dirty="0" smtClean="0"/>
              <a:t>复用的基本前提</a:t>
            </a:r>
            <a:endParaRPr lang="en-US" altLang="zh-CN" sz="1800" dirty="0" smtClean="0"/>
          </a:p>
          <a:p>
            <a:pPr>
              <a:spcBef>
                <a:spcPts val="1200"/>
              </a:spcBef>
            </a:pPr>
            <a:r>
              <a:rPr lang="zh-CN" altLang="en-US" sz="2000" dirty="0" smtClean="0"/>
              <a:t>利用操作系统赋予的进程标识符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pid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使得收发双方的进程相互识别</a:t>
            </a:r>
            <a:r>
              <a:rPr lang="en-US" altLang="zh-CN" sz="2000" dirty="0" smtClean="0"/>
              <a:t>?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操作系统种类很多，而不同的</a:t>
            </a:r>
            <a:r>
              <a:rPr lang="zh-CN" altLang="en-US" sz="1800" dirty="0" smtClean="0"/>
              <a:t>操作系统使用</a:t>
            </a:r>
            <a:r>
              <a:rPr lang="zh-CN" altLang="en-US" sz="1800" dirty="0"/>
              <a:t>不同格式的进程</a:t>
            </a:r>
            <a:r>
              <a:rPr lang="zh-CN" altLang="en-US" sz="1800" dirty="0" smtClean="0"/>
              <a:t>标识符</a:t>
            </a:r>
            <a:endParaRPr lang="en-US" altLang="zh-CN" sz="1800" dirty="0" smtClean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进程的创建和撤销都是动态的，发送方几乎无法识别</a:t>
            </a:r>
            <a:r>
              <a:rPr lang="zh-CN" altLang="en-US" sz="1800" dirty="0" smtClean="0"/>
              <a:t>其它机器</a:t>
            </a:r>
            <a:r>
              <a:rPr lang="zh-CN" altLang="en-US" sz="1800" dirty="0"/>
              <a:t>上的</a:t>
            </a:r>
            <a:r>
              <a:rPr lang="zh-CN" altLang="en-US" sz="1800" dirty="0" smtClean="0"/>
              <a:t>进程</a:t>
            </a:r>
            <a:endParaRPr lang="en-US" altLang="zh-CN" sz="1800" dirty="0" smtClean="0"/>
          </a:p>
          <a:p>
            <a:pPr lvl="1">
              <a:spcBef>
                <a:spcPts val="600"/>
              </a:spcBef>
            </a:pPr>
            <a:r>
              <a:rPr lang="zh-CN" altLang="en-US" sz="1800" dirty="0" smtClean="0"/>
              <a:t>因此，需要用</a:t>
            </a:r>
            <a:r>
              <a:rPr lang="zh-CN" altLang="en-US" sz="1800" dirty="0"/>
              <a:t>统一的方法对 </a:t>
            </a:r>
            <a:r>
              <a:rPr lang="en-US" altLang="zh-CN" sz="1800" dirty="0"/>
              <a:t>TCP/IP </a:t>
            </a:r>
            <a:r>
              <a:rPr lang="zh-CN" altLang="en-US" sz="1800" dirty="0"/>
              <a:t>体系的应用进程</a:t>
            </a:r>
            <a:r>
              <a:rPr lang="zh-CN" altLang="en-US" sz="1800" dirty="0" smtClean="0"/>
              <a:t>进行标识</a:t>
            </a:r>
            <a:endParaRPr lang="en-US" altLang="zh-CN" sz="1800" dirty="0" smtClean="0"/>
          </a:p>
          <a:p>
            <a:pPr marL="1008000" lvl="2">
              <a:spcBef>
                <a:spcPts val="600"/>
              </a:spcBef>
            </a:pPr>
            <a:r>
              <a:rPr lang="zh-CN" altLang="en-US" sz="1600" dirty="0" smtClean="0"/>
              <a:t>不同操作系统的计算机需相互兼容，任意主机的应用进程能够互相通信</a:t>
            </a:r>
            <a:endParaRPr lang="en-US" altLang="zh-CN" sz="1600" dirty="0" smtClean="0"/>
          </a:p>
          <a:p>
            <a:pPr marL="1008000" lvl="2">
              <a:spcBef>
                <a:spcPts val="600"/>
              </a:spcBef>
            </a:pPr>
            <a:r>
              <a:rPr lang="zh-CN" altLang="en-US" sz="1600" dirty="0" smtClean="0"/>
              <a:t>往往</a:t>
            </a:r>
            <a:r>
              <a:rPr lang="zh-CN" altLang="en-US" sz="1600" dirty="0"/>
              <a:t>需要利用目的主机提供的功能来识别终点，而不需要知道实现这个功能的</a:t>
            </a:r>
            <a:r>
              <a:rPr lang="zh-CN" altLang="en-US" sz="1600" dirty="0" smtClean="0"/>
              <a:t>进程</a:t>
            </a:r>
            <a:endParaRPr lang="en-US" altLang="zh-CN" sz="1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9623" y="87868"/>
            <a:ext cx="225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5.1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传输层协议概述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7771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传输端口与多路分解</a:t>
            </a:r>
            <a:r>
              <a:rPr lang="en-US" altLang="zh-CN" dirty="0" smtClean="0"/>
              <a:t>/</a:t>
            </a:r>
            <a:r>
              <a:rPr lang="zh-CN" altLang="en-US" dirty="0" smtClean="0"/>
              <a:t>复用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579554" cy="4877444"/>
          </a:xfrm>
        </p:spPr>
        <p:txBody>
          <a:bodyPr/>
          <a:lstStyle/>
          <a:p>
            <a:pPr marL="207920">
              <a:spcBef>
                <a:spcPts val="600"/>
              </a:spcBef>
            </a:pPr>
            <a:r>
              <a:rPr lang="zh-CN" altLang="en-US" sz="2000" dirty="0" smtClean="0"/>
              <a:t>传输层采用抽象定位符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端口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(port)</a:t>
            </a:r>
            <a:r>
              <a:rPr lang="zh-CN" altLang="en-US" sz="2000" dirty="0" smtClean="0"/>
              <a:t>，使得进程间能够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间接</a:t>
            </a:r>
            <a:r>
              <a:rPr lang="zh-CN" altLang="en-US" sz="2000" dirty="0" smtClean="0"/>
              <a:t>相互识别</a:t>
            </a:r>
            <a:endParaRPr lang="en-US" altLang="zh-CN" sz="2000" dirty="0" smtClean="0"/>
          </a:p>
          <a:p>
            <a:pPr marL="607961"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 smtClean="0"/>
              <a:t>源进程向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</a:rPr>
              <a:t>源端口</a:t>
            </a:r>
            <a:r>
              <a:rPr lang="zh-CN" altLang="en-US" sz="1800" dirty="0" smtClean="0"/>
              <a:t>发送消息</a:t>
            </a:r>
            <a:endParaRPr lang="en-US" altLang="zh-CN" sz="1800" dirty="0" smtClean="0"/>
          </a:p>
          <a:p>
            <a:pPr marL="607961"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 smtClean="0"/>
              <a:t>目的进程从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</a:rPr>
              <a:t>目的端口</a:t>
            </a:r>
            <a:r>
              <a:rPr lang="zh-CN" altLang="en-US" sz="1800" dirty="0" smtClean="0"/>
              <a:t>接收消息</a:t>
            </a:r>
            <a:endParaRPr lang="en-US" altLang="zh-CN" sz="1800" dirty="0" smtClean="0"/>
          </a:p>
          <a:p>
            <a:pPr marL="607961"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/>
              <a:t>尽管通信的终点是应用进程，但可以把端口想象是通信的</a:t>
            </a:r>
            <a:r>
              <a:rPr lang="zh-CN" altLang="en-US" sz="1800" dirty="0" smtClean="0"/>
              <a:t>终点</a:t>
            </a:r>
            <a:endParaRPr lang="en-US" altLang="zh-CN" sz="1800" dirty="0" smtClean="0"/>
          </a:p>
          <a:p>
            <a:pPr marL="1008000" lvl="2"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dirty="0" smtClean="0"/>
              <a:t>只要</a:t>
            </a:r>
            <a:r>
              <a:rPr lang="zh-CN" altLang="en-US" sz="1600" dirty="0"/>
              <a:t>把要传送的报文交到目的主机</a:t>
            </a:r>
            <a:r>
              <a:rPr lang="zh-CN" altLang="en-US" sz="1600" dirty="0" smtClean="0"/>
              <a:t>的相应的</a:t>
            </a:r>
            <a:r>
              <a:rPr lang="zh-CN" altLang="en-US" sz="1600" dirty="0"/>
              <a:t>目的端口，剩下的工作（即最后交付目的进程）就</a:t>
            </a:r>
            <a:r>
              <a:rPr lang="zh-CN" altLang="en-US" sz="1600" dirty="0" smtClean="0"/>
              <a:t>由传输层协议来完成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9623" y="87868"/>
            <a:ext cx="225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5.1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传输层协议概述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694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传输端口与多路分解</a:t>
            </a:r>
            <a:r>
              <a:rPr lang="en-US" altLang="zh-CN" dirty="0" smtClean="0"/>
              <a:t>/</a:t>
            </a:r>
            <a:r>
              <a:rPr lang="zh-CN" altLang="en-US" dirty="0" smtClean="0"/>
              <a:t>复用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5210"/>
            <a:ext cx="6570617" cy="937037"/>
          </a:xfrm>
        </p:spPr>
        <p:txBody>
          <a:bodyPr/>
          <a:lstStyle/>
          <a:p>
            <a:pPr marL="207920">
              <a:spcBef>
                <a:spcPts val="600"/>
              </a:spcBef>
            </a:pPr>
            <a:r>
              <a:rPr lang="zh-CN" altLang="en-US" sz="2000" dirty="0" smtClean="0"/>
              <a:t>传输端口是一种抽象的软件端口</a:t>
            </a:r>
            <a:endParaRPr lang="en-US" altLang="zh-CN" sz="2000" dirty="0" smtClean="0"/>
          </a:p>
          <a:p>
            <a:pPr marL="607961" lvl="1">
              <a:spcBef>
                <a:spcPts val="600"/>
              </a:spcBef>
            </a:pPr>
            <a:r>
              <a:rPr lang="zh-CN" altLang="en-US" sz="1600" dirty="0"/>
              <a:t>应用层的各种协议进程与</a:t>
            </a:r>
            <a:r>
              <a:rPr lang="zh-CN" altLang="en-US" sz="1600" dirty="0" smtClean="0"/>
              <a:t>传输实体</a:t>
            </a:r>
            <a:r>
              <a:rPr lang="zh-CN" altLang="en-US" sz="1600" dirty="0"/>
              <a:t>进行层间交互的一种</a:t>
            </a:r>
            <a:r>
              <a:rPr lang="zh-CN" altLang="en-US" sz="1600" dirty="0" smtClean="0"/>
              <a:t>地址</a:t>
            </a:r>
            <a:endParaRPr lang="en-US" altLang="zh-CN" sz="1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9623" y="87868"/>
            <a:ext cx="225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5.1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传输层协议概述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7" name="Picture 4" descr="05x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311" y="2575129"/>
            <a:ext cx="2829387" cy="2950460"/>
          </a:xfrm>
          <a:prstGeom prst="rect">
            <a:avLst/>
          </a:prstGeom>
          <a:solidFill>
            <a:srgbClr val="F0F0F6"/>
          </a:solidFill>
          <a:extLst/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57200" y="2392247"/>
            <a:ext cx="5544242" cy="193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7961" lvl="1">
              <a:spcBef>
                <a:spcPts val="600"/>
              </a:spcBef>
            </a:pPr>
            <a:r>
              <a:rPr lang="zh-CN" altLang="en-US" sz="1600" kern="0" dirty="0" smtClean="0"/>
              <a:t>不同操作系统对端口的具体实现方法不同</a:t>
            </a:r>
            <a:endParaRPr lang="en-US" altLang="zh-CN" sz="1600" kern="0" dirty="0" smtClean="0"/>
          </a:p>
          <a:p>
            <a:pPr marL="607961" lvl="1">
              <a:spcBef>
                <a:spcPts val="600"/>
              </a:spcBef>
            </a:pPr>
            <a:r>
              <a:rPr lang="zh-CN" altLang="en-US" sz="1600" kern="0" dirty="0" smtClean="0"/>
              <a:t>一般，端口由一个消息队列实现</a:t>
            </a:r>
            <a:endParaRPr lang="en-US" altLang="zh-CN" sz="1600" kern="0" dirty="0" smtClean="0"/>
          </a:p>
          <a:p>
            <a:pPr marL="1008000" lvl="2">
              <a:spcBef>
                <a:spcPts val="600"/>
              </a:spcBef>
            </a:pPr>
            <a:r>
              <a:rPr lang="zh-CN" altLang="en-US" sz="1600" kern="0" dirty="0" smtClean="0"/>
              <a:t>消息到达时，协议把其加到相应端口队列，队列满，消息被丢弃</a:t>
            </a:r>
            <a:endParaRPr lang="en-US" altLang="zh-CN" sz="1600" kern="0" dirty="0" smtClean="0"/>
          </a:p>
          <a:p>
            <a:pPr marL="1008000" lvl="2">
              <a:spcBef>
                <a:spcPts val="600"/>
              </a:spcBef>
            </a:pPr>
            <a:r>
              <a:rPr lang="zh-CN" altLang="en-US" sz="1600" kern="0" dirty="0" smtClean="0"/>
              <a:t>应用进程需接收消息时，从队列前端读取一条消息；队列空则进程阻塞直到有消息</a:t>
            </a:r>
            <a:endParaRPr lang="en-US" altLang="zh-CN" sz="1600" kern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5977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传输端口与多路分解</a:t>
            </a:r>
            <a:r>
              <a:rPr lang="en-US" altLang="zh-CN" dirty="0" smtClean="0"/>
              <a:t>/</a:t>
            </a:r>
            <a:r>
              <a:rPr lang="zh-CN" altLang="en-US" dirty="0" smtClean="0"/>
              <a:t>复用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5210"/>
            <a:ext cx="6570617" cy="937037"/>
          </a:xfrm>
        </p:spPr>
        <p:txBody>
          <a:bodyPr/>
          <a:lstStyle/>
          <a:p>
            <a:pPr marL="207920">
              <a:spcBef>
                <a:spcPts val="600"/>
              </a:spcBef>
            </a:pPr>
            <a:r>
              <a:rPr lang="zh-CN" altLang="en-US" sz="2000" dirty="0" smtClean="0"/>
              <a:t>传输端口是一种抽象的软件端口</a:t>
            </a:r>
            <a:endParaRPr lang="en-US" altLang="zh-CN" sz="2000" dirty="0" smtClean="0"/>
          </a:p>
          <a:p>
            <a:pPr marL="607961" lvl="1">
              <a:spcBef>
                <a:spcPts val="600"/>
              </a:spcBef>
            </a:pPr>
            <a:r>
              <a:rPr lang="zh-CN" altLang="en-US" sz="1600" dirty="0"/>
              <a:t>应用层的各种协议进程与</a:t>
            </a:r>
            <a:r>
              <a:rPr lang="zh-CN" altLang="en-US" sz="1600" dirty="0" smtClean="0"/>
              <a:t>传输实体</a:t>
            </a:r>
            <a:r>
              <a:rPr lang="zh-CN" altLang="en-US" sz="1600" dirty="0"/>
              <a:t>进行层间交互的一种</a:t>
            </a:r>
            <a:r>
              <a:rPr lang="zh-CN" altLang="en-US" sz="1600" dirty="0" smtClean="0"/>
              <a:t>地址</a:t>
            </a:r>
            <a:endParaRPr lang="en-US" altLang="zh-CN" sz="1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9623" y="87868"/>
            <a:ext cx="225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5.1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传输层协议概述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57200" y="2392247"/>
            <a:ext cx="5544242" cy="193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7961" lvl="1">
              <a:spcBef>
                <a:spcPts val="600"/>
              </a:spcBef>
            </a:pPr>
            <a:r>
              <a:rPr lang="zh-CN" altLang="en-US" sz="1600" kern="0" dirty="0" smtClean="0"/>
              <a:t>不同操作系统对端口的具体实现方法不同</a:t>
            </a:r>
            <a:endParaRPr lang="en-US" altLang="zh-CN" sz="1600" kern="0" dirty="0" smtClean="0"/>
          </a:p>
          <a:p>
            <a:pPr marL="607961" lvl="1">
              <a:spcBef>
                <a:spcPts val="600"/>
              </a:spcBef>
            </a:pPr>
            <a:r>
              <a:rPr lang="zh-CN" altLang="en-US" sz="1600" kern="0" dirty="0" smtClean="0"/>
              <a:t>一般，端口由一个消息队列实现</a:t>
            </a:r>
            <a:endParaRPr lang="en-US" altLang="zh-CN" sz="1600" kern="0" dirty="0" smtClean="0"/>
          </a:p>
          <a:p>
            <a:pPr marL="1008000" lvl="2">
              <a:spcBef>
                <a:spcPts val="600"/>
              </a:spcBef>
            </a:pPr>
            <a:r>
              <a:rPr lang="zh-CN" altLang="en-US" sz="1600" kern="0" dirty="0" smtClean="0"/>
              <a:t>消息到达时，协议把其加到相应端口队列，队列满，消息被丢弃</a:t>
            </a:r>
            <a:endParaRPr lang="en-US" altLang="zh-CN" sz="1600" kern="0" dirty="0" smtClean="0"/>
          </a:p>
          <a:p>
            <a:pPr marL="1008000" lvl="2">
              <a:spcBef>
                <a:spcPts val="600"/>
              </a:spcBef>
            </a:pPr>
            <a:r>
              <a:rPr lang="zh-CN" altLang="en-US" sz="1600" kern="0" dirty="0" smtClean="0"/>
              <a:t>应用进程需接收消息时，从队列前端读取一条消息；队列空则进程阻塞直到有消息</a:t>
            </a:r>
            <a:endParaRPr lang="en-US" altLang="zh-CN" sz="1600" kern="0" dirty="0" smtClean="0"/>
          </a:p>
        </p:txBody>
      </p:sp>
      <p:grpSp>
        <p:nvGrpSpPr>
          <p:cNvPr id="9" name="组合 8"/>
          <p:cNvGrpSpPr/>
          <p:nvPr/>
        </p:nvGrpSpPr>
        <p:grpSpPr>
          <a:xfrm>
            <a:off x="1389326" y="4323804"/>
            <a:ext cx="6622869" cy="2425882"/>
            <a:chOff x="520700" y="2009775"/>
            <a:chExt cx="8187625" cy="3867150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1096963" y="3868738"/>
              <a:ext cx="2797175" cy="125095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1208088" y="4673600"/>
              <a:ext cx="2215316" cy="459665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UDP      </a:t>
              </a:r>
              <a:r>
                <a:rPr kumimoji="1" lang="zh-CN" altLang="en-US" sz="160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端口 </a:t>
              </a:r>
              <a:r>
                <a:rPr kumimoji="1" lang="en-US" altLang="zh-CN" sz="160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51000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5786438" y="3868738"/>
              <a:ext cx="2797175" cy="125095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5889625" y="4673600"/>
              <a:ext cx="2002873" cy="459665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UDP         </a:t>
              </a:r>
              <a:r>
                <a:rPr kumimoji="1" lang="zh-CN" altLang="en-US" sz="1600" dirty="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端口 </a:t>
              </a:r>
              <a:r>
                <a:rPr kumimoji="1" lang="en-US" altLang="zh-CN" sz="1600" dirty="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69</a:t>
              </a:r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075078" y="2106054"/>
              <a:ext cx="885577" cy="1378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6000" dirty="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</a:t>
              </a:r>
              <a:endParaRPr kumimoji="1" lang="en-US" altLang="zh-CN" sz="6000" dirty="0">
                <a:solidFill>
                  <a:srgbClr val="1228F8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6780704" y="2168526"/>
              <a:ext cx="885577" cy="1378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6000" dirty="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</a:t>
              </a:r>
              <a:endParaRPr kumimoji="1" lang="en-US" altLang="zh-CN" sz="6000" dirty="0">
                <a:solidFill>
                  <a:srgbClr val="1228F8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1100138" y="3403600"/>
              <a:ext cx="981962" cy="459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出队列</a:t>
              </a: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7726363" y="3392488"/>
              <a:ext cx="981962" cy="459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入队列</a:t>
              </a: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5786438" y="3403600"/>
              <a:ext cx="981962" cy="459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出队列</a:t>
              </a: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3051175" y="3392488"/>
              <a:ext cx="981962" cy="459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入队列</a:t>
              </a:r>
            </a:p>
          </p:txBody>
        </p:sp>
        <p:grpSp>
          <p:nvGrpSpPr>
            <p:cNvPr id="20" name="Group 13"/>
            <p:cNvGrpSpPr>
              <a:grpSpLocks/>
            </p:cNvGrpSpPr>
            <p:nvPr/>
          </p:nvGrpSpPr>
          <p:grpSpPr bwMode="auto">
            <a:xfrm>
              <a:off x="1919288" y="3554413"/>
              <a:ext cx="411162" cy="714375"/>
              <a:chOff x="1008" y="1488"/>
              <a:chExt cx="240" cy="384"/>
            </a:xfrm>
          </p:grpSpPr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>
                <a:off x="1008" y="1488"/>
                <a:ext cx="240" cy="384"/>
              </a:xfrm>
              <a:custGeom>
                <a:avLst/>
                <a:gdLst>
                  <a:gd name="T0" fmla="*/ 0 w 240"/>
                  <a:gd name="T1" fmla="*/ 0 h 384"/>
                  <a:gd name="T2" fmla="*/ 0 w 240"/>
                  <a:gd name="T3" fmla="*/ 384 h 384"/>
                  <a:gd name="T4" fmla="*/ 240 w 240"/>
                  <a:gd name="T5" fmla="*/ 384 h 384"/>
                  <a:gd name="T6" fmla="*/ 240 w 240"/>
                  <a:gd name="T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384">
                    <a:moveTo>
                      <a:pt x="0" y="0"/>
                    </a:move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0" name="Line 15"/>
              <p:cNvSpPr>
                <a:spLocks noChangeShapeType="1"/>
              </p:cNvSpPr>
              <p:nvPr/>
            </p:nvSpPr>
            <p:spPr bwMode="auto">
              <a:xfrm>
                <a:off x="100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1" name="Line 16"/>
              <p:cNvSpPr>
                <a:spLocks noChangeShapeType="1"/>
              </p:cNvSpPr>
              <p:nvPr/>
            </p:nvSpPr>
            <p:spPr bwMode="auto">
              <a:xfrm>
                <a:off x="1008" y="182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2" name="Line 17"/>
              <p:cNvSpPr>
                <a:spLocks noChangeShapeType="1"/>
              </p:cNvSpPr>
              <p:nvPr/>
            </p:nvSpPr>
            <p:spPr bwMode="auto">
              <a:xfrm>
                <a:off x="100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3" name="Line 18"/>
              <p:cNvSpPr>
                <a:spLocks noChangeShapeType="1"/>
              </p:cNvSpPr>
              <p:nvPr/>
            </p:nvSpPr>
            <p:spPr bwMode="auto">
              <a:xfrm>
                <a:off x="100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4" name="Line 19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5" name="Line 20"/>
              <p:cNvSpPr>
                <a:spLocks noChangeShapeType="1"/>
              </p:cNvSpPr>
              <p:nvPr/>
            </p:nvSpPr>
            <p:spPr bwMode="auto">
              <a:xfrm>
                <a:off x="100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21" name="Group 21"/>
            <p:cNvGrpSpPr>
              <a:grpSpLocks/>
            </p:cNvGrpSpPr>
            <p:nvPr/>
          </p:nvGrpSpPr>
          <p:grpSpPr bwMode="auto">
            <a:xfrm flipV="1">
              <a:off x="2659063" y="3554413"/>
              <a:ext cx="412750" cy="714375"/>
              <a:chOff x="1008" y="1488"/>
              <a:chExt cx="240" cy="384"/>
            </a:xfrm>
          </p:grpSpPr>
          <p:sp>
            <p:nvSpPr>
              <p:cNvPr id="52" name="Freeform 22"/>
              <p:cNvSpPr>
                <a:spLocks/>
              </p:cNvSpPr>
              <p:nvPr/>
            </p:nvSpPr>
            <p:spPr bwMode="auto">
              <a:xfrm>
                <a:off x="1008" y="1488"/>
                <a:ext cx="240" cy="384"/>
              </a:xfrm>
              <a:custGeom>
                <a:avLst/>
                <a:gdLst>
                  <a:gd name="T0" fmla="*/ 0 w 240"/>
                  <a:gd name="T1" fmla="*/ 0 h 384"/>
                  <a:gd name="T2" fmla="*/ 0 w 240"/>
                  <a:gd name="T3" fmla="*/ 384 h 384"/>
                  <a:gd name="T4" fmla="*/ 240 w 240"/>
                  <a:gd name="T5" fmla="*/ 384 h 384"/>
                  <a:gd name="T6" fmla="*/ 240 w 240"/>
                  <a:gd name="T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384">
                    <a:moveTo>
                      <a:pt x="0" y="0"/>
                    </a:move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3" name="Line 23"/>
              <p:cNvSpPr>
                <a:spLocks noChangeShapeType="1"/>
              </p:cNvSpPr>
              <p:nvPr/>
            </p:nvSpPr>
            <p:spPr bwMode="auto">
              <a:xfrm>
                <a:off x="100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4" name="Line 24"/>
              <p:cNvSpPr>
                <a:spLocks noChangeShapeType="1"/>
              </p:cNvSpPr>
              <p:nvPr/>
            </p:nvSpPr>
            <p:spPr bwMode="auto">
              <a:xfrm>
                <a:off x="1008" y="182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" name="Line 25"/>
              <p:cNvSpPr>
                <a:spLocks noChangeShapeType="1"/>
              </p:cNvSpPr>
              <p:nvPr/>
            </p:nvSpPr>
            <p:spPr bwMode="auto">
              <a:xfrm>
                <a:off x="100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6" name="Line 26"/>
              <p:cNvSpPr>
                <a:spLocks noChangeShapeType="1"/>
              </p:cNvSpPr>
              <p:nvPr/>
            </p:nvSpPr>
            <p:spPr bwMode="auto">
              <a:xfrm>
                <a:off x="100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7" name="Line 27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8" name="Line 28"/>
              <p:cNvSpPr>
                <a:spLocks noChangeShapeType="1"/>
              </p:cNvSpPr>
              <p:nvPr/>
            </p:nvSpPr>
            <p:spPr bwMode="auto">
              <a:xfrm>
                <a:off x="100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22" name="Group 29"/>
            <p:cNvGrpSpPr>
              <a:grpSpLocks/>
            </p:cNvGrpSpPr>
            <p:nvPr/>
          </p:nvGrpSpPr>
          <p:grpSpPr bwMode="auto">
            <a:xfrm flipV="1">
              <a:off x="7348538" y="3554413"/>
              <a:ext cx="412750" cy="714375"/>
              <a:chOff x="1008" y="1488"/>
              <a:chExt cx="240" cy="384"/>
            </a:xfrm>
          </p:grpSpPr>
          <p:sp>
            <p:nvSpPr>
              <p:cNvPr id="45" name="Freeform 30"/>
              <p:cNvSpPr>
                <a:spLocks/>
              </p:cNvSpPr>
              <p:nvPr/>
            </p:nvSpPr>
            <p:spPr bwMode="auto">
              <a:xfrm>
                <a:off x="1008" y="1488"/>
                <a:ext cx="240" cy="384"/>
              </a:xfrm>
              <a:custGeom>
                <a:avLst/>
                <a:gdLst>
                  <a:gd name="T0" fmla="*/ 0 w 240"/>
                  <a:gd name="T1" fmla="*/ 0 h 384"/>
                  <a:gd name="T2" fmla="*/ 0 w 240"/>
                  <a:gd name="T3" fmla="*/ 384 h 384"/>
                  <a:gd name="T4" fmla="*/ 240 w 240"/>
                  <a:gd name="T5" fmla="*/ 384 h 384"/>
                  <a:gd name="T6" fmla="*/ 240 w 240"/>
                  <a:gd name="T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384">
                    <a:moveTo>
                      <a:pt x="0" y="0"/>
                    </a:move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6" name="Line 31"/>
              <p:cNvSpPr>
                <a:spLocks noChangeShapeType="1"/>
              </p:cNvSpPr>
              <p:nvPr/>
            </p:nvSpPr>
            <p:spPr bwMode="auto">
              <a:xfrm>
                <a:off x="100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7" name="Line 32"/>
              <p:cNvSpPr>
                <a:spLocks noChangeShapeType="1"/>
              </p:cNvSpPr>
              <p:nvPr/>
            </p:nvSpPr>
            <p:spPr bwMode="auto">
              <a:xfrm>
                <a:off x="1008" y="182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Line 33"/>
              <p:cNvSpPr>
                <a:spLocks noChangeShapeType="1"/>
              </p:cNvSpPr>
              <p:nvPr/>
            </p:nvSpPr>
            <p:spPr bwMode="auto">
              <a:xfrm>
                <a:off x="100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Line 34"/>
              <p:cNvSpPr>
                <a:spLocks noChangeShapeType="1"/>
              </p:cNvSpPr>
              <p:nvPr/>
            </p:nvSpPr>
            <p:spPr bwMode="auto">
              <a:xfrm>
                <a:off x="100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0" name="Line 35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1" name="Line 36"/>
              <p:cNvSpPr>
                <a:spLocks noChangeShapeType="1"/>
              </p:cNvSpPr>
              <p:nvPr/>
            </p:nvSpPr>
            <p:spPr bwMode="auto">
              <a:xfrm>
                <a:off x="100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23" name="Group 37"/>
            <p:cNvGrpSpPr>
              <a:grpSpLocks/>
            </p:cNvGrpSpPr>
            <p:nvPr/>
          </p:nvGrpSpPr>
          <p:grpSpPr bwMode="auto">
            <a:xfrm>
              <a:off x="6608763" y="3554413"/>
              <a:ext cx="411162" cy="714375"/>
              <a:chOff x="1008" y="1488"/>
              <a:chExt cx="240" cy="384"/>
            </a:xfrm>
          </p:grpSpPr>
          <p:sp>
            <p:nvSpPr>
              <p:cNvPr id="38" name="Freeform 38"/>
              <p:cNvSpPr>
                <a:spLocks/>
              </p:cNvSpPr>
              <p:nvPr/>
            </p:nvSpPr>
            <p:spPr bwMode="auto">
              <a:xfrm>
                <a:off x="1008" y="1488"/>
                <a:ext cx="240" cy="384"/>
              </a:xfrm>
              <a:custGeom>
                <a:avLst/>
                <a:gdLst>
                  <a:gd name="T0" fmla="*/ 0 w 240"/>
                  <a:gd name="T1" fmla="*/ 0 h 384"/>
                  <a:gd name="T2" fmla="*/ 0 w 240"/>
                  <a:gd name="T3" fmla="*/ 384 h 384"/>
                  <a:gd name="T4" fmla="*/ 240 w 240"/>
                  <a:gd name="T5" fmla="*/ 384 h 384"/>
                  <a:gd name="T6" fmla="*/ 240 w 240"/>
                  <a:gd name="T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384">
                    <a:moveTo>
                      <a:pt x="0" y="0"/>
                    </a:move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9" name="Line 39"/>
              <p:cNvSpPr>
                <a:spLocks noChangeShapeType="1"/>
              </p:cNvSpPr>
              <p:nvPr/>
            </p:nvSpPr>
            <p:spPr bwMode="auto">
              <a:xfrm>
                <a:off x="100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>
                <a:off x="1008" y="182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Line 41"/>
              <p:cNvSpPr>
                <a:spLocks noChangeShapeType="1"/>
              </p:cNvSpPr>
              <p:nvPr/>
            </p:nvSpPr>
            <p:spPr bwMode="auto">
              <a:xfrm>
                <a:off x="100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2" name="Line 42"/>
              <p:cNvSpPr>
                <a:spLocks noChangeShapeType="1"/>
              </p:cNvSpPr>
              <p:nvPr/>
            </p:nvSpPr>
            <p:spPr bwMode="auto">
              <a:xfrm>
                <a:off x="100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" name="Line 43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100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2105025" y="4335463"/>
              <a:ext cx="0" cy="447675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>
              <a:off x="6804025" y="4335463"/>
              <a:ext cx="0" cy="447675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Line 47"/>
            <p:cNvSpPr>
              <a:spLocks noChangeShapeType="1"/>
            </p:cNvSpPr>
            <p:nvPr/>
          </p:nvSpPr>
          <p:spPr bwMode="auto">
            <a:xfrm flipV="1">
              <a:off x="2844800" y="4279900"/>
              <a:ext cx="0" cy="447675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" name="Line 48"/>
            <p:cNvSpPr>
              <a:spLocks noChangeShapeType="1"/>
            </p:cNvSpPr>
            <p:nvPr/>
          </p:nvSpPr>
          <p:spPr bwMode="auto">
            <a:xfrm flipV="1">
              <a:off x="7545388" y="4279900"/>
              <a:ext cx="0" cy="447675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Line 49"/>
            <p:cNvSpPr>
              <a:spLocks noChangeShapeType="1"/>
            </p:cNvSpPr>
            <p:nvPr/>
          </p:nvSpPr>
          <p:spPr bwMode="auto">
            <a:xfrm rot="2131398">
              <a:off x="6937375" y="3141663"/>
              <a:ext cx="1588" cy="446087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" name="Line 50"/>
            <p:cNvSpPr>
              <a:spLocks noChangeShapeType="1"/>
            </p:cNvSpPr>
            <p:nvPr/>
          </p:nvSpPr>
          <p:spPr bwMode="auto">
            <a:xfrm rot="19405191" flipV="1">
              <a:off x="2760663" y="3097213"/>
              <a:ext cx="1587" cy="446087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" name="Line 51"/>
            <p:cNvSpPr>
              <a:spLocks noChangeShapeType="1"/>
            </p:cNvSpPr>
            <p:nvPr/>
          </p:nvSpPr>
          <p:spPr bwMode="auto">
            <a:xfrm rot="2131398">
              <a:off x="2246313" y="3130550"/>
              <a:ext cx="1587" cy="44608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" name="Line 52"/>
            <p:cNvSpPr>
              <a:spLocks noChangeShapeType="1"/>
            </p:cNvSpPr>
            <p:nvPr/>
          </p:nvSpPr>
          <p:spPr bwMode="auto">
            <a:xfrm rot="19405191" flipV="1">
              <a:off x="7431088" y="3108325"/>
              <a:ext cx="1587" cy="44608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" name="Text Box 53"/>
            <p:cNvSpPr txBox="1">
              <a:spLocks noChangeArrowheads="1"/>
            </p:cNvSpPr>
            <p:nvPr/>
          </p:nvSpPr>
          <p:spPr bwMode="auto">
            <a:xfrm>
              <a:off x="6502400" y="2009775"/>
              <a:ext cx="1528808" cy="459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TFTP </a:t>
              </a:r>
              <a:r>
                <a:rPr kumimoji="1" lang="zh-CN" altLang="en-US" sz="160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服务器</a:t>
              </a:r>
            </a:p>
          </p:txBody>
        </p:sp>
        <p:sp>
          <p:nvSpPr>
            <p:cNvPr id="33" name="Text Box 54"/>
            <p:cNvSpPr txBox="1">
              <a:spLocks noChangeArrowheads="1"/>
            </p:cNvSpPr>
            <p:nvPr/>
          </p:nvSpPr>
          <p:spPr bwMode="auto">
            <a:xfrm>
              <a:off x="1919288" y="2009775"/>
              <a:ext cx="1277023" cy="459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TFTP </a:t>
              </a:r>
              <a:r>
                <a:rPr kumimoji="1" lang="zh-CN" altLang="en-US" sz="160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客户</a:t>
              </a:r>
            </a:p>
          </p:txBody>
        </p:sp>
        <p:sp>
          <p:nvSpPr>
            <p:cNvPr id="34" name="AutoShape 55"/>
            <p:cNvSpPr>
              <a:spLocks noChangeArrowheads="1"/>
            </p:cNvSpPr>
            <p:nvPr/>
          </p:nvSpPr>
          <p:spPr bwMode="auto">
            <a:xfrm>
              <a:off x="2330450" y="5430838"/>
              <a:ext cx="5018088" cy="357187"/>
            </a:xfrm>
            <a:prstGeom prst="leftRightArrow">
              <a:avLst>
                <a:gd name="adj1" fmla="val 62500"/>
                <a:gd name="adj2" fmla="val 9691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" name="Rectangle 56"/>
            <p:cNvSpPr>
              <a:spLocks noChangeArrowheads="1"/>
            </p:cNvSpPr>
            <p:nvPr/>
          </p:nvSpPr>
          <p:spPr bwMode="auto">
            <a:xfrm>
              <a:off x="3811588" y="5340350"/>
              <a:ext cx="2070100" cy="53657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60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UDP </a:t>
              </a:r>
              <a:r>
                <a:rPr kumimoji="1" lang="zh-CN" altLang="en-US" sz="160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用户数据报</a:t>
              </a:r>
            </a:p>
          </p:txBody>
        </p:sp>
        <p:sp>
          <p:nvSpPr>
            <p:cNvPr id="36" name="Text Box 57"/>
            <p:cNvSpPr txBox="1">
              <a:spLocks noChangeArrowheads="1"/>
            </p:cNvSpPr>
            <p:nvPr/>
          </p:nvSpPr>
          <p:spPr bwMode="auto">
            <a:xfrm>
              <a:off x="520700" y="2152650"/>
              <a:ext cx="478391" cy="1128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</a:t>
              </a:r>
            </a:p>
            <a:p>
              <a:r>
                <a:rPr kumimoji="1" lang="zh-CN" altLang="en-US" sz="160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用</a:t>
              </a:r>
            </a:p>
            <a:p>
              <a:r>
                <a:rPr kumimoji="1" lang="zh-CN" altLang="en-US" sz="160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层</a:t>
              </a:r>
            </a:p>
          </p:txBody>
        </p:sp>
        <p:sp>
          <p:nvSpPr>
            <p:cNvPr id="37" name="Text Box 58"/>
            <p:cNvSpPr txBox="1">
              <a:spLocks noChangeArrowheads="1"/>
            </p:cNvSpPr>
            <p:nvPr/>
          </p:nvSpPr>
          <p:spPr bwMode="auto">
            <a:xfrm>
              <a:off x="520700" y="3865564"/>
              <a:ext cx="478391" cy="1128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dirty="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运</a:t>
              </a:r>
            </a:p>
            <a:p>
              <a:r>
                <a:rPr kumimoji="1" lang="zh-CN" altLang="en-US" sz="1600" dirty="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输</a:t>
              </a:r>
            </a:p>
            <a:p>
              <a:r>
                <a:rPr kumimoji="1" lang="zh-CN" altLang="en-US" sz="1600" dirty="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5347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2|18.6|31.1|31.6|25.5|60.7|65.5|7.2|95.3|8.8|21.7|21.2|20.7|24.9|4.8|16.5|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4.6|20.3|25|9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65.5|24.5|21.1|6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1|51.8|28.6|93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10.7|14.6|19.5|11.9|126.4|15.8|21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3.1|3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4|3.5|43.3|5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7.6|7.9|30.4|130.9|7.2|3.1|18|24.9|7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9.9|42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6.9|5.1|2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40.7|5.6|40.5|7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4.7|41.3|9.1|6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47.6|104.6|19.6|4.7|11.1|4.7|31.1|54.5|31.1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1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2.xml><?xml version="1.0" encoding="utf-8"?>
<a:theme xmlns:a="http://schemas.openxmlformats.org/drawingml/2006/main" name="1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9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27294</TotalTime>
  <Words>2164</Words>
  <Application>Microsoft Office PowerPoint</Application>
  <PresentationFormat>全屏显示(4:3)</PresentationFormat>
  <Paragraphs>382</Paragraphs>
  <Slides>20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5" baseType="lpstr">
      <vt:lpstr>黑体</vt:lpstr>
      <vt:lpstr>华文楷体</vt:lpstr>
      <vt:lpstr>楷体</vt:lpstr>
      <vt:lpstr>宋体</vt:lpstr>
      <vt:lpstr>微软雅黑</vt:lpstr>
      <vt:lpstr>Arial</vt:lpstr>
      <vt:lpstr>Arial Black</vt:lpstr>
      <vt:lpstr>Calibri</vt:lpstr>
      <vt:lpstr>Tahoma</vt:lpstr>
      <vt:lpstr>Times New Roman</vt:lpstr>
      <vt:lpstr>Wingdings</vt:lpstr>
      <vt:lpstr>Wingdings 3</vt:lpstr>
      <vt:lpstr>Pixel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VISIO</vt:lpstr>
      <vt:lpstr>第五章 端到端传输(1)</vt:lpstr>
      <vt:lpstr>网络传输</vt:lpstr>
      <vt:lpstr>提纲</vt:lpstr>
      <vt:lpstr>应用进程间通信</vt:lpstr>
      <vt:lpstr>传输层的两个主要协议</vt:lpstr>
      <vt:lpstr>传输端口与多路分解/复用</vt:lpstr>
      <vt:lpstr>传输端口与多路分解/复用</vt:lpstr>
      <vt:lpstr>传输端口与多路分解/复用</vt:lpstr>
      <vt:lpstr>传输端口与多路分解/复用</vt:lpstr>
      <vt:lpstr>传输端口与多路分解/复用</vt:lpstr>
      <vt:lpstr>传输端口与多路分解/复用</vt:lpstr>
      <vt:lpstr>传输端口与多路分解/复用</vt:lpstr>
      <vt:lpstr>提纲</vt:lpstr>
      <vt:lpstr>UDP协议概述</vt:lpstr>
      <vt:lpstr>UDP协议特点</vt:lpstr>
      <vt:lpstr>UDP协议特点</vt:lpstr>
      <vt:lpstr>UDP首部格式</vt:lpstr>
      <vt:lpstr>UDP首部格式</vt:lpstr>
      <vt:lpstr>UDP首部格式</vt:lpstr>
      <vt:lpstr>休息！！！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zh zz</cp:lastModifiedBy>
  <cp:revision>1320</cp:revision>
  <dcterms:created xsi:type="dcterms:W3CDTF">2017-02-02T15:53:23Z</dcterms:created>
  <dcterms:modified xsi:type="dcterms:W3CDTF">2020-04-21T07:06:11Z</dcterms:modified>
</cp:coreProperties>
</file>