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9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</p:sldMasterIdLst>
  <p:notesMasterIdLst>
    <p:notesMasterId r:id="rId46"/>
  </p:notesMasterIdLst>
  <p:sldIdLst>
    <p:sldId id="256" r:id="rId14"/>
    <p:sldId id="561" r:id="rId15"/>
    <p:sldId id="573" r:id="rId16"/>
    <p:sldId id="577" r:id="rId17"/>
    <p:sldId id="581" r:id="rId18"/>
    <p:sldId id="582" r:id="rId19"/>
    <p:sldId id="574" r:id="rId20"/>
    <p:sldId id="576" r:id="rId21"/>
    <p:sldId id="578" r:id="rId22"/>
    <p:sldId id="647" r:id="rId23"/>
    <p:sldId id="648" r:id="rId24"/>
    <p:sldId id="579" r:id="rId25"/>
    <p:sldId id="583" r:id="rId26"/>
    <p:sldId id="590" r:id="rId27"/>
    <p:sldId id="589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4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99"/>
    <a:srgbClr val="00FFFF"/>
    <a:srgbClr val="CCCC00"/>
    <a:srgbClr val="FF66FF"/>
    <a:srgbClr val="FF6699"/>
    <a:srgbClr val="FFCCFF"/>
    <a:srgbClr val="CCFF99"/>
    <a:srgbClr val="B3B3FF"/>
    <a:srgbClr val="4B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63" d="100"/>
          <a:sy n="63" d="100"/>
        </p:scale>
        <p:origin x="1144" y="2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456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62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85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83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4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62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00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07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3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78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811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9333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25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97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07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0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7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4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617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3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09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63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16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2020/4/21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端到端传输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01280" y="4079998"/>
            <a:ext cx="1984721" cy="1076209"/>
            <a:chOff x="301280" y="4079998"/>
            <a:chExt cx="1984721" cy="1076209"/>
          </a:xfrm>
        </p:grpSpPr>
        <p:grpSp>
          <p:nvGrpSpPr>
            <p:cNvPr id="93" name="组合 92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发送缓冲区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603827" y="4127446"/>
            <a:ext cx="1984721" cy="1076209"/>
            <a:chOff x="301280" y="4079998"/>
            <a:chExt cx="1984721" cy="107620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接收缓冲区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82" name="Freeform 44"/>
          <p:cNvSpPr>
            <a:spLocks/>
          </p:cNvSpPr>
          <p:nvPr/>
        </p:nvSpPr>
        <p:spPr bwMode="auto">
          <a:xfrm>
            <a:off x="7239000" y="5156200"/>
            <a:ext cx="357188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1331914" y="2997200"/>
            <a:ext cx="0" cy="1079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 flipV="1">
            <a:off x="7623175" y="2997199"/>
            <a:ext cx="0" cy="11541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781050" y="1911350"/>
            <a:ext cx="1966913" cy="1317625"/>
            <a:chOff x="781050" y="1911350"/>
            <a:chExt cx="1966913" cy="1317625"/>
          </a:xfrm>
        </p:grpSpPr>
        <p:sp>
          <p:nvSpPr>
            <p:cNvPr id="83" name="Text Box 45"/>
            <p:cNvSpPr txBox="1">
              <a:spLocks noChangeArrowheads="1"/>
            </p:cNvSpPr>
            <p:nvPr/>
          </p:nvSpPr>
          <p:spPr bwMode="auto">
            <a:xfrm>
              <a:off x="998538" y="2130425"/>
              <a:ext cx="76993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781050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97" name="Text Box 60"/>
            <p:cNvSpPr txBox="1">
              <a:spLocks noChangeArrowheads="1"/>
            </p:cNvSpPr>
            <p:nvPr/>
          </p:nvSpPr>
          <p:spPr bwMode="auto">
            <a:xfrm>
              <a:off x="1547813" y="2511425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058025" y="1911350"/>
            <a:ext cx="1978025" cy="1317625"/>
            <a:chOff x="7058025" y="1911350"/>
            <a:chExt cx="1978025" cy="1317625"/>
          </a:xfrm>
        </p:grpSpPr>
        <p:sp>
          <p:nvSpPr>
            <p:cNvPr id="81" name="Text Box 62"/>
            <p:cNvSpPr txBox="1">
              <a:spLocks noChangeArrowheads="1"/>
            </p:cNvSpPr>
            <p:nvPr/>
          </p:nvSpPr>
          <p:spPr bwMode="auto">
            <a:xfrm>
              <a:off x="7264400" y="2130425"/>
              <a:ext cx="769938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7058025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7835900" y="24558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74788" y="5853113"/>
            <a:ext cx="6049962" cy="384175"/>
            <a:chOff x="1474788" y="5853113"/>
            <a:chExt cx="6049962" cy="384175"/>
          </a:xfrm>
        </p:grpSpPr>
        <p:sp>
          <p:nvSpPr>
            <p:cNvPr id="137" name="AutoShape 108"/>
            <p:cNvSpPr>
              <a:spLocks noChangeArrowheads="1"/>
            </p:cNvSpPr>
            <p:nvPr/>
          </p:nvSpPr>
          <p:spPr bwMode="auto">
            <a:xfrm rot="-5400000">
              <a:off x="4319587" y="3032126"/>
              <a:ext cx="360363" cy="6049962"/>
            </a:xfrm>
            <a:prstGeom prst="can">
              <a:avLst>
                <a:gd name="adj" fmla="val 28603"/>
              </a:avLst>
            </a:prstGeom>
            <a:gradFill rotWithShape="1">
              <a:gsLst>
                <a:gs pos="0">
                  <a:srgbClr val="FFFF00">
                    <a:gamma/>
                    <a:shade val="57647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57647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109"/>
            <p:cNvSpPr txBox="1">
              <a:spLocks noChangeArrowheads="1"/>
            </p:cNvSpPr>
            <p:nvPr/>
          </p:nvSpPr>
          <p:spPr bwMode="auto">
            <a:xfrm>
              <a:off x="3833313" y="5853113"/>
              <a:ext cx="10487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</p:grpSp>
      <p:sp>
        <p:nvSpPr>
          <p:cNvPr id="139" name="Freeform 110"/>
          <p:cNvSpPr>
            <a:spLocks/>
          </p:cNvSpPr>
          <p:nvPr/>
        </p:nvSpPr>
        <p:spPr bwMode="auto">
          <a:xfrm>
            <a:off x="1339850" y="515620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74788" y="3213100"/>
            <a:ext cx="314325" cy="863600"/>
            <a:chOff x="1474788" y="3213100"/>
            <a:chExt cx="314325" cy="863600"/>
          </a:xfrm>
        </p:grpSpPr>
        <p:grpSp>
          <p:nvGrpSpPr>
            <p:cNvPr id="33" name="Group 73"/>
            <p:cNvGrpSpPr>
              <a:grpSpLocks/>
            </p:cNvGrpSpPr>
            <p:nvPr/>
          </p:nvGrpSpPr>
          <p:grpSpPr bwMode="auto">
            <a:xfrm>
              <a:off x="1474788" y="3213100"/>
              <a:ext cx="215900" cy="863600"/>
              <a:chOff x="1429" y="164"/>
              <a:chExt cx="136" cy="544"/>
            </a:xfrm>
          </p:grpSpPr>
          <p:sp>
            <p:nvSpPr>
              <p:cNvPr id="35" name="Rectangle 74"/>
              <p:cNvSpPr>
                <a:spLocks noChangeArrowheads="1"/>
              </p:cNvSpPr>
              <p:nvPr/>
            </p:nvSpPr>
            <p:spPr bwMode="auto">
              <a:xfrm>
                <a:off x="1429" y="527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19</a:t>
                </a:r>
              </a:p>
            </p:txBody>
          </p:sp>
          <p:sp>
            <p:nvSpPr>
              <p:cNvPr id="36" name="Rectangle 75"/>
              <p:cNvSpPr>
                <a:spLocks noChangeArrowheads="1"/>
              </p:cNvSpPr>
              <p:nvPr/>
            </p:nvSpPr>
            <p:spPr bwMode="auto">
              <a:xfrm>
                <a:off x="1429" y="346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20</a:t>
                </a:r>
              </a:p>
            </p:txBody>
          </p:sp>
          <p:sp>
            <p:nvSpPr>
              <p:cNvPr id="37" name="Rectangle 76"/>
              <p:cNvSpPr>
                <a:spLocks noChangeArrowheads="1"/>
              </p:cNvSpPr>
              <p:nvPr/>
            </p:nvSpPr>
            <p:spPr bwMode="auto">
              <a:xfrm>
                <a:off x="1429" y="16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21</a:t>
                </a:r>
              </a:p>
            </p:txBody>
          </p:sp>
        </p:grpSp>
        <p:sp>
          <p:nvSpPr>
            <p:cNvPr id="34" name="Line 97"/>
            <p:cNvSpPr>
              <a:spLocks noChangeShapeType="1"/>
            </p:cNvSpPr>
            <p:nvPr/>
          </p:nvSpPr>
          <p:spPr bwMode="auto">
            <a:xfrm>
              <a:off x="1789113" y="3368675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8" name="Text Box 101"/>
          <p:cNvSpPr txBox="1">
            <a:spLocks noChangeArrowheads="1"/>
          </p:cNvSpPr>
          <p:nvPr/>
        </p:nvSpPr>
        <p:spPr bwMode="auto">
          <a:xfrm>
            <a:off x="1763713" y="3113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字节流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55650" y="4797425"/>
            <a:ext cx="1079500" cy="287338"/>
            <a:chOff x="755650" y="4797425"/>
            <a:chExt cx="1079500" cy="287338"/>
          </a:xfrm>
        </p:grpSpPr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7556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18</a:t>
              </a:r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9715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11874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</a:p>
          </p:txBody>
        </p:sp>
        <p:sp>
          <p:nvSpPr>
            <p:cNvPr id="43" name="Rectangle 71"/>
            <p:cNvSpPr>
              <a:spLocks noChangeArrowheads="1"/>
            </p:cNvSpPr>
            <p:nvPr/>
          </p:nvSpPr>
          <p:spPr bwMode="auto">
            <a:xfrm>
              <a:off x="14033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44" name="Rectangle 72"/>
            <p:cNvSpPr>
              <a:spLocks noChangeArrowheads="1"/>
            </p:cNvSpPr>
            <p:nvPr/>
          </p:nvSpPr>
          <p:spPr bwMode="auto">
            <a:xfrm>
              <a:off x="16192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14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24525" y="5516563"/>
            <a:ext cx="1079500" cy="287337"/>
            <a:chOff x="5724525" y="5516563"/>
            <a:chExt cx="1079500" cy="287337"/>
          </a:xfrm>
        </p:grpSpPr>
        <p:sp>
          <p:nvSpPr>
            <p:cNvPr id="49" name="AutoShape 47"/>
            <p:cNvSpPr>
              <a:spLocks noChangeArrowheads="1"/>
            </p:cNvSpPr>
            <p:nvPr/>
          </p:nvSpPr>
          <p:spPr bwMode="auto">
            <a:xfrm>
              <a:off x="6542088" y="5605463"/>
              <a:ext cx="261937" cy="130175"/>
            </a:xfrm>
            <a:prstGeom prst="rightArrow">
              <a:avLst>
                <a:gd name="adj1" fmla="val 50000"/>
                <a:gd name="adj2" fmla="val 50305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0" name="Group 80"/>
            <p:cNvGrpSpPr>
              <a:grpSpLocks/>
            </p:cNvGrpSpPr>
            <p:nvPr/>
          </p:nvGrpSpPr>
          <p:grpSpPr bwMode="auto">
            <a:xfrm>
              <a:off x="5724525" y="5516563"/>
              <a:ext cx="865188" cy="287337"/>
              <a:chOff x="2925" y="1570"/>
              <a:chExt cx="545" cy="181"/>
            </a:xfrm>
          </p:grpSpPr>
          <p:grpSp>
            <p:nvGrpSpPr>
              <p:cNvPr id="51" name="Group 81"/>
              <p:cNvGrpSpPr>
                <a:grpSpLocks/>
              </p:cNvGrpSpPr>
              <p:nvPr/>
            </p:nvGrpSpPr>
            <p:grpSpPr bwMode="auto">
              <a:xfrm>
                <a:off x="3061" y="1570"/>
                <a:ext cx="272" cy="181"/>
                <a:chOff x="3061" y="1842"/>
                <a:chExt cx="272" cy="181"/>
              </a:xfrm>
            </p:grpSpPr>
            <p:sp>
              <p:nvSpPr>
                <p:cNvPr id="54" name="Rectangle 82"/>
                <p:cNvSpPr>
                  <a:spLocks noChangeArrowheads="1"/>
                </p:cNvSpPr>
                <p:nvPr/>
              </p:nvSpPr>
              <p:spPr bwMode="auto">
                <a:xfrm>
                  <a:off x="3061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7</a:t>
                  </a:r>
                </a:p>
              </p:txBody>
            </p:sp>
            <p:sp>
              <p:nvSpPr>
                <p:cNvPr id="55" name="Rectangle 83"/>
                <p:cNvSpPr>
                  <a:spLocks noChangeArrowheads="1"/>
                </p:cNvSpPr>
                <p:nvPr/>
              </p:nvSpPr>
              <p:spPr bwMode="auto">
                <a:xfrm>
                  <a:off x="3197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6</a:t>
                  </a:r>
                </a:p>
              </p:txBody>
            </p:sp>
          </p:grpSp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2925" y="157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8</a:t>
                </a:r>
              </a:p>
            </p:txBody>
          </p:sp>
          <p:sp>
            <p:nvSpPr>
              <p:cNvPr id="53" name="Rectangle 85"/>
              <p:cNvSpPr>
                <a:spLocks noChangeArrowheads="1"/>
              </p:cNvSpPr>
              <p:nvPr/>
            </p:nvSpPr>
            <p:spPr bwMode="auto">
              <a:xfrm>
                <a:off x="3334" y="1570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5049838" y="513238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908175" y="5516563"/>
            <a:ext cx="1079500" cy="287337"/>
            <a:chOff x="1908175" y="5516563"/>
            <a:chExt cx="1079500" cy="287337"/>
          </a:xfrm>
        </p:grpSpPr>
        <p:sp>
          <p:nvSpPr>
            <p:cNvPr id="58" name="AutoShape 48"/>
            <p:cNvSpPr>
              <a:spLocks noChangeArrowheads="1"/>
            </p:cNvSpPr>
            <p:nvPr/>
          </p:nvSpPr>
          <p:spPr bwMode="auto">
            <a:xfrm>
              <a:off x="2724150" y="5605463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9" name="Group 86"/>
            <p:cNvGrpSpPr>
              <a:grpSpLocks/>
            </p:cNvGrpSpPr>
            <p:nvPr/>
          </p:nvGrpSpPr>
          <p:grpSpPr bwMode="auto">
            <a:xfrm>
              <a:off x="1908175" y="5516563"/>
              <a:ext cx="863600" cy="287337"/>
              <a:chOff x="2200" y="1298"/>
              <a:chExt cx="544" cy="181"/>
            </a:xfrm>
          </p:grpSpPr>
          <p:sp>
            <p:nvSpPr>
              <p:cNvPr id="60" name="Rectangle 87"/>
              <p:cNvSpPr>
                <a:spLocks noChangeArrowheads="1"/>
              </p:cNvSpPr>
              <p:nvPr/>
            </p:nvSpPr>
            <p:spPr bwMode="auto">
              <a:xfrm>
                <a:off x="2200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13</a:t>
                </a:r>
              </a:p>
            </p:txBody>
          </p:sp>
          <p:sp>
            <p:nvSpPr>
              <p:cNvPr id="61" name="Rectangle 88"/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</a:t>
                </a:r>
              </a:p>
            </p:txBody>
          </p:sp>
          <p:sp>
            <p:nvSpPr>
              <p:cNvPr id="62" name="Rectangle 89"/>
              <p:cNvSpPr>
                <a:spLocks noChangeArrowheads="1"/>
              </p:cNvSpPr>
              <p:nvPr/>
            </p:nvSpPr>
            <p:spPr bwMode="auto">
              <a:xfrm>
                <a:off x="2472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11</a:t>
                </a:r>
              </a:p>
            </p:txBody>
          </p:sp>
          <p:sp>
            <p:nvSpPr>
              <p:cNvPr id="63" name="Rectangle 90"/>
              <p:cNvSpPr>
                <a:spLocks noChangeArrowheads="1"/>
              </p:cNvSpPr>
              <p:nvPr/>
            </p:nvSpPr>
            <p:spPr bwMode="auto">
              <a:xfrm>
                <a:off x="2608" y="1298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924300" y="5518150"/>
            <a:ext cx="874713" cy="287338"/>
            <a:chOff x="3924300" y="5518150"/>
            <a:chExt cx="874713" cy="287338"/>
          </a:xfrm>
        </p:grpSpPr>
        <p:sp>
          <p:nvSpPr>
            <p:cNvPr id="65" name="AutoShape 46"/>
            <p:cNvSpPr>
              <a:spLocks noChangeArrowheads="1"/>
            </p:cNvSpPr>
            <p:nvPr/>
          </p:nvSpPr>
          <p:spPr bwMode="auto">
            <a:xfrm>
              <a:off x="4535488" y="5607050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6" name="Group 91"/>
            <p:cNvGrpSpPr>
              <a:grpSpLocks/>
            </p:cNvGrpSpPr>
            <p:nvPr/>
          </p:nvGrpSpPr>
          <p:grpSpPr bwMode="auto">
            <a:xfrm>
              <a:off x="3924300" y="5518150"/>
              <a:ext cx="431800" cy="287338"/>
              <a:chOff x="2290" y="482"/>
              <a:chExt cx="272" cy="181"/>
            </a:xfrm>
          </p:grpSpPr>
          <p:sp>
            <p:nvSpPr>
              <p:cNvPr id="68" name="Rectangle 92"/>
              <p:cNvSpPr>
                <a:spLocks noChangeArrowheads="1"/>
              </p:cNvSpPr>
              <p:nvPr/>
            </p:nvSpPr>
            <p:spPr bwMode="auto">
              <a:xfrm>
                <a:off x="2290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</a:p>
            </p:txBody>
          </p:sp>
          <p:sp>
            <p:nvSpPr>
              <p:cNvPr id="69" name="Rectangle 93"/>
              <p:cNvSpPr>
                <a:spLocks noChangeArrowheads="1"/>
              </p:cNvSpPr>
              <p:nvPr/>
            </p:nvSpPr>
            <p:spPr bwMode="auto">
              <a:xfrm>
                <a:off x="2426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9</a:t>
                </a:r>
              </a:p>
            </p:txBody>
          </p:sp>
        </p:grpSp>
        <p:sp>
          <p:nvSpPr>
            <p:cNvPr id="67" name="Rectangle 94"/>
            <p:cNvSpPr>
              <a:spLocks noChangeArrowheads="1"/>
            </p:cNvSpPr>
            <p:nvPr/>
          </p:nvSpPr>
          <p:spPr bwMode="auto">
            <a:xfrm>
              <a:off x="4356100" y="5518150"/>
              <a:ext cx="215900" cy="2873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</p:grpSp>
      <p:grpSp>
        <p:nvGrpSpPr>
          <p:cNvPr id="71" name="Group 77"/>
          <p:cNvGrpSpPr>
            <a:grpSpLocks/>
          </p:cNvGrpSpPr>
          <p:nvPr/>
        </p:nvGrpSpPr>
        <p:grpSpPr bwMode="auto">
          <a:xfrm>
            <a:off x="7408863" y="4821964"/>
            <a:ext cx="431800" cy="287337"/>
            <a:chOff x="2789" y="1842"/>
            <a:chExt cx="272" cy="181"/>
          </a:xfrm>
        </p:grpSpPr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3" name="Rectangle 79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767638" y="2984907"/>
            <a:ext cx="288925" cy="1150937"/>
            <a:chOff x="7767638" y="3141663"/>
            <a:chExt cx="288925" cy="1150937"/>
          </a:xfrm>
        </p:grpSpPr>
        <p:grpSp>
          <p:nvGrpSpPr>
            <p:cNvPr id="76" name="Group 63"/>
            <p:cNvGrpSpPr>
              <a:grpSpLocks/>
            </p:cNvGrpSpPr>
            <p:nvPr/>
          </p:nvGrpSpPr>
          <p:grpSpPr bwMode="auto">
            <a:xfrm>
              <a:off x="7767638" y="3141663"/>
              <a:ext cx="215900" cy="1150937"/>
              <a:chOff x="3107" y="210"/>
              <a:chExt cx="136" cy="725"/>
            </a:xfrm>
          </p:grpSpPr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3107" y="391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79" name="Rectangle 65"/>
              <p:cNvSpPr>
                <a:spLocks noChangeArrowheads="1"/>
              </p:cNvSpPr>
              <p:nvPr/>
            </p:nvSpPr>
            <p:spPr bwMode="auto">
              <a:xfrm>
                <a:off x="3107" y="573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3107" y="75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84" name="Rectangle 67"/>
              <p:cNvSpPr>
                <a:spLocks noChangeArrowheads="1"/>
              </p:cNvSpPr>
              <p:nvPr/>
            </p:nvSpPr>
            <p:spPr bwMode="auto">
              <a:xfrm>
                <a:off x="3107" y="21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8056563" y="3429000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4" name="圆角矩形标注 73"/>
          <p:cNvSpPr/>
          <p:nvPr/>
        </p:nvSpPr>
        <p:spPr>
          <a:xfrm>
            <a:off x="2638318" y="2368549"/>
            <a:ext cx="4019157" cy="2170883"/>
          </a:xfrm>
          <a:prstGeom prst="wedgeRoundRectCallout">
            <a:avLst>
              <a:gd name="adj1" fmla="val 70930"/>
              <a:gd name="adj2" fmla="val 5629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633039" y="2368550"/>
            <a:ext cx="4019157" cy="2170883"/>
          </a:xfrm>
          <a:prstGeom prst="wedgeRoundRectCallout">
            <a:avLst>
              <a:gd name="adj1" fmla="val -64927"/>
              <a:gd name="adj2" fmla="val 5930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滑动窗口算法是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的核心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流量控制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重传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22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01280" y="4079998"/>
            <a:ext cx="1984721" cy="1076209"/>
            <a:chOff x="301280" y="4079998"/>
            <a:chExt cx="1984721" cy="1076209"/>
          </a:xfrm>
        </p:grpSpPr>
        <p:grpSp>
          <p:nvGrpSpPr>
            <p:cNvPr id="93" name="组合 92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发送缓冲区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603827" y="4127446"/>
            <a:ext cx="1984721" cy="1076209"/>
            <a:chOff x="301280" y="4079998"/>
            <a:chExt cx="1984721" cy="107620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接收缓冲区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82" name="Freeform 44"/>
          <p:cNvSpPr>
            <a:spLocks/>
          </p:cNvSpPr>
          <p:nvPr/>
        </p:nvSpPr>
        <p:spPr bwMode="auto">
          <a:xfrm>
            <a:off x="7239000" y="5156200"/>
            <a:ext cx="357188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1331914" y="2997200"/>
            <a:ext cx="0" cy="1079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 flipV="1">
            <a:off x="7623175" y="2997199"/>
            <a:ext cx="0" cy="11541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781050" y="1911350"/>
            <a:ext cx="1966913" cy="1317625"/>
            <a:chOff x="781050" y="1911350"/>
            <a:chExt cx="1966913" cy="1317625"/>
          </a:xfrm>
        </p:grpSpPr>
        <p:sp>
          <p:nvSpPr>
            <p:cNvPr id="83" name="Text Box 45"/>
            <p:cNvSpPr txBox="1">
              <a:spLocks noChangeArrowheads="1"/>
            </p:cNvSpPr>
            <p:nvPr/>
          </p:nvSpPr>
          <p:spPr bwMode="auto">
            <a:xfrm>
              <a:off x="998538" y="2130425"/>
              <a:ext cx="76993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781050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97" name="Text Box 60"/>
            <p:cNvSpPr txBox="1">
              <a:spLocks noChangeArrowheads="1"/>
            </p:cNvSpPr>
            <p:nvPr/>
          </p:nvSpPr>
          <p:spPr bwMode="auto">
            <a:xfrm>
              <a:off x="1547813" y="2511425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058025" y="1911350"/>
            <a:ext cx="1978025" cy="1317625"/>
            <a:chOff x="7058025" y="1911350"/>
            <a:chExt cx="1978025" cy="1317625"/>
          </a:xfrm>
        </p:grpSpPr>
        <p:sp>
          <p:nvSpPr>
            <p:cNvPr id="81" name="Text Box 62"/>
            <p:cNvSpPr txBox="1">
              <a:spLocks noChangeArrowheads="1"/>
            </p:cNvSpPr>
            <p:nvPr/>
          </p:nvSpPr>
          <p:spPr bwMode="auto">
            <a:xfrm>
              <a:off x="7264400" y="2130425"/>
              <a:ext cx="769938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7058025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7835900" y="24558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74788" y="5853113"/>
            <a:ext cx="6049962" cy="384175"/>
            <a:chOff x="1474788" y="5853113"/>
            <a:chExt cx="6049962" cy="384175"/>
          </a:xfrm>
        </p:grpSpPr>
        <p:sp>
          <p:nvSpPr>
            <p:cNvPr id="137" name="AutoShape 108"/>
            <p:cNvSpPr>
              <a:spLocks noChangeArrowheads="1"/>
            </p:cNvSpPr>
            <p:nvPr/>
          </p:nvSpPr>
          <p:spPr bwMode="auto">
            <a:xfrm rot="-5400000">
              <a:off x="4319587" y="3032126"/>
              <a:ext cx="360363" cy="6049962"/>
            </a:xfrm>
            <a:prstGeom prst="can">
              <a:avLst>
                <a:gd name="adj" fmla="val 28603"/>
              </a:avLst>
            </a:prstGeom>
            <a:gradFill rotWithShape="1">
              <a:gsLst>
                <a:gs pos="0">
                  <a:srgbClr val="FFFF00">
                    <a:gamma/>
                    <a:shade val="57647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57647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109"/>
            <p:cNvSpPr txBox="1">
              <a:spLocks noChangeArrowheads="1"/>
            </p:cNvSpPr>
            <p:nvPr/>
          </p:nvSpPr>
          <p:spPr bwMode="auto">
            <a:xfrm>
              <a:off x="3833313" y="5853113"/>
              <a:ext cx="10487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</p:grpSp>
      <p:sp>
        <p:nvSpPr>
          <p:cNvPr id="139" name="Freeform 110"/>
          <p:cNvSpPr>
            <a:spLocks/>
          </p:cNvSpPr>
          <p:nvPr/>
        </p:nvSpPr>
        <p:spPr bwMode="auto">
          <a:xfrm>
            <a:off x="1339850" y="515620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74788" y="3213100"/>
            <a:ext cx="314325" cy="863600"/>
            <a:chOff x="1474788" y="3213100"/>
            <a:chExt cx="314325" cy="863600"/>
          </a:xfrm>
        </p:grpSpPr>
        <p:grpSp>
          <p:nvGrpSpPr>
            <p:cNvPr id="33" name="Group 73"/>
            <p:cNvGrpSpPr>
              <a:grpSpLocks/>
            </p:cNvGrpSpPr>
            <p:nvPr/>
          </p:nvGrpSpPr>
          <p:grpSpPr bwMode="auto">
            <a:xfrm>
              <a:off x="1474788" y="3213100"/>
              <a:ext cx="215900" cy="863600"/>
              <a:chOff x="1429" y="164"/>
              <a:chExt cx="136" cy="544"/>
            </a:xfrm>
          </p:grpSpPr>
          <p:sp>
            <p:nvSpPr>
              <p:cNvPr id="35" name="Rectangle 74"/>
              <p:cNvSpPr>
                <a:spLocks noChangeArrowheads="1"/>
              </p:cNvSpPr>
              <p:nvPr/>
            </p:nvSpPr>
            <p:spPr bwMode="auto">
              <a:xfrm>
                <a:off x="1429" y="527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19</a:t>
                </a:r>
              </a:p>
            </p:txBody>
          </p:sp>
          <p:sp>
            <p:nvSpPr>
              <p:cNvPr id="36" name="Rectangle 75"/>
              <p:cNvSpPr>
                <a:spLocks noChangeArrowheads="1"/>
              </p:cNvSpPr>
              <p:nvPr/>
            </p:nvSpPr>
            <p:spPr bwMode="auto">
              <a:xfrm>
                <a:off x="1429" y="346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20</a:t>
                </a:r>
              </a:p>
            </p:txBody>
          </p:sp>
          <p:sp>
            <p:nvSpPr>
              <p:cNvPr id="37" name="Rectangle 76"/>
              <p:cNvSpPr>
                <a:spLocks noChangeArrowheads="1"/>
              </p:cNvSpPr>
              <p:nvPr/>
            </p:nvSpPr>
            <p:spPr bwMode="auto">
              <a:xfrm>
                <a:off x="1429" y="16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21</a:t>
                </a:r>
              </a:p>
            </p:txBody>
          </p:sp>
        </p:grpSp>
        <p:sp>
          <p:nvSpPr>
            <p:cNvPr id="34" name="Line 97"/>
            <p:cNvSpPr>
              <a:spLocks noChangeShapeType="1"/>
            </p:cNvSpPr>
            <p:nvPr/>
          </p:nvSpPr>
          <p:spPr bwMode="auto">
            <a:xfrm>
              <a:off x="1789113" y="3368675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8" name="Text Box 101"/>
          <p:cNvSpPr txBox="1">
            <a:spLocks noChangeArrowheads="1"/>
          </p:cNvSpPr>
          <p:nvPr/>
        </p:nvSpPr>
        <p:spPr bwMode="auto">
          <a:xfrm>
            <a:off x="1763713" y="3113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字节流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55650" y="4797425"/>
            <a:ext cx="1079500" cy="287338"/>
            <a:chOff x="755650" y="4797425"/>
            <a:chExt cx="1079500" cy="287338"/>
          </a:xfrm>
        </p:grpSpPr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7556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18</a:t>
              </a:r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9715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11874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</a:p>
          </p:txBody>
        </p:sp>
        <p:sp>
          <p:nvSpPr>
            <p:cNvPr id="43" name="Rectangle 71"/>
            <p:cNvSpPr>
              <a:spLocks noChangeArrowheads="1"/>
            </p:cNvSpPr>
            <p:nvPr/>
          </p:nvSpPr>
          <p:spPr bwMode="auto">
            <a:xfrm>
              <a:off x="14033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44" name="Rectangle 72"/>
            <p:cNvSpPr>
              <a:spLocks noChangeArrowheads="1"/>
            </p:cNvSpPr>
            <p:nvPr/>
          </p:nvSpPr>
          <p:spPr bwMode="auto">
            <a:xfrm>
              <a:off x="16192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14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24525" y="5516563"/>
            <a:ext cx="1079500" cy="287337"/>
            <a:chOff x="5724525" y="5516563"/>
            <a:chExt cx="1079500" cy="287337"/>
          </a:xfrm>
        </p:grpSpPr>
        <p:sp>
          <p:nvSpPr>
            <p:cNvPr id="49" name="AutoShape 47"/>
            <p:cNvSpPr>
              <a:spLocks noChangeArrowheads="1"/>
            </p:cNvSpPr>
            <p:nvPr/>
          </p:nvSpPr>
          <p:spPr bwMode="auto">
            <a:xfrm>
              <a:off x="6542088" y="5605463"/>
              <a:ext cx="261937" cy="130175"/>
            </a:xfrm>
            <a:prstGeom prst="rightArrow">
              <a:avLst>
                <a:gd name="adj1" fmla="val 50000"/>
                <a:gd name="adj2" fmla="val 50305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0" name="Group 80"/>
            <p:cNvGrpSpPr>
              <a:grpSpLocks/>
            </p:cNvGrpSpPr>
            <p:nvPr/>
          </p:nvGrpSpPr>
          <p:grpSpPr bwMode="auto">
            <a:xfrm>
              <a:off x="5724525" y="5516563"/>
              <a:ext cx="865188" cy="287337"/>
              <a:chOff x="2925" y="1570"/>
              <a:chExt cx="545" cy="181"/>
            </a:xfrm>
          </p:grpSpPr>
          <p:grpSp>
            <p:nvGrpSpPr>
              <p:cNvPr id="51" name="Group 81"/>
              <p:cNvGrpSpPr>
                <a:grpSpLocks/>
              </p:cNvGrpSpPr>
              <p:nvPr/>
            </p:nvGrpSpPr>
            <p:grpSpPr bwMode="auto">
              <a:xfrm>
                <a:off x="3061" y="1570"/>
                <a:ext cx="272" cy="181"/>
                <a:chOff x="3061" y="1842"/>
                <a:chExt cx="272" cy="181"/>
              </a:xfrm>
            </p:grpSpPr>
            <p:sp>
              <p:nvSpPr>
                <p:cNvPr id="54" name="Rectangle 82"/>
                <p:cNvSpPr>
                  <a:spLocks noChangeArrowheads="1"/>
                </p:cNvSpPr>
                <p:nvPr/>
              </p:nvSpPr>
              <p:spPr bwMode="auto">
                <a:xfrm>
                  <a:off x="3061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7</a:t>
                  </a:r>
                </a:p>
              </p:txBody>
            </p:sp>
            <p:sp>
              <p:nvSpPr>
                <p:cNvPr id="55" name="Rectangle 83"/>
                <p:cNvSpPr>
                  <a:spLocks noChangeArrowheads="1"/>
                </p:cNvSpPr>
                <p:nvPr/>
              </p:nvSpPr>
              <p:spPr bwMode="auto">
                <a:xfrm>
                  <a:off x="3197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6</a:t>
                  </a:r>
                </a:p>
              </p:txBody>
            </p:sp>
          </p:grpSp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2925" y="157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8</a:t>
                </a:r>
              </a:p>
            </p:txBody>
          </p:sp>
          <p:sp>
            <p:nvSpPr>
              <p:cNvPr id="53" name="Rectangle 85"/>
              <p:cNvSpPr>
                <a:spLocks noChangeArrowheads="1"/>
              </p:cNvSpPr>
              <p:nvPr/>
            </p:nvSpPr>
            <p:spPr bwMode="auto">
              <a:xfrm>
                <a:off x="3334" y="1570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5049838" y="513238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908175" y="5516563"/>
            <a:ext cx="1079500" cy="287337"/>
            <a:chOff x="1908175" y="5516563"/>
            <a:chExt cx="1079500" cy="287337"/>
          </a:xfrm>
        </p:grpSpPr>
        <p:sp>
          <p:nvSpPr>
            <p:cNvPr id="58" name="AutoShape 48"/>
            <p:cNvSpPr>
              <a:spLocks noChangeArrowheads="1"/>
            </p:cNvSpPr>
            <p:nvPr/>
          </p:nvSpPr>
          <p:spPr bwMode="auto">
            <a:xfrm>
              <a:off x="2724150" y="5605463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9" name="Group 86"/>
            <p:cNvGrpSpPr>
              <a:grpSpLocks/>
            </p:cNvGrpSpPr>
            <p:nvPr/>
          </p:nvGrpSpPr>
          <p:grpSpPr bwMode="auto">
            <a:xfrm>
              <a:off x="1908175" y="5516563"/>
              <a:ext cx="863600" cy="287337"/>
              <a:chOff x="2200" y="1298"/>
              <a:chExt cx="544" cy="181"/>
            </a:xfrm>
          </p:grpSpPr>
          <p:sp>
            <p:nvSpPr>
              <p:cNvPr id="60" name="Rectangle 87"/>
              <p:cNvSpPr>
                <a:spLocks noChangeArrowheads="1"/>
              </p:cNvSpPr>
              <p:nvPr/>
            </p:nvSpPr>
            <p:spPr bwMode="auto">
              <a:xfrm>
                <a:off x="2200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13</a:t>
                </a:r>
              </a:p>
            </p:txBody>
          </p:sp>
          <p:sp>
            <p:nvSpPr>
              <p:cNvPr id="61" name="Rectangle 88"/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</a:t>
                </a:r>
              </a:p>
            </p:txBody>
          </p:sp>
          <p:sp>
            <p:nvSpPr>
              <p:cNvPr id="62" name="Rectangle 89"/>
              <p:cNvSpPr>
                <a:spLocks noChangeArrowheads="1"/>
              </p:cNvSpPr>
              <p:nvPr/>
            </p:nvSpPr>
            <p:spPr bwMode="auto">
              <a:xfrm>
                <a:off x="2472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11</a:t>
                </a:r>
              </a:p>
            </p:txBody>
          </p:sp>
          <p:sp>
            <p:nvSpPr>
              <p:cNvPr id="63" name="Rectangle 90"/>
              <p:cNvSpPr>
                <a:spLocks noChangeArrowheads="1"/>
              </p:cNvSpPr>
              <p:nvPr/>
            </p:nvSpPr>
            <p:spPr bwMode="auto">
              <a:xfrm>
                <a:off x="2608" y="1298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924300" y="5518150"/>
            <a:ext cx="874713" cy="287338"/>
            <a:chOff x="3924300" y="5518150"/>
            <a:chExt cx="874713" cy="287338"/>
          </a:xfrm>
        </p:grpSpPr>
        <p:sp>
          <p:nvSpPr>
            <p:cNvPr id="65" name="AutoShape 46"/>
            <p:cNvSpPr>
              <a:spLocks noChangeArrowheads="1"/>
            </p:cNvSpPr>
            <p:nvPr/>
          </p:nvSpPr>
          <p:spPr bwMode="auto">
            <a:xfrm>
              <a:off x="4535488" y="5607050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6" name="Group 91"/>
            <p:cNvGrpSpPr>
              <a:grpSpLocks/>
            </p:cNvGrpSpPr>
            <p:nvPr/>
          </p:nvGrpSpPr>
          <p:grpSpPr bwMode="auto">
            <a:xfrm>
              <a:off x="3924300" y="5518150"/>
              <a:ext cx="431800" cy="287338"/>
              <a:chOff x="2290" y="482"/>
              <a:chExt cx="272" cy="181"/>
            </a:xfrm>
          </p:grpSpPr>
          <p:sp>
            <p:nvSpPr>
              <p:cNvPr id="68" name="Rectangle 92"/>
              <p:cNvSpPr>
                <a:spLocks noChangeArrowheads="1"/>
              </p:cNvSpPr>
              <p:nvPr/>
            </p:nvSpPr>
            <p:spPr bwMode="auto">
              <a:xfrm>
                <a:off x="2290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</a:p>
            </p:txBody>
          </p:sp>
          <p:sp>
            <p:nvSpPr>
              <p:cNvPr id="69" name="Rectangle 93"/>
              <p:cNvSpPr>
                <a:spLocks noChangeArrowheads="1"/>
              </p:cNvSpPr>
              <p:nvPr/>
            </p:nvSpPr>
            <p:spPr bwMode="auto">
              <a:xfrm>
                <a:off x="2426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9</a:t>
                </a:r>
              </a:p>
            </p:txBody>
          </p:sp>
        </p:grpSp>
        <p:sp>
          <p:nvSpPr>
            <p:cNvPr id="67" name="Rectangle 94"/>
            <p:cNvSpPr>
              <a:spLocks noChangeArrowheads="1"/>
            </p:cNvSpPr>
            <p:nvPr/>
          </p:nvSpPr>
          <p:spPr bwMode="auto">
            <a:xfrm>
              <a:off x="4356100" y="5518150"/>
              <a:ext cx="215900" cy="2873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</p:grpSp>
      <p:grpSp>
        <p:nvGrpSpPr>
          <p:cNvPr id="71" name="Group 77"/>
          <p:cNvGrpSpPr>
            <a:grpSpLocks/>
          </p:cNvGrpSpPr>
          <p:nvPr/>
        </p:nvGrpSpPr>
        <p:grpSpPr bwMode="auto">
          <a:xfrm>
            <a:off x="7408863" y="4821964"/>
            <a:ext cx="431800" cy="287337"/>
            <a:chOff x="2789" y="1842"/>
            <a:chExt cx="272" cy="181"/>
          </a:xfrm>
        </p:grpSpPr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3" name="Rectangle 79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767638" y="2984907"/>
            <a:ext cx="288925" cy="1150937"/>
            <a:chOff x="7767638" y="3141663"/>
            <a:chExt cx="288925" cy="1150937"/>
          </a:xfrm>
        </p:grpSpPr>
        <p:grpSp>
          <p:nvGrpSpPr>
            <p:cNvPr id="76" name="Group 63"/>
            <p:cNvGrpSpPr>
              <a:grpSpLocks/>
            </p:cNvGrpSpPr>
            <p:nvPr/>
          </p:nvGrpSpPr>
          <p:grpSpPr bwMode="auto">
            <a:xfrm>
              <a:off x="7767638" y="3141663"/>
              <a:ext cx="215900" cy="1150937"/>
              <a:chOff x="3107" y="210"/>
              <a:chExt cx="136" cy="725"/>
            </a:xfrm>
          </p:grpSpPr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3107" y="391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79" name="Rectangle 65"/>
              <p:cNvSpPr>
                <a:spLocks noChangeArrowheads="1"/>
              </p:cNvSpPr>
              <p:nvPr/>
            </p:nvSpPr>
            <p:spPr bwMode="auto">
              <a:xfrm>
                <a:off x="3107" y="573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3107" y="75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84" name="Rectangle 67"/>
              <p:cNvSpPr>
                <a:spLocks noChangeArrowheads="1"/>
              </p:cNvSpPr>
              <p:nvPr/>
            </p:nvSpPr>
            <p:spPr bwMode="auto">
              <a:xfrm>
                <a:off x="3107" y="21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8056563" y="3429000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4" name="圆角矩形标注 73"/>
          <p:cNvSpPr/>
          <p:nvPr/>
        </p:nvSpPr>
        <p:spPr>
          <a:xfrm>
            <a:off x="2638318" y="2368549"/>
            <a:ext cx="4019157" cy="2170883"/>
          </a:xfrm>
          <a:prstGeom prst="wedgeRoundRectCallout">
            <a:avLst>
              <a:gd name="adj1" fmla="val 70930"/>
              <a:gd name="adj2" fmla="val 5629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633039" y="2368550"/>
            <a:ext cx="4019157" cy="2170883"/>
          </a:xfrm>
          <a:prstGeom prst="wedgeRoundRectCallout">
            <a:avLst>
              <a:gd name="adj1" fmla="val -64927"/>
              <a:gd name="adj2" fmla="val 5930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滑动窗口算法是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的核心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流量控制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自适应</a:t>
            </a: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重传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531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数据报协议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5.3.1  TCP</a:t>
            </a:r>
            <a:r>
              <a:rPr lang="zh-CN" altLang="en-US" dirty="0" smtClean="0"/>
              <a:t>协议概述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5.3.2  TCP</a:t>
            </a:r>
            <a:r>
              <a:rPr lang="zh-CN" altLang="en-US" dirty="0" smtClean="0"/>
              <a:t>报文段格式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5.3.3 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5.3.4  </a:t>
            </a:r>
            <a:r>
              <a:rPr lang="zh-CN" altLang="en-US" dirty="0" smtClean="0"/>
              <a:t>可靠</a:t>
            </a:r>
            <a:r>
              <a:rPr lang="zh-CN" altLang="en-US" dirty="0"/>
              <a:t>和有序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5.3.5  </a:t>
            </a:r>
            <a:r>
              <a:rPr lang="zh-CN" altLang="en-US" dirty="0" smtClean="0"/>
              <a:t>流量控制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5.3.6 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5.3.7  </a:t>
            </a:r>
            <a:r>
              <a:rPr lang="zh-CN" altLang="en-US" dirty="0" smtClean="0"/>
              <a:t>自</a:t>
            </a:r>
            <a:r>
              <a:rPr lang="zh-CN" altLang="en-US" dirty="0"/>
              <a:t>适应重传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5.3.8  </a:t>
            </a:r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5501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83028"/>
            <a:ext cx="8229600" cy="1833799"/>
          </a:xfrm>
        </p:spPr>
        <p:txBody>
          <a:bodyPr/>
          <a:lstStyle/>
          <a:p>
            <a:r>
              <a:rPr lang="en-US" altLang="zh-CN" sz="2000" dirty="0" smtClean="0"/>
              <a:t>TCP</a:t>
            </a:r>
            <a:r>
              <a:rPr lang="zh-CN" altLang="en-US" sz="2000" dirty="0" smtClean="0"/>
              <a:t>报文段 </a:t>
            </a:r>
            <a:r>
              <a:rPr lang="en-US" altLang="zh-CN" sz="2000" dirty="0" smtClean="0"/>
              <a:t>(segment)</a:t>
            </a:r>
          </a:p>
          <a:p>
            <a:pPr lvl="1"/>
            <a:r>
              <a:rPr lang="en-US" altLang="zh-CN" sz="1800" dirty="0" smtClean="0"/>
              <a:t>TCP</a:t>
            </a:r>
            <a:r>
              <a:rPr lang="zh-CN" altLang="en-US" sz="1800" dirty="0" smtClean="0"/>
              <a:t>对等实体间交换的数据单元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包括首部和数据两部分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数据：每个报文段携带的由应用进程交付的一段字节流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首部：不同字段的组合实现不同功能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529734" y="6023687"/>
            <a:ext cx="7808947" cy="641866"/>
            <a:chOff x="539143" y="5770047"/>
            <a:chExt cx="7808947" cy="641866"/>
          </a:xfrm>
        </p:grpSpPr>
        <p:sp>
          <p:nvSpPr>
            <p:cNvPr id="115" name="Rectangle 2"/>
            <p:cNvSpPr>
              <a:spLocks noChangeArrowheads="1"/>
            </p:cNvSpPr>
            <p:nvPr/>
          </p:nvSpPr>
          <p:spPr bwMode="auto">
            <a:xfrm>
              <a:off x="1607734" y="5951538"/>
              <a:ext cx="1110599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AutoShape 6"/>
            <p:cNvSpPr>
              <a:spLocks noChangeArrowheads="1"/>
            </p:cNvSpPr>
            <p:nvPr/>
          </p:nvSpPr>
          <p:spPr bwMode="auto">
            <a:xfrm>
              <a:off x="786217" y="6042025"/>
              <a:ext cx="821517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2718333" y="5954713"/>
              <a:ext cx="5629757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Text Box 21"/>
            <p:cNvSpPr txBox="1">
              <a:spLocks noChangeArrowheads="1"/>
            </p:cNvSpPr>
            <p:nvPr/>
          </p:nvSpPr>
          <p:spPr bwMode="auto">
            <a:xfrm>
              <a:off x="4859502" y="5995988"/>
              <a:ext cx="14077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Text Box 22"/>
            <p:cNvSpPr txBox="1">
              <a:spLocks noChangeArrowheads="1"/>
            </p:cNvSpPr>
            <p:nvPr/>
          </p:nvSpPr>
          <p:spPr bwMode="auto">
            <a:xfrm>
              <a:off x="1715528" y="5995988"/>
              <a:ext cx="8947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Text Box 46"/>
            <p:cNvSpPr txBox="1">
              <a:spLocks noChangeArrowheads="1"/>
            </p:cNvSpPr>
            <p:nvPr/>
          </p:nvSpPr>
          <p:spPr bwMode="auto">
            <a:xfrm>
              <a:off x="539143" y="5770047"/>
              <a:ext cx="12347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发送在前</a:t>
              </a:r>
            </a:p>
          </p:txBody>
        </p:sp>
      </p:grp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708924" y="5769545"/>
            <a:ext cx="5629757" cy="432458"/>
          </a:xfrm>
          <a:prstGeom prst="rect">
            <a:avLst/>
          </a:prstGeom>
          <a:gradFill rotWithShape="1">
            <a:gsLst>
              <a:gs pos="0">
                <a:srgbClr val="4B7000"/>
              </a:gs>
              <a:gs pos="100000">
                <a:srgbClr val="E7FFB7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" name="AutoShape 47"/>
          <p:cNvSpPr>
            <a:spLocks noChangeArrowheads="1"/>
          </p:cNvSpPr>
          <p:nvPr/>
        </p:nvSpPr>
        <p:spPr bwMode="auto">
          <a:xfrm>
            <a:off x="5296459" y="5769545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6" name="Text Box 52"/>
          <p:cNvSpPr txBox="1">
            <a:spLocks noChangeArrowheads="1"/>
          </p:cNvSpPr>
          <p:nvPr/>
        </p:nvSpPr>
        <p:spPr bwMode="auto">
          <a:xfrm>
            <a:off x="1482242" y="5308198"/>
            <a:ext cx="1226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</a:t>
            </a:r>
            <a:r>
              <a:rPr kumimoji="1" lang="zh-CN" alt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708923" y="5312137"/>
            <a:ext cx="5629757" cy="454233"/>
            <a:chOff x="2627194" y="5442597"/>
            <a:chExt cx="5562240" cy="454233"/>
          </a:xfrm>
        </p:grpSpPr>
        <p:sp>
          <p:nvSpPr>
            <p:cNvPr id="128" name="Rectangle 82"/>
            <p:cNvSpPr>
              <a:spLocks noChangeArrowheads="1"/>
            </p:cNvSpPr>
            <p:nvPr/>
          </p:nvSpPr>
          <p:spPr bwMode="auto">
            <a:xfrm>
              <a:off x="4005869" y="5464823"/>
              <a:ext cx="4159028" cy="43200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Rectangle 84"/>
            <p:cNvSpPr>
              <a:spLocks noChangeArrowheads="1"/>
            </p:cNvSpPr>
            <p:nvPr/>
          </p:nvSpPr>
          <p:spPr bwMode="auto">
            <a:xfrm>
              <a:off x="5344671" y="5513441"/>
              <a:ext cx="149040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lang="zh-CN" altLang="en-US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</a:p>
          </p:txBody>
        </p:sp>
        <p:sp>
          <p:nvSpPr>
            <p:cNvPr id="130" name="Rectangle 85"/>
            <p:cNvSpPr>
              <a:spLocks noChangeArrowheads="1"/>
            </p:cNvSpPr>
            <p:nvPr/>
          </p:nvSpPr>
          <p:spPr bwMode="auto">
            <a:xfrm>
              <a:off x="2627194" y="5442597"/>
              <a:ext cx="1358738" cy="44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Rectangle 86"/>
            <p:cNvSpPr>
              <a:spLocks noChangeArrowheads="1"/>
            </p:cNvSpPr>
            <p:nvPr/>
          </p:nvSpPr>
          <p:spPr bwMode="auto">
            <a:xfrm>
              <a:off x="2627194" y="5442597"/>
              <a:ext cx="5562240" cy="44312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 flipH="1">
              <a:off x="3985933" y="5452321"/>
              <a:ext cx="0" cy="433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3" name="Rectangle 88"/>
            <p:cNvSpPr>
              <a:spLocks noChangeArrowheads="1"/>
            </p:cNvSpPr>
            <p:nvPr/>
          </p:nvSpPr>
          <p:spPr bwMode="auto">
            <a:xfrm>
              <a:off x="2815823" y="5555113"/>
              <a:ext cx="696238" cy="236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4" name="Rectangle 89"/>
            <p:cNvSpPr>
              <a:spLocks noChangeArrowheads="1"/>
            </p:cNvSpPr>
            <p:nvPr/>
          </p:nvSpPr>
          <p:spPr bwMode="auto">
            <a:xfrm>
              <a:off x="2823491" y="5513441"/>
              <a:ext cx="11455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lang="zh-CN" altLang="en-US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</p:grpSp>
      <p:sp>
        <p:nvSpPr>
          <p:cNvPr id="135" name="文本框 13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444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529734" y="6023687"/>
            <a:ext cx="7808947" cy="641866"/>
            <a:chOff x="539143" y="5770047"/>
            <a:chExt cx="7808947" cy="641866"/>
          </a:xfrm>
        </p:grpSpPr>
        <p:sp>
          <p:nvSpPr>
            <p:cNvPr id="115" name="Rectangle 2"/>
            <p:cNvSpPr>
              <a:spLocks noChangeArrowheads="1"/>
            </p:cNvSpPr>
            <p:nvPr/>
          </p:nvSpPr>
          <p:spPr bwMode="auto">
            <a:xfrm>
              <a:off x="1607734" y="5951538"/>
              <a:ext cx="1110599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6" name="AutoShape 6"/>
            <p:cNvSpPr>
              <a:spLocks noChangeArrowheads="1"/>
            </p:cNvSpPr>
            <p:nvPr/>
          </p:nvSpPr>
          <p:spPr bwMode="auto">
            <a:xfrm>
              <a:off x="786217" y="6042025"/>
              <a:ext cx="821517" cy="288925"/>
            </a:xfrm>
            <a:prstGeom prst="leftArrow">
              <a:avLst>
                <a:gd name="adj1" fmla="val 50000"/>
                <a:gd name="adj2" fmla="val 69093"/>
              </a:avLst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2718333" y="5954713"/>
              <a:ext cx="5629757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8" name="Text Box 21"/>
            <p:cNvSpPr txBox="1">
              <a:spLocks noChangeArrowheads="1"/>
            </p:cNvSpPr>
            <p:nvPr/>
          </p:nvSpPr>
          <p:spPr bwMode="auto">
            <a:xfrm>
              <a:off x="4859502" y="5995988"/>
              <a:ext cx="140775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9" name="Text Box 22"/>
            <p:cNvSpPr txBox="1">
              <a:spLocks noChangeArrowheads="1"/>
            </p:cNvSpPr>
            <p:nvPr/>
          </p:nvSpPr>
          <p:spPr bwMode="auto">
            <a:xfrm>
              <a:off x="1715528" y="5995988"/>
              <a:ext cx="8947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IP</a:t>
              </a:r>
              <a:r>
                <a:rPr kumimoji="1" lang="zh-CN" altLang="en-US" sz="2000" dirty="0" smtClean="0">
                  <a:solidFill>
                    <a:srgbClr val="3333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  <a:endParaRPr kumimoji="1" lang="zh-CN" altLang="en-US" sz="2000" dirty="0">
                <a:solidFill>
                  <a:srgbClr val="3333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4" name="Text Box 46"/>
            <p:cNvSpPr txBox="1">
              <a:spLocks noChangeArrowheads="1"/>
            </p:cNvSpPr>
            <p:nvPr/>
          </p:nvSpPr>
          <p:spPr bwMode="auto">
            <a:xfrm>
              <a:off x="539143" y="5770047"/>
              <a:ext cx="12347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发送在前</a:t>
              </a:r>
            </a:p>
          </p:txBody>
        </p:sp>
      </p:grpSp>
      <p:sp>
        <p:nvSpPr>
          <p:cNvPr id="124" name="Rectangle 36"/>
          <p:cNvSpPr>
            <a:spLocks noChangeArrowheads="1"/>
          </p:cNvSpPr>
          <p:nvPr/>
        </p:nvSpPr>
        <p:spPr bwMode="auto">
          <a:xfrm>
            <a:off x="2708924" y="5769545"/>
            <a:ext cx="5629757" cy="432458"/>
          </a:xfrm>
          <a:prstGeom prst="rect">
            <a:avLst/>
          </a:prstGeom>
          <a:gradFill rotWithShape="1">
            <a:gsLst>
              <a:gs pos="0">
                <a:srgbClr val="4B7000"/>
              </a:gs>
              <a:gs pos="100000">
                <a:srgbClr val="E7FFB7">
                  <a:alpha val="48000"/>
                </a:srgbClr>
              </a:gs>
            </a:gsLst>
            <a:lin ang="540000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5" name="AutoShape 47"/>
          <p:cNvSpPr>
            <a:spLocks noChangeArrowheads="1"/>
          </p:cNvSpPr>
          <p:nvPr/>
        </p:nvSpPr>
        <p:spPr bwMode="auto">
          <a:xfrm>
            <a:off x="5296459" y="5769545"/>
            <a:ext cx="277813" cy="415925"/>
          </a:xfrm>
          <a:prstGeom prst="downArrow">
            <a:avLst>
              <a:gd name="adj1" fmla="val 50000"/>
              <a:gd name="adj2" fmla="val 37429"/>
            </a:avLst>
          </a:prstGeom>
          <a:solidFill>
            <a:schemeClr val="accent5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6" name="Text Box 52"/>
          <p:cNvSpPr txBox="1">
            <a:spLocks noChangeArrowheads="1"/>
          </p:cNvSpPr>
          <p:nvPr/>
        </p:nvSpPr>
        <p:spPr bwMode="auto">
          <a:xfrm>
            <a:off x="1482242" y="5308198"/>
            <a:ext cx="12266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</a:t>
            </a:r>
            <a:r>
              <a:rPr kumimoji="1" lang="zh-CN" altLang="en-US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  <a:endParaRPr kumimoji="1" lang="zh-CN" altLang="en-US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2708923" y="5312137"/>
            <a:ext cx="5629757" cy="454233"/>
            <a:chOff x="2627194" y="5442597"/>
            <a:chExt cx="5562240" cy="454233"/>
          </a:xfrm>
        </p:grpSpPr>
        <p:sp>
          <p:nvSpPr>
            <p:cNvPr id="128" name="Rectangle 82"/>
            <p:cNvSpPr>
              <a:spLocks noChangeArrowheads="1"/>
            </p:cNvSpPr>
            <p:nvPr/>
          </p:nvSpPr>
          <p:spPr bwMode="auto">
            <a:xfrm>
              <a:off x="4005869" y="5464823"/>
              <a:ext cx="4159028" cy="432007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9" name="Rectangle 84"/>
            <p:cNvSpPr>
              <a:spLocks noChangeArrowheads="1"/>
            </p:cNvSpPr>
            <p:nvPr/>
          </p:nvSpPr>
          <p:spPr bwMode="auto">
            <a:xfrm>
              <a:off x="5344671" y="5513441"/>
              <a:ext cx="1490400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lang="zh-CN" altLang="en-US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数据部分</a:t>
              </a:r>
            </a:p>
          </p:txBody>
        </p:sp>
        <p:sp>
          <p:nvSpPr>
            <p:cNvPr id="130" name="Rectangle 85"/>
            <p:cNvSpPr>
              <a:spLocks noChangeArrowheads="1"/>
            </p:cNvSpPr>
            <p:nvPr/>
          </p:nvSpPr>
          <p:spPr bwMode="auto">
            <a:xfrm>
              <a:off x="2627194" y="5442597"/>
              <a:ext cx="1358738" cy="4431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Rectangle 86"/>
            <p:cNvSpPr>
              <a:spLocks noChangeArrowheads="1"/>
            </p:cNvSpPr>
            <p:nvPr/>
          </p:nvSpPr>
          <p:spPr bwMode="auto">
            <a:xfrm>
              <a:off x="2627194" y="5442597"/>
              <a:ext cx="5562240" cy="443120"/>
            </a:xfrm>
            <a:prstGeom prst="rect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Line 87"/>
            <p:cNvSpPr>
              <a:spLocks noChangeShapeType="1"/>
            </p:cNvSpPr>
            <p:nvPr/>
          </p:nvSpPr>
          <p:spPr bwMode="auto">
            <a:xfrm flipH="1">
              <a:off x="3985933" y="5452321"/>
              <a:ext cx="0" cy="433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3" name="Rectangle 88"/>
            <p:cNvSpPr>
              <a:spLocks noChangeArrowheads="1"/>
            </p:cNvSpPr>
            <p:nvPr/>
          </p:nvSpPr>
          <p:spPr bwMode="auto">
            <a:xfrm>
              <a:off x="2815823" y="5555113"/>
              <a:ext cx="696238" cy="236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4" name="Rectangle 89"/>
            <p:cNvSpPr>
              <a:spLocks noChangeArrowheads="1"/>
            </p:cNvSpPr>
            <p:nvPr/>
          </p:nvSpPr>
          <p:spPr bwMode="auto">
            <a:xfrm>
              <a:off x="2823491" y="5513441"/>
              <a:ext cx="1145573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lang="zh-CN" altLang="en-US" sz="18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</p:grpSp>
      <p:sp>
        <p:nvSpPr>
          <p:cNvPr id="23" name="Freeform 9"/>
          <p:cNvSpPr>
            <a:spLocks/>
          </p:cNvSpPr>
          <p:nvPr/>
        </p:nvSpPr>
        <p:spPr bwMode="auto">
          <a:xfrm>
            <a:off x="1274835" y="4759614"/>
            <a:ext cx="6594329" cy="513161"/>
          </a:xfrm>
          <a:custGeom>
            <a:avLst/>
            <a:gdLst>
              <a:gd name="T0" fmla="*/ 0 w 4626"/>
              <a:gd name="T1" fmla="*/ 0 h 544"/>
              <a:gd name="T2" fmla="*/ 861 w 4626"/>
              <a:gd name="T3" fmla="*/ 544 h 544"/>
              <a:gd name="T4" fmla="*/ 1814 w 4626"/>
              <a:gd name="T5" fmla="*/ 544 h 544"/>
              <a:gd name="T6" fmla="*/ 4626 w 4626"/>
              <a:gd name="T7" fmla="*/ 0 h 544"/>
              <a:gd name="T8" fmla="*/ 0 w 4626"/>
              <a:gd name="T9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6" h="544">
                <a:moveTo>
                  <a:pt x="0" y="0"/>
                </a:moveTo>
                <a:lnTo>
                  <a:pt x="861" y="544"/>
                </a:lnTo>
                <a:lnTo>
                  <a:pt x="1814" y="544"/>
                </a:lnTo>
                <a:lnTo>
                  <a:pt x="4626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FFFCC">
                  <a:gamma/>
                  <a:shade val="69804"/>
                  <a:invGamma/>
                </a:srgbClr>
              </a:gs>
              <a:gs pos="100000">
                <a:srgbClr val="FF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6" name="组合 5"/>
            <p:cNvGrpSpPr/>
            <p:nvPr/>
          </p:nvGrpSpPr>
          <p:grpSpPr>
            <a:xfrm>
              <a:off x="709219" y="1545958"/>
              <a:ext cx="7284046" cy="3197123"/>
              <a:chOff x="709219" y="1545958"/>
              <a:chExt cx="7284046" cy="3197123"/>
            </a:xfrm>
          </p:grpSpPr>
          <p:sp>
            <p:nvSpPr>
              <p:cNvPr id="29" name="Rectangle 7"/>
              <p:cNvSpPr>
                <a:spLocks noChangeArrowheads="1"/>
              </p:cNvSpPr>
              <p:nvPr/>
            </p:nvSpPr>
            <p:spPr bwMode="auto">
              <a:xfrm>
                <a:off x="1247500" y="2027162"/>
                <a:ext cx="6578993" cy="271124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1241366" y="2488121"/>
                <a:ext cx="6589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1253634" y="2944407"/>
                <a:ext cx="65774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" name="Line 12"/>
              <p:cNvSpPr>
                <a:spLocks noChangeShapeType="1"/>
              </p:cNvSpPr>
              <p:nvPr/>
            </p:nvSpPr>
            <p:spPr bwMode="auto">
              <a:xfrm>
                <a:off x="1241366" y="3399137"/>
                <a:ext cx="6589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>
                <a:off x="1241366" y="3853868"/>
                <a:ext cx="65897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4" name="Line 14"/>
              <p:cNvSpPr>
                <a:spLocks noChangeShapeType="1"/>
              </p:cNvSpPr>
              <p:nvPr/>
            </p:nvSpPr>
            <p:spPr bwMode="auto">
              <a:xfrm>
                <a:off x="1253634" y="4310154"/>
                <a:ext cx="65774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" name="Line 15"/>
              <p:cNvSpPr>
                <a:spLocks noChangeShapeType="1"/>
              </p:cNvSpPr>
              <p:nvPr/>
            </p:nvSpPr>
            <p:spPr bwMode="auto">
              <a:xfrm>
                <a:off x="4538530" y="2031834"/>
                <a:ext cx="0" cy="4656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6" name="Rectangle 16"/>
              <p:cNvSpPr>
                <a:spLocks noChangeArrowheads="1"/>
              </p:cNvSpPr>
              <p:nvPr/>
            </p:nvSpPr>
            <p:spPr bwMode="auto">
              <a:xfrm>
                <a:off x="5566019" y="2115928"/>
                <a:ext cx="128240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目  的  端  口</a:t>
                </a:r>
              </a:p>
            </p:txBody>
          </p:sp>
          <p:sp>
            <p:nvSpPr>
              <p:cNvPr id="37" name="Rectangle 17"/>
              <p:cNvSpPr>
                <a:spLocks noChangeArrowheads="1"/>
              </p:cNvSpPr>
              <p:nvPr/>
            </p:nvSpPr>
            <p:spPr bwMode="auto">
              <a:xfrm>
                <a:off x="1391655" y="3407469"/>
                <a:ext cx="593112" cy="500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ts val="1600"/>
                  </a:lnSpc>
                </a:pPr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数据</a:t>
                </a:r>
              </a:p>
              <a:p>
                <a:pPr eaLnBrk="0" hangingPunct="0">
                  <a:lnSpc>
                    <a:spcPts val="1600"/>
                  </a:lnSpc>
                </a:pPr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偏移</a:t>
                </a:r>
              </a:p>
            </p:txBody>
          </p:sp>
          <p:sp>
            <p:nvSpPr>
              <p:cNvPr id="38" name="Rectangle 18"/>
              <p:cNvSpPr>
                <a:spLocks noChangeArrowheads="1"/>
              </p:cNvSpPr>
              <p:nvPr/>
            </p:nvSpPr>
            <p:spPr bwMode="auto">
              <a:xfrm>
                <a:off x="2302593" y="3944190"/>
                <a:ext cx="1077219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检   验   和</a:t>
                </a:r>
              </a:p>
            </p:txBody>
          </p:sp>
          <p:sp>
            <p:nvSpPr>
              <p:cNvPr id="39" name="Rectangle 19"/>
              <p:cNvSpPr>
                <a:spLocks noChangeArrowheads="1"/>
              </p:cNvSpPr>
              <p:nvPr/>
            </p:nvSpPr>
            <p:spPr bwMode="auto">
              <a:xfrm>
                <a:off x="2058756" y="4364660"/>
                <a:ext cx="3154543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选    项    （长  度  可  变）</a:t>
                </a:r>
              </a:p>
            </p:txBody>
          </p:sp>
          <p:sp>
            <p:nvSpPr>
              <p:cNvPr id="40" name="Rectangle 20"/>
              <p:cNvSpPr>
                <a:spLocks noChangeArrowheads="1"/>
              </p:cNvSpPr>
              <p:nvPr/>
            </p:nvSpPr>
            <p:spPr bwMode="auto">
              <a:xfrm>
                <a:off x="2400741" y="2115928"/>
                <a:ext cx="984245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源  端  口</a:t>
                </a:r>
              </a:p>
            </p:txBody>
          </p:sp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3972645" y="2565986"/>
                <a:ext cx="929340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序   号</a:t>
                </a: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4543131" y="3405367"/>
                <a:ext cx="0" cy="8985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3" name="Rectangle 23"/>
              <p:cNvSpPr>
                <a:spLocks noChangeArrowheads="1"/>
              </p:cNvSpPr>
              <p:nvPr/>
            </p:nvSpPr>
            <p:spPr bwMode="auto">
              <a:xfrm>
                <a:off x="5427998" y="3944190"/>
                <a:ext cx="1421865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紧   急   指   针</a:t>
                </a:r>
              </a:p>
            </p:txBody>
          </p:sp>
          <p:sp>
            <p:nvSpPr>
              <p:cNvPr id="44" name="Rectangle 24"/>
              <p:cNvSpPr>
                <a:spLocks noChangeArrowheads="1"/>
              </p:cNvSpPr>
              <p:nvPr/>
            </p:nvSpPr>
            <p:spPr bwMode="auto">
              <a:xfrm>
                <a:off x="5630041" y="3472331"/>
                <a:ext cx="1328891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接  收  窗   </a:t>
                </a:r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口</a:t>
                </a:r>
              </a:p>
            </p:txBody>
          </p:sp>
          <p:sp>
            <p:nvSpPr>
              <p:cNvPr id="45" name="Rectangle 25"/>
              <p:cNvSpPr>
                <a:spLocks noChangeArrowheads="1"/>
              </p:cNvSpPr>
              <p:nvPr/>
            </p:nvSpPr>
            <p:spPr bwMode="auto">
              <a:xfrm>
                <a:off x="3678200" y="3040960"/>
                <a:ext cx="1643982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确    认    号</a:t>
                </a:r>
              </a:p>
            </p:txBody>
          </p:sp>
          <p:sp>
            <p:nvSpPr>
              <p:cNvPr id="46" name="Line 26"/>
              <p:cNvSpPr>
                <a:spLocks noChangeShapeType="1"/>
              </p:cNvSpPr>
              <p:nvPr/>
            </p:nvSpPr>
            <p:spPr bwMode="auto">
              <a:xfrm>
                <a:off x="2066424" y="3405367"/>
                <a:ext cx="0" cy="4547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7" name="Line 27"/>
              <p:cNvSpPr>
                <a:spLocks noChangeShapeType="1"/>
              </p:cNvSpPr>
              <p:nvPr/>
            </p:nvSpPr>
            <p:spPr bwMode="auto">
              <a:xfrm>
                <a:off x="3716539" y="3400695"/>
                <a:ext cx="0" cy="4485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8" name="Line 28"/>
              <p:cNvSpPr>
                <a:spLocks noChangeShapeType="1"/>
              </p:cNvSpPr>
              <p:nvPr/>
            </p:nvSpPr>
            <p:spPr bwMode="auto">
              <a:xfrm>
                <a:off x="3293275" y="3405367"/>
                <a:ext cx="0" cy="4547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9" name="Line 29"/>
              <p:cNvSpPr>
                <a:spLocks noChangeShapeType="1"/>
              </p:cNvSpPr>
              <p:nvPr/>
            </p:nvSpPr>
            <p:spPr bwMode="auto">
              <a:xfrm>
                <a:off x="3503374" y="3405367"/>
                <a:ext cx="0" cy="446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0" name="Line 30"/>
              <p:cNvSpPr>
                <a:spLocks noChangeShapeType="1"/>
              </p:cNvSpPr>
              <p:nvPr/>
            </p:nvSpPr>
            <p:spPr bwMode="auto">
              <a:xfrm>
                <a:off x="4127535" y="3405367"/>
                <a:ext cx="0" cy="446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1" name="Line 31"/>
              <p:cNvSpPr>
                <a:spLocks noChangeShapeType="1"/>
              </p:cNvSpPr>
              <p:nvPr/>
            </p:nvSpPr>
            <p:spPr bwMode="auto">
              <a:xfrm>
                <a:off x="3922037" y="3405367"/>
                <a:ext cx="0" cy="446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Line 32"/>
              <p:cNvSpPr>
                <a:spLocks noChangeShapeType="1"/>
              </p:cNvSpPr>
              <p:nvPr/>
            </p:nvSpPr>
            <p:spPr bwMode="auto">
              <a:xfrm>
                <a:off x="4337633" y="3405367"/>
                <a:ext cx="0" cy="4469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2324063" y="3481674"/>
                <a:ext cx="732574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保   留</a:t>
                </a:r>
              </a:p>
            </p:txBody>
          </p:sp>
          <p:sp>
            <p:nvSpPr>
              <p:cNvPr id="54" name="Rectangle 34"/>
              <p:cNvSpPr>
                <a:spLocks noChangeArrowheads="1"/>
              </p:cNvSpPr>
              <p:nvPr/>
            </p:nvSpPr>
            <p:spPr bwMode="auto">
              <a:xfrm>
                <a:off x="4312352" y="3417826"/>
                <a:ext cx="282130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75000"/>
                  </a:lnSpc>
                </a:pPr>
                <a:r>
                  <a:rPr lang="en-US" altLang="zh-CN" sz="12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F</a:t>
                </a:r>
              </a:p>
              <a:p>
                <a:pPr algn="ctr" eaLnBrk="0" hangingPunct="0">
                  <a:lnSpc>
                    <a:spcPct val="75000"/>
                  </a:lnSpc>
                </a:pPr>
                <a:r>
                  <a:rPr lang="en-US" altLang="zh-CN" sz="12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I</a:t>
                </a:r>
              </a:p>
              <a:p>
                <a:pPr algn="ctr" eaLnBrk="0" hangingPunct="0">
                  <a:lnSpc>
                    <a:spcPct val="75000"/>
                  </a:lnSpc>
                </a:pPr>
                <a:r>
                  <a:rPr lang="en-US" altLang="zh-CN" sz="12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N</a:t>
                </a:r>
              </a:p>
            </p:txBody>
          </p:sp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1244433" y="1924381"/>
                <a:ext cx="65697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8" name="Line 38"/>
              <p:cNvSpPr>
                <a:spLocks noChangeShapeType="1"/>
              </p:cNvSpPr>
              <p:nvPr/>
            </p:nvSpPr>
            <p:spPr bwMode="auto">
              <a:xfrm>
                <a:off x="1244433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9" name="Line 39"/>
              <p:cNvSpPr>
                <a:spLocks noChangeShapeType="1"/>
              </p:cNvSpPr>
              <p:nvPr/>
            </p:nvSpPr>
            <p:spPr bwMode="auto">
              <a:xfrm>
                <a:off x="1449931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0" name="Line 40"/>
              <p:cNvSpPr>
                <a:spLocks noChangeShapeType="1"/>
              </p:cNvSpPr>
              <p:nvPr/>
            </p:nvSpPr>
            <p:spPr bwMode="auto">
              <a:xfrm>
                <a:off x="1655428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Line 41"/>
              <p:cNvSpPr>
                <a:spLocks noChangeShapeType="1"/>
              </p:cNvSpPr>
              <p:nvPr/>
            </p:nvSpPr>
            <p:spPr bwMode="auto">
              <a:xfrm>
                <a:off x="1860926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2" name="Line 42"/>
              <p:cNvSpPr>
                <a:spLocks noChangeShapeType="1"/>
              </p:cNvSpPr>
              <p:nvPr/>
            </p:nvSpPr>
            <p:spPr bwMode="auto">
              <a:xfrm>
                <a:off x="2066424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Line 43"/>
              <p:cNvSpPr>
                <a:spLocks noChangeShapeType="1"/>
              </p:cNvSpPr>
              <p:nvPr/>
            </p:nvSpPr>
            <p:spPr bwMode="auto">
              <a:xfrm>
                <a:off x="2271921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4" name="Line 44"/>
              <p:cNvSpPr>
                <a:spLocks noChangeShapeType="1"/>
              </p:cNvSpPr>
              <p:nvPr/>
            </p:nvSpPr>
            <p:spPr bwMode="auto">
              <a:xfrm>
                <a:off x="2475885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Line 45"/>
              <p:cNvSpPr>
                <a:spLocks noChangeShapeType="1"/>
              </p:cNvSpPr>
              <p:nvPr/>
            </p:nvSpPr>
            <p:spPr bwMode="auto">
              <a:xfrm>
                <a:off x="2681383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>
                <a:off x="2886881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7" name="Line 47"/>
              <p:cNvSpPr>
                <a:spLocks noChangeShapeType="1"/>
              </p:cNvSpPr>
              <p:nvPr/>
            </p:nvSpPr>
            <p:spPr bwMode="auto">
              <a:xfrm>
                <a:off x="3092378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8" name="Line 48"/>
              <p:cNvSpPr>
                <a:spLocks noChangeShapeType="1"/>
              </p:cNvSpPr>
              <p:nvPr/>
            </p:nvSpPr>
            <p:spPr bwMode="auto">
              <a:xfrm>
                <a:off x="3297876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Line 49"/>
              <p:cNvSpPr>
                <a:spLocks noChangeShapeType="1"/>
              </p:cNvSpPr>
              <p:nvPr/>
            </p:nvSpPr>
            <p:spPr bwMode="auto">
              <a:xfrm>
                <a:off x="3503374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0" name="Line 50"/>
              <p:cNvSpPr>
                <a:spLocks noChangeShapeType="1"/>
              </p:cNvSpPr>
              <p:nvPr/>
            </p:nvSpPr>
            <p:spPr bwMode="auto">
              <a:xfrm>
                <a:off x="3708872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1" name="Line 51"/>
              <p:cNvSpPr>
                <a:spLocks noChangeShapeType="1"/>
              </p:cNvSpPr>
              <p:nvPr/>
            </p:nvSpPr>
            <p:spPr bwMode="auto">
              <a:xfrm>
                <a:off x="3914369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2" name="Line 52"/>
              <p:cNvSpPr>
                <a:spLocks noChangeShapeType="1"/>
              </p:cNvSpPr>
              <p:nvPr/>
            </p:nvSpPr>
            <p:spPr bwMode="auto">
              <a:xfrm>
                <a:off x="4118333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3" name="Line 53"/>
              <p:cNvSpPr>
                <a:spLocks noChangeShapeType="1"/>
              </p:cNvSpPr>
              <p:nvPr/>
            </p:nvSpPr>
            <p:spPr bwMode="auto">
              <a:xfrm>
                <a:off x="4323831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4" name="Line 54"/>
              <p:cNvSpPr>
                <a:spLocks noChangeShapeType="1"/>
              </p:cNvSpPr>
              <p:nvPr/>
            </p:nvSpPr>
            <p:spPr bwMode="auto">
              <a:xfrm>
                <a:off x="4529329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5" name="Line 55"/>
              <p:cNvSpPr>
                <a:spLocks noChangeShapeType="1"/>
              </p:cNvSpPr>
              <p:nvPr/>
            </p:nvSpPr>
            <p:spPr bwMode="auto">
              <a:xfrm>
                <a:off x="4734826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6" name="Line 56"/>
              <p:cNvSpPr>
                <a:spLocks noChangeShapeType="1"/>
              </p:cNvSpPr>
              <p:nvPr/>
            </p:nvSpPr>
            <p:spPr bwMode="auto">
              <a:xfrm>
                <a:off x="4940324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7" name="Line 57"/>
              <p:cNvSpPr>
                <a:spLocks noChangeShapeType="1"/>
              </p:cNvSpPr>
              <p:nvPr/>
            </p:nvSpPr>
            <p:spPr bwMode="auto">
              <a:xfrm>
                <a:off x="5145822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8" name="Line 58"/>
              <p:cNvSpPr>
                <a:spLocks noChangeShapeType="1"/>
              </p:cNvSpPr>
              <p:nvPr/>
            </p:nvSpPr>
            <p:spPr bwMode="auto">
              <a:xfrm>
                <a:off x="5351320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79" name="Line 59"/>
              <p:cNvSpPr>
                <a:spLocks noChangeShapeType="1"/>
              </p:cNvSpPr>
              <p:nvPr/>
            </p:nvSpPr>
            <p:spPr bwMode="auto">
              <a:xfrm>
                <a:off x="5556817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>
                <a:off x="5760781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5966279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6171777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3" name="Line 63"/>
              <p:cNvSpPr>
                <a:spLocks noChangeShapeType="1"/>
              </p:cNvSpPr>
              <p:nvPr/>
            </p:nvSpPr>
            <p:spPr bwMode="auto">
              <a:xfrm>
                <a:off x="6377274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4" name="Line 64"/>
              <p:cNvSpPr>
                <a:spLocks noChangeShapeType="1"/>
              </p:cNvSpPr>
              <p:nvPr/>
            </p:nvSpPr>
            <p:spPr bwMode="auto">
              <a:xfrm>
                <a:off x="6582772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5" name="Line 65"/>
              <p:cNvSpPr>
                <a:spLocks noChangeShapeType="1"/>
              </p:cNvSpPr>
              <p:nvPr/>
            </p:nvSpPr>
            <p:spPr bwMode="auto">
              <a:xfrm>
                <a:off x="6788270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6" name="Line 66"/>
              <p:cNvSpPr>
                <a:spLocks noChangeShapeType="1"/>
              </p:cNvSpPr>
              <p:nvPr/>
            </p:nvSpPr>
            <p:spPr bwMode="auto">
              <a:xfrm>
                <a:off x="6993767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7" name="Line 67"/>
              <p:cNvSpPr>
                <a:spLocks noChangeShapeType="1"/>
              </p:cNvSpPr>
              <p:nvPr/>
            </p:nvSpPr>
            <p:spPr bwMode="auto">
              <a:xfrm>
                <a:off x="7199265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8" name="Line 68"/>
              <p:cNvSpPr>
                <a:spLocks noChangeShapeType="1"/>
              </p:cNvSpPr>
              <p:nvPr/>
            </p:nvSpPr>
            <p:spPr bwMode="auto">
              <a:xfrm>
                <a:off x="7403229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89" name="Line 69"/>
              <p:cNvSpPr>
                <a:spLocks noChangeShapeType="1"/>
              </p:cNvSpPr>
              <p:nvPr/>
            </p:nvSpPr>
            <p:spPr bwMode="auto">
              <a:xfrm>
                <a:off x="7608727" y="1728161"/>
                <a:ext cx="0" cy="1962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0" name="Line 70"/>
              <p:cNvSpPr>
                <a:spLocks noChangeShapeType="1"/>
              </p:cNvSpPr>
              <p:nvPr/>
            </p:nvSpPr>
            <p:spPr bwMode="auto">
              <a:xfrm>
                <a:off x="7814225" y="1793568"/>
                <a:ext cx="0" cy="130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1" name="Rectangle 71"/>
              <p:cNvSpPr>
                <a:spLocks noChangeArrowheads="1"/>
              </p:cNvSpPr>
              <p:nvPr/>
            </p:nvSpPr>
            <p:spPr bwMode="auto">
              <a:xfrm>
                <a:off x="1380920" y="1662756"/>
                <a:ext cx="1369473" cy="196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2" name="Rectangle 72"/>
              <p:cNvSpPr>
                <a:spLocks noChangeArrowheads="1"/>
              </p:cNvSpPr>
              <p:nvPr/>
            </p:nvSpPr>
            <p:spPr bwMode="auto">
              <a:xfrm>
                <a:off x="3023368" y="1662756"/>
                <a:ext cx="1369473" cy="196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3" name="Rectangle 73"/>
              <p:cNvSpPr>
                <a:spLocks noChangeArrowheads="1"/>
              </p:cNvSpPr>
              <p:nvPr/>
            </p:nvSpPr>
            <p:spPr bwMode="auto">
              <a:xfrm>
                <a:off x="4665816" y="1662756"/>
                <a:ext cx="1369473" cy="196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4" name="Rectangle 74"/>
              <p:cNvSpPr>
                <a:spLocks noChangeArrowheads="1"/>
              </p:cNvSpPr>
              <p:nvPr/>
            </p:nvSpPr>
            <p:spPr bwMode="auto">
              <a:xfrm>
                <a:off x="6308264" y="1662756"/>
                <a:ext cx="1369473" cy="1962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5" name="Rectangle 75"/>
              <p:cNvSpPr>
                <a:spLocks noChangeArrowheads="1"/>
              </p:cNvSpPr>
              <p:nvPr/>
            </p:nvSpPr>
            <p:spPr bwMode="auto">
              <a:xfrm>
                <a:off x="4118333" y="3417826"/>
                <a:ext cx="282130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Y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N</a:t>
                </a:r>
              </a:p>
            </p:txBody>
          </p:sp>
          <p:sp>
            <p:nvSpPr>
              <p:cNvPr id="96" name="Rectangle 76"/>
              <p:cNvSpPr>
                <a:spLocks noChangeArrowheads="1"/>
              </p:cNvSpPr>
              <p:nvPr/>
            </p:nvSpPr>
            <p:spPr bwMode="auto">
              <a:xfrm>
                <a:off x="3914369" y="3417826"/>
                <a:ext cx="266099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</a:t>
                </a:r>
              </a:p>
            </p:txBody>
          </p:sp>
          <p:sp>
            <p:nvSpPr>
              <p:cNvPr id="97" name="Rectangle 77"/>
              <p:cNvSpPr>
                <a:spLocks noChangeArrowheads="1"/>
              </p:cNvSpPr>
              <p:nvPr/>
            </p:nvSpPr>
            <p:spPr bwMode="auto">
              <a:xfrm>
                <a:off x="3695069" y="3417826"/>
                <a:ext cx="278924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P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S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  <p:sp>
            <p:nvSpPr>
              <p:cNvPr id="98" name="Rectangle 78"/>
              <p:cNvSpPr>
                <a:spLocks noChangeArrowheads="1"/>
              </p:cNvSpPr>
              <p:nvPr/>
            </p:nvSpPr>
            <p:spPr bwMode="auto">
              <a:xfrm>
                <a:off x="3489572" y="3417826"/>
                <a:ext cx="272512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A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C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K</a:t>
                </a:r>
              </a:p>
            </p:txBody>
          </p:sp>
          <p:sp>
            <p:nvSpPr>
              <p:cNvPr id="99" name="Rectangle 79"/>
              <p:cNvSpPr>
                <a:spLocks noChangeArrowheads="1"/>
              </p:cNvSpPr>
              <p:nvPr/>
            </p:nvSpPr>
            <p:spPr bwMode="auto">
              <a:xfrm>
                <a:off x="3265671" y="3417826"/>
                <a:ext cx="282130" cy="505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U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R</a:t>
                </a:r>
              </a:p>
              <a:p>
                <a:pPr eaLnBrk="0" hangingPunct="0">
                  <a:lnSpc>
                    <a:spcPct val="75000"/>
                  </a:lnSpc>
                </a:pPr>
                <a:r>
                  <a:rPr lang="en-US" altLang="zh-CN" sz="12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G</a:t>
                </a:r>
              </a:p>
            </p:txBody>
          </p:sp>
          <p:sp>
            <p:nvSpPr>
              <p:cNvPr id="100" name="Rectangle 80"/>
              <p:cNvSpPr>
                <a:spLocks noChangeArrowheads="1"/>
              </p:cNvSpPr>
              <p:nvPr/>
            </p:nvSpPr>
            <p:spPr bwMode="auto">
              <a:xfrm>
                <a:off x="709219" y="1545958"/>
                <a:ext cx="728404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比特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0              </a:t>
                </a:r>
                <a:r>
                  <a:rPr lang="en-US" altLang="zh-CN" sz="16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      8                               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16              </a:t>
                </a:r>
                <a:r>
                  <a:rPr lang="en-US" altLang="zh-CN" sz="16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     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24              </a:t>
                </a:r>
                <a:r>
                  <a:rPr lang="en-US" altLang="zh-CN" sz="1600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                31</a:t>
                </a:r>
                <a:endPara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1" name="Line 81"/>
              <p:cNvSpPr>
                <a:spLocks noChangeShapeType="1"/>
              </p:cNvSpPr>
              <p:nvPr/>
            </p:nvSpPr>
            <p:spPr bwMode="auto">
              <a:xfrm flipH="1">
                <a:off x="6170243" y="4321055"/>
                <a:ext cx="3067" cy="4220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2" name="Rectangle 83"/>
              <p:cNvSpPr>
                <a:spLocks noChangeArrowheads="1"/>
              </p:cNvSpPr>
              <p:nvPr/>
            </p:nvSpPr>
            <p:spPr bwMode="auto">
              <a:xfrm>
                <a:off x="6475423" y="4364660"/>
                <a:ext cx="1104167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zh-CN" altLang="en-US" sz="160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填    充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58235" y="1268760"/>
              <a:ext cx="6563658" cy="366767"/>
              <a:chOff x="1258235" y="1268760"/>
              <a:chExt cx="6563658" cy="366767"/>
            </a:xfrm>
          </p:grpSpPr>
          <p:sp>
            <p:nvSpPr>
              <p:cNvPr id="111" name="Line 35"/>
              <p:cNvSpPr>
                <a:spLocks noChangeShapeType="1"/>
              </p:cNvSpPr>
              <p:nvPr/>
            </p:nvSpPr>
            <p:spPr bwMode="auto">
              <a:xfrm>
                <a:off x="1258235" y="1426047"/>
                <a:ext cx="656365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triangle" w="med" len="lg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6" name="Rectangle 36"/>
              <p:cNvSpPr>
                <a:spLocks noChangeArrowheads="1"/>
              </p:cNvSpPr>
              <p:nvPr/>
            </p:nvSpPr>
            <p:spPr bwMode="auto">
              <a:xfrm>
                <a:off x="4218015" y="1268760"/>
                <a:ext cx="721352" cy="3667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8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32 bit</a:t>
                </a:r>
              </a:p>
            </p:txBody>
          </p:sp>
        </p:grpSp>
      </p:grp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577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22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192291" y="1989186"/>
            <a:ext cx="6724682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源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端口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(</a:t>
            </a:r>
            <a:r>
              <a:rPr lang="en-US" altLang="zh-CN" sz="2000" kern="0" dirty="0" err="1" smtClean="0">
                <a:solidFill>
                  <a:srgbClr val="FFFF00"/>
                </a:solidFill>
              </a:rPr>
              <a:t>SrcPort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、目的端口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(</a:t>
            </a:r>
            <a:r>
              <a:rPr lang="en-US" altLang="zh-CN" sz="2000" kern="0" dirty="0" err="1" smtClean="0">
                <a:solidFill>
                  <a:srgbClr val="FFFF00"/>
                </a:solidFill>
              </a:rPr>
              <a:t>DstPort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：各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2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字节，分别写入源、目的端口号</a:t>
            </a:r>
            <a:endParaRPr lang="zh-CN" altLang="en-US" sz="2000" kern="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>
                <a:solidFill>
                  <a:schemeClr val="bg1"/>
                </a:solidFill>
              </a:rPr>
              <a:t>端口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是传输</a:t>
            </a:r>
            <a:r>
              <a:rPr lang="zh-CN" altLang="en-US" sz="1800" kern="0" dirty="0">
                <a:solidFill>
                  <a:schemeClr val="bg1"/>
                </a:solidFill>
              </a:rPr>
              <a:t>层与应用层的服务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接口，传输层多路分解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/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复用通过端口实现</a:t>
            </a:r>
            <a:endParaRPr lang="en-US" altLang="zh-CN" sz="18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每个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TCP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连接的唯一标识 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&lt;</a:t>
            </a:r>
            <a:r>
              <a:rPr lang="en-US" altLang="zh-CN" sz="1800" kern="0" dirty="0" err="1" smtClean="0">
                <a:solidFill>
                  <a:schemeClr val="bg1"/>
                </a:solidFill>
              </a:rPr>
              <a:t>SrcPort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, </a:t>
            </a:r>
            <a:r>
              <a:rPr lang="en-US" altLang="zh-CN" sz="1800" kern="0" dirty="0" err="1" smtClean="0">
                <a:solidFill>
                  <a:schemeClr val="bg1"/>
                </a:solidFill>
              </a:rPr>
              <a:t>SrcIPAddr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, </a:t>
            </a:r>
            <a:r>
              <a:rPr lang="en-US" altLang="zh-CN" sz="1800" kern="0" dirty="0" err="1" smtClean="0">
                <a:solidFill>
                  <a:schemeClr val="bg1"/>
                </a:solidFill>
              </a:rPr>
              <a:t>DstPort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, </a:t>
            </a:r>
            <a:r>
              <a:rPr lang="en-US" altLang="zh-CN" sz="1800" kern="0" dirty="0" err="1" smtClean="0">
                <a:solidFill>
                  <a:schemeClr val="bg1"/>
                </a:solidFill>
              </a:rPr>
              <a:t>DstIPAddr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&gt;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35" name="文本框 134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059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uiExpand="1" build="p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193889" y="2471438"/>
            <a:ext cx="6724682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>
                <a:solidFill>
                  <a:srgbClr val="FFFF00"/>
                </a:solidFill>
              </a:rPr>
              <a:t>序号</a:t>
            </a:r>
            <a:r>
              <a:rPr lang="en-US" altLang="zh-CN" sz="2000" kern="0" dirty="0">
                <a:solidFill>
                  <a:srgbClr val="FFFF00"/>
                </a:solidFill>
              </a:rPr>
              <a:t>(</a:t>
            </a:r>
            <a:r>
              <a:rPr lang="en-US" altLang="zh-CN" sz="2000" kern="0" dirty="0" err="1">
                <a:solidFill>
                  <a:srgbClr val="FFFF00"/>
                </a:solidFill>
              </a:rPr>
              <a:t>SequenceNum</a:t>
            </a:r>
            <a:r>
              <a:rPr lang="en-US" altLang="zh-CN" sz="2000" kern="0" dirty="0">
                <a:solidFill>
                  <a:srgbClr val="FFFF00"/>
                </a:solidFill>
              </a:rPr>
              <a:t>)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4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字节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>
                <a:solidFill>
                  <a:schemeClr val="bg1"/>
                </a:solidFill>
              </a:rPr>
              <a:t>TCP </a:t>
            </a:r>
            <a:r>
              <a:rPr lang="zh-CN" altLang="en-US" sz="1800" kern="0" dirty="0">
                <a:solidFill>
                  <a:schemeClr val="bg1"/>
                </a:solidFill>
              </a:rPr>
              <a:t>连接中传送的数据流中的每一个字节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都按顺序编</a:t>
            </a:r>
            <a:r>
              <a:rPr lang="zh-CN" altLang="en-US" sz="1800" kern="0" dirty="0">
                <a:solidFill>
                  <a:schemeClr val="bg1"/>
                </a:solidFill>
              </a:rPr>
              <a:t>上一个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序号，</a:t>
            </a:r>
            <a:r>
              <a:rPr lang="zh-CN" altLang="en-US" sz="1800" kern="0" dirty="0" smtClean="0">
                <a:solidFill>
                  <a:srgbClr val="FFFF00"/>
                </a:solidFill>
              </a:rPr>
              <a:t>序号</a:t>
            </a:r>
            <a:r>
              <a:rPr lang="zh-CN" altLang="en-US" sz="1800" kern="0" dirty="0">
                <a:solidFill>
                  <a:srgbClr val="FFFF00"/>
                </a:solidFill>
              </a:rPr>
              <a:t>字段</a:t>
            </a:r>
            <a:r>
              <a:rPr lang="zh-CN" altLang="en-US" sz="1800" kern="0" dirty="0">
                <a:solidFill>
                  <a:schemeClr val="bg1"/>
                </a:solidFill>
              </a:rPr>
              <a:t>的值则指的是本报文段所发送的数据的第一个字节的序号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28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uiExpand="1" build="p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120" name="矩形 119"/>
          <p:cNvSpPr/>
          <p:nvPr/>
        </p:nvSpPr>
        <p:spPr>
          <a:xfrm>
            <a:off x="1193889" y="2941703"/>
            <a:ext cx="6724682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568765" y="5109046"/>
            <a:ext cx="8059782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16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 smtClean="0">
                <a:solidFill>
                  <a:srgbClr val="FFFF00"/>
                </a:solidFill>
              </a:rPr>
              <a:t>确认号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(Acknowledgment)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4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字节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指期望</a:t>
            </a:r>
            <a:r>
              <a:rPr lang="zh-CN" altLang="en-US" sz="1800" kern="0" dirty="0">
                <a:solidFill>
                  <a:schemeClr val="bg1"/>
                </a:solidFill>
              </a:rPr>
              <a:t>收到对方的下一个报文段的数据的第一个字节的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序号</a:t>
            </a:r>
            <a:endParaRPr lang="en-US" altLang="zh-CN" sz="18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若确认号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=N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，则表明：到序号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N-1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为止的所有数据已正确接收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34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uiExpand="1" build="p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137850" y="3357541"/>
            <a:ext cx="1070726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 smtClean="0">
                <a:solidFill>
                  <a:srgbClr val="FFFF00"/>
                </a:solidFill>
              </a:rPr>
              <a:t>数据偏移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/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首部长度 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(Offset/</a:t>
            </a:r>
            <a:r>
              <a:rPr lang="en-US" altLang="zh-CN" sz="2000" kern="0" dirty="0" err="1" smtClean="0">
                <a:solidFill>
                  <a:srgbClr val="FFFF00"/>
                </a:solidFill>
              </a:rPr>
              <a:t>HdrLen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4 bit</a:t>
            </a:r>
            <a:endParaRPr lang="zh-CN" altLang="en-US" sz="20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 smtClean="0">
                <a:solidFill>
                  <a:schemeClr val="bg1"/>
                </a:solidFill>
              </a:rPr>
              <a:t>TCP </a:t>
            </a:r>
            <a:r>
              <a:rPr lang="zh-CN" altLang="en-US" sz="1800" kern="0" dirty="0">
                <a:solidFill>
                  <a:schemeClr val="bg1"/>
                </a:solidFill>
              </a:rPr>
              <a:t>报文段的数据起始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处</a:t>
            </a:r>
            <a:r>
              <a:rPr lang="zh-CN" altLang="en-US" sz="1800" kern="0" dirty="0">
                <a:solidFill>
                  <a:schemeClr val="bg1"/>
                </a:solidFill>
              </a:rPr>
              <a:t>到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 </a:t>
            </a:r>
            <a:r>
              <a:rPr lang="en-US" altLang="zh-CN" sz="1800" kern="0" dirty="0">
                <a:solidFill>
                  <a:schemeClr val="bg1"/>
                </a:solidFill>
              </a:rPr>
              <a:t>TCP </a:t>
            </a:r>
            <a:r>
              <a:rPr lang="zh-CN" altLang="en-US" sz="1800" kern="0" dirty="0">
                <a:solidFill>
                  <a:schemeClr val="bg1"/>
                </a:solidFill>
              </a:rPr>
              <a:t>报文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段起始处的偏移，即头部长度</a:t>
            </a:r>
            <a:endParaRPr lang="en-US" altLang="zh-CN" sz="18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单位为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32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位字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(4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字节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)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，最大值为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60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字节，选项长度不超过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40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字节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66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2065312" y="3357541"/>
            <a:ext cx="1347581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422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 smtClean="0">
                <a:solidFill>
                  <a:srgbClr val="FFFF00"/>
                </a:solidFill>
              </a:rPr>
              <a:t>保留字段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kern="0" dirty="0">
                <a:solidFill>
                  <a:schemeClr val="bg1"/>
                </a:solidFill>
              </a:rPr>
              <a:t>6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 bit</a:t>
            </a:r>
            <a:endParaRPr lang="zh-CN" altLang="en-US" sz="20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置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0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，保留</a:t>
            </a:r>
            <a:r>
              <a:rPr lang="zh-CN" altLang="en-US" sz="1800" kern="0" dirty="0">
                <a:solidFill>
                  <a:schemeClr val="bg1"/>
                </a:solidFill>
              </a:rPr>
              <a:t>为今后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使用</a:t>
            </a:r>
            <a:endParaRPr lang="en-US" altLang="zh-CN" sz="18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86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748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en-US" altLang="zh-CN" dirty="0" smtClean="0"/>
              <a:t>.1  </a:t>
            </a:r>
            <a:r>
              <a:rPr lang="zh-CN" altLang="en-US" dirty="0" smtClean="0"/>
              <a:t>传输层协议概述</a:t>
            </a:r>
            <a:endParaRPr lang="en-US" altLang="zh-CN" dirty="0"/>
          </a:p>
          <a:p>
            <a:r>
              <a:rPr lang="en-US" altLang="zh-CN" dirty="0" smtClean="0"/>
              <a:t>5.2  </a:t>
            </a:r>
            <a:r>
              <a:rPr lang="zh-CN" altLang="en-US" dirty="0" smtClean="0"/>
              <a:t>用户</a:t>
            </a:r>
            <a:r>
              <a:rPr lang="zh-CN" altLang="en-US" dirty="0"/>
              <a:t>数据报协议 </a:t>
            </a:r>
            <a:r>
              <a:rPr lang="en-US" altLang="zh-CN" dirty="0" smtClean="0"/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2582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213609" y="3357541"/>
            <a:ext cx="1452207" cy="49477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标注 107"/>
          <p:cNvSpPr/>
          <p:nvPr/>
        </p:nvSpPr>
        <p:spPr>
          <a:xfrm>
            <a:off x="3781709" y="5288878"/>
            <a:ext cx="3417556" cy="496848"/>
          </a:xfrm>
          <a:prstGeom prst="wedgeRoundRectCallout">
            <a:avLst>
              <a:gd name="adj1" fmla="val -55500"/>
              <a:gd name="adj2" fmla="val -333221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 anchorCtr="0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6 bit 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标志 </a:t>
            </a: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(Flags) 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字段</a:t>
            </a:r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417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225375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smtClean="0">
                <a:solidFill>
                  <a:srgbClr val="FFFF00"/>
                </a:solidFill>
              </a:rPr>
              <a:t>URG (</a:t>
            </a:r>
            <a:r>
              <a:rPr lang="en-US" altLang="zh-CN" sz="2000" kern="0" dirty="0" err="1" smtClean="0">
                <a:solidFill>
                  <a:srgbClr val="FFFF00"/>
                </a:solidFill>
              </a:rPr>
              <a:t>URGent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, 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紧急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：置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1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时，标志本报文段包含紧急数据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此时</a:t>
            </a:r>
            <a:r>
              <a:rPr lang="zh-CN" altLang="en-US" sz="1800" kern="0" dirty="0" smtClean="0">
                <a:solidFill>
                  <a:srgbClr val="FFFF00"/>
                </a:solidFill>
              </a:rPr>
              <a:t>紧急指针 </a:t>
            </a:r>
            <a:r>
              <a:rPr lang="en-US" altLang="zh-CN" sz="1800" kern="0" dirty="0" smtClean="0">
                <a:solidFill>
                  <a:srgbClr val="FFFF00"/>
                </a:solidFill>
              </a:rPr>
              <a:t>(</a:t>
            </a:r>
            <a:r>
              <a:rPr lang="en-US" altLang="zh-CN" sz="1800" kern="0" dirty="0" err="1" smtClean="0">
                <a:solidFill>
                  <a:srgbClr val="FFFF00"/>
                </a:solidFill>
              </a:rPr>
              <a:t>UrgPtr</a:t>
            </a:r>
            <a:r>
              <a:rPr lang="en-US" altLang="zh-CN" sz="1800" kern="0" dirty="0" smtClean="0">
                <a:solidFill>
                  <a:srgbClr val="FFFF00"/>
                </a:solidFill>
              </a:rPr>
              <a:t>) 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字段指明报文段中的非紧急数据从什么地方开始，紧急数据在报文段段体前部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527795" y="3782539"/>
            <a:ext cx="3430581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555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uiExpand="1" build="p" animBg="1"/>
      <p:bldP spid="108" grpId="0" animBg="1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9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447446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smtClean="0">
                <a:solidFill>
                  <a:srgbClr val="FFFF00"/>
                </a:solidFill>
              </a:rPr>
              <a:t>ACK (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确认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：仅当该标志位置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1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时，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确认号字段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才有效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表明接收方应对</a:t>
            </a:r>
            <a:r>
              <a:rPr lang="zh-CN" altLang="en-US" sz="1800" kern="0" dirty="0">
                <a:solidFill>
                  <a:srgbClr val="FFFF00"/>
                </a:solidFill>
              </a:rPr>
              <a:t> </a:t>
            </a:r>
            <a:r>
              <a:rPr lang="zh-CN" altLang="en-US" sz="1800" kern="0" dirty="0" smtClean="0">
                <a:solidFill>
                  <a:srgbClr val="FFFF00"/>
                </a:solidFill>
              </a:rPr>
              <a:t>确认号</a:t>
            </a:r>
            <a:r>
              <a:rPr lang="en-US" altLang="zh-CN" sz="1800" kern="0" dirty="0" smtClean="0">
                <a:solidFill>
                  <a:srgbClr val="FFFF00"/>
                </a:solidFill>
              </a:rPr>
              <a:t> 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字段加以注意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10" name="文本框 109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5517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643391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smtClean="0">
                <a:solidFill>
                  <a:srgbClr val="FFFF00"/>
                </a:solidFill>
              </a:rPr>
              <a:t>PSH (</a:t>
            </a:r>
            <a:r>
              <a:rPr lang="en-US" altLang="zh-CN" sz="2000" kern="0" dirty="0" err="1" smtClean="0">
                <a:solidFill>
                  <a:srgbClr val="FFFF00"/>
                </a:solidFill>
              </a:rPr>
              <a:t>PuSH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, 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推送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：该标志位置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1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时，说明发送方调用了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push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操作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接收</a:t>
            </a:r>
            <a:r>
              <a:rPr lang="zh-CN" altLang="en-US" sz="1800" kern="0" dirty="0">
                <a:solidFill>
                  <a:schemeClr val="bg1"/>
                </a:solidFill>
              </a:rPr>
              <a:t>方应尽快地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交付给接收</a:t>
            </a:r>
            <a:r>
              <a:rPr lang="zh-CN" altLang="en-US" sz="1800" kern="0" dirty="0">
                <a:solidFill>
                  <a:schemeClr val="bg1"/>
                </a:solidFill>
              </a:rPr>
              <a:t>应用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进程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49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865462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287384" y="5120799"/>
            <a:ext cx="8749370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smtClean="0">
                <a:solidFill>
                  <a:srgbClr val="FFFF00"/>
                </a:solidFill>
              </a:rPr>
              <a:t>RST (</a:t>
            </a:r>
            <a:r>
              <a:rPr lang="en-US" altLang="zh-CN" sz="2000" kern="0" dirty="0" err="1" smtClean="0">
                <a:solidFill>
                  <a:srgbClr val="FFFF00"/>
                </a:solidFill>
              </a:rPr>
              <a:t>ReSeT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, 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复位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：该标志位置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1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时，说明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TCP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连接出现了严重差错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必须释放连接，重新建立</a:t>
            </a:r>
            <a:endParaRPr lang="en-US" altLang="zh-CN" sz="18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也通过对该位置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1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，拒绝一个非法的报文段或拒绝打开一个连接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990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4074470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78378" y="5120799"/>
            <a:ext cx="9036754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smtClean="0">
                <a:solidFill>
                  <a:srgbClr val="FFFF00"/>
                </a:solidFill>
              </a:rPr>
              <a:t>SYN (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同步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：在建立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TCP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连接时使用，置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1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，表示</a:t>
            </a:r>
            <a:r>
              <a:rPr lang="zh-CN" altLang="en-US" sz="2000" kern="0" dirty="0">
                <a:solidFill>
                  <a:schemeClr val="bg1"/>
                </a:solidFill>
              </a:rPr>
              <a:t>这是一个连接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请求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/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接受</a:t>
            </a:r>
            <a:r>
              <a:rPr lang="zh-CN" altLang="en-US" sz="2000" kern="0" dirty="0">
                <a:solidFill>
                  <a:schemeClr val="bg1"/>
                </a:solidFill>
              </a:rPr>
              <a:t>报文</a:t>
            </a:r>
            <a:endParaRPr lang="zh-CN" altLang="en-US" sz="20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 smtClean="0">
                <a:solidFill>
                  <a:schemeClr val="bg1"/>
                </a:solidFill>
              </a:rPr>
              <a:t>SYN=1, ACK=0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：连接请求</a:t>
            </a:r>
            <a:endParaRPr lang="en-US" altLang="zh-CN" sz="18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 smtClean="0">
                <a:solidFill>
                  <a:schemeClr val="bg1"/>
                </a:solidFill>
              </a:rPr>
              <a:t>SYN=1, ACK=1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：连接接受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14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4309603" y="3317937"/>
            <a:ext cx="327242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78378" y="5120799"/>
            <a:ext cx="9036754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smtClean="0">
                <a:solidFill>
                  <a:srgbClr val="FFFF00"/>
                </a:solidFill>
              </a:rPr>
              <a:t>FIN (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终止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：用来释放一个连接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800" kern="0" dirty="0">
                <a:solidFill>
                  <a:schemeClr val="bg1"/>
                </a:solidFill>
              </a:rPr>
              <a:t>FIN 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= 1</a:t>
            </a:r>
            <a:r>
              <a:rPr lang="zh-CN" altLang="en-US" sz="1800" kern="0" dirty="0">
                <a:solidFill>
                  <a:schemeClr val="bg1"/>
                </a:solidFill>
              </a:rPr>
              <a:t>，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表明</a:t>
            </a:r>
            <a:r>
              <a:rPr lang="zh-CN" altLang="en-US" sz="1800" kern="0" dirty="0">
                <a:solidFill>
                  <a:schemeClr val="bg1"/>
                </a:solidFill>
              </a:rPr>
              <a:t>此报文段的发送端的数据已发送完毕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，要求释放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TCP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连接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883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4455533" y="3317937"/>
            <a:ext cx="3480036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78378" y="5120799"/>
            <a:ext cx="9036754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err="1" smtClean="0">
                <a:solidFill>
                  <a:srgbClr val="FFFF00"/>
                </a:solidFill>
              </a:rPr>
              <a:t>AdvertisedWindow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 (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接收窗口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2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字节，滑动窗口算法中使用，流量控制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指明该报文段发送者的接收窗口大小，用于指示对端设置其发送窗口大小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7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269940" y="3749373"/>
            <a:ext cx="3480036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78378" y="5120799"/>
            <a:ext cx="9036754" cy="13191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en-US" altLang="zh-CN" sz="2000" kern="0" dirty="0" err="1" smtClean="0">
                <a:solidFill>
                  <a:srgbClr val="FFFF00"/>
                </a:solidFill>
              </a:rPr>
              <a:t>CheckSum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 (</a:t>
            </a:r>
            <a:r>
              <a:rPr lang="zh-CN" altLang="en-US" sz="2000" kern="0" dirty="0" smtClean="0">
                <a:solidFill>
                  <a:srgbClr val="FFFF00"/>
                </a:solidFill>
              </a:rPr>
              <a:t>校验和</a:t>
            </a:r>
            <a:r>
              <a:rPr lang="en-US" altLang="zh-CN" sz="2000" kern="0" dirty="0" smtClean="0">
                <a:solidFill>
                  <a:srgbClr val="FFFF00"/>
                </a:solidFill>
              </a:rPr>
              <a:t>)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2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字节，与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UDP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中的用法相同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800" kern="0" dirty="0" smtClean="0">
                <a:solidFill>
                  <a:schemeClr val="bg1"/>
                </a:solidFill>
              </a:rPr>
              <a:t>计算整个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TCP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首部部、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TCP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数据、伪首部（</a:t>
            </a:r>
            <a:r>
              <a:rPr lang="en-US" altLang="zh-CN" sz="1800" kern="0" dirty="0" smtClean="0">
                <a:solidFill>
                  <a:schemeClr val="bg1"/>
                </a:solidFill>
              </a:rPr>
              <a:t>12</a:t>
            </a:r>
            <a:r>
              <a:rPr lang="zh-CN" altLang="en-US" sz="1800" kern="0" dirty="0" smtClean="0">
                <a:solidFill>
                  <a:schemeClr val="bg1"/>
                </a:solidFill>
              </a:rPr>
              <a:t>字节）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41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1179662" y="4193822"/>
            <a:ext cx="5128601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195980" y="4888534"/>
            <a:ext cx="8608422" cy="18535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 smtClean="0">
                <a:solidFill>
                  <a:srgbClr val="FFFF00"/>
                </a:solidFill>
              </a:rPr>
              <a:t>选项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：可变长，最大</a:t>
            </a:r>
            <a:r>
              <a:rPr lang="en-US" altLang="zh-CN" sz="2000" kern="0" dirty="0" smtClean="0">
                <a:solidFill>
                  <a:schemeClr val="bg1"/>
                </a:solidFill>
              </a:rPr>
              <a:t>40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字节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chemeClr val="bg1"/>
                </a:solidFill>
              </a:rPr>
              <a:t>最大报文段长度 </a:t>
            </a:r>
            <a:r>
              <a:rPr lang="en-US" altLang="zh-CN" sz="1600" kern="0" dirty="0">
                <a:solidFill>
                  <a:schemeClr val="bg1"/>
                </a:solidFill>
              </a:rPr>
              <a:t>MSS (Maximum Segment Size)</a:t>
            </a:r>
            <a:r>
              <a:rPr lang="zh-CN" altLang="en-US" sz="1600" kern="0" dirty="0" smtClean="0">
                <a:solidFill>
                  <a:schemeClr val="bg1"/>
                </a:solidFill>
              </a:rPr>
              <a:t>选项</a:t>
            </a:r>
            <a:endParaRPr lang="en-US" altLang="zh-CN" sz="16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chemeClr val="bg1"/>
                </a:solidFill>
              </a:rPr>
              <a:t>窗口扩大选项</a:t>
            </a: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 smtClean="0">
                <a:solidFill>
                  <a:schemeClr val="bg1"/>
                </a:solidFill>
              </a:rPr>
              <a:t>时间戳选项</a:t>
            </a:r>
            <a:endParaRPr lang="en-US" altLang="zh-CN" sz="1600" kern="0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 smtClean="0">
                <a:solidFill>
                  <a:schemeClr val="bg1"/>
                </a:solidFill>
              </a:rPr>
              <a:t>选择确认选项</a:t>
            </a:r>
            <a:endParaRPr lang="zh-CN" altLang="en-US" sz="1600" kern="0" dirty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92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4348"/>
            <a:ext cx="8579554" cy="554365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传输控制协议</a:t>
            </a:r>
            <a:r>
              <a:rPr lang="en-US" altLang="zh-CN" dirty="0"/>
              <a:t>TCP (Transmission Control Protocol) [RFC 793]</a:t>
            </a:r>
          </a:p>
          <a:p>
            <a:pPr lvl="1">
              <a:spcBef>
                <a:spcPts val="600"/>
              </a:spcBef>
            </a:pPr>
            <a:r>
              <a:rPr lang="zh-CN" altLang="en-US" dirty="0"/>
              <a:t>端到端的</a:t>
            </a:r>
            <a:r>
              <a:rPr lang="zh-CN" altLang="en-US" dirty="0" smtClean="0"/>
              <a:t>、</a:t>
            </a:r>
            <a:r>
              <a:rPr lang="zh-CN" altLang="en-US" dirty="0"/>
              <a:t>面向连接</a:t>
            </a:r>
            <a:r>
              <a:rPr lang="zh-CN" altLang="en-US" dirty="0" smtClean="0"/>
              <a:t>的、可靠</a:t>
            </a:r>
            <a:r>
              <a:rPr lang="zh-CN" altLang="en-US" dirty="0"/>
              <a:t>的</a:t>
            </a:r>
            <a:r>
              <a:rPr lang="zh-CN" altLang="en-US" dirty="0" smtClean="0"/>
              <a:t>、有序的字节流传输服务</a:t>
            </a:r>
            <a:endParaRPr lang="en-US" altLang="zh-CN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dirty="0" smtClean="0"/>
              <a:t>面向连接：通信双方先</a:t>
            </a:r>
            <a:r>
              <a:rPr lang="zh-CN" altLang="en-US" dirty="0"/>
              <a:t>建立逻辑连接</a:t>
            </a:r>
            <a:r>
              <a:rPr lang="zh-CN" altLang="en-US" dirty="0" smtClean="0"/>
              <a:t>，再进行</a:t>
            </a:r>
            <a:r>
              <a:rPr lang="zh-CN" altLang="en-US" dirty="0"/>
              <a:t>双向数据流传输，通信</a:t>
            </a:r>
            <a:r>
              <a:rPr lang="zh-CN" altLang="en-US" dirty="0" smtClean="0"/>
              <a:t>结束后</a:t>
            </a:r>
            <a:r>
              <a:rPr lang="zh-CN" altLang="en-US" dirty="0"/>
              <a:t>撤销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dirty="0"/>
              <a:t>面向字节流：</a:t>
            </a:r>
            <a:r>
              <a:rPr lang="en-US" altLang="zh-CN" dirty="0"/>
              <a:t>TCP</a:t>
            </a:r>
            <a:r>
              <a:rPr lang="zh-CN" altLang="en-US" dirty="0"/>
              <a:t>将应用程序交付下来的数据看做一连串无结构</a:t>
            </a:r>
            <a:r>
              <a:rPr lang="zh-CN" altLang="en-US" dirty="0" smtClean="0"/>
              <a:t>的有序的字节流</a:t>
            </a:r>
            <a:endParaRPr lang="en-US" altLang="zh-CN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dirty="0" smtClean="0"/>
              <a:t>点对点的双工通信：每条</a:t>
            </a:r>
            <a:r>
              <a:rPr lang="en-US" altLang="zh-CN" dirty="0" smtClean="0"/>
              <a:t>TCP</a:t>
            </a:r>
            <a:r>
              <a:rPr lang="zh-CN" altLang="en-US" dirty="0" smtClean="0"/>
              <a:t>连接是一对点对点字节流，每个方向一个字节流</a:t>
            </a:r>
            <a:endParaRPr lang="en-US" altLang="zh-CN" dirty="0" smtClean="0"/>
          </a:p>
          <a:p>
            <a:pPr marL="1296000" lvl="3">
              <a:spcBef>
                <a:spcPts val="600"/>
              </a:spcBef>
            </a:pPr>
            <a:r>
              <a:rPr lang="en-US" altLang="zh-CN" dirty="0" smtClean="0"/>
              <a:t>TCP</a:t>
            </a:r>
            <a:r>
              <a:rPr lang="zh-CN" altLang="en-US" dirty="0" smtClean="0"/>
              <a:t>两端都设有发送缓存和接收缓存，存放双向通信的数据</a:t>
            </a:r>
            <a:endParaRPr lang="en-US" altLang="zh-CN" dirty="0" smtClean="0"/>
          </a:p>
          <a:p>
            <a:pPr marL="1296000" lvl="3">
              <a:spcBef>
                <a:spcPts val="600"/>
              </a:spcBef>
            </a:pPr>
            <a:r>
              <a:rPr lang="zh-CN" altLang="en-US" dirty="0"/>
              <a:t>发送</a:t>
            </a:r>
            <a:r>
              <a:rPr lang="zh-CN" altLang="en-US" dirty="0" smtClean="0"/>
              <a:t>时，应用进程把数据传入</a:t>
            </a:r>
            <a:r>
              <a:rPr lang="en-US" altLang="zh-CN" dirty="0" smtClean="0"/>
              <a:t>TCP</a:t>
            </a:r>
            <a:r>
              <a:rPr lang="zh-CN" altLang="en-US" dirty="0" smtClean="0"/>
              <a:t>的发送缓存，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在合适时候将数据发出</a:t>
            </a:r>
            <a:endParaRPr lang="en-US" altLang="zh-CN" dirty="0" smtClean="0"/>
          </a:p>
          <a:p>
            <a:pPr marL="1296000" lvl="3">
              <a:spcBef>
                <a:spcPts val="600"/>
              </a:spcBef>
            </a:pPr>
            <a:r>
              <a:rPr lang="zh-CN" altLang="en-US" dirty="0" smtClean="0"/>
              <a:t>接收时，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把数据放入接收缓存，应用进程在合适时候读取数据</a:t>
            </a:r>
            <a:endParaRPr lang="en-US" altLang="zh-CN" dirty="0" smtClean="0"/>
          </a:p>
          <a:p>
            <a:pPr marL="1008000" lvl="2">
              <a:spcBef>
                <a:spcPts val="600"/>
              </a:spcBef>
            </a:pPr>
            <a:r>
              <a:rPr lang="zh-CN" altLang="en-US" dirty="0" smtClean="0"/>
              <a:t>多</a:t>
            </a:r>
            <a:r>
              <a:rPr lang="zh-CN" altLang="en-US" dirty="0"/>
              <a:t>路分解与复用</a:t>
            </a:r>
            <a:endParaRPr lang="en-US" altLang="zh-CN" dirty="0"/>
          </a:p>
          <a:p>
            <a:pPr marL="1008000" lvl="2">
              <a:spcBef>
                <a:spcPts val="600"/>
              </a:spcBef>
            </a:pPr>
            <a:r>
              <a:rPr lang="zh-CN" altLang="en-US" dirty="0" smtClean="0"/>
              <a:t>可靠</a:t>
            </a:r>
            <a:r>
              <a:rPr lang="zh-CN" altLang="en-US" dirty="0"/>
              <a:t>传输：对一个连接上传输的每个字节编号，通过接收</a:t>
            </a:r>
            <a:r>
              <a:rPr lang="zh-CN" altLang="en-US" dirty="0" smtClean="0"/>
              <a:t>确认和</a:t>
            </a:r>
            <a:r>
              <a:rPr lang="zh-CN" altLang="en-US" dirty="0"/>
              <a:t>重传来保证可靠传输</a:t>
            </a:r>
            <a:endParaRPr lang="en-US" altLang="zh-CN" dirty="0"/>
          </a:p>
          <a:p>
            <a:pPr marL="1008000" lvl="2">
              <a:spcBef>
                <a:spcPts val="600"/>
              </a:spcBef>
            </a:pPr>
            <a:r>
              <a:rPr lang="zh-CN" altLang="en-US" dirty="0"/>
              <a:t>流量控制：防止发送方发出的数据超出接收方的接收能力</a:t>
            </a:r>
            <a:endParaRPr lang="en-US" altLang="zh-CN" dirty="0"/>
          </a:p>
          <a:p>
            <a:pPr marL="1008000" lvl="2">
              <a:spcBef>
                <a:spcPts val="600"/>
              </a:spcBef>
            </a:pPr>
            <a:r>
              <a:rPr lang="zh-CN" altLang="en-US" dirty="0"/>
              <a:t>拥塞控制：防止过多数据注入网络造成网络结点或链路超载</a:t>
            </a:r>
            <a:endParaRPr lang="en-US" altLang="zh-CN" dirty="0"/>
          </a:p>
          <a:p>
            <a:pPr marL="1008000" lvl="2"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82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6048145" y="4201014"/>
            <a:ext cx="1889709" cy="64347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928271" y="5210911"/>
            <a:ext cx="7309218" cy="72759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bg1"/>
              </a:buClr>
            </a:pPr>
            <a:r>
              <a:rPr lang="zh-CN" altLang="en-US" sz="2000" kern="0" dirty="0" smtClean="0">
                <a:solidFill>
                  <a:srgbClr val="FFFF00"/>
                </a:solidFill>
              </a:rPr>
              <a:t>填充</a:t>
            </a:r>
            <a:r>
              <a:rPr lang="zh-CN" altLang="en-US" sz="2000" kern="0" dirty="0">
                <a:solidFill>
                  <a:schemeClr val="bg1"/>
                </a:solidFill>
              </a:rPr>
              <a:t>：</a:t>
            </a:r>
            <a:r>
              <a:rPr lang="zh-CN" altLang="en-US" sz="2000" kern="0" dirty="0" smtClean="0">
                <a:solidFill>
                  <a:schemeClr val="bg1"/>
                </a:solidFill>
              </a:rPr>
              <a:t>为使</a:t>
            </a:r>
            <a:r>
              <a:rPr lang="zh-CN" altLang="en-US" sz="2000" kern="0" dirty="0">
                <a:solidFill>
                  <a:schemeClr val="bg1"/>
                </a:solidFill>
              </a:rPr>
              <a:t>整个首部长度是 </a:t>
            </a:r>
            <a:r>
              <a:rPr lang="en-US" altLang="zh-CN" sz="2000" kern="0" dirty="0">
                <a:solidFill>
                  <a:schemeClr val="bg1"/>
                </a:solidFill>
              </a:rPr>
              <a:t>4 </a:t>
            </a:r>
            <a:r>
              <a:rPr lang="zh-CN" altLang="en-US" sz="2000" kern="0" dirty="0">
                <a:solidFill>
                  <a:schemeClr val="bg1"/>
                </a:solidFill>
              </a:rPr>
              <a:t>字节的整数倍</a:t>
            </a:r>
            <a:endParaRPr lang="en-US" altLang="zh-CN" sz="1800" kern="0" dirty="0" smtClean="0">
              <a:solidFill>
                <a:schemeClr val="bg1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111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07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792948" y="2011589"/>
            <a:ext cx="1053173" cy="2292336"/>
            <a:chOff x="7792948" y="2011589"/>
            <a:chExt cx="1053173" cy="2292336"/>
          </a:xfrm>
        </p:grpSpPr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8237489" y="2022490"/>
              <a:ext cx="0" cy="22720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792948" y="2826054"/>
              <a:ext cx="1053173" cy="5339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20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字节的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固定首部</a:t>
              </a:r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916973" y="2011589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7916973" y="4303925"/>
              <a:ext cx="7115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50943" y="2028720"/>
            <a:ext cx="745313" cy="2705018"/>
            <a:chOff x="650943" y="2028720"/>
            <a:chExt cx="745313" cy="2705018"/>
          </a:xfrm>
        </p:grpSpPr>
        <p:sp>
          <p:nvSpPr>
            <p:cNvPr id="25" name="Line 3"/>
            <p:cNvSpPr>
              <a:spLocks noChangeShapeType="1"/>
            </p:cNvSpPr>
            <p:nvPr/>
          </p:nvSpPr>
          <p:spPr bwMode="auto">
            <a:xfrm flipH="1">
              <a:off x="968391" y="2028720"/>
              <a:ext cx="15336" cy="27050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650943" y="3078335"/>
              <a:ext cx="745313" cy="5329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zh-CN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zh-CN" altLang="en-US" sz="160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首部</a:t>
              </a:r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738356" y="2036506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750625" y="4725952"/>
              <a:ext cx="453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19" y="1268760"/>
            <a:ext cx="7284046" cy="3474321"/>
            <a:chOff x="709219" y="1268760"/>
            <a:chExt cx="7284046" cy="3474321"/>
          </a:xfrm>
        </p:grpSpPr>
        <p:grpSp>
          <p:nvGrpSpPr>
            <p:cNvPr id="10" name="组合 9"/>
            <p:cNvGrpSpPr/>
            <p:nvPr/>
          </p:nvGrpSpPr>
          <p:grpSpPr>
            <a:xfrm>
              <a:off x="709219" y="1268760"/>
              <a:ext cx="7284046" cy="3474321"/>
              <a:chOff x="709219" y="1268760"/>
              <a:chExt cx="7284046" cy="347432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09219" y="1545958"/>
                <a:ext cx="7284046" cy="3197123"/>
                <a:chOff x="709219" y="1545958"/>
                <a:chExt cx="7284046" cy="3197123"/>
              </a:xfrm>
            </p:grpSpPr>
            <p:sp>
              <p:nvSpPr>
                <p:cNvPr id="29" name="Rectangle 7"/>
                <p:cNvSpPr>
                  <a:spLocks noChangeArrowheads="1"/>
                </p:cNvSpPr>
                <p:nvPr/>
              </p:nvSpPr>
              <p:spPr bwMode="auto">
                <a:xfrm>
                  <a:off x="1247500" y="2027162"/>
                  <a:ext cx="6578993" cy="271124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14"/>
                <p:cNvSpPr>
                  <a:spLocks noChangeShapeType="1"/>
                </p:cNvSpPr>
                <p:nvPr/>
              </p:nvSpPr>
              <p:spPr bwMode="auto">
                <a:xfrm>
                  <a:off x="1253634" y="4310154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0" name="Line 10"/>
                <p:cNvSpPr>
                  <a:spLocks noChangeShapeType="1"/>
                </p:cNvSpPr>
                <p:nvPr/>
              </p:nvSpPr>
              <p:spPr bwMode="auto">
                <a:xfrm>
                  <a:off x="1241366" y="2488121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1" name="Line 11"/>
                <p:cNvSpPr>
                  <a:spLocks noChangeShapeType="1"/>
                </p:cNvSpPr>
                <p:nvPr/>
              </p:nvSpPr>
              <p:spPr bwMode="auto">
                <a:xfrm>
                  <a:off x="1253634" y="2944407"/>
                  <a:ext cx="657746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" name="Line 12"/>
                <p:cNvSpPr>
                  <a:spLocks noChangeShapeType="1"/>
                </p:cNvSpPr>
                <p:nvPr/>
              </p:nvSpPr>
              <p:spPr bwMode="auto">
                <a:xfrm>
                  <a:off x="1241366" y="3399137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3" name="Line 13"/>
                <p:cNvSpPr>
                  <a:spLocks noChangeShapeType="1"/>
                </p:cNvSpPr>
                <p:nvPr/>
              </p:nvSpPr>
              <p:spPr bwMode="auto">
                <a:xfrm>
                  <a:off x="1241366" y="3853868"/>
                  <a:ext cx="658972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" name="Line 15"/>
                <p:cNvSpPr>
                  <a:spLocks noChangeShapeType="1"/>
                </p:cNvSpPr>
                <p:nvPr/>
              </p:nvSpPr>
              <p:spPr bwMode="auto">
                <a:xfrm>
                  <a:off x="4538530" y="2031834"/>
                  <a:ext cx="0" cy="4656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6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6019" y="2115928"/>
                  <a:ext cx="128240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目  的  端  口</a:t>
                  </a:r>
                </a:p>
              </p:txBody>
            </p:sp>
            <p:sp>
              <p:nvSpPr>
                <p:cNvPr id="37" name="Rectangle 17"/>
                <p:cNvSpPr>
                  <a:spLocks noChangeArrowheads="1"/>
                </p:cNvSpPr>
                <p:nvPr/>
              </p:nvSpPr>
              <p:spPr bwMode="auto">
                <a:xfrm>
                  <a:off x="1391655" y="3407469"/>
                  <a:ext cx="593112" cy="5001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数据</a:t>
                  </a:r>
                </a:p>
                <a:p>
                  <a:pPr eaLnBrk="0" hangingPunct="0">
                    <a:lnSpc>
                      <a:spcPts val="1600"/>
                    </a:lnSpc>
                  </a:pPr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偏移</a:t>
                  </a:r>
                </a:p>
              </p:txBody>
            </p:sp>
            <p:sp>
              <p:nvSpPr>
                <p:cNvPr id="38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2593" y="3944190"/>
                  <a:ext cx="1077219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检   验   和</a:t>
                  </a:r>
                </a:p>
              </p:txBody>
            </p:sp>
            <p:sp>
              <p:nvSpPr>
                <p:cNvPr id="39" name="Rectangle 19"/>
                <p:cNvSpPr>
                  <a:spLocks noChangeArrowheads="1"/>
                </p:cNvSpPr>
                <p:nvPr/>
              </p:nvSpPr>
              <p:spPr bwMode="auto">
                <a:xfrm>
                  <a:off x="2058756" y="4364660"/>
                  <a:ext cx="3154543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选    项    （长  度  可  变）</a:t>
                  </a:r>
                </a:p>
              </p:txBody>
            </p:sp>
            <p:sp>
              <p:nvSpPr>
                <p:cNvPr id="40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741" y="2115928"/>
                  <a:ext cx="98424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源  端  口</a:t>
                  </a:r>
                </a:p>
              </p:txBody>
            </p:sp>
            <p:sp>
              <p:nvSpPr>
                <p:cNvPr id="41" name="Rectangle 21"/>
                <p:cNvSpPr>
                  <a:spLocks noChangeArrowheads="1"/>
                </p:cNvSpPr>
                <p:nvPr/>
              </p:nvSpPr>
              <p:spPr bwMode="auto">
                <a:xfrm>
                  <a:off x="3972645" y="2565986"/>
                  <a:ext cx="929340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序   号</a:t>
                  </a:r>
                </a:p>
              </p:txBody>
            </p:sp>
            <p:sp>
              <p:nvSpPr>
                <p:cNvPr id="42" name="Line 22"/>
                <p:cNvSpPr>
                  <a:spLocks noChangeShapeType="1"/>
                </p:cNvSpPr>
                <p:nvPr/>
              </p:nvSpPr>
              <p:spPr bwMode="auto">
                <a:xfrm>
                  <a:off x="4543131" y="3405367"/>
                  <a:ext cx="0" cy="8985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3" name="Rectangle 23"/>
                <p:cNvSpPr>
                  <a:spLocks noChangeArrowheads="1"/>
                </p:cNvSpPr>
                <p:nvPr/>
              </p:nvSpPr>
              <p:spPr bwMode="auto">
                <a:xfrm>
                  <a:off x="5427998" y="3944190"/>
                  <a:ext cx="1421865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紧   急   指   针</a:t>
                  </a:r>
                </a:p>
              </p:txBody>
            </p:sp>
            <p:sp>
              <p:nvSpPr>
                <p:cNvPr id="45" name="Rectangle 25"/>
                <p:cNvSpPr>
                  <a:spLocks noChangeArrowheads="1"/>
                </p:cNvSpPr>
                <p:nvPr/>
              </p:nvSpPr>
              <p:spPr bwMode="auto">
                <a:xfrm>
                  <a:off x="3678200" y="3040960"/>
                  <a:ext cx="1643982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确    认    号</a:t>
                  </a:r>
                </a:p>
              </p:txBody>
            </p:sp>
            <p:sp>
              <p:nvSpPr>
                <p:cNvPr id="46" name="Line 26"/>
                <p:cNvSpPr>
                  <a:spLocks noChangeShapeType="1"/>
                </p:cNvSpPr>
                <p:nvPr/>
              </p:nvSpPr>
              <p:spPr bwMode="auto">
                <a:xfrm>
                  <a:off x="2066424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7" name="Line 27"/>
                <p:cNvSpPr>
                  <a:spLocks noChangeShapeType="1"/>
                </p:cNvSpPr>
                <p:nvPr/>
              </p:nvSpPr>
              <p:spPr bwMode="auto">
                <a:xfrm>
                  <a:off x="3716539" y="3400695"/>
                  <a:ext cx="0" cy="44850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8" name="Line 28"/>
                <p:cNvSpPr>
                  <a:spLocks noChangeShapeType="1"/>
                </p:cNvSpPr>
                <p:nvPr/>
              </p:nvSpPr>
              <p:spPr bwMode="auto">
                <a:xfrm>
                  <a:off x="3293275" y="3405367"/>
                  <a:ext cx="0" cy="4547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9" name="Line 29"/>
                <p:cNvSpPr>
                  <a:spLocks noChangeShapeType="1"/>
                </p:cNvSpPr>
                <p:nvPr/>
              </p:nvSpPr>
              <p:spPr bwMode="auto">
                <a:xfrm>
                  <a:off x="3503374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0" name="Line 30"/>
                <p:cNvSpPr>
                  <a:spLocks noChangeShapeType="1"/>
                </p:cNvSpPr>
                <p:nvPr/>
              </p:nvSpPr>
              <p:spPr bwMode="auto">
                <a:xfrm>
                  <a:off x="4127535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1" name="Line 31"/>
                <p:cNvSpPr>
                  <a:spLocks noChangeShapeType="1"/>
                </p:cNvSpPr>
                <p:nvPr/>
              </p:nvSpPr>
              <p:spPr bwMode="auto">
                <a:xfrm>
                  <a:off x="3922037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2" name="Line 32"/>
                <p:cNvSpPr>
                  <a:spLocks noChangeShapeType="1"/>
                </p:cNvSpPr>
                <p:nvPr/>
              </p:nvSpPr>
              <p:spPr bwMode="auto">
                <a:xfrm>
                  <a:off x="4337633" y="3405367"/>
                  <a:ext cx="0" cy="4469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3" name="Rectangle 33"/>
                <p:cNvSpPr>
                  <a:spLocks noChangeArrowheads="1"/>
                </p:cNvSpPr>
                <p:nvPr/>
              </p:nvSpPr>
              <p:spPr bwMode="auto">
                <a:xfrm>
                  <a:off x="2324063" y="3481674"/>
                  <a:ext cx="732574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保   留</a:t>
                  </a:r>
                </a:p>
              </p:txBody>
            </p:sp>
            <p:sp>
              <p:nvSpPr>
                <p:cNvPr id="54" name="Rectangle 34"/>
                <p:cNvSpPr>
                  <a:spLocks noChangeArrowheads="1"/>
                </p:cNvSpPr>
                <p:nvPr/>
              </p:nvSpPr>
              <p:spPr bwMode="auto">
                <a:xfrm>
                  <a:off x="4312352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F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I</a:t>
                  </a:r>
                </a:p>
                <a:p>
                  <a:pPr algn="ctr" eaLnBrk="0" hangingPunct="0">
                    <a:lnSpc>
                      <a:spcPct val="75000"/>
                    </a:lnSpc>
                  </a:pPr>
                  <a:r>
                    <a:rPr lang="en-US" altLang="zh-CN" sz="12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57" name="Line 37"/>
                <p:cNvSpPr>
                  <a:spLocks noChangeShapeType="1"/>
                </p:cNvSpPr>
                <p:nvPr/>
              </p:nvSpPr>
              <p:spPr bwMode="auto">
                <a:xfrm>
                  <a:off x="1244433" y="1924381"/>
                  <a:ext cx="656979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1244433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14499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0" name="Line 40"/>
                <p:cNvSpPr>
                  <a:spLocks noChangeShapeType="1"/>
                </p:cNvSpPr>
                <p:nvPr/>
              </p:nvSpPr>
              <p:spPr bwMode="auto">
                <a:xfrm>
                  <a:off x="165542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1" name="Line 41"/>
                <p:cNvSpPr>
                  <a:spLocks noChangeShapeType="1"/>
                </p:cNvSpPr>
                <p:nvPr/>
              </p:nvSpPr>
              <p:spPr bwMode="auto">
                <a:xfrm>
                  <a:off x="18609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2" name="Line 42"/>
                <p:cNvSpPr>
                  <a:spLocks noChangeShapeType="1"/>
                </p:cNvSpPr>
                <p:nvPr/>
              </p:nvSpPr>
              <p:spPr bwMode="auto">
                <a:xfrm>
                  <a:off x="20664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3" name="Line 43"/>
                <p:cNvSpPr>
                  <a:spLocks noChangeShapeType="1"/>
                </p:cNvSpPr>
                <p:nvPr/>
              </p:nvSpPr>
              <p:spPr bwMode="auto">
                <a:xfrm>
                  <a:off x="227192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247588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>
                  <a:off x="268138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>
                  <a:off x="2886881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>
                  <a:off x="3092378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29787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>
                  <a:off x="35033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0" name="Line 50"/>
                <p:cNvSpPr>
                  <a:spLocks noChangeShapeType="1"/>
                </p:cNvSpPr>
                <p:nvPr/>
              </p:nvSpPr>
              <p:spPr bwMode="auto">
                <a:xfrm>
                  <a:off x="37088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1" name="Line 51"/>
                <p:cNvSpPr>
                  <a:spLocks noChangeShapeType="1"/>
                </p:cNvSpPr>
                <p:nvPr/>
              </p:nvSpPr>
              <p:spPr bwMode="auto">
                <a:xfrm>
                  <a:off x="391436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2" name="Line 52"/>
                <p:cNvSpPr>
                  <a:spLocks noChangeShapeType="1"/>
                </p:cNvSpPr>
                <p:nvPr/>
              </p:nvSpPr>
              <p:spPr bwMode="auto">
                <a:xfrm>
                  <a:off x="4118333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>
                  <a:off x="432383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4529329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4734826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494032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>
                  <a:off x="514582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>
                  <a:off x="535132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79" name="Line 59"/>
                <p:cNvSpPr>
                  <a:spLocks noChangeShapeType="1"/>
                </p:cNvSpPr>
                <p:nvPr/>
              </p:nvSpPr>
              <p:spPr bwMode="auto">
                <a:xfrm>
                  <a:off x="555681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5760781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596627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6171777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6377274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>
                  <a:off x="6582772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6788270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>
                  <a:off x="699376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>
                  <a:off x="7199265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>
                  <a:off x="7403229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7608727" y="1728161"/>
                  <a:ext cx="0" cy="1962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7814225" y="1793568"/>
                  <a:ext cx="0" cy="13081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1380920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3023368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3" name="Rectangle 73"/>
                <p:cNvSpPr>
                  <a:spLocks noChangeArrowheads="1"/>
                </p:cNvSpPr>
                <p:nvPr/>
              </p:nvSpPr>
              <p:spPr bwMode="auto">
                <a:xfrm>
                  <a:off x="4665816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4" name="Rectangle 74"/>
                <p:cNvSpPr>
                  <a:spLocks noChangeArrowheads="1"/>
                </p:cNvSpPr>
                <p:nvPr/>
              </p:nvSpPr>
              <p:spPr bwMode="auto">
                <a:xfrm>
                  <a:off x="6308264" y="1662756"/>
                  <a:ext cx="1369473" cy="1962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" name="Rectangle 75"/>
                <p:cNvSpPr>
                  <a:spLocks noChangeArrowheads="1"/>
                </p:cNvSpPr>
                <p:nvPr/>
              </p:nvSpPr>
              <p:spPr bwMode="auto">
                <a:xfrm>
                  <a:off x="4118333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Y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N</a:t>
                  </a:r>
                </a:p>
              </p:txBody>
            </p:sp>
            <p:sp>
              <p:nvSpPr>
                <p:cNvPr id="96" name="Rectangle 76"/>
                <p:cNvSpPr>
                  <a:spLocks noChangeArrowheads="1"/>
                </p:cNvSpPr>
                <p:nvPr/>
              </p:nvSpPr>
              <p:spPr bwMode="auto">
                <a:xfrm>
                  <a:off x="3914369" y="3417826"/>
                  <a:ext cx="266099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T</a:t>
                  </a:r>
                </a:p>
              </p:txBody>
            </p:sp>
            <p:sp>
              <p:nvSpPr>
                <p:cNvPr id="97" name="Rectangle 77"/>
                <p:cNvSpPr>
                  <a:spLocks noChangeArrowheads="1"/>
                </p:cNvSpPr>
                <p:nvPr/>
              </p:nvSpPr>
              <p:spPr bwMode="auto">
                <a:xfrm>
                  <a:off x="3695069" y="3417826"/>
                  <a:ext cx="278924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P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S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H</a:t>
                  </a:r>
                </a:p>
              </p:txBody>
            </p:sp>
            <p:sp>
              <p:nvSpPr>
                <p:cNvPr id="98" name="Rectangle 78"/>
                <p:cNvSpPr>
                  <a:spLocks noChangeArrowheads="1"/>
                </p:cNvSpPr>
                <p:nvPr/>
              </p:nvSpPr>
              <p:spPr bwMode="auto">
                <a:xfrm>
                  <a:off x="3489572" y="3417826"/>
                  <a:ext cx="272512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A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C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K</a:t>
                  </a:r>
                </a:p>
              </p:txBody>
            </p:sp>
            <p:sp>
              <p:nvSpPr>
                <p:cNvPr id="99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5671" y="3417826"/>
                  <a:ext cx="282130" cy="5052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U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R</a:t>
                  </a:r>
                </a:p>
                <a:p>
                  <a:pPr eaLnBrk="0" hangingPunct="0">
                    <a:lnSpc>
                      <a:spcPct val="75000"/>
                    </a:lnSpc>
                  </a:pPr>
                  <a:r>
                    <a:rPr lang="en-US" altLang="zh-CN" sz="12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G</a:t>
                  </a:r>
                </a:p>
              </p:txBody>
            </p:sp>
            <p:sp>
              <p:nvSpPr>
                <p:cNvPr id="100" name="Rectangle 80"/>
                <p:cNvSpPr>
                  <a:spLocks noChangeArrowheads="1"/>
                </p:cNvSpPr>
                <p:nvPr/>
              </p:nvSpPr>
              <p:spPr bwMode="auto">
                <a:xfrm>
                  <a:off x="709219" y="1545958"/>
                  <a:ext cx="728404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比特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0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 8               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16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 </a:t>
                  </a:r>
                  <a:r>
                    <a:rPr lang="en-US" altLang="zh-CN" sz="16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24              </a:t>
                  </a:r>
                  <a:r>
                    <a:rPr lang="en-US" altLang="zh-CN" sz="1600" dirty="0" smtClean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                31</a:t>
                  </a:r>
                  <a:endParaRPr lang="en-US" altLang="zh-CN" sz="1600" dirty="0">
                    <a:solidFill>
                      <a:srgbClr val="0000FF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6170243" y="4321055"/>
                  <a:ext cx="3067" cy="42202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102" name="Rectangle 83"/>
                <p:cNvSpPr>
                  <a:spLocks noChangeArrowheads="1"/>
                </p:cNvSpPr>
                <p:nvPr/>
              </p:nvSpPr>
              <p:spPr bwMode="auto">
                <a:xfrm>
                  <a:off x="6475423" y="4364660"/>
                  <a:ext cx="1104167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zh-CN" altLang="en-US" sz="160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填    充</a:t>
                  </a: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258235" y="1268760"/>
                <a:ext cx="6563658" cy="366767"/>
                <a:chOff x="1258235" y="1268760"/>
                <a:chExt cx="6563658" cy="366767"/>
              </a:xfrm>
            </p:grpSpPr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258235" y="1426047"/>
                  <a:ext cx="656365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triangle" w="med" len="lg"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56" name="Rectangle 36"/>
                <p:cNvSpPr>
                  <a:spLocks noChangeArrowheads="1"/>
                </p:cNvSpPr>
                <p:nvPr/>
              </p:nvSpPr>
              <p:spPr bwMode="auto">
                <a:xfrm>
                  <a:off x="4218015" y="1268760"/>
                  <a:ext cx="721352" cy="3667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/>
                  <a:r>
                    <a:rPr lang="en-US" altLang="zh-CN" sz="1800" dirty="0">
                      <a:solidFill>
                        <a:srgbClr val="0000FF"/>
                      </a:solidFill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32 bit</a:t>
                  </a:r>
                </a:p>
              </p:txBody>
            </p:sp>
          </p:grpSp>
        </p:grpSp>
        <p:sp>
          <p:nvSpPr>
            <p:cNvPr id="108" name="Rectangle 24"/>
            <p:cNvSpPr>
              <a:spLocks noChangeArrowheads="1"/>
            </p:cNvSpPr>
            <p:nvPr/>
          </p:nvSpPr>
          <p:spPr bwMode="auto">
            <a:xfrm>
              <a:off x="5630041" y="3472331"/>
              <a:ext cx="132889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1600" dirty="0" smtClean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  收  窗   </a:t>
              </a:r>
              <a:r>
                <a:rPr lang="zh-CN" altLang="en-US" sz="16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口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报文段格式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107" name="内容占位符 2"/>
          <p:cNvSpPr txBox="1">
            <a:spLocks/>
          </p:cNvSpPr>
          <p:nvPr/>
        </p:nvSpPr>
        <p:spPr bwMode="auto">
          <a:xfrm>
            <a:off x="130630" y="4917340"/>
            <a:ext cx="3249182" cy="1788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4400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zh-CN" altLang="en-US" sz="1800" kern="0" dirty="0" smtClean="0">
                <a:solidFill>
                  <a:srgbClr val="FFFF00"/>
                </a:solidFill>
              </a:rPr>
              <a:t>多路复用</a:t>
            </a:r>
            <a:endParaRPr lang="en-US" altLang="zh-CN" sz="1800" kern="0" dirty="0" smtClean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 smtClean="0">
                <a:solidFill>
                  <a:srgbClr val="FFFF00"/>
                </a:solidFill>
              </a:rPr>
              <a:t>源、目的端口</a:t>
            </a:r>
            <a:endParaRPr lang="en-US" altLang="zh-CN" sz="1600" kern="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</a:pPr>
            <a:r>
              <a:rPr lang="zh-CN" altLang="en-US" sz="1800" kern="0" dirty="0" smtClean="0">
                <a:solidFill>
                  <a:srgbClr val="FFFF00"/>
                </a:solidFill>
              </a:rPr>
              <a:t>连接管理</a:t>
            </a:r>
            <a:endParaRPr lang="en-US" altLang="zh-CN" sz="1800" kern="0" dirty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600" kern="0" dirty="0" smtClean="0">
                <a:solidFill>
                  <a:srgbClr val="FFFF00"/>
                </a:solidFill>
              </a:rPr>
              <a:t>SYN</a:t>
            </a:r>
            <a:r>
              <a:rPr lang="zh-CN" altLang="en-US" sz="1600" kern="0" dirty="0" smtClean="0">
                <a:solidFill>
                  <a:srgbClr val="FFFF00"/>
                </a:solidFill>
              </a:rPr>
              <a:t>、</a:t>
            </a:r>
            <a:r>
              <a:rPr lang="en-US" altLang="zh-CN" sz="1600" kern="0" dirty="0" smtClean="0">
                <a:solidFill>
                  <a:srgbClr val="FFFF00"/>
                </a:solidFill>
              </a:rPr>
              <a:t>FIN</a:t>
            </a:r>
            <a:r>
              <a:rPr lang="zh-CN" altLang="en-US" sz="1600" kern="0" dirty="0" smtClean="0">
                <a:solidFill>
                  <a:srgbClr val="FFFF00"/>
                </a:solidFill>
              </a:rPr>
              <a:t>、</a:t>
            </a:r>
            <a:r>
              <a:rPr lang="en-US" altLang="zh-CN" sz="1600" kern="0" dirty="0" smtClean="0">
                <a:solidFill>
                  <a:srgbClr val="FFFF00"/>
                </a:solidFill>
              </a:rPr>
              <a:t>ACK</a:t>
            </a:r>
            <a:r>
              <a:rPr lang="zh-CN" altLang="en-US" sz="1600" kern="0" smtClean="0">
                <a:solidFill>
                  <a:srgbClr val="FFFF00"/>
                </a:solidFill>
              </a:rPr>
              <a:t>、序号</a:t>
            </a:r>
            <a:r>
              <a:rPr lang="zh-CN" altLang="en-US" sz="1600" kern="0" dirty="0" smtClean="0">
                <a:solidFill>
                  <a:srgbClr val="FFFF00"/>
                </a:solidFill>
              </a:rPr>
              <a:t>、确认号</a:t>
            </a:r>
            <a:endParaRPr lang="en-US" altLang="zh-CN" sz="1600" kern="0" dirty="0" smtClean="0">
              <a:solidFill>
                <a:srgbClr val="FFFF00"/>
              </a:solidFill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6701246" y="87868"/>
            <a:ext cx="2335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5.3.2   TCP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报文段格式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10" name="内容占位符 2"/>
          <p:cNvSpPr txBox="1">
            <a:spLocks/>
          </p:cNvSpPr>
          <p:nvPr/>
        </p:nvSpPr>
        <p:spPr bwMode="auto">
          <a:xfrm>
            <a:off x="3451992" y="4917340"/>
            <a:ext cx="2718251" cy="1788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4400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zh-CN" altLang="en-US" sz="1800" kern="0" dirty="0" smtClean="0">
                <a:solidFill>
                  <a:srgbClr val="FFFF00"/>
                </a:solidFill>
              </a:rPr>
              <a:t>可靠传输</a:t>
            </a:r>
            <a:endParaRPr lang="en-US" altLang="zh-CN" sz="1800" kern="0" dirty="0" smtClean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sz="1600" kern="0" dirty="0" smtClean="0">
                <a:solidFill>
                  <a:srgbClr val="FFFF00"/>
                </a:solidFill>
              </a:rPr>
              <a:t>ACK</a:t>
            </a:r>
            <a:r>
              <a:rPr lang="zh-CN" altLang="en-US" sz="1600" kern="0" dirty="0" smtClean="0">
                <a:solidFill>
                  <a:srgbClr val="FFFF00"/>
                </a:solidFill>
              </a:rPr>
              <a:t>、</a:t>
            </a:r>
            <a:r>
              <a:rPr lang="zh-CN" altLang="en-US" sz="1600" kern="0" dirty="0">
                <a:solidFill>
                  <a:srgbClr val="FFFF00"/>
                </a:solidFill>
              </a:rPr>
              <a:t>确认</a:t>
            </a:r>
            <a:r>
              <a:rPr lang="zh-CN" altLang="en-US" sz="1600" kern="0" dirty="0" smtClean="0">
                <a:solidFill>
                  <a:srgbClr val="FFFF00"/>
                </a:solidFill>
              </a:rPr>
              <a:t>号、选项</a:t>
            </a:r>
            <a:endParaRPr lang="en-US" altLang="zh-CN" sz="1600" kern="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</a:pPr>
            <a:r>
              <a:rPr lang="zh-CN" altLang="en-US" sz="1800" kern="0" dirty="0" smtClean="0">
                <a:solidFill>
                  <a:srgbClr val="FFFF00"/>
                </a:solidFill>
              </a:rPr>
              <a:t>流量控制</a:t>
            </a:r>
            <a:endParaRPr lang="en-US" altLang="zh-CN" sz="1800" kern="0" dirty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 smtClean="0">
                <a:solidFill>
                  <a:srgbClr val="FFFF00"/>
                </a:solidFill>
              </a:rPr>
              <a:t>接收窗口、选项</a:t>
            </a:r>
            <a:endParaRPr lang="en-US" altLang="zh-CN" sz="1600" kern="0" dirty="0" smtClean="0">
              <a:solidFill>
                <a:srgbClr val="FFFF00"/>
              </a:solidFill>
            </a:endParaRPr>
          </a:p>
        </p:txBody>
      </p:sp>
      <p:sp>
        <p:nvSpPr>
          <p:cNvPr id="113" name="内容占位符 2"/>
          <p:cNvSpPr txBox="1">
            <a:spLocks/>
          </p:cNvSpPr>
          <p:nvPr/>
        </p:nvSpPr>
        <p:spPr bwMode="auto">
          <a:xfrm>
            <a:off x="6294486" y="4917339"/>
            <a:ext cx="2718251" cy="178825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4400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  <a:buClr>
                <a:schemeClr val="bg1"/>
              </a:buClr>
            </a:pPr>
            <a:r>
              <a:rPr lang="zh-CN" altLang="en-US" sz="1800" kern="0" dirty="0" smtClean="0">
                <a:solidFill>
                  <a:srgbClr val="FFFF00"/>
                </a:solidFill>
              </a:rPr>
              <a:t>拥塞控制</a:t>
            </a:r>
            <a:endParaRPr lang="en-US" altLang="zh-CN" sz="1800" kern="0" dirty="0" smtClean="0">
              <a:solidFill>
                <a:srgbClr val="FFFF00"/>
              </a:solidFill>
            </a:endParaRPr>
          </a:p>
          <a:p>
            <a:pPr marL="648000" lvl="1"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kern="0" dirty="0">
                <a:solidFill>
                  <a:srgbClr val="FFFF00"/>
                </a:solidFill>
              </a:rPr>
              <a:t>未在协议格式中</a:t>
            </a:r>
            <a:r>
              <a:rPr lang="zh-CN" altLang="en-US" sz="1600" kern="0" dirty="0" smtClean="0">
                <a:solidFill>
                  <a:srgbClr val="FFFF00"/>
                </a:solidFill>
              </a:rPr>
              <a:t>体现</a:t>
            </a:r>
            <a:endParaRPr lang="en-US" altLang="zh-CN" sz="1600" kern="0" dirty="0" smtClean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812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0" grpId="0" animBg="1"/>
      <p:bldP spid="113" grpId="0" animBg="1"/>
    </p:bld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69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74958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TCP</a:t>
            </a:r>
            <a:r>
              <a:rPr lang="zh-CN" altLang="en-US" dirty="0" smtClean="0"/>
              <a:t>的演进历史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259207"/>
              </p:ext>
            </p:extLst>
          </p:nvPr>
        </p:nvGraphicFramePr>
        <p:xfrm>
          <a:off x="669913" y="2194561"/>
          <a:ext cx="815799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年份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名称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简介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1974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由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Vent Cerf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和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Robert Kahn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提出基本概念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1982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RFC 793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定义了现有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的基础：协议格式、连接管理、数据传输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1983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BSD</a:t>
                      </a:r>
                      <a:r>
                        <a:rPr lang="zh-CN" altLang="en-US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Unix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实现和大规模应用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1987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Nagle’s Algorithm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合并小包，减少包发送量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1988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Tahoe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拥塞控制、拥塞避免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1990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Reno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Tahoe + 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快速恢复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1993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Vegas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基于延迟的拥塞避免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ECN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显式的拥塞提醒（需路由器支持）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1996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Selective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ACK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选择性确认，基于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SACK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的丢包恢复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1996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FACK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SACK + 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更快的丢包恢复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80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579554" cy="74958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TCP</a:t>
            </a:r>
            <a:r>
              <a:rPr lang="zh-CN" altLang="en-US" dirty="0" smtClean="0"/>
              <a:t>的演进历史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130918"/>
              </p:ext>
            </p:extLst>
          </p:nvPr>
        </p:nvGraphicFramePr>
        <p:xfrm>
          <a:off x="803627" y="2194561"/>
          <a:ext cx="78867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年份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名称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简介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2004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NewReno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Reno + 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快速恢复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2005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Fast TCP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基于丢包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+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延迟的拥塞控制，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Akamai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2005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Compound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TCP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基于丢包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+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延迟的拥塞控制，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Windows</a:t>
                      </a:r>
                      <a:endParaRPr lang="zh-CN" altLang="en-US" sz="1600" dirty="0" smtClean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2007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 Cubic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基于三次函数的窗口管理，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Linux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2010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Initial window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初始拥塞窗口由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3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增大到</a:t>
                      </a:r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Data Center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TCP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适用于数据中心的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（更精确的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ECN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）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2011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Multi-Path</a:t>
                      </a:r>
                      <a:r>
                        <a:rPr lang="en-US" altLang="zh-CN" sz="1600" baseline="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 TCP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多路径传输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2013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TLP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流尾部丢包的快速检测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2016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RACK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TCP</a:t>
                      </a:r>
                      <a:r>
                        <a:rPr lang="zh-CN" altLang="en-US" sz="1600" dirty="0" smtClean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丢包的快速检测</a:t>
                      </a:r>
                      <a:endParaRPr lang="zh-CN" altLang="en-US" sz="160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926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579554" cy="483825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TCP</a:t>
            </a:r>
            <a:r>
              <a:rPr lang="zh-CN" altLang="en-US" dirty="0" smtClean="0"/>
              <a:t>的演进历史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一直在演进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改变两端传输策略（只改端点实现）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增加</a:t>
            </a:r>
            <a:r>
              <a:rPr lang="en-US" altLang="zh-CN" dirty="0"/>
              <a:t>TCP</a:t>
            </a:r>
            <a:r>
              <a:rPr lang="zh-CN" altLang="en-US" dirty="0"/>
              <a:t>扩展</a:t>
            </a:r>
            <a:r>
              <a:rPr lang="zh-CN" altLang="en-US" dirty="0" smtClean="0"/>
              <a:t>选项</a:t>
            </a:r>
            <a:endParaRPr lang="en-US" altLang="zh-CN" dirty="0" smtClean="0"/>
          </a:p>
          <a:p>
            <a:pPr lvl="2">
              <a:spcBef>
                <a:spcPts val="1200"/>
              </a:spcBef>
            </a:pPr>
            <a:r>
              <a:rPr lang="zh-CN" altLang="en-US" dirty="0"/>
              <a:t>改变</a:t>
            </a:r>
            <a:r>
              <a:rPr lang="en-US" altLang="zh-CN" dirty="0"/>
              <a:t>TCP</a:t>
            </a:r>
            <a:r>
              <a:rPr lang="zh-CN" altLang="en-US" dirty="0"/>
              <a:t>标准</a:t>
            </a:r>
            <a:r>
              <a:rPr lang="zh-CN" altLang="en-US" dirty="0" smtClean="0"/>
              <a:t>头部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TCP</a:t>
            </a:r>
            <a:r>
              <a:rPr lang="zh-CN" altLang="en-US" dirty="0"/>
              <a:t>遵从向后兼容性 </a:t>
            </a:r>
            <a:r>
              <a:rPr lang="en-US" altLang="zh-CN" dirty="0"/>
              <a:t>(Backward compatibility)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TCP</a:t>
            </a:r>
            <a:r>
              <a:rPr lang="zh-CN" altLang="en-US" dirty="0"/>
              <a:t>改进方向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适应不同网络环境（无线网络、数据中心、多路径）</a:t>
            </a:r>
          </a:p>
          <a:p>
            <a:pPr lvl="2">
              <a:spcBef>
                <a:spcPts val="1200"/>
              </a:spcBef>
            </a:pPr>
            <a:r>
              <a:rPr lang="zh-CN" altLang="en-US" dirty="0"/>
              <a:t>提升传输性能（拥塞控制、丢包恢复）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77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82" name="Freeform 44"/>
          <p:cNvSpPr>
            <a:spLocks/>
          </p:cNvSpPr>
          <p:nvPr/>
        </p:nvSpPr>
        <p:spPr bwMode="auto">
          <a:xfrm>
            <a:off x="7239000" y="5156200"/>
            <a:ext cx="357188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1331914" y="2997200"/>
            <a:ext cx="0" cy="11067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 flipV="1">
            <a:off x="7623175" y="2997199"/>
            <a:ext cx="0" cy="11541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781050" y="1911350"/>
            <a:ext cx="1966913" cy="1317625"/>
            <a:chOff x="781050" y="1911350"/>
            <a:chExt cx="1966913" cy="1317625"/>
          </a:xfrm>
        </p:grpSpPr>
        <p:sp>
          <p:nvSpPr>
            <p:cNvPr id="83" name="Text Box 45"/>
            <p:cNvSpPr txBox="1">
              <a:spLocks noChangeArrowheads="1"/>
            </p:cNvSpPr>
            <p:nvPr/>
          </p:nvSpPr>
          <p:spPr bwMode="auto">
            <a:xfrm>
              <a:off x="998538" y="2130425"/>
              <a:ext cx="76993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781050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97" name="Text Box 60"/>
            <p:cNvSpPr txBox="1">
              <a:spLocks noChangeArrowheads="1"/>
            </p:cNvSpPr>
            <p:nvPr/>
          </p:nvSpPr>
          <p:spPr bwMode="auto">
            <a:xfrm>
              <a:off x="1547813" y="2511425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058025" y="1911350"/>
            <a:ext cx="1978025" cy="1317625"/>
            <a:chOff x="7058025" y="1911350"/>
            <a:chExt cx="1978025" cy="1317625"/>
          </a:xfrm>
        </p:grpSpPr>
        <p:sp>
          <p:nvSpPr>
            <p:cNvPr id="81" name="Text Box 62"/>
            <p:cNvSpPr txBox="1">
              <a:spLocks noChangeArrowheads="1"/>
            </p:cNvSpPr>
            <p:nvPr/>
          </p:nvSpPr>
          <p:spPr bwMode="auto">
            <a:xfrm>
              <a:off x="7264400" y="2130425"/>
              <a:ext cx="769938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7058025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7835900" y="24558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74788" y="5853113"/>
            <a:ext cx="6049962" cy="384175"/>
            <a:chOff x="1474788" y="5853113"/>
            <a:chExt cx="6049962" cy="384175"/>
          </a:xfrm>
        </p:grpSpPr>
        <p:sp>
          <p:nvSpPr>
            <p:cNvPr id="137" name="AutoShape 108"/>
            <p:cNvSpPr>
              <a:spLocks noChangeArrowheads="1"/>
            </p:cNvSpPr>
            <p:nvPr/>
          </p:nvSpPr>
          <p:spPr bwMode="auto">
            <a:xfrm rot="-5400000">
              <a:off x="4319587" y="3032126"/>
              <a:ext cx="360363" cy="6049962"/>
            </a:xfrm>
            <a:prstGeom prst="can">
              <a:avLst>
                <a:gd name="adj" fmla="val 28603"/>
              </a:avLst>
            </a:prstGeom>
            <a:gradFill rotWithShape="1">
              <a:gsLst>
                <a:gs pos="0">
                  <a:srgbClr val="FFFF00">
                    <a:gamma/>
                    <a:shade val="57647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57647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109"/>
            <p:cNvSpPr txBox="1">
              <a:spLocks noChangeArrowheads="1"/>
            </p:cNvSpPr>
            <p:nvPr/>
          </p:nvSpPr>
          <p:spPr bwMode="auto">
            <a:xfrm>
              <a:off x="3833313" y="5853113"/>
              <a:ext cx="10487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</p:grpSp>
      <p:sp>
        <p:nvSpPr>
          <p:cNvPr id="139" name="Freeform 110"/>
          <p:cNvSpPr>
            <a:spLocks/>
          </p:cNvSpPr>
          <p:nvPr/>
        </p:nvSpPr>
        <p:spPr bwMode="auto">
          <a:xfrm>
            <a:off x="1339850" y="515620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4" name="圆角矩形标注 143"/>
          <p:cNvSpPr/>
          <p:nvPr/>
        </p:nvSpPr>
        <p:spPr>
          <a:xfrm>
            <a:off x="2629286" y="2993073"/>
            <a:ext cx="4501266" cy="815433"/>
          </a:xfrm>
          <a:prstGeom prst="wedgeRoundRectCallout">
            <a:avLst>
              <a:gd name="adj1" fmla="val -44960"/>
              <a:gd name="adj2" fmla="val 303346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连接管理：双向，但后续都以一个方向为例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1280" y="4079998"/>
            <a:ext cx="1984721" cy="1076209"/>
            <a:chOff x="301280" y="4079998"/>
            <a:chExt cx="1984721" cy="1076209"/>
          </a:xfrm>
        </p:grpSpPr>
        <p:grpSp>
          <p:nvGrpSpPr>
            <p:cNvPr id="142" name="组合 141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29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发送缓冲区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603827" y="4127446"/>
            <a:ext cx="1984721" cy="1076209"/>
            <a:chOff x="301280" y="4079998"/>
            <a:chExt cx="1984721" cy="1076209"/>
          </a:xfrm>
        </p:grpSpPr>
        <p:grpSp>
          <p:nvGrpSpPr>
            <p:cNvPr id="48" name="组合 47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51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52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接收缓冲区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1530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6" grpId="0" animBg="1"/>
      <p:bldP spid="89" grpId="0" animBg="1"/>
      <p:bldP spid="139" grpId="0" animBg="1"/>
      <p:bldP spid="144" grpId="0" animBg="1"/>
      <p:bldP spid="144" grpId="1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301280" y="4079998"/>
            <a:ext cx="1984721" cy="1076209"/>
            <a:chOff x="301280" y="4079998"/>
            <a:chExt cx="1984721" cy="1076209"/>
          </a:xfrm>
        </p:grpSpPr>
        <p:grpSp>
          <p:nvGrpSpPr>
            <p:cNvPr id="93" name="组合 92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发送缓冲区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603827" y="4127446"/>
            <a:ext cx="1984721" cy="1076209"/>
            <a:chOff x="301280" y="4079998"/>
            <a:chExt cx="1984721" cy="107620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接收缓冲区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2" name="Freeform 44"/>
          <p:cNvSpPr>
            <a:spLocks/>
          </p:cNvSpPr>
          <p:nvPr/>
        </p:nvSpPr>
        <p:spPr bwMode="auto">
          <a:xfrm>
            <a:off x="7239000" y="5156200"/>
            <a:ext cx="357188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1331914" y="2997200"/>
            <a:ext cx="0" cy="11067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 flipV="1">
            <a:off x="7623175" y="2997199"/>
            <a:ext cx="0" cy="11541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781050" y="1911350"/>
            <a:ext cx="1966913" cy="1317625"/>
            <a:chOff x="781050" y="1911350"/>
            <a:chExt cx="1966913" cy="1317625"/>
          </a:xfrm>
        </p:grpSpPr>
        <p:sp>
          <p:nvSpPr>
            <p:cNvPr id="83" name="Text Box 45"/>
            <p:cNvSpPr txBox="1">
              <a:spLocks noChangeArrowheads="1"/>
            </p:cNvSpPr>
            <p:nvPr/>
          </p:nvSpPr>
          <p:spPr bwMode="auto">
            <a:xfrm>
              <a:off x="998538" y="2130425"/>
              <a:ext cx="76993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781050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97" name="Text Box 60"/>
            <p:cNvSpPr txBox="1">
              <a:spLocks noChangeArrowheads="1"/>
            </p:cNvSpPr>
            <p:nvPr/>
          </p:nvSpPr>
          <p:spPr bwMode="auto">
            <a:xfrm>
              <a:off x="1547813" y="2511425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058025" y="1911350"/>
            <a:ext cx="1978025" cy="1317625"/>
            <a:chOff x="7058025" y="1911350"/>
            <a:chExt cx="1978025" cy="1317625"/>
          </a:xfrm>
        </p:grpSpPr>
        <p:sp>
          <p:nvSpPr>
            <p:cNvPr id="81" name="Text Box 62"/>
            <p:cNvSpPr txBox="1">
              <a:spLocks noChangeArrowheads="1"/>
            </p:cNvSpPr>
            <p:nvPr/>
          </p:nvSpPr>
          <p:spPr bwMode="auto">
            <a:xfrm>
              <a:off x="7264400" y="2130425"/>
              <a:ext cx="769938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7058025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7835900" y="24558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74788" y="5853113"/>
            <a:ext cx="6049962" cy="384175"/>
            <a:chOff x="1474788" y="5853113"/>
            <a:chExt cx="6049962" cy="384175"/>
          </a:xfrm>
        </p:grpSpPr>
        <p:sp>
          <p:nvSpPr>
            <p:cNvPr id="137" name="AutoShape 108"/>
            <p:cNvSpPr>
              <a:spLocks noChangeArrowheads="1"/>
            </p:cNvSpPr>
            <p:nvPr/>
          </p:nvSpPr>
          <p:spPr bwMode="auto">
            <a:xfrm rot="-5400000">
              <a:off x="4319587" y="3032126"/>
              <a:ext cx="360363" cy="6049962"/>
            </a:xfrm>
            <a:prstGeom prst="can">
              <a:avLst>
                <a:gd name="adj" fmla="val 28603"/>
              </a:avLst>
            </a:prstGeom>
            <a:gradFill rotWithShape="1">
              <a:gsLst>
                <a:gs pos="0">
                  <a:srgbClr val="FFFF00">
                    <a:gamma/>
                    <a:shade val="57647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57647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109"/>
            <p:cNvSpPr txBox="1">
              <a:spLocks noChangeArrowheads="1"/>
            </p:cNvSpPr>
            <p:nvPr/>
          </p:nvSpPr>
          <p:spPr bwMode="auto">
            <a:xfrm>
              <a:off x="3833313" y="5853113"/>
              <a:ext cx="10487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</p:grpSp>
      <p:sp>
        <p:nvSpPr>
          <p:cNvPr id="139" name="Freeform 110"/>
          <p:cNvSpPr>
            <a:spLocks/>
          </p:cNvSpPr>
          <p:nvPr/>
        </p:nvSpPr>
        <p:spPr bwMode="auto">
          <a:xfrm>
            <a:off x="1339850" y="515620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276600" y="2276475"/>
            <a:ext cx="3240088" cy="1008063"/>
            <a:chOff x="3276600" y="2276475"/>
            <a:chExt cx="3240088" cy="1008063"/>
          </a:xfrm>
        </p:grpSpPr>
        <p:sp>
          <p:nvSpPr>
            <p:cNvPr id="27" name="Rectangle 107"/>
            <p:cNvSpPr>
              <a:spLocks noChangeArrowheads="1"/>
            </p:cNvSpPr>
            <p:nvPr/>
          </p:nvSpPr>
          <p:spPr bwMode="auto">
            <a:xfrm>
              <a:off x="3276600" y="2276475"/>
              <a:ext cx="3240088" cy="1008063"/>
            </a:xfrm>
            <a:prstGeom prst="rect">
              <a:avLst/>
            </a:prstGeom>
            <a:solidFill>
              <a:srgbClr val="FFFFCC"/>
            </a:solidFill>
            <a:ln w="38100" cmpd="dbl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Rectangle 103"/>
            <p:cNvSpPr>
              <a:spLocks noChangeArrowheads="1"/>
            </p:cNvSpPr>
            <p:nvPr/>
          </p:nvSpPr>
          <p:spPr bwMode="auto">
            <a:xfrm>
              <a:off x="3419475" y="2420938"/>
              <a:ext cx="215900" cy="28733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  <p:sp>
          <p:nvSpPr>
            <p:cNvPr id="29" name="Text Box 104"/>
            <p:cNvSpPr txBox="1">
              <a:spLocks noChangeArrowheads="1"/>
            </p:cNvSpPr>
            <p:nvPr/>
          </p:nvSpPr>
          <p:spPr bwMode="auto">
            <a:xfrm>
              <a:off x="3708400" y="2397125"/>
              <a:ext cx="2546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表示 </a:t>
              </a:r>
              <a:r>
                <a:rPr kumimoji="1" lang="en-US" altLang="zh-CN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报文段的首部</a:t>
              </a:r>
            </a:p>
          </p:txBody>
        </p:sp>
        <p:sp>
          <p:nvSpPr>
            <p:cNvPr id="30" name="Rectangle 105"/>
            <p:cNvSpPr>
              <a:spLocks noChangeArrowheads="1"/>
            </p:cNvSpPr>
            <p:nvPr/>
          </p:nvSpPr>
          <p:spPr bwMode="auto">
            <a:xfrm>
              <a:off x="3419475" y="2852738"/>
              <a:ext cx="215900" cy="287337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x</a:t>
              </a:r>
            </a:p>
          </p:txBody>
        </p:sp>
        <p:sp>
          <p:nvSpPr>
            <p:cNvPr id="31" name="Text Box 106"/>
            <p:cNvSpPr txBox="1">
              <a:spLocks noChangeArrowheads="1"/>
            </p:cNvSpPr>
            <p:nvPr/>
          </p:nvSpPr>
          <p:spPr bwMode="auto">
            <a:xfrm>
              <a:off x="3708400" y="2828925"/>
              <a:ext cx="2698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表示序号为 </a:t>
              </a:r>
              <a:r>
                <a:rPr kumimoji="1" lang="en-US" altLang="zh-CN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x </a:t>
              </a:r>
              <a:r>
                <a:rPr kumimoji="1" lang="zh-CN" altLang="en-US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的数据字节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74788" y="3213100"/>
            <a:ext cx="314325" cy="863600"/>
            <a:chOff x="1474788" y="3213100"/>
            <a:chExt cx="314325" cy="863600"/>
          </a:xfrm>
        </p:grpSpPr>
        <p:grpSp>
          <p:nvGrpSpPr>
            <p:cNvPr id="33" name="Group 73"/>
            <p:cNvGrpSpPr>
              <a:grpSpLocks/>
            </p:cNvGrpSpPr>
            <p:nvPr/>
          </p:nvGrpSpPr>
          <p:grpSpPr bwMode="auto">
            <a:xfrm>
              <a:off x="1474788" y="3213100"/>
              <a:ext cx="215900" cy="863600"/>
              <a:chOff x="1429" y="164"/>
              <a:chExt cx="136" cy="544"/>
            </a:xfrm>
          </p:grpSpPr>
          <p:sp>
            <p:nvSpPr>
              <p:cNvPr id="35" name="Rectangle 74"/>
              <p:cNvSpPr>
                <a:spLocks noChangeArrowheads="1"/>
              </p:cNvSpPr>
              <p:nvPr/>
            </p:nvSpPr>
            <p:spPr bwMode="auto">
              <a:xfrm>
                <a:off x="1429" y="527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19</a:t>
                </a:r>
              </a:p>
            </p:txBody>
          </p:sp>
          <p:sp>
            <p:nvSpPr>
              <p:cNvPr id="36" name="Rectangle 75"/>
              <p:cNvSpPr>
                <a:spLocks noChangeArrowheads="1"/>
              </p:cNvSpPr>
              <p:nvPr/>
            </p:nvSpPr>
            <p:spPr bwMode="auto">
              <a:xfrm>
                <a:off x="1429" y="346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20</a:t>
                </a:r>
              </a:p>
            </p:txBody>
          </p:sp>
          <p:sp>
            <p:nvSpPr>
              <p:cNvPr id="37" name="Rectangle 76"/>
              <p:cNvSpPr>
                <a:spLocks noChangeArrowheads="1"/>
              </p:cNvSpPr>
              <p:nvPr/>
            </p:nvSpPr>
            <p:spPr bwMode="auto">
              <a:xfrm>
                <a:off x="1429" y="16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21</a:t>
                </a:r>
              </a:p>
            </p:txBody>
          </p:sp>
        </p:grpSp>
        <p:sp>
          <p:nvSpPr>
            <p:cNvPr id="34" name="Line 97"/>
            <p:cNvSpPr>
              <a:spLocks noChangeShapeType="1"/>
            </p:cNvSpPr>
            <p:nvPr/>
          </p:nvSpPr>
          <p:spPr bwMode="auto">
            <a:xfrm>
              <a:off x="1789113" y="3368675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8" name="Text Box 101"/>
          <p:cNvSpPr txBox="1">
            <a:spLocks noChangeArrowheads="1"/>
          </p:cNvSpPr>
          <p:nvPr/>
        </p:nvSpPr>
        <p:spPr bwMode="auto">
          <a:xfrm>
            <a:off x="1763713" y="3113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字节流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55650" y="4797425"/>
            <a:ext cx="1079500" cy="287338"/>
            <a:chOff x="755650" y="4797425"/>
            <a:chExt cx="1079500" cy="287338"/>
          </a:xfrm>
        </p:grpSpPr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7556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18</a:t>
              </a:r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9715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11874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</a:p>
          </p:txBody>
        </p:sp>
        <p:sp>
          <p:nvSpPr>
            <p:cNvPr id="43" name="Rectangle 71"/>
            <p:cNvSpPr>
              <a:spLocks noChangeArrowheads="1"/>
            </p:cNvSpPr>
            <p:nvPr/>
          </p:nvSpPr>
          <p:spPr bwMode="auto">
            <a:xfrm>
              <a:off x="14033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44" name="Rectangle 72"/>
            <p:cNvSpPr>
              <a:spLocks noChangeArrowheads="1"/>
            </p:cNvSpPr>
            <p:nvPr/>
          </p:nvSpPr>
          <p:spPr bwMode="auto">
            <a:xfrm>
              <a:off x="16192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14</a:t>
              </a:r>
            </a:p>
          </p:txBody>
        </p:sp>
      </p:grpSp>
      <p:sp>
        <p:nvSpPr>
          <p:cNvPr id="45" name="AutoShape 56"/>
          <p:cNvSpPr>
            <a:spLocks noChangeArrowheads="1"/>
          </p:cNvSpPr>
          <p:nvPr/>
        </p:nvSpPr>
        <p:spPr bwMode="auto">
          <a:xfrm>
            <a:off x="2243139" y="3497262"/>
            <a:ext cx="1206500" cy="609600"/>
          </a:xfrm>
          <a:prstGeom prst="wedgeRoundRectCallout">
            <a:avLst>
              <a:gd name="adj1" fmla="val -85792"/>
              <a:gd name="adj2" fmla="val 1208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lIns="0" rIns="0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把字节写入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发送缓存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5724525" y="5516563"/>
            <a:ext cx="1079500" cy="287337"/>
            <a:chOff x="5724525" y="5516563"/>
            <a:chExt cx="1079500" cy="287337"/>
          </a:xfrm>
        </p:grpSpPr>
        <p:sp>
          <p:nvSpPr>
            <p:cNvPr id="49" name="AutoShape 47"/>
            <p:cNvSpPr>
              <a:spLocks noChangeArrowheads="1"/>
            </p:cNvSpPr>
            <p:nvPr/>
          </p:nvSpPr>
          <p:spPr bwMode="auto">
            <a:xfrm>
              <a:off x="6542088" y="5605463"/>
              <a:ext cx="261937" cy="130175"/>
            </a:xfrm>
            <a:prstGeom prst="rightArrow">
              <a:avLst>
                <a:gd name="adj1" fmla="val 50000"/>
                <a:gd name="adj2" fmla="val 50305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0" name="Group 80"/>
            <p:cNvGrpSpPr>
              <a:grpSpLocks/>
            </p:cNvGrpSpPr>
            <p:nvPr/>
          </p:nvGrpSpPr>
          <p:grpSpPr bwMode="auto">
            <a:xfrm>
              <a:off x="5724525" y="5516563"/>
              <a:ext cx="865188" cy="287337"/>
              <a:chOff x="2925" y="1570"/>
              <a:chExt cx="545" cy="181"/>
            </a:xfrm>
          </p:grpSpPr>
          <p:grpSp>
            <p:nvGrpSpPr>
              <p:cNvPr id="51" name="Group 81"/>
              <p:cNvGrpSpPr>
                <a:grpSpLocks/>
              </p:cNvGrpSpPr>
              <p:nvPr/>
            </p:nvGrpSpPr>
            <p:grpSpPr bwMode="auto">
              <a:xfrm>
                <a:off x="3061" y="1570"/>
                <a:ext cx="272" cy="181"/>
                <a:chOff x="3061" y="1842"/>
                <a:chExt cx="272" cy="181"/>
              </a:xfrm>
            </p:grpSpPr>
            <p:sp>
              <p:nvSpPr>
                <p:cNvPr id="54" name="Rectangle 82"/>
                <p:cNvSpPr>
                  <a:spLocks noChangeArrowheads="1"/>
                </p:cNvSpPr>
                <p:nvPr/>
              </p:nvSpPr>
              <p:spPr bwMode="auto">
                <a:xfrm>
                  <a:off x="3061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7</a:t>
                  </a:r>
                </a:p>
              </p:txBody>
            </p:sp>
            <p:sp>
              <p:nvSpPr>
                <p:cNvPr id="55" name="Rectangle 83"/>
                <p:cNvSpPr>
                  <a:spLocks noChangeArrowheads="1"/>
                </p:cNvSpPr>
                <p:nvPr/>
              </p:nvSpPr>
              <p:spPr bwMode="auto">
                <a:xfrm>
                  <a:off x="3197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6</a:t>
                  </a:r>
                </a:p>
              </p:txBody>
            </p:sp>
          </p:grpSp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2925" y="157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8</a:t>
                </a:r>
              </a:p>
            </p:txBody>
          </p:sp>
          <p:sp>
            <p:nvSpPr>
              <p:cNvPr id="53" name="Rectangle 85"/>
              <p:cNvSpPr>
                <a:spLocks noChangeArrowheads="1"/>
              </p:cNvSpPr>
              <p:nvPr/>
            </p:nvSpPr>
            <p:spPr bwMode="auto">
              <a:xfrm>
                <a:off x="3334" y="1570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5049838" y="513238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908175" y="5516563"/>
            <a:ext cx="1079500" cy="287337"/>
            <a:chOff x="1908175" y="5516563"/>
            <a:chExt cx="1079500" cy="287337"/>
          </a:xfrm>
        </p:grpSpPr>
        <p:sp>
          <p:nvSpPr>
            <p:cNvPr id="58" name="AutoShape 48"/>
            <p:cNvSpPr>
              <a:spLocks noChangeArrowheads="1"/>
            </p:cNvSpPr>
            <p:nvPr/>
          </p:nvSpPr>
          <p:spPr bwMode="auto">
            <a:xfrm>
              <a:off x="2724150" y="5605463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9" name="Group 86"/>
            <p:cNvGrpSpPr>
              <a:grpSpLocks/>
            </p:cNvGrpSpPr>
            <p:nvPr/>
          </p:nvGrpSpPr>
          <p:grpSpPr bwMode="auto">
            <a:xfrm>
              <a:off x="1908175" y="5516563"/>
              <a:ext cx="863600" cy="287337"/>
              <a:chOff x="2200" y="1298"/>
              <a:chExt cx="544" cy="181"/>
            </a:xfrm>
          </p:grpSpPr>
          <p:sp>
            <p:nvSpPr>
              <p:cNvPr id="60" name="Rectangle 87"/>
              <p:cNvSpPr>
                <a:spLocks noChangeArrowheads="1"/>
              </p:cNvSpPr>
              <p:nvPr/>
            </p:nvSpPr>
            <p:spPr bwMode="auto">
              <a:xfrm>
                <a:off x="2200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13</a:t>
                </a:r>
              </a:p>
            </p:txBody>
          </p:sp>
          <p:sp>
            <p:nvSpPr>
              <p:cNvPr id="61" name="Rectangle 88"/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</a:t>
                </a:r>
              </a:p>
            </p:txBody>
          </p:sp>
          <p:sp>
            <p:nvSpPr>
              <p:cNvPr id="62" name="Rectangle 89"/>
              <p:cNvSpPr>
                <a:spLocks noChangeArrowheads="1"/>
              </p:cNvSpPr>
              <p:nvPr/>
            </p:nvSpPr>
            <p:spPr bwMode="auto">
              <a:xfrm>
                <a:off x="2472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11</a:t>
                </a:r>
              </a:p>
            </p:txBody>
          </p:sp>
          <p:sp>
            <p:nvSpPr>
              <p:cNvPr id="63" name="Rectangle 90"/>
              <p:cNvSpPr>
                <a:spLocks noChangeArrowheads="1"/>
              </p:cNvSpPr>
              <p:nvPr/>
            </p:nvSpPr>
            <p:spPr bwMode="auto">
              <a:xfrm>
                <a:off x="2608" y="1298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924300" y="5518150"/>
            <a:ext cx="874713" cy="287338"/>
            <a:chOff x="3924300" y="5518150"/>
            <a:chExt cx="874713" cy="287338"/>
          </a:xfrm>
        </p:grpSpPr>
        <p:sp>
          <p:nvSpPr>
            <p:cNvPr id="65" name="AutoShape 46"/>
            <p:cNvSpPr>
              <a:spLocks noChangeArrowheads="1"/>
            </p:cNvSpPr>
            <p:nvPr/>
          </p:nvSpPr>
          <p:spPr bwMode="auto">
            <a:xfrm>
              <a:off x="4535488" y="5607050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6" name="Group 91"/>
            <p:cNvGrpSpPr>
              <a:grpSpLocks/>
            </p:cNvGrpSpPr>
            <p:nvPr/>
          </p:nvGrpSpPr>
          <p:grpSpPr bwMode="auto">
            <a:xfrm>
              <a:off x="3924300" y="5518150"/>
              <a:ext cx="431800" cy="287338"/>
              <a:chOff x="2290" y="482"/>
              <a:chExt cx="272" cy="181"/>
            </a:xfrm>
          </p:grpSpPr>
          <p:sp>
            <p:nvSpPr>
              <p:cNvPr id="68" name="Rectangle 92"/>
              <p:cNvSpPr>
                <a:spLocks noChangeArrowheads="1"/>
              </p:cNvSpPr>
              <p:nvPr/>
            </p:nvSpPr>
            <p:spPr bwMode="auto">
              <a:xfrm>
                <a:off x="2290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</a:p>
            </p:txBody>
          </p:sp>
          <p:sp>
            <p:nvSpPr>
              <p:cNvPr id="69" name="Rectangle 93"/>
              <p:cNvSpPr>
                <a:spLocks noChangeArrowheads="1"/>
              </p:cNvSpPr>
              <p:nvPr/>
            </p:nvSpPr>
            <p:spPr bwMode="auto">
              <a:xfrm>
                <a:off x="2426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9</a:t>
                </a:r>
              </a:p>
            </p:txBody>
          </p:sp>
        </p:grpSp>
        <p:sp>
          <p:nvSpPr>
            <p:cNvPr id="67" name="Rectangle 94"/>
            <p:cNvSpPr>
              <a:spLocks noChangeArrowheads="1"/>
            </p:cNvSpPr>
            <p:nvPr/>
          </p:nvSpPr>
          <p:spPr bwMode="auto">
            <a:xfrm>
              <a:off x="4356100" y="5518150"/>
              <a:ext cx="215900" cy="2873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</p:grpSp>
      <p:sp>
        <p:nvSpPr>
          <p:cNvPr id="70" name="AutoShape 56"/>
          <p:cNvSpPr>
            <a:spLocks noChangeArrowheads="1"/>
          </p:cNvSpPr>
          <p:nvPr/>
        </p:nvSpPr>
        <p:spPr bwMode="auto">
          <a:xfrm>
            <a:off x="2928937" y="4403725"/>
            <a:ext cx="1606551" cy="609600"/>
          </a:xfrm>
          <a:prstGeom prst="wedgeRoundRectCallout">
            <a:avLst>
              <a:gd name="adj1" fmla="val -85792"/>
              <a:gd name="adj2" fmla="val 1208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lIns="0" r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加上 </a:t>
            </a:r>
            <a:r>
              <a:rPr kumimoji="1" lang="en-US" altLang="zh-CN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首部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构成 </a:t>
            </a:r>
            <a:r>
              <a:rPr kumimoji="1" lang="en-US" altLang="zh-CN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71" name="Group 77"/>
          <p:cNvGrpSpPr>
            <a:grpSpLocks/>
          </p:cNvGrpSpPr>
          <p:nvPr/>
        </p:nvGrpSpPr>
        <p:grpSpPr bwMode="auto">
          <a:xfrm>
            <a:off x="7408863" y="4821964"/>
            <a:ext cx="431800" cy="287337"/>
            <a:chOff x="2789" y="1842"/>
            <a:chExt cx="272" cy="181"/>
          </a:xfrm>
        </p:grpSpPr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3" name="Rectangle 79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</p:grpSp>
      <p:sp>
        <p:nvSpPr>
          <p:cNvPr id="74" name="AutoShape 56"/>
          <p:cNvSpPr>
            <a:spLocks noChangeArrowheads="1"/>
          </p:cNvSpPr>
          <p:nvPr/>
        </p:nvSpPr>
        <p:spPr bwMode="auto">
          <a:xfrm>
            <a:off x="5216916" y="3843338"/>
            <a:ext cx="1206500" cy="609600"/>
          </a:xfrm>
          <a:prstGeom prst="wedgeRoundRectCallout">
            <a:avLst>
              <a:gd name="adj1" fmla="val 125336"/>
              <a:gd name="adj2" fmla="val 1422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lIns="0" r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从接收缓存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kern="0" dirty="0">
                <a:latin typeface="Calibri" panose="020F0502020204030204" pitchFamily="34" charset="0"/>
                <a:ea typeface="华文楷体" panose="02010600040101010101" pitchFamily="2" charset="-122"/>
              </a:rPr>
              <a:t>读取字节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7767638" y="2984907"/>
            <a:ext cx="288925" cy="1150937"/>
            <a:chOff x="7767638" y="3141663"/>
            <a:chExt cx="288925" cy="1150937"/>
          </a:xfrm>
        </p:grpSpPr>
        <p:grpSp>
          <p:nvGrpSpPr>
            <p:cNvPr id="76" name="Group 63"/>
            <p:cNvGrpSpPr>
              <a:grpSpLocks/>
            </p:cNvGrpSpPr>
            <p:nvPr/>
          </p:nvGrpSpPr>
          <p:grpSpPr bwMode="auto">
            <a:xfrm>
              <a:off x="7767638" y="3141663"/>
              <a:ext cx="215900" cy="1150937"/>
              <a:chOff x="3107" y="210"/>
              <a:chExt cx="136" cy="725"/>
            </a:xfrm>
          </p:grpSpPr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3107" y="391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79" name="Rectangle 65"/>
              <p:cNvSpPr>
                <a:spLocks noChangeArrowheads="1"/>
              </p:cNvSpPr>
              <p:nvPr/>
            </p:nvSpPr>
            <p:spPr bwMode="auto">
              <a:xfrm>
                <a:off x="3107" y="573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3107" y="75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84" name="Rectangle 67"/>
              <p:cNvSpPr>
                <a:spLocks noChangeArrowheads="1"/>
              </p:cNvSpPr>
              <p:nvPr/>
            </p:nvSpPr>
            <p:spPr bwMode="auto">
              <a:xfrm>
                <a:off x="3107" y="21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8056563" y="3429000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87" name="圆角矩形标注 86"/>
          <p:cNvSpPr/>
          <p:nvPr/>
        </p:nvSpPr>
        <p:spPr>
          <a:xfrm>
            <a:off x="2516188" y="2588691"/>
            <a:ext cx="5319712" cy="815433"/>
          </a:xfrm>
          <a:prstGeom prst="wedgeRoundRectCallout">
            <a:avLst>
              <a:gd name="adj1" fmla="val -70208"/>
              <a:gd name="adj2" fmla="val 306550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触发传输：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432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en-US" altLang="zh-CN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怎样决定传送一个报文，发送多大的报文？</a:t>
            </a:r>
            <a:endParaRPr lang="en-US" altLang="zh-CN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131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45" grpId="1" animBg="1"/>
      <p:bldP spid="56" grpId="0"/>
      <p:bldP spid="70" grpId="0" animBg="1"/>
      <p:bldP spid="70" grpId="1" animBg="1"/>
      <p:bldP spid="74" grpId="0" animBg="1"/>
      <p:bldP spid="74" grpId="1" animBg="1"/>
      <p:bldP spid="87" grpId="0" animBg="1"/>
      <p:bldP spid="87" grpId="1" animBg="1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/>
          <p:cNvGrpSpPr/>
          <p:nvPr/>
        </p:nvGrpSpPr>
        <p:grpSpPr>
          <a:xfrm>
            <a:off x="301280" y="4079998"/>
            <a:ext cx="1984721" cy="1076209"/>
            <a:chOff x="301280" y="4079998"/>
            <a:chExt cx="1984721" cy="1076209"/>
          </a:xfrm>
        </p:grpSpPr>
        <p:grpSp>
          <p:nvGrpSpPr>
            <p:cNvPr id="93" name="组合 92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99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94" name="矩形 93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发送缓冲区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603827" y="4127446"/>
            <a:ext cx="1984721" cy="1076209"/>
            <a:chOff x="301280" y="4079998"/>
            <a:chExt cx="1984721" cy="107620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01280" y="4079998"/>
              <a:ext cx="1984721" cy="1076209"/>
              <a:chOff x="489836" y="4202231"/>
              <a:chExt cx="1784641" cy="953971"/>
            </a:xfrm>
          </p:grpSpPr>
          <p:sp>
            <p:nvSpPr>
              <p:cNvPr id="104" name="Rectangle 51"/>
              <p:cNvSpPr>
                <a:spLocks noChangeArrowheads="1"/>
              </p:cNvSpPr>
              <p:nvPr/>
            </p:nvSpPr>
            <p:spPr bwMode="auto">
              <a:xfrm>
                <a:off x="508000" y="4223447"/>
                <a:ext cx="1766477" cy="932755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1C1C1C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9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105" name="Text Box 99"/>
              <p:cNvSpPr txBox="1">
                <a:spLocks noChangeArrowheads="1"/>
              </p:cNvSpPr>
              <p:nvPr/>
            </p:nvSpPr>
            <p:spPr bwMode="auto">
              <a:xfrm>
                <a:off x="489836" y="4202231"/>
                <a:ext cx="53418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smtClean="0">
                    <a:solidFill>
                      <a:srgbClr val="3333CC"/>
                    </a:solidFill>
                    <a:latin typeface="Calibri" panose="020F0502020204030204" pitchFamily="34" charset="0"/>
                    <a:ea typeface="华文楷体" panose="02010600040101010101" pitchFamily="2" charset="-122"/>
                  </a:rPr>
                  <a:t>TCP</a:t>
                </a: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447282" y="4471639"/>
              <a:ext cx="1699155" cy="653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Text Box 60"/>
            <p:cNvSpPr txBox="1">
              <a:spLocks noChangeArrowheads="1"/>
            </p:cNvSpPr>
            <p:nvPr/>
          </p:nvSpPr>
          <p:spPr bwMode="auto">
            <a:xfrm>
              <a:off x="694636" y="4471640"/>
              <a:ext cx="12105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接收缓冲区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2" name="Freeform 44"/>
          <p:cNvSpPr>
            <a:spLocks/>
          </p:cNvSpPr>
          <p:nvPr/>
        </p:nvSpPr>
        <p:spPr bwMode="auto">
          <a:xfrm>
            <a:off x="7239000" y="5156200"/>
            <a:ext cx="357188" cy="889000"/>
          </a:xfrm>
          <a:custGeom>
            <a:avLst/>
            <a:gdLst>
              <a:gd name="T0" fmla="*/ 0 w 225"/>
              <a:gd name="T1" fmla="*/ 590 h 590"/>
              <a:gd name="T2" fmla="*/ 225 w 225"/>
              <a:gd name="T3" fmla="*/ 590 h 590"/>
              <a:gd name="T4" fmla="*/ 225 w 225"/>
              <a:gd name="T5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" h="590">
                <a:moveTo>
                  <a:pt x="0" y="590"/>
                </a:moveTo>
                <a:lnTo>
                  <a:pt x="225" y="590"/>
                </a:lnTo>
                <a:lnTo>
                  <a:pt x="225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1331914" y="2997200"/>
            <a:ext cx="0" cy="10795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89" name="Line 52"/>
          <p:cNvSpPr>
            <a:spLocks noChangeShapeType="1"/>
          </p:cNvSpPr>
          <p:nvPr/>
        </p:nvSpPr>
        <p:spPr bwMode="auto">
          <a:xfrm flipV="1">
            <a:off x="7623175" y="2997199"/>
            <a:ext cx="0" cy="11541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781050" y="1911350"/>
            <a:ext cx="1966913" cy="1317625"/>
            <a:chOff x="781050" y="1911350"/>
            <a:chExt cx="1966913" cy="1317625"/>
          </a:xfrm>
        </p:grpSpPr>
        <p:sp>
          <p:nvSpPr>
            <p:cNvPr id="83" name="Text Box 45"/>
            <p:cNvSpPr txBox="1">
              <a:spLocks noChangeArrowheads="1"/>
            </p:cNvSpPr>
            <p:nvPr/>
          </p:nvSpPr>
          <p:spPr bwMode="auto">
            <a:xfrm>
              <a:off x="998538" y="2130425"/>
              <a:ext cx="76993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1" name="Text Box 54"/>
            <p:cNvSpPr txBox="1">
              <a:spLocks noChangeArrowheads="1"/>
            </p:cNvSpPr>
            <p:nvPr/>
          </p:nvSpPr>
          <p:spPr bwMode="auto">
            <a:xfrm>
              <a:off x="781050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发送方</a:t>
              </a:r>
            </a:p>
          </p:txBody>
        </p:sp>
        <p:sp>
          <p:nvSpPr>
            <p:cNvPr id="97" name="Text Box 60"/>
            <p:cNvSpPr txBox="1">
              <a:spLocks noChangeArrowheads="1"/>
            </p:cNvSpPr>
            <p:nvPr/>
          </p:nvSpPr>
          <p:spPr bwMode="auto">
            <a:xfrm>
              <a:off x="1547813" y="2511425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058025" y="1911350"/>
            <a:ext cx="1978025" cy="1317625"/>
            <a:chOff x="7058025" y="1911350"/>
            <a:chExt cx="1978025" cy="1317625"/>
          </a:xfrm>
        </p:grpSpPr>
        <p:sp>
          <p:nvSpPr>
            <p:cNvPr id="81" name="Text Box 62"/>
            <p:cNvSpPr txBox="1">
              <a:spLocks noChangeArrowheads="1"/>
            </p:cNvSpPr>
            <p:nvPr/>
          </p:nvSpPr>
          <p:spPr bwMode="auto">
            <a:xfrm>
              <a:off x="7264400" y="2130425"/>
              <a:ext cx="769938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66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Wingdings" panose="05000000000000000000" pitchFamily="2" charset="2"/>
                </a:rPr>
                <a:t></a:t>
              </a:r>
              <a:endParaRPr kumimoji="1" lang="en-US" altLang="zh-CN" sz="660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2" name="Text Box 55"/>
            <p:cNvSpPr txBox="1">
              <a:spLocks noChangeArrowheads="1"/>
            </p:cNvSpPr>
            <p:nvPr/>
          </p:nvSpPr>
          <p:spPr bwMode="auto">
            <a:xfrm>
              <a:off x="7058025" y="1911350"/>
              <a:ext cx="1098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接收方</a:t>
              </a:r>
            </a:p>
          </p:txBody>
        </p:sp>
        <p:sp>
          <p:nvSpPr>
            <p:cNvPr id="98" name="Text Box 61"/>
            <p:cNvSpPr txBox="1">
              <a:spLocks noChangeArrowheads="1"/>
            </p:cNvSpPr>
            <p:nvPr/>
          </p:nvSpPr>
          <p:spPr bwMode="auto">
            <a:xfrm>
              <a:off x="7835900" y="2455863"/>
              <a:ext cx="1200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应用进程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1474788" y="5853113"/>
            <a:ext cx="6049962" cy="384175"/>
            <a:chOff x="1474788" y="5853113"/>
            <a:chExt cx="6049962" cy="384175"/>
          </a:xfrm>
        </p:grpSpPr>
        <p:sp>
          <p:nvSpPr>
            <p:cNvPr id="137" name="AutoShape 108"/>
            <p:cNvSpPr>
              <a:spLocks noChangeArrowheads="1"/>
            </p:cNvSpPr>
            <p:nvPr/>
          </p:nvSpPr>
          <p:spPr bwMode="auto">
            <a:xfrm rot="-5400000">
              <a:off x="4319587" y="3032126"/>
              <a:ext cx="360363" cy="6049962"/>
            </a:xfrm>
            <a:prstGeom prst="can">
              <a:avLst>
                <a:gd name="adj" fmla="val 28603"/>
              </a:avLst>
            </a:prstGeom>
            <a:gradFill rotWithShape="1">
              <a:gsLst>
                <a:gs pos="0">
                  <a:srgbClr val="FFFF00">
                    <a:gamma/>
                    <a:shade val="57647"/>
                    <a:invGamma/>
                  </a:srgbClr>
                </a:gs>
                <a:gs pos="50000">
                  <a:srgbClr val="FFFF00"/>
                </a:gs>
                <a:gs pos="100000">
                  <a:srgbClr val="FFFF00">
                    <a:gamma/>
                    <a:shade val="57647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109"/>
            <p:cNvSpPr txBox="1">
              <a:spLocks noChangeArrowheads="1"/>
            </p:cNvSpPr>
            <p:nvPr/>
          </p:nvSpPr>
          <p:spPr bwMode="auto">
            <a:xfrm>
              <a:off x="3833313" y="5853113"/>
              <a:ext cx="104874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TCP </a:t>
              </a:r>
              <a:r>
                <a:rPr kumimoji="1" lang="zh-CN" altLang="en-US" smtClean="0">
                  <a:solidFill>
                    <a:srgbClr val="3333CC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连接</a:t>
              </a:r>
            </a:p>
          </p:txBody>
        </p:sp>
      </p:grpSp>
      <p:sp>
        <p:nvSpPr>
          <p:cNvPr id="139" name="Freeform 110"/>
          <p:cNvSpPr>
            <a:spLocks/>
          </p:cNvSpPr>
          <p:nvPr/>
        </p:nvSpPr>
        <p:spPr bwMode="auto">
          <a:xfrm>
            <a:off x="1339850" y="5156200"/>
            <a:ext cx="200025" cy="892175"/>
          </a:xfrm>
          <a:custGeom>
            <a:avLst/>
            <a:gdLst>
              <a:gd name="T0" fmla="*/ 0 w 108"/>
              <a:gd name="T1" fmla="*/ 0 h 590"/>
              <a:gd name="T2" fmla="*/ 0 w 108"/>
              <a:gd name="T3" fmla="*/ 590 h 590"/>
              <a:gd name="T4" fmla="*/ 108 w 108"/>
              <a:gd name="T5" fmla="*/ 58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8" h="590">
                <a:moveTo>
                  <a:pt x="0" y="0"/>
                </a:moveTo>
                <a:lnTo>
                  <a:pt x="0" y="590"/>
                </a:lnTo>
                <a:lnTo>
                  <a:pt x="108" y="587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474788" y="3213100"/>
            <a:ext cx="314325" cy="863600"/>
            <a:chOff x="1474788" y="3213100"/>
            <a:chExt cx="314325" cy="863600"/>
          </a:xfrm>
        </p:grpSpPr>
        <p:grpSp>
          <p:nvGrpSpPr>
            <p:cNvPr id="33" name="Group 73"/>
            <p:cNvGrpSpPr>
              <a:grpSpLocks/>
            </p:cNvGrpSpPr>
            <p:nvPr/>
          </p:nvGrpSpPr>
          <p:grpSpPr bwMode="auto">
            <a:xfrm>
              <a:off x="1474788" y="3213100"/>
              <a:ext cx="215900" cy="863600"/>
              <a:chOff x="1429" y="164"/>
              <a:chExt cx="136" cy="544"/>
            </a:xfrm>
          </p:grpSpPr>
          <p:sp>
            <p:nvSpPr>
              <p:cNvPr id="35" name="Rectangle 74"/>
              <p:cNvSpPr>
                <a:spLocks noChangeArrowheads="1"/>
              </p:cNvSpPr>
              <p:nvPr/>
            </p:nvSpPr>
            <p:spPr bwMode="auto">
              <a:xfrm>
                <a:off x="1429" y="527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19</a:t>
                </a:r>
              </a:p>
            </p:txBody>
          </p:sp>
          <p:sp>
            <p:nvSpPr>
              <p:cNvPr id="36" name="Rectangle 75"/>
              <p:cNvSpPr>
                <a:spLocks noChangeArrowheads="1"/>
              </p:cNvSpPr>
              <p:nvPr/>
            </p:nvSpPr>
            <p:spPr bwMode="auto">
              <a:xfrm>
                <a:off x="1429" y="346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20</a:t>
                </a:r>
              </a:p>
            </p:txBody>
          </p:sp>
          <p:sp>
            <p:nvSpPr>
              <p:cNvPr id="37" name="Rectangle 76"/>
              <p:cNvSpPr>
                <a:spLocks noChangeArrowheads="1"/>
              </p:cNvSpPr>
              <p:nvPr/>
            </p:nvSpPr>
            <p:spPr bwMode="auto">
              <a:xfrm>
                <a:off x="1429" y="16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21</a:t>
                </a:r>
              </a:p>
            </p:txBody>
          </p:sp>
        </p:grpSp>
        <p:sp>
          <p:nvSpPr>
            <p:cNvPr id="34" name="Line 97"/>
            <p:cNvSpPr>
              <a:spLocks noChangeShapeType="1"/>
            </p:cNvSpPr>
            <p:nvPr/>
          </p:nvSpPr>
          <p:spPr bwMode="auto">
            <a:xfrm>
              <a:off x="1789113" y="3368675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8" name="Text Box 101"/>
          <p:cNvSpPr txBox="1">
            <a:spLocks noChangeArrowheads="1"/>
          </p:cNvSpPr>
          <p:nvPr/>
        </p:nvSpPr>
        <p:spPr bwMode="auto">
          <a:xfrm>
            <a:off x="1763713" y="31130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字节流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755650" y="4797425"/>
            <a:ext cx="1079500" cy="287338"/>
            <a:chOff x="755650" y="4797425"/>
            <a:chExt cx="1079500" cy="287338"/>
          </a:xfrm>
        </p:grpSpPr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7556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18</a:t>
              </a:r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9715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17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11874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16</a:t>
              </a:r>
            </a:p>
          </p:txBody>
        </p:sp>
        <p:sp>
          <p:nvSpPr>
            <p:cNvPr id="43" name="Rectangle 71"/>
            <p:cNvSpPr>
              <a:spLocks noChangeArrowheads="1"/>
            </p:cNvSpPr>
            <p:nvPr/>
          </p:nvSpPr>
          <p:spPr bwMode="auto">
            <a:xfrm>
              <a:off x="14033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15</a:t>
              </a:r>
            </a:p>
          </p:txBody>
        </p:sp>
        <p:sp>
          <p:nvSpPr>
            <p:cNvPr id="44" name="Rectangle 72"/>
            <p:cNvSpPr>
              <a:spLocks noChangeArrowheads="1"/>
            </p:cNvSpPr>
            <p:nvPr/>
          </p:nvSpPr>
          <p:spPr bwMode="auto">
            <a:xfrm>
              <a:off x="1619250" y="4797425"/>
              <a:ext cx="215900" cy="287338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14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24525" y="5516563"/>
            <a:ext cx="1079500" cy="287337"/>
            <a:chOff x="5724525" y="5516563"/>
            <a:chExt cx="1079500" cy="287337"/>
          </a:xfrm>
        </p:grpSpPr>
        <p:sp>
          <p:nvSpPr>
            <p:cNvPr id="49" name="AutoShape 47"/>
            <p:cNvSpPr>
              <a:spLocks noChangeArrowheads="1"/>
            </p:cNvSpPr>
            <p:nvPr/>
          </p:nvSpPr>
          <p:spPr bwMode="auto">
            <a:xfrm>
              <a:off x="6542088" y="5605463"/>
              <a:ext cx="261937" cy="130175"/>
            </a:xfrm>
            <a:prstGeom prst="rightArrow">
              <a:avLst>
                <a:gd name="adj1" fmla="val 50000"/>
                <a:gd name="adj2" fmla="val 50305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0" name="Group 80"/>
            <p:cNvGrpSpPr>
              <a:grpSpLocks/>
            </p:cNvGrpSpPr>
            <p:nvPr/>
          </p:nvGrpSpPr>
          <p:grpSpPr bwMode="auto">
            <a:xfrm>
              <a:off x="5724525" y="5516563"/>
              <a:ext cx="865188" cy="287337"/>
              <a:chOff x="2925" y="1570"/>
              <a:chExt cx="545" cy="181"/>
            </a:xfrm>
          </p:grpSpPr>
          <p:grpSp>
            <p:nvGrpSpPr>
              <p:cNvPr id="51" name="Group 81"/>
              <p:cNvGrpSpPr>
                <a:grpSpLocks/>
              </p:cNvGrpSpPr>
              <p:nvPr/>
            </p:nvGrpSpPr>
            <p:grpSpPr bwMode="auto">
              <a:xfrm>
                <a:off x="3061" y="1570"/>
                <a:ext cx="272" cy="181"/>
                <a:chOff x="3061" y="1842"/>
                <a:chExt cx="272" cy="181"/>
              </a:xfrm>
            </p:grpSpPr>
            <p:sp>
              <p:nvSpPr>
                <p:cNvPr id="54" name="Rectangle 82"/>
                <p:cNvSpPr>
                  <a:spLocks noChangeArrowheads="1"/>
                </p:cNvSpPr>
                <p:nvPr/>
              </p:nvSpPr>
              <p:spPr bwMode="auto">
                <a:xfrm>
                  <a:off x="3061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7</a:t>
                  </a:r>
                </a:p>
              </p:txBody>
            </p:sp>
            <p:sp>
              <p:nvSpPr>
                <p:cNvPr id="55" name="Rectangle 83"/>
                <p:cNvSpPr>
                  <a:spLocks noChangeArrowheads="1"/>
                </p:cNvSpPr>
                <p:nvPr/>
              </p:nvSpPr>
              <p:spPr bwMode="auto">
                <a:xfrm>
                  <a:off x="3197" y="1842"/>
                  <a:ext cx="136" cy="181"/>
                </a:xfrm>
                <a:prstGeom prst="rect">
                  <a:avLst/>
                </a:prstGeom>
                <a:solidFill>
                  <a:srgbClr val="66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0" cap="none" spc="0" normalizeH="0" noProof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华文楷体" panose="02010600040101010101" pitchFamily="2" charset="-122"/>
                    </a:rPr>
                    <a:t>6</a:t>
                  </a:r>
                </a:p>
              </p:txBody>
            </p:sp>
          </p:grpSp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2925" y="157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8</a:t>
                </a:r>
              </a:p>
            </p:txBody>
          </p:sp>
          <p:sp>
            <p:nvSpPr>
              <p:cNvPr id="53" name="Rectangle 85"/>
              <p:cNvSpPr>
                <a:spLocks noChangeArrowheads="1"/>
              </p:cNvSpPr>
              <p:nvPr/>
            </p:nvSpPr>
            <p:spPr bwMode="auto">
              <a:xfrm>
                <a:off x="3334" y="1570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5049838" y="5132388"/>
            <a:ext cx="1860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发送 </a:t>
            </a:r>
            <a:r>
              <a:rPr kumimoji="1" lang="en-US" altLang="zh-CN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TCP </a:t>
            </a:r>
            <a:r>
              <a:rPr kumimoji="1" lang="zh-CN" altLang="en-US" dirty="0" smtClean="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报文段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908175" y="5516563"/>
            <a:ext cx="1079500" cy="287337"/>
            <a:chOff x="1908175" y="5516563"/>
            <a:chExt cx="1079500" cy="287337"/>
          </a:xfrm>
        </p:grpSpPr>
        <p:sp>
          <p:nvSpPr>
            <p:cNvPr id="58" name="AutoShape 48"/>
            <p:cNvSpPr>
              <a:spLocks noChangeArrowheads="1"/>
            </p:cNvSpPr>
            <p:nvPr/>
          </p:nvSpPr>
          <p:spPr bwMode="auto">
            <a:xfrm>
              <a:off x="2724150" y="5605463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59" name="Group 86"/>
            <p:cNvGrpSpPr>
              <a:grpSpLocks/>
            </p:cNvGrpSpPr>
            <p:nvPr/>
          </p:nvGrpSpPr>
          <p:grpSpPr bwMode="auto">
            <a:xfrm>
              <a:off x="1908175" y="5516563"/>
              <a:ext cx="863600" cy="287337"/>
              <a:chOff x="2200" y="1298"/>
              <a:chExt cx="544" cy="181"/>
            </a:xfrm>
          </p:grpSpPr>
          <p:sp>
            <p:nvSpPr>
              <p:cNvPr id="60" name="Rectangle 87"/>
              <p:cNvSpPr>
                <a:spLocks noChangeArrowheads="1"/>
              </p:cNvSpPr>
              <p:nvPr/>
            </p:nvSpPr>
            <p:spPr bwMode="auto">
              <a:xfrm>
                <a:off x="2200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13</a:t>
                </a:r>
              </a:p>
            </p:txBody>
          </p:sp>
          <p:sp>
            <p:nvSpPr>
              <p:cNvPr id="61" name="Rectangle 88"/>
              <p:cNvSpPr>
                <a:spLocks noChangeArrowheads="1"/>
              </p:cNvSpPr>
              <p:nvPr/>
            </p:nvSpPr>
            <p:spPr bwMode="auto">
              <a:xfrm>
                <a:off x="2336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12</a:t>
                </a:r>
              </a:p>
            </p:txBody>
          </p:sp>
          <p:sp>
            <p:nvSpPr>
              <p:cNvPr id="62" name="Rectangle 89"/>
              <p:cNvSpPr>
                <a:spLocks noChangeArrowheads="1"/>
              </p:cNvSpPr>
              <p:nvPr/>
            </p:nvSpPr>
            <p:spPr bwMode="auto">
              <a:xfrm>
                <a:off x="2472" y="1298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11</a:t>
                </a:r>
              </a:p>
            </p:txBody>
          </p:sp>
          <p:sp>
            <p:nvSpPr>
              <p:cNvPr id="63" name="Rectangle 90"/>
              <p:cNvSpPr>
                <a:spLocks noChangeArrowheads="1"/>
              </p:cNvSpPr>
              <p:nvPr/>
            </p:nvSpPr>
            <p:spPr bwMode="auto">
              <a:xfrm>
                <a:off x="2608" y="1298"/>
                <a:ext cx="136" cy="181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H</a:t>
                </a: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924300" y="5518150"/>
            <a:ext cx="874713" cy="287338"/>
            <a:chOff x="3924300" y="5518150"/>
            <a:chExt cx="874713" cy="287338"/>
          </a:xfrm>
        </p:grpSpPr>
        <p:sp>
          <p:nvSpPr>
            <p:cNvPr id="65" name="AutoShape 46"/>
            <p:cNvSpPr>
              <a:spLocks noChangeArrowheads="1"/>
            </p:cNvSpPr>
            <p:nvPr/>
          </p:nvSpPr>
          <p:spPr bwMode="auto">
            <a:xfrm>
              <a:off x="4535488" y="5607050"/>
              <a:ext cx="263525" cy="130175"/>
            </a:xfrm>
            <a:prstGeom prst="rightArrow">
              <a:avLst>
                <a:gd name="adj1" fmla="val 50000"/>
                <a:gd name="adj2" fmla="val 50610"/>
              </a:avLst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grpSp>
          <p:nvGrpSpPr>
            <p:cNvPr id="66" name="Group 91"/>
            <p:cNvGrpSpPr>
              <a:grpSpLocks/>
            </p:cNvGrpSpPr>
            <p:nvPr/>
          </p:nvGrpSpPr>
          <p:grpSpPr bwMode="auto">
            <a:xfrm>
              <a:off x="3924300" y="5518150"/>
              <a:ext cx="431800" cy="287338"/>
              <a:chOff x="2290" y="482"/>
              <a:chExt cx="272" cy="181"/>
            </a:xfrm>
          </p:grpSpPr>
          <p:sp>
            <p:nvSpPr>
              <p:cNvPr id="68" name="Rectangle 92"/>
              <p:cNvSpPr>
                <a:spLocks noChangeArrowheads="1"/>
              </p:cNvSpPr>
              <p:nvPr/>
            </p:nvSpPr>
            <p:spPr bwMode="auto">
              <a:xfrm>
                <a:off x="2290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10</a:t>
                </a:r>
              </a:p>
            </p:txBody>
          </p:sp>
          <p:sp>
            <p:nvSpPr>
              <p:cNvPr id="69" name="Rectangle 93"/>
              <p:cNvSpPr>
                <a:spLocks noChangeArrowheads="1"/>
              </p:cNvSpPr>
              <p:nvPr/>
            </p:nvSpPr>
            <p:spPr bwMode="auto">
              <a:xfrm>
                <a:off x="2426" y="482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9</a:t>
                </a:r>
              </a:p>
            </p:txBody>
          </p:sp>
        </p:grpSp>
        <p:sp>
          <p:nvSpPr>
            <p:cNvPr id="67" name="Rectangle 94"/>
            <p:cNvSpPr>
              <a:spLocks noChangeArrowheads="1"/>
            </p:cNvSpPr>
            <p:nvPr/>
          </p:nvSpPr>
          <p:spPr bwMode="auto">
            <a:xfrm>
              <a:off x="4356100" y="5518150"/>
              <a:ext cx="215900" cy="28733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H</a:t>
              </a:r>
            </a:p>
          </p:txBody>
        </p:sp>
      </p:grpSp>
      <p:grpSp>
        <p:nvGrpSpPr>
          <p:cNvPr id="71" name="Group 77"/>
          <p:cNvGrpSpPr>
            <a:grpSpLocks/>
          </p:cNvGrpSpPr>
          <p:nvPr/>
        </p:nvGrpSpPr>
        <p:grpSpPr bwMode="auto">
          <a:xfrm>
            <a:off x="7408863" y="4821964"/>
            <a:ext cx="431800" cy="287337"/>
            <a:chOff x="2789" y="1842"/>
            <a:chExt cx="272" cy="181"/>
          </a:xfrm>
        </p:grpSpPr>
        <p:sp>
          <p:nvSpPr>
            <p:cNvPr id="72" name="Rectangle 78"/>
            <p:cNvSpPr>
              <a:spLocks noChangeArrowheads="1"/>
            </p:cNvSpPr>
            <p:nvPr/>
          </p:nvSpPr>
          <p:spPr bwMode="auto">
            <a:xfrm>
              <a:off x="2925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4</a:t>
              </a:r>
            </a:p>
          </p:txBody>
        </p:sp>
        <p:sp>
          <p:nvSpPr>
            <p:cNvPr id="73" name="Rectangle 79"/>
            <p:cNvSpPr>
              <a:spLocks noChangeArrowheads="1"/>
            </p:cNvSpPr>
            <p:nvPr/>
          </p:nvSpPr>
          <p:spPr bwMode="auto">
            <a:xfrm>
              <a:off x="2789" y="1842"/>
              <a:ext cx="136" cy="181"/>
            </a:xfrm>
            <a:prstGeom prst="rect">
              <a:avLst/>
            </a:prstGeom>
            <a:solidFill>
              <a:srgbClr val="66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 pitchFamily="34" charset="0"/>
                  <a:ea typeface="华文楷体" panose="02010600040101010101" pitchFamily="2" charset="-122"/>
                </a:rPr>
                <a:t>5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767638" y="2984907"/>
            <a:ext cx="288925" cy="1150937"/>
            <a:chOff x="7767638" y="3141663"/>
            <a:chExt cx="288925" cy="1150937"/>
          </a:xfrm>
        </p:grpSpPr>
        <p:grpSp>
          <p:nvGrpSpPr>
            <p:cNvPr id="76" name="Group 63"/>
            <p:cNvGrpSpPr>
              <a:grpSpLocks/>
            </p:cNvGrpSpPr>
            <p:nvPr/>
          </p:nvGrpSpPr>
          <p:grpSpPr bwMode="auto">
            <a:xfrm>
              <a:off x="7767638" y="3141663"/>
              <a:ext cx="215900" cy="1150937"/>
              <a:chOff x="3107" y="210"/>
              <a:chExt cx="136" cy="725"/>
            </a:xfrm>
          </p:grpSpPr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3107" y="391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1</a:t>
                </a:r>
              </a:p>
            </p:txBody>
          </p:sp>
          <p:sp>
            <p:nvSpPr>
              <p:cNvPr id="79" name="Rectangle 65"/>
              <p:cNvSpPr>
                <a:spLocks noChangeArrowheads="1"/>
              </p:cNvSpPr>
              <p:nvPr/>
            </p:nvSpPr>
            <p:spPr bwMode="auto">
              <a:xfrm>
                <a:off x="3107" y="573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2</a:t>
                </a:r>
              </a:p>
            </p:txBody>
          </p:sp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3107" y="754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3</a:t>
                </a:r>
              </a:p>
            </p:txBody>
          </p:sp>
          <p:sp>
            <p:nvSpPr>
              <p:cNvPr id="84" name="Rectangle 67"/>
              <p:cNvSpPr>
                <a:spLocks noChangeArrowheads="1"/>
              </p:cNvSpPr>
              <p:nvPr/>
            </p:nvSpPr>
            <p:spPr bwMode="auto">
              <a:xfrm>
                <a:off x="3107" y="210"/>
                <a:ext cx="136" cy="181"/>
              </a:xfrm>
              <a:prstGeom prst="rect">
                <a:avLst/>
              </a:prstGeom>
              <a:solidFill>
                <a:srgbClr val="66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华文楷体" panose="02010600040101010101" pitchFamily="2" charset="-122"/>
                  </a:rPr>
                  <a:t>0</a:t>
                </a:r>
              </a:p>
            </p:txBody>
          </p:sp>
        </p:grpSp>
        <p:sp>
          <p:nvSpPr>
            <p:cNvPr id="77" name="Line 98"/>
            <p:cNvSpPr>
              <a:spLocks noChangeShapeType="1"/>
            </p:cNvSpPr>
            <p:nvPr/>
          </p:nvSpPr>
          <p:spPr bwMode="auto">
            <a:xfrm flipV="1">
              <a:off x="8056563" y="3429000"/>
              <a:ext cx="0" cy="57626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74" name="圆角矩形标注 73"/>
          <p:cNvSpPr/>
          <p:nvPr/>
        </p:nvSpPr>
        <p:spPr>
          <a:xfrm>
            <a:off x="2638318" y="2368549"/>
            <a:ext cx="4019157" cy="2170883"/>
          </a:xfrm>
          <a:prstGeom prst="wedgeRoundRectCallout">
            <a:avLst>
              <a:gd name="adj1" fmla="val 70930"/>
              <a:gd name="adj2" fmla="val 56298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633039" y="2368550"/>
            <a:ext cx="4019157" cy="2170883"/>
          </a:xfrm>
          <a:prstGeom prst="wedgeRoundRectCallout">
            <a:avLst>
              <a:gd name="adj1" fmla="val -64927"/>
              <a:gd name="adj2" fmla="val 59307"/>
              <a:gd name="adj3" fmla="val 16667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滑动窗口算法是</a:t>
            </a:r>
            <a:r>
              <a:rPr lang="en-US" altLang="zh-CN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TCP</a:t>
            </a: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的核心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可靠和有序传输</a:t>
            </a: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流量控制</a:t>
            </a: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endParaRPr lang="en-US" altLang="zh-CN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76000" lvl="1" indent="-285750">
              <a:lnSpc>
                <a:spcPct val="150000"/>
              </a:lnSpc>
              <a:buClr>
                <a:schemeClr val="bg1"/>
              </a:buClr>
              <a:buFont typeface="Wingdings 3" panose="05040102010807070707" pitchFamily="18" charset="2"/>
              <a:buChar char="ª"/>
            </a:pPr>
            <a:endParaRPr lang="en-US" altLang="zh-CN" sz="1600" dirty="0" smtClean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97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6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|5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43.1|3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3.9|102.3|41.7|73.8|8.5|50.2|1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77.6|2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8.8|13.7|5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2|21|10.8|1.2|42.8|14.8|69.5|1.1|2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6.1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2.2|36|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27853</TotalTime>
  <Words>3021</Words>
  <Application>Microsoft Office PowerPoint</Application>
  <PresentationFormat>全屏显示(4:3)</PresentationFormat>
  <Paragraphs>1119</Paragraphs>
  <Slides>32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32</vt:i4>
      </vt:variant>
    </vt:vector>
  </HeadingPairs>
  <TitlesOfParts>
    <vt:vector size="59" baseType="lpstr">
      <vt:lpstr>方正舒体</vt:lpstr>
      <vt:lpstr>黑体</vt:lpstr>
      <vt:lpstr>华文楷体</vt:lpstr>
      <vt:lpstr>华文新魏</vt:lpstr>
      <vt:lpstr>宋体</vt:lpstr>
      <vt:lpstr>微软雅黑</vt:lpstr>
      <vt:lpstr>Arial</vt:lpstr>
      <vt:lpstr>Arial Black</vt:lpstr>
      <vt:lpstr>Calibri</vt:lpstr>
      <vt:lpstr>Comic Sans MS</vt:lpstr>
      <vt:lpstr>Tahoma</vt:lpstr>
      <vt:lpstr>Times New Roman</vt:lpstr>
      <vt:lpstr>Wingdings</vt:lpstr>
      <vt:lpstr>Wingdings 3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第五章 端到端传输(2)</vt:lpstr>
      <vt:lpstr>提纲</vt:lpstr>
      <vt:lpstr>TCP协议概述</vt:lpstr>
      <vt:lpstr>TCP协议概述</vt:lpstr>
      <vt:lpstr>TCP协议概述</vt:lpstr>
      <vt:lpstr>TCP协议概述</vt:lpstr>
      <vt:lpstr>TCP协议概述</vt:lpstr>
      <vt:lpstr>TCP协议概述</vt:lpstr>
      <vt:lpstr>TCP协议概述</vt:lpstr>
      <vt:lpstr>TCP协议概述</vt:lpstr>
      <vt:lpstr>TCP协议概述</vt:lpstr>
      <vt:lpstr>提纲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TCP报文段格式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1413</cp:revision>
  <dcterms:created xsi:type="dcterms:W3CDTF">2017-02-02T15:53:23Z</dcterms:created>
  <dcterms:modified xsi:type="dcterms:W3CDTF">2020-04-21T09:08:38Z</dcterms:modified>
</cp:coreProperties>
</file>