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36" r:id="rId6"/>
    <p:sldMasterId id="2147483762" r:id="rId7"/>
    <p:sldMasterId id="2147483775" r:id="rId8"/>
    <p:sldMasterId id="2147483814" r:id="rId9"/>
    <p:sldMasterId id="2147483852" r:id="rId10"/>
    <p:sldMasterId id="2147483865" r:id="rId11"/>
    <p:sldMasterId id="2147483891" r:id="rId12"/>
    <p:sldMasterId id="2147483917" r:id="rId13"/>
  </p:sldMasterIdLst>
  <p:notesMasterIdLst>
    <p:notesMasterId r:id="rId31"/>
  </p:notesMasterIdLst>
  <p:sldIdLst>
    <p:sldId id="256" r:id="rId14"/>
    <p:sldId id="607" r:id="rId15"/>
    <p:sldId id="608" r:id="rId16"/>
    <p:sldId id="609" r:id="rId17"/>
    <p:sldId id="615" r:id="rId18"/>
    <p:sldId id="614" r:id="rId19"/>
    <p:sldId id="616" r:id="rId20"/>
    <p:sldId id="620" r:id="rId21"/>
    <p:sldId id="621" r:id="rId22"/>
    <p:sldId id="622" r:id="rId23"/>
    <p:sldId id="625" r:id="rId24"/>
    <p:sldId id="626" r:id="rId25"/>
    <p:sldId id="613" r:id="rId26"/>
    <p:sldId id="649" r:id="rId27"/>
    <p:sldId id="610" r:id="rId28"/>
    <p:sldId id="627" r:id="rId29"/>
    <p:sldId id="650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FF99"/>
    <a:srgbClr val="00FFFF"/>
    <a:srgbClr val="CCCC00"/>
    <a:srgbClr val="FF66FF"/>
    <a:srgbClr val="FF6699"/>
    <a:srgbClr val="FFCCFF"/>
    <a:srgbClr val="CCFF99"/>
    <a:srgbClr val="B3B3FF"/>
    <a:srgbClr val="4B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79622" autoAdjust="0"/>
  </p:normalViewPr>
  <p:slideViewPr>
    <p:cSldViewPr snapToGrid="0">
      <p:cViewPr varScale="1">
        <p:scale>
          <a:sx n="70" d="100"/>
          <a:sy n="70" d="100"/>
        </p:scale>
        <p:origin x="1728" y="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72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010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56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050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502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042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51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38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150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0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681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361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95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C745EF-EC24-43F9-80E4-7372CB14086C}" type="datetime1">
              <a:rPr lang="zh-CN" altLang="en-US" smtClean="0"/>
              <a:pPr/>
              <a:t>2020/4/25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9C1D6-B1AC-4107-85F4-0B37E9E54158}" type="datetime1">
              <a:rPr lang="zh-CN" altLang="en-US" smtClean="0"/>
              <a:pPr/>
              <a:t>2020/4/25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2141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6534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2459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24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1001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4633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1446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30233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5748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8951F-BD81-4828-8548-DCD08FEF7C39}" type="datetime1">
              <a:rPr lang="zh-CN" altLang="en-US" smtClean="0"/>
              <a:pPr/>
              <a:t>2020/4/25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5609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752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12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430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8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1502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6323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359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7679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3087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57-FDAB-40AC-8925-95B849B3B6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934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6178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0989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9984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2504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6988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6336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5408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87419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32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AC7F-B4B1-41E3-868D-DBE217AD94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2045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600911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6190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60872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2730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5662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18179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6625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53250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0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E94F-B4F1-4DE1-908D-CEACF8CB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9221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44413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3500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17937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11391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35818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0282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3831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2847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001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F06-B3B4-4655-804C-D394DD6799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1571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0964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3132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93861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6499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80571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F85-50A7-44FC-95BF-43C37294BF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5FFE-7E6B-44BE-A882-3634B1327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D21-BAF7-4EF0-8A0C-993EE79555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66B1-89B0-40CC-94E2-E9D3887B83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008000"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296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1548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7683-96CB-41A2-BE88-7BF13C1F3C1A}" type="datetime1">
              <a:rPr lang="zh-CN" altLang="en-US" smtClean="0"/>
              <a:pPr/>
              <a:t>2020/4/25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A90-C562-4D68-86C7-E7441F3624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4571-7D90-460D-894B-09F7FBD46B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DA58-CE66-4C52-9493-113D5A378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8C3-9C32-4B40-86DC-0E711BA02D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CB3F-878A-4642-93A2-BAFB0AFC5C2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B61-CFBC-430F-85B4-4C9CE3E5D4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FCF5-8A96-4DAB-B3A8-F5E424E297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95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CF69-F05F-4838-8BFC-CD369747EC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4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BB41-11DE-441E-9B85-598E13DAF08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9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3EBF-86B1-4418-ADA7-DEF4E7BFB5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B091-023F-45B1-A7EF-0082478B6218}" type="datetime1">
              <a:rPr lang="zh-CN" altLang="en-US" smtClean="0"/>
              <a:pPr/>
              <a:t>2020/4/25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ACF8-F759-4878-B1B1-6F5A257F22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1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4329-D2C7-49B8-9B08-A13165361B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151A-AE24-4846-A3A8-921851A6AB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4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511-CF70-4B54-AB45-49385A9B78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6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F2C-663B-4CBA-9CEF-0E73A74D1D9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34E-951A-4536-89BC-6BADF825F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24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CDD-17E4-480E-B309-0C25D406EA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6D6-C740-4686-91D8-1F3E2A9C1C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8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C1CD-8A77-48ED-AB43-18C5D1AE064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264D-2922-426A-A2E4-21ABC0D735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06A-7225-4D82-B25C-B3111FF3C302}" type="datetime1">
              <a:rPr lang="zh-CN" altLang="en-US" smtClean="0"/>
              <a:pPr/>
              <a:t>2020/4/25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E46D-D7E3-4B94-8CD1-17A4B39F3A2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D59-048F-4B34-89D3-B56AA99C71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0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F34A-B811-4D2D-A356-21394B1D14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918B-DB77-4ACC-854B-091285D4E48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1162-522D-4D23-B4DB-4DE989D891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4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94E-7C17-4A44-B508-31FD301FBB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6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B479-4982-4291-8796-58409899816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7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526A-E276-48B0-9038-5517A1AB244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346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85DC2A9D-A769-45C9-BED6-A6F8A36648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25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44D4E714-D3F9-44D4-A3DA-3C3C9E0AB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F08D-750C-4C87-AE2E-AF1E248393D5}" type="datetime1">
              <a:rPr lang="zh-CN" altLang="en-US" smtClean="0"/>
              <a:pPr/>
              <a:t>2020/4/25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674586DD-1963-4A27-AD4D-F032308DAC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387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D19B-4F08-4375-9B90-FFCD8B1EE9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95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15D-DCBE-426A-A0C2-13DDDEBDF4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4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FE3-7E3F-4154-AD04-C19D8812C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93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0593-83C9-4A98-85F6-3D46126747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39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1BE4-536E-493A-82F8-C82B889709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62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DEC9-49C8-4829-818A-BBF575230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38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AE69-686A-44FC-A21C-69B494465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42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6F5-8A5C-47EE-811E-18B3B28111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39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FA8-CA50-4D02-8540-2D265FC513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5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4F2B-1CE5-4413-A61A-DF21FE09A6BF}" type="datetime1">
              <a:rPr lang="zh-CN" altLang="en-US" smtClean="0"/>
              <a:pPr/>
              <a:t>2020/4/25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23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50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74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15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75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5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33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73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56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82807-4757-43D3-9D77-060738FB30BD}" type="datetime1">
              <a:rPr lang="zh-CN" altLang="en-US" smtClean="0"/>
              <a:pPr/>
              <a:t>2020/4/25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1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277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395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855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244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564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825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297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641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DC6E-A819-46A5-9261-35302D6EAEC9}" type="datetime1">
              <a:rPr lang="zh-CN" altLang="en-US" smtClean="0"/>
              <a:pPr/>
              <a:t>2020/4/25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232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102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2168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12150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450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393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938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960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4589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9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BD28-52BD-4E87-AB0D-4B099216D196}" type="datetime1">
              <a:rPr lang="zh-CN" altLang="en-US" smtClean="0"/>
              <a:pPr/>
              <a:t>2020/4/25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01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9073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026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280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610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5145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8057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7676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3797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0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F925A4C-1434-4E60-B118-CFB175DDF0B9}" type="datetime1">
              <a:rPr lang="zh-CN" altLang="en-US" smtClean="0"/>
              <a:pPr/>
              <a:t>2020/4/25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0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4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23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93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178BFB4-2B10-4FBE-B6AE-36B145E8EC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F88082A5-DAAA-40BC-8E1A-C501AD8E7D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28BCC91-89F8-4CE3-92D7-F359DEFF1F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A42C2A16-C986-443B-94DB-9385F6B98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5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9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7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第五章 端到端传输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TCP</a:t>
            </a:r>
            <a:r>
              <a:rPr lang="zh-CN" altLang="en-US" sz="3200" dirty="0" smtClean="0"/>
              <a:t>连接建立 </a:t>
            </a:r>
            <a:r>
              <a:rPr lang="en-US" altLang="zh-CN" sz="3200" dirty="0" smtClean="0"/>
              <a:t>-- </a:t>
            </a:r>
            <a:r>
              <a:rPr lang="zh-CN" altLang="en-US" sz="2800" dirty="0" smtClean="0"/>
              <a:t>三</a:t>
            </a:r>
            <a:r>
              <a:rPr lang="zh-CN" altLang="en-US" sz="2800" dirty="0"/>
              <a:t>次握手 </a:t>
            </a:r>
            <a:r>
              <a:rPr lang="en-US" altLang="zh-CN" sz="2800" dirty="0"/>
              <a:t>(three-way handshake</a:t>
            </a:r>
            <a:r>
              <a:rPr lang="en-US" altLang="zh-CN" sz="2800" dirty="0" smtClean="0"/>
              <a:t>)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741" y="1368039"/>
            <a:ext cx="8569013" cy="7147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dirty="0" smtClean="0"/>
              <a:t>A</a:t>
            </a:r>
            <a:r>
              <a:rPr lang="zh-CN" altLang="en-US" sz="2000" dirty="0" smtClean="0"/>
              <a:t>收到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的确认后，向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应答确认，进入</a:t>
            </a:r>
            <a:r>
              <a:rPr lang="en-US" altLang="zh-CN" sz="2000" dirty="0" smtClean="0"/>
              <a:t>ESTABLISHED (</a:t>
            </a:r>
            <a:r>
              <a:rPr lang="zh-CN" altLang="en-US" sz="2000" dirty="0" smtClean="0"/>
              <a:t>已建立连接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状态</a:t>
            </a:r>
            <a:endParaRPr lang="en-US" altLang="zh-CN" sz="20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dirty="0" smtClean="0"/>
              <a:t>B</a:t>
            </a:r>
            <a:r>
              <a:rPr lang="zh-CN" altLang="en-US" sz="2000" dirty="0" smtClean="0"/>
              <a:t>收到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的确认后，也进入</a:t>
            </a:r>
            <a:r>
              <a:rPr lang="en-US" altLang="zh-CN" sz="2000" dirty="0"/>
              <a:t>ESTABLISHED (</a:t>
            </a:r>
            <a:r>
              <a:rPr lang="zh-CN" altLang="en-US" sz="2000" dirty="0"/>
              <a:t>已建立连接</a:t>
            </a:r>
            <a:r>
              <a:rPr lang="en-US" altLang="zh-CN" sz="2000" dirty="0"/>
              <a:t>)</a:t>
            </a:r>
            <a:r>
              <a:rPr lang="zh-CN" altLang="en-US" sz="2000" dirty="0"/>
              <a:t>状态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5.3.3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连接管理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2606183" y="3492400"/>
            <a:ext cx="3983474" cy="3365600"/>
            <a:chOff x="2606183" y="3971605"/>
            <a:chExt cx="3983474" cy="2733994"/>
          </a:xfrm>
        </p:grpSpPr>
        <p:sp>
          <p:nvSpPr>
            <p:cNvPr id="119" name="Line 75"/>
            <p:cNvSpPr>
              <a:spLocks noChangeShapeType="1"/>
            </p:cNvSpPr>
            <p:nvPr/>
          </p:nvSpPr>
          <p:spPr bwMode="auto">
            <a:xfrm>
              <a:off x="2606183" y="3971605"/>
              <a:ext cx="0" cy="2733994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/>
          </p:nvSpPr>
          <p:spPr bwMode="auto">
            <a:xfrm>
              <a:off x="6589657" y="3971605"/>
              <a:ext cx="0" cy="2733994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854260" y="3492400"/>
            <a:ext cx="899589" cy="436329"/>
            <a:chOff x="1854260" y="3492400"/>
            <a:chExt cx="899589" cy="436329"/>
          </a:xfrm>
        </p:grpSpPr>
        <p:sp>
          <p:nvSpPr>
            <p:cNvPr id="101" name="Rectangle 31"/>
            <p:cNvSpPr>
              <a:spLocks noChangeArrowheads="1"/>
            </p:cNvSpPr>
            <p:nvPr/>
          </p:nvSpPr>
          <p:spPr bwMode="auto">
            <a:xfrm>
              <a:off x="1897835" y="3492400"/>
              <a:ext cx="856014" cy="436329"/>
            </a:xfrm>
            <a:prstGeom prst="rect">
              <a:avLst/>
            </a:prstGeom>
            <a:solidFill>
              <a:srgbClr val="663300"/>
            </a:soli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2" name="Text Box 32"/>
            <p:cNvSpPr txBox="1">
              <a:spLocks noChangeArrowheads="1"/>
            </p:cNvSpPr>
            <p:nvPr/>
          </p:nvSpPr>
          <p:spPr bwMode="auto">
            <a:xfrm>
              <a:off x="1854260" y="3541582"/>
              <a:ext cx="809077" cy="293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CLOSED</a:t>
              </a: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6369069" y="3492400"/>
            <a:ext cx="908021" cy="436329"/>
            <a:chOff x="6369069" y="3492400"/>
            <a:chExt cx="908021" cy="436329"/>
          </a:xfrm>
        </p:grpSpPr>
        <p:sp>
          <p:nvSpPr>
            <p:cNvPr id="103" name="Rectangle 37"/>
            <p:cNvSpPr>
              <a:spLocks noChangeArrowheads="1"/>
            </p:cNvSpPr>
            <p:nvPr/>
          </p:nvSpPr>
          <p:spPr bwMode="auto">
            <a:xfrm>
              <a:off x="6404209" y="3492400"/>
              <a:ext cx="872881" cy="436329"/>
            </a:xfrm>
            <a:prstGeom prst="rect">
              <a:avLst/>
            </a:prstGeom>
            <a:solidFill>
              <a:srgbClr val="663300"/>
            </a:soli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Text Box 39"/>
            <p:cNvSpPr txBox="1">
              <a:spLocks noChangeArrowheads="1"/>
            </p:cNvSpPr>
            <p:nvPr/>
          </p:nvSpPr>
          <p:spPr bwMode="auto">
            <a:xfrm>
              <a:off x="6369069" y="3541582"/>
              <a:ext cx="809077" cy="293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CLOSED</a:t>
              </a:r>
            </a:p>
          </p:txBody>
        </p:sp>
      </p:grpSp>
      <p:sp>
        <p:nvSpPr>
          <p:cNvPr id="113" name="Rectangle 45"/>
          <p:cNvSpPr>
            <a:spLocks noChangeArrowheads="1"/>
          </p:cNvSpPr>
          <p:nvPr/>
        </p:nvSpPr>
        <p:spPr bwMode="auto">
          <a:xfrm>
            <a:off x="7293689" y="3855690"/>
            <a:ext cx="971274" cy="28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被动打开</a:t>
            </a:r>
          </a:p>
        </p:txBody>
      </p:sp>
      <p:grpSp>
        <p:nvGrpSpPr>
          <p:cNvPr id="123" name="组合 122"/>
          <p:cNvGrpSpPr/>
          <p:nvPr/>
        </p:nvGrpSpPr>
        <p:grpSpPr>
          <a:xfrm>
            <a:off x="2016822" y="2707885"/>
            <a:ext cx="742544" cy="800009"/>
            <a:chOff x="2016822" y="2707885"/>
            <a:chExt cx="742544" cy="800009"/>
          </a:xfrm>
        </p:grpSpPr>
        <p:sp>
          <p:nvSpPr>
            <p:cNvPr id="109" name="Rectangle 55"/>
            <p:cNvSpPr>
              <a:spLocks noChangeArrowheads="1"/>
            </p:cNvSpPr>
            <p:nvPr/>
          </p:nvSpPr>
          <p:spPr bwMode="auto">
            <a:xfrm>
              <a:off x="2479756" y="3004367"/>
              <a:ext cx="279610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11" name="Rectangle 57"/>
            <p:cNvSpPr>
              <a:spLocks noChangeArrowheads="1"/>
            </p:cNvSpPr>
            <p:nvPr/>
          </p:nvSpPr>
          <p:spPr bwMode="auto">
            <a:xfrm>
              <a:off x="2016822" y="2707885"/>
              <a:ext cx="570573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客户</a:t>
              </a:r>
            </a:p>
          </p:txBody>
        </p:sp>
        <p:pic>
          <p:nvPicPr>
            <p:cNvPr id="121" name="内容占位符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6822" y="2983969"/>
              <a:ext cx="629006" cy="523925"/>
            </a:xfrm>
            <a:prstGeom prst="rect">
              <a:avLst/>
            </a:prstGeom>
          </p:spPr>
        </p:pic>
      </p:grpSp>
      <p:grpSp>
        <p:nvGrpSpPr>
          <p:cNvPr id="124" name="组合 123"/>
          <p:cNvGrpSpPr/>
          <p:nvPr/>
        </p:nvGrpSpPr>
        <p:grpSpPr>
          <a:xfrm>
            <a:off x="6412643" y="2723149"/>
            <a:ext cx="818530" cy="784744"/>
            <a:chOff x="6412643" y="2723149"/>
            <a:chExt cx="818530" cy="784744"/>
          </a:xfrm>
        </p:grpSpPr>
        <p:sp>
          <p:nvSpPr>
            <p:cNvPr id="110" name="Rectangle 56"/>
            <p:cNvSpPr>
              <a:spLocks noChangeArrowheads="1"/>
            </p:cNvSpPr>
            <p:nvPr/>
          </p:nvSpPr>
          <p:spPr bwMode="auto">
            <a:xfrm>
              <a:off x="6412643" y="3004367"/>
              <a:ext cx="272513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112" name="Rectangle 58"/>
            <p:cNvSpPr>
              <a:spLocks noChangeArrowheads="1"/>
            </p:cNvSpPr>
            <p:nvPr/>
          </p:nvSpPr>
          <p:spPr bwMode="auto">
            <a:xfrm>
              <a:off x="6456216" y="2723149"/>
              <a:ext cx="774957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服务器</a:t>
              </a:r>
            </a:p>
          </p:txBody>
        </p:sp>
        <p:pic>
          <p:nvPicPr>
            <p:cNvPr id="122" name="内容占位符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058" y="2983968"/>
              <a:ext cx="629006" cy="523925"/>
            </a:xfrm>
            <a:prstGeom prst="rect">
              <a:avLst/>
            </a:prstGeom>
          </p:spPr>
        </p:pic>
      </p:grpSp>
      <p:cxnSp>
        <p:nvCxnSpPr>
          <p:cNvPr id="129" name="直接连接符 128"/>
          <p:cNvCxnSpPr/>
          <p:nvPr/>
        </p:nvCxnSpPr>
        <p:spPr>
          <a:xfrm flipV="1">
            <a:off x="7318906" y="3492400"/>
            <a:ext cx="1021281" cy="1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8340187" y="3489063"/>
            <a:ext cx="0" cy="69773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V="1">
            <a:off x="7262268" y="4186802"/>
            <a:ext cx="1089243" cy="1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2"/>
          <p:cNvGrpSpPr>
            <a:grpSpLocks/>
          </p:cNvGrpSpPr>
          <p:nvPr/>
        </p:nvGrpSpPr>
        <p:grpSpPr bwMode="auto">
          <a:xfrm>
            <a:off x="6402805" y="4031276"/>
            <a:ext cx="877104" cy="529278"/>
            <a:chOff x="4111" y="1893"/>
            <a:chExt cx="623" cy="519"/>
          </a:xfrm>
        </p:grpSpPr>
        <p:sp>
          <p:nvSpPr>
            <p:cNvPr id="139" name="Rectangle 13"/>
            <p:cNvSpPr>
              <a:spLocks noChangeArrowheads="1"/>
            </p:cNvSpPr>
            <p:nvPr/>
          </p:nvSpPr>
          <p:spPr bwMode="auto">
            <a:xfrm>
              <a:off x="4111" y="1893"/>
              <a:ext cx="621" cy="51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0" name="Rectangle 14"/>
            <p:cNvSpPr>
              <a:spLocks noChangeArrowheads="1"/>
            </p:cNvSpPr>
            <p:nvPr/>
          </p:nvSpPr>
          <p:spPr bwMode="auto">
            <a:xfrm>
              <a:off x="4154" y="2004"/>
              <a:ext cx="580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latin typeface="Calibri" panose="020F0502020204030204" pitchFamily="34" charset="0"/>
                  <a:ea typeface="黑体" panose="02010609060101010101" pitchFamily="49" charset="-122"/>
                </a:rPr>
                <a:t>LISTEN</a:t>
              </a:r>
            </a:p>
          </p:txBody>
        </p:sp>
      </p:grpSp>
      <p:grpSp>
        <p:nvGrpSpPr>
          <p:cNvPr id="100" name="Group 61"/>
          <p:cNvGrpSpPr>
            <a:grpSpLocks/>
          </p:cNvGrpSpPr>
          <p:nvPr/>
        </p:nvGrpSpPr>
        <p:grpSpPr bwMode="auto">
          <a:xfrm>
            <a:off x="2762282" y="3933772"/>
            <a:ext cx="3838700" cy="680975"/>
            <a:chOff x="1520" y="1858"/>
            <a:chExt cx="2590" cy="540"/>
          </a:xfrm>
        </p:grpSpPr>
        <p:sp>
          <p:nvSpPr>
            <p:cNvPr id="117" name="Rectangle 25"/>
            <p:cNvSpPr>
              <a:spLocks noChangeArrowheads="1"/>
            </p:cNvSpPr>
            <p:nvPr/>
          </p:nvSpPr>
          <p:spPr bwMode="auto">
            <a:xfrm rot="541637">
              <a:off x="2097" y="1858"/>
              <a:ext cx="13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SYN = 1, </a:t>
              </a:r>
              <a:r>
                <a:rPr kumimoji="1" lang="en-US" altLang="zh-CN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seq</a:t>
              </a:r>
              <a:r>
                <a: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 = x</a:t>
              </a:r>
            </a:p>
          </p:txBody>
        </p:sp>
        <p:sp>
          <p:nvSpPr>
            <p:cNvPr id="118" name="Line 28"/>
            <p:cNvSpPr>
              <a:spLocks noChangeShapeType="1"/>
            </p:cNvSpPr>
            <p:nvPr/>
          </p:nvSpPr>
          <p:spPr bwMode="auto">
            <a:xfrm>
              <a:off x="1520" y="1893"/>
              <a:ext cx="2590" cy="505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cxnSp>
        <p:nvCxnSpPr>
          <p:cNvPr id="40" name="直接连接符 39"/>
          <p:cNvCxnSpPr/>
          <p:nvPr/>
        </p:nvCxnSpPr>
        <p:spPr>
          <a:xfrm flipV="1">
            <a:off x="859955" y="3507892"/>
            <a:ext cx="1021281" cy="1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859955" y="3506821"/>
            <a:ext cx="0" cy="69773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3"/>
          <p:cNvGrpSpPr>
            <a:grpSpLocks/>
          </p:cNvGrpSpPr>
          <p:nvPr/>
        </p:nvGrpSpPr>
        <p:grpSpPr bwMode="auto">
          <a:xfrm>
            <a:off x="1891326" y="4000082"/>
            <a:ext cx="854360" cy="1298144"/>
            <a:chOff x="899" y="1916"/>
            <a:chExt cx="622" cy="1048"/>
          </a:xfrm>
        </p:grpSpPr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899" y="1916"/>
              <a:ext cx="622" cy="104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1000" y="2169"/>
              <a:ext cx="417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SYN-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SENT</a:t>
              </a:r>
            </a:p>
          </p:txBody>
        </p:sp>
      </p:grpSp>
      <p:cxnSp>
        <p:nvCxnSpPr>
          <p:cNvPr id="42" name="直接连接符 41"/>
          <p:cNvCxnSpPr/>
          <p:nvPr/>
        </p:nvCxnSpPr>
        <p:spPr>
          <a:xfrm flipH="1">
            <a:off x="859956" y="4204559"/>
            <a:ext cx="1021280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835129" y="3855690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主动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打开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645827" y="4665213"/>
            <a:ext cx="3981983" cy="686377"/>
            <a:chOff x="2645827" y="4665213"/>
            <a:chExt cx="3981983" cy="686377"/>
          </a:xfrm>
        </p:grpSpPr>
        <p:sp>
          <p:nvSpPr>
            <p:cNvPr id="142" name="Line 49"/>
            <p:cNvSpPr>
              <a:spLocks noChangeShapeType="1"/>
            </p:cNvSpPr>
            <p:nvPr/>
          </p:nvSpPr>
          <p:spPr bwMode="auto">
            <a:xfrm flipH="1">
              <a:off x="2645827" y="4665213"/>
              <a:ext cx="3981983" cy="686377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 rot="21084134" flipH="1">
              <a:off x="2682591" y="4697108"/>
              <a:ext cx="3496599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SYN = 1, ACK = 1, </a:t>
              </a:r>
              <a:r>
                <a:rPr kumimoji="1" lang="en-US" altLang="zh-CN" dirty="0" err="1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seq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 = y, </a:t>
              </a:r>
              <a:r>
                <a:rPr kumimoji="1" lang="en-US" altLang="zh-CN" dirty="0" err="1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ack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= x </a:t>
              </a:r>
              <a:r>
                <a:rPr kumimoji="1" lang="en-US" altLang="zh-CN" b="1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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 1</a:t>
              </a:r>
              <a:endParaRPr kumimoji="1" lang="en-US" altLang="zh-CN" dirty="0" smtClean="0">
                <a:solidFill>
                  <a:srgbClr val="3333CC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0" name="Group 3"/>
          <p:cNvGrpSpPr>
            <a:grpSpLocks/>
          </p:cNvGrpSpPr>
          <p:nvPr/>
        </p:nvGrpSpPr>
        <p:grpSpPr bwMode="auto">
          <a:xfrm>
            <a:off x="6415098" y="4716080"/>
            <a:ext cx="854360" cy="1298144"/>
            <a:chOff x="899" y="1916"/>
            <a:chExt cx="622" cy="1048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899" y="1916"/>
              <a:ext cx="622" cy="104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Rectangle 5"/>
            <p:cNvSpPr>
              <a:spLocks noChangeArrowheads="1"/>
            </p:cNvSpPr>
            <p:nvPr/>
          </p:nvSpPr>
          <p:spPr bwMode="auto">
            <a:xfrm>
              <a:off x="952" y="2169"/>
              <a:ext cx="512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SYN-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RCVD</a:t>
              </a:r>
            </a:p>
          </p:txBody>
        </p:sp>
      </p:grpSp>
      <p:grpSp>
        <p:nvGrpSpPr>
          <p:cNvPr id="49" name="Group 61"/>
          <p:cNvGrpSpPr>
            <a:grpSpLocks/>
          </p:cNvGrpSpPr>
          <p:nvPr/>
        </p:nvGrpSpPr>
        <p:grpSpPr bwMode="auto">
          <a:xfrm>
            <a:off x="2683912" y="5441708"/>
            <a:ext cx="3838700" cy="636837"/>
            <a:chOff x="1520" y="1893"/>
            <a:chExt cx="2590" cy="505"/>
          </a:xfrm>
        </p:grpSpPr>
        <p:sp>
          <p:nvSpPr>
            <p:cNvPr id="53" name="Rectangle 25"/>
            <p:cNvSpPr>
              <a:spLocks noChangeArrowheads="1"/>
            </p:cNvSpPr>
            <p:nvPr/>
          </p:nvSpPr>
          <p:spPr bwMode="auto">
            <a:xfrm rot="541637">
              <a:off x="1901" y="1915"/>
              <a:ext cx="20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ACK = 1, </a:t>
              </a:r>
              <a:r>
                <a:rPr kumimoji="1" lang="en-US" altLang="zh-CN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seq</a:t>
              </a:r>
              <a:r>
                <a: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en-US" altLang="zh-CN" kern="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= </a:t>
              </a:r>
              <a:r>
                <a:rPr kumimoji="1" lang="en-US" altLang="zh-CN" kern="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x+1, </a:t>
              </a:r>
              <a:r>
                <a:rPr kumimoji="1" lang="en-US" altLang="zh-CN" kern="0" dirty="0" err="1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ack</a:t>
              </a:r>
              <a:r>
                <a:rPr kumimoji="1" lang="en-US" altLang="zh-CN" kern="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en-US" altLang="zh-CN" kern="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= </a:t>
              </a:r>
              <a:r>
                <a:rPr kumimoji="1" lang="en-US" altLang="zh-CN" kern="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y+1</a:t>
              </a:r>
              <a:endParaRPr kumimoji="1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4" name="Line 28"/>
            <p:cNvSpPr>
              <a:spLocks noChangeShapeType="1"/>
            </p:cNvSpPr>
            <p:nvPr/>
          </p:nvSpPr>
          <p:spPr bwMode="auto">
            <a:xfrm>
              <a:off x="1520" y="1893"/>
              <a:ext cx="2590" cy="505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58" name="Group 3"/>
          <p:cNvGrpSpPr>
            <a:grpSpLocks/>
          </p:cNvGrpSpPr>
          <p:nvPr/>
        </p:nvGrpSpPr>
        <p:grpSpPr bwMode="auto">
          <a:xfrm>
            <a:off x="1899489" y="5468471"/>
            <a:ext cx="854360" cy="1219495"/>
            <a:chOff x="899" y="1916"/>
            <a:chExt cx="622" cy="1048"/>
          </a:xfrm>
        </p:grpSpPr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>
              <a:off x="899" y="1916"/>
              <a:ext cx="622" cy="1048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Rectangle 5"/>
            <p:cNvSpPr>
              <a:spLocks noChangeArrowheads="1"/>
            </p:cNvSpPr>
            <p:nvPr/>
          </p:nvSpPr>
          <p:spPr bwMode="auto">
            <a:xfrm>
              <a:off x="911" y="2169"/>
              <a:ext cx="597" cy="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ESTAB-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LISED</a:t>
              </a:r>
            </a:p>
          </p:txBody>
        </p:sp>
      </p:grpSp>
      <p:grpSp>
        <p:nvGrpSpPr>
          <p:cNvPr id="61" name="Group 3"/>
          <p:cNvGrpSpPr>
            <a:grpSpLocks/>
          </p:cNvGrpSpPr>
          <p:nvPr/>
        </p:nvGrpSpPr>
        <p:grpSpPr bwMode="auto">
          <a:xfrm>
            <a:off x="6425025" y="6088250"/>
            <a:ext cx="863975" cy="599717"/>
            <a:chOff x="899" y="1916"/>
            <a:chExt cx="629" cy="1048"/>
          </a:xfrm>
        </p:grpSpPr>
        <p:sp>
          <p:nvSpPr>
            <p:cNvPr id="62" name="Rectangle 4"/>
            <p:cNvSpPr>
              <a:spLocks noChangeArrowheads="1"/>
            </p:cNvSpPr>
            <p:nvPr/>
          </p:nvSpPr>
          <p:spPr bwMode="auto">
            <a:xfrm>
              <a:off x="899" y="1916"/>
              <a:ext cx="622" cy="1048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Rectangle 5"/>
            <p:cNvSpPr>
              <a:spLocks noChangeArrowheads="1"/>
            </p:cNvSpPr>
            <p:nvPr/>
          </p:nvSpPr>
          <p:spPr bwMode="auto">
            <a:xfrm>
              <a:off x="931" y="1983"/>
              <a:ext cx="597" cy="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ESTAB-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LISED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圆角矩形标注 63"/>
              <p:cNvSpPr/>
              <p:nvPr/>
            </p:nvSpPr>
            <p:spPr>
              <a:xfrm>
                <a:off x="2479756" y="2179725"/>
                <a:ext cx="6556998" cy="1057930"/>
              </a:xfrm>
              <a:prstGeom prst="wedgeRoundRectCallout">
                <a:avLst>
                  <a:gd name="adj1" fmla="val -25661"/>
                  <a:gd name="adj2" fmla="val 255373"/>
                  <a:gd name="adj3" fmla="val 16667"/>
                </a:avLst>
              </a:prstGeom>
              <a:solidFill>
                <a:srgbClr val="990099"/>
              </a:solidFill>
              <a:ln>
                <a:solidFill>
                  <a:srgbClr val="800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indent="-1800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FFFFFF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该</a:t>
                </a:r>
                <a:r>
                  <a:rPr lang="zh-CN" altLang="en-US" sz="1600" dirty="0" smtClean="0">
                    <a:solidFill>
                      <a:srgbClr val="FFFFFF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确认报文段首部的标志位</a:t>
                </a:r>
                <a:r>
                  <a:rPr lang="en-US" altLang="zh-CN" sz="1600" dirty="0" smtClean="0">
                    <a:solidFill>
                      <a:srgbClr val="FFFFFF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ACK</a:t>
                </a:r>
                <a:r>
                  <a:rPr lang="zh-CN" altLang="en-US" sz="1600" dirty="0" smtClean="0">
                    <a:solidFill>
                      <a:srgbClr val="FFFFFF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置</a:t>
                </a:r>
                <a:r>
                  <a:rPr lang="en-US" altLang="zh-CN" sz="1600" dirty="0" smtClean="0">
                    <a:solidFill>
                      <a:srgbClr val="FFFFFF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1</a:t>
                </a:r>
                <a:r>
                  <a:rPr lang="zh-CN" altLang="en-US" sz="1600" dirty="0" smtClean="0">
                    <a:solidFill>
                      <a:srgbClr val="FFFFFF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，确认号为</a:t>
                </a:r>
                <a:r>
                  <a:rPr lang="en-US" altLang="zh-CN" sz="1600" dirty="0" smtClean="0">
                    <a:solidFill>
                      <a:srgbClr val="FFFFFF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y+1</a:t>
                </a:r>
                <a:r>
                  <a:rPr lang="zh-CN" altLang="en-US" sz="1600" dirty="0" smtClean="0">
                    <a:solidFill>
                      <a:srgbClr val="FFFFFF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，序号为</a:t>
                </a:r>
                <a:r>
                  <a:rPr lang="en-US" altLang="zh-CN" sz="1600" dirty="0" smtClean="0">
                    <a:solidFill>
                      <a:srgbClr val="FFFFFF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x+1</a:t>
                </a:r>
              </a:p>
              <a:p>
                <a:pPr marL="562950" lvl="1" indent="-285750">
                  <a:lnSpc>
                    <a:spcPct val="150000"/>
                  </a:lnSpc>
                  <a:buClr>
                    <a:schemeClr val="bg1"/>
                  </a:buClr>
                  <a:buFont typeface="Wingdings 3" panose="05040102010807070707" pitchFamily="18" charset="2"/>
                  <a:buChar char="ª"/>
                </a:pPr>
                <a:r>
                  <a:rPr lang="en-US" altLang="zh-CN" sz="1600" dirty="0" smtClean="0">
                    <a:solidFill>
                      <a:srgbClr val="FFFFFF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ACK</a:t>
                </a:r>
                <a:r>
                  <a:rPr lang="zh-CN" altLang="en-US" sz="1600" dirty="0" smtClean="0">
                    <a:solidFill>
                      <a:srgbClr val="FFFFFF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报文段 </a:t>
                </a:r>
                <a:r>
                  <a:rPr lang="en-US" altLang="zh-CN" sz="1600" dirty="0" smtClean="0">
                    <a:solidFill>
                      <a:srgbClr val="FFFFFF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(SYN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sz="1600" dirty="0" smtClean="0">
                    <a:solidFill>
                      <a:srgbClr val="FFFFFF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1) </a:t>
                </a:r>
                <a:r>
                  <a:rPr lang="zh-CN" altLang="en-US" sz="1600" dirty="0">
                    <a:solidFill>
                      <a:srgbClr val="FFFFFF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可以</a:t>
                </a:r>
                <a:r>
                  <a:rPr lang="zh-CN" altLang="en-US" sz="1600" dirty="0" smtClean="0">
                    <a:solidFill>
                      <a:srgbClr val="FFFFFF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携带数据；但当不携带数据时，不消耗序号，下一个数据报文段的序号仍为</a:t>
                </a:r>
                <a:r>
                  <a:rPr lang="en-US" altLang="zh-CN" sz="1600" dirty="0" smtClean="0">
                    <a:solidFill>
                      <a:srgbClr val="FFFFFF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x+1</a:t>
                </a:r>
              </a:p>
            </p:txBody>
          </p:sp>
        </mc:Choice>
        <mc:Fallback xmlns="">
          <p:sp>
            <p:nvSpPr>
              <p:cNvPr id="64" name="圆角矩形标注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756" y="2179725"/>
                <a:ext cx="6556998" cy="1057930"/>
              </a:xfrm>
              <a:prstGeom prst="wedgeRoundRectCallout">
                <a:avLst>
                  <a:gd name="adj1" fmla="val -25661"/>
                  <a:gd name="adj2" fmla="val 255373"/>
                  <a:gd name="adj3" fmla="val 16667"/>
                </a:avLst>
              </a:prstGeom>
              <a:blipFill rotWithShape="0">
                <a:blip r:embed="rId7"/>
                <a:stretch>
                  <a:fillRect t="-188"/>
                </a:stretch>
              </a:blipFill>
              <a:ln>
                <a:solidFill>
                  <a:srgbClr val="80008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32"/>
          <p:cNvGrpSpPr>
            <a:grpSpLocks/>
          </p:cNvGrpSpPr>
          <p:nvPr/>
        </p:nvGrpSpPr>
        <p:grpSpPr bwMode="auto">
          <a:xfrm>
            <a:off x="3459551" y="6272418"/>
            <a:ext cx="2371725" cy="366712"/>
            <a:chOff x="2088" y="3679"/>
            <a:chExt cx="1494" cy="231"/>
          </a:xfrm>
        </p:grpSpPr>
        <p:sp>
          <p:nvSpPr>
            <p:cNvPr id="69" name="AutoShape 33"/>
            <p:cNvSpPr>
              <a:spLocks noChangeArrowheads="1"/>
            </p:cNvSpPr>
            <p:nvPr/>
          </p:nvSpPr>
          <p:spPr bwMode="auto">
            <a:xfrm>
              <a:off x="2088" y="3735"/>
              <a:ext cx="1494" cy="166"/>
            </a:xfrm>
            <a:prstGeom prst="leftRightArrow">
              <a:avLst>
                <a:gd name="adj1" fmla="val 55880"/>
                <a:gd name="adj2" fmla="val 103167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1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70" name="Rectangle 34"/>
            <p:cNvSpPr>
              <a:spLocks noChangeArrowheads="1"/>
            </p:cNvSpPr>
            <p:nvPr/>
          </p:nvSpPr>
          <p:spPr bwMode="auto">
            <a:xfrm>
              <a:off x="2462" y="3679"/>
              <a:ext cx="697" cy="231"/>
            </a:xfrm>
            <a:prstGeom prst="rect">
              <a:avLst/>
            </a:prstGeom>
            <a:solidFill>
              <a:srgbClr val="CCECFF"/>
            </a:solidFill>
            <a:ln w="38100" cmpd="dbl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数据传输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64046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TCP</a:t>
            </a:r>
            <a:r>
              <a:rPr lang="zh-CN" altLang="en-US" sz="3200" dirty="0" smtClean="0"/>
              <a:t>连接建立 </a:t>
            </a:r>
            <a:r>
              <a:rPr lang="en-US" altLang="zh-CN" sz="3200" dirty="0" smtClean="0"/>
              <a:t>-- </a:t>
            </a:r>
            <a:r>
              <a:rPr lang="zh-CN" altLang="en-US" sz="2800" dirty="0" smtClean="0"/>
              <a:t>三</a:t>
            </a:r>
            <a:r>
              <a:rPr lang="zh-CN" altLang="en-US" sz="2800" dirty="0"/>
              <a:t>次握手 </a:t>
            </a:r>
            <a:r>
              <a:rPr lang="en-US" altLang="zh-CN" sz="2800" dirty="0"/>
              <a:t>(three-way handshake</a:t>
            </a:r>
            <a:r>
              <a:rPr lang="en-US" altLang="zh-CN" sz="2800" dirty="0" smtClean="0"/>
              <a:t>)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741" y="1368039"/>
            <a:ext cx="8569013" cy="7147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为什么</a:t>
            </a:r>
            <a:r>
              <a:rPr lang="en-US" altLang="zh-CN" dirty="0" smtClean="0"/>
              <a:t>A</a:t>
            </a:r>
            <a:r>
              <a:rPr lang="zh-CN" altLang="en-US" dirty="0" smtClean="0"/>
              <a:t>需要向</a:t>
            </a:r>
            <a:r>
              <a:rPr lang="en-US" altLang="zh-CN" dirty="0" smtClean="0"/>
              <a:t>B</a:t>
            </a:r>
            <a:r>
              <a:rPr lang="zh-CN" altLang="en-US" dirty="0" smtClean="0"/>
              <a:t>应答最后一个确认报文段？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sz="1800" dirty="0" smtClean="0"/>
              <a:t>为防止“已失效的连接请求报文段”突然又传送到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而产生错误</a:t>
            </a:r>
            <a:endParaRPr lang="en-US" altLang="zh-CN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5.3.3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连接管理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35129" y="2707885"/>
            <a:ext cx="7516382" cy="4150115"/>
            <a:chOff x="835129" y="2707885"/>
            <a:chExt cx="7516382" cy="415011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2606183" y="3492400"/>
              <a:ext cx="3983474" cy="3365600"/>
              <a:chOff x="2606183" y="3971605"/>
              <a:chExt cx="3983474" cy="2733994"/>
            </a:xfrm>
          </p:grpSpPr>
          <p:sp>
            <p:nvSpPr>
              <p:cNvPr id="119" name="Line 75"/>
              <p:cNvSpPr>
                <a:spLocks noChangeShapeType="1"/>
              </p:cNvSpPr>
              <p:nvPr/>
            </p:nvSpPr>
            <p:spPr bwMode="auto">
              <a:xfrm>
                <a:off x="2606183" y="3971605"/>
                <a:ext cx="0" cy="273399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0" name="Line 76"/>
              <p:cNvSpPr>
                <a:spLocks noChangeShapeType="1"/>
              </p:cNvSpPr>
              <p:nvPr/>
            </p:nvSpPr>
            <p:spPr bwMode="auto">
              <a:xfrm>
                <a:off x="6589657" y="3971605"/>
                <a:ext cx="0" cy="273399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>
              <a:off x="1854260" y="3492400"/>
              <a:ext cx="899589" cy="436329"/>
              <a:chOff x="1854260" y="3492400"/>
              <a:chExt cx="899589" cy="436329"/>
            </a:xfrm>
          </p:grpSpPr>
          <p:sp>
            <p:nvSpPr>
              <p:cNvPr id="101" name="Rectangle 31"/>
              <p:cNvSpPr>
                <a:spLocks noChangeArrowheads="1"/>
              </p:cNvSpPr>
              <p:nvPr/>
            </p:nvSpPr>
            <p:spPr bwMode="auto">
              <a:xfrm>
                <a:off x="1897835" y="3492400"/>
                <a:ext cx="856014" cy="436329"/>
              </a:xfrm>
              <a:prstGeom prst="rect">
                <a:avLst/>
              </a:prstGeom>
              <a:solidFill>
                <a:srgbClr val="663300"/>
              </a:solidFill>
              <a:ln>
                <a:noFill/>
              </a:ln>
              <a:effectLst>
                <a:outerShdw dist="35921" dir="2700000" algn="ctr" rotWithShape="0">
                  <a:srgbClr val="1C1C1C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2" name="Text Box 32"/>
              <p:cNvSpPr txBox="1">
                <a:spLocks noChangeArrowheads="1"/>
              </p:cNvSpPr>
              <p:nvPr/>
            </p:nvSpPr>
            <p:spPr bwMode="auto">
              <a:xfrm>
                <a:off x="1854260" y="3541582"/>
                <a:ext cx="809077" cy="293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CLOSED</a:t>
                </a:r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6369069" y="3492400"/>
              <a:ext cx="908021" cy="436329"/>
              <a:chOff x="6369069" y="3492400"/>
              <a:chExt cx="908021" cy="436329"/>
            </a:xfrm>
          </p:grpSpPr>
          <p:sp>
            <p:nvSpPr>
              <p:cNvPr id="103" name="Rectangle 37"/>
              <p:cNvSpPr>
                <a:spLocks noChangeArrowheads="1"/>
              </p:cNvSpPr>
              <p:nvPr/>
            </p:nvSpPr>
            <p:spPr bwMode="auto">
              <a:xfrm>
                <a:off x="6404209" y="3492400"/>
                <a:ext cx="872881" cy="436329"/>
              </a:xfrm>
              <a:prstGeom prst="rect">
                <a:avLst/>
              </a:prstGeom>
              <a:solidFill>
                <a:srgbClr val="663300"/>
              </a:solidFill>
              <a:ln>
                <a:noFill/>
              </a:ln>
              <a:effectLst>
                <a:outerShdw dist="35921" dir="2700000" algn="ctr" rotWithShape="0">
                  <a:srgbClr val="1C1C1C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4" name="Text Box 39"/>
              <p:cNvSpPr txBox="1">
                <a:spLocks noChangeArrowheads="1"/>
              </p:cNvSpPr>
              <p:nvPr/>
            </p:nvSpPr>
            <p:spPr bwMode="auto">
              <a:xfrm>
                <a:off x="6369069" y="3541582"/>
                <a:ext cx="809077" cy="293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CLOSED</a:t>
                </a:r>
              </a:p>
            </p:txBody>
          </p:sp>
        </p:grpSp>
        <p:sp>
          <p:nvSpPr>
            <p:cNvPr id="113" name="Rectangle 45"/>
            <p:cNvSpPr>
              <a:spLocks noChangeArrowheads="1"/>
            </p:cNvSpPr>
            <p:nvPr/>
          </p:nvSpPr>
          <p:spPr bwMode="auto">
            <a:xfrm>
              <a:off x="7293689" y="3855690"/>
              <a:ext cx="971274" cy="288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被动打开</a:t>
              </a:r>
            </a:p>
          </p:txBody>
        </p:sp>
        <p:grpSp>
          <p:nvGrpSpPr>
            <p:cNvPr id="123" name="组合 122"/>
            <p:cNvGrpSpPr/>
            <p:nvPr/>
          </p:nvGrpSpPr>
          <p:grpSpPr>
            <a:xfrm>
              <a:off x="2016822" y="2707885"/>
              <a:ext cx="742544" cy="800009"/>
              <a:chOff x="2016822" y="2707885"/>
              <a:chExt cx="742544" cy="800009"/>
            </a:xfrm>
          </p:grpSpPr>
          <p:sp>
            <p:nvSpPr>
              <p:cNvPr id="109" name="Rectangle 55"/>
              <p:cNvSpPr>
                <a:spLocks noChangeArrowheads="1"/>
              </p:cNvSpPr>
              <p:nvPr/>
            </p:nvSpPr>
            <p:spPr bwMode="auto">
              <a:xfrm>
                <a:off x="2479756" y="3004367"/>
                <a:ext cx="279610" cy="291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</a:p>
            </p:txBody>
          </p:sp>
          <p:sp>
            <p:nvSpPr>
              <p:cNvPr id="111" name="Rectangle 57"/>
              <p:cNvSpPr>
                <a:spLocks noChangeArrowheads="1"/>
              </p:cNvSpPr>
              <p:nvPr/>
            </p:nvSpPr>
            <p:spPr bwMode="auto">
              <a:xfrm>
                <a:off x="2016822" y="2707885"/>
                <a:ext cx="570573" cy="291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客户</a:t>
                </a:r>
              </a:p>
            </p:txBody>
          </p:sp>
          <p:pic>
            <p:nvPicPr>
              <p:cNvPr id="121" name="内容占位符 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16822" y="2983969"/>
                <a:ext cx="629006" cy="523925"/>
              </a:xfrm>
              <a:prstGeom prst="rect">
                <a:avLst/>
              </a:prstGeom>
            </p:spPr>
          </p:pic>
        </p:grpSp>
        <p:grpSp>
          <p:nvGrpSpPr>
            <p:cNvPr id="124" name="组合 123"/>
            <p:cNvGrpSpPr/>
            <p:nvPr/>
          </p:nvGrpSpPr>
          <p:grpSpPr>
            <a:xfrm>
              <a:off x="6412643" y="2723149"/>
              <a:ext cx="818530" cy="784744"/>
              <a:chOff x="6412643" y="2723149"/>
              <a:chExt cx="818530" cy="784744"/>
            </a:xfrm>
          </p:grpSpPr>
          <p:sp>
            <p:nvSpPr>
              <p:cNvPr id="110" name="Rectangle 56"/>
              <p:cNvSpPr>
                <a:spLocks noChangeArrowheads="1"/>
              </p:cNvSpPr>
              <p:nvPr/>
            </p:nvSpPr>
            <p:spPr bwMode="auto">
              <a:xfrm>
                <a:off x="6412643" y="3004367"/>
                <a:ext cx="272513" cy="291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</a:p>
            </p:txBody>
          </p:sp>
          <p:sp>
            <p:nvSpPr>
              <p:cNvPr id="112" name="Rectangle 58"/>
              <p:cNvSpPr>
                <a:spLocks noChangeArrowheads="1"/>
              </p:cNvSpPr>
              <p:nvPr/>
            </p:nvSpPr>
            <p:spPr bwMode="auto">
              <a:xfrm>
                <a:off x="6456216" y="2723149"/>
                <a:ext cx="774957" cy="291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服务器</a:t>
                </a:r>
              </a:p>
            </p:txBody>
          </p:sp>
          <p:pic>
            <p:nvPicPr>
              <p:cNvPr id="122" name="内容占位符 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3058" y="2983968"/>
                <a:ext cx="629006" cy="523925"/>
              </a:xfrm>
              <a:prstGeom prst="rect">
                <a:avLst/>
              </a:prstGeom>
            </p:spPr>
          </p:pic>
        </p:grpSp>
        <p:cxnSp>
          <p:nvCxnSpPr>
            <p:cNvPr id="129" name="直接连接符 128"/>
            <p:cNvCxnSpPr/>
            <p:nvPr/>
          </p:nvCxnSpPr>
          <p:spPr>
            <a:xfrm flipV="1">
              <a:off x="7318906" y="3492400"/>
              <a:ext cx="1021281" cy="1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8340187" y="3489063"/>
              <a:ext cx="0" cy="697738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flipV="1">
              <a:off x="7262268" y="4186802"/>
              <a:ext cx="1089243" cy="1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12"/>
            <p:cNvGrpSpPr>
              <a:grpSpLocks/>
            </p:cNvGrpSpPr>
            <p:nvPr/>
          </p:nvGrpSpPr>
          <p:grpSpPr bwMode="auto">
            <a:xfrm>
              <a:off x="6402805" y="4031276"/>
              <a:ext cx="877104" cy="529278"/>
              <a:chOff x="4111" y="1893"/>
              <a:chExt cx="623" cy="519"/>
            </a:xfrm>
          </p:grpSpPr>
          <p:sp>
            <p:nvSpPr>
              <p:cNvPr id="139" name="Rectangle 13"/>
              <p:cNvSpPr>
                <a:spLocks noChangeArrowheads="1"/>
              </p:cNvSpPr>
              <p:nvPr/>
            </p:nvSpPr>
            <p:spPr bwMode="auto">
              <a:xfrm>
                <a:off x="4111" y="1893"/>
                <a:ext cx="621" cy="519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0" name="Rectangle 14"/>
              <p:cNvSpPr>
                <a:spLocks noChangeArrowheads="1"/>
              </p:cNvSpPr>
              <p:nvPr/>
            </p:nvSpPr>
            <p:spPr bwMode="auto">
              <a:xfrm>
                <a:off x="4154" y="2004"/>
                <a:ext cx="580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latin typeface="Calibri" panose="020F0502020204030204" pitchFamily="34" charset="0"/>
                    <a:ea typeface="黑体" panose="02010609060101010101" pitchFamily="49" charset="-122"/>
                  </a:rPr>
                  <a:t>LISTEN</a:t>
                </a:r>
              </a:p>
            </p:txBody>
          </p:sp>
        </p:grpSp>
        <p:grpSp>
          <p:nvGrpSpPr>
            <p:cNvPr id="100" name="Group 61"/>
            <p:cNvGrpSpPr>
              <a:grpSpLocks/>
            </p:cNvGrpSpPr>
            <p:nvPr/>
          </p:nvGrpSpPr>
          <p:grpSpPr bwMode="auto">
            <a:xfrm>
              <a:off x="2762282" y="3933772"/>
              <a:ext cx="3838700" cy="680975"/>
              <a:chOff x="1520" y="1858"/>
              <a:chExt cx="2590" cy="540"/>
            </a:xfrm>
          </p:grpSpPr>
          <p:sp>
            <p:nvSpPr>
              <p:cNvPr id="117" name="Rectangle 25"/>
              <p:cNvSpPr>
                <a:spLocks noChangeArrowheads="1"/>
              </p:cNvSpPr>
              <p:nvPr/>
            </p:nvSpPr>
            <p:spPr bwMode="auto">
              <a:xfrm rot="541637">
                <a:off x="2097" y="1858"/>
                <a:ext cx="134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SYN = 1, </a:t>
                </a:r>
                <a:r>
                  <a:rPr kumimoji="1" lang="en-US" altLang="zh-CN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seq</a:t>
                </a:r>
                <a:r>
                  <a:rPr kumimoji="1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= x</a:t>
                </a:r>
              </a:p>
            </p:txBody>
          </p:sp>
          <p:sp>
            <p:nvSpPr>
              <p:cNvPr id="118" name="Line 28"/>
              <p:cNvSpPr>
                <a:spLocks noChangeShapeType="1"/>
              </p:cNvSpPr>
              <p:nvPr/>
            </p:nvSpPr>
            <p:spPr bwMode="auto">
              <a:xfrm>
                <a:off x="1520" y="1893"/>
                <a:ext cx="2590" cy="505"/>
              </a:xfrm>
              <a:prstGeom prst="line">
                <a:avLst/>
              </a:prstGeom>
              <a:noFill/>
              <a:ln w="57150">
                <a:solidFill>
                  <a:srgbClr val="3333CC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cxnSp>
          <p:nvCxnSpPr>
            <p:cNvPr id="40" name="直接连接符 39"/>
            <p:cNvCxnSpPr/>
            <p:nvPr/>
          </p:nvCxnSpPr>
          <p:spPr>
            <a:xfrm flipV="1">
              <a:off x="859955" y="3507892"/>
              <a:ext cx="1021281" cy="1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859955" y="3506821"/>
              <a:ext cx="0" cy="697738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3"/>
            <p:cNvGrpSpPr>
              <a:grpSpLocks/>
            </p:cNvGrpSpPr>
            <p:nvPr/>
          </p:nvGrpSpPr>
          <p:grpSpPr bwMode="auto">
            <a:xfrm>
              <a:off x="1891326" y="4000082"/>
              <a:ext cx="854360" cy="1298144"/>
              <a:chOff x="899" y="1916"/>
              <a:chExt cx="622" cy="1048"/>
            </a:xfrm>
          </p:grpSpPr>
          <p:sp>
            <p:nvSpPr>
              <p:cNvPr id="45" name="Rectangle 4"/>
              <p:cNvSpPr>
                <a:spLocks noChangeArrowheads="1"/>
              </p:cNvSpPr>
              <p:nvPr/>
            </p:nvSpPr>
            <p:spPr bwMode="auto">
              <a:xfrm>
                <a:off x="899" y="1916"/>
                <a:ext cx="622" cy="1048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Rectangle 5"/>
              <p:cNvSpPr>
                <a:spLocks noChangeArrowheads="1"/>
              </p:cNvSpPr>
              <p:nvPr/>
            </p:nvSpPr>
            <p:spPr bwMode="auto">
              <a:xfrm>
                <a:off x="1000" y="2169"/>
                <a:ext cx="417" cy="4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SYN-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SENT</a:t>
                </a:r>
              </a:p>
            </p:txBody>
          </p:sp>
        </p:grpSp>
        <p:cxnSp>
          <p:nvCxnSpPr>
            <p:cNvPr id="42" name="直接连接符 41"/>
            <p:cNvCxnSpPr/>
            <p:nvPr/>
          </p:nvCxnSpPr>
          <p:spPr>
            <a:xfrm flipH="1">
              <a:off x="859956" y="4204559"/>
              <a:ext cx="1021280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835129" y="3855690"/>
              <a:ext cx="1106073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kern="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主动</a:t>
              </a: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打开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645827" y="4665213"/>
              <a:ext cx="3981983" cy="686377"/>
              <a:chOff x="2645827" y="4665213"/>
              <a:chExt cx="3981983" cy="686377"/>
            </a:xfrm>
          </p:grpSpPr>
          <p:sp>
            <p:nvSpPr>
              <p:cNvPr id="142" name="Line 49"/>
              <p:cNvSpPr>
                <a:spLocks noChangeShapeType="1"/>
              </p:cNvSpPr>
              <p:nvPr/>
            </p:nvSpPr>
            <p:spPr bwMode="auto">
              <a:xfrm flipH="1">
                <a:off x="2645827" y="4665213"/>
                <a:ext cx="3981983" cy="686377"/>
              </a:xfrm>
              <a:prstGeom prst="line">
                <a:avLst/>
              </a:prstGeom>
              <a:noFill/>
              <a:ln w="57150">
                <a:solidFill>
                  <a:srgbClr val="3333CC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47" name="Rectangle 50"/>
              <p:cNvSpPr>
                <a:spLocks noChangeArrowheads="1"/>
              </p:cNvSpPr>
              <p:nvPr/>
            </p:nvSpPr>
            <p:spPr bwMode="auto">
              <a:xfrm rot="21084134" flipH="1">
                <a:off x="2682591" y="4697108"/>
                <a:ext cx="3496599" cy="366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SYN = 1, ACK = 1, </a:t>
                </a:r>
                <a:r>
                  <a:rPr kumimoji="1" lang="en-US" altLang="zh-CN" dirty="0" err="1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seq</a:t>
                </a: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 = y, </a:t>
                </a:r>
                <a:r>
                  <a:rPr kumimoji="1" lang="en-US" altLang="zh-CN" dirty="0" err="1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ack</a:t>
                </a: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= x </a:t>
                </a:r>
                <a:r>
                  <a:rPr kumimoji="1" lang="en-US" altLang="zh-CN" b="1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</a:t>
                </a: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 1</a:t>
                </a:r>
                <a:endPara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50" name="Group 3"/>
            <p:cNvGrpSpPr>
              <a:grpSpLocks/>
            </p:cNvGrpSpPr>
            <p:nvPr/>
          </p:nvGrpSpPr>
          <p:grpSpPr bwMode="auto">
            <a:xfrm>
              <a:off x="6415098" y="4716080"/>
              <a:ext cx="854360" cy="1298144"/>
              <a:chOff x="899" y="1916"/>
              <a:chExt cx="622" cy="1048"/>
            </a:xfrm>
          </p:grpSpPr>
          <p:sp>
            <p:nvSpPr>
              <p:cNvPr id="51" name="Rectangle 4"/>
              <p:cNvSpPr>
                <a:spLocks noChangeArrowheads="1"/>
              </p:cNvSpPr>
              <p:nvPr/>
            </p:nvSpPr>
            <p:spPr bwMode="auto">
              <a:xfrm>
                <a:off x="899" y="1916"/>
                <a:ext cx="622" cy="1048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Rectangle 5"/>
              <p:cNvSpPr>
                <a:spLocks noChangeArrowheads="1"/>
              </p:cNvSpPr>
              <p:nvPr/>
            </p:nvSpPr>
            <p:spPr bwMode="auto">
              <a:xfrm>
                <a:off x="952" y="2169"/>
                <a:ext cx="512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SYN-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RCVD</a:t>
                </a:r>
              </a:p>
            </p:txBody>
          </p:sp>
        </p:grpSp>
        <p:grpSp>
          <p:nvGrpSpPr>
            <p:cNvPr id="49" name="Group 61"/>
            <p:cNvGrpSpPr>
              <a:grpSpLocks/>
            </p:cNvGrpSpPr>
            <p:nvPr/>
          </p:nvGrpSpPr>
          <p:grpSpPr bwMode="auto">
            <a:xfrm>
              <a:off x="2683912" y="5441708"/>
              <a:ext cx="3838700" cy="636837"/>
              <a:chOff x="1520" y="1893"/>
              <a:chExt cx="2590" cy="505"/>
            </a:xfrm>
          </p:grpSpPr>
          <p:sp>
            <p:nvSpPr>
              <p:cNvPr id="53" name="Rectangle 25"/>
              <p:cNvSpPr>
                <a:spLocks noChangeArrowheads="1"/>
              </p:cNvSpPr>
              <p:nvPr/>
            </p:nvSpPr>
            <p:spPr bwMode="auto">
              <a:xfrm rot="541637">
                <a:off x="1901" y="1915"/>
                <a:ext cx="201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ACK = 1, </a:t>
                </a:r>
                <a:r>
                  <a:rPr kumimoji="1" lang="en-US" altLang="zh-CN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seq</a:t>
                </a:r>
                <a:r>
                  <a:rPr kumimoji="1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</a:t>
                </a:r>
                <a:r>
                  <a:rPr kumimoji="1" lang="en-US" altLang="zh-CN" kern="0" dirty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= </a:t>
                </a:r>
                <a:r>
                  <a:rPr kumimoji="1" lang="en-US" altLang="zh-CN" kern="0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x+1, </a:t>
                </a:r>
                <a:r>
                  <a:rPr kumimoji="1" lang="en-US" altLang="zh-CN" kern="0" dirty="0" err="1" smtClean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ack</a:t>
                </a:r>
                <a:r>
                  <a:rPr kumimoji="1" lang="en-US" altLang="zh-CN" kern="0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 </a:t>
                </a:r>
                <a:r>
                  <a:rPr kumimoji="1" lang="en-US" altLang="zh-CN" kern="0" dirty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= </a:t>
                </a:r>
                <a:r>
                  <a:rPr kumimoji="1" lang="en-US" altLang="zh-CN" kern="0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y+1</a:t>
                </a:r>
                <a:endPara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4" name="Line 28"/>
              <p:cNvSpPr>
                <a:spLocks noChangeShapeType="1"/>
              </p:cNvSpPr>
              <p:nvPr/>
            </p:nvSpPr>
            <p:spPr bwMode="auto">
              <a:xfrm>
                <a:off x="1520" y="1893"/>
                <a:ext cx="2590" cy="505"/>
              </a:xfrm>
              <a:prstGeom prst="line">
                <a:avLst/>
              </a:prstGeom>
              <a:noFill/>
              <a:ln w="57150">
                <a:solidFill>
                  <a:srgbClr val="3333CC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58" name="Group 3"/>
            <p:cNvGrpSpPr>
              <a:grpSpLocks/>
            </p:cNvGrpSpPr>
            <p:nvPr/>
          </p:nvGrpSpPr>
          <p:grpSpPr bwMode="auto">
            <a:xfrm>
              <a:off x="1899489" y="5468471"/>
              <a:ext cx="854360" cy="1219495"/>
              <a:chOff x="899" y="1916"/>
              <a:chExt cx="622" cy="1048"/>
            </a:xfrm>
          </p:grpSpPr>
          <p:sp>
            <p:nvSpPr>
              <p:cNvPr id="59" name="Rectangle 4"/>
              <p:cNvSpPr>
                <a:spLocks noChangeArrowheads="1"/>
              </p:cNvSpPr>
              <p:nvPr/>
            </p:nvSpPr>
            <p:spPr bwMode="auto">
              <a:xfrm>
                <a:off x="899" y="1916"/>
                <a:ext cx="622" cy="1048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Rectangle 5"/>
              <p:cNvSpPr>
                <a:spLocks noChangeArrowheads="1"/>
              </p:cNvSpPr>
              <p:nvPr/>
            </p:nvSpPr>
            <p:spPr bwMode="auto">
              <a:xfrm>
                <a:off x="911" y="2169"/>
                <a:ext cx="597" cy="6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ESTAB-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LISED</a:t>
                </a:r>
              </a:p>
            </p:txBody>
          </p:sp>
        </p:grpSp>
        <p:grpSp>
          <p:nvGrpSpPr>
            <p:cNvPr id="61" name="Group 3"/>
            <p:cNvGrpSpPr>
              <a:grpSpLocks/>
            </p:cNvGrpSpPr>
            <p:nvPr/>
          </p:nvGrpSpPr>
          <p:grpSpPr bwMode="auto">
            <a:xfrm>
              <a:off x="6425025" y="6088250"/>
              <a:ext cx="863975" cy="599717"/>
              <a:chOff x="899" y="1916"/>
              <a:chExt cx="629" cy="1048"/>
            </a:xfrm>
          </p:grpSpPr>
          <p:sp>
            <p:nvSpPr>
              <p:cNvPr id="62" name="Rectangle 4"/>
              <p:cNvSpPr>
                <a:spLocks noChangeArrowheads="1"/>
              </p:cNvSpPr>
              <p:nvPr/>
            </p:nvSpPr>
            <p:spPr bwMode="auto">
              <a:xfrm>
                <a:off x="899" y="1916"/>
                <a:ext cx="622" cy="1048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Rectangle 5"/>
              <p:cNvSpPr>
                <a:spLocks noChangeArrowheads="1"/>
              </p:cNvSpPr>
              <p:nvPr/>
            </p:nvSpPr>
            <p:spPr bwMode="auto">
              <a:xfrm>
                <a:off x="931" y="1983"/>
                <a:ext cx="597" cy="6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ESTAB-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LISED</a:t>
                </a:r>
              </a:p>
            </p:txBody>
          </p:sp>
        </p:grpSp>
        <p:grpSp>
          <p:nvGrpSpPr>
            <p:cNvPr id="68" name="Group 32"/>
            <p:cNvGrpSpPr>
              <a:grpSpLocks/>
            </p:cNvGrpSpPr>
            <p:nvPr/>
          </p:nvGrpSpPr>
          <p:grpSpPr bwMode="auto">
            <a:xfrm>
              <a:off x="3459551" y="6272418"/>
              <a:ext cx="2371725" cy="366712"/>
              <a:chOff x="2088" y="3679"/>
              <a:chExt cx="1494" cy="231"/>
            </a:xfrm>
          </p:grpSpPr>
          <p:sp>
            <p:nvSpPr>
              <p:cNvPr id="69" name="AutoShape 33"/>
              <p:cNvSpPr>
                <a:spLocks noChangeArrowheads="1"/>
              </p:cNvSpPr>
              <p:nvPr/>
            </p:nvSpPr>
            <p:spPr bwMode="auto">
              <a:xfrm>
                <a:off x="2088" y="3735"/>
                <a:ext cx="1494" cy="166"/>
              </a:xfrm>
              <a:prstGeom prst="leftRightArrow">
                <a:avLst>
                  <a:gd name="adj1" fmla="val 55880"/>
                  <a:gd name="adj2" fmla="val 103167"/>
                </a:avLst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accent5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70" name="Rectangle 34"/>
              <p:cNvSpPr>
                <a:spLocks noChangeArrowheads="1"/>
              </p:cNvSpPr>
              <p:nvPr/>
            </p:nvSpPr>
            <p:spPr bwMode="auto">
              <a:xfrm>
                <a:off x="2462" y="3679"/>
                <a:ext cx="697" cy="231"/>
              </a:xfrm>
              <a:prstGeom prst="rect">
                <a:avLst/>
              </a:prstGeom>
              <a:solidFill>
                <a:srgbClr val="CCECFF"/>
              </a:solidFill>
              <a:ln w="38100" cmpd="dbl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数据传输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888480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TCP</a:t>
            </a:r>
            <a:r>
              <a:rPr lang="zh-CN" altLang="en-US" sz="3200" dirty="0" smtClean="0"/>
              <a:t>连接建立 </a:t>
            </a:r>
            <a:r>
              <a:rPr lang="en-US" altLang="zh-CN" sz="3200" dirty="0" smtClean="0"/>
              <a:t>-- </a:t>
            </a:r>
            <a:r>
              <a:rPr lang="zh-CN" altLang="en-US" sz="2800" dirty="0" smtClean="0"/>
              <a:t>三</a:t>
            </a:r>
            <a:r>
              <a:rPr lang="zh-CN" altLang="en-US" sz="2800" dirty="0"/>
              <a:t>次握手 </a:t>
            </a:r>
            <a:r>
              <a:rPr lang="en-US" altLang="zh-CN" sz="2800" dirty="0"/>
              <a:t>(three-way handshake</a:t>
            </a:r>
            <a:r>
              <a:rPr lang="en-US" altLang="zh-CN" sz="2800" dirty="0" smtClean="0"/>
              <a:t>)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741" y="1368039"/>
            <a:ext cx="8569013" cy="517645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为什么</a:t>
            </a:r>
            <a:r>
              <a:rPr lang="en-US" altLang="zh-CN" dirty="0" smtClean="0"/>
              <a:t>A</a:t>
            </a:r>
            <a:r>
              <a:rPr lang="zh-CN" altLang="en-US" dirty="0" smtClean="0"/>
              <a:t>需要向</a:t>
            </a:r>
            <a:r>
              <a:rPr lang="en-US" altLang="zh-CN" dirty="0" smtClean="0"/>
              <a:t>B</a:t>
            </a:r>
            <a:r>
              <a:rPr lang="zh-CN" altLang="en-US" dirty="0" smtClean="0"/>
              <a:t>应答最后一个确认报文段？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sz="1800" dirty="0" smtClean="0"/>
              <a:t>为防止“已失效的连接请求报文段”突然又传送到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而产生错误</a:t>
            </a:r>
            <a:endParaRPr lang="en-US" altLang="zh-CN" sz="1800" dirty="0" smtClean="0"/>
          </a:p>
          <a:p>
            <a:pPr>
              <a:spcBef>
                <a:spcPts val="600"/>
              </a:spcBef>
            </a:pPr>
            <a:r>
              <a:rPr lang="zh-CN" altLang="en-US" dirty="0"/>
              <a:t>“已失效的连接请求报文段</a:t>
            </a:r>
            <a:r>
              <a:rPr lang="zh-CN" altLang="en-US" dirty="0" smtClean="0"/>
              <a:t>”如何产生？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情况一：正常情况</a:t>
            </a:r>
            <a:endParaRPr lang="en-US" altLang="zh-CN" dirty="0" smtClean="0"/>
          </a:p>
          <a:p>
            <a:pPr lvl="2">
              <a:spcBef>
                <a:spcPts val="600"/>
              </a:spcBef>
            </a:pPr>
            <a:r>
              <a:rPr lang="en-US" altLang="zh-CN" dirty="0" smtClean="0"/>
              <a:t>A</a:t>
            </a:r>
            <a:r>
              <a:rPr lang="zh-CN" altLang="en-US" dirty="0" smtClean="0"/>
              <a:t>发出连接请求，但请求丢失未收到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的确认；</a:t>
            </a:r>
            <a:r>
              <a:rPr lang="en-US" altLang="zh-CN" dirty="0" smtClean="0"/>
              <a:t>A</a:t>
            </a:r>
            <a:r>
              <a:rPr lang="zh-CN" altLang="en-US" dirty="0" smtClean="0"/>
              <a:t>重发请求，该次收到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的确认，之后正常建立连接；数据传输完毕后，释放连接</a:t>
            </a:r>
            <a:endParaRPr lang="en-US" altLang="zh-CN" dirty="0" smtClean="0"/>
          </a:p>
          <a:p>
            <a:pPr lvl="2">
              <a:spcBef>
                <a:spcPts val="600"/>
              </a:spcBef>
            </a:pPr>
            <a:r>
              <a:rPr lang="zh-CN" altLang="en-US" dirty="0" smtClean="0"/>
              <a:t>此种情况，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发送的第一个请求丢失，第二个请求到达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，没有“已失效的连接请求报文”产生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情况二：异常情况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en-US" altLang="zh-CN" dirty="0"/>
              <a:t>A</a:t>
            </a:r>
            <a:r>
              <a:rPr lang="zh-CN" altLang="en-US" dirty="0" smtClean="0"/>
              <a:t>发出第一个连接请求未丢失，只是在某些网络结点滞留了，以致延误到连接释放后的某个时间才到达</a:t>
            </a:r>
            <a:r>
              <a:rPr lang="en-US" altLang="zh-CN" dirty="0" smtClean="0"/>
              <a:t>B</a:t>
            </a:r>
            <a:r>
              <a:rPr lang="zh-CN" altLang="en-US" dirty="0" smtClean="0"/>
              <a:t>；</a:t>
            </a:r>
            <a:r>
              <a:rPr lang="en-US" altLang="zh-CN" dirty="0" smtClean="0"/>
              <a:t>B</a:t>
            </a:r>
            <a:r>
              <a:rPr lang="zh-CN" altLang="en-US" dirty="0" smtClean="0"/>
              <a:t>收到这个早已失效的请求后，误以为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发起了一次新的连接请求，向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发送确认报文段，同意建立连接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zh-CN" altLang="en-US" dirty="0"/>
              <a:t>此种情况</a:t>
            </a:r>
            <a:r>
              <a:rPr lang="zh-CN" altLang="en-US" dirty="0" smtClean="0"/>
              <a:t>，若不采用三次握手，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则单方面建立起了连接，但</a:t>
            </a:r>
            <a:r>
              <a:rPr lang="en-US" altLang="zh-CN" dirty="0" smtClean="0"/>
              <a:t>A</a:t>
            </a:r>
            <a:r>
              <a:rPr lang="zh-CN" altLang="en-US" dirty="0" smtClean="0"/>
              <a:t>并没有建立，因此也不会向</a:t>
            </a:r>
            <a:r>
              <a:rPr lang="en-US" altLang="zh-CN" dirty="0" smtClean="0"/>
              <a:t>B</a:t>
            </a:r>
            <a:r>
              <a:rPr lang="zh-CN" altLang="en-US" dirty="0" smtClean="0"/>
              <a:t>发送数据，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却一直等待，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的资源被浪费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5.3.3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连接管理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6549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数据传输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2143207"/>
          </a:xfrm>
        </p:spPr>
        <p:txBody>
          <a:bodyPr/>
          <a:lstStyle/>
          <a:p>
            <a:r>
              <a:rPr lang="zh-CN" altLang="en-US" dirty="0" smtClean="0"/>
              <a:t>最基本的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数据传输过程（单向为例）</a:t>
            </a:r>
            <a:endParaRPr lang="en-US" altLang="zh-CN" dirty="0"/>
          </a:p>
          <a:p>
            <a:pPr lvl="1"/>
            <a:r>
              <a:rPr lang="zh-CN" altLang="en-US" sz="1800" dirty="0" smtClean="0"/>
              <a:t>有特定序列号值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SequenceNum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的数据，从发送方向接收方流动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每字节顺序编号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每个报文段中的</a:t>
            </a:r>
            <a:r>
              <a:rPr lang="zh-CN" altLang="en-US" sz="1600" dirty="0"/>
              <a:t>序列号</a:t>
            </a:r>
            <a:r>
              <a:rPr lang="zh-CN" altLang="en-US" sz="1600" dirty="0" smtClean="0"/>
              <a:t>值指</a:t>
            </a:r>
            <a:r>
              <a:rPr lang="zh-CN" altLang="en-US" sz="1600" dirty="0"/>
              <a:t>的是本报文段所发送的数据的第一个字节的</a:t>
            </a:r>
            <a:r>
              <a:rPr lang="zh-CN" altLang="en-US" sz="1600" dirty="0" smtClean="0"/>
              <a:t>序号</a:t>
            </a:r>
            <a:endParaRPr lang="en-US" altLang="zh-CN" sz="1600" dirty="0" smtClean="0"/>
          </a:p>
          <a:p>
            <a:pPr lvl="1">
              <a:spcBef>
                <a:spcPts val="1200"/>
              </a:spcBef>
            </a:pPr>
            <a:r>
              <a:rPr lang="zh-CN" altLang="en-US" sz="1800" dirty="0" smtClean="0"/>
              <a:t>对数据的接收确认</a:t>
            </a:r>
            <a:r>
              <a:rPr lang="en-US" altLang="zh-CN" sz="1800" dirty="0" smtClean="0"/>
              <a:t>(Acknowledgment)</a:t>
            </a:r>
            <a:r>
              <a:rPr lang="zh-CN" altLang="en-US" sz="1800" dirty="0" smtClean="0"/>
              <a:t>、接收窗口大小 </a:t>
            </a:r>
            <a:r>
              <a:rPr lang="en-US" altLang="zh-CN" sz="1800" dirty="0"/>
              <a:t>(</a:t>
            </a:r>
            <a:r>
              <a:rPr lang="en-US" altLang="zh-CN" sz="1800" dirty="0" err="1" smtClean="0"/>
              <a:t>AdvertisedWindow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，由接收方向发送方应答</a:t>
            </a:r>
            <a:endParaRPr lang="en-US" altLang="zh-CN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5.3.3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连接管理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1614538" y="4236189"/>
            <a:ext cx="5636315" cy="2545610"/>
            <a:chOff x="630" y="1205"/>
            <a:chExt cx="3944" cy="1866"/>
          </a:xfrm>
        </p:grpSpPr>
        <p:sp>
          <p:nvSpPr>
            <p:cNvPr id="7" name="Text Box 5"/>
            <p:cNvSpPr txBox="1">
              <a:spLocks noChangeAspect="1" noChangeArrowheads="1"/>
            </p:cNvSpPr>
            <p:nvPr/>
          </p:nvSpPr>
          <p:spPr bwMode="auto">
            <a:xfrm>
              <a:off x="630" y="1744"/>
              <a:ext cx="851" cy="281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smtClean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发送方</a:t>
              </a:r>
            </a:p>
          </p:txBody>
        </p:sp>
        <p:sp>
          <p:nvSpPr>
            <p:cNvPr id="8" name="Text Box 6"/>
            <p:cNvSpPr txBox="1">
              <a:spLocks noChangeAspect="1" noChangeArrowheads="1"/>
            </p:cNvSpPr>
            <p:nvPr/>
          </p:nvSpPr>
          <p:spPr bwMode="auto">
            <a:xfrm>
              <a:off x="3723" y="1765"/>
              <a:ext cx="851" cy="280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 smtClean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接收方</a:t>
              </a:r>
            </a:p>
          </p:txBody>
        </p:sp>
        <p:sp>
          <p:nvSpPr>
            <p:cNvPr id="9" name="Arc 7"/>
            <p:cNvSpPr>
              <a:spLocks noChangeAspect="1"/>
            </p:cNvSpPr>
            <p:nvPr/>
          </p:nvSpPr>
          <p:spPr bwMode="auto">
            <a:xfrm>
              <a:off x="1464" y="1458"/>
              <a:ext cx="2276" cy="454"/>
            </a:xfrm>
            <a:custGeom>
              <a:avLst/>
              <a:gdLst>
                <a:gd name="G0" fmla="+- 18822 0 0"/>
                <a:gd name="G1" fmla="+- 21600 0 0"/>
                <a:gd name="G2" fmla="+- 21600 0 0"/>
                <a:gd name="T0" fmla="*/ 0 w 37895"/>
                <a:gd name="T1" fmla="*/ 11003 h 21600"/>
                <a:gd name="T2" fmla="*/ 37895 w 37895"/>
                <a:gd name="T3" fmla="*/ 11462 h 21600"/>
                <a:gd name="T4" fmla="*/ 18822 w 3789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95" h="21600" fill="none" extrusionOk="0">
                  <a:moveTo>
                    <a:pt x="0" y="11003"/>
                  </a:moveTo>
                  <a:cubicBezTo>
                    <a:pt x="3827" y="4205"/>
                    <a:pt x="11021" y="-1"/>
                    <a:pt x="18822" y="0"/>
                  </a:cubicBezTo>
                  <a:cubicBezTo>
                    <a:pt x="26809" y="0"/>
                    <a:pt x="34145" y="4408"/>
                    <a:pt x="37895" y="11461"/>
                  </a:cubicBezTo>
                </a:path>
                <a:path w="37895" h="21600" stroke="0" extrusionOk="0">
                  <a:moveTo>
                    <a:pt x="0" y="11003"/>
                  </a:moveTo>
                  <a:cubicBezTo>
                    <a:pt x="3827" y="4205"/>
                    <a:pt x="11021" y="-1"/>
                    <a:pt x="18822" y="0"/>
                  </a:cubicBezTo>
                  <a:cubicBezTo>
                    <a:pt x="26809" y="0"/>
                    <a:pt x="34145" y="4408"/>
                    <a:pt x="37895" y="11461"/>
                  </a:cubicBezTo>
                  <a:lnTo>
                    <a:pt x="18822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Arc 8"/>
            <p:cNvSpPr>
              <a:spLocks noChangeAspect="1"/>
            </p:cNvSpPr>
            <p:nvPr/>
          </p:nvSpPr>
          <p:spPr bwMode="auto">
            <a:xfrm>
              <a:off x="1427" y="1905"/>
              <a:ext cx="2350" cy="507"/>
            </a:xfrm>
            <a:custGeom>
              <a:avLst/>
              <a:gdLst>
                <a:gd name="G0" fmla="+- 20168 0 0"/>
                <a:gd name="G1" fmla="+- 0 0 0"/>
                <a:gd name="G2" fmla="+- 21600 0 0"/>
                <a:gd name="T0" fmla="*/ 39357 w 39357"/>
                <a:gd name="T1" fmla="*/ 9917 h 21600"/>
                <a:gd name="T2" fmla="*/ 0 w 39357"/>
                <a:gd name="T3" fmla="*/ 7733 h 21600"/>
                <a:gd name="T4" fmla="*/ 20168 w 3935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357" h="21600" fill="none" extrusionOk="0">
                  <a:moveTo>
                    <a:pt x="39356" y="9916"/>
                  </a:moveTo>
                  <a:cubicBezTo>
                    <a:pt x="35648" y="17092"/>
                    <a:pt x="28245" y="21599"/>
                    <a:pt x="20168" y="21600"/>
                  </a:cubicBezTo>
                  <a:cubicBezTo>
                    <a:pt x="11222" y="21600"/>
                    <a:pt x="3202" y="16085"/>
                    <a:pt x="-1" y="7733"/>
                  </a:cubicBezTo>
                </a:path>
                <a:path w="39357" h="21600" stroke="0" extrusionOk="0">
                  <a:moveTo>
                    <a:pt x="39356" y="9916"/>
                  </a:moveTo>
                  <a:cubicBezTo>
                    <a:pt x="35648" y="17092"/>
                    <a:pt x="28245" y="21599"/>
                    <a:pt x="20168" y="21600"/>
                  </a:cubicBezTo>
                  <a:cubicBezTo>
                    <a:pt x="11222" y="21600"/>
                    <a:pt x="3202" y="16085"/>
                    <a:pt x="-1" y="7733"/>
                  </a:cubicBezTo>
                  <a:lnTo>
                    <a:pt x="20168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Text Box 9"/>
            <p:cNvSpPr txBox="1">
              <a:spLocks noChangeAspect="1" noChangeArrowheads="1"/>
            </p:cNvSpPr>
            <p:nvPr/>
          </p:nvSpPr>
          <p:spPr bwMode="auto">
            <a:xfrm>
              <a:off x="1609" y="1205"/>
              <a:ext cx="198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0000F4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数据</a:t>
              </a:r>
              <a:r>
                <a:rPr lang="en-US" altLang="zh-CN" sz="2000" dirty="0" smtClean="0">
                  <a:solidFill>
                    <a:srgbClr val="0000F4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(</a:t>
              </a:r>
              <a:r>
                <a:rPr lang="en-US" altLang="zh-CN" sz="2000" dirty="0" err="1" smtClean="0">
                  <a:solidFill>
                    <a:srgbClr val="0000F4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SequenceNum</a:t>
              </a:r>
              <a:r>
                <a:rPr lang="en-US" altLang="zh-CN" sz="2000" dirty="0" smtClean="0">
                  <a:solidFill>
                    <a:srgbClr val="0000F4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)</a:t>
              </a:r>
            </a:p>
          </p:txBody>
        </p:sp>
        <p:sp>
          <p:nvSpPr>
            <p:cNvPr id="12" name="Text Box 10"/>
            <p:cNvSpPr txBox="1">
              <a:spLocks noChangeAspect="1" noChangeArrowheads="1"/>
            </p:cNvSpPr>
            <p:nvPr/>
          </p:nvSpPr>
          <p:spPr bwMode="auto">
            <a:xfrm>
              <a:off x="1713" y="2432"/>
              <a:ext cx="2175" cy="6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000F4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Acknowledgment+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err="1" smtClean="0">
                  <a:solidFill>
                    <a:srgbClr val="0000F4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AdvertisedWindow</a:t>
              </a:r>
              <a:endParaRPr lang="en-US" altLang="zh-CN" sz="2000" dirty="0" smtClean="0">
                <a:solidFill>
                  <a:srgbClr val="0000F4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10046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数据传输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97375"/>
            <a:ext cx="8579554" cy="17769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 smtClean="0"/>
              <a:t>以</a:t>
            </a:r>
            <a:r>
              <a:rPr lang="en-US" altLang="zh-CN" sz="2000" dirty="0" smtClean="0"/>
              <a:t>Telnet</a:t>
            </a:r>
            <a:r>
              <a:rPr lang="zh-CN" altLang="en-US" sz="2000" dirty="0" smtClean="0"/>
              <a:t>为例，观察数据传输过程</a:t>
            </a:r>
            <a:endParaRPr lang="en-US" altLang="zh-CN" sz="2000" dirty="0"/>
          </a:p>
          <a:p>
            <a:pPr lvl="1"/>
            <a:r>
              <a:rPr lang="en-US" altLang="zh-CN" sz="1600" dirty="0" smtClean="0"/>
              <a:t>Telnet (RFC854)</a:t>
            </a:r>
            <a:r>
              <a:rPr lang="zh-CN" altLang="en-US" sz="1600" dirty="0" smtClean="0"/>
              <a:t>，用于远程登录的应用层协议，运行在</a:t>
            </a:r>
            <a:r>
              <a:rPr lang="en-US" altLang="zh-CN" sz="1600" dirty="0" smtClean="0"/>
              <a:t>TCP</a:t>
            </a:r>
            <a:r>
              <a:rPr lang="zh-CN" altLang="en-US" sz="1600" dirty="0" smtClean="0"/>
              <a:t>之上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假设 </a:t>
            </a:r>
            <a:r>
              <a:rPr lang="en-US" altLang="zh-CN" sz="1600" dirty="0" smtClean="0"/>
              <a:t>A (</a:t>
            </a:r>
            <a:r>
              <a:rPr lang="zh-CN" altLang="en-US" sz="1600" dirty="0" smtClean="0"/>
              <a:t>客户端</a:t>
            </a:r>
            <a:r>
              <a:rPr lang="en-US" altLang="zh-CN" sz="1600" dirty="0" smtClean="0"/>
              <a:t>) </a:t>
            </a:r>
            <a:r>
              <a:rPr lang="zh-CN" altLang="en-US" sz="1600" dirty="0" smtClean="0"/>
              <a:t>向 </a:t>
            </a:r>
            <a:r>
              <a:rPr lang="en-US" altLang="zh-CN" sz="1600" dirty="0" smtClean="0"/>
              <a:t>B (</a:t>
            </a:r>
            <a:r>
              <a:rPr lang="zh-CN" altLang="en-US" sz="1600" dirty="0" smtClean="0"/>
              <a:t>服务器端</a:t>
            </a:r>
            <a:r>
              <a:rPr lang="en-US" altLang="zh-CN" sz="1600" dirty="0" smtClean="0"/>
              <a:t>) </a:t>
            </a:r>
            <a:r>
              <a:rPr lang="zh-CN" altLang="en-US" sz="1600" dirty="0" smtClean="0"/>
              <a:t>发起</a:t>
            </a:r>
            <a:r>
              <a:rPr lang="en-US" altLang="zh-CN" sz="1600" dirty="0" smtClean="0"/>
              <a:t>Telnet</a:t>
            </a:r>
            <a:r>
              <a:rPr lang="zh-CN" altLang="en-US" sz="1600" dirty="0" smtClean="0"/>
              <a:t>会话</a:t>
            </a:r>
            <a:endParaRPr lang="en-US" altLang="zh-CN" sz="1600" dirty="0" smtClean="0"/>
          </a:p>
          <a:p>
            <a:pPr lvl="2"/>
            <a:r>
              <a:rPr lang="zh-CN" altLang="en-US" sz="1600" dirty="0"/>
              <a:t>回</a:t>
            </a:r>
            <a:r>
              <a:rPr lang="zh-CN" altLang="en-US" sz="1600" dirty="0" smtClean="0"/>
              <a:t>显 </a:t>
            </a:r>
            <a:r>
              <a:rPr lang="en-US" altLang="zh-CN" sz="1600" dirty="0" smtClean="0"/>
              <a:t>(echo back) 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端用户键入的每个字节会发送至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将其副本回送给</a:t>
            </a:r>
            <a:r>
              <a:rPr lang="en-US" altLang="zh-CN" sz="1600" dirty="0" smtClean="0"/>
              <a:t>A </a:t>
            </a:r>
            <a:r>
              <a:rPr lang="zh-CN" altLang="en-US" sz="1600" dirty="0" smtClean="0"/>
              <a:t>并在屏幕上显示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连接已建立，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的初始序列号为</a:t>
            </a:r>
            <a:r>
              <a:rPr lang="en-US" altLang="zh-CN" sz="1600" dirty="0" smtClean="0"/>
              <a:t>78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的初始序列号为</a:t>
            </a:r>
            <a:r>
              <a:rPr lang="en-US" altLang="zh-CN" sz="1600" dirty="0" smtClean="0"/>
              <a:t>86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5.3.3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连接管理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80058" y="3858160"/>
            <a:ext cx="3983474" cy="2899691"/>
            <a:chOff x="2606183" y="3971605"/>
            <a:chExt cx="3983474" cy="2733994"/>
          </a:xfrm>
        </p:grpSpPr>
        <p:sp>
          <p:nvSpPr>
            <p:cNvPr id="14" name="Line 75"/>
            <p:cNvSpPr>
              <a:spLocks noChangeShapeType="1"/>
            </p:cNvSpPr>
            <p:nvPr/>
          </p:nvSpPr>
          <p:spPr bwMode="auto">
            <a:xfrm>
              <a:off x="2606183" y="3971605"/>
              <a:ext cx="0" cy="2733994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" name="Line 76"/>
            <p:cNvSpPr>
              <a:spLocks noChangeShapeType="1"/>
            </p:cNvSpPr>
            <p:nvPr/>
          </p:nvSpPr>
          <p:spPr bwMode="auto">
            <a:xfrm>
              <a:off x="6589657" y="3971605"/>
              <a:ext cx="0" cy="2733994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066666" y="3175797"/>
            <a:ext cx="778727" cy="800009"/>
            <a:chOff x="2016822" y="2707885"/>
            <a:chExt cx="778727" cy="800009"/>
          </a:xfrm>
        </p:grpSpPr>
        <p:sp>
          <p:nvSpPr>
            <p:cNvPr id="17" name="Rectangle 55"/>
            <p:cNvSpPr>
              <a:spLocks noChangeArrowheads="1"/>
            </p:cNvSpPr>
            <p:nvPr/>
          </p:nvSpPr>
          <p:spPr bwMode="auto">
            <a:xfrm>
              <a:off x="2479756" y="3004367"/>
              <a:ext cx="315793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8" name="Rectangle 57"/>
            <p:cNvSpPr>
              <a:spLocks noChangeArrowheads="1"/>
            </p:cNvSpPr>
            <p:nvPr/>
          </p:nvSpPr>
          <p:spPr bwMode="auto">
            <a:xfrm>
              <a:off x="2016822" y="2707885"/>
              <a:ext cx="644408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客户</a:t>
              </a:r>
            </a:p>
          </p:txBody>
        </p:sp>
        <p:pic>
          <p:nvPicPr>
            <p:cNvPr id="19" name="内容占位符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6822" y="2983969"/>
              <a:ext cx="629006" cy="523925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6241839" y="3209035"/>
            <a:ext cx="918814" cy="784744"/>
            <a:chOff x="6412643" y="2723149"/>
            <a:chExt cx="918814" cy="784744"/>
          </a:xfrm>
        </p:grpSpPr>
        <p:sp>
          <p:nvSpPr>
            <p:cNvPr id="21" name="Rectangle 56"/>
            <p:cNvSpPr>
              <a:spLocks noChangeArrowheads="1"/>
            </p:cNvSpPr>
            <p:nvPr/>
          </p:nvSpPr>
          <p:spPr bwMode="auto">
            <a:xfrm>
              <a:off x="6412643" y="3004367"/>
              <a:ext cx="307778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22" name="Rectangle 58"/>
            <p:cNvSpPr>
              <a:spLocks noChangeArrowheads="1"/>
            </p:cNvSpPr>
            <p:nvPr/>
          </p:nvSpPr>
          <p:spPr bwMode="auto">
            <a:xfrm>
              <a:off x="6456216" y="2723149"/>
              <a:ext cx="875241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服务器</a:t>
              </a:r>
            </a:p>
          </p:txBody>
        </p:sp>
        <p:pic>
          <p:nvPicPr>
            <p:cNvPr id="23" name="内容占位符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058" y="2983968"/>
              <a:ext cx="629006" cy="523925"/>
            </a:xfrm>
            <a:prstGeom prst="rect">
              <a:avLst/>
            </a:prstGeom>
          </p:spPr>
        </p:pic>
      </p:grpSp>
      <p:sp>
        <p:nvSpPr>
          <p:cNvPr id="24" name="Rectangle 45"/>
          <p:cNvSpPr>
            <a:spLocks noChangeArrowheads="1"/>
          </p:cNvSpPr>
          <p:nvPr/>
        </p:nvSpPr>
        <p:spPr bwMode="auto">
          <a:xfrm>
            <a:off x="1259499" y="4015147"/>
            <a:ext cx="137217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noProof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用户键入 </a:t>
            </a:r>
            <a:r>
              <a:rPr kumimoji="1" lang="en-US" altLang="zh-CN" kern="0" noProof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‘c’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25" name="Group 61"/>
          <p:cNvGrpSpPr>
            <a:grpSpLocks/>
          </p:cNvGrpSpPr>
          <p:nvPr/>
        </p:nvGrpSpPr>
        <p:grpSpPr bwMode="auto">
          <a:xfrm>
            <a:off x="2619702" y="4119975"/>
            <a:ext cx="4040380" cy="649449"/>
            <a:chOff x="1520" y="1883"/>
            <a:chExt cx="2627" cy="515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 rot="541637">
              <a:off x="1644" y="1883"/>
              <a:ext cx="25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kern="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ACK</a:t>
              </a:r>
              <a:r>
                <a: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 = 1, </a:t>
              </a:r>
              <a:r>
                <a:rPr kumimoji="1" lang="en-US" altLang="zh-CN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seq</a:t>
              </a:r>
              <a:r>
                <a: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 = 79,</a:t>
              </a:r>
              <a:r>
                <a:rPr kumimoji="1" lang="en-US" altLang="zh-CN" b="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en-US" altLang="zh-CN" b="0" i="0" u="none" strike="noStrike" kern="0" cap="none" spc="0" normalizeH="0" noProof="0" dirty="0" err="1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ack</a:t>
              </a:r>
              <a:r>
                <a:rPr kumimoji="1" lang="en-US" altLang="zh-CN" b="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 = 87, data: ‘c’</a:t>
              </a:r>
              <a:endParaRPr kumimoji="1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1520" y="1893"/>
              <a:ext cx="2590" cy="505"/>
            </a:xfrm>
            <a:prstGeom prst="line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8" name="Rectangle 45"/>
          <p:cNvSpPr>
            <a:spLocks noChangeArrowheads="1"/>
          </p:cNvSpPr>
          <p:nvPr/>
        </p:nvSpPr>
        <p:spPr bwMode="auto">
          <a:xfrm>
            <a:off x="6503378" y="4654472"/>
            <a:ext cx="1444307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kern="0" noProof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  <a:r>
              <a:rPr kumimoji="1" lang="zh-CN" altLang="en-US" kern="0" noProof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确认收到</a:t>
            </a:r>
            <a:r>
              <a:rPr kumimoji="1" lang="en-US" altLang="zh-CN" kern="0" noProof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‘c’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回</a:t>
            </a:r>
            <a:r>
              <a:rPr kumimoji="1" lang="zh-CN" altLang="en-US" sz="1800" b="0" i="0" u="none" strike="noStrike" kern="0" cap="none" spc="0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显</a:t>
            </a:r>
            <a:r>
              <a:rPr kumimoji="1" lang="en-US" altLang="zh-CN" kern="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‘c’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29" name="Group 61"/>
          <p:cNvGrpSpPr>
            <a:grpSpLocks/>
          </p:cNvGrpSpPr>
          <p:nvPr/>
        </p:nvGrpSpPr>
        <p:grpSpPr bwMode="auto">
          <a:xfrm>
            <a:off x="2593337" y="4933796"/>
            <a:ext cx="4018847" cy="539736"/>
            <a:chOff x="1547" y="2139"/>
            <a:chExt cx="2613" cy="428"/>
          </a:xfrm>
        </p:grpSpPr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 rot="21306380">
              <a:off x="1657" y="2139"/>
              <a:ext cx="25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kern="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ACK</a:t>
              </a:r>
              <a:r>
                <a: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 = 1, </a:t>
              </a:r>
              <a:r>
                <a:rPr kumimoji="1" lang="en-US" altLang="zh-CN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seq</a:t>
              </a:r>
              <a:r>
                <a: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 = 87,</a:t>
              </a:r>
              <a:r>
                <a:rPr kumimoji="1" lang="en-US" altLang="zh-CN" b="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en-US" altLang="zh-CN" b="0" i="0" u="none" strike="noStrike" kern="0" cap="none" spc="0" normalizeH="0" noProof="0" dirty="0" err="1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ack</a:t>
              </a:r>
              <a:r>
                <a:rPr kumimoji="1" lang="en-US" altLang="zh-CN" b="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 = 80, data: ‘c’</a:t>
              </a:r>
              <a:endParaRPr kumimoji="1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H="1">
              <a:off x="1547" y="2270"/>
              <a:ext cx="2562" cy="297"/>
            </a:xfrm>
            <a:prstGeom prst="line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32" name="Rectangle 45"/>
          <p:cNvSpPr>
            <a:spLocks noChangeArrowheads="1"/>
          </p:cNvSpPr>
          <p:nvPr/>
        </p:nvSpPr>
        <p:spPr bwMode="auto">
          <a:xfrm>
            <a:off x="1175395" y="5299719"/>
            <a:ext cx="145232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kern="0" noProof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  <a:r>
              <a:rPr kumimoji="1" lang="zh-CN" altLang="en-US" kern="0" noProof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确认收到</a:t>
            </a:r>
            <a:r>
              <a:rPr kumimoji="1" lang="en-US" altLang="zh-CN" kern="0" noProof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‘</a:t>
            </a:r>
            <a:r>
              <a:rPr kumimoji="1" lang="en-US" altLang="zh-CN" kern="0" noProof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c’</a:t>
            </a:r>
            <a:endParaRPr kumimoji="1" lang="en-US" altLang="zh-CN" kern="0" noProof="0" dirty="0" smtClean="0">
              <a:solidFill>
                <a:srgbClr val="3333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33" name="Group 61"/>
          <p:cNvGrpSpPr>
            <a:grpSpLocks/>
          </p:cNvGrpSpPr>
          <p:nvPr/>
        </p:nvGrpSpPr>
        <p:grpSpPr bwMode="auto">
          <a:xfrm>
            <a:off x="2562795" y="5789134"/>
            <a:ext cx="4384897" cy="636838"/>
            <a:chOff x="1520" y="1893"/>
            <a:chExt cx="2851" cy="505"/>
          </a:xfrm>
        </p:grpSpPr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 rot="541637">
              <a:off x="1868" y="1931"/>
              <a:ext cx="25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kern="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ACK</a:t>
              </a:r>
              <a:r>
                <a: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 = 1, </a:t>
              </a:r>
              <a:r>
                <a:rPr kumimoji="1" lang="en-US" altLang="zh-CN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seq</a:t>
              </a:r>
              <a:r>
                <a: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 = 80,</a:t>
              </a:r>
              <a:r>
                <a:rPr kumimoji="1" lang="en-US" altLang="zh-CN" b="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en-US" altLang="zh-CN" b="0" i="0" u="none" strike="noStrike" kern="0" cap="none" spc="0" normalizeH="0" noProof="0" dirty="0" err="1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ack</a:t>
              </a:r>
              <a:r>
                <a:rPr kumimoji="1" lang="en-US" altLang="zh-CN" b="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 = 88</a:t>
              </a:r>
              <a:endParaRPr kumimoji="1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1520" y="1893"/>
              <a:ext cx="2590" cy="505"/>
            </a:xfrm>
            <a:prstGeom prst="line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36" name="圆角矩形标注 35"/>
          <p:cNvSpPr/>
          <p:nvPr/>
        </p:nvSpPr>
        <p:spPr>
          <a:xfrm>
            <a:off x="5101015" y="2705049"/>
            <a:ext cx="3004319" cy="454857"/>
          </a:xfrm>
          <a:prstGeom prst="wedgeRoundRectCallout">
            <a:avLst>
              <a:gd name="adj1" fmla="val -51749"/>
              <a:gd name="adj2" fmla="val 430556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确认被捎带在数据报文段中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7" name="圆角矩形标注 36"/>
          <p:cNvSpPr/>
          <p:nvPr/>
        </p:nvSpPr>
        <p:spPr>
          <a:xfrm>
            <a:off x="5450481" y="3798088"/>
            <a:ext cx="3004319" cy="454857"/>
          </a:xfrm>
          <a:prstGeom prst="wedgeRoundRectCallout">
            <a:avLst>
              <a:gd name="adj1" fmla="val -51749"/>
              <a:gd name="adj2" fmla="val 430556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确认报文段，数据部分为空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524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32" grpId="0"/>
      <p:bldP spid="36" grpId="0" animBg="1"/>
      <p:bldP spid="36" grpId="1" animBg="1"/>
      <p:bldP spid="37" grpId="0" animBg="1"/>
      <p:bldP spid="37" grpId="1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数据传输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基于滑动窗口算法实现可靠的字节流传输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何时发送一个报文段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触发传输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丢</a:t>
            </a:r>
            <a:r>
              <a:rPr lang="zh-CN" altLang="en-US" dirty="0"/>
              <a:t>包检测和</a:t>
            </a:r>
            <a:r>
              <a:rPr lang="zh-CN" altLang="en-US" dirty="0" smtClean="0"/>
              <a:t>重传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自适应重传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发送速率不能超过接收方接收</a:t>
            </a:r>
            <a:r>
              <a:rPr lang="zh-CN" altLang="en-US" dirty="0" smtClean="0"/>
              <a:t>能力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流量控制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尽可能多利用网络</a:t>
            </a:r>
            <a:r>
              <a:rPr lang="zh-CN" altLang="en-US" dirty="0" smtClean="0"/>
              <a:t>带宽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拥塞控制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5.3.3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连接管理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6161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连接释放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连接</a:t>
            </a:r>
            <a:r>
              <a:rPr lang="zh-CN" altLang="en-US" dirty="0"/>
              <a:t>的</a:t>
            </a:r>
            <a:r>
              <a:rPr lang="zh-CN" altLang="en-US" dirty="0" smtClean="0"/>
              <a:t>任何</a:t>
            </a:r>
            <a:r>
              <a:rPr lang="zh-CN" altLang="en-US" dirty="0"/>
              <a:t>一方都可以主动关闭连接</a:t>
            </a:r>
          </a:p>
          <a:p>
            <a:pPr lvl="1"/>
            <a:r>
              <a:rPr lang="zh-CN" altLang="en-US" dirty="0"/>
              <a:t>发送</a:t>
            </a:r>
            <a:r>
              <a:rPr lang="en-US" altLang="zh-CN" dirty="0" smtClean="0"/>
              <a:t>FIN</a:t>
            </a:r>
            <a:r>
              <a:rPr lang="zh-CN" altLang="en-US" dirty="0" smtClean="0"/>
              <a:t>报文段，表示</a:t>
            </a:r>
            <a:r>
              <a:rPr lang="zh-CN" altLang="en-US" dirty="0"/>
              <a:t>己方不再发送数据</a:t>
            </a:r>
          </a:p>
          <a:p>
            <a:r>
              <a:rPr lang="zh-CN" altLang="en-US" dirty="0"/>
              <a:t>另一端可以继续发送数据</a:t>
            </a:r>
          </a:p>
          <a:p>
            <a:pPr lvl="1"/>
            <a:r>
              <a:rPr lang="en-US" altLang="zh-CN" dirty="0" smtClean="0"/>
              <a:t>TCP</a:t>
            </a:r>
            <a:r>
              <a:rPr lang="zh-CN" altLang="en-US" dirty="0"/>
              <a:t>是一个全双工传输</a:t>
            </a:r>
            <a:r>
              <a:rPr lang="zh-CN" altLang="en-US" dirty="0" smtClean="0"/>
              <a:t>协议，双向的字节流传输，两个方向的数据传输可能不会同时结束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单向的数据传输仍需要得到接收方的确认报文段</a:t>
            </a:r>
            <a:endParaRPr lang="zh-CN" altLang="en-US" dirty="0"/>
          </a:p>
          <a:p>
            <a:r>
              <a:rPr lang="zh-CN" altLang="en-US" dirty="0" smtClean="0"/>
              <a:t>异常情况下，任何</a:t>
            </a:r>
            <a:r>
              <a:rPr lang="zh-CN" altLang="en-US" dirty="0"/>
              <a:t>一方都可以发送</a:t>
            </a:r>
            <a:r>
              <a:rPr lang="en-US" altLang="zh-CN" dirty="0" smtClean="0"/>
              <a:t>RST</a:t>
            </a:r>
            <a:r>
              <a:rPr lang="zh-CN" altLang="en-US" dirty="0" smtClean="0"/>
              <a:t>报文段关闭连接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5.3.3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连接管理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7598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704E2A-200F-4FD4-82DE-C9E7CB5B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927" y="3107840"/>
            <a:ext cx="4800533" cy="855663"/>
          </a:xfrm>
        </p:spPr>
        <p:txBody>
          <a:bodyPr tIns="72000" bIns="72000" anchor="ctr" anchorCtr="0">
            <a:noAutofit/>
          </a:bodyPr>
          <a:lstStyle/>
          <a:p>
            <a:pPr algn="ctr"/>
            <a:r>
              <a:rPr lang="zh-CN" altLang="en-US" sz="6600" dirty="0" smtClean="0">
                <a:solidFill>
                  <a:srgbClr val="0000CC"/>
                </a:solidFill>
                <a:latin typeface="+mn-ea"/>
                <a:ea typeface="+mn-ea"/>
              </a:rPr>
              <a:t>休息！！！</a:t>
            </a:r>
            <a:endParaRPr lang="zh-CN" altLang="en-US" sz="66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833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9346"/>
            <a:ext cx="8229600" cy="55386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.1 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传输层协议概述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5.2 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用户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数据报协议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UDP</a:t>
            </a:r>
          </a:p>
          <a:p>
            <a:r>
              <a:rPr lang="en-US" altLang="zh-CN" dirty="0" smtClean="0"/>
              <a:t>5.3  </a:t>
            </a:r>
            <a:r>
              <a:rPr lang="zh-CN" altLang="en-US" dirty="0" smtClean="0"/>
              <a:t>传输控制协议 </a:t>
            </a:r>
            <a:r>
              <a:rPr lang="en-US" altLang="zh-CN" dirty="0"/>
              <a:t>TCP 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5.3.1  TCP</a:t>
            </a:r>
            <a:r>
              <a:rPr lang="zh-CN" altLang="en-US" dirty="0" smtClean="0"/>
              <a:t>协议概述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5.3.2  TCP</a:t>
            </a:r>
            <a:r>
              <a:rPr lang="zh-CN" altLang="en-US" dirty="0" smtClean="0"/>
              <a:t>报文段格式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5.3.3  </a:t>
            </a:r>
            <a:r>
              <a:rPr lang="zh-CN" altLang="en-US" dirty="0" smtClean="0"/>
              <a:t>连接管理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5.3.4  </a:t>
            </a:r>
            <a:r>
              <a:rPr lang="zh-CN" altLang="en-US" dirty="0" smtClean="0"/>
              <a:t>可靠</a:t>
            </a:r>
            <a:r>
              <a:rPr lang="zh-CN" altLang="en-US" dirty="0"/>
              <a:t>和</a:t>
            </a:r>
            <a:r>
              <a:rPr lang="zh-CN" altLang="en-US" dirty="0" smtClean="0"/>
              <a:t>有序传输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5.3.5  </a:t>
            </a:r>
            <a:r>
              <a:rPr lang="zh-CN" altLang="en-US" dirty="0"/>
              <a:t>流量控制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5.3.6  </a:t>
            </a:r>
            <a:r>
              <a:rPr lang="zh-CN" altLang="en-US" dirty="0" smtClean="0"/>
              <a:t>触发传输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5.3.7  </a:t>
            </a:r>
            <a:r>
              <a:rPr lang="zh-CN" altLang="en-US" dirty="0" smtClean="0"/>
              <a:t>自适应重传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5.3.8  </a:t>
            </a:r>
            <a:r>
              <a:rPr lang="zh-CN" altLang="en-US" dirty="0" smtClean="0"/>
              <a:t>拥塞控制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95035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的连接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连接</a:t>
            </a:r>
            <a:r>
              <a:rPr lang="zh-CN" altLang="en-US" dirty="0" smtClean="0"/>
              <a:t>是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最基本的抽象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每条</a:t>
            </a:r>
            <a:r>
              <a:rPr lang="en-US" altLang="zh-CN" dirty="0"/>
              <a:t>TCP</a:t>
            </a:r>
            <a:r>
              <a:rPr lang="zh-CN" altLang="en-US" dirty="0"/>
              <a:t>连接是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一对双向的</a:t>
            </a:r>
            <a:r>
              <a:rPr lang="zh-CN" altLang="en-US" dirty="0" smtClean="0"/>
              <a:t>点对点</a:t>
            </a:r>
            <a:r>
              <a:rPr lang="zh-CN" altLang="en-US" dirty="0"/>
              <a:t>字节</a:t>
            </a:r>
            <a:r>
              <a:rPr lang="zh-CN" altLang="en-US" dirty="0" smtClean="0"/>
              <a:t>流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每</a:t>
            </a:r>
            <a:r>
              <a:rPr lang="zh-CN" altLang="en-US" dirty="0" smtClean="0"/>
              <a:t>条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连接两个端点</a:t>
            </a:r>
            <a:endParaRPr lang="en-US" altLang="zh-CN" dirty="0" smtClean="0"/>
          </a:p>
          <a:p>
            <a:pPr marL="1008000" lvl="2">
              <a:lnSpc>
                <a:spcPct val="150000"/>
              </a:lnSpc>
            </a:pPr>
            <a:r>
              <a:rPr lang="zh-CN" altLang="en-US" dirty="0" smtClean="0"/>
              <a:t>端点，即套接字 </a:t>
            </a:r>
            <a:r>
              <a:rPr lang="en-US" altLang="zh-CN" dirty="0" smtClean="0"/>
              <a:t>(socket)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008000" lvl="2">
              <a:lnSpc>
                <a:spcPct val="150000"/>
              </a:lnSpc>
            </a:pPr>
            <a:r>
              <a:rPr lang="zh-CN" altLang="en-US" dirty="0"/>
              <a:t>每</a:t>
            </a:r>
            <a:r>
              <a:rPr lang="zh-CN" altLang="en-US" dirty="0" smtClean="0"/>
              <a:t>条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连接由两个端点 </a:t>
            </a:r>
            <a:r>
              <a:rPr lang="en-US" altLang="zh-CN" dirty="0" smtClean="0"/>
              <a:t>(IP</a:t>
            </a:r>
            <a:r>
              <a:rPr lang="zh-CN" altLang="en-US" dirty="0" smtClean="0"/>
              <a:t>和端口的四元组</a:t>
            </a:r>
            <a:r>
              <a:rPr lang="en-US" altLang="zh-CN" dirty="0" smtClean="0"/>
              <a:t>) </a:t>
            </a:r>
            <a:r>
              <a:rPr lang="zh-CN" altLang="en-US" dirty="0" smtClean="0"/>
              <a:t>唯一标识</a:t>
            </a:r>
            <a:endParaRPr lang="en-US" altLang="zh-CN" dirty="0" smtClean="0"/>
          </a:p>
          <a:p>
            <a:pPr marL="1296000" lvl="3">
              <a:lnSpc>
                <a:spcPct val="150000"/>
              </a:lnSpc>
            </a:pPr>
            <a:r>
              <a:rPr lang="en-US" altLang="zh-CN" sz="1800" dirty="0" smtClean="0"/>
              <a:t>TCP</a:t>
            </a:r>
            <a:r>
              <a:rPr lang="zh-CN" altLang="en-US" sz="1800" dirty="0" smtClean="0"/>
              <a:t>连接 </a:t>
            </a:r>
            <a:r>
              <a:rPr lang="en-US" altLang="zh-CN" sz="1800" dirty="0" smtClean="0"/>
              <a:t>= {socket</a:t>
            </a:r>
            <a:r>
              <a:rPr lang="en-US" altLang="zh-CN" sz="1800" baseline="-25000" dirty="0" smtClean="0"/>
              <a:t>1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socket</a:t>
            </a:r>
            <a:r>
              <a:rPr lang="en-US" altLang="zh-CN" sz="1800" baseline="-25000" dirty="0" smtClean="0"/>
              <a:t>2</a:t>
            </a:r>
            <a:r>
              <a:rPr lang="en-US" altLang="zh-CN" sz="1800" dirty="0" smtClean="0"/>
              <a:t>} </a:t>
            </a:r>
          </a:p>
          <a:p>
            <a:pPr marL="1067406" lvl="3" indent="0">
              <a:lnSpc>
                <a:spcPct val="150000"/>
              </a:lnSpc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        = {(IP</a:t>
            </a:r>
            <a:r>
              <a:rPr lang="en-US" altLang="zh-CN" sz="1800" baseline="-25000" dirty="0" smtClean="0"/>
              <a:t>1</a:t>
            </a:r>
            <a:r>
              <a:rPr lang="en-US" altLang="zh-CN" sz="1800" dirty="0" smtClean="0"/>
              <a:t>: port</a:t>
            </a:r>
            <a:r>
              <a:rPr lang="en-US" altLang="zh-CN" sz="1800" baseline="-25000" dirty="0" smtClean="0"/>
              <a:t>1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(IP</a:t>
            </a:r>
            <a:r>
              <a:rPr lang="en-US" altLang="zh-CN" sz="1800" baseline="-25000" dirty="0" smtClean="0"/>
              <a:t>2</a:t>
            </a:r>
            <a:r>
              <a:rPr lang="en-US" altLang="zh-CN" sz="1800" dirty="0" smtClean="0"/>
              <a:t>: port</a:t>
            </a:r>
            <a:r>
              <a:rPr lang="en-US" altLang="zh-CN" sz="1800" baseline="-25000" dirty="0" smtClean="0"/>
              <a:t>2</a:t>
            </a:r>
            <a:r>
              <a:rPr lang="en-US" altLang="zh-CN" sz="1800" dirty="0" smtClean="0"/>
              <a:t>)}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5.3.3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连接管理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75117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的连接管理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连接有三个阶段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连接建立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数据传输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连接释放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en-US" altLang="zh-CN" dirty="0"/>
              <a:t>TCP</a:t>
            </a:r>
            <a:r>
              <a:rPr lang="zh-CN" altLang="en-US" dirty="0" smtClean="0"/>
              <a:t>连接管理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</a:t>
            </a:r>
            <a:r>
              <a:rPr lang="zh-CN" altLang="en-US" dirty="0"/>
              <a:t>的建立和释放都能正常地进行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5.3.3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连接管理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7835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连接建立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260621"/>
          </a:xfrm>
        </p:spPr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连接建立的目的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</a:t>
            </a:r>
            <a:r>
              <a:rPr lang="zh-CN" altLang="en-US" dirty="0"/>
              <a:t>每一方能够确知对方的</a:t>
            </a:r>
            <a:r>
              <a:rPr lang="zh-CN" altLang="en-US" dirty="0" smtClean="0"/>
              <a:t>存在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双方确定自己的初始序列号，并通知对端</a:t>
            </a:r>
            <a:endParaRPr lang="en-US" altLang="zh-CN" dirty="0" smtClean="0"/>
          </a:p>
          <a:p>
            <a:pPr lvl="2"/>
            <a:r>
              <a:rPr lang="zh-CN" altLang="en-US" dirty="0"/>
              <a:t>两端的初始序列号相互</a:t>
            </a:r>
            <a:r>
              <a:rPr lang="zh-CN" altLang="en-US" dirty="0" smtClean="0"/>
              <a:t>独立，各自随机选择一初始序列号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为什么随机选择，不从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开始？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防止使用同一连接标识的两个不同实例，过快地重复使用同一个序号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允许</a:t>
            </a:r>
            <a:r>
              <a:rPr lang="zh-CN" altLang="en-US" dirty="0"/>
              <a:t>双方协商一些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最大</a:t>
            </a:r>
            <a:r>
              <a:rPr lang="zh-CN" altLang="en-US" dirty="0"/>
              <a:t>报文段</a:t>
            </a:r>
            <a:r>
              <a:rPr lang="zh-CN" altLang="en-US" dirty="0" smtClean="0"/>
              <a:t>长度、最大</a:t>
            </a:r>
            <a:r>
              <a:rPr lang="zh-CN" altLang="en-US" dirty="0"/>
              <a:t>窗口</a:t>
            </a:r>
            <a:r>
              <a:rPr lang="zh-CN" altLang="en-US" dirty="0" smtClean="0"/>
              <a:t>大小等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对传输实体资源</a:t>
            </a:r>
            <a:r>
              <a:rPr lang="zh-CN" altLang="en-US" dirty="0"/>
              <a:t>进行分配</a:t>
            </a:r>
            <a:endParaRPr lang="en-US" altLang="zh-CN" dirty="0"/>
          </a:p>
          <a:p>
            <a:pPr lvl="2"/>
            <a:r>
              <a:rPr lang="zh-CN" altLang="en-US" dirty="0" smtClean="0"/>
              <a:t>缓存大小、连接表</a:t>
            </a:r>
            <a:r>
              <a:rPr lang="zh-CN" altLang="en-US" dirty="0"/>
              <a:t>中</a:t>
            </a:r>
            <a:r>
              <a:rPr lang="zh-CN" altLang="en-US" dirty="0" smtClean="0"/>
              <a:t>的其它项目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5.3.3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连接管理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8467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连接建立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260621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dirty="0" smtClean="0"/>
              <a:t>TCP </a:t>
            </a:r>
            <a:r>
              <a:rPr lang="zh-CN" altLang="en-US" dirty="0"/>
              <a:t>连接的</a:t>
            </a:r>
            <a:r>
              <a:rPr lang="zh-CN" altLang="en-US" dirty="0" smtClean="0"/>
              <a:t>建立采用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客户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服务器</a:t>
            </a:r>
            <a:r>
              <a:rPr lang="zh-CN" altLang="en-US" dirty="0" smtClean="0"/>
              <a:t>方式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客户</a:t>
            </a:r>
            <a:r>
              <a:rPr lang="en-US" altLang="zh-CN" dirty="0"/>
              <a:t>(client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：主动</a:t>
            </a:r>
            <a:r>
              <a:rPr lang="zh-CN" altLang="en-US" dirty="0"/>
              <a:t>发起连接建立的应用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使用客户端端口号，由协议栈随机产生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服务器</a:t>
            </a:r>
            <a:r>
              <a:rPr lang="en-US" altLang="zh-CN" dirty="0"/>
              <a:t>(server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：被动</a:t>
            </a:r>
            <a:r>
              <a:rPr lang="zh-CN" altLang="en-US" dirty="0"/>
              <a:t>等待连接建立的应用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pPr lvl="2"/>
            <a:r>
              <a:rPr lang="zh-CN" altLang="en-US" dirty="0"/>
              <a:t>使用熟知端口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例如，</a:t>
            </a:r>
            <a:r>
              <a:rPr lang="en-US" altLang="zh-CN" dirty="0"/>
              <a:t>HTTP: </a:t>
            </a:r>
            <a:r>
              <a:rPr lang="en-US" altLang="zh-CN" dirty="0" smtClean="0"/>
              <a:t>80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SSH</a:t>
            </a:r>
            <a:r>
              <a:rPr lang="en-US" altLang="zh-CN" dirty="0"/>
              <a:t>: 22, FTP: </a:t>
            </a:r>
            <a:r>
              <a:rPr lang="en-US" altLang="zh-CN" dirty="0" smtClean="0"/>
              <a:t>21</a:t>
            </a:r>
          </a:p>
          <a:p>
            <a:pPr>
              <a:spcBef>
                <a:spcPts val="1800"/>
              </a:spcBef>
            </a:pPr>
            <a:r>
              <a:rPr lang="zh-CN" altLang="en-US" dirty="0" smtClean="0"/>
              <a:t>连接</a:t>
            </a:r>
            <a:r>
              <a:rPr lang="zh-CN" altLang="en-US" dirty="0"/>
              <a:t>的</a:t>
            </a:r>
            <a:r>
              <a:rPr lang="zh-CN" altLang="en-US" dirty="0" smtClean="0"/>
              <a:t>建立是非对称的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服务器</a:t>
            </a:r>
            <a:r>
              <a:rPr lang="zh-CN" altLang="en-US" dirty="0"/>
              <a:t>已预先被动</a:t>
            </a:r>
            <a:r>
              <a:rPr lang="zh-CN" altLang="en-US" dirty="0" smtClean="0"/>
              <a:t>打开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创建传输控制块，进入</a:t>
            </a:r>
            <a:r>
              <a:rPr lang="en-US" altLang="zh-CN" dirty="0" smtClean="0"/>
              <a:t>LISTEN</a:t>
            </a:r>
            <a:r>
              <a:rPr lang="zh-CN" altLang="en-US" dirty="0" smtClean="0"/>
              <a:t>状态，表示</a:t>
            </a:r>
            <a:r>
              <a:rPr lang="zh-CN" altLang="en-US" dirty="0"/>
              <a:t>服务程序已准备好</a:t>
            </a:r>
            <a:r>
              <a:rPr lang="zh-CN" altLang="en-US" dirty="0" smtClean="0"/>
              <a:t>，等待</a:t>
            </a:r>
            <a:r>
              <a:rPr lang="zh-CN" altLang="en-US" dirty="0"/>
              <a:t>客户的连接</a:t>
            </a:r>
            <a:r>
              <a:rPr lang="zh-CN" altLang="en-US" dirty="0" smtClean="0"/>
              <a:t>请求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连接建立</a:t>
            </a:r>
            <a:r>
              <a:rPr lang="zh-CN" altLang="en-US" dirty="0"/>
              <a:t>由</a:t>
            </a:r>
            <a:r>
              <a:rPr lang="zh-CN" altLang="en-US" dirty="0" smtClean="0"/>
              <a:t>客户端主动</a:t>
            </a:r>
            <a:r>
              <a:rPr lang="zh-CN" altLang="en-US" dirty="0"/>
              <a:t>打开开始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5.3.3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连接管理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41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组合 147"/>
          <p:cNvGrpSpPr/>
          <p:nvPr/>
        </p:nvGrpSpPr>
        <p:grpSpPr>
          <a:xfrm>
            <a:off x="2606183" y="3492400"/>
            <a:ext cx="3983474" cy="3365600"/>
            <a:chOff x="2606183" y="3971605"/>
            <a:chExt cx="3983474" cy="2733994"/>
          </a:xfrm>
        </p:grpSpPr>
        <p:sp>
          <p:nvSpPr>
            <p:cNvPr id="149" name="Line 75"/>
            <p:cNvSpPr>
              <a:spLocks noChangeShapeType="1"/>
            </p:cNvSpPr>
            <p:nvPr/>
          </p:nvSpPr>
          <p:spPr bwMode="auto">
            <a:xfrm>
              <a:off x="2606183" y="3971605"/>
              <a:ext cx="0" cy="2733994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0" name="Line 76"/>
            <p:cNvSpPr>
              <a:spLocks noChangeShapeType="1"/>
            </p:cNvSpPr>
            <p:nvPr/>
          </p:nvSpPr>
          <p:spPr bwMode="auto">
            <a:xfrm>
              <a:off x="6589657" y="3971605"/>
              <a:ext cx="0" cy="2733994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TCP</a:t>
            </a:r>
            <a:r>
              <a:rPr lang="zh-CN" altLang="en-US" sz="3200" dirty="0" smtClean="0"/>
              <a:t>连接建立 </a:t>
            </a:r>
            <a:r>
              <a:rPr lang="en-US" altLang="zh-CN" sz="3200" dirty="0" smtClean="0"/>
              <a:t>-- </a:t>
            </a:r>
            <a:r>
              <a:rPr lang="zh-CN" altLang="en-US" sz="2800" dirty="0" smtClean="0"/>
              <a:t>三</a:t>
            </a:r>
            <a:r>
              <a:rPr lang="zh-CN" altLang="en-US" sz="2800" dirty="0"/>
              <a:t>次握手 </a:t>
            </a:r>
            <a:r>
              <a:rPr lang="en-US" altLang="zh-CN" sz="2800" dirty="0"/>
              <a:t>(three-way handshake</a:t>
            </a:r>
            <a:r>
              <a:rPr lang="en-US" altLang="zh-CN" sz="2800" dirty="0" smtClean="0"/>
              <a:t>)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742" y="1368039"/>
            <a:ext cx="7918612" cy="107170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 smtClean="0"/>
              <a:t>最初，两端的</a:t>
            </a:r>
            <a:r>
              <a:rPr lang="en-US" altLang="zh-CN" sz="2000" dirty="0" smtClean="0"/>
              <a:t>TCP</a:t>
            </a:r>
            <a:r>
              <a:rPr lang="zh-CN" altLang="en-US" sz="2000" dirty="0" smtClean="0"/>
              <a:t>进程都处于</a:t>
            </a:r>
            <a:r>
              <a:rPr lang="en-US" altLang="zh-CN" sz="2000" dirty="0" smtClean="0"/>
              <a:t>CLOSED (</a:t>
            </a:r>
            <a:r>
              <a:rPr lang="zh-CN" altLang="en-US" sz="2000" dirty="0" smtClean="0"/>
              <a:t>关闭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状态</a:t>
            </a:r>
            <a:endParaRPr lang="en-US" altLang="zh-CN" sz="2000" dirty="0" smtClean="0"/>
          </a:p>
          <a:p>
            <a:pPr lvl="1">
              <a:spcBef>
                <a:spcPts val="600"/>
              </a:spcBef>
            </a:pPr>
            <a:r>
              <a:rPr lang="zh-CN" altLang="en-US" sz="1600" dirty="0" smtClean="0"/>
              <a:t>服务器进程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被动打开连接，进入</a:t>
            </a:r>
            <a:r>
              <a:rPr lang="en-US" altLang="zh-CN" sz="1600" dirty="0" smtClean="0"/>
              <a:t>LISTEN (</a:t>
            </a:r>
            <a:r>
              <a:rPr lang="zh-CN" altLang="en-US" sz="1600" dirty="0" smtClean="0"/>
              <a:t>收听</a:t>
            </a:r>
            <a:r>
              <a:rPr lang="en-US" altLang="zh-CN" sz="1600" dirty="0" smtClean="0"/>
              <a:t>) </a:t>
            </a:r>
            <a:r>
              <a:rPr lang="zh-CN" altLang="en-US" sz="1600" dirty="0" smtClean="0"/>
              <a:t>状态，等待客户进程的连接请求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5.3.3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连接管理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1854260" y="3492400"/>
            <a:ext cx="899589" cy="436329"/>
            <a:chOff x="1854260" y="3492400"/>
            <a:chExt cx="899589" cy="436329"/>
          </a:xfrm>
        </p:grpSpPr>
        <p:sp>
          <p:nvSpPr>
            <p:cNvPr id="101" name="Rectangle 31"/>
            <p:cNvSpPr>
              <a:spLocks noChangeArrowheads="1"/>
            </p:cNvSpPr>
            <p:nvPr/>
          </p:nvSpPr>
          <p:spPr bwMode="auto">
            <a:xfrm>
              <a:off x="1897835" y="3492400"/>
              <a:ext cx="856014" cy="436329"/>
            </a:xfrm>
            <a:prstGeom prst="rect">
              <a:avLst/>
            </a:prstGeom>
            <a:solidFill>
              <a:srgbClr val="663300"/>
            </a:soli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2" name="Text Box 32"/>
            <p:cNvSpPr txBox="1">
              <a:spLocks noChangeArrowheads="1"/>
            </p:cNvSpPr>
            <p:nvPr/>
          </p:nvSpPr>
          <p:spPr bwMode="auto">
            <a:xfrm>
              <a:off x="1854260" y="3541582"/>
              <a:ext cx="809077" cy="293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CLOSED</a:t>
              </a: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6369069" y="3492400"/>
            <a:ext cx="908021" cy="436329"/>
            <a:chOff x="6369069" y="3492400"/>
            <a:chExt cx="908021" cy="436329"/>
          </a:xfrm>
        </p:grpSpPr>
        <p:sp>
          <p:nvSpPr>
            <p:cNvPr id="103" name="Rectangle 37"/>
            <p:cNvSpPr>
              <a:spLocks noChangeArrowheads="1"/>
            </p:cNvSpPr>
            <p:nvPr/>
          </p:nvSpPr>
          <p:spPr bwMode="auto">
            <a:xfrm>
              <a:off x="6404209" y="3492400"/>
              <a:ext cx="872881" cy="436329"/>
            </a:xfrm>
            <a:prstGeom prst="rect">
              <a:avLst/>
            </a:prstGeom>
            <a:solidFill>
              <a:srgbClr val="663300"/>
            </a:soli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Text Box 39"/>
            <p:cNvSpPr txBox="1">
              <a:spLocks noChangeArrowheads="1"/>
            </p:cNvSpPr>
            <p:nvPr/>
          </p:nvSpPr>
          <p:spPr bwMode="auto">
            <a:xfrm>
              <a:off x="6369069" y="3541582"/>
              <a:ext cx="809077" cy="293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CLOSED</a:t>
              </a:r>
            </a:p>
          </p:txBody>
        </p:sp>
      </p:grpSp>
      <p:sp>
        <p:nvSpPr>
          <p:cNvPr id="113" name="Rectangle 45"/>
          <p:cNvSpPr>
            <a:spLocks noChangeArrowheads="1"/>
          </p:cNvSpPr>
          <p:nvPr/>
        </p:nvSpPr>
        <p:spPr bwMode="auto">
          <a:xfrm>
            <a:off x="7293689" y="3855690"/>
            <a:ext cx="971274" cy="28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被动打开</a:t>
            </a:r>
          </a:p>
        </p:txBody>
      </p:sp>
      <p:grpSp>
        <p:nvGrpSpPr>
          <p:cNvPr id="123" name="组合 122"/>
          <p:cNvGrpSpPr/>
          <p:nvPr/>
        </p:nvGrpSpPr>
        <p:grpSpPr>
          <a:xfrm>
            <a:off x="2016822" y="2707885"/>
            <a:ext cx="742544" cy="800009"/>
            <a:chOff x="2016822" y="2707885"/>
            <a:chExt cx="742544" cy="800009"/>
          </a:xfrm>
        </p:grpSpPr>
        <p:sp>
          <p:nvSpPr>
            <p:cNvPr id="109" name="Rectangle 55"/>
            <p:cNvSpPr>
              <a:spLocks noChangeArrowheads="1"/>
            </p:cNvSpPr>
            <p:nvPr/>
          </p:nvSpPr>
          <p:spPr bwMode="auto">
            <a:xfrm>
              <a:off x="2479756" y="3004367"/>
              <a:ext cx="279610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11" name="Rectangle 57"/>
            <p:cNvSpPr>
              <a:spLocks noChangeArrowheads="1"/>
            </p:cNvSpPr>
            <p:nvPr/>
          </p:nvSpPr>
          <p:spPr bwMode="auto">
            <a:xfrm>
              <a:off x="2016822" y="2707885"/>
              <a:ext cx="570573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客户</a:t>
              </a:r>
            </a:p>
          </p:txBody>
        </p:sp>
        <p:pic>
          <p:nvPicPr>
            <p:cNvPr id="121" name="内容占位符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6822" y="2983969"/>
              <a:ext cx="629006" cy="523925"/>
            </a:xfrm>
            <a:prstGeom prst="rect">
              <a:avLst/>
            </a:prstGeom>
          </p:spPr>
        </p:pic>
      </p:grpSp>
      <p:grpSp>
        <p:nvGrpSpPr>
          <p:cNvPr id="124" name="组合 123"/>
          <p:cNvGrpSpPr/>
          <p:nvPr/>
        </p:nvGrpSpPr>
        <p:grpSpPr>
          <a:xfrm>
            <a:off x="6412643" y="2723149"/>
            <a:ext cx="818530" cy="784744"/>
            <a:chOff x="6412643" y="2723149"/>
            <a:chExt cx="818530" cy="784744"/>
          </a:xfrm>
        </p:grpSpPr>
        <p:sp>
          <p:nvSpPr>
            <p:cNvPr id="110" name="Rectangle 56"/>
            <p:cNvSpPr>
              <a:spLocks noChangeArrowheads="1"/>
            </p:cNvSpPr>
            <p:nvPr/>
          </p:nvSpPr>
          <p:spPr bwMode="auto">
            <a:xfrm>
              <a:off x="6412643" y="3004367"/>
              <a:ext cx="272513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112" name="Rectangle 58"/>
            <p:cNvSpPr>
              <a:spLocks noChangeArrowheads="1"/>
            </p:cNvSpPr>
            <p:nvPr/>
          </p:nvSpPr>
          <p:spPr bwMode="auto">
            <a:xfrm>
              <a:off x="6456216" y="2723149"/>
              <a:ext cx="774957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服务器</a:t>
              </a:r>
            </a:p>
          </p:txBody>
        </p:sp>
        <p:pic>
          <p:nvPicPr>
            <p:cNvPr id="122" name="内容占位符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058" y="2983968"/>
              <a:ext cx="629006" cy="523925"/>
            </a:xfrm>
            <a:prstGeom prst="rect">
              <a:avLst/>
            </a:prstGeom>
          </p:spPr>
        </p:pic>
      </p:grpSp>
      <p:cxnSp>
        <p:nvCxnSpPr>
          <p:cNvPr id="129" name="直接连接符 128"/>
          <p:cNvCxnSpPr/>
          <p:nvPr/>
        </p:nvCxnSpPr>
        <p:spPr>
          <a:xfrm flipV="1">
            <a:off x="7318906" y="3492400"/>
            <a:ext cx="1021281" cy="1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8340187" y="3489063"/>
            <a:ext cx="0" cy="69773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V="1">
            <a:off x="7262268" y="4186802"/>
            <a:ext cx="1089243" cy="1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2"/>
          <p:cNvGrpSpPr>
            <a:grpSpLocks/>
          </p:cNvGrpSpPr>
          <p:nvPr/>
        </p:nvGrpSpPr>
        <p:grpSpPr bwMode="auto">
          <a:xfrm>
            <a:off x="6402805" y="4031276"/>
            <a:ext cx="877104" cy="529278"/>
            <a:chOff x="4111" y="1893"/>
            <a:chExt cx="623" cy="519"/>
          </a:xfrm>
        </p:grpSpPr>
        <p:sp>
          <p:nvSpPr>
            <p:cNvPr id="139" name="Rectangle 13"/>
            <p:cNvSpPr>
              <a:spLocks noChangeArrowheads="1"/>
            </p:cNvSpPr>
            <p:nvPr/>
          </p:nvSpPr>
          <p:spPr bwMode="auto">
            <a:xfrm>
              <a:off x="4111" y="1893"/>
              <a:ext cx="621" cy="51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0" name="Rectangle 14"/>
            <p:cNvSpPr>
              <a:spLocks noChangeArrowheads="1"/>
            </p:cNvSpPr>
            <p:nvPr/>
          </p:nvSpPr>
          <p:spPr bwMode="auto">
            <a:xfrm>
              <a:off x="4154" y="2004"/>
              <a:ext cx="580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latin typeface="Calibri" panose="020F0502020204030204" pitchFamily="34" charset="0"/>
                  <a:ea typeface="黑体" panose="02010609060101010101" pitchFamily="49" charset="-122"/>
                </a:rPr>
                <a:t>LISTEN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78548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606183" y="3492400"/>
            <a:ext cx="3983474" cy="3365600"/>
            <a:chOff x="2606183" y="3971605"/>
            <a:chExt cx="3983474" cy="2733994"/>
          </a:xfrm>
        </p:grpSpPr>
        <p:sp>
          <p:nvSpPr>
            <p:cNvPr id="51" name="Line 75"/>
            <p:cNvSpPr>
              <a:spLocks noChangeShapeType="1"/>
            </p:cNvSpPr>
            <p:nvPr/>
          </p:nvSpPr>
          <p:spPr bwMode="auto">
            <a:xfrm>
              <a:off x="2606183" y="3971605"/>
              <a:ext cx="0" cy="2733994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2" name="Line 76"/>
            <p:cNvSpPr>
              <a:spLocks noChangeShapeType="1"/>
            </p:cNvSpPr>
            <p:nvPr/>
          </p:nvSpPr>
          <p:spPr bwMode="auto">
            <a:xfrm>
              <a:off x="6589657" y="3971605"/>
              <a:ext cx="0" cy="2733994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TCP</a:t>
            </a:r>
            <a:r>
              <a:rPr lang="zh-CN" altLang="en-US" sz="3200" dirty="0" smtClean="0"/>
              <a:t>连接建立 </a:t>
            </a:r>
            <a:r>
              <a:rPr lang="en-US" altLang="zh-CN" sz="3200" dirty="0" smtClean="0"/>
              <a:t>-- </a:t>
            </a:r>
            <a:r>
              <a:rPr lang="zh-CN" altLang="en-US" sz="2800" dirty="0" smtClean="0"/>
              <a:t>三</a:t>
            </a:r>
            <a:r>
              <a:rPr lang="zh-CN" altLang="en-US" sz="2800" dirty="0"/>
              <a:t>次握手 </a:t>
            </a:r>
            <a:r>
              <a:rPr lang="en-US" altLang="zh-CN" sz="2800" dirty="0"/>
              <a:t>(three-way handshake</a:t>
            </a:r>
            <a:r>
              <a:rPr lang="en-US" altLang="zh-CN" sz="2800" dirty="0" smtClean="0"/>
              <a:t>)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742" y="1368039"/>
            <a:ext cx="8219058" cy="7147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dirty="0" smtClean="0"/>
              <a:t>TCP</a:t>
            </a:r>
            <a:r>
              <a:rPr lang="zh-CN" altLang="en-US" sz="2000" dirty="0" smtClean="0"/>
              <a:t>客户进程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主动打开连接</a:t>
            </a:r>
            <a:endParaRPr lang="en-US" altLang="zh-CN" sz="2000" dirty="0" smtClean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创建传输控制块</a:t>
            </a:r>
            <a:r>
              <a:rPr lang="en-US" altLang="zh-CN" sz="1600" dirty="0"/>
              <a:t>TCB</a:t>
            </a:r>
            <a:r>
              <a:rPr lang="zh-CN" altLang="en-US" sz="1600" dirty="0"/>
              <a:t>，向</a:t>
            </a:r>
            <a:r>
              <a:rPr lang="en-US" altLang="zh-CN" sz="1600" dirty="0"/>
              <a:t>B</a:t>
            </a:r>
            <a:r>
              <a:rPr lang="zh-CN" altLang="en-US" sz="1600" dirty="0"/>
              <a:t>发送连接请求</a:t>
            </a:r>
            <a:r>
              <a:rPr lang="zh-CN" altLang="en-US" sz="1600" dirty="0" smtClean="0"/>
              <a:t>报文段，进入</a:t>
            </a:r>
            <a:r>
              <a:rPr lang="en-US" altLang="zh-CN" sz="1600" dirty="0" smtClean="0"/>
              <a:t>SYN-SENT(</a:t>
            </a:r>
            <a:r>
              <a:rPr lang="zh-CN" altLang="en-US" sz="1600" dirty="0" smtClean="0"/>
              <a:t>同步已发送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状态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5.3.3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连接管理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1854260" y="3492400"/>
            <a:ext cx="899589" cy="436329"/>
            <a:chOff x="1854260" y="3492400"/>
            <a:chExt cx="899589" cy="436329"/>
          </a:xfrm>
        </p:grpSpPr>
        <p:sp>
          <p:nvSpPr>
            <p:cNvPr id="101" name="Rectangle 31"/>
            <p:cNvSpPr>
              <a:spLocks noChangeArrowheads="1"/>
            </p:cNvSpPr>
            <p:nvPr/>
          </p:nvSpPr>
          <p:spPr bwMode="auto">
            <a:xfrm>
              <a:off x="1897835" y="3492400"/>
              <a:ext cx="856014" cy="436329"/>
            </a:xfrm>
            <a:prstGeom prst="rect">
              <a:avLst/>
            </a:prstGeom>
            <a:solidFill>
              <a:srgbClr val="663300"/>
            </a:soli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2" name="Text Box 32"/>
            <p:cNvSpPr txBox="1">
              <a:spLocks noChangeArrowheads="1"/>
            </p:cNvSpPr>
            <p:nvPr/>
          </p:nvSpPr>
          <p:spPr bwMode="auto">
            <a:xfrm>
              <a:off x="1854260" y="3541582"/>
              <a:ext cx="809077" cy="293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CLOSED</a:t>
              </a: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6369069" y="3492400"/>
            <a:ext cx="908021" cy="436329"/>
            <a:chOff x="6369069" y="3492400"/>
            <a:chExt cx="908021" cy="436329"/>
          </a:xfrm>
        </p:grpSpPr>
        <p:sp>
          <p:nvSpPr>
            <p:cNvPr id="103" name="Rectangle 37"/>
            <p:cNvSpPr>
              <a:spLocks noChangeArrowheads="1"/>
            </p:cNvSpPr>
            <p:nvPr/>
          </p:nvSpPr>
          <p:spPr bwMode="auto">
            <a:xfrm>
              <a:off x="6404209" y="3492400"/>
              <a:ext cx="872881" cy="436329"/>
            </a:xfrm>
            <a:prstGeom prst="rect">
              <a:avLst/>
            </a:prstGeom>
            <a:solidFill>
              <a:srgbClr val="663300"/>
            </a:soli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Text Box 39"/>
            <p:cNvSpPr txBox="1">
              <a:spLocks noChangeArrowheads="1"/>
            </p:cNvSpPr>
            <p:nvPr/>
          </p:nvSpPr>
          <p:spPr bwMode="auto">
            <a:xfrm>
              <a:off x="6369069" y="3541582"/>
              <a:ext cx="809077" cy="293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CLOSED</a:t>
              </a:r>
            </a:p>
          </p:txBody>
        </p:sp>
      </p:grpSp>
      <p:sp>
        <p:nvSpPr>
          <p:cNvPr id="113" name="Rectangle 45"/>
          <p:cNvSpPr>
            <a:spLocks noChangeArrowheads="1"/>
          </p:cNvSpPr>
          <p:nvPr/>
        </p:nvSpPr>
        <p:spPr bwMode="auto">
          <a:xfrm>
            <a:off x="7293689" y="3855690"/>
            <a:ext cx="971274" cy="28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被动打开</a:t>
            </a:r>
          </a:p>
        </p:txBody>
      </p:sp>
      <p:grpSp>
        <p:nvGrpSpPr>
          <p:cNvPr id="123" name="组合 122"/>
          <p:cNvGrpSpPr/>
          <p:nvPr/>
        </p:nvGrpSpPr>
        <p:grpSpPr>
          <a:xfrm>
            <a:off x="2016822" y="2707885"/>
            <a:ext cx="742544" cy="800009"/>
            <a:chOff x="2016822" y="2707885"/>
            <a:chExt cx="742544" cy="800009"/>
          </a:xfrm>
        </p:grpSpPr>
        <p:sp>
          <p:nvSpPr>
            <p:cNvPr id="109" name="Rectangle 55"/>
            <p:cNvSpPr>
              <a:spLocks noChangeArrowheads="1"/>
            </p:cNvSpPr>
            <p:nvPr/>
          </p:nvSpPr>
          <p:spPr bwMode="auto">
            <a:xfrm>
              <a:off x="2479756" y="3004367"/>
              <a:ext cx="279610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11" name="Rectangle 57"/>
            <p:cNvSpPr>
              <a:spLocks noChangeArrowheads="1"/>
            </p:cNvSpPr>
            <p:nvPr/>
          </p:nvSpPr>
          <p:spPr bwMode="auto">
            <a:xfrm>
              <a:off x="2016822" y="2707885"/>
              <a:ext cx="570573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客户</a:t>
              </a:r>
            </a:p>
          </p:txBody>
        </p:sp>
        <p:pic>
          <p:nvPicPr>
            <p:cNvPr id="121" name="内容占位符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6822" y="2983969"/>
              <a:ext cx="629006" cy="523925"/>
            </a:xfrm>
            <a:prstGeom prst="rect">
              <a:avLst/>
            </a:prstGeom>
          </p:spPr>
        </p:pic>
      </p:grpSp>
      <p:grpSp>
        <p:nvGrpSpPr>
          <p:cNvPr id="124" name="组合 123"/>
          <p:cNvGrpSpPr/>
          <p:nvPr/>
        </p:nvGrpSpPr>
        <p:grpSpPr>
          <a:xfrm>
            <a:off x="6412643" y="2723149"/>
            <a:ext cx="818530" cy="784744"/>
            <a:chOff x="6412643" y="2723149"/>
            <a:chExt cx="818530" cy="784744"/>
          </a:xfrm>
        </p:grpSpPr>
        <p:sp>
          <p:nvSpPr>
            <p:cNvPr id="110" name="Rectangle 56"/>
            <p:cNvSpPr>
              <a:spLocks noChangeArrowheads="1"/>
            </p:cNvSpPr>
            <p:nvPr/>
          </p:nvSpPr>
          <p:spPr bwMode="auto">
            <a:xfrm>
              <a:off x="6412643" y="3004367"/>
              <a:ext cx="272513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112" name="Rectangle 58"/>
            <p:cNvSpPr>
              <a:spLocks noChangeArrowheads="1"/>
            </p:cNvSpPr>
            <p:nvPr/>
          </p:nvSpPr>
          <p:spPr bwMode="auto">
            <a:xfrm>
              <a:off x="6456216" y="2723149"/>
              <a:ext cx="774957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服务器</a:t>
              </a:r>
            </a:p>
          </p:txBody>
        </p:sp>
        <p:pic>
          <p:nvPicPr>
            <p:cNvPr id="122" name="内容占位符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058" y="2983968"/>
              <a:ext cx="629006" cy="523925"/>
            </a:xfrm>
            <a:prstGeom prst="rect">
              <a:avLst/>
            </a:prstGeom>
          </p:spPr>
        </p:pic>
      </p:grpSp>
      <p:cxnSp>
        <p:nvCxnSpPr>
          <p:cNvPr id="129" name="直接连接符 128"/>
          <p:cNvCxnSpPr/>
          <p:nvPr/>
        </p:nvCxnSpPr>
        <p:spPr>
          <a:xfrm flipV="1">
            <a:off x="7318906" y="3492400"/>
            <a:ext cx="1021281" cy="1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8340187" y="3489063"/>
            <a:ext cx="0" cy="69773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V="1">
            <a:off x="7262268" y="4186802"/>
            <a:ext cx="1089243" cy="1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2"/>
          <p:cNvGrpSpPr>
            <a:grpSpLocks/>
          </p:cNvGrpSpPr>
          <p:nvPr/>
        </p:nvGrpSpPr>
        <p:grpSpPr bwMode="auto">
          <a:xfrm>
            <a:off x="6402805" y="4031276"/>
            <a:ext cx="877104" cy="529278"/>
            <a:chOff x="4111" y="1893"/>
            <a:chExt cx="623" cy="519"/>
          </a:xfrm>
        </p:grpSpPr>
        <p:sp>
          <p:nvSpPr>
            <p:cNvPr id="139" name="Rectangle 13"/>
            <p:cNvSpPr>
              <a:spLocks noChangeArrowheads="1"/>
            </p:cNvSpPr>
            <p:nvPr/>
          </p:nvSpPr>
          <p:spPr bwMode="auto">
            <a:xfrm>
              <a:off x="4111" y="1893"/>
              <a:ext cx="621" cy="51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0" name="Rectangle 14"/>
            <p:cNvSpPr>
              <a:spLocks noChangeArrowheads="1"/>
            </p:cNvSpPr>
            <p:nvPr/>
          </p:nvSpPr>
          <p:spPr bwMode="auto">
            <a:xfrm>
              <a:off x="4154" y="2004"/>
              <a:ext cx="580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latin typeface="Calibri" panose="020F0502020204030204" pitchFamily="34" charset="0"/>
                  <a:ea typeface="黑体" panose="02010609060101010101" pitchFamily="49" charset="-122"/>
                </a:rPr>
                <a:t>LISTEN</a:t>
              </a:r>
            </a:p>
          </p:txBody>
        </p:sp>
      </p:grpSp>
      <p:grpSp>
        <p:nvGrpSpPr>
          <p:cNvPr id="100" name="Group 61"/>
          <p:cNvGrpSpPr>
            <a:grpSpLocks/>
          </p:cNvGrpSpPr>
          <p:nvPr/>
        </p:nvGrpSpPr>
        <p:grpSpPr bwMode="auto">
          <a:xfrm>
            <a:off x="2762282" y="3933772"/>
            <a:ext cx="3838700" cy="680975"/>
            <a:chOff x="1520" y="1858"/>
            <a:chExt cx="2590" cy="540"/>
          </a:xfrm>
        </p:grpSpPr>
        <p:sp>
          <p:nvSpPr>
            <p:cNvPr id="117" name="Rectangle 25"/>
            <p:cNvSpPr>
              <a:spLocks noChangeArrowheads="1"/>
            </p:cNvSpPr>
            <p:nvPr/>
          </p:nvSpPr>
          <p:spPr bwMode="auto">
            <a:xfrm rot="541637">
              <a:off x="2097" y="1858"/>
              <a:ext cx="13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SYN = 1, </a:t>
              </a:r>
              <a:r>
                <a:rPr kumimoji="1" lang="en-US" altLang="zh-CN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seq</a:t>
              </a:r>
              <a:r>
                <a: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 = x</a:t>
              </a:r>
            </a:p>
          </p:txBody>
        </p:sp>
        <p:sp>
          <p:nvSpPr>
            <p:cNvPr id="118" name="Line 28"/>
            <p:cNvSpPr>
              <a:spLocks noChangeShapeType="1"/>
            </p:cNvSpPr>
            <p:nvPr/>
          </p:nvSpPr>
          <p:spPr bwMode="auto">
            <a:xfrm>
              <a:off x="1520" y="1893"/>
              <a:ext cx="2590" cy="505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cxnSp>
        <p:nvCxnSpPr>
          <p:cNvPr id="40" name="直接连接符 39"/>
          <p:cNvCxnSpPr/>
          <p:nvPr/>
        </p:nvCxnSpPr>
        <p:spPr>
          <a:xfrm flipV="1">
            <a:off x="859955" y="3507892"/>
            <a:ext cx="1021281" cy="1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859955" y="3506821"/>
            <a:ext cx="0" cy="69773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3"/>
          <p:cNvGrpSpPr>
            <a:grpSpLocks/>
          </p:cNvGrpSpPr>
          <p:nvPr/>
        </p:nvGrpSpPr>
        <p:grpSpPr bwMode="auto">
          <a:xfrm>
            <a:off x="1891326" y="4000082"/>
            <a:ext cx="854360" cy="1298144"/>
            <a:chOff x="899" y="1916"/>
            <a:chExt cx="622" cy="1048"/>
          </a:xfrm>
        </p:grpSpPr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899" y="1916"/>
              <a:ext cx="622" cy="104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1000" y="2169"/>
              <a:ext cx="417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SYN-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SENT</a:t>
              </a:r>
            </a:p>
          </p:txBody>
        </p:sp>
      </p:grpSp>
      <p:cxnSp>
        <p:nvCxnSpPr>
          <p:cNvPr id="42" name="直接连接符 41"/>
          <p:cNvCxnSpPr/>
          <p:nvPr/>
        </p:nvCxnSpPr>
        <p:spPr>
          <a:xfrm flipH="1">
            <a:off x="859956" y="4204559"/>
            <a:ext cx="1021280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835129" y="3855690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主动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打开</a:t>
            </a:r>
          </a:p>
        </p:txBody>
      </p:sp>
      <p:sp>
        <p:nvSpPr>
          <p:cNvPr id="49" name="圆角矩形标注 48"/>
          <p:cNvSpPr/>
          <p:nvPr/>
        </p:nvSpPr>
        <p:spPr>
          <a:xfrm>
            <a:off x="2258798" y="2033667"/>
            <a:ext cx="6763817" cy="762599"/>
          </a:xfrm>
          <a:prstGeom prst="wedgeRoundRectCallout">
            <a:avLst>
              <a:gd name="adj1" fmla="val -24761"/>
              <a:gd name="adj2" fmla="val 200745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请求报文段首部的同步位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SYN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置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，随机选择初始序号</a:t>
            </a:r>
            <a:r>
              <a:rPr lang="en-US" altLang="zh-CN" sz="1600" dirty="0" err="1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SequenceNum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为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x</a:t>
            </a:r>
          </a:p>
          <a:p>
            <a:pPr marL="56295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SYN=1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的报文段都不携带数据，但消耗掉一个序号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6226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2606183" y="3492400"/>
            <a:ext cx="3983474" cy="3365600"/>
            <a:chOff x="2606183" y="3971605"/>
            <a:chExt cx="3983474" cy="2733994"/>
          </a:xfrm>
        </p:grpSpPr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2606183" y="3971605"/>
              <a:ext cx="0" cy="2733994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6589657" y="3971605"/>
              <a:ext cx="0" cy="2733994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TCP</a:t>
            </a:r>
            <a:r>
              <a:rPr lang="zh-CN" altLang="en-US" sz="3200" dirty="0" smtClean="0"/>
              <a:t>连接建立 </a:t>
            </a:r>
            <a:r>
              <a:rPr lang="en-US" altLang="zh-CN" sz="3200" dirty="0" smtClean="0"/>
              <a:t>-- </a:t>
            </a:r>
            <a:r>
              <a:rPr lang="zh-CN" altLang="en-US" sz="2800" dirty="0" smtClean="0"/>
              <a:t>三</a:t>
            </a:r>
            <a:r>
              <a:rPr lang="zh-CN" altLang="en-US" sz="2800" dirty="0"/>
              <a:t>次握手 </a:t>
            </a:r>
            <a:r>
              <a:rPr lang="en-US" altLang="zh-CN" sz="2800" dirty="0"/>
              <a:t>(three-way handshake</a:t>
            </a:r>
            <a:r>
              <a:rPr lang="en-US" altLang="zh-CN" sz="2800" dirty="0" smtClean="0"/>
              <a:t>)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742" y="1368039"/>
            <a:ext cx="7918612" cy="7147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dirty="0" smtClean="0"/>
              <a:t>B</a:t>
            </a:r>
            <a:r>
              <a:rPr lang="zh-CN" altLang="en-US" sz="2000" dirty="0" smtClean="0"/>
              <a:t>收到请求后，应答确认报文段，进入</a:t>
            </a:r>
            <a:r>
              <a:rPr lang="en-US" altLang="zh-CN" sz="2000" dirty="0" smtClean="0"/>
              <a:t>SYN-RCVD (</a:t>
            </a:r>
            <a:r>
              <a:rPr lang="zh-CN" altLang="en-US" sz="2000" dirty="0" smtClean="0"/>
              <a:t>同步收到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状态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5.3.3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连接管理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1854260" y="3492400"/>
            <a:ext cx="899589" cy="436329"/>
            <a:chOff x="1854260" y="3492400"/>
            <a:chExt cx="899589" cy="436329"/>
          </a:xfrm>
        </p:grpSpPr>
        <p:sp>
          <p:nvSpPr>
            <p:cNvPr id="101" name="Rectangle 31"/>
            <p:cNvSpPr>
              <a:spLocks noChangeArrowheads="1"/>
            </p:cNvSpPr>
            <p:nvPr/>
          </p:nvSpPr>
          <p:spPr bwMode="auto">
            <a:xfrm>
              <a:off x="1897835" y="3492400"/>
              <a:ext cx="856014" cy="436329"/>
            </a:xfrm>
            <a:prstGeom prst="rect">
              <a:avLst/>
            </a:prstGeom>
            <a:solidFill>
              <a:srgbClr val="663300"/>
            </a:soli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2" name="Text Box 32"/>
            <p:cNvSpPr txBox="1">
              <a:spLocks noChangeArrowheads="1"/>
            </p:cNvSpPr>
            <p:nvPr/>
          </p:nvSpPr>
          <p:spPr bwMode="auto">
            <a:xfrm>
              <a:off x="1854260" y="3541582"/>
              <a:ext cx="809077" cy="293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CLOSED</a:t>
              </a: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6369069" y="3492400"/>
            <a:ext cx="908021" cy="436329"/>
            <a:chOff x="6369069" y="3492400"/>
            <a:chExt cx="908021" cy="436329"/>
          </a:xfrm>
        </p:grpSpPr>
        <p:sp>
          <p:nvSpPr>
            <p:cNvPr id="103" name="Rectangle 37"/>
            <p:cNvSpPr>
              <a:spLocks noChangeArrowheads="1"/>
            </p:cNvSpPr>
            <p:nvPr/>
          </p:nvSpPr>
          <p:spPr bwMode="auto">
            <a:xfrm>
              <a:off x="6404209" y="3492400"/>
              <a:ext cx="872881" cy="436329"/>
            </a:xfrm>
            <a:prstGeom prst="rect">
              <a:avLst/>
            </a:prstGeom>
            <a:solidFill>
              <a:srgbClr val="663300"/>
            </a:soli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Text Box 39"/>
            <p:cNvSpPr txBox="1">
              <a:spLocks noChangeArrowheads="1"/>
            </p:cNvSpPr>
            <p:nvPr/>
          </p:nvSpPr>
          <p:spPr bwMode="auto">
            <a:xfrm>
              <a:off x="6369069" y="3541582"/>
              <a:ext cx="809077" cy="293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CLOSED</a:t>
              </a:r>
            </a:p>
          </p:txBody>
        </p:sp>
      </p:grpSp>
      <p:sp>
        <p:nvSpPr>
          <p:cNvPr id="113" name="Rectangle 45"/>
          <p:cNvSpPr>
            <a:spLocks noChangeArrowheads="1"/>
          </p:cNvSpPr>
          <p:nvPr/>
        </p:nvSpPr>
        <p:spPr bwMode="auto">
          <a:xfrm>
            <a:off x="7293689" y="3855690"/>
            <a:ext cx="971274" cy="28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被动打开</a:t>
            </a:r>
          </a:p>
        </p:txBody>
      </p:sp>
      <p:grpSp>
        <p:nvGrpSpPr>
          <p:cNvPr id="123" name="组合 122"/>
          <p:cNvGrpSpPr/>
          <p:nvPr/>
        </p:nvGrpSpPr>
        <p:grpSpPr>
          <a:xfrm>
            <a:off x="2016822" y="2707885"/>
            <a:ext cx="742544" cy="800009"/>
            <a:chOff x="2016822" y="2707885"/>
            <a:chExt cx="742544" cy="800009"/>
          </a:xfrm>
        </p:grpSpPr>
        <p:sp>
          <p:nvSpPr>
            <p:cNvPr id="109" name="Rectangle 55"/>
            <p:cNvSpPr>
              <a:spLocks noChangeArrowheads="1"/>
            </p:cNvSpPr>
            <p:nvPr/>
          </p:nvSpPr>
          <p:spPr bwMode="auto">
            <a:xfrm>
              <a:off x="2479756" y="3004367"/>
              <a:ext cx="279610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11" name="Rectangle 57"/>
            <p:cNvSpPr>
              <a:spLocks noChangeArrowheads="1"/>
            </p:cNvSpPr>
            <p:nvPr/>
          </p:nvSpPr>
          <p:spPr bwMode="auto">
            <a:xfrm>
              <a:off x="2016822" y="2707885"/>
              <a:ext cx="570573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客户</a:t>
              </a:r>
            </a:p>
          </p:txBody>
        </p:sp>
        <p:pic>
          <p:nvPicPr>
            <p:cNvPr id="121" name="内容占位符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6822" y="2983969"/>
              <a:ext cx="629006" cy="523925"/>
            </a:xfrm>
            <a:prstGeom prst="rect">
              <a:avLst/>
            </a:prstGeom>
          </p:spPr>
        </p:pic>
      </p:grpSp>
      <p:grpSp>
        <p:nvGrpSpPr>
          <p:cNvPr id="124" name="组合 123"/>
          <p:cNvGrpSpPr/>
          <p:nvPr/>
        </p:nvGrpSpPr>
        <p:grpSpPr>
          <a:xfrm>
            <a:off x="6412643" y="2723149"/>
            <a:ext cx="818530" cy="784744"/>
            <a:chOff x="6412643" y="2723149"/>
            <a:chExt cx="818530" cy="784744"/>
          </a:xfrm>
        </p:grpSpPr>
        <p:sp>
          <p:nvSpPr>
            <p:cNvPr id="110" name="Rectangle 56"/>
            <p:cNvSpPr>
              <a:spLocks noChangeArrowheads="1"/>
            </p:cNvSpPr>
            <p:nvPr/>
          </p:nvSpPr>
          <p:spPr bwMode="auto">
            <a:xfrm>
              <a:off x="6412643" y="3004367"/>
              <a:ext cx="272513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112" name="Rectangle 58"/>
            <p:cNvSpPr>
              <a:spLocks noChangeArrowheads="1"/>
            </p:cNvSpPr>
            <p:nvPr/>
          </p:nvSpPr>
          <p:spPr bwMode="auto">
            <a:xfrm>
              <a:off x="6456216" y="2723149"/>
              <a:ext cx="774957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服务器</a:t>
              </a:r>
            </a:p>
          </p:txBody>
        </p:sp>
        <p:pic>
          <p:nvPicPr>
            <p:cNvPr id="122" name="内容占位符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058" y="2983968"/>
              <a:ext cx="629006" cy="523925"/>
            </a:xfrm>
            <a:prstGeom prst="rect">
              <a:avLst/>
            </a:prstGeom>
          </p:spPr>
        </p:pic>
      </p:grpSp>
      <p:cxnSp>
        <p:nvCxnSpPr>
          <p:cNvPr id="129" name="直接连接符 128"/>
          <p:cNvCxnSpPr/>
          <p:nvPr/>
        </p:nvCxnSpPr>
        <p:spPr>
          <a:xfrm flipV="1">
            <a:off x="7318906" y="3492400"/>
            <a:ext cx="1021281" cy="1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8340187" y="3489063"/>
            <a:ext cx="0" cy="69773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V="1">
            <a:off x="7262268" y="4186802"/>
            <a:ext cx="1089243" cy="1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2"/>
          <p:cNvGrpSpPr>
            <a:grpSpLocks/>
          </p:cNvGrpSpPr>
          <p:nvPr/>
        </p:nvGrpSpPr>
        <p:grpSpPr bwMode="auto">
          <a:xfrm>
            <a:off x="6402805" y="4031276"/>
            <a:ext cx="877104" cy="529278"/>
            <a:chOff x="4111" y="1893"/>
            <a:chExt cx="623" cy="519"/>
          </a:xfrm>
        </p:grpSpPr>
        <p:sp>
          <p:nvSpPr>
            <p:cNvPr id="139" name="Rectangle 13"/>
            <p:cNvSpPr>
              <a:spLocks noChangeArrowheads="1"/>
            </p:cNvSpPr>
            <p:nvPr/>
          </p:nvSpPr>
          <p:spPr bwMode="auto">
            <a:xfrm>
              <a:off x="4111" y="1893"/>
              <a:ext cx="621" cy="51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0" name="Rectangle 14"/>
            <p:cNvSpPr>
              <a:spLocks noChangeArrowheads="1"/>
            </p:cNvSpPr>
            <p:nvPr/>
          </p:nvSpPr>
          <p:spPr bwMode="auto">
            <a:xfrm>
              <a:off x="4154" y="2004"/>
              <a:ext cx="580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latin typeface="Calibri" panose="020F0502020204030204" pitchFamily="34" charset="0"/>
                  <a:ea typeface="黑体" panose="02010609060101010101" pitchFamily="49" charset="-122"/>
                </a:rPr>
                <a:t>LISTEN</a:t>
              </a:r>
            </a:p>
          </p:txBody>
        </p:sp>
      </p:grpSp>
      <p:grpSp>
        <p:nvGrpSpPr>
          <p:cNvPr id="100" name="Group 61"/>
          <p:cNvGrpSpPr>
            <a:grpSpLocks/>
          </p:cNvGrpSpPr>
          <p:nvPr/>
        </p:nvGrpSpPr>
        <p:grpSpPr bwMode="auto">
          <a:xfrm>
            <a:off x="2762282" y="3933772"/>
            <a:ext cx="3838700" cy="680975"/>
            <a:chOff x="1520" y="1858"/>
            <a:chExt cx="2590" cy="540"/>
          </a:xfrm>
        </p:grpSpPr>
        <p:sp>
          <p:nvSpPr>
            <p:cNvPr id="117" name="Rectangle 25"/>
            <p:cNvSpPr>
              <a:spLocks noChangeArrowheads="1"/>
            </p:cNvSpPr>
            <p:nvPr/>
          </p:nvSpPr>
          <p:spPr bwMode="auto">
            <a:xfrm rot="541637">
              <a:off x="2097" y="1858"/>
              <a:ext cx="13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SYN = 1, </a:t>
              </a:r>
              <a:r>
                <a:rPr kumimoji="1" lang="en-US" altLang="zh-CN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seq</a:t>
              </a:r>
              <a:r>
                <a: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 = x</a:t>
              </a:r>
            </a:p>
          </p:txBody>
        </p:sp>
        <p:sp>
          <p:nvSpPr>
            <p:cNvPr id="118" name="Line 28"/>
            <p:cNvSpPr>
              <a:spLocks noChangeShapeType="1"/>
            </p:cNvSpPr>
            <p:nvPr/>
          </p:nvSpPr>
          <p:spPr bwMode="auto">
            <a:xfrm>
              <a:off x="1520" y="1893"/>
              <a:ext cx="2590" cy="505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cxnSp>
        <p:nvCxnSpPr>
          <p:cNvPr id="40" name="直接连接符 39"/>
          <p:cNvCxnSpPr/>
          <p:nvPr/>
        </p:nvCxnSpPr>
        <p:spPr>
          <a:xfrm flipV="1">
            <a:off x="859955" y="3507892"/>
            <a:ext cx="1021281" cy="1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859955" y="3506821"/>
            <a:ext cx="0" cy="69773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3"/>
          <p:cNvGrpSpPr>
            <a:grpSpLocks/>
          </p:cNvGrpSpPr>
          <p:nvPr/>
        </p:nvGrpSpPr>
        <p:grpSpPr bwMode="auto">
          <a:xfrm>
            <a:off x="1891326" y="4000082"/>
            <a:ext cx="854360" cy="1298144"/>
            <a:chOff x="899" y="1916"/>
            <a:chExt cx="622" cy="1048"/>
          </a:xfrm>
        </p:grpSpPr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899" y="1916"/>
              <a:ext cx="622" cy="104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1000" y="2169"/>
              <a:ext cx="417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SYN-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SENT</a:t>
              </a:r>
            </a:p>
          </p:txBody>
        </p:sp>
      </p:grpSp>
      <p:cxnSp>
        <p:nvCxnSpPr>
          <p:cNvPr id="42" name="直接连接符 41"/>
          <p:cNvCxnSpPr/>
          <p:nvPr/>
        </p:nvCxnSpPr>
        <p:spPr>
          <a:xfrm flipH="1">
            <a:off x="859956" y="4204559"/>
            <a:ext cx="1021280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835129" y="3855690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主动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打开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645827" y="4665213"/>
            <a:ext cx="3981983" cy="686377"/>
            <a:chOff x="2645827" y="4665213"/>
            <a:chExt cx="3981983" cy="686377"/>
          </a:xfrm>
        </p:grpSpPr>
        <p:sp>
          <p:nvSpPr>
            <p:cNvPr id="142" name="Line 49"/>
            <p:cNvSpPr>
              <a:spLocks noChangeShapeType="1"/>
            </p:cNvSpPr>
            <p:nvPr/>
          </p:nvSpPr>
          <p:spPr bwMode="auto">
            <a:xfrm flipH="1">
              <a:off x="2645827" y="4665213"/>
              <a:ext cx="3981983" cy="686377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 rot="21084134" flipH="1">
              <a:off x="2682591" y="4697108"/>
              <a:ext cx="3496599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SYN = 1, ACK = 1, </a:t>
              </a:r>
              <a:r>
                <a:rPr kumimoji="1" lang="en-US" altLang="zh-CN" dirty="0" err="1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seq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 = y, </a:t>
              </a:r>
              <a:r>
                <a:rPr kumimoji="1" lang="en-US" altLang="zh-CN" dirty="0" err="1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ack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= x </a:t>
              </a:r>
              <a:r>
                <a:rPr kumimoji="1" lang="en-US" altLang="zh-CN" b="1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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 1</a:t>
              </a:r>
              <a:endParaRPr kumimoji="1" lang="en-US" altLang="zh-CN" dirty="0" smtClean="0">
                <a:solidFill>
                  <a:srgbClr val="3333CC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0" name="Group 3"/>
          <p:cNvGrpSpPr>
            <a:grpSpLocks/>
          </p:cNvGrpSpPr>
          <p:nvPr/>
        </p:nvGrpSpPr>
        <p:grpSpPr bwMode="auto">
          <a:xfrm>
            <a:off x="6415098" y="4716080"/>
            <a:ext cx="854360" cy="1298144"/>
            <a:chOff x="899" y="1916"/>
            <a:chExt cx="622" cy="1048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899" y="1916"/>
              <a:ext cx="622" cy="104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Rectangle 5"/>
            <p:cNvSpPr>
              <a:spLocks noChangeArrowheads="1"/>
            </p:cNvSpPr>
            <p:nvPr/>
          </p:nvSpPr>
          <p:spPr bwMode="auto">
            <a:xfrm>
              <a:off x="952" y="2169"/>
              <a:ext cx="512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SYN-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RCVD</a:t>
              </a:r>
            </a:p>
          </p:txBody>
        </p:sp>
      </p:grpSp>
      <p:sp>
        <p:nvSpPr>
          <p:cNvPr id="56" name="圆角矩形标注 55"/>
          <p:cNvSpPr/>
          <p:nvPr/>
        </p:nvSpPr>
        <p:spPr>
          <a:xfrm>
            <a:off x="2587395" y="1787996"/>
            <a:ext cx="6240516" cy="1057930"/>
          </a:xfrm>
          <a:prstGeom prst="wedgeRoundRectCallout">
            <a:avLst>
              <a:gd name="adj1" fmla="val -26080"/>
              <a:gd name="adj2" fmla="val 247964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该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确认报文段首部的标志位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SYN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ACK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都置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</a:p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确认号</a:t>
            </a:r>
            <a:r>
              <a:rPr lang="en-US" altLang="zh-CN" sz="1600" dirty="0" err="1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Acknowlegment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= x+1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，并随机选择自己的初始序号为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y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6295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该报文段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(SYN=1)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仍不携带数据，且消耗掉一个序号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97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8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4.3|63.7|16.1|116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6|40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36.5|52.9|17.4|4.5|35.8|8.8|64.5|15.5|10.2|65.6|7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6|34|21.3|30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9.7|52.5|5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84|7.5|46.2|2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|22.6|38.6|47.2|12.3|181.2|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4.8|38.2|28.3|4.4|3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|23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3.1|32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8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1.8|11.2|157|4.4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1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2.xml><?xml version="1.0" encoding="utf-8"?>
<a:theme xmlns:a="http://schemas.openxmlformats.org/drawingml/2006/main" name="1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3.xml><?xml version="1.0" encoding="utf-8"?>
<a:theme xmlns:a="http://schemas.openxmlformats.org/drawingml/2006/main" name="1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9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27846</TotalTime>
  <Words>1581</Words>
  <Application>Microsoft Office PowerPoint</Application>
  <PresentationFormat>全屏显示(4:3)</PresentationFormat>
  <Paragraphs>245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17</vt:i4>
      </vt:variant>
    </vt:vector>
  </HeadingPairs>
  <TitlesOfParts>
    <vt:vector size="43" baseType="lpstr">
      <vt:lpstr>黑体</vt:lpstr>
      <vt:lpstr>华文楷体</vt:lpstr>
      <vt:lpstr>宋体</vt:lpstr>
      <vt:lpstr>微软雅黑</vt:lpstr>
      <vt:lpstr>Arial</vt:lpstr>
      <vt:lpstr>Arial Black</vt:lpstr>
      <vt:lpstr>Calibri</vt:lpstr>
      <vt:lpstr>Cambria Math</vt:lpstr>
      <vt:lpstr>Symbol</vt:lpstr>
      <vt:lpstr>Tahoma</vt:lpstr>
      <vt:lpstr>Times New Roman</vt:lpstr>
      <vt:lpstr>Wingdings</vt:lpstr>
      <vt:lpstr>Wingdings 3</vt:lpstr>
      <vt:lpstr>Pixel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第五章 端到端传输(3)</vt:lpstr>
      <vt:lpstr>提纲</vt:lpstr>
      <vt:lpstr>TCP的连接</vt:lpstr>
      <vt:lpstr>TCP的连接管理</vt:lpstr>
      <vt:lpstr>TCP连接建立</vt:lpstr>
      <vt:lpstr>TCP连接建立</vt:lpstr>
      <vt:lpstr>TCP连接建立 -- 三次握手 (three-way handshake)</vt:lpstr>
      <vt:lpstr>TCP连接建立 -- 三次握手 (three-way handshake)</vt:lpstr>
      <vt:lpstr>TCP连接建立 -- 三次握手 (three-way handshake)</vt:lpstr>
      <vt:lpstr>TCP连接建立 -- 三次握手 (three-way handshake)</vt:lpstr>
      <vt:lpstr>TCP连接建立 -- 三次握手 (three-way handshake)</vt:lpstr>
      <vt:lpstr>TCP连接建立 -- 三次握手 (three-way handshake)</vt:lpstr>
      <vt:lpstr>TCP数据传输</vt:lpstr>
      <vt:lpstr>TCP数据传输</vt:lpstr>
      <vt:lpstr>TCP数据传输</vt:lpstr>
      <vt:lpstr>TCP连接释放</vt:lpstr>
      <vt:lpstr>休息！！！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zz zh</cp:lastModifiedBy>
  <cp:revision>1419</cp:revision>
  <dcterms:created xsi:type="dcterms:W3CDTF">2017-02-02T15:53:23Z</dcterms:created>
  <dcterms:modified xsi:type="dcterms:W3CDTF">2020-04-25T13:27:48Z</dcterms:modified>
</cp:coreProperties>
</file>