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2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5" r:id="rId3"/>
    <p:sldMasterId id="2147483698" r:id="rId4"/>
    <p:sldMasterId id="2147483711" r:id="rId5"/>
    <p:sldMasterId id="2147483736" r:id="rId6"/>
    <p:sldMasterId id="2147483762" r:id="rId7"/>
    <p:sldMasterId id="2147483775" r:id="rId8"/>
    <p:sldMasterId id="2147483814" r:id="rId9"/>
    <p:sldMasterId id="2147483852" r:id="rId10"/>
    <p:sldMasterId id="2147483865" r:id="rId11"/>
    <p:sldMasterId id="2147483891" r:id="rId12"/>
    <p:sldMasterId id="2147483917" r:id="rId13"/>
  </p:sldMasterIdLst>
  <p:notesMasterIdLst>
    <p:notesMasterId r:id="rId29"/>
  </p:notesMasterIdLst>
  <p:sldIdLst>
    <p:sldId id="256" r:id="rId14"/>
    <p:sldId id="607" r:id="rId15"/>
    <p:sldId id="627" r:id="rId16"/>
    <p:sldId id="636" r:id="rId17"/>
    <p:sldId id="638" r:id="rId18"/>
    <p:sldId id="639" r:id="rId19"/>
    <p:sldId id="640" r:id="rId20"/>
    <p:sldId id="642" r:id="rId21"/>
    <p:sldId id="643" r:id="rId22"/>
    <p:sldId id="644" r:id="rId23"/>
    <p:sldId id="645" r:id="rId24"/>
    <p:sldId id="632" r:id="rId25"/>
    <p:sldId id="646" r:id="rId26"/>
    <p:sldId id="652" r:id="rId27"/>
    <p:sldId id="651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FF99"/>
    <a:srgbClr val="00FFFF"/>
    <a:srgbClr val="CCCC00"/>
    <a:srgbClr val="FF66FF"/>
    <a:srgbClr val="FF6699"/>
    <a:srgbClr val="FFCCFF"/>
    <a:srgbClr val="CCFF99"/>
    <a:srgbClr val="B3B3FF"/>
    <a:srgbClr val="4B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79622" autoAdjust="0"/>
  </p:normalViewPr>
  <p:slideViewPr>
    <p:cSldViewPr snapToGrid="0">
      <p:cViewPr varScale="1">
        <p:scale>
          <a:sx n="70" d="100"/>
          <a:sy n="70" d="100"/>
        </p:scale>
        <p:origin x="1728" y="4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2020/4/25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72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042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19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CC745EF-EC24-43F9-80E4-7372CB14086C}" type="datetime1">
              <a:rPr lang="zh-CN" altLang="en-US" smtClean="0"/>
              <a:pPr/>
              <a:t>2020/4/25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9C1D6-B1AC-4107-85F4-0B37E9E54158}" type="datetime1">
              <a:rPr lang="zh-CN" altLang="en-US" smtClean="0"/>
              <a:pPr/>
              <a:t>2020/4/25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21412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6534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02459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245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81001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4633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1446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1130233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5748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5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8951F-BD81-4828-8548-DCD08FEF7C39}" type="datetime1">
              <a:rPr lang="zh-CN" altLang="en-US" smtClean="0"/>
              <a:pPr/>
              <a:t>2020/4/25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5609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7521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12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430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3988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1502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6323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3599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7679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3087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57-FDAB-40AC-8925-95B849B3B6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934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6178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0989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9984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2504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6988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6336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5408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87419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32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AC7F-B4B1-41E3-868D-DBE217AD94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2045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600911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6190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60872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42730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25662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18179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6625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53250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0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E94F-B4F1-4DE1-908D-CEACF8CB800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9221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44413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3500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17937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11391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35818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0282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83831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2847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001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5F06-B3B4-4655-804C-D394DD6799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1571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0964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3132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93861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16499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80571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F85-50A7-44FC-95BF-43C37294BFC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5FFE-7E6B-44BE-A882-3634B1327D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8D21-BAF7-4EF0-8A0C-993EE79555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66B1-89B0-40CC-94E2-E9D3887B83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008000"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296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1548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37683-96CB-41A2-BE88-7BF13C1F3C1A}" type="datetime1">
              <a:rPr lang="zh-CN" altLang="en-US" smtClean="0"/>
              <a:pPr/>
              <a:t>2020/4/25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A90-C562-4D68-86C7-E7441F36241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4571-7D90-460D-894B-09F7FBD46B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DA58-CE66-4C52-9493-113D5A378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8C3-9C32-4B40-86DC-0E711BA02D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CB3F-878A-4642-93A2-BAFB0AFC5C2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10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3B61-CFBC-430F-85B4-4C9CE3E5D42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74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FCF5-8A96-4DAB-B3A8-F5E424E297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95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CF69-F05F-4838-8BFC-CD369747EC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64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BB41-11DE-441E-9B85-598E13DAF08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9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3EBF-86B1-4418-ADA7-DEF4E7BFB5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2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9B091-023F-45B1-A7EF-0082478B6218}" type="datetime1">
              <a:rPr lang="zh-CN" altLang="en-US" smtClean="0"/>
              <a:pPr/>
              <a:t>2020/4/25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ACF8-F759-4878-B1B1-6F5A257F22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01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4329-D2C7-49B8-9B08-A13165361B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47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151A-AE24-4846-A3A8-921851A6AB4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41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D511-CF70-4B54-AB45-49385A9B78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61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1F2C-663B-4CBA-9CEF-0E73A74D1D9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7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34E-951A-4536-89BC-6BADF825F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241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CDD-17E4-480E-B309-0C25D406EA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37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86D6-C740-4686-91D8-1F3E2A9C1C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88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C1CD-8A77-48ED-AB43-18C5D1AE064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05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264D-2922-426A-A2E4-21ABC0D735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06A-7225-4D82-B25C-B3111FF3C302}" type="datetime1">
              <a:rPr lang="zh-CN" altLang="en-US" smtClean="0"/>
              <a:pPr/>
              <a:t>2020/4/25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E46D-D7E3-4B94-8CD1-17A4B39F3A2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12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D59-048F-4B34-89D3-B56AA99C71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00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F34A-B811-4D2D-A356-21394B1D14E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979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918B-DB77-4ACC-854B-091285D4E48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37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1162-522D-4D23-B4DB-4DE989D891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44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94E-7C17-4A44-B508-31FD301FBB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966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B479-4982-4291-8796-58409899816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17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526A-E276-48B0-9038-5517A1AB244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346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85DC2A9D-A769-45C9-BED6-A6F8A36648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525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44D4E714-D3F9-44D4-A3DA-3C3C9E0ABB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0F08D-750C-4C87-AE2E-AF1E248393D5}" type="datetime1">
              <a:rPr lang="zh-CN" altLang="en-US" smtClean="0"/>
              <a:pPr/>
              <a:t>2020/4/25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674586DD-1963-4A27-AD4D-F032308DAC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387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D19B-4F08-4375-9B90-FFCD8B1EE9F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695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15D-DCBE-426A-A0C2-13DDDEBDF4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644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FE3-7E3F-4154-AD04-C19D8812C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793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0593-83C9-4A98-85F6-3D46126747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639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1BE4-536E-493A-82F8-C82B889709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662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DEC9-49C8-4829-818A-BBF575230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387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AE69-686A-44FC-A21C-69B494465EC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942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06F5-8A5C-47EE-811E-18B3B28111C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639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FA8-CA50-4D02-8540-2D265FC513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53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64F2B-1CE5-4413-A61A-DF21FE09A6BF}" type="datetime1">
              <a:rPr lang="zh-CN" altLang="en-US" smtClean="0"/>
              <a:pPr/>
              <a:t>2020/4/25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23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650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874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615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75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555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833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673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56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1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82807-4757-43D3-9D77-060738FB30BD}" type="datetime1">
              <a:rPr lang="zh-CN" altLang="en-US" smtClean="0"/>
              <a:pPr/>
              <a:t>2020/4/25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541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7277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395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855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2449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5646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825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2970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641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1DC6E-A819-46A5-9261-35302D6EAEC9}" type="datetime1">
              <a:rPr lang="zh-CN" altLang="en-US" smtClean="0"/>
              <a:pPr/>
              <a:t>2020/4/25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232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102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2168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12150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4503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393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9388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960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45895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9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EBD28-52BD-4E87-AB0D-4B099216D196}" type="datetime1">
              <a:rPr lang="zh-CN" altLang="en-US" smtClean="0"/>
              <a:pPr/>
              <a:t>2020/4/25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101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99073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6026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2805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610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5145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98057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7676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3797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0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F925A4C-1434-4E60-B118-CFB175DDF0B9}" type="datetime1">
              <a:rPr lang="zh-CN" altLang="en-US" smtClean="0"/>
              <a:pPr/>
              <a:t>2020/4/25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0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4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23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93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178BFB4-2B10-4FBE-B6AE-36B145E8EC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F88082A5-DAAA-40BC-8E1A-C501AD8E7D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28BCC91-89F8-4CE3-92D7-F359DEFF1F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A42C2A16-C986-443B-94DB-9385F6B981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5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9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7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8.png"/><Relationship Id="rId4" Type="http://schemas.openxmlformats.org/officeDocument/2006/relationships/image" Target="../media/image9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第五章 端到端传输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连接释放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5.3.3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连接管理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56768"/>
            <a:ext cx="8686800" cy="10630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为什么</a:t>
            </a:r>
            <a:r>
              <a:rPr lang="en-US" altLang="zh-CN" dirty="0" smtClean="0"/>
              <a:t>A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TIME-WAIT</a:t>
            </a:r>
            <a:r>
              <a:rPr lang="zh-CN" altLang="en-US" dirty="0" smtClean="0"/>
              <a:t>状态必须等待</a:t>
            </a:r>
            <a:r>
              <a:rPr lang="en-US" altLang="zh-CN" dirty="0" smtClean="0"/>
              <a:t>2MSL</a:t>
            </a:r>
            <a:r>
              <a:rPr lang="zh-CN" altLang="en-US" dirty="0" smtClean="0"/>
              <a:t>的时间呢？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/>
              <a:t>两</a:t>
            </a:r>
            <a:r>
              <a:rPr lang="zh-CN" altLang="en-US" dirty="0" smtClean="0"/>
              <a:t>个理由</a:t>
            </a:r>
            <a:endParaRPr lang="en-US" altLang="zh-CN" dirty="0" smtClean="0"/>
          </a:p>
        </p:txBody>
      </p:sp>
      <p:grpSp>
        <p:nvGrpSpPr>
          <p:cNvPr id="18" name="组合 17"/>
          <p:cNvGrpSpPr/>
          <p:nvPr/>
        </p:nvGrpSpPr>
        <p:grpSpPr>
          <a:xfrm>
            <a:off x="791089" y="2276811"/>
            <a:ext cx="7948208" cy="4546354"/>
            <a:chOff x="791089" y="2276811"/>
            <a:chExt cx="7948208" cy="4546354"/>
          </a:xfrm>
        </p:grpSpPr>
        <p:grpSp>
          <p:nvGrpSpPr>
            <p:cNvPr id="6" name="组合 5"/>
            <p:cNvGrpSpPr/>
            <p:nvPr/>
          </p:nvGrpSpPr>
          <p:grpSpPr>
            <a:xfrm>
              <a:off x="2619245" y="3205018"/>
              <a:ext cx="3983474" cy="3618147"/>
              <a:chOff x="2606183" y="3971605"/>
              <a:chExt cx="3983474" cy="2733994"/>
            </a:xfrm>
          </p:grpSpPr>
          <p:sp>
            <p:nvSpPr>
              <p:cNvPr id="7" name="Line 75"/>
              <p:cNvSpPr>
                <a:spLocks noChangeShapeType="1"/>
              </p:cNvSpPr>
              <p:nvPr/>
            </p:nvSpPr>
            <p:spPr bwMode="auto">
              <a:xfrm>
                <a:off x="2606183" y="3971605"/>
                <a:ext cx="0" cy="273399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" name="Line 76"/>
              <p:cNvSpPr>
                <a:spLocks noChangeShapeType="1"/>
              </p:cNvSpPr>
              <p:nvPr/>
            </p:nvSpPr>
            <p:spPr bwMode="auto">
              <a:xfrm>
                <a:off x="6589657" y="3971605"/>
                <a:ext cx="0" cy="273399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029884" y="2276811"/>
              <a:ext cx="742544" cy="800009"/>
              <a:chOff x="2016822" y="2707885"/>
              <a:chExt cx="742544" cy="800009"/>
            </a:xfrm>
          </p:grpSpPr>
          <p:sp>
            <p:nvSpPr>
              <p:cNvPr id="10" name="Rectangle 55"/>
              <p:cNvSpPr>
                <a:spLocks noChangeArrowheads="1"/>
              </p:cNvSpPr>
              <p:nvPr/>
            </p:nvSpPr>
            <p:spPr bwMode="auto">
              <a:xfrm>
                <a:off x="2479756" y="3004367"/>
                <a:ext cx="279610" cy="291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A</a:t>
                </a:r>
              </a:p>
            </p:txBody>
          </p:sp>
          <p:sp>
            <p:nvSpPr>
              <p:cNvPr id="11" name="Rectangle 57"/>
              <p:cNvSpPr>
                <a:spLocks noChangeArrowheads="1"/>
              </p:cNvSpPr>
              <p:nvPr/>
            </p:nvSpPr>
            <p:spPr bwMode="auto">
              <a:xfrm>
                <a:off x="2016822" y="2707885"/>
                <a:ext cx="570573" cy="291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客户</a:t>
                </a:r>
              </a:p>
            </p:txBody>
          </p:sp>
          <p:pic>
            <p:nvPicPr>
              <p:cNvPr id="12" name="内容占位符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16822" y="2983969"/>
                <a:ext cx="629006" cy="523925"/>
              </a:xfrm>
              <a:prstGeom prst="rect">
                <a:avLst/>
              </a:prstGeom>
            </p:spPr>
          </p:pic>
        </p:grpSp>
        <p:grpSp>
          <p:nvGrpSpPr>
            <p:cNvPr id="13" name="组合 12"/>
            <p:cNvGrpSpPr/>
            <p:nvPr/>
          </p:nvGrpSpPr>
          <p:grpSpPr>
            <a:xfrm>
              <a:off x="6425705" y="2292075"/>
              <a:ext cx="818530" cy="784744"/>
              <a:chOff x="6412643" y="2723149"/>
              <a:chExt cx="818530" cy="784744"/>
            </a:xfrm>
          </p:grpSpPr>
          <p:sp>
            <p:nvSpPr>
              <p:cNvPr id="14" name="Rectangle 56"/>
              <p:cNvSpPr>
                <a:spLocks noChangeArrowheads="1"/>
              </p:cNvSpPr>
              <p:nvPr/>
            </p:nvSpPr>
            <p:spPr bwMode="auto">
              <a:xfrm>
                <a:off x="6412643" y="3004367"/>
                <a:ext cx="272513" cy="291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B</a:t>
                </a:r>
              </a:p>
            </p:txBody>
          </p:sp>
          <p:sp>
            <p:nvSpPr>
              <p:cNvPr id="15" name="Rectangle 58"/>
              <p:cNvSpPr>
                <a:spLocks noChangeArrowheads="1"/>
              </p:cNvSpPr>
              <p:nvPr/>
            </p:nvSpPr>
            <p:spPr bwMode="auto">
              <a:xfrm>
                <a:off x="6456216" y="2723149"/>
                <a:ext cx="774957" cy="291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服务器</a:t>
                </a:r>
              </a:p>
            </p:txBody>
          </p:sp>
          <p:pic>
            <p:nvPicPr>
              <p:cNvPr id="16" name="内容占位符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3058" y="2983968"/>
                <a:ext cx="629006" cy="523925"/>
              </a:xfrm>
              <a:prstGeom prst="rect">
                <a:avLst/>
              </a:prstGeom>
            </p:spPr>
          </p:pic>
        </p:grpSp>
        <p:grpSp>
          <p:nvGrpSpPr>
            <p:cNvPr id="26" name="组合 25"/>
            <p:cNvGrpSpPr/>
            <p:nvPr/>
          </p:nvGrpSpPr>
          <p:grpSpPr>
            <a:xfrm>
              <a:off x="6495448" y="3104255"/>
              <a:ext cx="854360" cy="967429"/>
              <a:chOff x="1899489" y="5468471"/>
              <a:chExt cx="854360" cy="1082185"/>
            </a:xfrm>
          </p:grpSpPr>
          <p:sp>
            <p:nvSpPr>
              <p:cNvPr id="24" name="Rectangle 4"/>
              <p:cNvSpPr>
                <a:spLocks noChangeArrowheads="1"/>
              </p:cNvSpPr>
              <p:nvPr/>
            </p:nvSpPr>
            <p:spPr bwMode="auto">
              <a:xfrm>
                <a:off x="1899489" y="5468471"/>
                <a:ext cx="854360" cy="108218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1905683" y="5669383"/>
                <a:ext cx="820021" cy="7877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ESTAB-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LISED</a:t>
                </a:r>
              </a:p>
            </p:txBody>
          </p:sp>
        </p:grpSp>
        <p:grpSp>
          <p:nvGrpSpPr>
            <p:cNvPr id="27" name="Group 61"/>
            <p:cNvGrpSpPr>
              <a:grpSpLocks/>
            </p:cNvGrpSpPr>
            <p:nvPr/>
          </p:nvGrpSpPr>
          <p:grpSpPr bwMode="auto">
            <a:xfrm>
              <a:off x="2619241" y="3581225"/>
              <a:ext cx="3942449" cy="619183"/>
              <a:chOff x="1520" y="1816"/>
              <a:chExt cx="2660" cy="491"/>
            </a:xfrm>
          </p:grpSpPr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 rot="308128">
                <a:off x="2133" y="1816"/>
                <a:ext cx="134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FIN = 1, </a:t>
                </a:r>
                <a:r>
                  <a:rPr kumimoji="1" lang="en-US" altLang="zh-CN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seq</a:t>
                </a:r>
                <a:r>
                  <a:rPr kumimoji="1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= u</a:t>
                </a:r>
              </a:p>
            </p:txBody>
          </p:sp>
          <p:sp>
            <p:nvSpPr>
              <p:cNvPr id="29" name="Line 28"/>
              <p:cNvSpPr>
                <a:spLocks noChangeShapeType="1"/>
              </p:cNvSpPr>
              <p:nvPr/>
            </p:nvSpPr>
            <p:spPr bwMode="auto">
              <a:xfrm>
                <a:off x="1520" y="1893"/>
                <a:ext cx="2660" cy="414"/>
              </a:xfrm>
              <a:prstGeom prst="line">
                <a:avLst/>
              </a:prstGeom>
              <a:noFill/>
              <a:ln w="57150">
                <a:solidFill>
                  <a:srgbClr val="3333CC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881932" y="3059156"/>
              <a:ext cx="866476" cy="558981"/>
              <a:chOff x="1899489" y="5410277"/>
              <a:chExt cx="866476" cy="993029"/>
            </a:xfrm>
          </p:grpSpPr>
          <p:sp>
            <p:nvSpPr>
              <p:cNvPr id="31" name="Rectangle 4"/>
              <p:cNvSpPr>
                <a:spLocks noChangeArrowheads="1"/>
              </p:cNvSpPr>
              <p:nvPr/>
            </p:nvSpPr>
            <p:spPr bwMode="auto">
              <a:xfrm>
                <a:off x="1899489" y="5468471"/>
                <a:ext cx="854360" cy="93483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Rectangle 5"/>
              <p:cNvSpPr>
                <a:spLocks noChangeArrowheads="1"/>
              </p:cNvSpPr>
              <p:nvPr/>
            </p:nvSpPr>
            <p:spPr bwMode="auto">
              <a:xfrm>
                <a:off x="1945944" y="5410277"/>
                <a:ext cx="820021" cy="7877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ESTAB-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LISED</a:t>
                </a:r>
              </a:p>
            </p:txBody>
          </p:sp>
        </p:grpSp>
        <p:grpSp>
          <p:nvGrpSpPr>
            <p:cNvPr id="20" name="Group 18"/>
            <p:cNvGrpSpPr>
              <a:grpSpLocks/>
            </p:cNvGrpSpPr>
            <p:nvPr/>
          </p:nvGrpSpPr>
          <p:grpSpPr bwMode="auto">
            <a:xfrm>
              <a:off x="1590437" y="3076819"/>
              <a:ext cx="6278563" cy="82550"/>
              <a:chOff x="1020" y="481"/>
              <a:chExt cx="4037" cy="46"/>
            </a:xfrm>
          </p:grpSpPr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>
                <a:off x="1020" y="527"/>
                <a:ext cx="40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>
                <a:off x="1020" y="481"/>
                <a:ext cx="40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50" name="Group 32"/>
            <p:cNvGrpSpPr>
              <a:grpSpLocks/>
            </p:cNvGrpSpPr>
            <p:nvPr/>
          </p:nvGrpSpPr>
          <p:grpSpPr bwMode="auto">
            <a:xfrm>
              <a:off x="3376635" y="3185693"/>
              <a:ext cx="2371725" cy="318123"/>
              <a:chOff x="2088" y="3679"/>
              <a:chExt cx="1494" cy="231"/>
            </a:xfrm>
          </p:grpSpPr>
          <p:sp>
            <p:nvSpPr>
              <p:cNvPr id="51" name="AutoShape 33"/>
              <p:cNvSpPr>
                <a:spLocks noChangeArrowheads="1"/>
              </p:cNvSpPr>
              <p:nvPr/>
            </p:nvSpPr>
            <p:spPr bwMode="auto">
              <a:xfrm>
                <a:off x="2088" y="3735"/>
                <a:ext cx="1494" cy="166"/>
              </a:xfrm>
              <a:prstGeom prst="leftRightArrow">
                <a:avLst>
                  <a:gd name="adj1" fmla="val 55880"/>
                  <a:gd name="adj2" fmla="val 103167"/>
                </a:avLst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accent5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52" name="Rectangle 34"/>
              <p:cNvSpPr>
                <a:spLocks noChangeArrowheads="1"/>
              </p:cNvSpPr>
              <p:nvPr/>
            </p:nvSpPr>
            <p:spPr bwMode="auto">
              <a:xfrm>
                <a:off x="2462" y="3679"/>
                <a:ext cx="697" cy="231"/>
              </a:xfrm>
              <a:prstGeom prst="rect">
                <a:avLst/>
              </a:prstGeom>
              <a:solidFill>
                <a:srgbClr val="CCECFF"/>
              </a:solidFill>
              <a:ln w="38100" cmpd="dbl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数据传输</a:t>
                </a:r>
              </a:p>
            </p:txBody>
          </p:sp>
        </p:grpSp>
        <p:cxnSp>
          <p:nvCxnSpPr>
            <p:cNvPr id="53" name="直接连接符 52"/>
            <p:cNvCxnSpPr/>
            <p:nvPr/>
          </p:nvCxnSpPr>
          <p:spPr>
            <a:xfrm flipV="1">
              <a:off x="859119" y="3051007"/>
              <a:ext cx="1021281" cy="1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859119" y="3049936"/>
              <a:ext cx="0" cy="697738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859120" y="3747674"/>
              <a:ext cx="1021280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45"/>
            <p:cNvSpPr>
              <a:spLocks noChangeArrowheads="1"/>
            </p:cNvSpPr>
            <p:nvPr/>
          </p:nvSpPr>
          <p:spPr bwMode="auto">
            <a:xfrm>
              <a:off x="834293" y="3398805"/>
              <a:ext cx="1106073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kern="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主动</a:t>
              </a: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打开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1869925" y="3721603"/>
              <a:ext cx="867996" cy="901287"/>
              <a:chOff x="1895323" y="5468471"/>
              <a:chExt cx="867996" cy="1082185"/>
            </a:xfrm>
          </p:grpSpPr>
          <p:sp>
            <p:nvSpPr>
              <p:cNvPr id="58" name="Rectangle 4"/>
              <p:cNvSpPr>
                <a:spLocks noChangeArrowheads="1"/>
              </p:cNvSpPr>
              <p:nvPr/>
            </p:nvSpPr>
            <p:spPr bwMode="auto">
              <a:xfrm>
                <a:off x="1899489" y="5468471"/>
                <a:ext cx="854360" cy="1082185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Rectangle 5"/>
              <p:cNvSpPr>
                <a:spLocks noChangeArrowheads="1"/>
              </p:cNvSpPr>
              <p:nvPr/>
            </p:nvSpPr>
            <p:spPr bwMode="auto">
              <a:xfrm>
                <a:off x="1895323" y="5621650"/>
                <a:ext cx="867996" cy="7729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FIN-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WAIT-1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586367" y="4161861"/>
              <a:ext cx="3971266" cy="522680"/>
              <a:chOff x="2586367" y="4161861"/>
              <a:chExt cx="3971266" cy="522680"/>
            </a:xfrm>
          </p:grpSpPr>
          <p:sp>
            <p:nvSpPr>
              <p:cNvPr id="40" name="Line 49"/>
              <p:cNvSpPr>
                <a:spLocks noChangeShapeType="1"/>
              </p:cNvSpPr>
              <p:nvPr/>
            </p:nvSpPr>
            <p:spPr bwMode="auto">
              <a:xfrm flipH="1">
                <a:off x="2586367" y="4250741"/>
                <a:ext cx="3971266" cy="433800"/>
              </a:xfrm>
              <a:prstGeom prst="line">
                <a:avLst/>
              </a:prstGeom>
              <a:noFill/>
              <a:ln w="57150">
                <a:solidFill>
                  <a:srgbClr val="3333CC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41" name="Rectangle 50"/>
              <p:cNvSpPr>
                <a:spLocks noChangeArrowheads="1"/>
              </p:cNvSpPr>
              <p:nvPr/>
            </p:nvSpPr>
            <p:spPr bwMode="auto">
              <a:xfrm rot="21272610" flipH="1">
                <a:off x="3087632" y="4161861"/>
                <a:ext cx="2682915" cy="3667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ACK = 1, </a:t>
                </a:r>
                <a:r>
                  <a:rPr kumimoji="1" lang="en-US" altLang="zh-CN" dirty="0" err="1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seq</a:t>
                </a: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 = v, </a:t>
                </a:r>
                <a:r>
                  <a:rPr kumimoji="1" lang="en-US" altLang="zh-CN" dirty="0" err="1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ack</a:t>
                </a: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= u </a:t>
                </a:r>
                <a:r>
                  <a:rPr kumimoji="1" lang="en-US" altLang="zh-CN" b="1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</a:t>
                </a: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 1</a:t>
                </a:r>
                <a:endPara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6507334" y="4246056"/>
              <a:ext cx="876325" cy="643766"/>
              <a:chOff x="1899489" y="5410277"/>
              <a:chExt cx="876325" cy="885152"/>
            </a:xfrm>
          </p:grpSpPr>
          <p:sp>
            <p:nvSpPr>
              <p:cNvPr id="44" name="Rectangle 4"/>
              <p:cNvSpPr>
                <a:spLocks noChangeArrowheads="1"/>
              </p:cNvSpPr>
              <p:nvPr/>
            </p:nvSpPr>
            <p:spPr bwMode="auto">
              <a:xfrm>
                <a:off x="1899489" y="5468471"/>
                <a:ext cx="854360" cy="812348"/>
              </a:xfrm>
              <a:prstGeom prst="rect">
                <a:avLst/>
              </a:prstGeom>
              <a:solidFill>
                <a:srgbClr val="CCCC00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Rectangle 5"/>
              <p:cNvSpPr>
                <a:spLocks noChangeArrowheads="1"/>
              </p:cNvSpPr>
              <p:nvPr/>
            </p:nvSpPr>
            <p:spPr bwMode="auto">
              <a:xfrm>
                <a:off x="1936095" y="5410277"/>
                <a:ext cx="839719" cy="885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CLOSE-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WAIT</a:t>
                </a:r>
              </a:p>
            </p:txBody>
          </p:sp>
        </p:grp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7332519" y="2919427"/>
              <a:ext cx="573087" cy="2009742"/>
            </a:xfrm>
            <a:custGeom>
              <a:avLst/>
              <a:gdLst>
                <a:gd name="T0" fmla="*/ 100 w 451"/>
                <a:gd name="T1" fmla="*/ 965 h 965"/>
                <a:gd name="T2" fmla="*/ 336 w 451"/>
                <a:gd name="T3" fmla="*/ 894 h 965"/>
                <a:gd name="T4" fmla="*/ 426 w 451"/>
                <a:gd name="T5" fmla="*/ 708 h 965"/>
                <a:gd name="T6" fmla="*/ 451 w 451"/>
                <a:gd name="T7" fmla="*/ 417 h 965"/>
                <a:gd name="T8" fmla="*/ 426 w 451"/>
                <a:gd name="T9" fmla="*/ 207 h 965"/>
                <a:gd name="T10" fmla="*/ 336 w 451"/>
                <a:gd name="T11" fmla="*/ 72 h 965"/>
                <a:gd name="T12" fmla="*/ 0 w 451"/>
                <a:gd name="T13" fmla="*/ 0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965">
                  <a:moveTo>
                    <a:pt x="100" y="965"/>
                  </a:moveTo>
                  <a:cubicBezTo>
                    <a:pt x="139" y="951"/>
                    <a:pt x="282" y="937"/>
                    <a:pt x="336" y="894"/>
                  </a:cubicBezTo>
                  <a:cubicBezTo>
                    <a:pt x="390" y="851"/>
                    <a:pt x="407" y="787"/>
                    <a:pt x="426" y="708"/>
                  </a:cubicBezTo>
                  <a:cubicBezTo>
                    <a:pt x="445" y="629"/>
                    <a:pt x="451" y="500"/>
                    <a:pt x="451" y="417"/>
                  </a:cubicBezTo>
                  <a:cubicBezTo>
                    <a:pt x="451" y="334"/>
                    <a:pt x="445" y="264"/>
                    <a:pt x="426" y="207"/>
                  </a:cubicBezTo>
                  <a:cubicBezTo>
                    <a:pt x="407" y="150"/>
                    <a:pt x="407" y="106"/>
                    <a:pt x="336" y="72"/>
                  </a:cubicBezTo>
                  <a:cubicBezTo>
                    <a:pt x="265" y="38"/>
                    <a:pt x="70" y="15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3333CC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49" name="Rectangle 58"/>
            <p:cNvSpPr>
              <a:spLocks noChangeArrowheads="1"/>
            </p:cNvSpPr>
            <p:nvPr/>
          </p:nvSpPr>
          <p:spPr bwMode="auto">
            <a:xfrm>
              <a:off x="7869000" y="3424479"/>
              <a:ext cx="644408" cy="9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kern="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通知</a:t>
              </a:r>
              <a:endParaRPr kumimoji="1" lang="en-US" altLang="zh-CN" kern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kern="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应用</a:t>
              </a:r>
              <a:endParaRPr kumimoji="1" lang="en-US" altLang="zh-CN" kern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kern="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进程</a:t>
              </a: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868558" y="4699515"/>
              <a:ext cx="867996" cy="695486"/>
              <a:chOff x="1896346" y="5468472"/>
              <a:chExt cx="867996" cy="972581"/>
            </a:xfrm>
          </p:grpSpPr>
          <p:sp>
            <p:nvSpPr>
              <p:cNvPr id="60" name="Rectangle 4"/>
              <p:cNvSpPr>
                <a:spLocks noChangeArrowheads="1"/>
              </p:cNvSpPr>
              <p:nvPr/>
            </p:nvSpPr>
            <p:spPr bwMode="auto">
              <a:xfrm>
                <a:off x="1899489" y="5468472"/>
                <a:ext cx="854360" cy="972581"/>
              </a:xfrm>
              <a:prstGeom prst="rect">
                <a:avLst/>
              </a:prstGeom>
              <a:solidFill>
                <a:srgbClr val="FF66FF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1896346" y="5494782"/>
                <a:ext cx="867996" cy="900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FIN-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WAIT-2</a:t>
                </a:r>
              </a:p>
            </p:txBody>
          </p:sp>
        </p:grpSp>
        <p:grpSp>
          <p:nvGrpSpPr>
            <p:cNvPr id="63" name="Group 32"/>
            <p:cNvGrpSpPr>
              <a:grpSpLocks/>
            </p:cNvGrpSpPr>
            <p:nvPr/>
          </p:nvGrpSpPr>
          <p:grpSpPr bwMode="auto">
            <a:xfrm rot="21174205">
              <a:off x="3661223" y="4634992"/>
              <a:ext cx="1700213" cy="318123"/>
              <a:chOff x="2088" y="3679"/>
              <a:chExt cx="1071" cy="231"/>
            </a:xfrm>
          </p:grpSpPr>
          <p:sp>
            <p:nvSpPr>
              <p:cNvPr id="64" name="AutoShape 33"/>
              <p:cNvSpPr>
                <a:spLocks noChangeArrowheads="1"/>
              </p:cNvSpPr>
              <p:nvPr/>
            </p:nvSpPr>
            <p:spPr bwMode="auto">
              <a:xfrm>
                <a:off x="2088" y="3715"/>
                <a:ext cx="1007" cy="186"/>
              </a:xfrm>
              <a:prstGeom prst="leftRightArrow">
                <a:avLst>
                  <a:gd name="adj1" fmla="val 55880"/>
                  <a:gd name="adj2" fmla="val 103167"/>
                </a:avLst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accent5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65" name="Rectangle 34"/>
              <p:cNvSpPr>
                <a:spLocks noChangeArrowheads="1"/>
              </p:cNvSpPr>
              <p:nvPr/>
            </p:nvSpPr>
            <p:spPr bwMode="auto">
              <a:xfrm>
                <a:off x="2462" y="3679"/>
                <a:ext cx="697" cy="231"/>
              </a:xfrm>
              <a:prstGeom prst="rect">
                <a:avLst/>
              </a:prstGeom>
              <a:solidFill>
                <a:srgbClr val="CCECFF"/>
              </a:solidFill>
              <a:ln w="38100" cmpd="dbl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数据传输</a:t>
                </a:r>
              </a:p>
            </p:txBody>
          </p:sp>
        </p:grpSp>
        <p:sp>
          <p:nvSpPr>
            <p:cNvPr id="62" name="Rectangle 45"/>
            <p:cNvSpPr>
              <a:spLocks noChangeArrowheads="1"/>
            </p:cNvSpPr>
            <p:nvPr/>
          </p:nvSpPr>
          <p:spPr bwMode="auto">
            <a:xfrm>
              <a:off x="7633224" y="4772940"/>
              <a:ext cx="1106073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被动关闭</a:t>
              </a: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7331968" y="2793382"/>
              <a:ext cx="1354832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8705488" y="2777818"/>
              <a:ext cx="0" cy="2318821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7375189" y="5096639"/>
              <a:ext cx="1344586" cy="1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组合 68"/>
            <p:cNvGrpSpPr/>
            <p:nvPr/>
          </p:nvGrpSpPr>
          <p:grpSpPr>
            <a:xfrm>
              <a:off x="2594072" y="4903243"/>
              <a:ext cx="3971266" cy="535743"/>
              <a:chOff x="2586367" y="4148798"/>
              <a:chExt cx="3971266" cy="535743"/>
            </a:xfrm>
          </p:grpSpPr>
          <p:sp>
            <p:nvSpPr>
              <p:cNvPr id="70" name="Line 49"/>
              <p:cNvSpPr>
                <a:spLocks noChangeShapeType="1"/>
              </p:cNvSpPr>
              <p:nvPr/>
            </p:nvSpPr>
            <p:spPr bwMode="auto">
              <a:xfrm flipH="1">
                <a:off x="2586367" y="4250741"/>
                <a:ext cx="3971266" cy="433800"/>
              </a:xfrm>
              <a:prstGeom prst="line">
                <a:avLst/>
              </a:prstGeom>
              <a:noFill/>
              <a:ln w="57150">
                <a:solidFill>
                  <a:srgbClr val="3333CC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71" name="Rectangle 50"/>
              <p:cNvSpPr>
                <a:spLocks noChangeArrowheads="1"/>
              </p:cNvSpPr>
              <p:nvPr/>
            </p:nvSpPr>
            <p:spPr bwMode="auto">
              <a:xfrm rot="21272610" flipH="1">
                <a:off x="2730742" y="4148798"/>
                <a:ext cx="3631829" cy="3667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FIN </a:t>
                </a:r>
                <a:r>
                  <a:rPr kumimoji="1" lang="en-US" altLang="zh-CN" dirty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= 1, </a:t>
                </a: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ACK = 1, </a:t>
                </a:r>
                <a:r>
                  <a:rPr kumimoji="1" lang="en-US" altLang="zh-CN" dirty="0" err="1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seq</a:t>
                </a: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 = w, </a:t>
                </a:r>
                <a:r>
                  <a:rPr kumimoji="1" lang="en-US" altLang="zh-CN" dirty="0" err="1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ack</a:t>
                </a: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= u </a:t>
                </a:r>
                <a:r>
                  <a:rPr kumimoji="1" lang="en-US" altLang="zh-CN" b="1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</a:t>
                </a: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 1</a:t>
                </a:r>
                <a:endPara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6507334" y="5040212"/>
              <a:ext cx="854360" cy="901287"/>
              <a:chOff x="1899489" y="5468471"/>
              <a:chExt cx="854360" cy="1082185"/>
            </a:xfrm>
          </p:grpSpPr>
          <p:sp>
            <p:nvSpPr>
              <p:cNvPr id="73" name="Rectangle 4"/>
              <p:cNvSpPr>
                <a:spLocks noChangeArrowheads="1"/>
              </p:cNvSpPr>
              <p:nvPr/>
            </p:nvSpPr>
            <p:spPr bwMode="auto">
              <a:xfrm>
                <a:off x="1899489" y="5468471"/>
                <a:ext cx="854360" cy="1082185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" name="Rectangle 5"/>
              <p:cNvSpPr>
                <a:spLocks noChangeArrowheads="1"/>
              </p:cNvSpPr>
              <p:nvPr/>
            </p:nvSpPr>
            <p:spPr bwMode="auto">
              <a:xfrm>
                <a:off x="1979064" y="5621650"/>
                <a:ext cx="700514" cy="7729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LAST-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ACK</a:t>
                </a:r>
              </a:p>
            </p:txBody>
          </p:sp>
        </p:grpSp>
        <p:grpSp>
          <p:nvGrpSpPr>
            <p:cNvPr id="75" name="Group 61"/>
            <p:cNvGrpSpPr>
              <a:grpSpLocks/>
            </p:cNvGrpSpPr>
            <p:nvPr/>
          </p:nvGrpSpPr>
          <p:grpSpPr bwMode="auto">
            <a:xfrm>
              <a:off x="2653528" y="5460204"/>
              <a:ext cx="3942449" cy="553607"/>
              <a:chOff x="1520" y="1868"/>
              <a:chExt cx="2660" cy="439"/>
            </a:xfrm>
          </p:grpSpPr>
          <p:sp>
            <p:nvSpPr>
              <p:cNvPr id="76" name="Rectangle 25"/>
              <p:cNvSpPr>
                <a:spLocks noChangeArrowheads="1"/>
              </p:cNvSpPr>
              <p:nvPr/>
            </p:nvSpPr>
            <p:spPr bwMode="auto">
              <a:xfrm rot="388849">
                <a:off x="1962" y="1868"/>
                <a:ext cx="214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ACK = 1, </a:t>
                </a:r>
                <a:r>
                  <a:rPr kumimoji="1" lang="en-US" altLang="zh-CN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seq</a:t>
                </a:r>
                <a:r>
                  <a:rPr kumimoji="1" lang="en-US" altLang="zh-CN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= u+1</a:t>
                </a:r>
                <a:r>
                  <a:rPr kumimoji="1" lang="en-US" altLang="zh-CN" dirty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, </a:t>
                </a:r>
                <a:r>
                  <a:rPr kumimoji="1" lang="en-US" altLang="zh-CN" dirty="0" err="1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ack</a:t>
                </a:r>
                <a:r>
                  <a:rPr kumimoji="1" lang="en-US" altLang="zh-CN" dirty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= </a:t>
                </a: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w </a:t>
                </a:r>
                <a:r>
                  <a:rPr kumimoji="1" lang="en-US" altLang="zh-CN" b="1" dirty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</a:t>
                </a:r>
                <a:r>
                  <a:rPr kumimoji="1" lang="en-US" altLang="zh-CN" dirty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 1</a:t>
                </a:r>
                <a:endParaRPr kumimoji="1"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7" name="Line 28"/>
              <p:cNvSpPr>
                <a:spLocks noChangeShapeType="1"/>
              </p:cNvSpPr>
              <p:nvPr/>
            </p:nvSpPr>
            <p:spPr bwMode="auto">
              <a:xfrm>
                <a:off x="1520" y="1893"/>
                <a:ext cx="2660" cy="414"/>
              </a:xfrm>
              <a:prstGeom prst="line">
                <a:avLst/>
              </a:prstGeom>
              <a:noFill/>
              <a:ln w="57150">
                <a:solidFill>
                  <a:srgbClr val="3333CC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1883555" y="5520991"/>
              <a:ext cx="854360" cy="695486"/>
              <a:chOff x="1899489" y="5468472"/>
              <a:chExt cx="854360" cy="972581"/>
            </a:xfrm>
          </p:grpSpPr>
          <p:sp>
            <p:nvSpPr>
              <p:cNvPr id="80" name="Rectangle 4"/>
              <p:cNvSpPr>
                <a:spLocks noChangeArrowheads="1"/>
              </p:cNvSpPr>
              <p:nvPr/>
            </p:nvSpPr>
            <p:spPr bwMode="auto">
              <a:xfrm>
                <a:off x="1899489" y="5468472"/>
                <a:ext cx="854360" cy="972581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Rectangle 5"/>
              <p:cNvSpPr>
                <a:spLocks noChangeArrowheads="1"/>
              </p:cNvSpPr>
              <p:nvPr/>
            </p:nvSpPr>
            <p:spPr bwMode="auto">
              <a:xfrm>
                <a:off x="1954856" y="5494782"/>
                <a:ext cx="750976" cy="900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TIME-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WAIT</a:t>
                </a: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6493903" y="6039906"/>
              <a:ext cx="908021" cy="436329"/>
              <a:chOff x="6369069" y="3492400"/>
              <a:chExt cx="908021" cy="436329"/>
            </a:xfrm>
          </p:grpSpPr>
          <p:sp>
            <p:nvSpPr>
              <p:cNvPr id="83" name="Rectangle 37"/>
              <p:cNvSpPr>
                <a:spLocks noChangeArrowheads="1"/>
              </p:cNvSpPr>
              <p:nvPr/>
            </p:nvSpPr>
            <p:spPr bwMode="auto">
              <a:xfrm>
                <a:off x="6404209" y="3492400"/>
                <a:ext cx="872881" cy="436329"/>
              </a:xfrm>
              <a:prstGeom prst="rect">
                <a:avLst/>
              </a:prstGeom>
              <a:solidFill>
                <a:srgbClr val="663300"/>
              </a:solidFill>
              <a:ln>
                <a:noFill/>
              </a:ln>
              <a:effectLst>
                <a:outerShdw dist="35921" dir="2700000" algn="ctr" rotWithShape="0">
                  <a:srgbClr val="1C1C1C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4" name="Text Box 39"/>
              <p:cNvSpPr txBox="1">
                <a:spLocks noChangeArrowheads="1"/>
              </p:cNvSpPr>
              <p:nvPr/>
            </p:nvSpPr>
            <p:spPr bwMode="auto">
              <a:xfrm>
                <a:off x="6369069" y="3541582"/>
                <a:ext cx="809077" cy="293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CLOSED</a:t>
                </a: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1864407" y="6285335"/>
              <a:ext cx="908021" cy="436329"/>
              <a:chOff x="6369069" y="3492400"/>
              <a:chExt cx="908021" cy="436329"/>
            </a:xfrm>
          </p:grpSpPr>
          <p:sp>
            <p:nvSpPr>
              <p:cNvPr id="86" name="Rectangle 37"/>
              <p:cNvSpPr>
                <a:spLocks noChangeArrowheads="1"/>
              </p:cNvSpPr>
              <p:nvPr/>
            </p:nvSpPr>
            <p:spPr bwMode="auto">
              <a:xfrm>
                <a:off x="6404209" y="3492400"/>
                <a:ext cx="872881" cy="436329"/>
              </a:xfrm>
              <a:prstGeom prst="rect">
                <a:avLst/>
              </a:prstGeom>
              <a:solidFill>
                <a:srgbClr val="663300"/>
              </a:solidFill>
              <a:ln>
                <a:noFill/>
              </a:ln>
              <a:effectLst>
                <a:outerShdw dist="35921" dir="2700000" algn="ctr" rotWithShape="0">
                  <a:srgbClr val="1C1C1C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7" name="Text Box 39"/>
              <p:cNvSpPr txBox="1">
                <a:spLocks noChangeArrowheads="1"/>
              </p:cNvSpPr>
              <p:nvPr/>
            </p:nvSpPr>
            <p:spPr bwMode="auto">
              <a:xfrm>
                <a:off x="6369069" y="3541582"/>
                <a:ext cx="809077" cy="293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CLOSED</a:t>
                </a:r>
              </a:p>
            </p:txBody>
          </p:sp>
        </p:grpSp>
        <p:cxnSp>
          <p:nvCxnSpPr>
            <p:cNvPr id="88" name="直接连接符 87"/>
            <p:cNvCxnSpPr/>
            <p:nvPr/>
          </p:nvCxnSpPr>
          <p:spPr>
            <a:xfrm flipV="1">
              <a:off x="867102" y="5554238"/>
              <a:ext cx="1021281" cy="1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867102" y="5553167"/>
              <a:ext cx="0" cy="775146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flipH="1">
              <a:off x="867103" y="6328313"/>
              <a:ext cx="1021280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791089" y="5546964"/>
              <a:ext cx="1162179" cy="778879"/>
              <a:chOff x="791089" y="5546964"/>
              <a:chExt cx="1162179" cy="778879"/>
            </a:xfrm>
          </p:grpSpPr>
          <p:sp>
            <p:nvSpPr>
              <p:cNvPr id="91" name="Rectangle 45"/>
              <p:cNvSpPr>
                <a:spLocks noChangeArrowheads="1"/>
              </p:cNvSpPr>
              <p:nvPr/>
            </p:nvSpPr>
            <p:spPr bwMode="auto">
              <a:xfrm>
                <a:off x="791089" y="5546964"/>
                <a:ext cx="1162179" cy="3667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kern="0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等待</a:t>
                </a:r>
                <a:r>
                  <a:rPr kumimoji="1" lang="en-US" altLang="zh-CN" kern="0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2MSL</a:t>
                </a:r>
                <a:endPara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2" name="Text Box 36"/>
              <p:cNvSpPr txBox="1">
                <a:spLocks noChangeArrowheads="1"/>
              </p:cNvSpPr>
              <p:nvPr/>
            </p:nvSpPr>
            <p:spPr bwMode="auto">
              <a:xfrm>
                <a:off x="1058699" y="5684493"/>
                <a:ext cx="592138" cy="641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sym typeface="Wingdings" panose="05000000000000000000" pitchFamily="2" charset="2"/>
                  </a:rPr>
                  <a:t>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83936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连接释放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5.3.3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连接管理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56768"/>
            <a:ext cx="8686800" cy="49827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为什么</a:t>
            </a:r>
            <a:r>
              <a:rPr lang="en-US" altLang="zh-CN" dirty="0" smtClean="0"/>
              <a:t>A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TIME-WAIT</a:t>
            </a:r>
            <a:r>
              <a:rPr lang="zh-CN" altLang="en-US" dirty="0" smtClean="0"/>
              <a:t>状态必须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等待</a:t>
            </a:r>
            <a:r>
              <a:rPr lang="en-US" altLang="zh-CN" dirty="0" smtClean="0"/>
              <a:t>2MSL</a:t>
            </a:r>
            <a:r>
              <a:rPr lang="zh-CN" altLang="en-US" dirty="0" smtClean="0"/>
              <a:t>的时间呢？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/>
              <a:t>两</a:t>
            </a:r>
            <a:r>
              <a:rPr lang="zh-CN" altLang="en-US" dirty="0" smtClean="0"/>
              <a:t>个理由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确保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发送的最后一个</a:t>
            </a:r>
            <a:r>
              <a:rPr lang="en-US" altLang="zh-CN" dirty="0" smtClean="0"/>
              <a:t>ACK</a:t>
            </a:r>
            <a:r>
              <a:rPr lang="zh-CN" altLang="en-US" dirty="0" smtClean="0"/>
              <a:t>报文段能够到达</a:t>
            </a:r>
            <a:r>
              <a:rPr lang="en-US" altLang="zh-CN" dirty="0" smtClean="0"/>
              <a:t>B</a:t>
            </a:r>
          </a:p>
          <a:p>
            <a:pPr lvl="2"/>
            <a:r>
              <a:rPr lang="zh-CN" altLang="en-US" dirty="0" smtClean="0"/>
              <a:t>若这个</a:t>
            </a:r>
            <a:r>
              <a:rPr lang="en-US" altLang="zh-CN" dirty="0" smtClean="0"/>
              <a:t>ACK</a:t>
            </a:r>
            <a:r>
              <a:rPr lang="zh-CN" altLang="en-US" dirty="0" smtClean="0"/>
              <a:t>报文段丢失，处在</a:t>
            </a:r>
            <a:r>
              <a:rPr lang="en-US" altLang="zh-CN" dirty="0" smtClean="0"/>
              <a:t>LAST-ACK</a:t>
            </a:r>
            <a:r>
              <a:rPr lang="zh-CN" altLang="en-US" dirty="0" smtClean="0"/>
              <a:t>状态的</a:t>
            </a:r>
            <a:r>
              <a:rPr lang="en-US" altLang="zh-CN" dirty="0" smtClean="0"/>
              <a:t>B</a:t>
            </a:r>
            <a:r>
              <a:rPr lang="zh-CN" altLang="en-US" dirty="0" smtClean="0"/>
              <a:t>收不到对已发送的</a:t>
            </a:r>
            <a:r>
              <a:rPr lang="en-US" altLang="zh-CN" dirty="0" smtClean="0"/>
              <a:t>FIN+ACK</a:t>
            </a:r>
            <a:r>
              <a:rPr lang="zh-CN" altLang="en-US" dirty="0" smtClean="0"/>
              <a:t>报文段的确认，会超时重传该</a:t>
            </a:r>
            <a:r>
              <a:rPr lang="en-US" altLang="zh-CN" dirty="0" smtClean="0"/>
              <a:t>FIN+ACK</a:t>
            </a:r>
            <a:endParaRPr lang="en-US" altLang="zh-CN" dirty="0"/>
          </a:p>
          <a:p>
            <a:pPr lvl="2"/>
            <a:r>
              <a:rPr lang="en-US" altLang="zh-CN" dirty="0" smtClean="0"/>
              <a:t>A</a:t>
            </a:r>
            <a:r>
              <a:rPr lang="zh-CN" altLang="en-US" dirty="0" smtClean="0"/>
              <a:t>能在</a:t>
            </a:r>
            <a:r>
              <a:rPr lang="en-US" altLang="zh-CN" dirty="0" smtClean="0"/>
              <a:t>2MSL</a:t>
            </a:r>
            <a:r>
              <a:rPr lang="zh-CN" altLang="en-US" dirty="0" smtClean="0"/>
              <a:t>时间能收到这个重传的</a:t>
            </a:r>
            <a:r>
              <a:rPr lang="en-US" altLang="zh-CN" dirty="0" smtClean="0"/>
              <a:t>FIN+ACK</a:t>
            </a:r>
            <a:r>
              <a:rPr lang="zh-CN" altLang="en-US" dirty="0" smtClean="0"/>
              <a:t>报文段，重新启动</a:t>
            </a:r>
            <a:r>
              <a:rPr lang="en-US" altLang="zh-CN" dirty="0" smtClean="0"/>
              <a:t>2MSL</a:t>
            </a:r>
            <a:r>
              <a:rPr lang="zh-CN" altLang="en-US" dirty="0" smtClean="0"/>
              <a:t>计时器；最后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都能正常进入</a:t>
            </a:r>
            <a:r>
              <a:rPr lang="en-US" altLang="zh-CN" dirty="0" smtClean="0"/>
              <a:t>CLOSED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否则，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无法收到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重传的</a:t>
            </a:r>
            <a:r>
              <a:rPr lang="en-US" altLang="zh-CN" dirty="0" smtClean="0"/>
              <a:t>FIN+ACK</a:t>
            </a:r>
            <a:r>
              <a:rPr lang="zh-CN" altLang="en-US" dirty="0" smtClean="0"/>
              <a:t>，因此不会再次发送确认，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会因收不到确认而无法进入</a:t>
            </a:r>
            <a:r>
              <a:rPr lang="en-US" altLang="zh-CN" dirty="0" smtClean="0"/>
              <a:t>CLOSED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防止“已失效的连接请求报文段”出现在本连接中</a:t>
            </a:r>
            <a:endParaRPr lang="en-US" altLang="zh-CN" dirty="0"/>
          </a:p>
          <a:p>
            <a:pPr lvl="2"/>
            <a:r>
              <a:rPr lang="en-US" altLang="zh-CN" dirty="0" smtClean="0"/>
              <a:t>A</a:t>
            </a:r>
            <a:r>
              <a:rPr lang="zh-CN" altLang="en-US" dirty="0" smtClean="0"/>
              <a:t>发送完最后一个</a:t>
            </a:r>
            <a:r>
              <a:rPr lang="en-US" altLang="zh-CN" dirty="0" smtClean="0"/>
              <a:t>ACK</a:t>
            </a:r>
            <a:r>
              <a:rPr lang="zh-CN" altLang="en-US" dirty="0" smtClean="0"/>
              <a:t>报文段后，再经过</a:t>
            </a:r>
            <a:r>
              <a:rPr lang="en-US" altLang="zh-CN" dirty="0" smtClean="0"/>
              <a:t>2MSL</a:t>
            </a:r>
            <a:r>
              <a:rPr lang="zh-CN" altLang="en-US" dirty="0" smtClean="0"/>
              <a:t>，可以使本连接持续时间内产生的所有报文段都从网络中消失，从而使得下个新连接中不会出现这种旧的连接请求报文段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257" y="55210"/>
            <a:ext cx="3999700" cy="23505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9461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连接释放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370711" cy="5034843"/>
          </a:xfrm>
        </p:spPr>
        <p:txBody>
          <a:bodyPr/>
          <a:lstStyle/>
          <a:p>
            <a:r>
              <a:rPr lang="zh-CN" altLang="en-US" dirty="0" smtClean="0"/>
              <a:t>以下异常情况下，任何</a:t>
            </a:r>
            <a:r>
              <a:rPr lang="zh-CN" altLang="en-US" dirty="0"/>
              <a:t>一方都可以发送</a:t>
            </a:r>
            <a:r>
              <a:rPr lang="en-US" altLang="zh-CN" dirty="0" smtClean="0"/>
              <a:t>RST</a:t>
            </a:r>
            <a:r>
              <a:rPr lang="zh-CN" altLang="en-US" dirty="0" smtClean="0"/>
              <a:t>报文段关闭连接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TCP</a:t>
            </a:r>
            <a:r>
              <a:rPr lang="zh-CN" altLang="en-US" dirty="0"/>
              <a:t>请求连接不存在的端口，被动连接端的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可以</a:t>
            </a:r>
            <a:r>
              <a:rPr lang="zh-CN" altLang="en-US" dirty="0"/>
              <a:t>用一个</a:t>
            </a:r>
            <a:r>
              <a:rPr lang="en-US" altLang="zh-CN" dirty="0"/>
              <a:t>RESET=1</a:t>
            </a:r>
            <a:r>
              <a:rPr lang="zh-CN" altLang="en-US" dirty="0" smtClean="0"/>
              <a:t>的报文段响应</a:t>
            </a:r>
            <a:r>
              <a:rPr lang="zh-CN" altLang="en-US" dirty="0"/>
              <a:t>，撤销该</a:t>
            </a:r>
            <a:r>
              <a:rPr lang="zh-CN" altLang="en-US" dirty="0" smtClean="0"/>
              <a:t>请求 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某</a:t>
            </a:r>
            <a:r>
              <a:rPr lang="zh-CN" altLang="en-US" dirty="0"/>
              <a:t>端</a:t>
            </a:r>
            <a:r>
              <a:rPr lang="en-US" altLang="zh-CN" dirty="0"/>
              <a:t>TCP</a:t>
            </a:r>
            <a:r>
              <a:rPr lang="zh-CN" altLang="en-US" dirty="0"/>
              <a:t>出现了混乱情况，它可以发送</a:t>
            </a:r>
            <a:r>
              <a:rPr lang="en-US" altLang="zh-CN" dirty="0" smtClean="0"/>
              <a:t>RESET=1</a:t>
            </a:r>
            <a:r>
              <a:rPr lang="zh-CN" altLang="en-US" dirty="0" smtClean="0"/>
              <a:t>的报文段，</a:t>
            </a:r>
            <a:r>
              <a:rPr lang="zh-CN" altLang="en-US" dirty="0"/>
              <a:t>将连接</a:t>
            </a:r>
            <a:r>
              <a:rPr lang="zh-CN" altLang="en-US" dirty="0" smtClean="0"/>
              <a:t>异常终止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某</a:t>
            </a:r>
            <a:r>
              <a:rPr lang="zh-CN" altLang="en-US" dirty="0"/>
              <a:t>端</a:t>
            </a:r>
            <a:r>
              <a:rPr lang="en-US" altLang="zh-CN" dirty="0"/>
              <a:t>TCP</a:t>
            </a:r>
            <a:r>
              <a:rPr lang="zh-CN" altLang="en-US" dirty="0"/>
              <a:t>发现连接另一端的</a:t>
            </a:r>
            <a:r>
              <a:rPr lang="en-US" altLang="zh-CN" dirty="0"/>
              <a:t>TCP</a:t>
            </a:r>
            <a:r>
              <a:rPr lang="zh-CN" altLang="en-US" dirty="0"/>
              <a:t>空闲时间超</a:t>
            </a:r>
            <a:r>
              <a:rPr lang="zh-CN" altLang="en-US" dirty="0" smtClean="0"/>
              <a:t>长，也可以发送</a:t>
            </a:r>
            <a:r>
              <a:rPr lang="en-US" altLang="zh-CN" dirty="0"/>
              <a:t>RESET=1</a:t>
            </a:r>
            <a:r>
              <a:rPr lang="zh-CN" altLang="en-US" dirty="0"/>
              <a:t>的报文</a:t>
            </a:r>
            <a:r>
              <a:rPr lang="zh-CN" altLang="en-US" dirty="0" smtClean="0"/>
              <a:t>段，终止连接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5.3.3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连接管理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4605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 descr="http://ssfnet.org/Exchange/tcp/Graphics/tcpStateDiagram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011680"/>
            <a:ext cx="5958296" cy="484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656"/>
            <a:ext cx="8229600" cy="519746"/>
          </a:xfrm>
        </p:spPr>
        <p:txBody>
          <a:bodyPr/>
          <a:lstStyle/>
          <a:p>
            <a:r>
              <a:rPr lang="en-US" altLang="zh-CN" sz="2800" dirty="0" smtClean="0"/>
              <a:t>TCP</a:t>
            </a:r>
            <a:r>
              <a:rPr lang="zh-CN" altLang="en-US" sz="2800" dirty="0" smtClean="0"/>
              <a:t>状态转换图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974839"/>
            <a:ext cx="5005422" cy="11545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1600" dirty="0" smtClean="0"/>
              <a:t>只包含了建立连接和释放连接的状态</a:t>
            </a:r>
            <a:endParaRPr lang="en-US" altLang="zh-CN" sz="1600" dirty="0" smtClean="0"/>
          </a:p>
          <a:p>
            <a:pPr>
              <a:lnSpc>
                <a:spcPct val="100000"/>
              </a:lnSpc>
            </a:pPr>
            <a:r>
              <a:rPr lang="zh-CN" altLang="en-US" sz="1600" dirty="0" smtClean="0"/>
              <a:t>连接建立后执行的操作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滑动窗口算法的操作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隐含在</a:t>
            </a:r>
            <a:r>
              <a:rPr lang="en-US" altLang="zh-CN" sz="1600" dirty="0" smtClean="0"/>
              <a:t>ESTABLISHED</a:t>
            </a:r>
            <a:r>
              <a:rPr lang="zh-CN" altLang="en-US" sz="1600" dirty="0" smtClean="0"/>
              <a:t>状态中</a:t>
            </a:r>
            <a:endParaRPr lang="en-US" altLang="zh-CN" sz="1600" dirty="0" smtClean="0"/>
          </a:p>
          <a:p>
            <a:pPr>
              <a:lnSpc>
                <a:spcPct val="100000"/>
              </a:lnSpc>
            </a:pPr>
            <a:r>
              <a:rPr lang="zh-CN" altLang="en-US" sz="1600" dirty="0"/>
              <a:t>在连接的每一端，</a:t>
            </a:r>
            <a:r>
              <a:rPr lang="en-US" altLang="zh-CN" sz="1600" dirty="0"/>
              <a:t>TCP</a:t>
            </a:r>
            <a:r>
              <a:rPr lang="zh-CN" altLang="en-US" sz="1600" dirty="0"/>
              <a:t>会执行不同的状态</a:t>
            </a:r>
            <a:r>
              <a:rPr lang="zh-CN" altLang="en-US" sz="1600" dirty="0" smtClean="0"/>
              <a:t>转换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5.3.3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连接管理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4888411" y="2351576"/>
            <a:ext cx="1930400" cy="2181235"/>
          </a:xfrm>
          <a:custGeom>
            <a:avLst/>
            <a:gdLst>
              <a:gd name="connsiteX0" fmla="*/ 121920 w 1631345"/>
              <a:gd name="connsiteY0" fmla="*/ 12071 h 2572391"/>
              <a:gd name="connsiteX1" fmla="*/ 558800 w 1631345"/>
              <a:gd name="connsiteY1" fmla="*/ 22231 h 2572391"/>
              <a:gd name="connsiteX2" fmla="*/ 894080 w 1631345"/>
              <a:gd name="connsiteY2" fmla="*/ 215271 h 2572391"/>
              <a:gd name="connsiteX3" fmla="*/ 1270000 w 1631345"/>
              <a:gd name="connsiteY3" fmla="*/ 530231 h 2572391"/>
              <a:gd name="connsiteX4" fmla="*/ 1584960 w 1631345"/>
              <a:gd name="connsiteY4" fmla="*/ 1139831 h 2572391"/>
              <a:gd name="connsiteX5" fmla="*/ 1625600 w 1631345"/>
              <a:gd name="connsiteY5" fmla="*/ 1637671 h 2572391"/>
              <a:gd name="connsiteX6" fmla="*/ 1544320 w 1631345"/>
              <a:gd name="connsiteY6" fmla="*/ 2094871 h 2572391"/>
              <a:gd name="connsiteX7" fmla="*/ 1056640 w 1631345"/>
              <a:gd name="connsiteY7" fmla="*/ 2186311 h 2572391"/>
              <a:gd name="connsiteX8" fmla="*/ 406400 w 1631345"/>
              <a:gd name="connsiteY8" fmla="*/ 2196471 h 2572391"/>
              <a:gd name="connsiteX9" fmla="*/ 91440 w 1631345"/>
              <a:gd name="connsiteY9" fmla="*/ 2247271 h 2572391"/>
              <a:gd name="connsiteX10" fmla="*/ 0 w 1631345"/>
              <a:gd name="connsiteY10" fmla="*/ 2572391 h 2572391"/>
              <a:gd name="connsiteX0" fmla="*/ 121920 w 1631345"/>
              <a:gd name="connsiteY0" fmla="*/ 1807 h 2562127"/>
              <a:gd name="connsiteX1" fmla="*/ 528320 w 1631345"/>
              <a:gd name="connsiteY1" fmla="*/ 72927 h 2562127"/>
              <a:gd name="connsiteX2" fmla="*/ 894080 w 1631345"/>
              <a:gd name="connsiteY2" fmla="*/ 205007 h 2562127"/>
              <a:gd name="connsiteX3" fmla="*/ 1270000 w 1631345"/>
              <a:gd name="connsiteY3" fmla="*/ 519967 h 2562127"/>
              <a:gd name="connsiteX4" fmla="*/ 1584960 w 1631345"/>
              <a:gd name="connsiteY4" fmla="*/ 1129567 h 2562127"/>
              <a:gd name="connsiteX5" fmla="*/ 1625600 w 1631345"/>
              <a:gd name="connsiteY5" fmla="*/ 1627407 h 2562127"/>
              <a:gd name="connsiteX6" fmla="*/ 1544320 w 1631345"/>
              <a:gd name="connsiteY6" fmla="*/ 2084607 h 2562127"/>
              <a:gd name="connsiteX7" fmla="*/ 1056640 w 1631345"/>
              <a:gd name="connsiteY7" fmla="*/ 2176047 h 2562127"/>
              <a:gd name="connsiteX8" fmla="*/ 406400 w 1631345"/>
              <a:gd name="connsiteY8" fmla="*/ 2186207 h 2562127"/>
              <a:gd name="connsiteX9" fmla="*/ 91440 w 1631345"/>
              <a:gd name="connsiteY9" fmla="*/ 2237007 h 2562127"/>
              <a:gd name="connsiteX10" fmla="*/ 0 w 1631345"/>
              <a:gd name="connsiteY10" fmla="*/ 2562127 h 2562127"/>
              <a:gd name="connsiteX0" fmla="*/ 121920 w 1631345"/>
              <a:gd name="connsiteY0" fmla="*/ 1856 h 2562176"/>
              <a:gd name="connsiteX1" fmla="*/ 528320 w 1631345"/>
              <a:gd name="connsiteY1" fmla="*/ 72976 h 2562176"/>
              <a:gd name="connsiteX2" fmla="*/ 914400 w 1631345"/>
              <a:gd name="connsiteY2" fmla="*/ 215216 h 2562176"/>
              <a:gd name="connsiteX3" fmla="*/ 1270000 w 1631345"/>
              <a:gd name="connsiteY3" fmla="*/ 520016 h 2562176"/>
              <a:gd name="connsiteX4" fmla="*/ 1584960 w 1631345"/>
              <a:gd name="connsiteY4" fmla="*/ 1129616 h 2562176"/>
              <a:gd name="connsiteX5" fmla="*/ 1625600 w 1631345"/>
              <a:gd name="connsiteY5" fmla="*/ 1627456 h 2562176"/>
              <a:gd name="connsiteX6" fmla="*/ 1544320 w 1631345"/>
              <a:gd name="connsiteY6" fmla="*/ 2084656 h 2562176"/>
              <a:gd name="connsiteX7" fmla="*/ 1056640 w 1631345"/>
              <a:gd name="connsiteY7" fmla="*/ 2176096 h 2562176"/>
              <a:gd name="connsiteX8" fmla="*/ 406400 w 1631345"/>
              <a:gd name="connsiteY8" fmla="*/ 2186256 h 2562176"/>
              <a:gd name="connsiteX9" fmla="*/ 91440 w 1631345"/>
              <a:gd name="connsiteY9" fmla="*/ 2237056 h 2562176"/>
              <a:gd name="connsiteX10" fmla="*/ 0 w 1631345"/>
              <a:gd name="connsiteY10" fmla="*/ 2562176 h 2562176"/>
              <a:gd name="connsiteX0" fmla="*/ 121920 w 1632266"/>
              <a:gd name="connsiteY0" fmla="*/ 1856 h 2562176"/>
              <a:gd name="connsiteX1" fmla="*/ 528320 w 1632266"/>
              <a:gd name="connsiteY1" fmla="*/ 72976 h 2562176"/>
              <a:gd name="connsiteX2" fmla="*/ 914400 w 1632266"/>
              <a:gd name="connsiteY2" fmla="*/ 215216 h 2562176"/>
              <a:gd name="connsiteX3" fmla="*/ 1249680 w 1632266"/>
              <a:gd name="connsiteY3" fmla="*/ 530176 h 2562176"/>
              <a:gd name="connsiteX4" fmla="*/ 1584960 w 1632266"/>
              <a:gd name="connsiteY4" fmla="*/ 1129616 h 2562176"/>
              <a:gd name="connsiteX5" fmla="*/ 1625600 w 1632266"/>
              <a:gd name="connsiteY5" fmla="*/ 1627456 h 2562176"/>
              <a:gd name="connsiteX6" fmla="*/ 1544320 w 1632266"/>
              <a:gd name="connsiteY6" fmla="*/ 2084656 h 2562176"/>
              <a:gd name="connsiteX7" fmla="*/ 1056640 w 1632266"/>
              <a:gd name="connsiteY7" fmla="*/ 2176096 h 2562176"/>
              <a:gd name="connsiteX8" fmla="*/ 406400 w 1632266"/>
              <a:gd name="connsiteY8" fmla="*/ 2186256 h 2562176"/>
              <a:gd name="connsiteX9" fmla="*/ 91440 w 1632266"/>
              <a:gd name="connsiteY9" fmla="*/ 2237056 h 2562176"/>
              <a:gd name="connsiteX10" fmla="*/ 0 w 1632266"/>
              <a:gd name="connsiteY10" fmla="*/ 2562176 h 2562176"/>
              <a:gd name="connsiteX0" fmla="*/ 121920 w 1627665"/>
              <a:gd name="connsiteY0" fmla="*/ 1856 h 2562176"/>
              <a:gd name="connsiteX1" fmla="*/ 528320 w 1627665"/>
              <a:gd name="connsiteY1" fmla="*/ 72976 h 2562176"/>
              <a:gd name="connsiteX2" fmla="*/ 914400 w 1627665"/>
              <a:gd name="connsiteY2" fmla="*/ 215216 h 2562176"/>
              <a:gd name="connsiteX3" fmla="*/ 1249680 w 1627665"/>
              <a:gd name="connsiteY3" fmla="*/ 530176 h 2562176"/>
              <a:gd name="connsiteX4" fmla="*/ 1524000 w 1627665"/>
              <a:gd name="connsiteY4" fmla="*/ 1129616 h 2562176"/>
              <a:gd name="connsiteX5" fmla="*/ 1625600 w 1627665"/>
              <a:gd name="connsiteY5" fmla="*/ 1627456 h 2562176"/>
              <a:gd name="connsiteX6" fmla="*/ 1544320 w 1627665"/>
              <a:gd name="connsiteY6" fmla="*/ 2084656 h 2562176"/>
              <a:gd name="connsiteX7" fmla="*/ 1056640 w 1627665"/>
              <a:gd name="connsiteY7" fmla="*/ 2176096 h 2562176"/>
              <a:gd name="connsiteX8" fmla="*/ 406400 w 1627665"/>
              <a:gd name="connsiteY8" fmla="*/ 2186256 h 2562176"/>
              <a:gd name="connsiteX9" fmla="*/ 91440 w 1627665"/>
              <a:gd name="connsiteY9" fmla="*/ 2237056 h 2562176"/>
              <a:gd name="connsiteX10" fmla="*/ 0 w 1627665"/>
              <a:gd name="connsiteY10" fmla="*/ 2562176 h 2562176"/>
              <a:gd name="connsiteX0" fmla="*/ 121920 w 1604891"/>
              <a:gd name="connsiteY0" fmla="*/ 1856 h 2562176"/>
              <a:gd name="connsiteX1" fmla="*/ 528320 w 1604891"/>
              <a:gd name="connsiteY1" fmla="*/ 72976 h 2562176"/>
              <a:gd name="connsiteX2" fmla="*/ 914400 w 1604891"/>
              <a:gd name="connsiteY2" fmla="*/ 215216 h 2562176"/>
              <a:gd name="connsiteX3" fmla="*/ 1249680 w 1604891"/>
              <a:gd name="connsiteY3" fmla="*/ 530176 h 2562176"/>
              <a:gd name="connsiteX4" fmla="*/ 1524000 w 1604891"/>
              <a:gd name="connsiteY4" fmla="*/ 1129616 h 2562176"/>
              <a:gd name="connsiteX5" fmla="*/ 1595120 w 1604891"/>
              <a:gd name="connsiteY5" fmla="*/ 1627456 h 2562176"/>
              <a:gd name="connsiteX6" fmla="*/ 1544320 w 1604891"/>
              <a:gd name="connsiteY6" fmla="*/ 2084656 h 2562176"/>
              <a:gd name="connsiteX7" fmla="*/ 1056640 w 1604891"/>
              <a:gd name="connsiteY7" fmla="*/ 2176096 h 2562176"/>
              <a:gd name="connsiteX8" fmla="*/ 406400 w 1604891"/>
              <a:gd name="connsiteY8" fmla="*/ 2186256 h 2562176"/>
              <a:gd name="connsiteX9" fmla="*/ 91440 w 1604891"/>
              <a:gd name="connsiteY9" fmla="*/ 2237056 h 2562176"/>
              <a:gd name="connsiteX10" fmla="*/ 0 w 1604891"/>
              <a:gd name="connsiteY10" fmla="*/ 2562176 h 2562176"/>
              <a:gd name="connsiteX0" fmla="*/ 121920 w 1604891"/>
              <a:gd name="connsiteY0" fmla="*/ 1856 h 2440256"/>
              <a:gd name="connsiteX1" fmla="*/ 528320 w 1604891"/>
              <a:gd name="connsiteY1" fmla="*/ 72976 h 2440256"/>
              <a:gd name="connsiteX2" fmla="*/ 914400 w 1604891"/>
              <a:gd name="connsiteY2" fmla="*/ 215216 h 2440256"/>
              <a:gd name="connsiteX3" fmla="*/ 1249680 w 1604891"/>
              <a:gd name="connsiteY3" fmla="*/ 530176 h 2440256"/>
              <a:gd name="connsiteX4" fmla="*/ 1524000 w 1604891"/>
              <a:gd name="connsiteY4" fmla="*/ 1129616 h 2440256"/>
              <a:gd name="connsiteX5" fmla="*/ 1595120 w 1604891"/>
              <a:gd name="connsiteY5" fmla="*/ 1627456 h 2440256"/>
              <a:gd name="connsiteX6" fmla="*/ 1544320 w 1604891"/>
              <a:gd name="connsiteY6" fmla="*/ 2084656 h 2440256"/>
              <a:gd name="connsiteX7" fmla="*/ 1056640 w 1604891"/>
              <a:gd name="connsiteY7" fmla="*/ 2176096 h 2440256"/>
              <a:gd name="connsiteX8" fmla="*/ 406400 w 1604891"/>
              <a:gd name="connsiteY8" fmla="*/ 2186256 h 2440256"/>
              <a:gd name="connsiteX9" fmla="*/ 91440 w 1604891"/>
              <a:gd name="connsiteY9" fmla="*/ 2237056 h 2440256"/>
              <a:gd name="connsiteX10" fmla="*/ 0 w 1604891"/>
              <a:gd name="connsiteY10" fmla="*/ 2440256 h 2440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04891" h="2440256">
                <a:moveTo>
                  <a:pt x="121920" y="1856"/>
                </a:moveTo>
                <a:cubicBezTo>
                  <a:pt x="276013" y="-9998"/>
                  <a:pt x="396240" y="37416"/>
                  <a:pt x="528320" y="72976"/>
                </a:cubicBezTo>
                <a:cubicBezTo>
                  <a:pt x="660400" y="108536"/>
                  <a:pt x="794173" y="139016"/>
                  <a:pt x="914400" y="215216"/>
                </a:cubicBezTo>
                <a:cubicBezTo>
                  <a:pt x="1034627" y="291416"/>
                  <a:pt x="1148080" y="377776"/>
                  <a:pt x="1249680" y="530176"/>
                </a:cubicBezTo>
                <a:cubicBezTo>
                  <a:pt x="1351280" y="682576"/>
                  <a:pt x="1466427" y="946736"/>
                  <a:pt x="1524000" y="1129616"/>
                </a:cubicBezTo>
                <a:cubicBezTo>
                  <a:pt x="1581573" y="1312496"/>
                  <a:pt x="1591733" y="1468283"/>
                  <a:pt x="1595120" y="1627456"/>
                </a:cubicBezTo>
                <a:cubicBezTo>
                  <a:pt x="1598507" y="1786629"/>
                  <a:pt x="1634067" y="1993216"/>
                  <a:pt x="1544320" y="2084656"/>
                </a:cubicBezTo>
                <a:cubicBezTo>
                  <a:pt x="1454573" y="2176096"/>
                  <a:pt x="1246293" y="2159163"/>
                  <a:pt x="1056640" y="2176096"/>
                </a:cubicBezTo>
                <a:cubicBezTo>
                  <a:pt x="866987" y="2193029"/>
                  <a:pt x="567267" y="2176096"/>
                  <a:pt x="406400" y="2186256"/>
                </a:cubicBezTo>
                <a:cubicBezTo>
                  <a:pt x="245533" y="2196416"/>
                  <a:pt x="159173" y="2194723"/>
                  <a:pt x="91440" y="2237056"/>
                </a:cubicBezTo>
                <a:cubicBezTo>
                  <a:pt x="23707" y="2279389"/>
                  <a:pt x="0" y="2440256"/>
                  <a:pt x="0" y="2440256"/>
                </a:cubicBezTo>
              </a:path>
            </a:pathLst>
          </a:custGeom>
          <a:noFill/>
          <a:ln w="34925">
            <a:solidFill>
              <a:srgbClr val="CC0099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01246" y="30501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主动建立连接</a:t>
            </a:r>
            <a:endParaRPr lang="zh-CN" altLang="en-US" b="1" dirty="0">
              <a:solidFill>
                <a:srgbClr val="CC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2739021" y="3253805"/>
            <a:ext cx="1677236" cy="1310640"/>
          </a:xfrm>
          <a:custGeom>
            <a:avLst/>
            <a:gdLst>
              <a:gd name="connsiteX0" fmla="*/ 1659738 w 1659738"/>
              <a:gd name="connsiteY0" fmla="*/ 0 h 1310640"/>
              <a:gd name="connsiteX1" fmla="*/ 1426058 w 1659738"/>
              <a:gd name="connsiteY1" fmla="*/ 375920 h 1310640"/>
              <a:gd name="connsiteX2" fmla="*/ 745338 w 1659738"/>
              <a:gd name="connsiteY2" fmla="*/ 548640 h 1310640"/>
              <a:gd name="connsiteX3" fmla="*/ 328778 w 1659738"/>
              <a:gd name="connsiteY3" fmla="*/ 568960 h 1310640"/>
              <a:gd name="connsiteX4" fmla="*/ 105258 w 1659738"/>
              <a:gd name="connsiteY4" fmla="*/ 680720 h 1310640"/>
              <a:gd name="connsiteX5" fmla="*/ 54458 w 1659738"/>
              <a:gd name="connsiteY5" fmla="*/ 802640 h 1310640"/>
              <a:gd name="connsiteX6" fmla="*/ 877418 w 1659738"/>
              <a:gd name="connsiteY6" fmla="*/ 924560 h 1310640"/>
              <a:gd name="connsiteX7" fmla="*/ 1324458 w 1659738"/>
              <a:gd name="connsiteY7" fmla="*/ 975360 h 1310640"/>
              <a:gd name="connsiteX8" fmla="*/ 1537818 w 1659738"/>
              <a:gd name="connsiteY8" fmla="*/ 1158240 h 1310640"/>
              <a:gd name="connsiteX9" fmla="*/ 1547978 w 1659738"/>
              <a:gd name="connsiteY9" fmla="*/ 1310640 h 1310640"/>
              <a:gd name="connsiteX0" fmla="*/ 1661451 w 1661451"/>
              <a:gd name="connsiteY0" fmla="*/ 0 h 1310640"/>
              <a:gd name="connsiteX1" fmla="*/ 1427771 w 1661451"/>
              <a:gd name="connsiteY1" fmla="*/ 375920 h 1310640"/>
              <a:gd name="connsiteX2" fmla="*/ 747051 w 1661451"/>
              <a:gd name="connsiteY2" fmla="*/ 548640 h 1310640"/>
              <a:gd name="connsiteX3" fmla="*/ 381291 w 1661451"/>
              <a:gd name="connsiteY3" fmla="*/ 619760 h 1310640"/>
              <a:gd name="connsiteX4" fmla="*/ 106971 w 1661451"/>
              <a:gd name="connsiteY4" fmla="*/ 680720 h 1310640"/>
              <a:gd name="connsiteX5" fmla="*/ 56171 w 1661451"/>
              <a:gd name="connsiteY5" fmla="*/ 802640 h 1310640"/>
              <a:gd name="connsiteX6" fmla="*/ 879131 w 1661451"/>
              <a:gd name="connsiteY6" fmla="*/ 924560 h 1310640"/>
              <a:gd name="connsiteX7" fmla="*/ 1326171 w 1661451"/>
              <a:gd name="connsiteY7" fmla="*/ 975360 h 1310640"/>
              <a:gd name="connsiteX8" fmla="*/ 1539531 w 1661451"/>
              <a:gd name="connsiteY8" fmla="*/ 1158240 h 1310640"/>
              <a:gd name="connsiteX9" fmla="*/ 1549691 w 1661451"/>
              <a:gd name="connsiteY9" fmla="*/ 1310640 h 1310640"/>
              <a:gd name="connsiteX0" fmla="*/ 1677236 w 1677236"/>
              <a:gd name="connsiteY0" fmla="*/ 0 h 1310640"/>
              <a:gd name="connsiteX1" fmla="*/ 1443556 w 1677236"/>
              <a:gd name="connsiteY1" fmla="*/ 375920 h 1310640"/>
              <a:gd name="connsiteX2" fmla="*/ 762836 w 1677236"/>
              <a:gd name="connsiteY2" fmla="*/ 548640 h 1310640"/>
              <a:gd name="connsiteX3" fmla="*/ 397076 w 1677236"/>
              <a:gd name="connsiteY3" fmla="*/ 619760 h 1310640"/>
              <a:gd name="connsiteX4" fmla="*/ 122756 w 1677236"/>
              <a:gd name="connsiteY4" fmla="*/ 680720 h 1310640"/>
              <a:gd name="connsiteX5" fmla="*/ 71956 w 1677236"/>
              <a:gd name="connsiteY5" fmla="*/ 802640 h 1310640"/>
              <a:gd name="connsiteX6" fmla="*/ 1108276 w 1677236"/>
              <a:gd name="connsiteY6" fmla="*/ 894080 h 1310640"/>
              <a:gd name="connsiteX7" fmla="*/ 1341956 w 1677236"/>
              <a:gd name="connsiteY7" fmla="*/ 975360 h 1310640"/>
              <a:gd name="connsiteX8" fmla="*/ 1555316 w 1677236"/>
              <a:gd name="connsiteY8" fmla="*/ 1158240 h 1310640"/>
              <a:gd name="connsiteX9" fmla="*/ 1565476 w 1677236"/>
              <a:gd name="connsiteY9" fmla="*/ 1310640 h 1310640"/>
              <a:gd name="connsiteX0" fmla="*/ 1677236 w 1677236"/>
              <a:gd name="connsiteY0" fmla="*/ 0 h 1310640"/>
              <a:gd name="connsiteX1" fmla="*/ 1443556 w 1677236"/>
              <a:gd name="connsiteY1" fmla="*/ 375920 h 1310640"/>
              <a:gd name="connsiteX2" fmla="*/ 762836 w 1677236"/>
              <a:gd name="connsiteY2" fmla="*/ 548640 h 1310640"/>
              <a:gd name="connsiteX3" fmla="*/ 397076 w 1677236"/>
              <a:gd name="connsiteY3" fmla="*/ 619760 h 1310640"/>
              <a:gd name="connsiteX4" fmla="*/ 122756 w 1677236"/>
              <a:gd name="connsiteY4" fmla="*/ 680720 h 1310640"/>
              <a:gd name="connsiteX5" fmla="*/ 71956 w 1677236"/>
              <a:gd name="connsiteY5" fmla="*/ 802640 h 1310640"/>
              <a:gd name="connsiteX6" fmla="*/ 1108276 w 1677236"/>
              <a:gd name="connsiteY6" fmla="*/ 894080 h 1310640"/>
              <a:gd name="connsiteX7" fmla="*/ 1433396 w 1677236"/>
              <a:gd name="connsiteY7" fmla="*/ 975360 h 1310640"/>
              <a:gd name="connsiteX8" fmla="*/ 1555316 w 1677236"/>
              <a:gd name="connsiteY8" fmla="*/ 1158240 h 1310640"/>
              <a:gd name="connsiteX9" fmla="*/ 1565476 w 1677236"/>
              <a:gd name="connsiteY9" fmla="*/ 1310640 h 131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77236" h="1310640">
                <a:moveTo>
                  <a:pt x="1677236" y="0"/>
                </a:moveTo>
                <a:cubicBezTo>
                  <a:pt x="1636596" y="142240"/>
                  <a:pt x="1595956" y="284480"/>
                  <a:pt x="1443556" y="375920"/>
                </a:cubicBezTo>
                <a:cubicBezTo>
                  <a:pt x="1291156" y="467360"/>
                  <a:pt x="937249" y="508000"/>
                  <a:pt x="762836" y="548640"/>
                </a:cubicBezTo>
                <a:cubicBezTo>
                  <a:pt x="588423" y="589280"/>
                  <a:pt x="503756" y="597747"/>
                  <a:pt x="397076" y="619760"/>
                </a:cubicBezTo>
                <a:cubicBezTo>
                  <a:pt x="290396" y="641773"/>
                  <a:pt x="176943" y="650240"/>
                  <a:pt x="122756" y="680720"/>
                </a:cubicBezTo>
                <a:cubicBezTo>
                  <a:pt x="68569" y="711200"/>
                  <a:pt x="-92297" y="767080"/>
                  <a:pt x="71956" y="802640"/>
                </a:cubicBezTo>
                <a:cubicBezTo>
                  <a:pt x="236209" y="838200"/>
                  <a:pt x="881369" y="865293"/>
                  <a:pt x="1108276" y="894080"/>
                </a:cubicBezTo>
                <a:cubicBezTo>
                  <a:pt x="1335183" y="922867"/>
                  <a:pt x="1358889" y="931333"/>
                  <a:pt x="1433396" y="975360"/>
                </a:cubicBezTo>
                <a:cubicBezTo>
                  <a:pt x="1507903" y="1019387"/>
                  <a:pt x="1533303" y="1102360"/>
                  <a:pt x="1555316" y="1158240"/>
                </a:cubicBezTo>
                <a:cubicBezTo>
                  <a:pt x="1577329" y="1214120"/>
                  <a:pt x="1555316" y="1276773"/>
                  <a:pt x="1565476" y="1310640"/>
                </a:cubicBezTo>
              </a:path>
            </a:pathLst>
          </a:custGeom>
          <a:noFill/>
          <a:ln w="34925">
            <a:solidFill>
              <a:srgbClr val="CC0099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89397" y="33014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被动建立连接</a:t>
            </a:r>
            <a:endParaRPr lang="zh-CN" altLang="en-US" b="1" dirty="0">
              <a:solidFill>
                <a:srgbClr val="CC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99032" y="5088954"/>
            <a:ext cx="4182865" cy="1616645"/>
          </a:xfrm>
          <a:prstGeom prst="round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786844" y="4660087"/>
            <a:ext cx="1828801" cy="207163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818811" y="4348145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被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动关闭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439902" y="5650411"/>
            <a:ext cx="1734325" cy="711200"/>
          </a:xfrm>
          <a:prstGeom prst="ellipse">
            <a:avLst/>
          </a:prstGeom>
          <a:noFill/>
          <a:ln w="34925">
            <a:solidFill>
              <a:srgbClr val="CC0099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51794" y="4770623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主动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关闭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4873" y="54657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仍可接收数据</a:t>
            </a:r>
            <a:endParaRPr lang="zh-CN" altLang="en-US" b="1" dirty="0">
              <a:solidFill>
                <a:srgbClr val="CC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769335" y="6144019"/>
            <a:ext cx="1734325" cy="711200"/>
          </a:xfrm>
          <a:prstGeom prst="ellipse">
            <a:avLst/>
          </a:prstGeom>
          <a:noFill/>
          <a:ln w="34925">
            <a:solidFill>
              <a:srgbClr val="CC0099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273638" y="5728514"/>
            <a:ext cx="57631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主动关闭的一方</a:t>
            </a:r>
            <a:r>
              <a:rPr lang="zh-CN" altLang="en-US" b="1" dirty="0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需再等待</a:t>
            </a:r>
            <a:r>
              <a:rPr lang="en-US" altLang="zh-CN" b="1" dirty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1-4</a:t>
            </a:r>
            <a:r>
              <a:rPr lang="zh-CN" altLang="en-US" b="1" dirty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分钟才能回到</a:t>
            </a:r>
            <a:r>
              <a:rPr lang="en-US" altLang="zh-CN" b="1" dirty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CLOSED</a:t>
            </a:r>
            <a:r>
              <a:rPr lang="zh-CN" altLang="en-US" b="1" dirty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状态</a:t>
            </a:r>
          </a:p>
        </p:txBody>
      </p:sp>
      <p:sp>
        <p:nvSpPr>
          <p:cNvPr id="24" name="椭圆 23"/>
          <p:cNvSpPr/>
          <p:nvPr/>
        </p:nvSpPr>
        <p:spPr>
          <a:xfrm>
            <a:off x="5834083" y="4920131"/>
            <a:ext cx="1734325" cy="711200"/>
          </a:xfrm>
          <a:prstGeom prst="ellipse">
            <a:avLst/>
          </a:prstGeom>
          <a:noFill/>
          <a:ln w="34925">
            <a:solidFill>
              <a:srgbClr val="CC0099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17140" y="47354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仍可发送数据</a:t>
            </a:r>
            <a:endParaRPr lang="zh-CN" altLang="en-US" b="1" dirty="0">
              <a:solidFill>
                <a:srgbClr val="CC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897" y="55210"/>
            <a:ext cx="3731060" cy="21926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1191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/>
      <p:bldP spid="6" grpId="0" animBg="1"/>
      <p:bldP spid="29" grpId="0" animBg="1"/>
      <p:bldP spid="30" grpId="0" animBg="1"/>
      <p:bldP spid="22" grpId="0" animBg="1"/>
      <p:bldP spid="28" grpId="0" animBg="1"/>
      <p:bldP spid="23" grpId="0"/>
      <p:bldP spid="26" grpId="0" animBg="1"/>
      <p:bldP spid="27" grpId="0" animBg="1"/>
      <p:bldP spid="24" grpId="0" animBg="1"/>
      <p:bldP spid="25" grpId="0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370711" cy="5034843"/>
          </a:xfrm>
        </p:spPr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传输总是需要确认的</a:t>
            </a:r>
            <a:endParaRPr lang="en-US" altLang="zh-CN" dirty="0" smtClean="0"/>
          </a:p>
          <a:p>
            <a:r>
              <a:rPr lang="en-US" altLang="zh-CN" dirty="0" smtClean="0"/>
              <a:t>SYN/FIN</a:t>
            </a:r>
            <a:r>
              <a:rPr lang="zh-CN" altLang="en-US" dirty="0" smtClean="0"/>
              <a:t>是占用序号的</a:t>
            </a:r>
            <a:endParaRPr lang="en-US" altLang="zh-CN" dirty="0" smtClean="0"/>
          </a:p>
          <a:p>
            <a:r>
              <a:rPr lang="zh-CN" altLang="en-US" dirty="0"/>
              <a:t>连</a:t>
            </a:r>
            <a:r>
              <a:rPr lang="zh-CN" altLang="en-US" dirty="0" smtClean="0"/>
              <a:t>接释放可以采用</a:t>
            </a:r>
            <a:r>
              <a:rPr lang="en-US" altLang="zh-CN" dirty="0" smtClean="0"/>
              <a:t>FIN/RST</a:t>
            </a:r>
            <a:r>
              <a:rPr lang="zh-CN" altLang="en-US" dirty="0" smtClean="0"/>
              <a:t>两种方式</a:t>
            </a:r>
            <a:endParaRPr lang="en-US" altLang="zh-CN" dirty="0" smtClean="0"/>
          </a:p>
          <a:p>
            <a:r>
              <a:rPr lang="en-US" altLang="zh-CN" dirty="0" smtClean="0"/>
              <a:t>TCP</a:t>
            </a:r>
            <a:r>
              <a:rPr lang="zh-CN" altLang="en-US" dirty="0" smtClean="0"/>
              <a:t>需要考虑报文段丢失，设计重传机制</a:t>
            </a:r>
            <a:endParaRPr lang="en-US" altLang="zh-CN" dirty="0" smtClean="0"/>
          </a:p>
          <a:p>
            <a:r>
              <a:rPr lang="zh-CN" altLang="en-US" dirty="0" smtClean="0"/>
              <a:t>连接释放需要重点考虑释放时机和完全释放的问题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5.3.3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连接管理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1899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397726" y="2084840"/>
            <a:ext cx="341811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 smtClean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Any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 smtClean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Questions</a:t>
            </a:r>
            <a:endParaRPr lang="zh-CN" altLang="en-US" sz="4800" b="1" i="1" dirty="0">
              <a:solidFill>
                <a:srgbClr val="6900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方正舒体" panose="02010601030101010101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518257" y="4850361"/>
            <a:ext cx="176784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1" descr="问号13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480" y="1551990"/>
            <a:ext cx="3298371" cy="329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359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9346"/>
            <a:ext cx="8229600" cy="55386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.1 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传输层协议概述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5.2 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用户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数据报协议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UDP</a:t>
            </a:r>
          </a:p>
          <a:p>
            <a:r>
              <a:rPr lang="en-US" altLang="zh-CN" dirty="0" smtClean="0"/>
              <a:t>5.3  </a:t>
            </a:r>
            <a:r>
              <a:rPr lang="zh-CN" altLang="en-US" dirty="0" smtClean="0"/>
              <a:t>传输控制协议 </a:t>
            </a:r>
            <a:r>
              <a:rPr lang="en-US" altLang="zh-CN" dirty="0"/>
              <a:t>TCP 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5.3.1  TCP</a:t>
            </a:r>
            <a:r>
              <a:rPr lang="zh-CN" altLang="en-US" dirty="0" smtClean="0"/>
              <a:t>协议概述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5.3.2  TCP</a:t>
            </a:r>
            <a:r>
              <a:rPr lang="zh-CN" altLang="en-US" dirty="0" smtClean="0"/>
              <a:t>报文段格式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5.3.3  </a:t>
            </a:r>
            <a:r>
              <a:rPr lang="zh-CN" altLang="en-US" dirty="0" smtClean="0"/>
              <a:t>连接管理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5.3.4  </a:t>
            </a:r>
            <a:r>
              <a:rPr lang="zh-CN" altLang="en-US" dirty="0" smtClean="0"/>
              <a:t>可靠</a:t>
            </a:r>
            <a:r>
              <a:rPr lang="zh-CN" altLang="en-US" dirty="0"/>
              <a:t>和</a:t>
            </a:r>
            <a:r>
              <a:rPr lang="zh-CN" altLang="en-US" dirty="0" smtClean="0"/>
              <a:t>有序传输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5.3.5  </a:t>
            </a:r>
            <a:r>
              <a:rPr lang="zh-CN" altLang="en-US" dirty="0"/>
              <a:t>流量控制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5.3.6  </a:t>
            </a:r>
            <a:r>
              <a:rPr lang="zh-CN" altLang="en-US" dirty="0" smtClean="0"/>
              <a:t>触发传输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5.3.7  </a:t>
            </a:r>
            <a:r>
              <a:rPr lang="zh-CN" altLang="en-US" dirty="0" smtClean="0"/>
              <a:t>自适应重传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5.3.8  </a:t>
            </a:r>
            <a:r>
              <a:rPr lang="zh-CN" altLang="en-US" dirty="0" smtClean="0"/>
              <a:t>拥塞控制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95035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连接释放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连接</a:t>
            </a:r>
            <a:r>
              <a:rPr lang="zh-CN" altLang="en-US" dirty="0"/>
              <a:t>的</a:t>
            </a:r>
            <a:r>
              <a:rPr lang="zh-CN" altLang="en-US" dirty="0" smtClean="0"/>
              <a:t>任何</a:t>
            </a:r>
            <a:r>
              <a:rPr lang="zh-CN" altLang="en-US" dirty="0"/>
              <a:t>一方都可以主动关闭连接</a:t>
            </a:r>
          </a:p>
          <a:p>
            <a:pPr lvl="1"/>
            <a:r>
              <a:rPr lang="zh-CN" altLang="en-US" dirty="0"/>
              <a:t>发送</a:t>
            </a:r>
            <a:r>
              <a:rPr lang="en-US" altLang="zh-CN" dirty="0" smtClean="0"/>
              <a:t>FIN</a:t>
            </a:r>
            <a:r>
              <a:rPr lang="zh-CN" altLang="en-US" dirty="0" smtClean="0"/>
              <a:t>报文段，表示</a:t>
            </a:r>
            <a:r>
              <a:rPr lang="zh-CN" altLang="en-US" dirty="0"/>
              <a:t>己方不再发送数据</a:t>
            </a:r>
          </a:p>
          <a:p>
            <a:r>
              <a:rPr lang="zh-CN" altLang="en-US" dirty="0"/>
              <a:t>另一端可以继续发送数据</a:t>
            </a:r>
          </a:p>
          <a:p>
            <a:pPr lvl="1"/>
            <a:r>
              <a:rPr lang="en-US" altLang="zh-CN" dirty="0" smtClean="0"/>
              <a:t>TCP</a:t>
            </a:r>
            <a:r>
              <a:rPr lang="zh-CN" altLang="en-US" dirty="0"/>
              <a:t>是一个全双工传输</a:t>
            </a:r>
            <a:r>
              <a:rPr lang="zh-CN" altLang="en-US" dirty="0" smtClean="0"/>
              <a:t>协议，双向的字节流传输，两个方向的数据传输可能不会同时结束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单向的数据传输仍需要得到接收方的确认报文段</a:t>
            </a:r>
            <a:endParaRPr lang="zh-CN" altLang="en-US" dirty="0"/>
          </a:p>
          <a:p>
            <a:r>
              <a:rPr lang="zh-CN" altLang="en-US" dirty="0" smtClean="0"/>
              <a:t>异常情况下，任何</a:t>
            </a:r>
            <a:r>
              <a:rPr lang="zh-CN" altLang="en-US" dirty="0"/>
              <a:t>一方都可以发送</a:t>
            </a:r>
            <a:r>
              <a:rPr lang="en-US" altLang="zh-CN" dirty="0" smtClean="0"/>
              <a:t>RST</a:t>
            </a:r>
            <a:r>
              <a:rPr lang="zh-CN" altLang="en-US" dirty="0" smtClean="0"/>
              <a:t>报文段关闭连接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5.3.3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连接管理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7598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连接释放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56768"/>
            <a:ext cx="8229600" cy="1063091"/>
          </a:xfrm>
        </p:spPr>
        <p:txBody>
          <a:bodyPr/>
          <a:lstStyle/>
          <a:p>
            <a:r>
              <a:rPr lang="en-US" altLang="zh-CN" sz="2000" dirty="0" smtClean="0"/>
              <a:t>A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都处于</a:t>
            </a:r>
            <a:r>
              <a:rPr lang="en-US" altLang="zh-CN" sz="2000" dirty="0" smtClean="0"/>
              <a:t>ESTABLISED</a:t>
            </a:r>
            <a:r>
              <a:rPr lang="zh-CN" altLang="en-US" sz="2000" dirty="0" smtClean="0"/>
              <a:t>状态，假设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先传输完数据，主动关闭</a:t>
            </a:r>
            <a:r>
              <a:rPr lang="en-US" altLang="zh-CN" sz="2000" dirty="0" smtClean="0"/>
              <a:t>TCP</a:t>
            </a:r>
            <a:r>
              <a:rPr lang="zh-CN" altLang="en-US" sz="2000" dirty="0" smtClean="0"/>
              <a:t>连接</a:t>
            </a:r>
            <a:endParaRPr lang="zh-CN" altLang="en-US" sz="2000" dirty="0"/>
          </a:p>
          <a:p>
            <a:pPr lvl="1"/>
            <a:r>
              <a:rPr lang="en-US" altLang="zh-CN" sz="1600" dirty="0" smtClean="0"/>
              <a:t>A</a:t>
            </a:r>
            <a:r>
              <a:rPr lang="zh-CN" altLang="en-US" sz="1600" dirty="0" smtClean="0"/>
              <a:t>向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发送连接释放报文段，进入</a:t>
            </a:r>
            <a:r>
              <a:rPr lang="en-US" altLang="zh-CN" sz="1600" dirty="0" smtClean="0"/>
              <a:t>FIN-WAIT-1 (</a:t>
            </a:r>
            <a:r>
              <a:rPr lang="zh-CN" altLang="en-US" sz="1600" dirty="0" smtClean="0"/>
              <a:t>终止等待</a:t>
            </a:r>
            <a:r>
              <a:rPr lang="en-US" altLang="zh-CN" sz="1600" dirty="0" smtClean="0"/>
              <a:t>1)</a:t>
            </a:r>
            <a:r>
              <a:rPr lang="zh-CN" altLang="en-US" sz="1600" dirty="0" smtClean="0"/>
              <a:t>状态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5.3.3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连接管理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619245" y="3205018"/>
            <a:ext cx="3983474" cy="3618147"/>
            <a:chOff x="2606183" y="3971605"/>
            <a:chExt cx="3983474" cy="2733994"/>
          </a:xfrm>
        </p:grpSpPr>
        <p:sp>
          <p:nvSpPr>
            <p:cNvPr id="7" name="Line 75"/>
            <p:cNvSpPr>
              <a:spLocks noChangeShapeType="1"/>
            </p:cNvSpPr>
            <p:nvPr/>
          </p:nvSpPr>
          <p:spPr bwMode="auto">
            <a:xfrm>
              <a:off x="2606183" y="3971605"/>
              <a:ext cx="0" cy="2733994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" name="Line 76"/>
            <p:cNvSpPr>
              <a:spLocks noChangeShapeType="1"/>
            </p:cNvSpPr>
            <p:nvPr/>
          </p:nvSpPr>
          <p:spPr bwMode="auto">
            <a:xfrm>
              <a:off x="6589657" y="3971605"/>
              <a:ext cx="0" cy="2733994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029884" y="2276811"/>
            <a:ext cx="742544" cy="800009"/>
            <a:chOff x="2016822" y="2707885"/>
            <a:chExt cx="742544" cy="800009"/>
          </a:xfrm>
        </p:grpSpPr>
        <p:sp>
          <p:nvSpPr>
            <p:cNvPr id="10" name="Rectangle 55"/>
            <p:cNvSpPr>
              <a:spLocks noChangeArrowheads="1"/>
            </p:cNvSpPr>
            <p:nvPr/>
          </p:nvSpPr>
          <p:spPr bwMode="auto">
            <a:xfrm>
              <a:off x="2479756" y="3004367"/>
              <a:ext cx="279610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1" name="Rectangle 57"/>
            <p:cNvSpPr>
              <a:spLocks noChangeArrowheads="1"/>
            </p:cNvSpPr>
            <p:nvPr/>
          </p:nvSpPr>
          <p:spPr bwMode="auto">
            <a:xfrm>
              <a:off x="2016822" y="2707885"/>
              <a:ext cx="570573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客户</a:t>
              </a:r>
            </a:p>
          </p:txBody>
        </p:sp>
        <p:pic>
          <p:nvPicPr>
            <p:cNvPr id="12" name="内容占位符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6822" y="2983969"/>
              <a:ext cx="629006" cy="523925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6425705" y="2292075"/>
            <a:ext cx="818530" cy="784744"/>
            <a:chOff x="6412643" y="2723149"/>
            <a:chExt cx="818530" cy="784744"/>
          </a:xfrm>
        </p:grpSpPr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6412643" y="3004367"/>
              <a:ext cx="272513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15" name="Rectangle 58"/>
            <p:cNvSpPr>
              <a:spLocks noChangeArrowheads="1"/>
            </p:cNvSpPr>
            <p:nvPr/>
          </p:nvSpPr>
          <p:spPr bwMode="auto">
            <a:xfrm>
              <a:off x="6456216" y="2723149"/>
              <a:ext cx="774957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服务器</a:t>
              </a:r>
            </a:p>
          </p:txBody>
        </p:sp>
        <p:pic>
          <p:nvPicPr>
            <p:cNvPr id="16" name="内容占位符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058" y="2983968"/>
              <a:ext cx="629006" cy="523925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6495448" y="3104255"/>
            <a:ext cx="854360" cy="967429"/>
            <a:chOff x="1899489" y="5468471"/>
            <a:chExt cx="854360" cy="1082185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1899489" y="5468471"/>
              <a:ext cx="854360" cy="1082185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1905683" y="5669383"/>
              <a:ext cx="820021" cy="787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ESTAB-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LISED</a:t>
              </a:r>
            </a:p>
          </p:txBody>
        </p:sp>
      </p:grpSp>
      <p:grpSp>
        <p:nvGrpSpPr>
          <p:cNvPr id="27" name="Group 61"/>
          <p:cNvGrpSpPr>
            <a:grpSpLocks/>
          </p:cNvGrpSpPr>
          <p:nvPr/>
        </p:nvGrpSpPr>
        <p:grpSpPr bwMode="auto">
          <a:xfrm>
            <a:off x="2619241" y="3581225"/>
            <a:ext cx="3942449" cy="619183"/>
            <a:chOff x="1520" y="1816"/>
            <a:chExt cx="2660" cy="491"/>
          </a:xfrm>
        </p:grpSpPr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 rot="308128">
              <a:off x="2133" y="1816"/>
              <a:ext cx="134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FIN = 1, </a:t>
              </a:r>
              <a:r>
                <a:rPr kumimoji="1" lang="en-US" altLang="zh-CN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seq</a:t>
              </a:r>
              <a:r>
                <a:rPr kumimoji="1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 = u</a:t>
              </a: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1520" y="1893"/>
              <a:ext cx="2660" cy="414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881932" y="3059156"/>
            <a:ext cx="866476" cy="558981"/>
            <a:chOff x="1899489" y="5410277"/>
            <a:chExt cx="866476" cy="993029"/>
          </a:xfrm>
        </p:grpSpPr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1899489" y="5468471"/>
              <a:ext cx="854360" cy="934835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1945944" y="5410277"/>
              <a:ext cx="820021" cy="787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ESTAB-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LISED</a:t>
              </a: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590437" y="3076819"/>
            <a:ext cx="6278563" cy="82550"/>
            <a:chOff x="1020" y="481"/>
            <a:chExt cx="4037" cy="46"/>
          </a:xfrm>
        </p:grpSpPr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020" y="527"/>
              <a:ext cx="4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020" y="481"/>
              <a:ext cx="4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grpSp>
        <p:nvGrpSpPr>
          <p:cNvPr id="50" name="Group 32"/>
          <p:cNvGrpSpPr>
            <a:grpSpLocks/>
          </p:cNvGrpSpPr>
          <p:nvPr/>
        </p:nvGrpSpPr>
        <p:grpSpPr bwMode="auto">
          <a:xfrm>
            <a:off x="3376635" y="3185693"/>
            <a:ext cx="2371725" cy="318123"/>
            <a:chOff x="2088" y="3679"/>
            <a:chExt cx="1494" cy="231"/>
          </a:xfrm>
        </p:grpSpPr>
        <p:sp>
          <p:nvSpPr>
            <p:cNvPr id="51" name="AutoShape 33"/>
            <p:cNvSpPr>
              <a:spLocks noChangeArrowheads="1"/>
            </p:cNvSpPr>
            <p:nvPr/>
          </p:nvSpPr>
          <p:spPr bwMode="auto">
            <a:xfrm>
              <a:off x="2088" y="3735"/>
              <a:ext cx="1494" cy="166"/>
            </a:xfrm>
            <a:prstGeom prst="leftRightArrow">
              <a:avLst>
                <a:gd name="adj1" fmla="val 55880"/>
                <a:gd name="adj2" fmla="val 103167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1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52" name="Rectangle 34"/>
            <p:cNvSpPr>
              <a:spLocks noChangeArrowheads="1"/>
            </p:cNvSpPr>
            <p:nvPr/>
          </p:nvSpPr>
          <p:spPr bwMode="auto">
            <a:xfrm>
              <a:off x="2462" y="3679"/>
              <a:ext cx="697" cy="231"/>
            </a:xfrm>
            <a:prstGeom prst="rect">
              <a:avLst/>
            </a:prstGeom>
            <a:solidFill>
              <a:srgbClr val="CCECFF"/>
            </a:solidFill>
            <a:ln w="38100" cmpd="dbl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数据传输</a:t>
              </a:r>
            </a:p>
          </p:txBody>
        </p:sp>
      </p:grpSp>
      <p:cxnSp>
        <p:nvCxnSpPr>
          <p:cNvPr id="53" name="直接连接符 52"/>
          <p:cNvCxnSpPr/>
          <p:nvPr/>
        </p:nvCxnSpPr>
        <p:spPr>
          <a:xfrm flipV="1">
            <a:off x="859119" y="3051007"/>
            <a:ext cx="1021281" cy="1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859119" y="3049936"/>
            <a:ext cx="0" cy="69773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859120" y="3747674"/>
            <a:ext cx="1021280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5"/>
          <p:cNvSpPr>
            <a:spLocks noChangeArrowheads="1"/>
          </p:cNvSpPr>
          <p:nvPr/>
        </p:nvSpPr>
        <p:spPr bwMode="auto">
          <a:xfrm>
            <a:off x="834293" y="3398805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kern="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主动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打开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1869925" y="3721603"/>
            <a:ext cx="867996" cy="901287"/>
            <a:chOff x="1895323" y="5468471"/>
            <a:chExt cx="867996" cy="1082185"/>
          </a:xfrm>
        </p:grpSpPr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1899489" y="5468471"/>
              <a:ext cx="854360" cy="108218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Rectangle 5"/>
            <p:cNvSpPr>
              <a:spLocks noChangeArrowheads="1"/>
            </p:cNvSpPr>
            <p:nvPr/>
          </p:nvSpPr>
          <p:spPr bwMode="auto">
            <a:xfrm>
              <a:off x="1895323" y="5621650"/>
              <a:ext cx="867996" cy="772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FIN-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WAIT-1</a:t>
              </a:r>
            </a:p>
          </p:txBody>
        </p:sp>
      </p:grpSp>
      <p:sp>
        <p:nvSpPr>
          <p:cNvPr id="61" name="圆角矩形标注 60"/>
          <p:cNvSpPr/>
          <p:nvPr/>
        </p:nvSpPr>
        <p:spPr>
          <a:xfrm>
            <a:off x="2029884" y="5073166"/>
            <a:ext cx="6240516" cy="1170879"/>
          </a:xfrm>
          <a:prstGeom prst="wedgeRoundRectCallout">
            <a:avLst>
              <a:gd name="adj1" fmla="val -14149"/>
              <a:gd name="adj2" fmla="val -146074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连接释放报文段首部的终止控制位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FIN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置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</a:p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序号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 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等于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前面已传输过的数据的最后一个字节的序号加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</a:p>
          <a:p>
            <a:pPr marL="56295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FIN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报文段即使不携带数据，也要消耗掉一个序号</a:t>
            </a: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6373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连接释放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56768"/>
            <a:ext cx="8686800" cy="1063091"/>
          </a:xfrm>
        </p:spPr>
        <p:txBody>
          <a:bodyPr/>
          <a:lstStyle/>
          <a:p>
            <a:r>
              <a:rPr lang="en-US" altLang="zh-CN" sz="2000" dirty="0" smtClean="0"/>
              <a:t>B</a:t>
            </a:r>
            <a:r>
              <a:rPr lang="zh-CN" altLang="en-US" sz="2000" dirty="0" smtClean="0"/>
              <a:t>收到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的连接释放报文段后，应答确认，进入</a:t>
            </a:r>
            <a:r>
              <a:rPr lang="en-US" altLang="zh-CN" sz="2000" dirty="0" smtClean="0"/>
              <a:t>CLOSE-WAIT (</a:t>
            </a:r>
            <a:r>
              <a:rPr lang="zh-CN" altLang="en-US" sz="2000" dirty="0" smtClean="0"/>
              <a:t>关闭等待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状态</a:t>
            </a:r>
            <a:endParaRPr lang="zh-CN" altLang="en-US" sz="2000" dirty="0"/>
          </a:p>
          <a:p>
            <a:pPr lvl="1"/>
            <a:r>
              <a:rPr lang="en-US" altLang="zh-CN" sz="1600" dirty="0" smtClean="0"/>
              <a:t>TCP</a:t>
            </a:r>
            <a:r>
              <a:rPr lang="zh-CN" altLang="en-US" sz="1600" dirty="0" smtClean="0"/>
              <a:t>服务器进程此时应通知高层应用进程，从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的连接就释放了，</a:t>
            </a:r>
            <a:r>
              <a:rPr lang="en-US" altLang="zh-CN" sz="1600" dirty="0" smtClean="0"/>
              <a:t>TCP</a:t>
            </a:r>
            <a:r>
              <a:rPr lang="zh-CN" altLang="en-US" sz="1600" dirty="0" smtClean="0"/>
              <a:t>连接处于半关闭</a:t>
            </a:r>
            <a:r>
              <a:rPr lang="en-US" altLang="zh-CN" sz="1600" dirty="0" smtClean="0"/>
              <a:t>(half-close) </a:t>
            </a:r>
            <a:r>
              <a:rPr lang="zh-CN" altLang="en-US" sz="1600" dirty="0" smtClean="0"/>
              <a:t>状态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5.3.3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连接管理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619245" y="3205018"/>
            <a:ext cx="3983474" cy="3618147"/>
            <a:chOff x="2606183" y="3971605"/>
            <a:chExt cx="3983474" cy="2733994"/>
          </a:xfrm>
        </p:grpSpPr>
        <p:sp>
          <p:nvSpPr>
            <p:cNvPr id="7" name="Line 75"/>
            <p:cNvSpPr>
              <a:spLocks noChangeShapeType="1"/>
            </p:cNvSpPr>
            <p:nvPr/>
          </p:nvSpPr>
          <p:spPr bwMode="auto">
            <a:xfrm>
              <a:off x="2606183" y="3971605"/>
              <a:ext cx="0" cy="2733994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" name="Line 76"/>
            <p:cNvSpPr>
              <a:spLocks noChangeShapeType="1"/>
            </p:cNvSpPr>
            <p:nvPr/>
          </p:nvSpPr>
          <p:spPr bwMode="auto">
            <a:xfrm>
              <a:off x="6589657" y="3971605"/>
              <a:ext cx="0" cy="2733994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029884" y="2276811"/>
            <a:ext cx="742544" cy="800009"/>
            <a:chOff x="2016822" y="2707885"/>
            <a:chExt cx="742544" cy="800009"/>
          </a:xfrm>
        </p:grpSpPr>
        <p:sp>
          <p:nvSpPr>
            <p:cNvPr id="10" name="Rectangle 55"/>
            <p:cNvSpPr>
              <a:spLocks noChangeArrowheads="1"/>
            </p:cNvSpPr>
            <p:nvPr/>
          </p:nvSpPr>
          <p:spPr bwMode="auto">
            <a:xfrm>
              <a:off x="2479756" y="3004367"/>
              <a:ext cx="279610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1" name="Rectangle 57"/>
            <p:cNvSpPr>
              <a:spLocks noChangeArrowheads="1"/>
            </p:cNvSpPr>
            <p:nvPr/>
          </p:nvSpPr>
          <p:spPr bwMode="auto">
            <a:xfrm>
              <a:off x="2016822" y="2707885"/>
              <a:ext cx="570573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客户</a:t>
              </a:r>
            </a:p>
          </p:txBody>
        </p:sp>
        <p:pic>
          <p:nvPicPr>
            <p:cNvPr id="12" name="内容占位符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6822" y="2983969"/>
              <a:ext cx="629006" cy="523925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6425705" y="2292075"/>
            <a:ext cx="818530" cy="784744"/>
            <a:chOff x="6412643" y="2723149"/>
            <a:chExt cx="818530" cy="784744"/>
          </a:xfrm>
        </p:grpSpPr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6412643" y="3004367"/>
              <a:ext cx="272513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15" name="Rectangle 58"/>
            <p:cNvSpPr>
              <a:spLocks noChangeArrowheads="1"/>
            </p:cNvSpPr>
            <p:nvPr/>
          </p:nvSpPr>
          <p:spPr bwMode="auto">
            <a:xfrm>
              <a:off x="6456216" y="2723149"/>
              <a:ext cx="774957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服务器</a:t>
              </a:r>
            </a:p>
          </p:txBody>
        </p:sp>
        <p:pic>
          <p:nvPicPr>
            <p:cNvPr id="16" name="内容占位符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058" y="2983968"/>
              <a:ext cx="629006" cy="523925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6495448" y="3104255"/>
            <a:ext cx="854360" cy="967429"/>
            <a:chOff x="1899489" y="5468471"/>
            <a:chExt cx="854360" cy="1082185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1899489" y="5468471"/>
              <a:ext cx="854360" cy="1082185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1905683" y="5669383"/>
              <a:ext cx="820021" cy="787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ESTAB-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LISED</a:t>
              </a:r>
            </a:p>
          </p:txBody>
        </p:sp>
      </p:grpSp>
      <p:grpSp>
        <p:nvGrpSpPr>
          <p:cNvPr id="27" name="Group 61"/>
          <p:cNvGrpSpPr>
            <a:grpSpLocks/>
          </p:cNvGrpSpPr>
          <p:nvPr/>
        </p:nvGrpSpPr>
        <p:grpSpPr bwMode="auto">
          <a:xfrm>
            <a:off x="2619241" y="3581225"/>
            <a:ext cx="3942449" cy="619183"/>
            <a:chOff x="1520" y="1816"/>
            <a:chExt cx="2660" cy="491"/>
          </a:xfrm>
        </p:grpSpPr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 rot="308128">
              <a:off x="2133" y="1816"/>
              <a:ext cx="134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FIN = 1, </a:t>
              </a:r>
              <a:r>
                <a:rPr kumimoji="1" lang="en-US" altLang="zh-CN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seq</a:t>
              </a:r>
              <a:r>
                <a:rPr kumimoji="1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 = u</a:t>
              </a: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1520" y="1893"/>
              <a:ext cx="2660" cy="414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881932" y="3059156"/>
            <a:ext cx="866476" cy="558981"/>
            <a:chOff x="1899489" y="5410277"/>
            <a:chExt cx="866476" cy="993029"/>
          </a:xfrm>
        </p:grpSpPr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1899489" y="5468471"/>
              <a:ext cx="854360" cy="934835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1945944" y="5410277"/>
              <a:ext cx="820021" cy="787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ESTAB-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LISED</a:t>
              </a: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590437" y="3076819"/>
            <a:ext cx="6278563" cy="82550"/>
            <a:chOff x="1020" y="481"/>
            <a:chExt cx="4037" cy="46"/>
          </a:xfrm>
        </p:grpSpPr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020" y="527"/>
              <a:ext cx="4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020" y="481"/>
              <a:ext cx="4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grpSp>
        <p:nvGrpSpPr>
          <p:cNvPr id="50" name="Group 32"/>
          <p:cNvGrpSpPr>
            <a:grpSpLocks/>
          </p:cNvGrpSpPr>
          <p:nvPr/>
        </p:nvGrpSpPr>
        <p:grpSpPr bwMode="auto">
          <a:xfrm>
            <a:off x="3376635" y="3185693"/>
            <a:ext cx="2371725" cy="318123"/>
            <a:chOff x="2088" y="3679"/>
            <a:chExt cx="1494" cy="231"/>
          </a:xfrm>
        </p:grpSpPr>
        <p:sp>
          <p:nvSpPr>
            <p:cNvPr id="51" name="AutoShape 33"/>
            <p:cNvSpPr>
              <a:spLocks noChangeArrowheads="1"/>
            </p:cNvSpPr>
            <p:nvPr/>
          </p:nvSpPr>
          <p:spPr bwMode="auto">
            <a:xfrm>
              <a:off x="2088" y="3735"/>
              <a:ext cx="1494" cy="166"/>
            </a:xfrm>
            <a:prstGeom prst="leftRightArrow">
              <a:avLst>
                <a:gd name="adj1" fmla="val 55880"/>
                <a:gd name="adj2" fmla="val 103167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1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52" name="Rectangle 34"/>
            <p:cNvSpPr>
              <a:spLocks noChangeArrowheads="1"/>
            </p:cNvSpPr>
            <p:nvPr/>
          </p:nvSpPr>
          <p:spPr bwMode="auto">
            <a:xfrm>
              <a:off x="2462" y="3679"/>
              <a:ext cx="697" cy="231"/>
            </a:xfrm>
            <a:prstGeom prst="rect">
              <a:avLst/>
            </a:prstGeom>
            <a:solidFill>
              <a:srgbClr val="CCECFF"/>
            </a:solidFill>
            <a:ln w="38100" cmpd="dbl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数据传输</a:t>
              </a:r>
            </a:p>
          </p:txBody>
        </p:sp>
      </p:grpSp>
      <p:cxnSp>
        <p:nvCxnSpPr>
          <p:cNvPr id="53" name="直接连接符 52"/>
          <p:cNvCxnSpPr/>
          <p:nvPr/>
        </p:nvCxnSpPr>
        <p:spPr>
          <a:xfrm flipV="1">
            <a:off x="859119" y="3051007"/>
            <a:ext cx="1021281" cy="1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859119" y="3049936"/>
            <a:ext cx="0" cy="69773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859120" y="3747674"/>
            <a:ext cx="1021280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5"/>
          <p:cNvSpPr>
            <a:spLocks noChangeArrowheads="1"/>
          </p:cNvSpPr>
          <p:nvPr/>
        </p:nvSpPr>
        <p:spPr bwMode="auto">
          <a:xfrm>
            <a:off x="834293" y="3398805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kern="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主动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打开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1869925" y="3721603"/>
            <a:ext cx="867996" cy="901287"/>
            <a:chOff x="1895323" y="5468471"/>
            <a:chExt cx="867996" cy="1082185"/>
          </a:xfrm>
        </p:grpSpPr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1899489" y="5468471"/>
              <a:ext cx="854360" cy="108218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Rectangle 5"/>
            <p:cNvSpPr>
              <a:spLocks noChangeArrowheads="1"/>
            </p:cNvSpPr>
            <p:nvPr/>
          </p:nvSpPr>
          <p:spPr bwMode="auto">
            <a:xfrm>
              <a:off x="1895323" y="5621650"/>
              <a:ext cx="867996" cy="772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FIN-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WAIT-1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586367" y="4161861"/>
            <a:ext cx="3971266" cy="522680"/>
            <a:chOff x="2586367" y="4161861"/>
            <a:chExt cx="3971266" cy="522680"/>
          </a:xfrm>
        </p:grpSpPr>
        <p:sp>
          <p:nvSpPr>
            <p:cNvPr id="40" name="Line 49"/>
            <p:cNvSpPr>
              <a:spLocks noChangeShapeType="1"/>
            </p:cNvSpPr>
            <p:nvPr/>
          </p:nvSpPr>
          <p:spPr bwMode="auto">
            <a:xfrm flipH="1">
              <a:off x="2586367" y="4250741"/>
              <a:ext cx="3971266" cy="43380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41" name="Rectangle 50"/>
            <p:cNvSpPr>
              <a:spLocks noChangeArrowheads="1"/>
            </p:cNvSpPr>
            <p:nvPr/>
          </p:nvSpPr>
          <p:spPr bwMode="auto">
            <a:xfrm rot="21272610" flipH="1">
              <a:off x="3087632" y="4161861"/>
              <a:ext cx="2682915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ACK = 1, </a:t>
              </a:r>
              <a:r>
                <a:rPr kumimoji="1" lang="en-US" altLang="zh-CN" dirty="0" err="1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seq</a:t>
              </a: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 = v, </a:t>
              </a:r>
              <a:r>
                <a:rPr kumimoji="1" lang="en-US" altLang="zh-CN" dirty="0" err="1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ack</a:t>
              </a: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= u </a:t>
              </a:r>
              <a:r>
                <a:rPr kumimoji="1" lang="en-US" altLang="zh-CN" b="1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</a:t>
              </a: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 1</a:t>
              </a:r>
              <a:endParaRPr kumimoji="1" lang="en-US" altLang="zh-CN" dirty="0" smtClean="0">
                <a:solidFill>
                  <a:srgbClr val="3333CC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495448" y="4285403"/>
            <a:ext cx="876325" cy="643766"/>
            <a:chOff x="1899489" y="5410277"/>
            <a:chExt cx="876325" cy="885152"/>
          </a:xfrm>
        </p:grpSpPr>
        <p:sp>
          <p:nvSpPr>
            <p:cNvPr id="44" name="Rectangle 4"/>
            <p:cNvSpPr>
              <a:spLocks noChangeArrowheads="1"/>
            </p:cNvSpPr>
            <p:nvPr/>
          </p:nvSpPr>
          <p:spPr bwMode="auto">
            <a:xfrm>
              <a:off x="1899489" y="5468471"/>
              <a:ext cx="854360" cy="812348"/>
            </a:xfrm>
            <a:prstGeom prst="rect">
              <a:avLst/>
            </a:prstGeom>
            <a:solidFill>
              <a:srgbClr val="CCCC0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1936095" y="5410277"/>
              <a:ext cx="839719" cy="885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CLOSE-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WAIT</a:t>
              </a:r>
            </a:p>
          </p:txBody>
        </p:sp>
      </p:grpSp>
      <p:sp>
        <p:nvSpPr>
          <p:cNvPr id="48" name="Freeform 45"/>
          <p:cNvSpPr>
            <a:spLocks/>
          </p:cNvSpPr>
          <p:nvPr/>
        </p:nvSpPr>
        <p:spPr bwMode="auto">
          <a:xfrm>
            <a:off x="7332519" y="2756263"/>
            <a:ext cx="573087" cy="2172906"/>
          </a:xfrm>
          <a:custGeom>
            <a:avLst/>
            <a:gdLst>
              <a:gd name="T0" fmla="*/ 100 w 451"/>
              <a:gd name="T1" fmla="*/ 965 h 965"/>
              <a:gd name="T2" fmla="*/ 336 w 451"/>
              <a:gd name="T3" fmla="*/ 894 h 965"/>
              <a:gd name="T4" fmla="*/ 426 w 451"/>
              <a:gd name="T5" fmla="*/ 708 h 965"/>
              <a:gd name="T6" fmla="*/ 451 w 451"/>
              <a:gd name="T7" fmla="*/ 417 h 965"/>
              <a:gd name="T8" fmla="*/ 426 w 451"/>
              <a:gd name="T9" fmla="*/ 207 h 965"/>
              <a:gd name="T10" fmla="*/ 336 w 451"/>
              <a:gd name="T11" fmla="*/ 72 h 965"/>
              <a:gd name="T12" fmla="*/ 0 w 451"/>
              <a:gd name="T13" fmla="*/ 0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1" h="965">
                <a:moveTo>
                  <a:pt x="100" y="965"/>
                </a:moveTo>
                <a:cubicBezTo>
                  <a:pt x="139" y="951"/>
                  <a:pt x="282" y="937"/>
                  <a:pt x="336" y="894"/>
                </a:cubicBezTo>
                <a:cubicBezTo>
                  <a:pt x="390" y="851"/>
                  <a:pt x="407" y="787"/>
                  <a:pt x="426" y="708"/>
                </a:cubicBezTo>
                <a:cubicBezTo>
                  <a:pt x="445" y="629"/>
                  <a:pt x="451" y="500"/>
                  <a:pt x="451" y="417"/>
                </a:cubicBezTo>
                <a:cubicBezTo>
                  <a:pt x="451" y="334"/>
                  <a:pt x="445" y="264"/>
                  <a:pt x="426" y="207"/>
                </a:cubicBezTo>
                <a:cubicBezTo>
                  <a:pt x="407" y="150"/>
                  <a:pt x="407" y="106"/>
                  <a:pt x="336" y="72"/>
                </a:cubicBezTo>
                <a:cubicBezTo>
                  <a:pt x="265" y="38"/>
                  <a:pt x="70" y="15"/>
                  <a:pt x="0" y="0"/>
                </a:cubicBezTo>
              </a:path>
            </a:pathLst>
          </a:custGeom>
          <a:noFill/>
          <a:ln w="28575" cap="flat" cmpd="sng">
            <a:solidFill>
              <a:srgbClr val="3333CC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49" name="Rectangle 58"/>
          <p:cNvSpPr>
            <a:spLocks noChangeArrowheads="1"/>
          </p:cNvSpPr>
          <p:nvPr/>
        </p:nvSpPr>
        <p:spPr bwMode="auto">
          <a:xfrm>
            <a:off x="7869000" y="3424479"/>
            <a:ext cx="644408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kern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通知</a:t>
            </a:r>
            <a:endParaRPr kumimoji="1" lang="en-US" altLang="zh-CN" kern="0" dirty="0" smtClean="0">
              <a:solidFill>
                <a:srgbClr val="3333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kern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应用</a:t>
            </a:r>
            <a:endParaRPr kumimoji="1" lang="en-US" altLang="zh-CN" kern="0" dirty="0" smtClean="0">
              <a:solidFill>
                <a:srgbClr val="3333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kern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进程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4" name="圆角矩形标注 63"/>
          <p:cNvSpPr/>
          <p:nvPr/>
        </p:nvSpPr>
        <p:spPr>
          <a:xfrm>
            <a:off x="2029884" y="5276304"/>
            <a:ext cx="6240516" cy="1170879"/>
          </a:xfrm>
          <a:prstGeom prst="wedgeRoundRectCallout">
            <a:avLst>
              <a:gd name="adj1" fmla="val -12265"/>
              <a:gd name="adj2" fmla="val -110373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确认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报文段的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ACK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置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，确认号为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u+1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，序号为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v</a:t>
            </a:r>
          </a:p>
          <a:p>
            <a:pPr marL="56295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序号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v 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等于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前面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已传输过的数据的最后一个字节的序号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加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8742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64" grpId="0" animBg="1"/>
      <p:bldP spid="6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连接释放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56768"/>
            <a:ext cx="8686800" cy="1063091"/>
          </a:xfrm>
        </p:spPr>
        <p:txBody>
          <a:bodyPr/>
          <a:lstStyle/>
          <a:p>
            <a:r>
              <a:rPr lang="en-US" altLang="zh-CN" sz="2000" dirty="0" smtClean="0"/>
              <a:t>A</a:t>
            </a:r>
            <a:r>
              <a:rPr lang="zh-CN" altLang="en-US" sz="2000" dirty="0" smtClean="0"/>
              <a:t>收到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的确认后，进入</a:t>
            </a:r>
            <a:r>
              <a:rPr lang="en-US" altLang="zh-CN" sz="2000" dirty="0" smtClean="0"/>
              <a:t>FIN-WAIT-2 (</a:t>
            </a:r>
            <a:r>
              <a:rPr lang="zh-CN" altLang="en-US" sz="2000" dirty="0" smtClean="0"/>
              <a:t>终止等待</a:t>
            </a:r>
            <a:r>
              <a:rPr lang="en-US" altLang="zh-CN" sz="2000" dirty="0" smtClean="0"/>
              <a:t>2) </a:t>
            </a:r>
            <a:r>
              <a:rPr lang="zh-CN" altLang="en-US" sz="2000" dirty="0" smtClean="0"/>
              <a:t>状态</a:t>
            </a:r>
            <a:endParaRPr lang="en-US" altLang="zh-CN" sz="2000" dirty="0" smtClean="0"/>
          </a:p>
          <a:p>
            <a:r>
              <a:rPr lang="en-US" altLang="zh-CN" sz="2000" dirty="0" smtClean="0"/>
              <a:t>B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方向的连接未关闭，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若发送数据，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仍要接收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5.3.3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连接管理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619245" y="3205018"/>
            <a:ext cx="3983474" cy="3618147"/>
            <a:chOff x="2606183" y="3971605"/>
            <a:chExt cx="3983474" cy="2733994"/>
          </a:xfrm>
        </p:grpSpPr>
        <p:sp>
          <p:nvSpPr>
            <p:cNvPr id="7" name="Line 75"/>
            <p:cNvSpPr>
              <a:spLocks noChangeShapeType="1"/>
            </p:cNvSpPr>
            <p:nvPr/>
          </p:nvSpPr>
          <p:spPr bwMode="auto">
            <a:xfrm>
              <a:off x="2606183" y="3971605"/>
              <a:ext cx="0" cy="2733994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" name="Line 76"/>
            <p:cNvSpPr>
              <a:spLocks noChangeShapeType="1"/>
            </p:cNvSpPr>
            <p:nvPr/>
          </p:nvSpPr>
          <p:spPr bwMode="auto">
            <a:xfrm>
              <a:off x="6589657" y="3971605"/>
              <a:ext cx="0" cy="2733994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029884" y="2276811"/>
            <a:ext cx="742544" cy="800009"/>
            <a:chOff x="2016822" y="2707885"/>
            <a:chExt cx="742544" cy="800009"/>
          </a:xfrm>
        </p:grpSpPr>
        <p:sp>
          <p:nvSpPr>
            <p:cNvPr id="10" name="Rectangle 55"/>
            <p:cNvSpPr>
              <a:spLocks noChangeArrowheads="1"/>
            </p:cNvSpPr>
            <p:nvPr/>
          </p:nvSpPr>
          <p:spPr bwMode="auto">
            <a:xfrm>
              <a:off x="2479756" y="3004367"/>
              <a:ext cx="279610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1" name="Rectangle 57"/>
            <p:cNvSpPr>
              <a:spLocks noChangeArrowheads="1"/>
            </p:cNvSpPr>
            <p:nvPr/>
          </p:nvSpPr>
          <p:spPr bwMode="auto">
            <a:xfrm>
              <a:off x="2016822" y="2707885"/>
              <a:ext cx="570573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客户</a:t>
              </a:r>
            </a:p>
          </p:txBody>
        </p:sp>
        <p:pic>
          <p:nvPicPr>
            <p:cNvPr id="12" name="内容占位符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6822" y="2983969"/>
              <a:ext cx="629006" cy="523925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6425705" y="2292075"/>
            <a:ext cx="818530" cy="784744"/>
            <a:chOff x="6412643" y="2723149"/>
            <a:chExt cx="818530" cy="784744"/>
          </a:xfrm>
        </p:grpSpPr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6412643" y="3004367"/>
              <a:ext cx="272513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15" name="Rectangle 58"/>
            <p:cNvSpPr>
              <a:spLocks noChangeArrowheads="1"/>
            </p:cNvSpPr>
            <p:nvPr/>
          </p:nvSpPr>
          <p:spPr bwMode="auto">
            <a:xfrm>
              <a:off x="6456216" y="2723149"/>
              <a:ext cx="774957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服务器</a:t>
              </a:r>
            </a:p>
          </p:txBody>
        </p:sp>
        <p:pic>
          <p:nvPicPr>
            <p:cNvPr id="16" name="内容占位符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058" y="2983968"/>
              <a:ext cx="629006" cy="523925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6495448" y="3104255"/>
            <a:ext cx="854360" cy="967429"/>
            <a:chOff x="1899489" y="5468471"/>
            <a:chExt cx="854360" cy="1082185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1899489" y="5468471"/>
              <a:ext cx="854360" cy="1082185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1905683" y="5669383"/>
              <a:ext cx="820021" cy="787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ESTAB-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LISED</a:t>
              </a:r>
            </a:p>
          </p:txBody>
        </p:sp>
      </p:grpSp>
      <p:grpSp>
        <p:nvGrpSpPr>
          <p:cNvPr id="27" name="Group 61"/>
          <p:cNvGrpSpPr>
            <a:grpSpLocks/>
          </p:cNvGrpSpPr>
          <p:nvPr/>
        </p:nvGrpSpPr>
        <p:grpSpPr bwMode="auto">
          <a:xfrm>
            <a:off x="2619241" y="3581225"/>
            <a:ext cx="3942449" cy="619183"/>
            <a:chOff x="1520" y="1816"/>
            <a:chExt cx="2660" cy="491"/>
          </a:xfrm>
        </p:grpSpPr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 rot="308128">
              <a:off x="2133" y="1816"/>
              <a:ext cx="134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FIN = 1, </a:t>
              </a:r>
              <a:r>
                <a:rPr kumimoji="1" lang="en-US" altLang="zh-CN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seq</a:t>
              </a:r>
              <a:r>
                <a:rPr kumimoji="1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 = u</a:t>
              </a: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1520" y="1893"/>
              <a:ext cx="2660" cy="414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881932" y="3059156"/>
            <a:ext cx="866476" cy="558981"/>
            <a:chOff x="1899489" y="5410277"/>
            <a:chExt cx="866476" cy="993029"/>
          </a:xfrm>
        </p:grpSpPr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1899489" y="5468471"/>
              <a:ext cx="854360" cy="934835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1945944" y="5410277"/>
              <a:ext cx="820021" cy="787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ESTAB-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LISED</a:t>
              </a: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590437" y="3076819"/>
            <a:ext cx="6278563" cy="82550"/>
            <a:chOff x="1020" y="481"/>
            <a:chExt cx="4037" cy="46"/>
          </a:xfrm>
        </p:grpSpPr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020" y="527"/>
              <a:ext cx="4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020" y="481"/>
              <a:ext cx="4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grpSp>
        <p:nvGrpSpPr>
          <p:cNvPr id="50" name="Group 32"/>
          <p:cNvGrpSpPr>
            <a:grpSpLocks/>
          </p:cNvGrpSpPr>
          <p:nvPr/>
        </p:nvGrpSpPr>
        <p:grpSpPr bwMode="auto">
          <a:xfrm>
            <a:off x="3376635" y="3185693"/>
            <a:ext cx="2371725" cy="318123"/>
            <a:chOff x="2088" y="3679"/>
            <a:chExt cx="1494" cy="231"/>
          </a:xfrm>
        </p:grpSpPr>
        <p:sp>
          <p:nvSpPr>
            <p:cNvPr id="51" name="AutoShape 33"/>
            <p:cNvSpPr>
              <a:spLocks noChangeArrowheads="1"/>
            </p:cNvSpPr>
            <p:nvPr/>
          </p:nvSpPr>
          <p:spPr bwMode="auto">
            <a:xfrm>
              <a:off x="2088" y="3735"/>
              <a:ext cx="1494" cy="166"/>
            </a:xfrm>
            <a:prstGeom prst="leftRightArrow">
              <a:avLst>
                <a:gd name="adj1" fmla="val 55880"/>
                <a:gd name="adj2" fmla="val 103167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1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52" name="Rectangle 34"/>
            <p:cNvSpPr>
              <a:spLocks noChangeArrowheads="1"/>
            </p:cNvSpPr>
            <p:nvPr/>
          </p:nvSpPr>
          <p:spPr bwMode="auto">
            <a:xfrm>
              <a:off x="2462" y="3679"/>
              <a:ext cx="697" cy="231"/>
            </a:xfrm>
            <a:prstGeom prst="rect">
              <a:avLst/>
            </a:prstGeom>
            <a:solidFill>
              <a:srgbClr val="CCECFF"/>
            </a:solidFill>
            <a:ln w="38100" cmpd="dbl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数据传输</a:t>
              </a:r>
            </a:p>
          </p:txBody>
        </p:sp>
      </p:grpSp>
      <p:cxnSp>
        <p:nvCxnSpPr>
          <p:cNvPr id="53" name="直接连接符 52"/>
          <p:cNvCxnSpPr/>
          <p:nvPr/>
        </p:nvCxnSpPr>
        <p:spPr>
          <a:xfrm flipV="1">
            <a:off x="859119" y="3051007"/>
            <a:ext cx="1021281" cy="1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859119" y="3049936"/>
            <a:ext cx="0" cy="69773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859120" y="3747674"/>
            <a:ext cx="1021280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5"/>
          <p:cNvSpPr>
            <a:spLocks noChangeArrowheads="1"/>
          </p:cNvSpPr>
          <p:nvPr/>
        </p:nvSpPr>
        <p:spPr bwMode="auto">
          <a:xfrm>
            <a:off x="834293" y="3398805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kern="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主动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打开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1869925" y="3721603"/>
            <a:ext cx="867996" cy="901287"/>
            <a:chOff x="1895323" y="5468471"/>
            <a:chExt cx="867996" cy="1082185"/>
          </a:xfrm>
        </p:grpSpPr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1899489" y="5468471"/>
              <a:ext cx="854360" cy="108218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Rectangle 5"/>
            <p:cNvSpPr>
              <a:spLocks noChangeArrowheads="1"/>
            </p:cNvSpPr>
            <p:nvPr/>
          </p:nvSpPr>
          <p:spPr bwMode="auto">
            <a:xfrm>
              <a:off x="1895323" y="5621650"/>
              <a:ext cx="867996" cy="772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FIN-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WAIT-1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586367" y="4161861"/>
            <a:ext cx="3971266" cy="522680"/>
            <a:chOff x="2586367" y="4161861"/>
            <a:chExt cx="3971266" cy="522680"/>
          </a:xfrm>
        </p:grpSpPr>
        <p:sp>
          <p:nvSpPr>
            <p:cNvPr id="40" name="Line 49"/>
            <p:cNvSpPr>
              <a:spLocks noChangeShapeType="1"/>
            </p:cNvSpPr>
            <p:nvPr/>
          </p:nvSpPr>
          <p:spPr bwMode="auto">
            <a:xfrm flipH="1">
              <a:off x="2586367" y="4250741"/>
              <a:ext cx="3971266" cy="43380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41" name="Rectangle 50"/>
            <p:cNvSpPr>
              <a:spLocks noChangeArrowheads="1"/>
            </p:cNvSpPr>
            <p:nvPr/>
          </p:nvSpPr>
          <p:spPr bwMode="auto">
            <a:xfrm rot="21272610" flipH="1">
              <a:off x="3087632" y="4161861"/>
              <a:ext cx="2682915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ACK = 1, </a:t>
              </a:r>
              <a:r>
                <a:rPr kumimoji="1" lang="en-US" altLang="zh-CN" dirty="0" err="1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seq</a:t>
              </a: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 = v, </a:t>
              </a:r>
              <a:r>
                <a:rPr kumimoji="1" lang="en-US" altLang="zh-CN" dirty="0" err="1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ack</a:t>
              </a: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= u </a:t>
              </a:r>
              <a:r>
                <a:rPr kumimoji="1" lang="en-US" altLang="zh-CN" b="1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</a:t>
              </a: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 1</a:t>
              </a:r>
              <a:endParaRPr kumimoji="1" lang="en-US" altLang="zh-CN" dirty="0" smtClean="0">
                <a:solidFill>
                  <a:srgbClr val="3333CC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495448" y="4285403"/>
            <a:ext cx="876325" cy="643766"/>
            <a:chOff x="1899489" y="5410277"/>
            <a:chExt cx="876325" cy="885152"/>
          </a:xfrm>
        </p:grpSpPr>
        <p:sp>
          <p:nvSpPr>
            <p:cNvPr id="44" name="Rectangle 4"/>
            <p:cNvSpPr>
              <a:spLocks noChangeArrowheads="1"/>
            </p:cNvSpPr>
            <p:nvPr/>
          </p:nvSpPr>
          <p:spPr bwMode="auto">
            <a:xfrm>
              <a:off x="1899489" y="5468471"/>
              <a:ext cx="854360" cy="812348"/>
            </a:xfrm>
            <a:prstGeom prst="rect">
              <a:avLst/>
            </a:prstGeom>
            <a:solidFill>
              <a:srgbClr val="CCCC0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1936095" y="5410277"/>
              <a:ext cx="839719" cy="885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CLOSE-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WAIT</a:t>
              </a:r>
            </a:p>
          </p:txBody>
        </p:sp>
      </p:grpSp>
      <p:sp>
        <p:nvSpPr>
          <p:cNvPr id="48" name="Freeform 45"/>
          <p:cNvSpPr>
            <a:spLocks/>
          </p:cNvSpPr>
          <p:nvPr/>
        </p:nvSpPr>
        <p:spPr bwMode="auto">
          <a:xfrm>
            <a:off x="7332519" y="2756263"/>
            <a:ext cx="573087" cy="2172906"/>
          </a:xfrm>
          <a:custGeom>
            <a:avLst/>
            <a:gdLst>
              <a:gd name="T0" fmla="*/ 100 w 451"/>
              <a:gd name="T1" fmla="*/ 965 h 965"/>
              <a:gd name="T2" fmla="*/ 336 w 451"/>
              <a:gd name="T3" fmla="*/ 894 h 965"/>
              <a:gd name="T4" fmla="*/ 426 w 451"/>
              <a:gd name="T5" fmla="*/ 708 h 965"/>
              <a:gd name="T6" fmla="*/ 451 w 451"/>
              <a:gd name="T7" fmla="*/ 417 h 965"/>
              <a:gd name="T8" fmla="*/ 426 w 451"/>
              <a:gd name="T9" fmla="*/ 207 h 965"/>
              <a:gd name="T10" fmla="*/ 336 w 451"/>
              <a:gd name="T11" fmla="*/ 72 h 965"/>
              <a:gd name="T12" fmla="*/ 0 w 451"/>
              <a:gd name="T13" fmla="*/ 0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1" h="965">
                <a:moveTo>
                  <a:pt x="100" y="965"/>
                </a:moveTo>
                <a:cubicBezTo>
                  <a:pt x="139" y="951"/>
                  <a:pt x="282" y="937"/>
                  <a:pt x="336" y="894"/>
                </a:cubicBezTo>
                <a:cubicBezTo>
                  <a:pt x="390" y="851"/>
                  <a:pt x="407" y="787"/>
                  <a:pt x="426" y="708"/>
                </a:cubicBezTo>
                <a:cubicBezTo>
                  <a:pt x="445" y="629"/>
                  <a:pt x="451" y="500"/>
                  <a:pt x="451" y="417"/>
                </a:cubicBezTo>
                <a:cubicBezTo>
                  <a:pt x="451" y="334"/>
                  <a:pt x="445" y="264"/>
                  <a:pt x="426" y="207"/>
                </a:cubicBezTo>
                <a:cubicBezTo>
                  <a:pt x="407" y="150"/>
                  <a:pt x="407" y="106"/>
                  <a:pt x="336" y="72"/>
                </a:cubicBezTo>
                <a:cubicBezTo>
                  <a:pt x="265" y="38"/>
                  <a:pt x="70" y="15"/>
                  <a:pt x="0" y="0"/>
                </a:cubicBezTo>
              </a:path>
            </a:pathLst>
          </a:custGeom>
          <a:noFill/>
          <a:ln w="28575" cap="flat" cmpd="sng">
            <a:solidFill>
              <a:srgbClr val="3333CC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49" name="Rectangle 58"/>
          <p:cNvSpPr>
            <a:spLocks noChangeArrowheads="1"/>
          </p:cNvSpPr>
          <p:nvPr/>
        </p:nvSpPr>
        <p:spPr bwMode="auto">
          <a:xfrm>
            <a:off x="7869000" y="3424479"/>
            <a:ext cx="644408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kern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通知</a:t>
            </a:r>
            <a:endParaRPr kumimoji="1" lang="en-US" altLang="zh-CN" kern="0" dirty="0" smtClean="0">
              <a:solidFill>
                <a:srgbClr val="3333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kern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应用</a:t>
            </a:r>
            <a:endParaRPr kumimoji="1" lang="en-US" altLang="zh-CN" kern="0" dirty="0" smtClean="0">
              <a:solidFill>
                <a:srgbClr val="3333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kern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进程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868296" y="4790915"/>
            <a:ext cx="867996" cy="695486"/>
            <a:chOff x="1896346" y="5468472"/>
            <a:chExt cx="867996" cy="972581"/>
          </a:xfrm>
        </p:grpSpPr>
        <p:sp>
          <p:nvSpPr>
            <p:cNvPr id="60" name="Rectangle 4"/>
            <p:cNvSpPr>
              <a:spLocks noChangeArrowheads="1"/>
            </p:cNvSpPr>
            <p:nvPr/>
          </p:nvSpPr>
          <p:spPr bwMode="auto">
            <a:xfrm>
              <a:off x="1899489" y="5468472"/>
              <a:ext cx="854360" cy="972581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Rectangle 5"/>
            <p:cNvSpPr>
              <a:spLocks noChangeArrowheads="1"/>
            </p:cNvSpPr>
            <p:nvPr/>
          </p:nvSpPr>
          <p:spPr bwMode="auto">
            <a:xfrm>
              <a:off x="1896346" y="5494782"/>
              <a:ext cx="867996" cy="900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FIN-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WAIT-2</a:t>
              </a:r>
            </a:p>
          </p:txBody>
        </p:sp>
      </p:grpSp>
      <p:grpSp>
        <p:nvGrpSpPr>
          <p:cNvPr id="63" name="Group 32"/>
          <p:cNvGrpSpPr>
            <a:grpSpLocks/>
          </p:cNvGrpSpPr>
          <p:nvPr/>
        </p:nvGrpSpPr>
        <p:grpSpPr bwMode="auto">
          <a:xfrm rot="21174205">
            <a:off x="3672181" y="4698679"/>
            <a:ext cx="1700213" cy="318123"/>
            <a:chOff x="2088" y="3679"/>
            <a:chExt cx="1071" cy="231"/>
          </a:xfrm>
        </p:grpSpPr>
        <p:sp>
          <p:nvSpPr>
            <p:cNvPr id="64" name="AutoShape 33"/>
            <p:cNvSpPr>
              <a:spLocks noChangeArrowheads="1"/>
            </p:cNvSpPr>
            <p:nvPr/>
          </p:nvSpPr>
          <p:spPr bwMode="auto">
            <a:xfrm>
              <a:off x="2088" y="3715"/>
              <a:ext cx="1007" cy="186"/>
            </a:xfrm>
            <a:prstGeom prst="leftRightArrow">
              <a:avLst>
                <a:gd name="adj1" fmla="val 55880"/>
                <a:gd name="adj2" fmla="val 103167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1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65" name="Rectangle 34"/>
            <p:cNvSpPr>
              <a:spLocks noChangeArrowheads="1"/>
            </p:cNvSpPr>
            <p:nvPr/>
          </p:nvSpPr>
          <p:spPr bwMode="auto">
            <a:xfrm>
              <a:off x="2462" y="3679"/>
              <a:ext cx="697" cy="231"/>
            </a:xfrm>
            <a:prstGeom prst="rect">
              <a:avLst/>
            </a:prstGeom>
            <a:solidFill>
              <a:srgbClr val="CCECFF"/>
            </a:solidFill>
            <a:ln w="38100" cmpd="dbl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数据传输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118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连接释放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56768"/>
            <a:ext cx="8686800" cy="10630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 smtClean="0"/>
              <a:t>若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已没有向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的数据，其应用进程通知</a:t>
            </a:r>
            <a:r>
              <a:rPr lang="en-US" altLang="zh-CN" sz="2000" dirty="0" smtClean="0"/>
              <a:t>TCP</a:t>
            </a:r>
            <a:r>
              <a:rPr lang="zh-CN" altLang="en-US" sz="2000" dirty="0" smtClean="0"/>
              <a:t>释放连接</a:t>
            </a:r>
            <a:endParaRPr lang="en-US" altLang="zh-CN" sz="2000" dirty="0" smtClean="0"/>
          </a:p>
          <a:p>
            <a:pPr>
              <a:lnSpc>
                <a:spcPct val="100000"/>
              </a:lnSpc>
            </a:pPr>
            <a:r>
              <a:rPr lang="en-US" altLang="zh-CN" sz="2000" dirty="0" smtClean="0"/>
              <a:t>B</a:t>
            </a:r>
            <a:r>
              <a:rPr lang="zh-CN" altLang="en-US" sz="2000" dirty="0" smtClean="0"/>
              <a:t>向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发送连接释放报文段后，进入</a:t>
            </a:r>
            <a:r>
              <a:rPr lang="en-US" altLang="zh-CN" sz="2000" dirty="0" smtClean="0"/>
              <a:t>LAST-ACK (</a:t>
            </a:r>
            <a:r>
              <a:rPr lang="zh-CN" altLang="en-US" sz="2000" dirty="0" smtClean="0"/>
              <a:t>最后确认</a:t>
            </a:r>
            <a:r>
              <a:rPr lang="en-US" altLang="zh-CN" sz="2000" dirty="0" smtClean="0"/>
              <a:t>) </a:t>
            </a:r>
            <a:r>
              <a:rPr lang="zh-CN" altLang="en-US" sz="2000" dirty="0" smtClean="0"/>
              <a:t>状态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5.3.3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连接管理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619245" y="3205018"/>
            <a:ext cx="3983474" cy="3618147"/>
            <a:chOff x="2606183" y="3971605"/>
            <a:chExt cx="3983474" cy="2733994"/>
          </a:xfrm>
        </p:grpSpPr>
        <p:sp>
          <p:nvSpPr>
            <p:cNvPr id="7" name="Line 75"/>
            <p:cNvSpPr>
              <a:spLocks noChangeShapeType="1"/>
            </p:cNvSpPr>
            <p:nvPr/>
          </p:nvSpPr>
          <p:spPr bwMode="auto">
            <a:xfrm>
              <a:off x="2606183" y="3971605"/>
              <a:ext cx="0" cy="2733994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" name="Line 76"/>
            <p:cNvSpPr>
              <a:spLocks noChangeShapeType="1"/>
            </p:cNvSpPr>
            <p:nvPr/>
          </p:nvSpPr>
          <p:spPr bwMode="auto">
            <a:xfrm>
              <a:off x="6589657" y="3971605"/>
              <a:ext cx="0" cy="2733994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029884" y="2276811"/>
            <a:ext cx="742544" cy="800009"/>
            <a:chOff x="2016822" y="2707885"/>
            <a:chExt cx="742544" cy="800009"/>
          </a:xfrm>
        </p:grpSpPr>
        <p:sp>
          <p:nvSpPr>
            <p:cNvPr id="10" name="Rectangle 55"/>
            <p:cNvSpPr>
              <a:spLocks noChangeArrowheads="1"/>
            </p:cNvSpPr>
            <p:nvPr/>
          </p:nvSpPr>
          <p:spPr bwMode="auto">
            <a:xfrm>
              <a:off x="2479756" y="3004367"/>
              <a:ext cx="279610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1" name="Rectangle 57"/>
            <p:cNvSpPr>
              <a:spLocks noChangeArrowheads="1"/>
            </p:cNvSpPr>
            <p:nvPr/>
          </p:nvSpPr>
          <p:spPr bwMode="auto">
            <a:xfrm>
              <a:off x="2016822" y="2707885"/>
              <a:ext cx="570573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客户</a:t>
              </a:r>
            </a:p>
          </p:txBody>
        </p:sp>
        <p:pic>
          <p:nvPicPr>
            <p:cNvPr id="12" name="内容占位符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6822" y="2983969"/>
              <a:ext cx="629006" cy="523925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6425705" y="2292075"/>
            <a:ext cx="818530" cy="784744"/>
            <a:chOff x="6412643" y="2723149"/>
            <a:chExt cx="818530" cy="784744"/>
          </a:xfrm>
        </p:grpSpPr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6412643" y="3004367"/>
              <a:ext cx="272513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15" name="Rectangle 58"/>
            <p:cNvSpPr>
              <a:spLocks noChangeArrowheads="1"/>
            </p:cNvSpPr>
            <p:nvPr/>
          </p:nvSpPr>
          <p:spPr bwMode="auto">
            <a:xfrm>
              <a:off x="6456216" y="2723149"/>
              <a:ext cx="774957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服务器</a:t>
              </a:r>
            </a:p>
          </p:txBody>
        </p:sp>
        <p:pic>
          <p:nvPicPr>
            <p:cNvPr id="16" name="内容占位符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058" y="2983968"/>
              <a:ext cx="629006" cy="523925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6495448" y="3104255"/>
            <a:ext cx="854360" cy="967429"/>
            <a:chOff x="1899489" y="5468471"/>
            <a:chExt cx="854360" cy="1082185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1899489" y="5468471"/>
              <a:ext cx="854360" cy="1082185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1905683" y="5669383"/>
              <a:ext cx="820021" cy="787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ESTAB-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LISED</a:t>
              </a:r>
            </a:p>
          </p:txBody>
        </p:sp>
      </p:grpSp>
      <p:grpSp>
        <p:nvGrpSpPr>
          <p:cNvPr id="27" name="Group 61"/>
          <p:cNvGrpSpPr>
            <a:grpSpLocks/>
          </p:cNvGrpSpPr>
          <p:nvPr/>
        </p:nvGrpSpPr>
        <p:grpSpPr bwMode="auto">
          <a:xfrm>
            <a:off x="2619241" y="3581225"/>
            <a:ext cx="3942449" cy="619183"/>
            <a:chOff x="1520" y="1816"/>
            <a:chExt cx="2660" cy="491"/>
          </a:xfrm>
        </p:grpSpPr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 rot="308128">
              <a:off x="2133" y="1816"/>
              <a:ext cx="134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FIN = 1, </a:t>
              </a:r>
              <a:r>
                <a:rPr kumimoji="1" lang="en-US" altLang="zh-CN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seq</a:t>
              </a:r>
              <a:r>
                <a:rPr kumimoji="1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 = u</a:t>
              </a: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1520" y="1893"/>
              <a:ext cx="2660" cy="414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881932" y="3059156"/>
            <a:ext cx="866476" cy="558981"/>
            <a:chOff x="1899489" y="5410277"/>
            <a:chExt cx="866476" cy="993029"/>
          </a:xfrm>
        </p:grpSpPr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1899489" y="5468471"/>
              <a:ext cx="854360" cy="934835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1945944" y="5410277"/>
              <a:ext cx="820021" cy="787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ESTAB-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LISED</a:t>
              </a: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590437" y="3076819"/>
            <a:ext cx="6278563" cy="82550"/>
            <a:chOff x="1020" y="481"/>
            <a:chExt cx="4037" cy="46"/>
          </a:xfrm>
        </p:grpSpPr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020" y="527"/>
              <a:ext cx="4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020" y="481"/>
              <a:ext cx="4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grpSp>
        <p:nvGrpSpPr>
          <p:cNvPr id="50" name="Group 32"/>
          <p:cNvGrpSpPr>
            <a:grpSpLocks/>
          </p:cNvGrpSpPr>
          <p:nvPr/>
        </p:nvGrpSpPr>
        <p:grpSpPr bwMode="auto">
          <a:xfrm>
            <a:off x="3376635" y="3185693"/>
            <a:ext cx="2371725" cy="318123"/>
            <a:chOff x="2088" y="3679"/>
            <a:chExt cx="1494" cy="231"/>
          </a:xfrm>
        </p:grpSpPr>
        <p:sp>
          <p:nvSpPr>
            <p:cNvPr id="51" name="AutoShape 33"/>
            <p:cNvSpPr>
              <a:spLocks noChangeArrowheads="1"/>
            </p:cNvSpPr>
            <p:nvPr/>
          </p:nvSpPr>
          <p:spPr bwMode="auto">
            <a:xfrm>
              <a:off x="2088" y="3735"/>
              <a:ext cx="1494" cy="166"/>
            </a:xfrm>
            <a:prstGeom prst="leftRightArrow">
              <a:avLst>
                <a:gd name="adj1" fmla="val 55880"/>
                <a:gd name="adj2" fmla="val 103167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1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52" name="Rectangle 34"/>
            <p:cNvSpPr>
              <a:spLocks noChangeArrowheads="1"/>
            </p:cNvSpPr>
            <p:nvPr/>
          </p:nvSpPr>
          <p:spPr bwMode="auto">
            <a:xfrm>
              <a:off x="2462" y="3679"/>
              <a:ext cx="697" cy="231"/>
            </a:xfrm>
            <a:prstGeom prst="rect">
              <a:avLst/>
            </a:prstGeom>
            <a:solidFill>
              <a:srgbClr val="CCECFF"/>
            </a:solidFill>
            <a:ln w="38100" cmpd="dbl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数据传输</a:t>
              </a:r>
            </a:p>
          </p:txBody>
        </p:sp>
      </p:grpSp>
      <p:cxnSp>
        <p:nvCxnSpPr>
          <p:cNvPr id="53" name="直接连接符 52"/>
          <p:cNvCxnSpPr/>
          <p:nvPr/>
        </p:nvCxnSpPr>
        <p:spPr>
          <a:xfrm flipV="1">
            <a:off x="859119" y="3051007"/>
            <a:ext cx="1021281" cy="1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859119" y="3049936"/>
            <a:ext cx="0" cy="69773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859120" y="3747674"/>
            <a:ext cx="1021280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5"/>
          <p:cNvSpPr>
            <a:spLocks noChangeArrowheads="1"/>
          </p:cNvSpPr>
          <p:nvPr/>
        </p:nvSpPr>
        <p:spPr bwMode="auto">
          <a:xfrm>
            <a:off x="834293" y="3398805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kern="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主动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打开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1869925" y="3721603"/>
            <a:ext cx="867996" cy="901287"/>
            <a:chOff x="1895323" y="5468471"/>
            <a:chExt cx="867996" cy="1082185"/>
          </a:xfrm>
        </p:grpSpPr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1899489" y="5468471"/>
              <a:ext cx="854360" cy="108218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Rectangle 5"/>
            <p:cNvSpPr>
              <a:spLocks noChangeArrowheads="1"/>
            </p:cNvSpPr>
            <p:nvPr/>
          </p:nvSpPr>
          <p:spPr bwMode="auto">
            <a:xfrm>
              <a:off x="1895323" y="5621650"/>
              <a:ext cx="867996" cy="772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FIN-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WAIT-1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586367" y="4161861"/>
            <a:ext cx="3971266" cy="522680"/>
            <a:chOff x="2586367" y="4161861"/>
            <a:chExt cx="3971266" cy="522680"/>
          </a:xfrm>
        </p:grpSpPr>
        <p:sp>
          <p:nvSpPr>
            <p:cNvPr id="40" name="Line 49"/>
            <p:cNvSpPr>
              <a:spLocks noChangeShapeType="1"/>
            </p:cNvSpPr>
            <p:nvPr/>
          </p:nvSpPr>
          <p:spPr bwMode="auto">
            <a:xfrm flipH="1">
              <a:off x="2586367" y="4250741"/>
              <a:ext cx="3971266" cy="43380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41" name="Rectangle 50"/>
            <p:cNvSpPr>
              <a:spLocks noChangeArrowheads="1"/>
            </p:cNvSpPr>
            <p:nvPr/>
          </p:nvSpPr>
          <p:spPr bwMode="auto">
            <a:xfrm rot="21272610" flipH="1">
              <a:off x="3087632" y="4161861"/>
              <a:ext cx="2682915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ACK = 1, </a:t>
              </a:r>
              <a:r>
                <a:rPr kumimoji="1" lang="en-US" altLang="zh-CN" dirty="0" err="1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seq</a:t>
              </a: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 = v, </a:t>
              </a:r>
              <a:r>
                <a:rPr kumimoji="1" lang="en-US" altLang="zh-CN" dirty="0" err="1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ack</a:t>
              </a: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= u </a:t>
              </a:r>
              <a:r>
                <a:rPr kumimoji="1" lang="en-US" altLang="zh-CN" b="1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</a:t>
              </a: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 1</a:t>
              </a:r>
              <a:endParaRPr kumimoji="1" lang="en-US" altLang="zh-CN" dirty="0" smtClean="0">
                <a:solidFill>
                  <a:srgbClr val="3333CC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495448" y="4285403"/>
            <a:ext cx="876325" cy="643766"/>
            <a:chOff x="1899489" y="5410277"/>
            <a:chExt cx="876325" cy="885152"/>
          </a:xfrm>
        </p:grpSpPr>
        <p:sp>
          <p:nvSpPr>
            <p:cNvPr id="44" name="Rectangle 4"/>
            <p:cNvSpPr>
              <a:spLocks noChangeArrowheads="1"/>
            </p:cNvSpPr>
            <p:nvPr/>
          </p:nvSpPr>
          <p:spPr bwMode="auto">
            <a:xfrm>
              <a:off x="1899489" y="5468471"/>
              <a:ext cx="854360" cy="812348"/>
            </a:xfrm>
            <a:prstGeom prst="rect">
              <a:avLst/>
            </a:prstGeom>
            <a:solidFill>
              <a:srgbClr val="CCCC0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1936095" y="5410277"/>
              <a:ext cx="839719" cy="885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CLOSE-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WAIT</a:t>
              </a:r>
            </a:p>
          </p:txBody>
        </p:sp>
      </p:grpSp>
      <p:sp>
        <p:nvSpPr>
          <p:cNvPr id="48" name="Freeform 45"/>
          <p:cNvSpPr>
            <a:spLocks/>
          </p:cNvSpPr>
          <p:nvPr/>
        </p:nvSpPr>
        <p:spPr bwMode="auto">
          <a:xfrm>
            <a:off x="7332519" y="2919427"/>
            <a:ext cx="573087" cy="2009742"/>
          </a:xfrm>
          <a:custGeom>
            <a:avLst/>
            <a:gdLst>
              <a:gd name="T0" fmla="*/ 100 w 451"/>
              <a:gd name="T1" fmla="*/ 965 h 965"/>
              <a:gd name="T2" fmla="*/ 336 w 451"/>
              <a:gd name="T3" fmla="*/ 894 h 965"/>
              <a:gd name="T4" fmla="*/ 426 w 451"/>
              <a:gd name="T5" fmla="*/ 708 h 965"/>
              <a:gd name="T6" fmla="*/ 451 w 451"/>
              <a:gd name="T7" fmla="*/ 417 h 965"/>
              <a:gd name="T8" fmla="*/ 426 w 451"/>
              <a:gd name="T9" fmla="*/ 207 h 965"/>
              <a:gd name="T10" fmla="*/ 336 w 451"/>
              <a:gd name="T11" fmla="*/ 72 h 965"/>
              <a:gd name="T12" fmla="*/ 0 w 451"/>
              <a:gd name="T13" fmla="*/ 0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1" h="965">
                <a:moveTo>
                  <a:pt x="100" y="965"/>
                </a:moveTo>
                <a:cubicBezTo>
                  <a:pt x="139" y="951"/>
                  <a:pt x="282" y="937"/>
                  <a:pt x="336" y="894"/>
                </a:cubicBezTo>
                <a:cubicBezTo>
                  <a:pt x="390" y="851"/>
                  <a:pt x="407" y="787"/>
                  <a:pt x="426" y="708"/>
                </a:cubicBezTo>
                <a:cubicBezTo>
                  <a:pt x="445" y="629"/>
                  <a:pt x="451" y="500"/>
                  <a:pt x="451" y="417"/>
                </a:cubicBezTo>
                <a:cubicBezTo>
                  <a:pt x="451" y="334"/>
                  <a:pt x="445" y="264"/>
                  <a:pt x="426" y="207"/>
                </a:cubicBezTo>
                <a:cubicBezTo>
                  <a:pt x="407" y="150"/>
                  <a:pt x="407" y="106"/>
                  <a:pt x="336" y="72"/>
                </a:cubicBezTo>
                <a:cubicBezTo>
                  <a:pt x="265" y="38"/>
                  <a:pt x="70" y="15"/>
                  <a:pt x="0" y="0"/>
                </a:cubicBezTo>
              </a:path>
            </a:pathLst>
          </a:custGeom>
          <a:noFill/>
          <a:ln w="28575" cap="flat" cmpd="sng">
            <a:solidFill>
              <a:srgbClr val="3333CC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49" name="Rectangle 58"/>
          <p:cNvSpPr>
            <a:spLocks noChangeArrowheads="1"/>
          </p:cNvSpPr>
          <p:nvPr/>
        </p:nvSpPr>
        <p:spPr bwMode="auto">
          <a:xfrm>
            <a:off x="7869000" y="3424479"/>
            <a:ext cx="644408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kern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通知</a:t>
            </a:r>
            <a:endParaRPr kumimoji="1" lang="en-US" altLang="zh-CN" kern="0" dirty="0" smtClean="0">
              <a:solidFill>
                <a:srgbClr val="3333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kern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应用</a:t>
            </a:r>
            <a:endParaRPr kumimoji="1" lang="en-US" altLang="zh-CN" kern="0" dirty="0" smtClean="0">
              <a:solidFill>
                <a:srgbClr val="3333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kern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进程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868296" y="4790915"/>
            <a:ext cx="867996" cy="695486"/>
            <a:chOff x="1896346" y="5468472"/>
            <a:chExt cx="867996" cy="972581"/>
          </a:xfrm>
        </p:grpSpPr>
        <p:sp>
          <p:nvSpPr>
            <p:cNvPr id="60" name="Rectangle 4"/>
            <p:cNvSpPr>
              <a:spLocks noChangeArrowheads="1"/>
            </p:cNvSpPr>
            <p:nvPr/>
          </p:nvSpPr>
          <p:spPr bwMode="auto">
            <a:xfrm>
              <a:off x="1899489" y="5468472"/>
              <a:ext cx="854360" cy="972581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Rectangle 5"/>
            <p:cNvSpPr>
              <a:spLocks noChangeArrowheads="1"/>
            </p:cNvSpPr>
            <p:nvPr/>
          </p:nvSpPr>
          <p:spPr bwMode="auto">
            <a:xfrm>
              <a:off x="1896346" y="5494782"/>
              <a:ext cx="867996" cy="900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FIN-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WAIT-2</a:t>
              </a:r>
            </a:p>
          </p:txBody>
        </p:sp>
      </p:grpSp>
      <p:grpSp>
        <p:nvGrpSpPr>
          <p:cNvPr id="63" name="Group 32"/>
          <p:cNvGrpSpPr>
            <a:grpSpLocks/>
          </p:cNvGrpSpPr>
          <p:nvPr/>
        </p:nvGrpSpPr>
        <p:grpSpPr bwMode="auto">
          <a:xfrm rot="21174205">
            <a:off x="3672181" y="4698679"/>
            <a:ext cx="1700213" cy="318123"/>
            <a:chOff x="2088" y="3679"/>
            <a:chExt cx="1071" cy="231"/>
          </a:xfrm>
        </p:grpSpPr>
        <p:sp>
          <p:nvSpPr>
            <p:cNvPr id="64" name="AutoShape 33"/>
            <p:cNvSpPr>
              <a:spLocks noChangeArrowheads="1"/>
            </p:cNvSpPr>
            <p:nvPr/>
          </p:nvSpPr>
          <p:spPr bwMode="auto">
            <a:xfrm>
              <a:off x="2088" y="3715"/>
              <a:ext cx="1007" cy="186"/>
            </a:xfrm>
            <a:prstGeom prst="leftRightArrow">
              <a:avLst>
                <a:gd name="adj1" fmla="val 55880"/>
                <a:gd name="adj2" fmla="val 103167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1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65" name="Rectangle 34"/>
            <p:cNvSpPr>
              <a:spLocks noChangeArrowheads="1"/>
            </p:cNvSpPr>
            <p:nvPr/>
          </p:nvSpPr>
          <p:spPr bwMode="auto">
            <a:xfrm>
              <a:off x="2462" y="3679"/>
              <a:ext cx="697" cy="231"/>
            </a:xfrm>
            <a:prstGeom prst="rect">
              <a:avLst/>
            </a:prstGeom>
            <a:solidFill>
              <a:srgbClr val="CCECFF"/>
            </a:solidFill>
            <a:ln w="38100" cmpd="dbl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数据传输</a:t>
              </a:r>
            </a:p>
          </p:txBody>
        </p:sp>
      </p:grpSp>
      <p:sp>
        <p:nvSpPr>
          <p:cNvPr id="62" name="Rectangle 45"/>
          <p:cNvSpPr>
            <a:spLocks noChangeArrowheads="1"/>
          </p:cNvSpPr>
          <p:nvPr/>
        </p:nvSpPr>
        <p:spPr bwMode="auto">
          <a:xfrm>
            <a:off x="7633224" y="4772940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被动关闭</a:t>
            </a:r>
          </a:p>
        </p:txBody>
      </p:sp>
      <p:cxnSp>
        <p:nvCxnSpPr>
          <p:cNvPr id="66" name="直接连接符 65"/>
          <p:cNvCxnSpPr/>
          <p:nvPr/>
        </p:nvCxnSpPr>
        <p:spPr>
          <a:xfrm>
            <a:off x="7331968" y="2793382"/>
            <a:ext cx="1354832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8705488" y="2777818"/>
            <a:ext cx="0" cy="2318821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7375189" y="5096639"/>
            <a:ext cx="1344586" cy="1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/>
        </p:nvGrpSpPr>
        <p:grpSpPr>
          <a:xfrm>
            <a:off x="2609072" y="5019203"/>
            <a:ext cx="3971266" cy="535743"/>
            <a:chOff x="2586367" y="4148798"/>
            <a:chExt cx="3971266" cy="535743"/>
          </a:xfrm>
        </p:grpSpPr>
        <p:sp>
          <p:nvSpPr>
            <p:cNvPr id="70" name="Line 49"/>
            <p:cNvSpPr>
              <a:spLocks noChangeShapeType="1"/>
            </p:cNvSpPr>
            <p:nvPr/>
          </p:nvSpPr>
          <p:spPr bwMode="auto">
            <a:xfrm flipH="1">
              <a:off x="2586367" y="4250741"/>
              <a:ext cx="3971266" cy="43380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71" name="Rectangle 50"/>
            <p:cNvSpPr>
              <a:spLocks noChangeArrowheads="1"/>
            </p:cNvSpPr>
            <p:nvPr/>
          </p:nvSpPr>
          <p:spPr bwMode="auto">
            <a:xfrm rot="21272610" flipH="1">
              <a:off x="2730742" y="4148798"/>
              <a:ext cx="3631829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FIN </a:t>
              </a:r>
              <a:r>
                <a:rPr kumimoji="1"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= 1, </a:t>
              </a: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ACK = 1, </a:t>
              </a:r>
              <a:r>
                <a:rPr kumimoji="1" lang="en-US" altLang="zh-CN" dirty="0" err="1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seq</a:t>
              </a: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 = w, </a:t>
              </a:r>
              <a:r>
                <a:rPr kumimoji="1" lang="en-US" altLang="zh-CN" dirty="0" err="1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ack</a:t>
              </a: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= u </a:t>
              </a:r>
              <a:r>
                <a:rPr kumimoji="1" lang="en-US" altLang="zh-CN" b="1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</a:t>
              </a: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 1</a:t>
              </a:r>
              <a:endParaRPr kumimoji="1" lang="en-US" altLang="zh-CN" dirty="0" smtClean="0">
                <a:solidFill>
                  <a:srgbClr val="3333CC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507943" y="5158895"/>
            <a:ext cx="854360" cy="901287"/>
            <a:chOff x="1899489" y="5468471"/>
            <a:chExt cx="854360" cy="1082185"/>
          </a:xfrm>
        </p:grpSpPr>
        <p:sp>
          <p:nvSpPr>
            <p:cNvPr id="73" name="Rectangle 4"/>
            <p:cNvSpPr>
              <a:spLocks noChangeArrowheads="1"/>
            </p:cNvSpPr>
            <p:nvPr/>
          </p:nvSpPr>
          <p:spPr bwMode="auto">
            <a:xfrm>
              <a:off x="1899489" y="5468471"/>
              <a:ext cx="854360" cy="108218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" name="Rectangle 5"/>
            <p:cNvSpPr>
              <a:spLocks noChangeArrowheads="1"/>
            </p:cNvSpPr>
            <p:nvPr/>
          </p:nvSpPr>
          <p:spPr bwMode="auto">
            <a:xfrm>
              <a:off x="1979064" y="5621650"/>
              <a:ext cx="700514" cy="772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LAST-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ACK</a:t>
              </a:r>
            </a:p>
          </p:txBody>
        </p:sp>
      </p:grpSp>
      <p:sp>
        <p:nvSpPr>
          <p:cNvPr id="79" name="圆角矩形标注 78"/>
          <p:cNvSpPr/>
          <p:nvPr/>
        </p:nvSpPr>
        <p:spPr>
          <a:xfrm>
            <a:off x="2029884" y="5685254"/>
            <a:ext cx="6240516" cy="1087941"/>
          </a:xfrm>
          <a:prstGeom prst="wedgeRoundRectCallout">
            <a:avLst>
              <a:gd name="adj1" fmla="val -3473"/>
              <a:gd name="adj2" fmla="val -78917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该连接释放报文段的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FIN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ACK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置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</a:p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重复已发送过的确认号为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u+1</a:t>
            </a:r>
          </a:p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序号为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w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（在半关闭状态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可能又发送了一些数据）</a:t>
            </a: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540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79" grpId="0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连接释放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5.3.3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连接管理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619245" y="3205018"/>
            <a:ext cx="3983474" cy="3618147"/>
            <a:chOff x="2606183" y="3971605"/>
            <a:chExt cx="3983474" cy="2733994"/>
          </a:xfrm>
        </p:grpSpPr>
        <p:sp>
          <p:nvSpPr>
            <p:cNvPr id="7" name="Line 75"/>
            <p:cNvSpPr>
              <a:spLocks noChangeShapeType="1"/>
            </p:cNvSpPr>
            <p:nvPr/>
          </p:nvSpPr>
          <p:spPr bwMode="auto">
            <a:xfrm>
              <a:off x="2606183" y="3971605"/>
              <a:ext cx="0" cy="2733994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" name="Line 76"/>
            <p:cNvSpPr>
              <a:spLocks noChangeShapeType="1"/>
            </p:cNvSpPr>
            <p:nvPr/>
          </p:nvSpPr>
          <p:spPr bwMode="auto">
            <a:xfrm>
              <a:off x="6589657" y="3971605"/>
              <a:ext cx="0" cy="2733994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029884" y="2276811"/>
            <a:ext cx="742544" cy="800009"/>
            <a:chOff x="2016822" y="2707885"/>
            <a:chExt cx="742544" cy="800009"/>
          </a:xfrm>
        </p:grpSpPr>
        <p:sp>
          <p:nvSpPr>
            <p:cNvPr id="10" name="Rectangle 55"/>
            <p:cNvSpPr>
              <a:spLocks noChangeArrowheads="1"/>
            </p:cNvSpPr>
            <p:nvPr/>
          </p:nvSpPr>
          <p:spPr bwMode="auto">
            <a:xfrm>
              <a:off x="2479756" y="3004367"/>
              <a:ext cx="279610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1" name="Rectangle 57"/>
            <p:cNvSpPr>
              <a:spLocks noChangeArrowheads="1"/>
            </p:cNvSpPr>
            <p:nvPr/>
          </p:nvSpPr>
          <p:spPr bwMode="auto">
            <a:xfrm>
              <a:off x="2016822" y="2707885"/>
              <a:ext cx="570573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客户</a:t>
              </a:r>
            </a:p>
          </p:txBody>
        </p:sp>
        <p:pic>
          <p:nvPicPr>
            <p:cNvPr id="12" name="内容占位符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6822" y="2983969"/>
              <a:ext cx="629006" cy="523925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6425705" y="2292075"/>
            <a:ext cx="818530" cy="784744"/>
            <a:chOff x="6412643" y="2723149"/>
            <a:chExt cx="818530" cy="784744"/>
          </a:xfrm>
        </p:grpSpPr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6412643" y="3004367"/>
              <a:ext cx="272513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15" name="Rectangle 58"/>
            <p:cNvSpPr>
              <a:spLocks noChangeArrowheads="1"/>
            </p:cNvSpPr>
            <p:nvPr/>
          </p:nvSpPr>
          <p:spPr bwMode="auto">
            <a:xfrm>
              <a:off x="6456216" y="2723149"/>
              <a:ext cx="774957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服务器</a:t>
              </a:r>
            </a:p>
          </p:txBody>
        </p:sp>
        <p:pic>
          <p:nvPicPr>
            <p:cNvPr id="16" name="内容占位符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058" y="2983968"/>
              <a:ext cx="629006" cy="523925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6495448" y="3104255"/>
            <a:ext cx="854360" cy="967429"/>
            <a:chOff x="1899489" y="5468471"/>
            <a:chExt cx="854360" cy="1082185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1899489" y="5468471"/>
              <a:ext cx="854360" cy="1082185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1905683" y="5669383"/>
              <a:ext cx="820021" cy="787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ESTAB-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LISED</a:t>
              </a:r>
            </a:p>
          </p:txBody>
        </p:sp>
      </p:grpSp>
      <p:grpSp>
        <p:nvGrpSpPr>
          <p:cNvPr id="27" name="Group 61"/>
          <p:cNvGrpSpPr>
            <a:grpSpLocks/>
          </p:cNvGrpSpPr>
          <p:nvPr/>
        </p:nvGrpSpPr>
        <p:grpSpPr bwMode="auto">
          <a:xfrm>
            <a:off x="2619241" y="3581225"/>
            <a:ext cx="3942449" cy="619183"/>
            <a:chOff x="1520" y="1816"/>
            <a:chExt cx="2660" cy="491"/>
          </a:xfrm>
        </p:grpSpPr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 rot="308128">
              <a:off x="2133" y="1816"/>
              <a:ext cx="134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FIN = 1, </a:t>
              </a:r>
              <a:r>
                <a:rPr kumimoji="1" lang="en-US" altLang="zh-CN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seq</a:t>
              </a:r>
              <a:r>
                <a:rPr kumimoji="1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 = u</a:t>
              </a: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1520" y="1893"/>
              <a:ext cx="2660" cy="414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881932" y="3059156"/>
            <a:ext cx="866476" cy="558981"/>
            <a:chOff x="1899489" y="5410277"/>
            <a:chExt cx="866476" cy="993029"/>
          </a:xfrm>
        </p:grpSpPr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1899489" y="5468471"/>
              <a:ext cx="854360" cy="934835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1945944" y="5410277"/>
              <a:ext cx="820021" cy="787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ESTAB-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LISED</a:t>
              </a: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590437" y="3076819"/>
            <a:ext cx="6278563" cy="82550"/>
            <a:chOff x="1020" y="481"/>
            <a:chExt cx="4037" cy="46"/>
          </a:xfrm>
        </p:grpSpPr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020" y="527"/>
              <a:ext cx="4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020" y="481"/>
              <a:ext cx="4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grpSp>
        <p:nvGrpSpPr>
          <p:cNvPr id="50" name="Group 32"/>
          <p:cNvGrpSpPr>
            <a:grpSpLocks/>
          </p:cNvGrpSpPr>
          <p:nvPr/>
        </p:nvGrpSpPr>
        <p:grpSpPr bwMode="auto">
          <a:xfrm>
            <a:off x="3376635" y="3185693"/>
            <a:ext cx="2371725" cy="318123"/>
            <a:chOff x="2088" y="3679"/>
            <a:chExt cx="1494" cy="231"/>
          </a:xfrm>
        </p:grpSpPr>
        <p:sp>
          <p:nvSpPr>
            <p:cNvPr id="51" name="AutoShape 33"/>
            <p:cNvSpPr>
              <a:spLocks noChangeArrowheads="1"/>
            </p:cNvSpPr>
            <p:nvPr/>
          </p:nvSpPr>
          <p:spPr bwMode="auto">
            <a:xfrm>
              <a:off x="2088" y="3735"/>
              <a:ext cx="1494" cy="166"/>
            </a:xfrm>
            <a:prstGeom prst="leftRightArrow">
              <a:avLst>
                <a:gd name="adj1" fmla="val 55880"/>
                <a:gd name="adj2" fmla="val 103167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1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52" name="Rectangle 34"/>
            <p:cNvSpPr>
              <a:spLocks noChangeArrowheads="1"/>
            </p:cNvSpPr>
            <p:nvPr/>
          </p:nvSpPr>
          <p:spPr bwMode="auto">
            <a:xfrm>
              <a:off x="2462" y="3679"/>
              <a:ext cx="697" cy="231"/>
            </a:xfrm>
            <a:prstGeom prst="rect">
              <a:avLst/>
            </a:prstGeom>
            <a:solidFill>
              <a:srgbClr val="CCECFF"/>
            </a:solidFill>
            <a:ln w="38100" cmpd="dbl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数据传输</a:t>
              </a:r>
            </a:p>
          </p:txBody>
        </p:sp>
      </p:grpSp>
      <p:cxnSp>
        <p:nvCxnSpPr>
          <p:cNvPr id="53" name="直接连接符 52"/>
          <p:cNvCxnSpPr/>
          <p:nvPr/>
        </p:nvCxnSpPr>
        <p:spPr>
          <a:xfrm flipV="1">
            <a:off x="859119" y="3051007"/>
            <a:ext cx="1021281" cy="1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859119" y="3049936"/>
            <a:ext cx="0" cy="69773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859120" y="3747674"/>
            <a:ext cx="1021280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5"/>
          <p:cNvSpPr>
            <a:spLocks noChangeArrowheads="1"/>
          </p:cNvSpPr>
          <p:nvPr/>
        </p:nvSpPr>
        <p:spPr bwMode="auto">
          <a:xfrm>
            <a:off x="834293" y="3398805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kern="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主动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打开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1869925" y="3721603"/>
            <a:ext cx="867996" cy="901287"/>
            <a:chOff x="1895323" y="5468471"/>
            <a:chExt cx="867996" cy="1082185"/>
          </a:xfrm>
        </p:grpSpPr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1899489" y="5468471"/>
              <a:ext cx="854360" cy="108218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Rectangle 5"/>
            <p:cNvSpPr>
              <a:spLocks noChangeArrowheads="1"/>
            </p:cNvSpPr>
            <p:nvPr/>
          </p:nvSpPr>
          <p:spPr bwMode="auto">
            <a:xfrm>
              <a:off x="1895323" y="5621650"/>
              <a:ext cx="867996" cy="772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FIN-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WAIT-1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586367" y="4161861"/>
            <a:ext cx="3971266" cy="522680"/>
            <a:chOff x="2586367" y="4161861"/>
            <a:chExt cx="3971266" cy="522680"/>
          </a:xfrm>
        </p:grpSpPr>
        <p:sp>
          <p:nvSpPr>
            <p:cNvPr id="40" name="Line 49"/>
            <p:cNvSpPr>
              <a:spLocks noChangeShapeType="1"/>
            </p:cNvSpPr>
            <p:nvPr/>
          </p:nvSpPr>
          <p:spPr bwMode="auto">
            <a:xfrm flipH="1">
              <a:off x="2586367" y="4250741"/>
              <a:ext cx="3971266" cy="43380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41" name="Rectangle 50"/>
            <p:cNvSpPr>
              <a:spLocks noChangeArrowheads="1"/>
            </p:cNvSpPr>
            <p:nvPr/>
          </p:nvSpPr>
          <p:spPr bwMode="auto">
            <a:xfrm rot="21272610" flipH="1">
              <a:off x="3087632" y="4161861"/>
              <a:ext cx="2682915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ACK = 1, </a:t>
              </a:r>
              <a:r>
                <a:rPr kumimoji="1" lang="en-US" altLang="zh-CN" dirty="0" err="1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seq</a:t>
              </a: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 = v, </a:t>
              </a:r>
              <a:r>
                <a:rPr kumimoji="1" lang="en-US" altLang="zh-CN" dirty="0" err="1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ack</a:t>
              </a: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= u </a:t>
              </a:r>
              <a:r>
                <a:rPr kumimoji="1" lang="en-US" altLang="zh-CN" b="1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</a:t>
              </a: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 1</a:t>
              </a:r>
              <a:endParaRPr kumimoji="1" lang="en-US" altLang="zh-CN" dirty="0" smtClean="0">
                <a:solidFill>
                  <a:srgbClr val="3333CC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507334" y="4246056"/>
            <a:ext cx="876325" cy="643766"/>
            <a:chOff x="1899489" y="5410277"/>
            <a:chExt cx="876325" cy="885152"/>
          </a:xfrm>
        </p:grpSpPr>
        <p:sp>
          <p:nvSpPr>
            <p:cNvPr id="44" name="Rectangle 4"/>
            <p:cNvSpPr>
              <a:spLocks noChangeArrowheads="1"/>
            </p:cNvSpPr>
            <p:nvPr/>
          </p:nvSpPr>
          <p:spPr bwMode="auto">
            <a:xfrm>
              <a:off x="1899489" y="5468471"/>
              <a:ext cx="854360" cy="812348"/>
            </a:xfrm>
            <a:prstGeom prst="rect">
              <a:avLst/>
            </a:prstGeom>
            <a:solidFill>
              <a:srgbClr val="CCCC0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1936095" y="5410277"/>
              <a:ext cx="839719" cy="885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CLOSE-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WAIT</a:t>
              </a:r>
            </a:p>
          </p:txBody>
        </p:sp>
      </p:grpSp>
      <p:sp>
        <p:nvSpPr>
          <p:cNvPr id="48" name="Freeform 45"/>
          <p:cNvSpPr>
            <a:spLocks/>
          </p:cNvSpPr>
          <p:nvPr/>
        </p:nvSpPr>
        <p:spPr bwMode="auto">
          <a:xfrm>
            <a:off x="7332519" y="2919427"/>
            <a:ext cx="573087" cy="2009742"/>
          </a:xfrm>
          <a:custGeom>
            <a:avLst/>
            <a:gdLst>
              <a:gd name="T0" fmla="*/ 100 w 451"/>
              <a:gd name="T1" fmla="*/ 965 h 965"/>
              <a:gd name="T2" fmla="*/ 336 w 451"/>
              <a:gd name="T3" fmla="*/ 894 h 965"/>
              <a:gd name="T4" fmla="*/ 426 w 451"/>
              <a:gd name="T5" fmla="*/ 708 h 965"/>
              <a:gd name="T6" fmla="*/ 451 w 451"/>
              <a:gd name="T7" fmla="*/ 417 h 965"/>
              <a:gd name="T8" fmla="*/ 426 w 451"/>
              <a:gd name="T9" fmla="*/ 207 h 965"/>
              <a:gd name="T10" fmla="*/ 336 w 451"/>
              <a:gd name="T11" fmla="*/ 72 h 965"/>
              <a:gd name="T12" fmla="*/ 0 w 451"/>
              <a:gd name="T13" fmla="*/ 0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1" h="965">
                <a:moveTo>
                  <a:pt x="100" y="965"/>
                </a:moveTo>
                <a:cubicBezTo>
                  <a:pt x="139" y="951"/>
                  <a:pt x="282" y="937"/>
                  <a:pt x="336" y="894"/>
                </a:cubicBezTo>
                <a:cubicBezTo>
                  <a:pt x="390" y="851"/>
                  <a:pt x="407" y="787"/>
                  <a:pt x="426" y="708"/>
                </a:cubicBezTo>
                <a:cubicBezTo>
                  <a:pt x="445" y="629"/>
                  <a:pt x="451" y="500"/>
                  <a:pt x="451" y="417"/>
                </a:cubicBezTo>
                <a:cubicBezTo>
                  <a:pt x="451" y="334"/>
                  <a:pt x="445" y="264"/>
                  <a:pt x="426" y="207"/>
                </a:cubicBezTo>
                <a:cubicBezTo>
                  <a:pt x="407" y="150"/>
                  <a:pt x="407" y="106"/>
                  <a:pt x="336" y="72"/>
                </a:cubicBezTo>
                <a:cubicBezTo>
                  <a:pt x="265" y="38"/>
                  <a:pt x="70" y="15"/>
                  <a:pt x="0" y="0"/>
                </a:cubicBezTo>
              </a:path>
            </a:pathLst>
          </a:custGeom>
          <a:noFill/>
          <a:ln w="28575" cap="flat" cmpd="sng">
            <a:solidFill>
              <a:srgbClr val="3333CC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49" name="Rectangle 58"/>
          <p:cNvSpPr>
            <a:spLocks noChangeArrowheads="1"/>
          </p:cNvSpPr>
          <p:nvPr/>
        </p:nvSpPr>
        <p:spPr bwMode="auto">
          <a:xfrm>
            <a:off x="7869000" y="3424479"/>
            <a:ext cx="644408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kern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通知</a:t>
            </a:r>
            <a:endParaRPr kumimoji="1" lang="en-US" altLang="zh-CN" kern="0" dirty="0" smtClean="0">
              <a:solidFill>
                <a:srgbClr val="3333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kern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应用</a:t>
            </a:r>
            <a:endParaRPr kumimoji="1" lang="en-US" altLang="zh-CN" kern="0" dirty="0" smtClean="0">
              <a:solidFill>
                <a:srgbClr val="3333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kern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进程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868558" y="4699515"/>
            <a:ext cx="867996" cy="695486"/>
            <a:chOff x="1896346" y="5468472"/>
            <a:chExt cx="867996" cy="972581"/>
          </a:xfrm>
        </p:grpSpPr>
        <p:sp>
          <p:nvSpPr>
            <p:cNvPr id="60" name="Rectangle 4"/>
            <p:cNvSpPr>
              <a:spLocks noChangeArrowheads="1"/>
            </p:cNvSpPr>
            <p:nvPr/>
          </p:nvSpPr>
          <p:spPr bwMode="auto">
            <a:xfrm>
              <a:off x="1899489" y="5468472"/>
              <a:ext cx="854360" cy="972581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Rectangle 5"/>
            <p:cNvSpPr>
              <a:spLocks noChangeArrowheads="1"/>
            </p:cNvSpPr>
            <p:nvPr/>
          </p:nvSpPr>
          <p:spPr bwMode="auto">
            <a:xfrm>
              <a:off x="1896346" y="5494782"/>
              <a:ext cx="867996" cy="900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FIN-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WAIT-2</a:t>
              </a:r>
            </a:p>
          </p:txBody>
        </p:sp>
      </p:grpSp>
      <p:grpSp>
        <p:nvGrpSpPr>
          <p:cNvPr id="63" name="Group 32"/>
          <p:cNvGrpSpPr>
            <a:grpSpLocks/>
          </p:cNvGrpSpPr>
          <p:nvPr/>
        </p:nvGrpSpPr>
        <p:grpSpPr bwMode="auto">
          <a:xfrm rot="21174205">
            <a:off x="3661223" y="4634992"/>
            <a:ext cx="1700213" cy="318123"/>
            <a:chOff x="2088" y="3679"/>
            <a:chExt cx="1071" cy="231"/>
          </a:xfrm>
        </p:grpSpPr>
        <p:sp>
          <p:nvSpPr>
            <p:cNvPr id="64" name="AutoShape 33"/>
            <p:cNvSpPr>
              <a:spLocks noChangeArrowheads="1"/>
            </p:cNvSpPr>
            <p:nvPr/>
          </p:nvSpPr>
          <p:spPr bwMode="auto">
            <a:xfrm>
              <a:off x="2088" y="3715"/>
              <a:ext cx="1007" cy="186"/>
            </a:xfrm>
            <a:prstGeom prst="leftRightArrow">
              <a:avLst>
                <a:gd name="adj1" fmla="val 55880"/>
                <a:gd name="adj2" fmla="val 103167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1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65" name="Rectangle 34"/>
            <p:cNvSpPr>
              <a:spLocks noChangeArrowheads="1"/>
            </p:cNvSpPr>
            <p:nvPr/>
          </p:nvSpPr>
          <p:spPr bwMode="auto">
            <a:xfrm>
              <a:off x="2462" y="3679"/>
              <a:ext cx="697" cy="231"/>
            </a:xfrm>
            <a:prstGeom prst="rect">
              <a:avLst/>
            </a:prstGeom>
            <a:solidFill>
              <a:srgbClr val="CCECFF"/>
            </a:solidFill>
            <a:ln w="38100" cmpd="dbl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数据传输</a:t>
              </a:r>
            </a:p>
          </p:txBody>
        </p:sp>
      </p:grpSp>
      <p:sp>
        <p:nvSpPr>
          <p:cNvPr id="62" name="Rectangle 45"/>
          <p:cNvSpPr>
            <a:spLocks noChangeArrowheads="1"/>
          </p:cNvSpPr>
          <p:nvPr/>
        </p:nvSpPr>
        <p:spPr bwMode="auto">
          <a:xfrm>
            <a:off x="7633224" y="4772940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被动关闭</a:t>
            </a:r>
          </a:p>
        </p:txBody>
      </p:sp>
      <p:cxnSp>
        <p:nvCxnSpPr>
          <p:cNvPr id="66" name="直接连接符 65"/>
          <p:cNvCxnSpPr/>
          <p:nvPr/>
        </p:nvCxnSpPr>
        <p:spPr>
          <a:xfrm>
            <a:off x="7331968" y="2793382"/>
            <a:ext cx="1354832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8705488" y="2777818"/>
            <a:ext cx="0" cy="2318821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7375189" y="5096639"/>
            <a:ext cx="1344586" cy="1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/>
        </p:nvGrpSpPr>
        <p:grpSpPr>
          <a:xfrm>
            <a:off x="2594072" y="4903243"/>
            <a:ext cx="3971266" cy="535743"/>
            <a:chOff x="2586367" y="4148798"/>
            <a:chExt cx="3971266" cy="535743"/>
          </a:xfrm>
        </p:grpSpPr>
        <p:sp>
          <p:nvSpPr>
            <p:cNvPr id="70" name="Line 49"/>
            <p:cNvSpPr>
              <a:spLocks noChangeShapeType="1"/>
            </p:cNvSpPr>
            <p:nvPr/>
          </p:nvSpPr>
          <p:spPr bwMode="auto">
            <a:xfrm flipH="1">
              <a:off x="2586367" y="4250741"/>
              <a:ext cx="3971266" cy="43380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71" name="Rectangle 50"/>
            <p:cNvSpPr>
              <a:spLocks noChangeArrowheads="1"/>
            </p:cNvSpPr>
            <p:nvPr/>
          </p:nvSpPr>
          <p:spPr bwMode="auto">
            <a:xfrm rot="21272610" flipH="1">
              <a:off x="2730742" y="4148798"/>
              <a:ext cx="3631829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FIN </a:t>
              </a:r>
              <a:r>
                <a:rPr kumimoji="1"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= 1, </a:t>
              </a: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ACK = 1, </a:t>
              </a:r>
              <a:r>
                <a:rPr kumimoji="1" lang="en-US" altLang="zh-CN" dirty="0" err="1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seq</a:t>
              </a: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 = w, </a:t>
              </a:r>
              <a:r>
                <a:rPr kumimoji="1" lang="en-US" altLang="zh-CN" dirty="0" err="1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ack</a:t>
              </a: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= u </a:t>
              </a:r>
              <a:r>
                <a:rPr kumimoji="1" lang="en-US" altLang="zh-CN" b="1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</a:t>
              </a: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 1</a:t>
              </a:r>
              <a:endParaRPr kumimoji="1" lang="en-US" altLang="zh-CN" dirty="0" smtClean="0">
                <a:solidFill>
                  <a:srgbClr val="3333CC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507334" y="5040212"/>
            <a:ext cx="854360" cy="901287"/>
            <a:chOff x="1899489" y="5468471"/>
            <a:chExt cx="854360" cy="1082185"/>
          </a:xfrm>
        </p:grpSpPr>
        <p:sp>
          <p:nvSpPr>
            <p:cNvPr id="73" name="Rectangle 4"/>
            <p:cNvSpPr>
              <a:spLocks noChangeArrowheads="1"/>
            </p:cNvSpPr>
            <p:nvPr/>
          </p:nvSpPr>
          <p:spPr bwMode="auto">
            <a:xfrm>
              <a:off x="1899489" y="5468471"/>
              <a:ext cx="854360" cy="108218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" name="Rectangle 5"/>
            <p:cNvSpPr>
              <a:spLocks noChangeArrowheads="1"/>
            </p:cNvSpPr>
            <p:nvPr/>
          </p:nvSpPr>
          <p:spPr bwMode="auto">
            <a:xfrm>
              <a:off x="1979064" y="5621650"/>
              <a:ext cx="700514" cy="772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LAST-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ACK</a:t>
              </a:r>
            </a:p>
          </p:txBody>
        </p:sp>
      </p:grpSp>
      <p:grpSp>
        <p:nvGrpSpPr>
          <p:cNvPr id="75" name="Group 61"/>
          <p:cNvGrpSpPr>
            <a:grpSpLocks/>
          </p:cNvGrpSpPr>
          <p:nvPr/>
        </p:nvGrpSpPr>
        <p:grpSpPr bwMode="auto">
          <a:xfrm>
            <a:off x="2653528" y="5460204"/>
            <a:ext cx="3942449" cy="553607"/>
            <a:chOff x="1520" y="1868"/>
            <a:chExt cx="2660" cy="439"/>
          </a:xfrm>
        </p:grpSpPr>
        <p:sp>
          <p:nvSpPr>
            <p:cNvPr id="76" name="Rectangle 25"/>
            <p:cNvSpPr>
              <a:spLocks noChangeArrowheads="1"/>
            </p:cNvSpPr>
            <p:nvPr/>
          </p:nvSpPr>
          <p:spPr bwMode="auto">
            <a:xfrm rot="388849">
              <a:off x="1962" y="1868"/>
              <a:ext cx="214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ACK = 1, </a:t>
              </a:r>
              <a:r>
                <a:rPr kumimoji="1" lang="en-US" altLang="zh-CN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seq</a:t>
              </a:r>
              <a:r>
                <a:rPr kumimoji="1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 = u+1</a:t>
              </a:r>
              <a:r>
                <a:rPr kumimoji="1"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, </a:t>
              </a:r>
              <a:r>
                <a:rPr kumimoji="1" lang="en-US" altLang="zh-CN" dirty="0" err="1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ack</a:t>
              </a:r>
              <a:r>
                <a:rPr kumimoji="1"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= </a:t>
              </a: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w </a:t>
              </a:r>
              <a:r>
                <a:rPr kumimoji="1" lang="en-US" altLang="zh-CN" b="1" dirty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</a:t>
              </a:r>
              <a:r>
                <a:rPr kumimoji="1"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 1</a:t>
              </a:r>
              <a:endParaRPr kumimoji="1" lang="en-US" altLang="zh-CN" dirty="0">
                <a:solidFill>
                  <a:srgbClr val="3333CC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7" name="Line 28"/>
            <p:cNvSpPr>
              <a:spLocks noChangeShapeType="1"/>
            </p:cNvSpPr>
            <p:nvPr/>
          </p:nvSpPr>
          <p:spPr bwMode="auto">
            <a:xfrm>
              <a:off x="1520" y="1893"/>
              <a:ext cx="2660" cy="414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883555" y="5520991"/>
            <a:ext cx="854360" cy="695486"/>
            <a:chOff x="1899489" y="5468472"/>
            <a:chExt cx="854360" cy="972581"/>
          </a:xfrm>
        </p:grpSpPr>
        <p:sp>
          <p:nvSpPr>
            <p:cNvPr id="80" name="Rectangle 4"/>
            <p:cNvSpPr>
              <a:spLocks noChangeArrowheads="1"/>
            </p:cNvSpPr>
            <p:nvPr/>
          </p:nvSpPr>
          <p:spPr bwMode="auto">
            <a:xfrm>
              <a:off x="1899489" y="5468472"/>
              <a:ext cx="854360" cy="97258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" name="Rectangle 5"/>
            <p:cNvSpPr>
              <a:spLocks noChangeArrowheads="1"/>
            </p:cNvSpPr>
            <p:nvPr/>
          </p:nvSpPr>
          <p:spPr bwMode="auto">
            <a:xfrm>
              <a:off x="1954856" y="5494782"/>
              <a:ext cx="750976" cy="900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TIME-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WAIT</a:t>
              </a:r>
            </a:p>
          </p:txBody>
        </p:sp>
      </p:grpSp>
      <p:sp>
        <p:nvSpPr>
          <p:cNvPr id="79" name="圆角矩形标注 78"/>
          <p:cNvSpPr/>
          <p:nvPr/>
        </p:nvSpPr>
        <p:spPr>
          <a:xfrm>
            <a:off x="2029884" y="1565473"/>
            <a:ext cx="6556998" cy="1057930"/>
          </a:xfrm>
          <a:prstGeom prst="wedgeRoundRectCallout">
            <a:avLst>
              <a:gd name="adj1" fmla="val -32633"/>
              <a:gd name="adj2" fmla="val 329458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该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确认报文段首部的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ACK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置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，确认号为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w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+1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，序号为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u+1</a:t>
            </a:r>
          </a:p>
          <a:p>
            <a:pPr marL="56295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前面发送过的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FIN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报文段要消耗掉一个序号</a:t>
            </a: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56768"/>
            <a:ext cx="8686800" cy="10630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000" dirty="0" smtClean="0"/>
              <a:t>A</a:t>
            </a:r>
            <a:r>
              <a:rPr lang="zh-CN" altLang="en-US" sz="2000" dirty="0" smtClean="0"/>
              <a:t>收到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的连接释放报文段后，回复确认，进入</a:t>
            </a:r>
            <a:r>
              <a:rPr lang="en-US" altLang="zh-CN" sz="2000" dirty="0" smtClean="0"/>
              <a:t>TIME-WAIT (</a:t>
            </a:r>
            <a:r>
              <a:rPr lang="zh-CN" altLang="en-US" sz="2000" dirty="0" smtClean="0"/>
              <a:t>时间等待</a:t>
            </a:r>
            <a:r>
              <a:rPr lang="en-US" altLang="zh-CN" sz="2000" dirty="0" smtClean="0"/>
              <a:t>) </a:t>
            </a:r>
            <a:r>
              <a:rPr lang="zh-CN" altLang="en-US" sz="2000" dirty="0" smtClean="0"/>
              <a:t>状态</a:t>
            </a:r>
            <a:endParaRPr lang="en-US" altLang="zh-CN" sz="2000" dirty="0" smtClean="0"/>
          </a:p>
          <a:p>
            <a:pPr>
              <a:lnSpc>
                <a:spcPct val="100000"/>
              </a:lnSpc>
            </a:pPr>
            <a:r>
              <a:rPr lang="en-US" altLang="zh-CN" sz="2000" dirty="0" smtClean="0"/>
              <a:t>B</a:t>
            </a:r>
            <a:r>
              <a:rPr lang="zh-CN" altLang="en-US" sz="2000" dirty="0" smtClean="0"/>
              <a:t>收到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的确认后，撤销传输控制块</a:t>
            </a:r>
            <a:r>
              <a:rPr lang="en-US" altLang="zh-CN" sz="2000" dirty="0" smtClean="0"/>
              <a:t>TCB</a:t>
            </a:r>
            <a:r>
              <a:rPr lang="zh-CN" altLang="en-US" sz="2000" dirty="0" smtClean="0"/>
              <a:t>，进入</a:t>
            </a:r>
            <a:r>
              <a:rPr lang="en-US" altLang="zh-CN" sz="2000" dirty="0" smtClean="0"/>
              <a:t>CLOSED</a:t>
            </a:r>
            <a:r>
              <a:rPr lang="zh-CN" altLang="en-US" sz="2000" dirty="0" smtClean="0"/>
              <a:t>状态</a:t>
            </a:r>
            <a:endParaRPr lang="en-US" altLang="zh-CN" sz="2000" dirty="0" smtClean="0"/>
          </a:p>
        </p:txBody>
      </p:sp>
      <p:grpSp>
        <p:nvGrpSpPr>
          <p:cNvPr id="82" name="组合 81"/>
          <p:cNvGrpSpPr/>
          <p:nvPr/>
        </p:nvGrpSpPr>
        <p:grpSpPr>
          <a:xfrm>
            <a:off x="6493903" y="6039906"/>
            <a:ext cx="908021" cy="436329"/>
            <a:chOff x="6369069" y="3492400"/>
            <a:chExt cx="908021" cy="436329"/>
          </a:xfrm>
        </p:grpSpPr>
        <p:sp>
          <p:nvSpPr>
            <p:cNvPr id="83" name="Rectangle 37"/>
            <p:cNvSpPr>
              <a:spLocks noChangeArrowheads="1"/>
            </p:cNvSpPr>
            <p:nvPr/>
          </p:nvSpPr>
          <p:spPr bwMode="auto">
            <a:xfrm>
              <a:off x="6404209" y="3492400"/>
              <a:ext cx="872881" cy="436329"/>
            </a:xfrm>
            <a:prstGeom prst="rect">
              <a:avLst/>
            </a:prstGeom>
            <a:solidFill>
              <a:srgbClr val="663300"/>
            </a:soli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4" name="Text Box 39"/>
            <p:cNvSpPr txBox="1">
              <a:spLocks noChangeArrowheads="1"/>
            </p:cNvSpPr>
            <p:nvPr/>
          </p:nvSpPr>
          <p:spPr bwMode="auto">
            <a:xfrm>
              <a:off x="6369069" y="3541582"/>
              <a:ext cx="809077" cy="293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CLOSED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48838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9" grpId="1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连接释放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5.3.3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连接管理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619245" y="3205018"/>
            <a:ext cx="3983474" cy="3618147"/>
            <a:chOff x="2606183" y="3971605"/>
            <a:chExt cx="3983474" cy="2733994"/>
          </a:xfrm>
        </p:grpSpPr>
        <p:sp>
          <p:nvSpPr>
            <p:cNvPr id="7" name="Line 75"/>
            <p:cNvSpPr>
              <a:spLocks noChangeShapeType="1"/>
            </p:cNvSpPr>
            <p:nvPr/>
          </p:nvSpPr>
          <p:spPr bwMode="auto">
            <a:xfrm>
              <a:off x="2606183" y="3971605"/>
              <a:ext cx="0" cy="2733994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" name="Line 76"/>
            <p:cNvSpPr>
              <a:spLocks noChangeShapeType="1"/>
            </p:cNvSpPr>
            <p:nvPr/>
          </p:nvSpPr>
          <p:spPr bwMode="auto">
            <a:xfrm>
              <a:off x="6589657" y="3971605"/>
              <a:ext cx="0" cy="2733994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029884" y="2276811"/>
            <a:ext cx="742544" cy="800009"/>
            <a:chOff x="2016822" y="2707885"/>
            <a:chExt cx="742544" cy="800009"/>
          </a:xfrm>
        </p:grpSpPr>
        <p:sp>
          <p:nvSpPr>
            <p:cNvPr id="10" name="Rectangle 55"/>
            <p:cNvSpPr>
              <a:spLocks noChangeArrowheads="1"/>
            </p:cNvSpPr>
            <p:nvPr/>
          </p:nvSpPr>
          <p:spPr bwMode="auto">
            <a:xfrm>
              <a:off x="2479756" y="3004367"/>
              <a:ext cx="279610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1" name="Rectangle 57"/>
            <p:cNvSpPr>
              <a:spLocks noChangeArrowheads="1"/>
            </p:cNvSpPr>
            <p:nvPr/>
          </p:nvSpPr>
          <p:spPr bwMode="auto">
            <a:xfrm>
              <a:off x="2016822" y="2707885"/>
              <a:ext cx="570573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客户</a:t>
              </a:r>
            </a:p>
          </p:txBody>
        </p:sp>
        <p:pic>
          <p:nvPicPr>
            <p:cNvPr id="12" name="内容占位符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6822" y="2983969"/>
              <a:ext cx="629006" cy="523925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6425705" y="2292075"/>
            <a:ext cx="818530" cy="784744"/>
            <a:chOff x="6412643" y="2723149"/>
            <a:chExt cx="818530" cy="784744"/>
          </a:xfrm>
        </p:grpSpPr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6412643" y="3004367"/>
              <a:ext cx="272513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15" name="Rectangle 58"/>
            <p:cNvSpPr>
              <a:spLocks noChangeArrowheads="1"/>
            </p:cNvSpPr>
            <p:nvPr/>
          </p:nvSpPr>
          <p:spPr bwMode="auto">
            <a:xfrm>
              <a:off x="6456216" y="2723149"/>
              <a:ext cx="774957" cy="29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服务器</a:t>
              </a:r>
            </a:p>
          </p:txBody>
        </p:sp>
        <p:pic>
          <p:nvPicPr>
            <p:cNvPr id="16" name="内容占位符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058" y="2983968"/>
              <a:ext cx="629006" cy="523925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6495448" y="3104255"/>
            <a:ext cx="854360" cy="967429"/>
            <a:chOff x="1899489" y="5468471"/>
            <a:chExt cx="854360" cy="1082185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1899489" y="5468471"/>
              <a:ext cx="854360" cy="1082185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1905683" y="5669383"/>
              <a:ext cx="820021" cy="787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ESTAB-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LISED</a:t>
              </a:r>
            </a:p>
          </p:txBody>
        </p:sp>
      </p:grpSp>
      <p:grpSp>
        <p:nvGrpSpPr>
          <p:cNvPr id="27" name="Group 61"/>
          <p:cNvGrpSpPr>
            <a:grpSpLocks/>
          </p:cNvGrpSpPr>
          <p:nvPr/>
        </p:nvGrpSpPr>
        <p:grpSpPr bwMode="auto">
          <a:xfrm>
            <a:off x="2619241" y="3581225"/>
            <a:ext cx="3942449" cy="619183"/>
            <a:chOff x="1520" y="1816"/>
            <a:chExt cx="2660" cy="491"/>
          </a:xfrm>
        </p:grpSpPr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 rot="308128">
              <a:off x="2133" y="1816"/>
              <a:ext cx="134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FIN = 1, </a:t>
              </a:r>
              <a:r>
                <a:rPr kumimoji="1" lang="en-US" altLang="zh-CN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seq</a:t>
              </a:r>
              <a:r>
                <a:rPr kumimoji="1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 = u</a:t>
              </a: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1520" y="1893"/>
              <a:ext cx="2660" cy="414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881932" y="3059156"/>
            <a:ext cx="866476" cy="558981"/>
            <a:chOff x="1899489" y="5410277"/>
            <a:chExt cx="866476" cy="993029"/>
          </a:xfrm>
        </p:grpSpPr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1899489" y="5468471"/>
              <a:ext cx="854360" cy="934835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1945944" y="5410277"/>
              <a:ext cx="820021" cy="787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ESTAB-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LISED</a:t>
              </a: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590437" y="3076819"/>
            <a:ext cx="6278563" cy="82550"/>
            <a:chOff x="1020" y="481"/>
            <a:chExt cx="4037" cy="46"/>
          </a:xfrm>
        </p:grpSpPr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020" y="527"/>
              <a:ext cx="4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020" y="481"/>
              <a:ext cx="4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grpSp>
        <p:nvGrpSpPr>
          <p:cNvPr id="50" name="Group 32"/>
          <p:cNvGrpSpPr>
            <a:grpSpLocks/>
          </p:cNvGrpSpPr>
          <p:nvPr/>
        </p:nvGrpSpPr>
        <p:grpSpPr bwMode="auto">
          <a:xfrm>
            <a:off x="3376635" y="3185693"/>
            <a:ext cx="2371725" cy="318123"/>
            <a:chOff x="2088" y="3679"/>
            <a:chExt cx="1494" cy="231"/>
          </a:xfrm>
        </p:grpSpPr>
        <p:sp>
          <p:nvSpPr>
            <p:cNvPr id="51" name="AutoShape 33"/>
            <p:cNvSpPr>
              <a:spLocks noChangeArrowheads="1"/>
            </p:cNvSpPr>
            <p:nvPr/>
          </p:nvSpPr>
          <p:spPr bwMode="auto">
            <a:xfrm>
              <a:off x="2088" y="3735"/>
              <a:ext cx="1494" cy="166"/>
            </a:xfrm>
            <a:prstGeom prst="leftRightArrow">
              <a:avLst>
                <a:gd name="adj1" fmla="val 55880"/>
                <a:gd name="adj2" fmla="val 103167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1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52" name="Rectangle 34"/>
            <p:cNvSpPr>
              <a:spLocks noChangeArrowheads="1"/>
            </p:cNvSpPr>
            <p:nvPr/>
          </p:nvSpPr>
          <p:spPr bwMode="auto">
            <a:xfrm>
              <a:off x="2462" y="3679"/>
              <a:ext cx="697" cy="231"/>
            </a:xfrm>
            <a:prstGeom prst="rect">
              <a:avLst/>
            </a:prstGeom>
            <a:solidFill>
              <a:srgbClr val="CCECFF"/>
            </a:solidFill>
            <a:ln w="38100" cmpd="dbl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数据传输</a:t>
              </a:r>
            </a:p>
          </p:txBody>
        </p:sp>
      </p:grpSp>
      <p:cxnSp>
        <p:nvCxnSpPr>
          <p:cNvPr id="53" name="直接连接符 52"/>
          <p:cNvCxnSpPr/>
          <p:nvPr/>
        </p:nvCxnSpPr>
        <p:spPr>
          <a:xfrm flipV="1">
            <a:off x="859119" y="3051007"/>
            <a:ext cx="1021281" cy="1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859119" y="3049936"/>
            <a:ext cx="0" cy="69773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859120" y="3747674"/>
            <a:ext cx="1021280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5"/>
          <p:cNvSpPr>
            <a:spLocks noChangeArrowheads="1"/>
          </p:cNvSpPr>
          <p:nvPr/>
        </p:nvSpPr>
        <p:spPr bwMode="auto">
          <a:xfrm>
            <a:off x="834293" y="3398805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kern="0" dirty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主动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打开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1869925" y="3721603"/>
            <a:ext cx="867996" cy="901287"/>
            <a:chOff x="1895323" y="5468471"/>
            <a:chExt cx="867996" cy="1082185"/>
          </a:xfrm>
        </p:grpSpPr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1899489" y="5468471"/>
              <a:ext cx="854360" cy="108218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Rectangle 5"/>
            <p:cNvSpPr>
              <a:spLocks noChangeArrowheads="1"/>
            </p:cNvSpPr>
            <p:nvPr/>
          </p:nvSpPr>
          <p:spPr bwMode="auto">
            <a:xfrm>
              <a:off x="1895323" y="5621650"/>
              <a:ext cx="867996" cy="772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FIN-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WAIT-1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586367" y="4161861"/>
            <a:ext cx="3971266" cy="522680"/>
            <a:chOff x="2586367" y="4161861"/>
            <a:chExt cx="3971266" cy="522680"/>
          </a:xfrm>
        </p:grpSpPr>
        <p:sp>
          <p:nvSpPr>
            <p:cNvPr id="40" name="Line 49"/>
            <p:cNvSpPr>
              <a:spLocks noChangeShapeType="1"/>
            </p:cNvSpPr>
            <p:nvPr/>
          </p:nvSpPr>
          <p:spPr bwMode="auto">
            <a:xfrm flipH="1">
              <a:off x="2586367" y="4250741"/>
              <a:ext cx="3971266" cy="43380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41" name="Rectangle 50"/>
            <p:cNvSpPr>
              <a:spLocks noChangeArrowheads="1"/>
            </p:cNvSpPr>
            <p:nvPr/>
          </p:nvSpPr>
          <p:spPr bwMode="auto">
            <a:xfrm rot="21272610" flipH="1">
              <a:off x="3087632" y="4161861"/>
              <a:ext cx="2682915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ACK = 1, </a:t>
              </a:r>
              <a:r>
                <a:rPr kumimoji="1" lang="en-US" altLang="zh-CN" dirty="0" err="1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seq</a:t>
              </a: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 = v, </a:t>
              </a:r>
              <a:r>
                <a:rPr kumimoji="1" lang="en-US" altLang="zh-CN" dirty="0" err="1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ack</a:t>
              </a: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= u </a:t>
              </a:r>
              <a:r>
                <a:rPr kumimoji="1" lang="en-US" altLang="zh-CN" b="1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</a:t>
              </a: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 1</a:t>
              </a:r>
              <a:endParaRPr kumimoji="1" lang="en-US" altLang="zh-CN" dirty="0" smtClean="0">
                <a:solidFill>
                  <a:srgbClr val="3333CC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507334" y="4246056"/>
            <a:ext cx="876325" cy="643766"/>
            <a:chOff x="1899489" y="5410277"/>
            <a:chExt cx="876325" cy="885152"/>
          </a:xfrm>
        </p:grpSpPr>
        <p:sp>
          <p:nvSpPr>
            <p:cNvPr id="44" name="Rectangle 4"/>
            <p:cNvSpPr>
              <a:spLocks noChangeArrowheads="1"/>
            </p:cNvSpPr>
            <p:nvPr/>
          </p:nvSpPr>
          <p:spPr bwMode="auto">
            <a:xfrm>
              <a:off x="1899489" y="5468471"/>
              <a:ext cx="854360" cy="812348"/>
            </a:xfrm>
            <a:prstGeom prst="rect">
              <a:avLst/>
            </a:prstGeom>
            <a:solidFill>
              <a:srgbClr val="CCCC0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1936095" y="5410277"/>
              <a:ext cx="839719" cy="885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CLOSE-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WAIT</a:t>
              </a:r>
            </a:p>
          </p:txBody>
        </p:sp>
      </p:grpSp>
      <p:sp>
        <p:nvSpPr>
          <p:cNvPr id="48" name="Freeform 45"/>
          <p:cNvSpPr>
            <a:spLocks/>
          </p:cNvSpPr>
          <p:nvPr/>
        </p:nvSpPr>
        <p:spPr bwMode="auto">
          <a:xfrm>
            <a:off x="7332519" y="2919427"/>
            <a:ext cx="573087" cy="2009742"/>
          </a:xfrm>
          <a:custGeom>
            <a:avLst/>
            <a:gdLst>
              <a:gd name="T0" fmla="*/ 100 w 451"/>
              <a:gd name="T1" fmla="*/ 965 h 965"/>
              <a:gd name="T2" fmla="*/ 336 w 451"/>
              <a:gd name="T3" fmla="*/ 894 h 965"/>
              <a:gd name="T4" fmla="*/ 426 w 451"/>
              <a:gd name="T5" fmla="*/ 708 h 965"/>
              <a:gd name="T6" fmla="*/ 451 w 451"/>
              <a:gd name="T7" fmla="*/ 417 h 965"/>
              <a:gd name="T8" fmla="*/ 426 w 451"/>
              <a:gd name="T9" fmla="*/ 207 h 965"/>
              <a:gd name="T10" fmla="*/ 336 w 451"/>
              <a:gd name="T11" fmla="*/ 72 h 965"/>
              <a:gd name="T12" fmla="*/ 0 w 451"/>
              <a:gd name="T13" fmla="*/ 0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1" h="965">
                <a:moveTo>
                  <a:pt x="100" y="965"/>
                </a:moveTo>
                <a:cubicBezTo>
                  <a:pt x="139" y="951"/>
                  <a:pt x="282" y="937"/>
                  <a:pt x="336" y="894"/>
                </a:cubicBezTo>
                <a:cubicBezTo>
                  <a:pt x="390" y="851"/>
                  <a:pt x="407" y="787"/>
                  <a:pt x="426" y="708"/>
                </a:cubicBezTo>
                <a:cubicBezTo>
                  <a:pt x="445" y="629"/>
                  <a:pt x="451" y="500"/>
                  <a:pt x="451" y="417"/>
                </a:cubicBezTo>
                <a:cubicBezTo>
                  <a:pt x="451" y="334"/>
                  <a:pt x="445" y="264"/>
                  <a:pt x="426" y="207"/>
                </a:cubicBezTo>
                <a:cubicBezTo>
                  <a:pt x="407" y="150"/>
                  <a:pt x="407" y="106"/>
                  <a:pt x="336" y="72"/>
                </a:cubicBezTo>
                <a:cubicBezTo>
                  <a:pt x="265" y="38"/>
                  <a:pt x="70" y="15"/>
                  <a:pt x="0" y="0"/>
                </a:cubicBezTo>
              </a:path>
            </a:pathLst>
          </a:custGeom>
          <a:noFill/>
          <a:ln w="28575" cap="flat" cmpd="sng">
            <a:solidFill>
              <a:srgbClr val="3333CC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49" name="Rectangle 58"/>
          <p:cNvSpPr>
            <a:spLocks noChangeArrowheads="1"/>
          </p:cNvSpPr>
          <p:nvPr/>
        </p:nvSpPr>
        <p:spPr bwMode="auto">
          <a:xfrm>
            <a:off x="7869000" y="3424479"/>
            <a:ext cx="644408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kern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通知</a:t>
            </a:r>
            <a:endParaRPr kumimoji="1" lang="en-US" altLang="zh-CN" kern="0" dirty="0" smtClean="0">
              <a:solidFill>
                <a:srgbClr val="3333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kern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应用</a:t>
            </a:r>
            <a:endParaRPr kumimoji="1" lang="en-US" altLang="zh-CN" kern="0" dirty="0" smtClean="0">
              <a:solidFill>
                <a:srgbClr val="3333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kern="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进程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868558" y="4699515"/>
            <a:ext cx="867996" cy="695486"/>
            <a:chOff x="1896346" y="5468472"/>
            <a:chExt cx="867996" cy="972581"/>
          </a:xfrm>
        </p:grpSpPr>
        <p:sp>
          <p:nvSpPr>
            <p:cNvPr id="60" name="Rectangle 4"/>
            <p:cNvSpPr>
              <a:spLocks noChangeArrowheads="1"/>
            </p:cNvSpPr>
            <p:nvPr/>
          </p:nvSpPr>
          <p:spPr bwMode="auto">
            <a:xfrm>
              <a:off x="1899489" y="5468472"/>
              <a:ext cx="854360" cy="972581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Rectangle 5"/>
            <p:cNvSpPr>
              <a:spLocks noChangeArrowheads="1"/>
            </p:cNvSpPr>
            <p:nvPr/>
          </p:nvSpPr>
          <p:spPr bwMode="auto">
            <a:xfrm>
              <a:off x="1896346" y="5494782"/>
              <a:ext cx="867996" cy="900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FIN-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WAIT-2</a:t>
              </a:r>
            </a:p>
          </p:txBody>
        </p:sp>
      </p:grpSp>
      <p:grpSp>
        <p:nvGrpSpPr>
          <p:cNvPr id="63" name="Group 32"/>
          <p:cNvGrpSpPr>
            <a:grpSpLocks/>
          </p:cNvGrpSpPr>
          <p:nvPr/>
        </p:nvGrpSpPr>
        <p:grpSpPr bwMode="auto">
          <a:xfrm rot="21174205">
            <a:off x="3661223" y="4634992"/>
            <a:ext cx="1700213" cy="318123"/>
            <a:chOff x="2088" y="3679"/>
            <a:chExt cx="1071" cy="231"/>
          </a:xfrm>
        </p:grpSpPr>
        <p:sp>
          <p:nvSpPr>
            <p:cNvPr id="64" name="AutoShape 33"/>
            <p:cNvSpPr>
              <a:spLocks noChangeArrowheads="1"/>
            </p:cNvSpPr>
            <p:nvPr/>
          </p:nvSpPr>
          <p:spPr bwMode="auto">
            <a:xfrm>
              <a:off x="2088" y="3715"/>
              <a:ext cx="1007" cy="186"/>
            </a:xfrm>
            <a:prstGeom prst="leftRightArrow">
              <a:avLst>
                <a:gd name="adj1" fmla="val 55880"/>
                <a:gd name="adj2" fmla="val 103167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1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65" name="Rectangle 34"/>
            <p:cNvSpPr>
              <a:spLocks noChangeArrowheads="1"/>
            </p:cNvSpPr>
            <p:nvPr/>
          </p:nvSpPr>
          <p:spPr bwMode="auto">
            <a:xfrm>
              <a:off x="2462" y="3679"/>
              <a:ext cx="697" cy="231"/>
            </a:xfrm>
            <a:prstGeom prst="rect">
              <a:avLst/>
            </a:prstGeom>
            <a:solidFill>
              <a:srgbClr val="CCECFF"/>
            </a:solidFill>
            <a:ln w="38100" cmpd="dbl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数据传输</a:t>
              </a:r>
            </a:p>
          </p:txBody>
        </p:sp>
      </p:grpSp>
      <p:sp>
        <p:nvSpPr>
          <p:cNvPr id="62" name="Rectangle 45"/>
          <p:cNvSpPr>
            <a:spLocks noChangeArrowheads="1"/>
          </p:cNvSpPr>
          <p:nvPr/>
        </p:nvSpPr>
        <p:spPr bwMode="auto">
          <a:xfrm>
            <a:off x="7633224" y="4772940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被动关闭</a:t>
            </a:r>
          </a:p>
        </p:txBody>
      </p:sp>
      <p:cxnSp>
        <p:nvCxnSpPr>
          <p:cNvPr id="66" name="直接连接符 65"/>
          <p:cNvCxnSpPr/>
          <p:nvPr/>
        </p:nvCxnSpPr>
        <p:spPr>
          <a:xfrm>
            <a:off x="7331968" y="2793382"/>
            <a:ext cx="1354832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8705488" y="2777818"/>
            <a:ext cx="0" cy="2318821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7375189" y="5096639"/>
            <a:ext cx="1344586" cy="1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/>
        </p:nvGrpSpPr>
        <p:grpSpPr>
          <a:xfrm>
            <a:off x="2594072" y="4903243"/>
            <a:ext cx="3971266" cy="535743"/>
            <a:chOff x="2586367" y="4148798"/>
            <a:chExt cx="3971266" cy="535743"/>
          </a:xfrm>
        </p:grpSpPr>
        <p:sp>
          <p:nvSpPr>
            <p:cNvPr id="70" name="Line 49"/>
            <p:cNvSpPr>
              <a:spLocks noChangeShapeType="1"/>
            </p:cNvSpPr>
            <p:nvPr/>
          </p:nvSpPr>
          <p:spPr bwMode="auto">
            <a:xfrm flipH="1">
              <a:off x="2586367" y="4250741"/>
              <a:ext cx="3971266" cy="433800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71" name="Rectangle 50"/>
            <p:cNvSpPr>
              <a:spLocks noChangeArrowheads="1"/>
            </p:cNvSpPr>
            <p:nvPr/>
          </p:nvSpPr>
          <p:spPr bwMode="auto">
            <a:xfrm rot="21272610" flipH="1">
              <a:off x="2730742" y="4148798"/>
              <a:ext cx="3631829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FIN </a:t>
              </a:r>
              <a:r>
                <a:rPr kumimoji="1"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= 1, </a:t>
              </a: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ACK = 1, </a:t>
              </a:r>
              <a:r>
                <a:rPr kumimoji="1" lang="en-US" altLang="zh-CN" dirty="0" err="1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seq</a:t>
              </a: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 = w, </a:t>
              </a:r>
              <a:r>
                <a:rPr kumimoji="1" lang="en-US" altLang="zh-CN" dirty="0" err="1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ack</a:t>
              </a: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= u </a:t>
              </a:r>
              <a:r>
                <a:rPr kumimoji="1" lang="en-US" altLang="zh-CN" b="1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</a:t>
              </a: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 1</a:t>
              </a:r>
              <a:endParaRPr kumimoji="1" lang="en-US" altLang="zh-CN" dirty="0" smtClean="0">
                <a:solidFill>
                  <a:srgbClr val="3333CC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507334" y="5040212"/>
            <a:ext cx="854360" cy="901287"/>
            <a:chOff x="1899489" y="5468471"/>
            <a:chExt cx="854360" cy="1082185"/>
          </a:xfrm>
        </p:grpSpPr>
        <p:sp>
          <p:nvSpPr>
            <p:cNvPr id="73" name="Rectangle 4"/>
            <p:cNvSpPr>
              <a:spLocks noChangeArrowheads="1"/>
            </p:cNvSpPr>
            <p:nvPr/>
          </p:nvSpPr>
          <p:spPr bwMode="auto">
            <a:xfrm>
              <a:off x="1899489" y="5468471"/>
              <a:ext cx="854360" cy="108218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" name="Rectangle 5"/>
            <p:cNvSpPr>
              <a:spLocks noChangeArrowheads="1"/>
            </p:cNvSpPr>
            <p:nvPr/>
          </p:nvSpPr>
          <p:spPr bwMode="auto">
            <a:xfrm>
              <a:off x="1979064" y="5621650"/>
              <a:ext cx="700514" cy="772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LAST-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ACK</a:t>
              </a:r>
            </a:p>
          </p:txBody>
        </p:sp>
      </p:grpSp>
      <p:grpSp>
        <p:nvGrpSpPr>
          <p:cNvPr id="75" name="Group 61"/>
          <p:cNvGrpSpPr>
            <a:grpSpLocks/>
          </p:cNvGrpSpPr>
          <p:nvPr/>
        </p:nvGrpSpPr>
        <p:grpSpPr bwMode="auto">
          <a:xfrm>
            <a:off x="2653528" y="5460204"/>
            <a:ext cx="3942449" cy="553607"/>
            <a:chOff x="1520" y="1868"/>
            <a:chExt cx="2660" cy="439"/>
          </a:xfrm>
        </p:grpSpPr>
        <p:sp>
          <p:nvSpPr>
            <p:cNvPr id="76" name="Rectangle 25"/>
            <p:cNvSpPr>
              <a:spLocks noChangeArrowheads="1"/>
            </p:cNvSpPr>
            <p:nvPr/>
          </p:nvSpPr>
          <p:spPr bwMode="auto">
            <a:xfrm rot="388849">
              <a:off x="1962" y="1868"/>
              <a:ext cx="214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ACK = 1, </a:t>
              </a:r>
              <a:r>
                <a:rPr kumimoji="1" lang="en-US" altLang="zh-CN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seq</a:t>
              </a:r>
              <a:r>
                <a:rPr kumimoji="1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 = u+1</a:t>
              </a:r>
              <a:r>
                <a:rPr kumimoji="1"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, </a:t>
              </a:r>
              <a:r>
                <a:rPr kumimoji="1" lang="en-US" altLang="zh-CN" dirty="0" err="1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ack</a:t>
              </a:r>
              <a:r>
                <a:rPr kumimoji="1"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= </a:t>
              </a: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w </a:t>
              </a:r>
              <a:r>
                <a:rPr kumimoji="1" lang="en-US" altLang="zh-CN" b="1" dirty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</a:t>
              </a:r>
              <a:r>
                <a:rPr kumimoji="1" lang="en-US" altLang="zh-CN" dirty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 1</a:t>
              </a:r>
              <a:endParaRPr kumimoji="1" lang="en-US" altLang="zh-CN" dirty="0">
                <a:solidFill>
                  <a:srgbClr val="3333CC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7" name="Line 28"/>
            <p:cNvSpPr>
              <a:spLocks noChangeShapeType="1"/>
            </p:cNvSpPr>
            <p:nvPr/>
          </p:nvSpPr>
          <p:spPr bwMode="auto">
            <a:xfrm>
              <a:off x="1520" y="1893"/>
              <a:ext cx="2660" cy="414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883555" y="5520991"/>
            <a:ext cx="854360" cy="695486"/>
            <a:chOff x="1899489" y="5468472"/>
            <a:chExt cx="854360" cy="972581"/>
          </a:xfrm>
        </p:grpSpPr>
        <p:sp>
          <p:nvSpPr>
            <p:cNvPr id="80" name="Rectangle 4"/>
            <p:cNvSpPr>
              <a:spLocks noChangeArrowheads="1"/>
            </p:cNvSpPr>
            <p:nvPr/>
          </p:nvSpPr>
          <p:spPr bwMode="auto">
            <a:xfrm>
              <a:off x="1899489" y="5468472"/>
              <a:ext cx="854360" cy="97258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" name="Rectangle 5"/>
            <p:cNvSpPr>
              <a:spLocks noChangeArrowheads="1"/>
            </p:cNvSpPr>
            <p:nvPr/>
          </p:nvSpPr>
          <p:spPr bwMode="auto">
            <a:xfrm>
              <a:off x="1954856" y="5494782"/>
              <a:ext cx="750976" cy="900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TIME-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WAIT</a:t>
              </a: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56768"/>
            <a:ext cx="8686800" cy="10630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000" dirty="0" smtClean="0"/>
              <a:t>A</a:t>
            </a:r>
            <a:r>
              <a:rPr lang="zh-CN" altLang="en-US" sz="2000" dirty="0" smtClean="0"/>
              <a:t>必须经过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时间等待计时器</a:t>
            </a:r>
            <a:r>
              <a:rPr lang="en-US" altLang="zh-CN" sz="2000" dirty="0" smtClean="0"/>
              <a:t>(TIME-WAIT timer) </a:t>
            </a:r>
            <a:r>
              <a:rPr lang="zh-CN" altLang="en-US" sz="2000" dirty="0" smtClean="0"/>
              <a:t>设置的时间</a:t>
            </a:r>
            <a:r>
              <a:rPr lang="en-US" altLang="zh-CN" sz="2000" dirty="0" smtClean="0"/>
              <a:t>2MSL</a:t>
            </a:r>
            <a:r>
              <a:rPr lang="zh-CN" altLang="en-US" sz="2000" dirty="0" smtClean="0"/>
              <a:t>后，进入</a:t>
            </a:r>
            <a:r>
              <a:rPr lang="en-US" altLang="zh-CN" sz="2000" dirty="0" smtClean="0"/>
              <a:t>CLOSED</a:t>
            </a:r>
            <a:r>
              <a:rPr lang="zh-CN" altLang="en-US" sz="2000" dirty="0" smtClean="0"/>
              <a:t>状态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MSL (Maximum Segment Lifetime, </a:t>
            </a:r>
            <a:r>
              <a:rPr lang="zh-CN" altLang="en-US" sz="1600" dirty="0" smtClean="0"/>
              <a:t>最</a:t>
            </a:r>
            <a:r>
              <a:rPr lang="zh-CN" altLang="en-US" sz="1600" dirty="0"/>
              <a:t>长报文段寿命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RFC793</a:t>
            </a:r>
            <a:r>
              <a:rPr lang="zh-CN" altLang="en-US" sz="1600" dirty="0" smtClean="0"/>
              <a:t>设为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分钟，允许设为更小值</a:t>
            </a:r>
            <a:endParaRPr lang="en-US" altLang="zh-CN" sz="1600" dirty="0" smtClean="0"/>
          </a:p>
        </p:txBody>
      </p:sp>
      <p:grpSp>
        <p:nvGrpSpPr>
          <p:cNvPr id="82" name="组合 81"/>
          <p:cNvGrpSpPr/>
          <p:nvPr/>
        </p:nvGrpSpPr>
        <p:grpSpPr>
          <a:xfrm>
            <a:off x="6493903" y="6039906"/>
            <a:ext cx="908021" cy="436329"/>
            <a:chOff x="6369069" y="3492400"/>
            <a:chExt cx="908021" cy="436329"/>
          </a:xfrm>
        </p:grpSpPr>
        <p:sp>
          <p:nvSpPr>
            <p:cNvPr id="83" name="Rectangle 37"/>
            <p:cNvSpPr>
              <a:spLocks noChangeArrowheads="1"/>
            </p:cNvSpPr>
            <p:nvPr/>
          </p:nvSpPr>
          <p:spPr bwMode="auto">
            <a:xfrm>
              <a:off x="6404209" y="3492400"/>
              <a:ext cx="872881" cy="436329"/>
            </a:xfrm>
            <a:prstGeom prst="rect">
              <a:avLst/>
            </a:prstGeom>
            <a:solidFill>
              <a:srgbClr val="663300"/>
            </a:soli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4" name="Text Box 39"/>
            <p:cNvSpPr txBox="1">
              <a:spLocks noChangeArrowheads="1"/>
            </p:cNvSpPr>
            <p:nvPr/>
          </p:nvSpPr>
          <p:spPr bwMode="auto">
            <a:xfrm>
              <a:off x="6369069" y="3541582"/>
              <a:ext cx="809077" cy="293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CLOSED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864407" y="6285335"/>
            <a:ext cx="908021" cy="436329"/>
            <a:chOff x="6369069" y="3492400"/>
            <a:chExt cx="908021" cy="436329"/>
          </a:xfrm>
        </p:grpSpPr>
        <p:sp>
          <p:nvSpPr>
            <p:cNvPr id="86" name="Rectangle 37"/>
            <p:cNvSpPr>
              <a:spLocks noChangeArrowheads="1"/>
            </p:cNvSpPr>
            <p:nvPr/>
          </p:nvSpPr>
          <p:spPr bwMode="auto">
            <a:xfrm>
              <a:off x="6404209" y="3492400"/>
              <a:ext cx="872881" cy="436329"/>
            </a:xfrm>
            <a:prstGeom prst="rect">
              <a:avLst/>
            </a:prstGeom>
            <a:solidFill>
              <a:srgbClr val="663300"/>
            </a:solidFill>
            <a:ln>
              <a:noFill/>
            </a:ln>
            <a:effectLst>
              <a:outerShdw dist="35921" dir="2700000" algn="ctr" rotWithShape="0">
                <a:srgbClr val="1C1C1C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7" name="Text Box 39"/>
            <p:cNvSpPr txBox="1">
              <a:spLocks noChangeArrowheads="1"/>
            </p:cNvSpPr>
            <p:nvPr/>
          </p:nvSpPr>
          <p:spPr bwMode="auto">
            <a:xfrm>
              <a:off x="6369069" y="3541582"/>
              <a:ext cx="809077" cy="293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CLOSED</a:t>
              </a:r>
            </a:p>
          </p:txBody>
        </p:sp>
      </p:grpSp>
      <p:cxnSp>
        <p:nvCxnSpPr>
          <p:cNvPr id="88" name="直接连接符 87"/>
          <p:cNvCxnSpPr/>
          <p:nvPr/>
        </p:nvCxnSpPr>
        <p:spPr>
          <a:xfrm flipV="1">
            <a:off x="867102" y="5554238"/>
            <a:ext cx="1021281" cy="1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867102" y="5553167"/>
            <a:ext cx="0" cy="775146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867103" y="6328313"/>
            <a:ext cx="1021280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791089" y="5546964"/>
            <a:ext cx="1162179" cy="778879"/>
            <a:chOff x="791089" y="5546964"/>
            <a:chExt cx="1162179" cy="778879"/>
          </a:xfrm>
        </p:grpSpPr>
        <p:sp>
          <p:nvSpPr>
            <p:cNvPr id="91" name="Rectangle 45"/>
            <p:cNvSpPr>
              <a:spLocks noChangeArrowheads="1"/>
            </p:cNvSpPr>
            <p:nvPr/>
          </p:nvSpPr>
          <p:spPr bwMode="auto">
            <a:xfrm>
              <a:off x="791089" y="5546964"/>
              <a:ext cx="1162179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kern="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等待</a:t>
              </a:r>
              <a:r>
                <a:rPr kumimoji="1" lang="en-US" altLang="zh-CN" kern="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2MSL</a:t>
              </a: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2" name="Text Box 36"/>
            <p:cNvSpPr txBox="1">
              <a:spLocks noChangeArrowheads="1"/>
            </p:cNvSpPr>
            <p:nvPr/>
          </p:nvSpPr>
          <p:spPr bwMode="auto">
            <a:xfrm>
              <a:off x="1058699" y="5684493"/>
              <a:ext cx="592138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sym typeface="Wingdings" panose="05000000000000000000" pitchFamily="2" charset="2"/>
                </a:rPr>
                <a:t>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2942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16.7|31.7|51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6|33.8|20.7|155.4|37.2|52.5|26.6|25.8|19.3|116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44.7|10.1|13.3|16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6|31.6|1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6.1|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7|90.2|1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2|35.4|35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9|21.8|26.2|29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8|7.6|59.2|1.3|29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29.6|85.1|47.4|45.1|14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1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2.xml><?xml version="1.0" encoding="utf-8"?>
<a:theme xmlns:a="http://schemas.openxmlformats.org/drawingml/2006/main" name="1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3.xml><?xml version="1.0" encoding="utf-8"?>
<a:theme xmlns:a="http://schemas.openxmlformats.org/drawingml/2006/main" name="1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7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8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9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27871</TotalTime>
  <Words>1387</Words>
  <Application>Microsoft Office PowerPoint</Application>
  <PresentationFormat>全屏显示(4:3)</PresentationFormat>
  <Paragraphs>290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15</vt:i4>
      </vt:variant>
    </vt:vector>
  </HeadingPairs>
  <TitlesOfParts>
    <vt:vector size="43" baseType="lpstr">
      <vt:lpstr>方正舒体</vt:lpstr>
      <vt:lpstr>黑体</vt:lpstr>
      <vt:lpstr>华文楷体</vt:lpstr>
      <vt:lpstr>华文新魏</vt:lpstr>
      <vt:lpstr>宋体</vt:lpstr>
      <vt:lpstr>微软雅黑</vt:lpstr>
      <vt:lpstr>Arial</vt:lpstr>
      <vt:lpstr>Arial Black</vt:lpstr>
      <vt:lpstr>Calibri</vt:lpstr>
      <vt:lpstr>Comic Sans MS</vt:lpstr>
      <vt:lpstr>Symbol</vt:lpstr>
      <vt:lpstr>Tahoma</vt:lpstr>
      <vt:lpstr>Times New Roman</vt:lpstr>
      <vt:lpstr>Wingdings</vt:lpstr>
      <vt:lpstr>Wingdings 3</vt:lpstr>
      <vt:lpstr>Pixel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第五章 端到端传输(4)</vt:lpstr>
      <vt:lpstr>提纲</vt:lpstr>
      <vt:lpstr>TCP连接释放</vt:lpstr>
      <vt:lpstr>TCP连接释放</vt:lpstr>
      <vt:lpstr>TCP连接释放</vt:lpstr>
      <vt:lpstr>TCP连接释放</vt:lpstr>
      <vt:lpstr>TCP连接释放</vt:lpstr>
      <vt:lpstr>TCP连接释放</vt:lpstr>
      <vt:lpstr>TCP连接释放</vt:lpstr>
      <vt:lpstr>TCP连接释放</vt:lpstr>
      <vt:lpstr>TCP连接释放</vt:lpstr>
      <vt:lpstr>TCP连接释放</vt:lpstr>
      <vt:lpstr>TCP状态转换图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zz zh</cp:lastModifiedBy>
  <cp:revision>1419</cp:revision>
  <dcterms:created xsi:type="dcterms:W3CDTF">2017-02-02T15:53:23Z</dcterms:created>
  <dcterms:modified xsi:type="dcterms:W3CDTF">2020-04-25T14:13:42Z</dcterms:modified>
</cp:coreProperties>
</file>