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  <p:sldMasterId id="2147483944" r:id="rId14"/>
  </p:sldMasterIdLst>
  <p:notesMasterIdLst>
    <p:notesMasterId r:id="rId33"/>
  </p:notesMasterIdLst>
  <p:sldIdLst>
    <p:sldId id="256" r:id="rId15"/>
    <p:sldId id="719" r:id="rId16"/>
    <p:sldId id="721" r:id="rId17"/>
    <p:sldId id="720" r:id="rId18"/>
    <p:sldId id="579" r:id="rId19"/>
    <p:sldId id="647" r:id="rId20"/>
    <p:sldId id="652" r:id="rId21"/>
    <p:sldId id="653" r:id="rId22"/>
    <p:sldId id="654" r:id="rId23"/>
    <p:sldId id="655" r:id="rId24"/>
    <p:sldId id="658" r:id="rId25"/>
    <p:sldId id="659" r:id="rId26"/>
    <p:sldId id="660" r:id="rId27"/>
    <p:sldId id="661" r:id="rId28"/>
    <p:sldId id="662" r:id="rId29"/>
    <p:sldId id="663" r:id="rId30"/>
    <p:sldId id="683" r:id="rId31"/>
    <p:sldId id="71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336600"/>
    <a:srgbClr val="FF3300"/>
    <a:srgbClr val="FF5050"/>
    <a:srgbClr val="EFEFFF"/>
    <a:srgbClr val="FF0066"/>
    <a:srgbClr val="6666FF"/>
    <a:srgbClr val="99CCFF"/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8" autoAdjust="0"/>
    <p:restoredTop sz="79622" autoAdjust="0"/>
  </p:normalViewPr>
  <p:slideViewPr>
    <p:cSldViewPr snapToGrid="0">
      <p:cViewPr varScale="1">
        <p:scale>
          <a:sx n="70" d="100"/>
          <a:sy n="70" d="100"/>
        </p:scale>
        <p:origin x="1296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4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0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0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0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1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1562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3764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0918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6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15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0074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1453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1236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2452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1057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7225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133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2020/4/28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端到端传输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回顾滑动窗口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623" y="2651873"/>
            <a:ext cx="9036753" cy="565243"/>
            <a:chOff x="0" y="2100132"/>
            <a:chExt cx="9036753" cy="565243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-58655" y="3510452"/>
            <a:ext cx="2429305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最后被确认的字节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LastByteAcked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1027369" y="3088004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4719" y="5299592"/>
            <a:ext cx="9036753" cy="565243"/>
            <a:chOff x="0" y="2100132"/>
            <a:chExt cx="9036753" cy="565243"/>
          </a:xfrm>
        </p:grpSpPr>
        <p:grpSp>
          <p:nvGrpSpPr>
            <p:cNvPr id="55" name="组合 54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7569" y="1935078"/>
            <a:ext cx="1069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发送端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72342" y="4790136"/>
            <a:ext cx="1059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接收端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>
            <a:off x="-35476" y="4331895"/>
            <a:ext cx="9125852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95972" y="6241774"/>
            <a:ext cx="2773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latin typeface="Calibri" panose="020F0502020204030204" pitchFamily="34" charset="0"/>
                <a:ea typeface="华文楷体" panose="02010600040101010101" pitchFamily="2" charset="-122"/>
              </a:rPr>
              <a:t>下一</a:t>
            </a:r>
            <a:r>
              <a:rPr lang="zh-CN" altLang="en-US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个希望收到的字节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NextByteExpected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 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确认号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 flipV="1">
            <a:off x="1310539" y="5761765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200730" y="4841522"/>
            <a:ext cx="5895563" cy="1115832"/>
            <a:chOff x="1200730" y="4305939"/>
            <a:chExt cx="5895563" cy="1115832"/>
          </a:xfrm>
        </p:grpSpPr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3161712" y="4305939"/>
              <a:ext cx="18662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的接收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200730" y="4587302"/>
              <a:ext cx="5895563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204889" y="2227219"/>
            <a:ext cx="5900309" cy="1110445"/>
            <a:chOff x="1204889" y="1965959"/>
            <a:chExt cx="5900309" cy="1110445"/>
          </a:xfrm>
        </p:grpSpPr>
        <p:sp>
          <p:nvSpPr>
            <p:cNvPr id="51" name="矩形 50"/>
            <p:cNvSpPr/>
            <p:nvPr/>
          </p:nvSpPr>
          <p:spPr>
            <a:xfrm>
              <a:off x="1204889" y="2241935"/>
              <a:ext cx="5900309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8"/>
            <p:cNvSpPr txBox="1">
              <a:spLocks noChangeArrowheads="1"/>
            </p:cNvSpPr>
            <p:nvPr/>
          </p:nvSpPr>
          <p:spPr bwMode="auto">
            <a:xfrm>
              <a:off x="3360652" y="1965959"/>
              <a:ext cx="18742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的发送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00" name="圆角矩形标注 99"/>
          <p:cNvSpPr/>
          <p:nvPr/>
        </p:nvSpPr>
        <p:spPr>
          <a:xfrm>
            <a:off x="6912848" y="991551"/>
            <a:ext cx="1984093" cy="525637"/>
          </a:xfrm>
          <a:prstGeom prst="wedgeRoundRectCallout">
            <a:avLst>
              <a:gd name="adj1" fmla="val -35789"/>
              <a:gd name="adj2" fmla="val 285289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不允许发送的字节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1" name="圆角矩形标注 100"/>
          <p:cNvSpPr/>
          <p:nvPr/>
        </p:nvSpPr>
        <p:spPr>
          <a:xfrm>
            <a:off x="3696789" y="985370"/>
            <a:ext cx="3144632" cy="525637"/>
          </a:xfrm>
          <a:prstGeom prst="wedgeRoundRectCallout">
            <a:avLst>
              <a:gd name="adj1" fmla="val 14177"/>
              <a:gd name="adj2" fmla="val 270378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得到新的确认前允许发送的字节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2" name="圆角矩形标注 101"/>
          <p:cNvSpPr/>
          <p:nvPr/>
        </p:nvSpPr>
        <p:spPr>
          <a:xfrm>
            <a:off x="5358830" y="3612251"/>
            <a:ext cx="2940065" cy="525637"/>
          </a:xfrm>
          <a:prstGeom prst="wedgeRoundRectCallout">
            <a:avLst>
              <a:gd name="adj1" fmla="val -48957"/>
              <a:gd name="adj2" fmla="val 238072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根据缓存大小确定窗口大小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01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89" grpId="0"/>
      <p:bldP spid="91" grpId="0"/>
      <p:bldP spid="92" grpId="0" animBg="1"/>
      <p:bldP spid="93" grpId="0"/>
      <p:bldP spid="94" grpId="0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1201849" y="2707674"/>
            <a:ext cx="3226673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623" y="2651873"/>
            <a:ext cx="9036753" cy="565243"/>
            <a:chOff x="0" y="2100132"/>
            <a:chExt cx="9036753" cy="565243"/>
          </a:xfrm>
        </p:grpSpPr>
        <p:sp>
          <p:nvSpPr>
            <p:cNvPr id="27" name="矩形 26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204889" y="2227219"/>
            <a:ext cx="5900309" cy="1110445"/>
            <a:chOff x="1204889" y="1965959"/>
            <a:chExt cx="5900309" cy="1110445"/>
          </a:xfrm>
        </p:grpSpPr>
        <p:sp>
          <p:nvSpPr>
            <p:cNvPr id="51" name="矩形 50"/>
            <p:cNvSpPr/>
            <p:nvPr/>
          </p:nvSpPr>
          <p:spPr>
            <a:xfrm>
              <a:off x="1204889" y="2241935"/>
              <a:ext cx="5900309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8"/>
            <p:cNvSpPr txBox="1">
              <a:spLocks noChangeArrowheads="1"/>
            </p:cNvSpPr>
            <p:nvPr/>
          </p:nvSpPr>
          <p:spPr bwMode="auto">
            <a:xfrm>
              <a:off x="3360652" y="1965959"/>
              <a:ext cx="18742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的发送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回顾滑动窗口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-58655" y="3510452"/>
            <a:ext cx="2429305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最后被确认的字节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LastByteAcked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1027369" y="3088004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4719" y="5299592"/>
            <a:ext cx="9036753" cy="565243"/>
            <a:chOff x="0" y="2100132"/>
            <a:chExt cx="9036753" cy="565243"/>
          </a:xfrm>
        </p:grpSpPr>
        <p:grpSp>
          <p:nvGrpSpPr>
            <p:cNvPr id="55" name="组合 54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7569" y="1935078"/>
            <a:ext cx="1069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发送端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72342" y="4790136"/>
            <a:ext cx="1059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接收端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>
            <a:off x="-35476" y="4331895"/>
            <a:ext cx="9125852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95972" y="6241774"/>
            <a:ext cx="2773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latin typeface="Calibri" panose="020F0502020204030204" pitchFamily="34" charset="0"/>
                <a:ea typeface="华文楷体" panose="02010600040101010101" pitchFamily="2" charset="-122"/>
              </a:rPr>
              <a:t>下一</a:t>
            </a:r>
            <a:r>
              <a:rPr lang="zh-CN" altLang="en-US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个希望收到的字节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NextByteExpected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 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确认号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 flipV="1">
            <a:off x="1310539" y="5761765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200730" y="4841522"/>
            <a:ext cx="5895563" cy="1115832"/>
            <a:chOff x="1200730" y="4305939"/>
            <a:chExt cx="5895563" cy="1115832"/>
          </a:xfrm>
        </p:grpSpPr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3161712" y="4305939"/>
              <a:ext cx="18662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的接收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200730" y="4587302"/>
              <a:ext cx="5895563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3278513" y="3497398"/>
            <a:ext cx="2103120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最后发送的字节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LastByteSent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1" name="Line 23"/>
          <p:cNvSpPr>
            <a:spLocks noChangeShapeType="1"/>
          </p:cNvSpPr>
          <p:nvPr/>
        </p:nvSpPr>
        <p:spPr bwMode="auto">
          <a:xfrm flipV="1">
            <a:off x="4330731" y="3070356"/>
            <a:ext cx="0" cy="450052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0674" y="1268759"/>
            <a:ext cx="8466125" cy="4375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假设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又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发送了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31~41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数据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4" name="右大括号 103"/>
          <p:cNvSpPr/>
          <p:nvPr/>
        </p:nvSpPr>
        <p:spPr>
          <a:xfrm rot="5400000">
            <a:off x="5628248" y="2011565"/>
            <a:ext cx="358844" cy="2556569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5234883" y="3506210"/>
            <a:ext cx="2811784" cy="5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有效窗口</a:t>
            </a:r>
            <a:r>
              <a:rPr lang="en-US" altLang="zh-CN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EffectiveWindow</a:t>
            </a:r>
            <a:r>
              <a:rPr lang="en-US" altLang="zh-CN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允许但尚未发送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81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0" grpId="0"/>
      <p:bldP spid="101" grpId="0" animBg="1"/>
      <p:bldP spid="6" grpId="0" animBg="1"/>
      <p:bldP spid="104" grpId="0" animBg="1"/>
      <p:bldP spid="1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9"/>
          <p:cNvSpPr>
            <a:spLocks noChangeArrowheads="1"/>
          </p:cNvSpPr>
          <p:nvPr/>
        </p:nvSpPr>
        <p:spPr bwMode="auto">
          <a:xfrm>
            <a:off x="1477175" y="5368688"/>
            <a:ext cx="581852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1201849" y="2707674"/>
            <a:ext cx="3226673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623" y="2651873"/>
            <a:ext cx="9036753" cy="565243"/>
            <a:chOff x="0" y="2100132"/>
            <a:chExt cx="9036753" cy="565243"/>
          </a:xfrm>
        </p:grpSpPr>
        <p:sp>
          <p:nvSpPr>
            <p:cNvPr id="27" name="矩形 26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204889" y="2227219"/>
            <a:ext cx="5900309" cy="1110445"/>
            <a:chOff x="1204889" y="1965959"/>
            <a:chExt cx="5900309" cy="1110445"/>
          </a:xfrm>
        </p:grpSpPr>
        <p:sp>
          <p:nvSpPr>
            <p:cNvPr id="51" name="矩形 50"/>
            <p:cNvSpPr/>
            <p:nvPr/>
          </p:nvSpPr>
          <p:spPr>
            <a:xfrm>
              <a:off x="1204889" y="2241935"/>
              <a:ext cx="5900309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8"/>
            <p:cNvSpPr txBox="1">
              <a:spLocks noChangeArrowheads="1"/>
            </p:cNvSpPr>
            <p:nvPr/>
          </p:nvSpPr>
          <p:spPr bwMode="auto">
            <a:xfrm>
              <a:off x="3360652" y="1965959"/>
              <a:ext cx="18742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的发送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回顾滑动窗口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-58655" y="3510452"/>
            <a:ext cx="2429305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最后被确认的字节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LastByteAcked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1027369" y="3088004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4719" y="5299592"/>
            <a:ext cx="9036753" cy="565243"/>
            <a:chOff x="0" y="2100132"/>
            <a:chExt cx="9036753" cy="565243"/>
          </a:xfrm>
        </p:grpSpPr>
        <p:grpSp>
          <p:nvGrpSpPr>
            <p:cNvPr id="55" name="组合 54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7569" y="1935078"/>
            <a:ext cx="1069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发送端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72342" y="4790136"/>
            <a:ext cx="1059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接收端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>
            <a:off x="-35476" y="4331895"/>
            <a:ext cx="9125852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95972" y="6241774"/>
            <a:ext cx="2773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latin typeface="Calibri" panose="020F0502020204030204" pitchFamily="34" charset="0"/>
                <a:ea typeface="华文楷体" panose="02010600040101010101" pitchFamily="2" charset="-122"/>
              </a:rPr>
              <a:t>下一</a:t>
            </a:r>
            <a:r>
              <a:rPr lang="zh-CN" altLang="en-US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个希望收到的字节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NextByteExpected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 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确认号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 flipV="1">
            <a:off x="1310539" y="5761765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200730" y="4841522"/>
            <a:ext cx="5895563" cy="1115832"/>
            <a:chOff x="1200730" y="4305939"/>
            <a:chExt cx="5895563" cy="1115832"/>
          </a:xfrm>
        </p:grpSpPr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3161712" y="4305939"/>
              <a:ext cx="18662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的接收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200730" y="4587302"/>
              <a:ext cx="5895563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3278513" y="3497398"/>
            <a:ext cx="2103120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最后发送的字节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LastByteSent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1" name="Line 23"/>
          <p:cNvSpPr>
            <a:spLocks noChangeShapeType="1"/>
          </p:cNvSpPr>
          <p:nvPr/>
        </p:nvSpPr>
        <p:spPr bwMode="auto">
          <a:xfrm flipV="1">
            <a:off x="4330731" y="3070356"/>
            <a:ext cx="0" cy="450052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0674" y="1268759"/>
            <a:ext cx="8466125" cy="4375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假设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先收到了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32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33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还未到达：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发送的确认报文段中的确认号仍是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31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4" name="右大括号 103"/>
          <p:cNvSpPr/>
          <p:nvPr/>
        </p:nvSpPr>
        <p:spPr>
          <a:xfrm rot="5400000">
            <a:off x="5628248" y="2011565"/>
            <a:ext cx="358844" cy="2556569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5234883" y="3506210"/>
            <a:ext cx="2811784" cy="5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有效窗口</a:t>
            </a:r>
            <a:r>
              <a:rPr lang="en-US" altLang="zh-CN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EffectiveWindow</a:t>
            </a:r>
            <a:r>
              <a:rPr lang="en-US" altLang="zh-CN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允许但尚未发送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14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6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9"/>
          <p:cNvSpPr>
            <a:spLocks noChangeArrowheads="1"/>
          </p:cNvSpPr>
          <p:nvPr/>
        </p:nvSpPr>
        <p:spPr bwMode="auto">
          <a:xfrm>
            <a:off x="3847681" y="5359118"/>
            <a:ext cx="284287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1189830" y="5372495"/>
            <a:ext cx="284287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2967709" y="5364237"/>
            <a:ext cx="568717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3" name="Rectangle 19"/>
          <p:cNvSpPr>
            <a:spLocks noChangeArrowheads="1"/>
          </p:cNvSpPr>
          <p:nvPr/>
        </p:nvSpPr>
        <p:spPr bwMode="auto">
          <a:xfrm>
            <a:off x="1477175" y="5368688"/>
            <a:ext cx="581852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1201849" y="2707674"/>
            <a:ext cx="3226673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623" y="2651873"/>
            <a:ext cx="9036753" cy="565243"/>
            <a:chOff x="0" y="2100132"/>
            <a:chExt cx="9036753" cy="565243"/>
          </a:xfrm>
        </p:grpSpPr>
        <p:sp>
          <p:nvSpPr>
            <p:cNvPr id="27" name="矩形 26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204889" y="2227219"/>
            <a:ext cx="5900309" cy="1110445"/>
            <a:chOff x="1204889" y="1965959"/>
            <a:chExt cx="5900309" cy="1110445"/>
          </a:xfrm>
        </p:grpSpPr>
        <p:sp>
          <p:nvSpPr>
            <p:cNvPr id="51" name="矩形 50"/>
            <p:cNvSpPr/>
            <p:nvPr/>
          </p:nvSpPr>
          <p:spPr>
            <a:xfrm>
              <a:off x="1204889" y="2241935"/>
              <a:ext cx="5900309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8"/>
            <p:cNvSpPr txBox="1">
              <a:spLocks noChangeArrowheads="1"/>
            </p:cNvSpPr>
            <p:nvPr/>
          </p:nvSpPr>
          <p:spPr bwMode="auto">
            <a:xfrm>
              <a:off x="3360652" y="1965959"/>
              <a:ext cx="18742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的发送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回顾滑动窗口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-58655" y="3510452"/>
            <a:ext cx="2429305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最后被确认的字节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LastByteAcked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1027369" y="3088004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4719" y="5299592"/>
            <a:ext cx="9036753" cy="565243"/>
            <a:chOff x="0" y="2100132"/>
            <a:chExt cx="9036753" cy="565243"/>
          </a:xfrm>
        </p:grpSpPr>
        <p:grpSp>
          <p:nvGrpSpPr>
            <p:cNvPr id="55" name="组合 54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7569" y="1935078"/>
            <a:ext cx="1069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发送端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72342" y="4790136"/>
            <a:ext cx="1059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接收端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>
            <a:off x="-35476" y="4331895"/>
            <a:ext cx="9125852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95972" y="6241774"/>
            <a:ext cx="2773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latin typeface="Calibri" panose="020F0502020204030204" pitchFamily="34" charset="0"/>
                <a:ea typeface="华文楷体" panose="02010600040101010101" pitchFamily="2" charset="-122"/>
              </a:rPr>
              <a:t>下一</a:t>
            </a:r>
            <a:r>
              <a:rPr lang="zh-CN" altLang="en-US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个希望收到的字节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NextByteExpected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 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确认号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 flipV="1">
            <a:off x="1310539" y="5761765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200730" y="4841522"/>
            <a:ext cx="5895563" cy="1115832"/>
            <a:chOff x="1200730" y="4305939"/>
            <a:chExt cx="5895563" cy="1115832"/>
          </a:xfrm>
        </p:grpSpPr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3161712" y="4305939"/>
              <a:ext cx="18662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的接收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200730" y="4587302"/>
              <a:ext cx="5895563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3278513" y="3497398"/>
            <a:ext cx="2103120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最后发送的字节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LastByteSent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1" name="Line 23"/>
          <p:cNvSpPr>
            <a:spLocks noChangeShapeType="1"/>
          </p:cNvSpPr>
          <p:nvPr/>
        </p:nvSpPr>
        <p:spPr bwMode="auto">
          <a:xfrm flipV="1">
            <a:off x="4330731" y="3070356"/>
            <a:ext cx="0" cy="450052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0674" y="1268759"/>
            <a:ext cx="8466125" cy="4375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假设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收到了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，同时也收到了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37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38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40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4" name="右大括号 103"/>
          <p:cNvSpPr/>
          <p:nvPr/>
        </p:nvSpPr>
        <p:spPr>
          <a:xfrm rot="5400000">
            <a:off x="5628248" y="2011565"/>
            <a:ext cx="358844" cy="2556569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5234883" y="3506210"/>
            <a:ext cx="2811784" cy="5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有效窗口</a:t>
            </a:r>
            <a:r>
              <a:rPr lang="en-US" altLang="zh-CN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EffectiveWindow</a:t>
            </a:r>
            <a:r>
              <a:rPr lang="en-US" altLang="zh-CN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允许但尚未发送</a:t>
            </a:r>
          </a:p>
        </p:txBody>
      </p:sp>
      <p:sp>
        <p:nvSpPr>
          <p:cNvPr id="109" name="圆角矩形标注 108"/>
          <p:cNvSpPr/>
          <p:nvPr/>
        </p:nvSpPr>
        <p:spPr>
          <a:xfrm>
            <a:off x="4330731" y="3612251"/>
            <a:ext cx="4497179" cy="878435"/>
          </a:xfrm>
          <a:prstGeom prst="wedgeRoundRectCallout">
            <a:avLst>
              <a:gd name="adj1" fmla="val -32743"/>
              <a:gd name="adj2" fmla="val 116622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回复确认号为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34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ACK(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假设窗口号仍为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20)</a:t>
            </a:r>
          </a:p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移动指针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05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0.09653 -0.002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-13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09618 1.48148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6" grpId="0" animBg="1"/>
      <p:bldP spid="107" grpId="0" animBg="1"/>
      <p:bldP spid="94" grpId="0" animBg="1"/>
      <p:bldP spid="6" grpId="0" animBg="1"/>
      <p:bldP spid="109" grpId="0" animBg="1"/>
      <p:bldP spid="10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9"/>
          <p:cNvSpPr>
            <a:spLocks noChangeArrowheads="1"/>
          </p:cNvSpPr>
          <p:nvPr/>
        </p:nvSpPr>
        <p:spPr bwMode="auto">
          <a:xfrm>
            <a:off x="3847681" y="5359118"/>
            <a:ext cx="284287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2967709" y="5364237"/>
            <a:ext cx="568717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1201849" y="2707674"/>
            <a:ext cx="3226673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623" y="2651873"/>
            <a:ext cx="9036753" cy="565243"/>
            <a:chOff x="0" y="2100132"/>
            <a:chExt cx="9036753" cy="565243"/>
          </a:xfrm>
        </p:grpSpPr>
        <p:sp>
          <p:nvSpPr>
            <p:cNvPr id="27" name="矩形 26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204889" y="2227219"/>
            <a:ext cx="5900309" cy="1110445"/>
            <a:chOff x="1204889" y="1965959"/>
            <a:chExt cx="5900309" cy="1110445"/>
          </a:xfrm>
        </p:grpSpPr>
        <p:sp>
          <p:nvSpPr>
            <p:cNvPr id="51" name="矩形 50"/>
            <p:cNvSpPr/>
            <p:nvPr/>
          </p:nvSpPr>
          <p:spPr>
            <a:xfrm>
              <a:off x="1204889" y="2241935"/>
              <a:ext cx="5900309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8"/>
            <p:cNvSpPr txBox="1">
              <a:spLocks noChangeArrowheads="1"/>
            </p:cNvSpPr>
            <p:nvPr/>
          </p:nvSpPr>
          <p:spPr bwMode="auto">
            <a:xfrm>
              <a:off x="3360652" y="1965959"/>
              <a:ext cx="18742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的发送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回顾滑动窗口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58655" y="3088004"/>
            <a:ext cx="2429305" cy="979652"/>
            <a:chOff x="-58655" y="3088004"/>
            <a:chExt cx="2429305" cy="979652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-58655" y="3510452"/>
              <a:ext cx="2429305" cy="557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最后被确认的字节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lang="en-US" altLang="zh-CN" kern="0" dirty="0" err="1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LastByteAcked</a:t>
              </a: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V="1">
              <a:off x="1027369" y="3088004"/>
              <a:ext cx="0" cy="450053"/>
            </a:xfrm>
            <a:prstGeom prst="line">
              <a:avLst/>
            </a:prstGeom>
            <a:noFill/>
            <a:ln w="476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7569" y="1935078"/>
            <a:ext cx="1069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发送端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72342" y="4790136"/>
            <a:ext cx="1059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接收端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>
            <a:off x="-35476" y="4331895"/>
            <a:ext cx="9125852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135161" y="6241774"/>
            <a:ext cx="2773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latin typeface="Calibri" panose="020F0502020204030204" pitchFamily="34" charset="0"/>
                <a:ea typeface="华文楷体" panose="02010600040101010101" pitchFamily="2" charset="-122"/>
              </a:rPr>
              <a:t>下一</a:t>
            </a:r>
            <a:r>
              <a:rPr lang="zh-CN" altLang="en-US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个希望收到的字节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NextByteExpected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 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确认号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 flipV="1">
            <a:off x="2211885" y="5761765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3278513" y="3497398"/>
            <a:ext cx="2103120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最后发送的字节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LastByteSent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1" name="Line 23"/>
          <p:cNvSpPr>
            <a:spLocks noChangeShapeType="1"/>
          </p:cNvSpPr>
          <p:nvPr/>
        </p:nvSpPr>
        <p:spPr bwMode="auto">
          <a:xfrm flipV="1">
            <a:off x="4330731" y="3070356"/>
            <a:ext cx="0" cy="450052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0674" y="1268759"/>
            <a:ext cx="8466125" cy="4375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收到确认后，移动指针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4" name="右大括号 103"/>
          <p:cNvSpPr/>
          <p:nvPr/>
        </p:nvSpPr>
        <p:spPr>
          <a:xfrm rot="5400000">
            <a:off x="5628248" y="2011565"/>
            <a:ext cx="358844" cy="2556569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5234883" y="3506210"/>
            <a:ext cx="2811784" cy="5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有效窗口</a:t>
            </a:r>
            <a:r>
              <a:rPr lang="en-US" altLang="zh-CN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EffectiveWindow</a:t>
            </a:r>
            <a:r>
              <a:rPr lang="en-US" altLang="zh-CN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允许但尚未发送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4719" y="5299592"/>
            <a:ext cx="9036753" cy="565243"/>
            <a:chOff x="0" y="2100132"/>
            <a:chExt cx="9036753" cy="565243"/>
          </a:xfrm>
        </p:grpSpPr>
        <p:grpSp>
          <p:nvGrpSpPr>
            <p:cNvPr id="55" name="组合 54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062877" y="4841522"/>
            <a:ext cx="5978761" cy="1115832"/>
            <a:chOff x="1200730" y="4305939"/>
            <a:chExt cx="5895563" cy="1115832"/>
          </a:xfrm>
        </p:grpSpPr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3161712" y="4305939"/>
              <a:ext cx="18662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的接收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200730" y="4587302"/>
              <a:ext cx="5895563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0" name="右大括号 109"/>
          <p:cNvSpPr/>
          <p:nvPr/>
        </p:nvSpPr>
        <p:spPr>
          <a:xfrm rot="5400000">
            <a:off x="6086854" y="1556439"/>
            <a:ext cx="358844" cy="3454539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圆角矩形标注 110"/>
          <p:cNvSpPr/>
          <p:nvPr/>
        </p:nvSpPr>
        <p:spPr>
          <a:xfrm>
            <a:off x="7085955" y="1831547"/>
            <a:ext cx="1566757" cy="525637"/>
          </a:xfrm>
          <a:prstGeom prst="wedgeRoundRectCallout">
            <a:avLst>
              <a:gd name="adj1" fmla="val -44148"/>
              <a:gd name="adj2" fmla="val 116298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有效窗口增大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35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0.09739 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09879 4.44444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  <p:bldP spid="110" grpId="0" animBg="1"/>
      <p:bldP spid="111" grpId="0" animBg="1"/>
      <p:bldP spid="111" grpId="1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9"/>
          <p:cNvSpPr>
            <a:spLocks noChangeArrowheads="1"/>
          </p:cNvSpPr>
          <p:nvPr/>
        </p:nvSpPr>
        <p:spPr bwMode="auto">
          <a:xfrm>
            <a:off x="4430709" y="2718282"/>
            <a:ext cx="3581404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8" name="Rectangle 19"/>
          <p:cNvSpPr>
            <a:spLocks noChangeArrowheads="1"/>
          </p:cNvSpPr>
          <p:nvPr/>
        </p:nvSpPr>
        <p:spPr bwMode="auto">
          <a:xfrm>
            <a:off x="3847681" y="5359118"/>
            <a:ext cx="284287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2967709" y="5364237"/>
            <a:ext cx="568717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2087659" y="2707674"/>
            <a:ext cx="2340863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回顾滑动窗口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03494" y="3088004"/>
            <a:ext cx="2429305" cy="979652"/>
            <a:chOff x="1064754" y="3088004"/>
            <a:chExt cx="2429305" cy="979652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1064754" y="3510452"/>
              <a:ext cx="2429305" cy="557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最后被确认的字节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lang="en-US" altLang="zh-CN" kern="0" dirty="0" err="1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LastByteAcked</a:t>
              </a: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V="1">
              <a:off x="2189969" y="3088004"/>
              <a:ext cx="0" cy="450053"/>
            </a:xfrm>
            <a:prstGeom prst="line">
              <a:avLst/>
            </a:prstGeom>
            <a:noFill/>
            <a:ln w="476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7569" y="1935078"/>
            <a:ext cx="1069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发送端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72342" y="4790136"/>
            <a:ext cx="1059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接收端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>
            <a:off x="-35476" y="4331895"/>
            <a:ext cx="9125852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135161" y="6241774"/>
            <a:ext cx="2773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latin typeface="Calibri" panose="020F0502020204030204" pitchFamily="34" charset="0"/>
                <a:ea typeface="华文楷体" panose="02010600040101010101" pitchFamily="2" charset="-122"/>
              </a:rPr>
              <a:t>下一</a:t>
            </a:r>
            <a:r>
              <a:rPr lang="zh-CN" altLang="en-US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个希望收到的字节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NextByteExpected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 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确认号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 flipV="1">
            <a:off x="2211885" y="5761765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78513" y="3070356"/>
            <a:ext cx="2103120" cy="984246"/>
            <a:chOff x="3278513" y="3070356"/>
            <a:chExt cx="2103120" cy="984246"/>
          </a:xfrm>
        </p:grpSpPr>
        <p:sp>
          <p:nvSpPr>
            <p:cNvPr id="100" name="Text Box 16"/>
            <p:cNvSpPr txBox="1">
              <a:spLocks noChangeArrowheads="1"/>
            </p:cNvSpPr>
            <p:nvPr/>
          </p:nvSpPr>
          <p:spPr bwMode="auto">
            <a:xfrm>
              <a:off x="3278513" y="3497398"/>
              <a:ext cx="2103120" cy="557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最后发送的字节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lang="en-US" altLang="zh-CN" kern="0" dirty="0" err="1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LastByteSent</a:t>
              </a: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Line 23"/>
            <p:cNvSpPr>
              <a:spLocks noChangeShapeType="1"/>
            </p:cNvSpPr>
            <p:nvPr/>
          </p:nvSpPr>
          <p:spPr bwMode="auto">
            <a:xfrm flipV="1">
              <a:off x="4330731" y="3070356"/>
              <a:ext cx="0" cy="450052"/>
            </a:xfrm>
            <a:prstGeom prst="line">
              <a:avLst/>
            </a:prstGeom>
            <a:noFill/>
            <a:ln w="476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220674" y="1268759"/>
            <a:ext cx="8466125" cy="4375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继续发送完有效窗口内的数据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5234883" y="3506210"/>
            <a:ext cx="2811784" cy="5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有效窗口</a:t>
            </a:r>
            <a:r>
              <a:rPr lang="en-US" altLang="zh-CN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EffectiveWindow</a:t>
            </a:r>
            <a:r>
              <a:rPr lang="en-US" altLang="zh-CN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允许但尚未发送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4719" y="5299592"/>
            <a:ext cx="9036753" cy="565243"/>
            <a:chOff x="0" y="2100132"/>
            <a:chExt cx="9036753" cy="565243"/>
          </a:xfrm>
        </p:grpSpPr>
        <p:grpSp>
          <p:nvGrpSpPr>
            <p:cNvPr id="55" name="组合 54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062877" y="4841522"/>
            <a:ext cx="5978761" cy="1115832"/>
            <a:chOff x="1200730" y="4305939"/>
            <a:chExt cx="5895563" cy="1115832"/>
          </a:xfrm>
        </p:grpSpPr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3161712" y="4305939"/>
              <a:ext cx="18662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的接收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200730" y="4587302"/>
              <a:ext cx="5895563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0" name="右大括号 109"/>
          <p:cNvSpPr/>
          <p:nvPr/>
        </p:nvSpPr>
        <p:spPr>
          <a:xfrm rot="5400000">
            <a:off x="6086854" y="1556439"/>
            <a:ext cx="358844" cy="3454539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53623" y="2651873"/>
            <a:ext cx="9036753" cy="565243"/>
            <a:chOff x="0" y="2100132"/>
            <a:chExt cx="9036753" cy="565243"/>
          </a:xfrm>
        </p:grpSpPr>
        <p:sp>
          <p:nvSpPr>
            <p:cNvPr id="27" name="矩形 26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106226" y="2227219"/>
            <a:ext cx="5900309" cy="1110445"/>
            <a:chOff x="1204889" y="1965959"/>
            <a:chExt cx="5900309" cy="1110445"/>
          </a:xfrm>
        </p:grpSpPr>
        <p:sp>
          <p:nvSpPr>
            <p:cNvPr id="51" name="矩形 50"/>
            <p:cNvSpPr/>
            <p:nvPr/>
          </p:nvSpPr>
          <p:spPr>
            <a:xfrm>
              <a:off x="1204889" y="2241935"/>
              <a:ext cx="5900309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8"/>
            <p:cNvSpPr txBox="1">
              <a:spLocks noChangeArrowheads="1"/>
            </p:cNvSpPr>
            <p:nvPr/>
          </p:nvSpPr>
          <p:spPr bwMode="auto">
            <a:xfrm>
              <a:off x="3360652" y="1965959"/>
              <a:ext cx="18742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的发送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06" name="圆角矩形标注 105"/>
          <p:cNvSpPr/>
          <p:nvPr/>
        </p:nvSpPr>
        <p:spPr>
          <a:xfrm>
            <a:off x="5655275" y="1792099"/>
            <a:ext cx="3273000" cy="525637"/>
          </a:xfrm>
          <a:prstGeom prst="wedgeRoundRectCallout">
            <a:avLst>
              <a:gd name="adj1" fmla="val 24100"/>
              <a:gd name="adj2" fmla="val 101387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此时有效窗口变为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，不能再发送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8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38941 -4.44444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6" grpId="0" animBg="1"/>
      <p:bldP spid="105" grpId="0"/>
      <p:bldP spid="110" grpId="0" animBg="1"/>
      <p:bldP spid="106" grpId="0" animBg="1"/>
      <p:bldP spid="106" grpId="1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9"/>
          <p:cNvSpPr>
            <a:spLocks noChangeArrowheads="1"/>
          </p:cNvSpPr>
          <p:nvPr/>
        </p:nvSpPr>
        <p:spPr bwMode="auto">
          <a:xfrm>
            <a:off x="4430709" y="2718282"/>
            <a:ext cx="3581404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8" name="Rectangle 19"/>
          <p:cNvSpPr>
            <a:spLocks noChangeArrowheads="1"/>
          </p:cNvSpPr>
          <p:nvPr/>
        </p:nvSpPr>
        <p:spPr bwMode="auto">
          <a:xfrm>
            <a:off x="3847681" y="5359118"/>
            <a:ext cx="284287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2967709" y="5364237"/>
            <a:ext cx="568717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2087659" y="2707674"/>
            <a:ext cx="2340863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回顾滑动窗口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7569" y="1935078"/>
            <a:ext cx="1069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发送端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72342" y="4790136"/>
            <a:ext cx="1059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接收端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>
            <a:off x="-35476" y="4331895"/>
            <a:ext cx="9125852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135161" y="6241774"/>
            <a:ext cx="2773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latin typeface="Calibri" panose="020F0502020204030204" pitchFamily="34" charset="0"/>
                <a:ea typeface="华文楷体" panose="02010600040101010101" pitchFamily="2" charset="-122"/>
              </a:rPr>
              <a:t>下一</a:t>
            </a:r>
            <a:r>
              <a:rPr lang="zh-CN" altLang="en-US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个希望收到的字节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NextByteExpected</a:t>
            </a:r>
            <a:r>
              <a:rPr lang="en-US" altLang="zh-CN" kern="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) 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确认号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 flipV="1">
            <a:off x="2211885" y="5761765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44678" y="3070356"/>
            <a:ext cx="2103120" cy="984246"/>
            <a:chOff x="3278513" y="3070356"/>
            <a:chExt cx="2103120" cy="984246"/>
          </a:xfrm>
        </p:grpSpPr>
        <p:sp>
          <p:nvSpPr>
            <p:cNvPr id="100" name="Text Box 16"/>
            <p:cNvSpPr txBox="1">
              <a:spLocks noChangeArrowheads="1"/>
            </p:cNvSpPr>
            <p:nvPr/>
          </p:nvSpPr>
          <p:spPr bwMode="auto">
            <a:xfrm>
              <a:off x="3278513" y="3497398"/>
              <a:ext cx="2103120" cy="557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最后发送的字节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lang="en-US" altLang="zh-CN" kern="0" dirty="0" err="1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LastByteSent</a:t>
              </a: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Line 23"/>
            <p:cNvSpPr>
              <a:spLocks noChangeShapeType="1"/>
            </p:cNvSpPr>
            <p:nvPr/>
          </p:nvSpPr>
          <p:spPr bwMode="auto">
            <a:xfrm flipV="1">
              <a:off x="4330731" y="3070356"/>
              <a:ext cx="0" cy="450052"/>
            </a:xfrm>
            <a:prstGeom prst="line">
              <a:avLst/>
            </a:prstGeom>
            <a:noFill/>
            <a:ln w="476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220674" y="1268759"/>
            <a:ext cx="8466125" cy="4375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等待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对数据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34 ~ 53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的确认，若超时，重传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4719" y="5299592"/>
            <a:ext cx="9036753" cy="565243"/>
            <a:chOff x="0" y="2100132"/>
            <a:chExt cx="9036753" cy="565243"/>
          </a:xfrm>
        </p:grpSpPr>
        <p:grpSp>
          <p:nvGrpSpPr>
            <p:cNvPr id="55" name="组合 54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062877" y="4841522"/>
            <a:ext cx="5978761" cy="1115832"/>
            <a:chOff x="1200730" y="4305939"/>
            <a:chExt cx="5895563" cy="1115832"/>
          </a:xfrm>
        </p:grpSpPr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3161712" y="4305939"/>
              <a:ext cx="18662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的接收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200730" y="4587302"/>
              <a:ext cx="5895563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623" y="2651873"/>
            <a:ext cx="9036753" cy="565243"/>
            <a:chOff x="0" y="2100132"/>
            <a:chExt cx="9036753" cy="565243"/>
          </a:xfrm>
        </p:grpSpPr>
        <p:sp>
          <p:nvSpPr>
            <p:cNvPr id="27" name="矩形 26"/>
            <p:cNvSpPr/>
            <p:nvPr/>
          </p:nvSpPr>
          <p:spPr>
            <a:xfrm>
              <a:off x="4120414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0" y="2100132"/>
              <a:ext cx="9036753" cy="565243"/>
              <a:chOff x="641440" y="4884662"/>
              <a:chExt cx="6948874" cy="565243"/>
            </a:xfrm>
          </p:grpSpPr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735404" y="224780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31849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31055" y="224325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27500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29101" y="224573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25546" y="2243670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24752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21197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16859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716065" y="223870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12510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14111" y="224118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10556" y="223911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909762" y="2236633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47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06207" y="223456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9467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28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48673" y="2253991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29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45118" y="2251922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46719" y="225647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43164" y="2254406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32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257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49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96702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50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95919" y="2238637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51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392364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52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691570" y="2234084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53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988015" y="2232015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289616" y="2236568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55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586061" y="2234499"/>
              <a:ext cx="257257" cy="2905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56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2106226" y="2227219"/>
            <a:ext cx="5900309" cy="1110445"/>
            <a:chOff x="1204889" y="1965959"/>
            <a:chExt cx="5900309" cy="1110445"/>
          </a:xfrm>
        </p:grpSpPr>
        <p:sp>
          <p:nvSpPr>
            <p:cNvPr id="51" name="矩形 50"/>
            <p:cNvSpPr/>
            <p:nvPr/>
          </p:nvSpPr>
          <p:spPr>
            <a:xfrm>
              <a:off x="1204889" y="2241935"/>
              <a:ext cx="5900309" cy="834469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8"/>
            <p:cNvSpPr txBox="1">
              <a:spLocks noChangeArrowheads="1"/>
            </p:cNvSpPr>
            <p:nvPr/>
          </p:nvSpPr>
          <p:spPr bwMode="auto">
            <a:xfrm>
              <a:off x="3360652" y="1965959"/>
              <a:ext cx="18742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en-US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的发送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窗口</a:t>
              </a:r>
              <a:r>
                <a:rPr kumimoji="0" lang="en-US" altLang="zh-CN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= 20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03494" y="3088004"/>
            <a:ext cx="2429305" cy="979652"/>
            <a:chOff x="1064754" y="3088004"/>
            <a:chExt cx="2429305" cy="979652"/>
          </a:xfrm>
        </p:grpSpPr>
        <p:sp>
          <p:nvSpPr>
            <p:cNvPr id="109" name="Text Box 6"/>
            <p:cNvSpPr txBox="1">
              <a:spLocks noChangeArrowheads="1"/>
            </p:cNvSpPr>
            <p:nvPr/>
          </p:nvSpPr>
          <p:spPr bwMode="auto">
            <a:xfrm>
              <a:off x="1064754" y="3510452"/>
              <a:ext cx="2429305" cy="557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最后被确认的字节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lang="en-US" altLang="zh-CN" kern="0" dirty="0" err="1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LastByteAcked</a:t>
              </a:r>
              <a:r>
                <a:rPr lang="en-US" altLang="zh-CN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 flipV="1">
              <a:off x="2189969" y="3088004"/>
              <a:ext cx="0" cy="450053"/>
            </a:xfrm>
            <a:prstGeom prst="line">
              <a:avLst/>
            </a:prstGeom>
            <a:noFill/>
            <a:ln w="476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选择确认 </a:t>
            </a:r>
            <a:r>
              <a:rPr lang="en-US" altLang="zh-CN" dirty="0" smtClean="0"/>
              <a:t>SACK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4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769625"/>
          </a:xfrm>
        </p:spPr>
        <p:txBody>
          <a:bodyPr/>
          <a:lstStyle/>
          <a:p>
            <a:r>
              <a:rPr lang="zh-CN" altLang="en-US" sz="2000" dirty="0" smtClean="0"/>
              <a:t>接收方需要对每个收到的数据进行确认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报文段可能乱序到达</a:t>
            </a:r>
            <a:endParaRPr lang="en-US" altLang="zh-CN" sz="16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累积确认</a:t>
            </a:r>
            <a:r>
              <a:rPr lang="en-US" altLang="zh-CN" sz="2000" dirty="0"/>
              <a:t>(</a:t>
            </a:r>
            <a:r>
              <a:rPr lang="en-GB" altLang="zh-CN" sz="2000" dirty="0"/>
              <a:t>Cumulative ACK) </a:t>
            </a:r>
            <a:r>
              <a:rPr lang="zh-CN" altLang="en-US" sz="2000" dirty="0" smtClean="0"/>
              <a:t>：对按序到达的最后一个报文段进行确认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简单易实现，但发送方无法确定到底哪些报文段丢失了，应该重传哪些？</a:t>
            </a:r>
            <a:endParaRPr lang="en-US" altLang="zh-CN" sz="16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选择确认</a:t>
            </a:r>
            <a:r>
              <a:rPr lang="en-US" altLang="zh-CN" sz="2000" dirty="0"/>
              <a:t>(</a:t>
            </a:r>
            <a:r>
              <a:rPr lang="en-GB" altLang="zh-CN" sz="2000" dirty="0"/>
              <a:t>Selective ACK) </a:t>
            </a:r>
            <a:r>
              <a:rPr lang="zh-CN" altLang="en-US" sz="2000" dirty="0"/>
              <a:t>：确认接收到的不连续的数据块的边界</a:t>
            </a:r>
            <a:endParaRPr lang="en-US" altLang="zh-CN" sz="2000" dirty="0"/>
          </a:p>
          <a:p>
            <a:pPr lvl="1"/>
            <a:r>
              <a:rPr lang="zh-CN" altLang="en-US" sz="1600" dirty="0"/>
              <a:t>使用首部的</a:t>
            </a:r>
            <a:r>
              <a:rPr lang="en-US" altLang="zh-CN" sz="1600" dirty="0"/>
              <a:t>SACK</a:t>
            </a:r>
            <a:r>
              <a:rPr lang="zh-CN" altLang="en-US" sz="1600" dirty="0"/>
              <a:t>选项，不影响确认号字段的</a:t>
            </a:r>
            <a:r>
              <a:rPr lang="zh-CN" altLang="en-US" sz="1600" dirty="0" smtClean="0"/>
              <a:t>使用</a:t>
            </a:r>
            <a:endParaRPr lang="en-US" altLang="zh-CN" sz="1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0" y="5221651"/>
            <a:ext cx="9036752" cy="1010446"/>
            <a:chOff x="0" y="5221651"/>
            <a:chExt cx="9036752" cy="1010446"/>
          </a:xfrm>
        </p:grpSpPr>
        <p:sp>
          <p:nvSpPr>
            <p:cNvPr id="105" name="Rectangle 19"/>
            <p:cNvSpPr>
              <a:spLocks noChangeArrowheads="1"/>
            </p:cNvSpPr>
            <p:nvPr/>
          </p:nvSpPr>
          <p:spPr bwMode="auto">
            <a:xfrm>
              <a:off x="4117641" y="5646996"/>
              <a:ext cx="900697" cy="451391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2922990" y="5638980"/>
              <a:ext cx="568717" cy="451391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3" name="Rectangle 19"/>
            <p:cNvSpPr>
              <a:spLocks noChangeArrowheads="1"/>
            </p:cNvSpPr>
            <p:nvPr/>
          </p:nvSpPr>
          <p:spPr bwMode="auto">
            <a:xfrm>
              <a:off x="262841" y="5643431"/>
              <a:ext cx="1751467" cy="451391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5" name="Text Box 32"/>
            <p:cNvSpPr txBox="1">
              <a:spLocks noChangeArrowheads="1"/>
            </p:cNvSpPr>
            <p:nvPr/>
          </p:nvSpPr>
          <p:spPr bwMode="auto">
            <a:xfrm>
              <a:off x="104622" y="5221651"/>
              <a:ext cx="10599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接收端 </a:t>
              </a: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0" y="5574335"/>
              <a:ext cx="9036752" cy="565243"/>
              <a:chOff x="0" y="2100132"/>
              <a:chExt cx="9036752" cy="565243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0" y="2100132"/>
                <a:ext cx="9036752" cy="565243"/>
                <a:chOff x="641440" y="4884662"/>
                <a:chExt cx="6948874" cy="565243"/>
              </a:xfrm>
            </p:grpSpPr>
            <p:sp>
              <p:nvSpPr>
                <p:cNvPr id="152" name="Line 11"/>
                <p:cNvSpPr>
                  <a:spLocks noChangeShapeType="1"/>
                </p:cNvSpPr>
                <p:nvPr/>
              </p:nvSpPr>
              <p:spPr bwMode="auto">
                <a:xfrm>
                  <a:off x="721890" y="5393649"/>
                  <a:ext cx="68037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3" name="Freeform 28"/>
                <p:cNvSpPr>
                  <a:spLocks/>
                </p:cNvSpPr>
                <p:nvPr/>
              </p:nvSpPr>
              <p:spPr bwMode="auto">
                <a:xfrm>
                  <a:off x="7472512" y="4884662"/>
                  <a:ext cx="117802" cy="537115"/>
                </a:xfrm>
                <a:custGeom>
                  <a:avLst/>
                  <a:gdLst>
                    <a:gd name="T0" fmla="*/ 12 w 36"/>
                    <a:gd name="T1" fmla="*/ 0 h 286"/>
                    <a:gd name="T2" fmla="*/ 36 w 36"/>
                    <a:gd name="T3" fmla="*/ 86 h 286"/>
                    <a:gd name="T4" fmla="*/ 8 w 36"/>
                    <a:gd name="T5" fmla="*/ 102 h 286"/>
                    <a:gd name="T6" fmla="*/ 28 w 36"/>
                    <a:gd name="T7" fmla="*/ 138 h 286"/>
                    <a:gd name="T8" fmla="*/ 0 w 36"/>
                    <a:gd name="T9" fmla="*/ 158 h 286"/>
                    <a:gd name="T10" fmla="*/ 24 w 36"/>
                    <a:gd name="T11" fmla="*/ 210 h 286"/>
                    <a:gd name="T12" fmla="*/ 8 w 36"/>
                    <a:gd name="T13" fmla="*/ 238 h 286"/>
                    <a:gd name="T14" fmla="*/ 32 w 36"/>
                    <a:gd name="T15" fmla="*/ 28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" h="286">
                      <a:moveTo>
                        <a:pt x="12" y="0"/>
                      </a:moveTo>
                      <a:lnTo>
                        <a:pt x="36" y="86"/>
                      </a:lnTo>
                      <a:lnTo>
                        <a:pt x="8" y="102"/>
                      </a:lnTo>
                      <a:lnTo>
                        <a:pt x="28" y="138"/>
                      </a:lnTo>
                      <a:lnTo>
                        <a:pt x="0" y="158"/>
                      </a:lnTo>
                      <a:lnTo>
                        <a:pt x="24" y="210"/>
                      </a:lnTo>
                      <a:lnTo>
                        <a:pt x="8" y="238"/>
                      </a:lnTo>
                      <a:lnTo>
                        <a:pt x="32" y="286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4" name="Freeform 29"/>
                <p:cNvSpPr>
                  <a:spLocks/>
                </p:cNvSpPr>
                <p:nvPr/>
              </p:nvSpPr>
              <p:spPr bwMode="auto">
                <a:xfrm>
                  <a:off x="641440" y="4904753"/>
                  <a:ext cx="176703" cy="545152"/>
                </a:xfrm>
                <a:custGeom>
                  <a:avLst/>
                  <a:gdLst>
                    <a:gd name="T0" fmla="*/ 14 w 66"/>
                    <a:gd name="T1" fmla="*/ 0 h 274"/>
                    <a:gd name="T2" fmla="*/ 66 w 66"/>
                    <a:gd name="T3" fmla="*/ 46 h 274"/>
                    <a:gd name="T4" fmla="*/ 6 w 66"/>
                    <a:gd name="T5" fmla="*/ 84 h 274"/>
                    <a:gd name="T6" fmla="*/ 54 w 66"/>
                    <a:gd name="T7" fmla="*/ 136 h 274"/>
                    <a:gd name="T8" fmla="*/ 0 w 66"/>
                    <a:gd name="T9" fmla="*/ 178 h 274"/>
                    <a:gd name="T10" fmla="*/ 54 w 66"/>
                    <a:gd name="T11" fmla="*/ 214 h 274"/>
                    <a:gd name="T12" fmla="*/ 12 w 66"/>
                    <a:gd name="T13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274">
                      <a:moveTo>
                        <a:pt x="14" y="0"/>
                      </a:moveTo>
                      <a:lnTo>
                        <a:pt x="66" y="46"/>
                      </a:lnTo>
                      <a:lnTo>
                        <a:pt x="6" y="84"/>
                      </a:lnTo>
                      <a:lnTo>
                        <a:pt x="54" y="136"/>
                      </a:lnTo>
                      <a:lnTo>
                        <a:pt x="0" y="178"/>
                      </a:lnTo>
                      <a:lnTo>
                        <a:pt x="54" y="214"/>
                      </a:lnTo>
                      <a:lnTo>
                        <a:pt x="12" y="274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1" name="Line 10"/>
                <p:cNvSpPr>
                  <a:spLocks noChangeShapeType="1"/>
                </p:cNvSpPr>
                <p:nvPr/>
              </p:nvSpPr>
              <p:spPr bwMode="auto">
                <a:xfrm>
                  <a:off x="721890" y="4942258"/>
                  <a:ext cx="68037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22" name="矩形 121"/>
              <p:cNvSpPr/>
              <p:nvPr/>
            </p:nvSpPr>
            <p:spPr>
              <a:xfrm>
                <a:off x="1735404" y="2247808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33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031849" y="2245739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34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331055" y="2243255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35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27500" y="2241186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36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929101" y="2245739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37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225546" y="2243670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38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3524752" y="2241186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39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821197" y="2239117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40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4120414" y="2243255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41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16859" y="2241186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42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4716065" y="2238702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43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012510" y="2236633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44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5314111" y="2241186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45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5610556" y="2239117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46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5909762" y="2236633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47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206207" y="2234564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48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249467" y="2256475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28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548673" y="2253991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29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845118" y="2251922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30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146719" y="2256475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31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443164" y="2254406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32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500257" y="2236568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49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796702" y="2234499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50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7095919" y="2238637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51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7392364" y="2236568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52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7691570" y="2234084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53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7988015" y="2232015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54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8289616" y="2236568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55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8586061" y="2234499"/>
                <a:ext cx="257257" cy="2905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56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20" name="矩形 119"/>
            <p:cNvSpPr/>
            <p:nvPr/>
          </p:nvSpPr>
          <p:spPr>
            <a:xfrm>
              <a:off x="1992661" y="5434211"/>
              <a:ext cx="5058913" cy="797886"/>
            </a:xfrm>
            <a:prstGeom prst="rect">
              <a:avLst/>
            </a:prstGeom>
            <a:solidFill>
              <a:schemeClr val="bg1">
                <a:lumMod val="65000"/>
                <a:alpha val="44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7" name="Line 15"/>
          <p:cNvSpPr>
            <a:spLocks noChangeShapeType="1"/>
          </p:cNvSpPr>
          <p:nvPr/>
        </p:nvSpPr>
        <p:spPr bwMode="auto">
          <a:xfrm flipV="1">
            <a:off x="1992661" y="6018718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5" name="Text Box 6"/>
          <p:cNvSpPr txBox="1">
            <a:spLocks noChangeArrowheads="1"/>
          </p:cNvSpPr>
          <p:nvPr/>
        </p:nvSpPr>
        <p:spPr bwMode="auto">
          <a:xfrm>
            <a:off x="1162888" y="6390850"/>
            <a:ext cx="914400" cy="3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确认号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6" name="Text Box 6"/>
          <p:cNvSpPr txBox="1">
            <a:spLocks noChangeArrowheads="1"/>
          </p:cNvSpPr>
          <p:nvPr/>
        </p:nvSpPr>
        <p:spPr bwMode="auto">
          <a:xfrm>
            <a:off x="4117210" y="6594715"/>
            <a:ext cx="149334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SACK</a:t>
            </a:r>
            <a:r>
              <a:rPr lang="zh-CN" altLang="en-US" kern="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选项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7" name="Line 15"/>
          <p:cNvSpPr>
            <a:spLocks noChangeShapeType="1"/>
          </p:cNvSpPr>
          <p:nvPr/>
        </p:nvSpPr>
        <p:spPr bwMode="auto">
          <a:xfrm flipV="1">
            <a:off x="2922990" y="6027067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8" name="Line 15"/>
          <p:cNvSpPr>
            <a:spLocks noChangeShapeType="1"/>
          </p:cNvSpPr>
          <p:nvPr/>
        </p:nvSpPr>
        <p:spPr bwMode="auto">
          <a:xfrm flipV="1">
            <a:off x="3491707" y="6018718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9" name="Line 15"/>
          <p:cNvSpPr>
            <a:spLocks noChangeShapeType="1"/>
          </p:cNvSpPr>
          <p:nvPr/>
        </p:nvSpPr>
        <p:spPr bwMode="auto">
          <a:xfrm flipV="1">
            <a:off x="4117211" y="6027067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0" name="Line 15"/>
          <p:cNvSpPr>
            <a:spLocks noChangeShapeType="1"/>
          </p:cNvSpPr>
          <p:nvPr/>
        </p:nvSpPr>
        <p:spPr bwMode="auto">
          <a:xfrm flipV="1">
            <a:off x="5003372" y="5996742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1" name="右大括号 160"/>
          <p:cNvSpPr/>
          <p:nvPr/>
        </p:nvSpPr>
        <p:spPr>
          <a:xfrm rot="5400000">
            <a:off x="3855934" y="5560578"/>
            <a:ext cx="223631" cy="2089520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2" name="表格 1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9945"/>
                  </p:ext>
                </p:extLst>
              </p:nvPr>
            </p:nvGraphicFramePr>
            <p:xfrm>
              <a:off x="698543" y="4407580"/>
              <a:ext cx="8198905" cy="63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909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517846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华文楷体" panose="02010600040101010101" pitchFamily="2" charset="-122"/>
                              <a:cs typeface="+mn-cs"/>
                            </a:rPr>
                            <a:t>Kind </a:t>
                          </a:r>
                        </a:p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华文楷体" panose="02010600040101010101" pitchFamily="2" charset="-122"/>
                              <a:cs typeface="+mn-cs"/>
                            </a:rPr>
                            <a:t>(5)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marT="72000" marB="72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华文楷体" panose="02010600040101010101" pitchFamily="2" charset="-122"/>
                              <a:cs typeface="+mn-cs"/>
                            </a:rPr>
                            <a:t>Length</a:t>
                          </a:r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 (8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n</a:t>
                          </a:r>
                          <a:r>
                            <a:rPr lang="en-US" altLang="zh-CN" sz="1600" baseline="0" dirty="0" smtClean="0">
                              <a:latin typeface="Calibri" panose="020F0502020204030204" pitchFamily="34" charset="0"/>
                            </a:rPr>
                            <a:t> + 2)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Left Edge of Block 1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>
                        <a:solidFill>
                          <a:srgbClr val="E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Right Edge of Block 1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>
                        <a:solidFill>
                          <a:srgbClr val="E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…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>
                        <a:solidFill>
                          <a:srgbClr val="E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Left Edge of Block n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>
                        <a:solidFill>
                          <a:srgbClr val="E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Right Edge of Block n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>
                        <a:solidFill>
                          <a:srgbClr val="EFE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2" name="表格 1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7019945"/>
                  </p:ext>
                </p:extLst>
              </p:nvPr>
            </p:nvGraphicFramePr>
            <p:xfrm>
              <a:off x="698543" y="4407580"/>
              <a:ext cx="8198905" cy="63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90905"/>
                    <a:gridCol w="1008000"/>
                    <a:gridCol w="1260000"/>
                    <a:gridCol w="1260000"/>
                    <a:gridCol w="1260000"/>
                    <a:gridCol w="1260000"/>
                    <a:gridCol w="1260000"/>
                  </a:tblGrid>
                  <a:tr h="6316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华文楷体" panose="02010600040101010101" pitchFamily="2" charset="-122"/>
                              <a:cs typeface="+mn-cs"/>
                            </a:rPr>
                            <a:t>Kind </a:t>
                          </a:r>
                        </a:p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华文楷体" panose="02010600040101010101" pitchFamily="2" charset="-122"/>
                              <a:cs typeface="+mn-cs"/>
                            </a:rPr>
                            <a:t>(5)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marT="72000" marB="72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72000" marB="72000" anchor="ctr">
                        <a:blipFill rotWithShape="0">
                          <a:blip r:embed="rId5"/>
                          <a:stretch>
                            <a:fillRect l="-88554" t="-1923" r="-624096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Left Edge of Block 1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>
                        <a:solidFill>
                          <a:srgbClr val="E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Right Edge of Block 1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>
                        <a:solidFill>
                          <a:srgbClr val="E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…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>
                        <a:solidFill>
                          <a:srgbClr val="E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Left Edge of Block n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>
                        <a:solidFill>
                          <a:srgbClr val="EFE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Calibri" panose="020F0502020204030204" pitchFamily="34" charset="0"/>
                            </a:rPr>
                            <a:t>Right Edge of Block n</a:t>
                          </a:r>
                          <a:endParaRPr lang="zh-CN" altLang="en-US" sz="1600" dirty="0">
                            <a:latin typeface="Calibri" panose="020F0502020204030204" pitchFamily="34" charset="0"/>
                          </a:endParaRPr>
                        </a:p>
                      </a:txBody>
                      <a:tcPr marT="72000" marB="72000" anchor="ctr">
                        <a:solidFill>
                          <a:srgbClr val="EFE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63" name="组合 162"/>
          <p:cNvGrpSpPr/>
          <p:nvPr/>
        </p:nvGrpSpPr>
        <p:grpSpPr>
          <a:xfrm>
            <a:off x="469050" y="4114365"/>
            <a:ext cx="4068552" cy="363316"/>
            <a:chOff x="457200" y="2322572"/>
            <a:chExt cx="4068552" cy="363316"/>
          </a:xfrm>
        </p:grpSpPr>
        <p:sp>
          <p:nvSpPr>
            <p:cNvPr id="164" name="矩形 163"/>
            <p:cNvSpPr/>
            <p:nvPr/>
          </p:nvSpPr>
          <p:spPr>
            <a:xfrm>
              <a:off x="1118280" y="232851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1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02394" y="234733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1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2943708" y="232851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4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4236890" y="232257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4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457200" y="2347334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字节</a:t>
              </a:r>
            </a:p>
          </p:txBody>
        </p: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686" y="-8684"/>
            <a:ext cx="3505200" cy="18048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639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55" grpId="0"/>
      <p:bldP spid="156" grpId="0"/>
      <p:bldP spid="157" grpId="0" animBg="1"/>
      <p:bldP spid="158" grpId="0" animBg="1"/>
      <p:bldP spid="159" grpId="0" animBg="1"/>
      <p:bldP spid="160" grpId="0" animBg="1"/>
      <p:bldP spid="161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541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</a:t>
            </a:r>
            <a:r>
              <a:rPr lang="en-US" altLang="zh-CN" dirty="0" smtClean="0"/>
              <a:t>FIN+ACK</a:t>
            </a:r>
            <a:r>
              <a:rPr lang="zh-CN" altLang="en-US" dirty="0" smtClean="0"/>
              <a:t>的超时判定问题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93115" y="1536581"/>
            <a:ext cx="7948208" cy="4546354"/>
            <a:chOff x="791089" y="2276811"/>
            <a:chExt cx="7948208" cy="4546354"/>
          </a:xfrm>
        </p:grpSpPr>
        <p:grpSp>
          <p:nvGrpSpPr>
            <p:cNvPr id="6" name="组合 5"/>
            <p:cNvGrpSpPr/>
            <p:nvPr/>
          </p:nvGrpSpPr>
          <p:grpSpPr>
            <a:xfrm>
              <a:off x="2619245" y="3205018"/>
              <a:ext cx="3983474" cy="3618147"/>
              <a:chOff x="2606183" y="3971605"/>
              <a:chExt cx="3983474" cy="2733994"/>
            </a:xfrm>
          </p:grpSpPr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2606183" y="3971605"/>
                <a:ext cx="0" cy="273399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1" name="Line 76"/>
              <p:cNvSpPr>
                <a:spLocks noChangeShapeType="1"/>
              </p:cNvSpPr>
              <p:nvPr/>
            </p:nvSpPr>
            <p:spPr bwMode="auto">
              <a:xfrm>
                <a:off x="6589657" y="3971605"/>
                <a:ext cx="0" cy="273399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29884" y="2276811"/>
              <a:ext cx="742544" cy="800009"/>
              <a:chOff x="2016822" y="2707885"/>
              <a:chExt cx="742544" cy="800009"/>
            </a:xfrm>
          </p:grpSpPr>
          <p:sp>
            <p:nvSpPr>
              <p:cNvPr id="77" name="Rectangle 55"/>
              <p:cNvSpPr>
                <a:spLocks noChangeArrowheads="1"/>
              </p:cNvSpPr>
              <p:nvPr/>
            </p:nvSpPr>
            <p:spPr bwMode="auto">
              <a:xfrm>
                <a:off x="2479756" y="3004367"/>
                <a:ext cx="279610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sp>
            <p:nvSpPr>
              <p:cNvPr id="78" name="Rectangle 57"/>
              <p:cNvSpPr>
                <a:spLocks noChangeArrowheads="1"/>
              </p:cNvSpPr>
              <p:nvPr/>
            </p:nvSpPr>
            <p:spPr bwMode="auto">
              <a:xfrm>
                <a:off x="2016822" y="2707885"/>
                <a:ext cx="570573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  <p:pic>
            <p:nvPicPr>
              <p:cNvPr id="79" name="内容占位符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6822" y="2983969"/>
                <a:ext cx="629006" cy="523925"/>
              </a:xfrm>
              <a:prstGeom prst="rect">
                <a:avLst/>
              </a:prstGeom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6425705" y="2292075"/>
              <a:ext cx="818530" cy="784744"/>
              <a:chOff x="6412643" y="2723149"/>
              <a:chExt cx="818530" cy="784744"/>
            </a:xfrm>
          </p:grpSpPr>
          <p:sp>
            <p:nvSpPr>
              <p:cNvPr id="74" name="Rectangle 56"/>
              <p:cNvSpPr>
                <a:spLocks noChangeArrowheads="1"/>
              </p:cNvSpPr>
              <p:nvPr/>
            </p:nvSpPr>
            <p:spPr bwMode="auto">
              <a:xfrm>
                <a:off x="6412643" y="3004367"/>
                <a:ext cx="272513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sp>
            <p:nvSpPr>
              <p:cNvPr id="75" name="Rectangle 58"/>
              <p:cNvSpPr>
                <a:spLocks noChangeArrowheads="1"/>
              </p:cNvSpPr>
              <p:nvPr/>
            </p:nvSpPr>
            <p:spPr bwMode="auto">
              <a:xfrm>
                <a:off x="6456216" y="2723149"/>
                <a:ext cx="774957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</a:t>
                </a:r>
              </a:p>
            </p:txBody>
          </p:sp>
          <p:pic>
            <p:nvPicPr>
              <p:cNvPr id="76" name="内容占位符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3058" y="2983968"/>
                <a:ext cx="629006" cy="523925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/>
          </p:nvGrpSpPr>
          <p:grpSpPr>
            <a:xfrm>
              <a:off x="6495448" y="3104255"/>
              <a:ext cx="854360" cy="967429"/>
              <a:chOff x="1899489" y="5468471"/>
              <a:chExt cx="854360" cy="1082185"/>
            </a:xfrm>
          </p:grpSpPr>
          <p:sp>
            <p:nvSpPr>
              <p:cNvPr id="72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108218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1905683" y="5669383"/>
                <a:ext cx="820021" cy="78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ESTAB-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LISED</a:t>
                </a:r>
              </a:p>
            </p:txBody>
          </p:sp>
        </p:grp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2619241" y="3581225"/>
              <a:ext cx="3942449" cy="619183"/>
              <a:chOff x="1520" y="1816"/>
              <a:chExt cx="2660" cy="491"/>
            </a:xfrm>
          </p:grpSpPr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 rot="308128">
                <a:off x="2133" y="1816"/>
                <a:ext cx="13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FIN = 1, </a:t>
                </a:r>
                <a:r>
                  <a:rPr kumimoji="1" lang="en-US" altLang="zh-CN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seq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= u</a:t>
                </a:r>
              </a:p>
            </p:txBody>
          </p:sp>
          <p:sp>
            <p:nvSpPr>
              <p:cNvPr id="71" name="Line 28"/>
              <p:cNvSpPr>
                <a:spLocks noChangeShapeType="1"/>
              </p:cNvSpPr>
              <p:nvPr/>
            </p:nvSpPr>
            <p:spPr bwMode="auto">
              <a:xfrm>
                <a:off x="1520" y="1893"/>
                <a:ext cx="2660" cy="414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881932" y="3059156"/>
              <a:ext cx="866476" cy="558981"/>
              <a:chOff x="1899489" y="5410277"/>
              <a:chExt cx="866476" cy="993029"/>
            </a:xfrm>
          </p:grpSpPr>
          <p:sp>
            <p:nvSpPr>
              <p:cNvPr id="68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93483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5"/>
              <p:cNvSpPr>
                <a:spLocks noChangeArrowheads="1"/>
              </p:cNvSpPr>
              <p:nvPr/>
            </p:nvSpPr>
            <p:spPr bwMode="auto">
              <a:xfrm>
                <a:off x="1945944" y="5410277"/>
                <a:ext cx="820021" cy="7877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ESTAB-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LISED</a:t>
                </a:r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1590437" y="3076819"/>
              <a:ext cx="6278563" cy="82550"/>
              <a:chOff x="1020" y="481"/>
              <a:chExt cx="4037" cy="46"/>
            </a:xfrm>
          </p:grpSpPr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>
                <a:off x="1020" y="527"/>
                <a:ext cx="40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1020" y="481"/>
                <a:ext cx="40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3376635" y="3185693"/>
              <a:ext cx="2371725" cy="318123"/>
              <a:chOff x="2088" y="3679"/>
              <a:chExt cx="1494" cy="231"/>
            </a:xfrm>
          </p:grpSpPr>
          <p:sp>
            <p:nvSpPr>
              <p:cNvPr id="64" name="AutoShape 33"/>
              <p:cNvSpPr>
                <a:spLocks noChangeArrowheads="1"/>
              </p:cNvSpPr>
              <p:nvPr/>
            </p:nvSpPr>
            <p:spPr bwMode="auto">
              <a:xfrm>
                <a:off x="2088" y="3735"/>
                <a:ext cx="1494" cy="166"/>
              </a:xfrm>
              <a:prstGeom prst="leftRightArrow">
                <a:avLst>
                  <a:gd name="adj1" fmla="val 55880"/>
                  <a:gd name="adj2" fmla="val 103167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Rectangle 34"/>
              <p:cNvSpPr>
                <a:spLocks noChangeArrowheads="1"/>
              </p:cNvSpPr>
              <p:nvPr/>
            </p:nvSpPr>
            <p:spPr bwMode="auto">
              <a:xfrm>
                <a:off x="2462" y="3679"/>
                <a:ext cx="697" cy="231"/>
              </a:xfrm>
              <a:prstGeom prst="rect">
                <a:avLst/>
              </a:prstGeom>
              <a:solidFill>
                <a:srgbClr val="CCECFF"/>
              </a:solidFill>
              <a:ln w="38100" cmpd="dbl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数据传输</a:t>
                </a: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 flipV="1">
              <a:off x="859119" y="3051007"/>
              <a:ext cx="1021281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59119" y="3049936"/>
              <a:ext cx="0" cy="69773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859120" y="3747674"/>
              <a:ext cx="102128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834293" y="3398805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主动</a:t>
              </a: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打开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869925" y="3721603"/>
              <a:ext cx="867996" cy="901287"/>
              <a:chOff x="1895323" y="5468471"/>
              <a:chExt cx="867996" cy="1082185"/>
            </a:xfrm>
          </p:grpSpPr>
          <p:sp>
            <p:nvSpPr>
              <p:cNvPr id="62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1082185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Rectangle 5"/>
              <p:cNvSpPr>
                <a:spLocks noChangeArrowheads="1"/>
              </p:cNvSpPr>
              <p:nvPr/>
            </p:nvSpPr>
            <p:spPr bwMode="auto">
              <a:xfrm>
                <a:off x="1895323" y="5621650"/>
                <a:ext cx="867996" cy="772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FIN-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WAIT-1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86367" y="4161861"/>
              <a:ext cx="3971266" cy="522680"/>
              <a:chOff x="2586367" y="4161861"/>
              <a:chExt cx="3971266" cy="522680"/>
            </a:xfrm>
          </p:grpSpPr>
          <p:sp>
            <p:nvSpPr>
              <p:cNvPr id="60" name="Line 49"/>
              <p:cNvSpPr>
                <a:spLocks noChangeShapeType="1"/>
              </p:cNvSpPr>
              <p:nvPr/>
            </p:nvSpPr>
            <p:spPr bwMode="auto">
              <a:xfrm flipH="1">
                <a:off x="2586367" y="4250741"/>
                <a:ext cx="3971266" cy="433800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61" name="Rectangle 50"/>
              <p:cNvSpPr>
                <a:spLocks noChangeArrowheads="1"/>
              </p:cNvSpPr>
              <p:nvPr/>
            </p:nvSpPr>
            <p:spPr bwMode="auto">
              <a:xfrm rot="21272610" flipH="1">
                <a:off x="3087632" y="4161861"/>
                <a:ext cx="2682915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 = 1,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seq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= v,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u </a:t>
                </a:r>
                <a:r>
                  <a:rPr kumimoji="1" lang="en-US" altLang="zh-CN" b="1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507334" y="4246056"/>
              <a:ext cx="876325" cy="643766"/>
              <a:chOff x="1899489" y="5410277"/>
              <a:chExt cx="876325" cy="885152"/>
            </a:xfrm>
          </p:grpSpPr>
          <p:sp>
            <p:nvSpPr>
              <p:cNvPr id="58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812348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5"/>
              <p:cNvSpPr>
                <a:spLocks noChangeArrowheads="1"/>
              </p:cNvSpPr>
              <p:nvPr/>
            </p:nvSpPr>
            <p:spPr bwMode="auto">
              <a:xfrm>
                <a:off x="1936095" y="5410277"/>
                <a:ext cx="839719" cy="885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CLOSE-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</a:t>
                </a:r>
              </a:p>
            </p:txBody>
          </p:sp>
        </p:grp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7332519" y="2919427"/>
              <a:ext cx="573087" cy="2009742"/>
            </a:xfrm>
            <a:custGeom>
              <a:avLst/>
              <a:gdLst>
                <a:gd name="T0" fmla="*/ 100 w 451"/>
                <a:gd name="T1" fmla="*/ 965 h 965"/>
                <a:gd name="T2" fmla="*/ 336 w 451"/>
                <a:gd name="T3" fmla="*/ 894 h 965"/>
                <a:gd name="T4" fmla="*/ 426 w 451"/>
                <a:gd name="T5" fmla="*/ 708 h 965"/>
                <a:gd name="T6" fmla="*/ 451 w 451"/>
                <a:gd name="T7" fmla="*/ 417 h 965"/>
                <a:gd name="T8" fmla="*/ 426 w 451"/>
                <a:gd name="T9" fmla="*/ 207 h 965"/>
                <a:gd name="T10" fmla="*/ 336 w 451"/>
                <a:gd name="T11" fmla="*/ 72 h 965"/>
                <a:gd name="T12" fmla="*/ 0 w 451"/>
                <a:gd name="T13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965">
                  <a:moveTo>
                    <a:pt x="100" y="965"/>
                  </a:moveTo>
                  <a:cubicBezTo>
                    <a:pt x="139" y="951"/>
                    <a:pt x="282" y="937"/>
                    <a:pt x="336" y="894"/>
                  </a:cubicBezTo>
                  <a:cubicBezTo>
                    <a:pt x="390" y="851"/>
                    <a:pt x="407" y="787"/>
                    <a:pt x="426" y="708"/>
                  </a:cubicBezTo>
                  <a:cubicBezTo>
                    <a:pt x="445" y="629"/>
                    <a:pt x="451" y="500"/>
                    <a:pt x="451" y="417"/>
                  </a:cubicBezTo>
                  <a:cubicBezTo>
                    <a:pt x="451" y="334"/>
                    <a:pt x="445" y="264"/>
                    <a:pt x="426" y="207"/>
                  </a:cubicBezTo>
                  <a:cubicBezTo>
                    <a:pt x="407" y="150"/>
                    <a:pt x="407" y="106"/>
                    <a:pt x="336" y="72"/>
                  </a:cubicBezTo>
                  <a:cubicBezTo>
                    <a:pt x="265" y="38"/>
                    <a:pt x="70" y="15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" name="Rectangle 58"/>
            <p:cNvSpPr>
              <a:spLocks noChangeArrowheads="1"/>
            </p:cNvSpPr>
            <p:nvPr/>
          </p:nvSpPr>
          <p:spPr bwMode="auto">
            <a:xfrm>
              <a:off x="7869000" y="3424479"/>
              <a:ext cx="644408" cy="9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通知</a:t>
              </a:r>
              <a:endParaRPr kumimoji="1"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</a:t>
              </a:r>
              <a:endParaRPr kumimoji="1"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进程</a:t>
              </a: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868558" y="4699515"/>
              <a:ext cx="867996" cy="695486"/>
              <a:chOff x="1896346" y="5468472"/>
              <a:chExt cx="867996" cy="972581"/>
            </a:xfrm>
          </p:grpSpPr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1899489" y="5468472"/>
                <a:ext cx="854360" cy="972581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1896346" y="5494782"/>
                <a:ext cx="867996" cy="900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FIN-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WAIT-2</a:t>
                </a:r>
              </a:p>
            </p:txBody>
          </p:sp>
        </p:grpSp>
        <p:grpSp>
          <p:nvGrpSpPr>
            <p:cNvPr id="25" name="Group 32"/>
            <p:cNvGrpSpPr>
              <a:grpSpLocks/>
            </p:cNvGrpSpPr>
            <p:nvPr/>
          </p:nvGrpSpPr>
          <p:grpSpPr bwMode="auto">
            <a:xfrm rot="21174205">
              <a:off x="3661223" y="4634992"/>
              <a:ext cx="1700213" cy="318123"/>
              <a:chOff x="2088" y="3679"/>
              <a:chExt cx="1071" cy="231"/>
            </a:xfrm>
          </p:grpSpPr>
          <p:sp>
            <p:nvSpPr>
              <p:cNvPr id="54" name="AutoShape 33"/>
              <p:cNvSpPr>
                <a:spLocks noChangeArrowheads="1"/>
              </p:cNvSpPr>
              <p:nvPr/>
            </p:nvSpPr>
            <p:spPr bwMode="auto">
              <a:xfrm>
                <a:off x="2088" y="3715"/>
                <a:ext cx="1007" cy="186"/>
              </a:xfrm>
              <a:prstGeom prst="leftRightArrow">
                <a:avLst>
                  <a:gd name="adj1" fmla="val 55880"/>
                  <a:gd name="adj2" fmla="val 103167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55" name="Rectangle 34"/>
              <p:cNvSpPr>
                <a:spLocks noChangeArrowheads="1"/>
              </p:cNvSpPr>
              <p:nvPr/>
            </p:nvSpPr>
            <p:spPr bwMode="auto">
              <a:xfrm>
                <a:off x="2462" y="3679"/>
                <a:ext cx="697" cy="231"/>
              </a:xfrm>
              <a:prstGeom prst="rect">
                <a:avLst/>
              </a:prstGeom>
              <a:solidFill>
                <a:srgbClr val="CCECFF"/>
              </a:solidFill>
              <a:ln w="38100" cmpd="dbl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数据传输</a:t>
                </a:r>
              </a:p>
            </p:txBody>
          </p:sp>
        </p:grp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7633224" y="4772940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被动关闭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7331968" y="2793382"/>
              <a:ext cx="1354832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705488" y="2777818"/>
              <a:ext cx="0" cy="231882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375189" y="5096639"/>
              <a:ext cx="1344586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2594072" y="4903243"/>
              <a:ext cx="3971266" cy="535743"/>
              <a:chOff x="2586367" y="4148798"/>
              <a:chExt cx="3971266" cy="535743"/>
            </a:xfrm>
          </p:grpSpPr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 flipH="1">
                <a:off x="2586367" y="4250741"/>
                <a:ext cx="3971266" cy="433800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 rot="21272610" flipH="1">
                <a:off x="2730742" y="4148798"/>
                <a:ext cx="3631829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FIN 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1, 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 = 1,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seq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= w,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u </a:t>
                </a:r>
                <a:r>
                  <a:rPr kumimoji="1" lang="en-US" altLang="zh-CN" b="1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507334" y="5040212"/>
              <a:ext cx="854360" cy="901287"/>
              <a:chOff x="1899489" y="5468471"/>
              <a:chExt cx="854360" cy="1082185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10821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5"/>
              <p:cNvSpPr>
                <a:spLocks noChangeArrowheads="1"/>
              </p:cNvSpPr>
              <p:nvPr/>
            </p:nvSpPr>
            <p:spPr bwMode="auto">
              <a:xfrm>
                <a:off x="1979064" y="5621650"/>
                <a:ext cx="700514" cy="772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LAST-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</a:p>
            </p:txBody>
          </p:sp>
        </p:grpSp>
        <p:grpSp>
          <p:nvGrpSpPr>
            <p:cNvPr id="32" name="Group 61"/>
            <p:cNvGrpSpPr>
              <a:grpSpLocks/>
            </p:cNvGrpSpPr>
            <p:nvPr/>
          </p:nvGrpSpPr>
          <p:grpSpPr bwMode="auto">
            <a:xfrm>
              <a:off x="2653528" y="5460204"/>
              <a:ext cx="3942449" cy="553607"/>
              <a:chOff x="1520" y="1868"/>
              <a:chExt cx="2660" cy="439"/>
            </a:xfrm>
          </p:grpSpPr>
          <p:sp>
            <p:nvSpPr>
              <p:cNvPr id="48" name="Rectangle 25"/>
              <p:cNvSpPr>
                <a:spLocks noChangeArrowheads="1"/>
              </p:cNvSpPr>
              <p:nvPr/>
            </p:nvSpPr>
            <p:spPr bwMode="auto">
              <a:xfrm rot="388849">
                <a:off x="1962" y="1868"/>
                <a:ext cx="21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ACK = 1, </a:t>
                </a:r>
                <a:r>
                  <a:rPr kumimoji="1" lang="en-US" altLang="zh-CN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seq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= u+1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, </a:t>
                </a:r>
                <a:r>
                  <a:rPr kumimoji="1" lang="en-US" altLang="zh-CN" dirty="0" err="1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 </a:t>
                </a:r>
                <a:r>
                  <a:rPr kumimoji="1" lang="en-US" altLang="zh-CN" b="1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>
                <a:off x="1520" y="1893"/>
                <a:ext cx="2660" cy="414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883555" y="5520991"/>
              <a:ext cx="854360" cy="695486"/>
              <a:chOff x="1899489" y="5468472"/>
              <a:chExt cx="854360" cy="972581"/>
            </a:xfrm>
          </p:grpSpPr>
          <p:sp>
            <p:nvSpPr>
              <p:cNvPr id="46" name="Rectangle 4"/>
              <p:cNvSpPr>
                <a:spLocks noChangeArrowheads="1"/>
              </p:cNvSpPr>
              <p:nvPr/>
            </p:nvSpPr>
            <p:spPr bwMode="auto">
              <a:xfrm>
                <a:off x="1899489" y="5468472"/>
                <a:ext cx="854360" cy="97258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5"/>
              <p:cNvSpPr>
                <a:spLocks noChangeArrowheads="1"/>
              </p:cNvSpPr>
              <p:nvPr/>
            </p:nvSpPr>
            <p:spPr bwMode="auto">
              <a:xfrm>
                <a:off x="1954856" y="5494782"/>
                <a:ext cx="750976" cy="900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TIME-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493903" y="6039906"/>
              <a:ext cx="908021" cy="436329"/>
              <a:chOff x="6369069" y="3492400"/>
              <a:chExt cx="908021" cy="436329"/>
            </a:xfrm>
          </p:grpSpPr>
          <p:sp>
            <p:nvSpPr>
              <p:cNvPr id="44" name="Rectangle 37"/>
              <p:cNvSpPr>
                <a:spLocks noChangeArrowheads="1"/>
              </p:cNvSpPr>
              <p:nvPr/>
            </p:nvSpPr>
            <p:spPr bwMode="auto">
              <a:xfrm>
                <a:off x="6404209" y="3492400"/>
                <a:ext cx="872881" cy="43632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5" name="Text Box 39"/>
              <p:cNvSpPr txBox="1">
                <a:spLocks noChangeArrowheads="1"/>
              </p:cNvSpPr>
              <p:nvPr/>
            </p:nvSpPr>
            <p:spPr bwMode="auto">
              <a:xfrm>
                <a:off x="6369069" y="3541582"/>
                <a:ext cx="809077" cy="293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CLOSED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864407" y="6285335"/>
              <a:ext cx="908021" cy="436329"/>
              <a:chOff x="6369069" y="3492400"/>
              <a:chExt cx="908021" cy="436329"/>
            </a:xfrm>
          </p:grpSpPr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6404209" y="3492400"/>
                <a:ext cx="872881" cy="43632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Text Box 39"/>
              <p:cNvSpPr txBox="1">
                <a:spLocks noChangeArrowheads="1"/>
              </p:cNvSpPr>
              <p:nvPr/>
            </p:nvSpPr>
            <p:spPr bwMode="auto">
              <a:xfrm>
                <a:off x="6369069" y="3541582"/>
                <a:ext cx="809077" cy="293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CLOSED</a:t>
                </a: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 flipV="1">
              <a:off x="867102" y="5554238"/>
              <a:ext cx="1021281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867102" y="5553167"/>
              <a:ext cx="0" cy="775146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867103" y="6328313"/>
              <a:ext cx="102128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791089" y="5546964"/>
              <a:ext cx="1162179" cy="778879"/>
              <a:chOff x="791089" y="5546964"/>
              <a:chExt cx="1162179" cy="778879"/>
            </a:xfrm>
          </p:grpSpPr>
          <p:sp>
            <p:nvSpPr>
              <p:cNvPr id="40" name="Rectangle 45"/>
              <p:cNvSpPr>
                <a:spLocks noChangeArrowheads="1"/>
              </p:cNvSpPr>
              <p:nvPr/>
            </p:nvSpPr>
            <p:spPr bwMode="auto">
              <a:xfrm>
                <a:off x="791089" y="5546964"/>
                <a:ext cx="1162179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等待</a:t>
                </a:r>
                <a:r>
                  <a:rPr kumimoji="1" lang="en-US" altLang="zh-CN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2MSL</a:t>
                </a:r>
                <a:endPara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1058699" y="5684493"/>
                <a:ext cx="592138" cy="64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sym typeface="Wingdings" panose="05000000000000000000" pitchFamily="2" charset="2"/>
                  </a:rPr>
                  <a:t>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5652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</a:t>
            </a:r>
            <a:r>
              <a:rPr lang="en-US" altLang="zh-CN" dirty="0" smtClean="0"/>
              <a:t>FIN+ACK</a:t>
            </a:r>
            <a:r>
              <a:rPr lang="zh-CN" altLang="en-US" dirty="0" smtClean="0"/>
              <a:t>的超时判定问题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1878146"/>
            <a:ext cx="8148675" cy="40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28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526315"/>
            <a:ext cx="8083360" cy="458057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</a:t>
            </a:r>
            <a:r>
              <a:rPr lang="en-US" altLang="zh-CN" dirty="0" smtClean="0"/>
              <a:t>FIN+ACK</a:t>
            </a:r>
            <a:r>
              <a:rPr lang="zh-CN" altLang="en-US" dirty="0" smtClean="0"/>
              <a:t>的超时判定问题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12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346"/>
            <a:ext cx="8229600" cy="553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.1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传输层协议概述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5.2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用户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数据报协议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5.3.1  TCP</a:t>
            </a:r>
            <a:r>
              <a:rPr lang="zh-CN" altLang="en-US" dirty="0" smtClean="0"/>
              <a:t>协议概述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5.3.2  TCP</a:t>
            </a:r>
            <a:r>
              <a:rPr lang="zh-CN" altLang="en-US" dirty="0" smtClean="0"/>
              <a:t>报文段格式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5.3.3  </a:t>
            </a:r>
            <a:r>
              <a:rPr lang="zh-CN" altLang="en-US" dirty="0" smtClean="0"/>
              <a:t>连接管理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5.3.4  </a:t>
            </a:r>
            <a:r>
              <a:rPr lang="zh-CN" altLang="en-US" dirty="0" smtClean="0"/>
              <a:t>可靠</a:t>
            </a:r>
            <a:r>
              <a:rPr lang="zh-CN" altLang="en-US" dirty="0"/>
              <a:t>和有序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5.3.5  </a:t>
            </a:r>
            <a:r>
              <a:rPr lang="zh-CN" altLang="en-US" dirty="0" smtClean="0"/>
              <a:t>流量控制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5.3.6 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5.3.7  </a:t>
            </a:r>
            <a:r>
              <a:rPr lang="zh-CN" altLang="en-US" dirty="0" smtClean="0"/>
              <a:t>自</a:t>
            </a:r>
            <a:r>
              <a:rPr lang="zh-CN" altLang="en-US" dirty="0"/>
              <a:t>适应重传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5.3.8  </a:t>
            </a:r>
            <a:r>
              <a:rPr lang="zh-CN" altLang="en-US" dirty="0" smtClean="0"/>
              <a:t>拥塞控制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550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滑动窗口是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的核心算法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保证数据的可靠传递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确保数据的有序传递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增强发送方对接收方的流量控制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接收</a:t>
            </a:r>
            <a:r>
              <a:rPr lang="zh-CN" altLang="en-US" dirty="0" smtClean="0"/>
              <a:t>方根据分配给该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连接的缓存数量，动态选择适合的“接收窗口”大小，并通知发送方，使其调整其发送窗口大小，从而改变发送方的发送速率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网络拥塞控制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通过改变发送窗口大小控制发送速率</a:t>
            </a:r>
            <a:r>
              <a:rPr lang="zh-CN" altLang="en-US" dirty="0" smtClean="0"/>
              <a:t>，使得发送</a:t>
            </a:r>
            <a:r>
              <a:rPr lang="zh-CN" altLang="en-US" dirty="0"/>
              <a:t>速率</a:t>
            </a:r>
            <a:r>
              <a:rPr lang="zh-CN" altLang="en-US" dirty="0" smtClean="0"/>
              <a:t>适应网络</a:t>
            </a:r>
            <a:r>
              <a:rPr lang="zh-CN" altLang="en-US" dirty="0"/>
              <a:t>处理能力的</a:t>
            </a:r>
            <a:r>
              <a:rPr lang="zh-CN" altLang="en-US" dirty="0" smtClean="0"/>
              <a:t>变化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endParaRPr lang="zh-CN" altLang="en-US" dirty="0" smtClean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3695518" y="2299063"/>
            <a:ext cx="262528" cy="748573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59297" y="2339750"/>
            <a:ext cx="3735172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ea typeface="华文楷体" panose="02010600040101010101" pitchFamily="2" charset="-122"/>
              </a:rPr>
              <a:t>不考虑窗口大小变化的情况下</a:t>
            </a:r>
            <a:r>
              <a:rPr lang="zh-CN" altLang="en-US" sz="2000" dirty="0">
                <a:solidFill>
                  <a:schemeClr val="bg1"/>
                </a:solidFill>
                <a:ea typeface="华文楷体" panose="02010600040101010101" pitchFamily="2" charset="-122"/>
              </a:rPr>
              <a:t>先</a:t>
            </a:r>
            <a:r>
              <a:rPr lang="zh-CN" altLang="en-US" sz="2000" dirty="0" smtClean="0">
                <a:solidFill>
                  <a:schemeClr val="bg1"/>
                </a:solidFill>
                <a:ea typeface="华文楷体" panose="02010600040101010101" pitchFamily="2" charset="-122"/>
              </a:rPr>
              <a:t>观察如何实现</a:t>
            </a:r>
            <a:r>
              <a:rPr lang="zh-CN" altLang="en-US" sz="2000" b="1" dirty="0" smtClean="0">
                <a:solidFill>
                  <a:srgbClr val="FFFF00"/>
                </a:solidFill>
                <a:ea typeface="华文楷体" panose="02010600040101010101" pitchFamily="2" charset="-122"/>
              </a:rPr>
              <a:t>可靠有序传输</a:t>
            </a:r>
            <a:endParaRPr lang="zh-CN" altLang="en-US" sz="2000" b="1" dirty="0">
              <a:solidFill>
                <a:srgbClr val="FFFF00"/>
              </a:solidFill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667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可靠和有序的传输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8572"/>
                <a:ext cx="8579554" cy="225951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000" dirty="0" smtClean="0"/>
                  <a:t>发送方的</a:t>
                </a:r>
                <a:r>
                  <a:rPr lang="en-US" altLang="zh-CN" sz="2000" dirty="0" smtClean="0"/>
                  <a:t>TCP</a:t>
                </a:r>
                <a:r>
                  <a:rPr lang="zh-CN" altLang="en-US" sz="2000" dirty="0" smtClean="0"/>
                  <a:t>：维护一个发送缓冲区</a:t>
                </a:r>
                <a:endParaRPr lang="en-US" altLang="zh-CN" sz="2000" dirty="0" smtClean="0"/>
              </a:p>
              <a:p>
                <a:pPr lvl="1"/>
                <a:r>
                  <a:rPr lang="zh-CN" altLang="en-US" sz="1600" dirty="0" smtClean="0"/>
                  <a:t>存储已被发送应用进程写入但尚未发送的数据</a:t>
                </a:r>
                <a:r>
                  <a:rPr lang="zh-CN" altLang="en-US" sz="1600" dirty="0"/>
                  <a:t>、</a:t>
                </a:r>
                <a:r>
                  <a:rPr lang="zh-CN" altLang="en-US" sz="1600" dirty="0" smtClean="0"/>
                  <a:t>已</a:t>
                </a:r>
                <a:r>
                  <a:rPr lang="zh-CN" altLang="en-US" sz="1600" dirty="0"/>
                  <a:t>被发出但未被确认的数据</a:t>
                </a:r>
                <a:endParaRPr lang="en-US" altLang="zh-CN" sz="1600" dirty="0" smtClean="0"/>
              </a:p>
              <a:p>
                <a:pPr lvl="1"/>
                <a:r>
                  <a:rPr lang="zh-CN" altLang="en-US" sz="1600" dirty="0" smtClean="0"/>
                  <a:t>维护三个指针：</a:t>
                </a:r>
                <a:r>
                  <a:rPr lang="en-US" altLang="zh-CN" sz="1600" dirty="0" err="1" smtClean="0"/>
                  <a:t>LastByteAcked</a:t>
                </a:r>
                <a:r>
                  <a:rPr lang="zh-CN" altLang="en-US" sz="1600" dirty="0" smtClean="0"/>
                  <a:t>、</a:t>
                </a:r>
                <a:r>
                  <a:rPr lang="en-US" altLang="zh-CN" sz="1600" dirty="0" err="1" smtClean="0"/>
                  <a:t>LastByteSent</a:t>
                </a:r>
                <a:r>
                  <a:rPr lang="zh-CN" altLang="en-US" sz="1600" dirty="0" smtClean="0"/>
                  <a:t>、</a:t>
                </a:r>
                <a:r>
                  <a:rPr lang="en-US" altLang="zh-CN" sz="1600" dirty="0" err="1" smtClean="0"/>
                  <a:t>LastByteWritten</a:t>
                </a:r>
                <a:endParaRPr lang="en-US" altLang="zh-CN" sz="1600" dirty="0" smtClean="0"/>
              </a:p>
              <a:p>
                <a:pPr lvl="2"/>
                <a:r>
                  <a:rPr lang="en-US" altLang="zh-CN" sz="1600" dirty="0" err="1"/>
                  <a:t>LastByteAcked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1600" dirty="0" smtClean="0"/>
                  <a:t> LastByteSent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sz="1600" dirty="0" smtClean="0"/>
                  <a:t> LastByteWritten</a:t>
                </a:r>
              </a:p>
              <a:p>
                <a:pPr lvl="1"/>
                <a:r>
                  <a:rPr lang="zh-CN" altLang="en-US" sz="1600" dirty="0" smtClean="0"/>
                  <a:t>发送窗口</a:t>
                </a:r>
                <a:endParaRPr lang="en-US" altLang="zh-CN" sz="1600" dirty="0" smtClean="0"/>
              </a:p>
              <a:p>
                <a:pPr lvl="2"/>
                <a:r>
                  <a:rPr lang="zh-CN" altLang="en-US" sz="1600" dirty="0" smtClean="0"/>
                  <a:t>发送窗口上限值</a:t>
                </a:r>
                <a:r>
                  <a:rPr lang="en-US" altLang="zh-CN" sz="1600" dirty="0" smtClean="0"/>
                  <a:t>(</a:t>
                </a:r>
                <a:r>
                  <a:rPr lang="en-US" altLang="zh-CN" sz="1600" dirty="0" err="1" smtClean="0"/>
                  <a:t>MaxWindow</a:t>
                </a:r>
                <a:r>
                  <a:rPr lang="en-US" altLang="zh-CN" sz="1600" dirty="0" smtClean="0"/>
                  <a:t>) = MIN (</a:t>
                </a:r>
                <a:r>
                  <a:rPr lang="en-US" altLang="zh-CN" sz="1600" dirty="0" err="1" smtClean="0"/>
                  <a:t>CongestionWindow</a:t>
                </a:r>
                <a:r>
                  <a:rPr lang="en-US" altLang="zh-CN" sz="1600" dirty="0" smtClean="0"/>
                  <a:t>, </a:t>
                </a:r>
                <a:r>
                  <a:rPr lang="en-US" altLang="zh-CN" sz="1600" dirty="0" err="1" smtClean="0"/>
                  <a:t>AdvertisedWindow</a:t>
                </a:r>
                <a:r>
                  <a:rPr lang="en-US" altLang="zh-CN" sz="1600" dirty="0" smtClean="0"/>
                  <a:t>)</a:t>
                </a:r>
              </a:p>
              <a:p>
                <a:pPr lvl="2"/>
                <a:r>
                  <a:rPr lang="zh-CN" altLang="en-US" sz="1600" dirty="0" smtClean="0"/>
                  <a:t>有效窗口</a:t>
                </a:r>
                <a:r>
                  <a:rPr lang="en-US" altLang="zh-CN" sz="1600" dirty="0" smtClean="0"/>
                  <a:t>(</a:t>
                </a:r>
                <a:r>
                  <a:rPr lang="en-US" altLang="zh-CN" sz="1600" dirty="0" err="1" smtClean="0"/>
                  <a:t>EffectiveWindow</a:t>
                </a:r>
                <a:r>
                  <a:rPr lang="en-US" altLang="zh-CN" sz="1600" dirty="0" smtClean="0"/>
                  <a:t>) = </a:t>
                </a:r>
                <a:r>
                  <a:rPr lang="en-US" altLang="zh-CN" sz="1600" dirty="0" err="1" smtClean="0"/>
                  <a:t>MaxWindow</a:t>
                </a:r>
                <a:r>
                  <a:rPr lang="en-US" altLang="zh-CN" sz="1600" dirty="0" smtClean="0"/>
                  <a:t> – (</a:t>
                </a:r>
                <a:r>
                  <a:rPr lang="en-US" altLang="zh-CN" sz="1600" dirty="0" err="1" smtClean="0"/>
                  <a:t>LastByteSent</a:t>
                </a:r>
                <a:r>
                  <a:rPr lang="en-US" altLang="zh-CN" sz="1600" dirty="0" smtClean="0"/>
                  <a:t> - </a:t>
                </a:r>
                <a:r>
                  <a:rPr lang="en-US" altLang="zh-CN" sz="1600" dirty="0" err="1" smtClean="0"/>
                  <a:t>LastByteAcked</a:t>
                </a:r>
                <a:r>
                  <a:rPr lang="en-US" altLang="zh-CN" sz="1600" dirty="0" smtClean="0"/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8572"/>
                <a:ext cx="8579554" cy="2259517"/>
              </a:xfrm>
              <a:blipFill rotWithShape="0">
                <a:blip r:embed="rId6" cstate="print"/>
                <a:stretch>
                  <a:fillRect l="-213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Line 9"/>
          <p:cNvSpPr>
            <a:spLocks noChangeShapeType="1"/>
          </p:cNvSpPr>
          <p:nvPr/>
        </p:nvSpPr>
        <p:spPr bwMode="auto">
          <a:xfrm>
            <a:off x="721890" y="4253580"/>
            <a:ext cx="7780669" cy="2679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190103" y="4528473"/>
            <a:ext cx="4737933" cy="369332"/>
            <a:chOff x="2190103" y="3731630"/>
            <a:chExt cx="4737933" cy="369332"/>
          </a:xfrm>
        </p:grpSpPr>
        <p:sp>
          <p:nvSpPr>
            <p:cNvPr id="64" name="Line 5"/>
            <p:cNvSpPr>
              <a:spLocks noChangeShapeType="1"/>
            </p:cNvSpPr>
            <p:nvPr/>
          </p:nvSpPr>
          <p:spPr bwMode="auto">
            <a:xfrm flipV="1">
              <a:off x="2190103" y="3944293"/>
              <a:ext cx="47379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Text Box 14"/>
            <p:cNvSpPr txBox="1">
              <a:spLocks noChangeArrowheads="1"/>
            </p:cNvSpPr>
            <p:nvPr/>
          </p:nvSpPr>
          <p:spPr bwMode="auto">
            <a:xfrm>
              <a:off x="3900023" y="3731630"/>
              <a:ext cx="1338828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发送缓存区</a:t>
              </a:r>
            </a:p>
          </p:txBody>
        </p:sp>
      </p:grpSp>
      <p:sp>
        <p:nvSpPr>
          <p:cNvPr id="84" name="Text Box 27"/>
          <p:cNvSpPr txBox="1">
            <a:spLocks noChangeArrowheads="1"/>
          </p:cNvSpPr>
          <p:nvPr/>
        </p:nvSpPr>
        <p:spPr bwMode="auto">
          <a:xfrm>
            <a:off x="1143508" y="4233488"/>
            <a:ext cx="579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TCP</a:t>
            </a: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851481" y="5434651"/>
            <a:ext cx="1458157" cy="43631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已写入未发送</a:t>
            </a: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3094318" y="4907167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发送窗口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78611" y="5425589"/>
            <a:ext cx="2673528" cy="451391"/>
            <a:chOff x="2178611" y="4942258"/>
            <a:chExt cx="2673528" cy="451391"/>
          </a:xfrm>
        </p:grpSpPr>
        <p:sp>
          <p:nvSpPr>
            <p:cNvPr id="72" name="Line 12"/>
            <p:cNvSpPr>
              <a:spLocks noChangeShapeType="1"/>
            </p:cNvSpPr>
            <p:nvPr/>
          </p:nvSpPr>
          <p:spPr bwMode="auto">
            <a:xfrm>
              <a:off x="2178611" y="4942258"/>
              <a:ext cx="0" cy="451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852139" y="4942258"/>
              <a:ext cx="0" cy="451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2178611" y="4942258"/>
              <a:ext cx="2673528" cy="451391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已</a:t>
              </a:r>
              <a:r>
                <a:rPr lang="zh-CN" altLang="en-US" kern="0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发送未确认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81" name="Line 24"/>
          <p:cNvSpPr>
            <a:spLocks noChangeShapeType="1"/>
          </p:cNvSpPr>
          <p:nvPr/>
        </p:nvSpPr>
        <p:spPr bwMode="auto">
          <a:xfrm>
            <a:off x="2178611" y="4524146"/>
            <a:ext cx="0" cy="13468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2" name="Line 25"/>
          <p:cNvSpPr>
            <a:spLocks noChangeShapeType="1"/>
          </p:cNvSpPr>
          <p:nvPr/>
        </p:nvSpPr>
        <p:spPr bwMode="auto">
          <a:xfrm>
            <a:off x="6917981" y="4524146"/>
            <a:ext cx="0" cy="13528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32427" y="4972111"/>
            <a:ext cx="1768580" cy="380548"/>
            <a:chOff x="6635931" y="5652646"/>
            <a:chExt cx="1768580" cy="380548"/>
          </a:xfrm>
        </p:grpSpPr>
        <p:sp>
          <p:nvSpPr>
            <p:cNvPr id="88" name="Text Box 32"/>
            <p:cNvSpPr txBox="1">
              <a:spLocks noChangeArrowheads="1"/>
            </p:cNvSpPr>
            <p:nvPr/>
          </p:nvSpPr>
          <p:spPr bwMode="auto">
            <a:xfrm>
              <a:off x="6971668" y="5663862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序号增大</a:t>
              </a:r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6635931" y="5652646"/>
              <a:ext cx="1768580" cy="0"/>
            </a:xfrm>
            <a:prstGeom prst="lin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991085" y="6289790"/>
            <a:ext cx="2429305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最后被确认的字节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LastByteAcked</a:t>
            </a: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3238864" y="6291831"/>
            <a:ext cx="2103120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最后发送的字节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LastByteSent</a:t>
            </a: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 flipV="1">
            <a:off x="4852139" y="5876980"/>
            <a:ext cx="0" cy="450052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2178611" y="5876979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865153" y="3746276"/>
            <a:ext cx="2161395" cy="525637"/>
          </a:xfrm>
          <a:prstGeom prst="wedgeRoundRectCallout">
            <a:avLst>
              <a:gd name="adj1" fmla="val -1341"/>
              <a:gd name="adj2" fmla="val 344932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已被确认，无需缓存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135391" y="3586902"/>
            <a:ext cx="2310066" cy="535534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发送应用程序</a:t>
            </a:r>
          </a:p>
        </p:txBody>
      </p:sp>
      <p:sp>
        <p:nvSpPr>
          <p:cNvPr id="37" name="Freeform 26"/>
          <p:cNvSpPr>
            <a:spLocks/>
          </p:cNvSpPr>
          <p:nvPr/>
        </p:nvSpPr>
        <p:spPr bwMode="auto">
          <a:xfrm>
            <a:off x="4290424" y="4102512"/>
            <a:ext cx="2019871" cy="1323075"/>
          </a:xfrm>
          <a:custGeom>
            <a:avLst/>
            <a:gdLst>
              <a:gd name="T0" fmla="*/ 0 w 754"/>
              <a:gd name="T1" fmla="*/ 0 h 727"/>
              <a:gd name="T2" fmla="*/ 68 w 754"/>
              <a:gd name="T3" fmla="*/ 168 h 727"/>
              <a:gd name="T4" fmla="*/ 260 w 754"/>
              <a:gd name="T5" fmla="*/ 252 h 727"/>
              <a:gd name="T6" fmla="*/ 568 w 754"/>
              <a:gd name="T7" fmla="*/ 312 h 727"/>
              <a:gd name="T8" fmla="*/ 704 w 754"/>
              <a:gd name="T9" fmla="*/ 416 h 727"/>
              <a:gd name="T10" fmla="*/ 740 w 754"/>
              <a:gd name="T11" fmla="*/ 572 h 727"/>
              <a:gd name="T12" fmla="*/ 754 w 754"/>
              <a:gd name="T13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4" h="727">
                <a:moveTo>
                  <a:pt x="0" y="0"/>
                </a:moveTo>
                <a:cubicBezTo>
                  <a:pt x="11" y="28"/>
                  <a:pt x="25" y="126"/>
                  <a:pt x="68" y="168"/>
                </a:cubicBezTo>
                <a:cubicBezTo>
                  <a:pt x="111" y="210"/>
                  <a:pt x="177" y="228"/>
                  <a:pt x="260" y="252"/>
                </a:cubicBezTo>
                <a:cubicBezTo>
                  <a:pt x="343" y="276"/>
                  <a:pt x="494" y="285"/>
                  <a:pt x="568" y="312"/>
                </a:cubicBezTo>
                <a:cubicBezTo>
                  <a:pt x="642" y="339"/>
                  <a:pt x="675" y="373"/>
                  <a:pt x="704" y="416"/>
                </a:cubicBezTo>
                <a:cubicBezTo>
                  <a:pt x="733" y="459"/>
                  <a:pt x="732" y="520"/>
                  <a:pt x="740" y="572"/>
                </a:cubicBezTo>
                <a:cubicBezTo>
                  <a:pt x="748" y="624"/>
                  <a:pt x="751" y="695"/>
                  <a:pt x="754" y="727"/>
                </a:cubicBezTo>
              </a:path>
            </a:pathLst>
          </a:custGeom>
          <a:noFill/>
          <a:ln w="47625" cmpd="sng">
            <a:solidFill>
              <a:srgbClr val="FF0066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6096240" y="4740446"/>
            <a:ext cx="2103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</a:t>
            </a:r>
            <a:r>
              <a:rPr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写入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LastByteWritten</a:t>
            </a: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842669" y="5434651"/>
            <a:ext cx="0" cy="436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>
            <a:off x="6309638" y="5434651"/>
            <a:ext cx="0" cy="436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6243116" y="3671294"/>
            <a:ext cx="2161395" cy="525637"/>
          </a:xfrm>
          <a:prstGeom prst="wedgeRoundRectCallout">
            <a:avLst>
              <a:gd name="adj1" fmla="val -43646"/>
              <a:gd name="adj2" fmla="val 344932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未产生，无需缓存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1440" y="5367993"/>
            <a:ext cx="6948874" cy="565243"/>
            <a:chOff x="641440" y="4884662"/>
            <a:chExt cx="6948874" cy="565243"/>
          </a:xfrm>
        </p:grpSpPr>
        <p:grpSp>
          <p:nvGrpSpPr>
            <p:cNvPr id="8" name="组合 7"/>
            <p:cNvGrpSpPr/>
            <p:nvPr/>
          </p:nvGrpSpPr>
          <p:grpSpPr>
            <a:xfrm>
              <a:off x="641440" y="4884662"/>
              <a:ext cx="6948874" cy="565243"/>
              <a:chOff x="641440" y="4884662"/>
              <a:chExt cx="6948874" cy="565243"/>
            </a:xfrm>
          </p:grpSpPr>
          <p:sp>
            <p:nvSpPr>
              <p:cNvPr id="70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1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5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74702" y="4904749"/>
              <a:ext cx="10823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kern="0" dirty="0"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  <a:r>
                <a:rPr lang="zh-CN" altLang="en-US" sz="1400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流</a:t>
              </a:r>
              <a:endParaRPr lang="en-US" altLang="zh-CN" sz="1400" kern="0" dirty="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r>
                <a:rPr lang="zh-CN" altLang="en-US" sz="1400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按字节编号</a:t>
              </a:r>
              <a:endParaRPr lang="zh-CN" altLang="en-US" sz="1400" dirty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2196207" y="5226014"/>
            <a:ext cx="3706833" cy="834469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右大括号 45"/>
          <p:cNvSpPr/>
          <p:nvPr/>
        </p:nvSpPr>
        <p:spPr>
          <a:xfrm rot="5400000">
            <a:off x="5233652" y="5620404"/>
            <a:ext cx="348593" cy="990179"/>
          </a:xfrm>
          <a:prstGeom prst="rightBrace">
            <a:avLst>
              <a:gd name="adj1" fmla="val 22967"/>
              <a:gd name="adj2" fmla="val 50000"/>
            </a:avLst>
          </a:prstGeom>
          <a:ln w="2222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203727" y="6327678"/>
            <a:ext cx="2811784" cy="5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rgbClr val="FF0066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有效窗口</a:t>
            </a:r>
            <a:r>
              <a:rPr lang="en-US" altLang="zh-CN" kern="0" dirty="0">
                <a:solidFill>
                  <a:srgbClr val="FF0066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>
                <a:solidFill>
                  <a:srgbClr val="FF0066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EffectiveWindow</a:t>
            </a:r>
            <a:r>
              <a:rPr lang="en-US" altLang="zh-CN" kern="0" dirty="0">
                <a:solidFill>
                  <a:srgbClr val="FF0066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允许但尚未发送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64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4" grpId="0"/>
      <p:bldP spid="66" grpId="0" animBg="1"/>
      <p:bldP spid="77" grpId="0"/>
      <p:bldP spid="81" grpId="0" animBg="1"/>
      <p:bldP spid="82" grpId="0" animBg="1"/>
      <p:bldP spid="31" grpId="0"/>
      <p:bldP spid="32" grpId="0"/>
      <p:bldP spid="33" grpId="0" animBg="1"/>
      <p:bldP spid="34" grpId="0" animBg="1"/>
      <p:bldP spid="35" grpId="0" animBg="1"/>
      <p:bldP spid="35" grpId="1" animBg="1"/>
      <p:bldP spid="36" grpId="0" animBg="1"/>
      <p:bldP spid="37" grpId="0" animBg="1"/>
      <p:bldP spid="38" grpId="0"/>
      <p:bldP spid="40" grpId="0" animBg="1"/>
      <p:bldP spid="41" grpId="0" animBg="1"/>
      <p:bldP spid="42" grpId="0" animBg="1"/>
      <p:bldP spid="42" grpId="1" animBg="1"/>
      <p:bldP spid="43" grpId="0" animBg="1"/>
      <p:bldP spid="46" grpId="0" animBg="1"/>
      <p:bldP spid="47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可靠和有序的传输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8572"/>
                <a:ext cx="8579554" cy="225951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000" dirty="0" smtClean="0"/>
                  <a:t>接收方的</a:t>
                </a:r>
                <a:r>
                  <a:rPr lang="en-US" altLang="zh-CN" sz="2000" dirty="0" smtClean="0"/>
                  <a:t>TCP</a:t>
                </a:r>
                <a:r>
                  <a:rPr lang="zh-CN" altLang="en-US" sz="2000" dirty="0" smtClean="0"/>
                  <a:t>：维护一个接收缓冲区</a:t>
                </a:r>
                <a:endParaRPr lang="en-US" altLang="zh-CN" sz="2000" dirty="0" smtClean="0"/>
              </a:p>
              <a:p>
                <a:pPr lvl="1"/>
                <a:r>
                  <a:rPr lang="zh-CN" altLang="en-US" sz="1600" dirty="0" smtClean="0"/>
                  <a:t>存储已到达但是未被应用进程读出的数据，包括</a:t>
                </a:r>
                <a:endParaRPr lang="en-US" altLang="zh-CN" sz="1600" dirty="0" smtClean="0"/>
              </a:p>
              <a:p>
                <a:pPr lvl="2"/>
                <a:r>
                  <a:rPr lang="zh-CN" altLang="en-US" sz="1400" dirty="0" smtClean="0"/>
                  <a:t>按正确顺序到达已确认、乱序到达未确认的数据</a:t>
                </a:r>
                <a:endParaRPr lang="en-US" altLang="zh-CN" sz="1400" dirty="0" smtClean="0"/>
              </a:p>
              <a:p>
                <a:pPr lvl="1"/>
                <a:r>
                  <a:rPr lang="zh-CN" altLang="en-US" sz="1600" dirty="0" smtClean="0"/>
                  <a:t>维护三个指针：</a:t>
                </a:r>
                <a:r>
                  <a:rPr lang="en-US" altLang="zh-CN" sz="1600" dirty="0" err="1" smtClean="0"/>
                  <a:t>LastByteRead</a:t>
                </a:r>
                <a:r>
                  <a:rPr lang="zh-CN" altLang="en-US" sz="1600" dirty="0" smtClean="0"/>
                  <a:t>、</a:t>
                </a:r>
                <a:r>
                  <a:rPr lang="en-US" altLang="zh-CN" sz="1600" dirty="0" err="1" smtClean="0"/>
                  <a:t>NextByteExpected</a:t>
                </a:r>
                <a:r>
                  <a:rPr lang="zh-CN" altLang="en-US" sz="1600" dirty="0" smtClean="0"/>
                  <a:t>、</a:t>
                </a:r>
                <a:r>
                  <a:rPr lang="en-US" altLang="zh-CN" sz="1600" dirty="0" err="1" smtClean="0"/>
                  <a:t>LastByteRecvd</a:t>
                </a:r>
                <a:endParaRPr lang="en-US" altLang="zh-CN" sz="1600" dirty="0" smtClean="0"/>
              </a:p>
              <a:p>
                <a:pPr lvl="2"/>
                <a:r>
                  <a:rPr lang="en-US" altLang="zh-CN" sz="1600" dirty="0" err="1" smtClean="0"/>
                  <a:t>LastByte</a:t>
                </a:r>
                <a:r>
                  <a:rPr lang="en-US" altLang="zh-CN" sz="1600" dirty="0" err="1"/>
                  <a:t>Read</a:t>
                </a:r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1600" dirty="0" smtClean="0"/>
                  <a:t> NextByteExpected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sz="1600" dirty="0" smtClean="0"/>
                  <a:t> </a:t>
                </a:r>
                <a:r>
                  <a:rPr lang="en-US" altLang="zh-CN" sz="1600" dirty="0" err="1" smtClean="0"/>
                  <a:t>LastByteRecvd</a:t>
                </a:r>
                <a:r>
                  <a:rPr lang="en-US" altLang="zh-CN" sz="1600" dirty="0" smtClean="0"/>
                  <a:t> + 1</a:t>
                </a:r>
                <a:endParaRPr lang="en-US" altLang="zh-CN" sz="1600" dirty="0"/>
              </a:p>
              <a:p>
                <a:pPr lvl="1"/>
                <a:r>
                  <a:rPr lang="zh-CN" altLang="en-US" sz="1600" dirty="0" smtClean="0"/>
                  <a:t>接收窗口</a:t>
                </a:r>
                <a:endParaRPr lang="en-US" altLang="zh-CN" sz="1600" dirty="0" smtClean="0"/>
              </a:p>
              <a:p>
                <a:pPr lvl="2"/>
                <a:r>
                  <a:rPr lang="zh-CN" altLang="en-US" sz="1600" dirty="0" smtClean="0"/>
                  <a:t>根据本地缓存情况，确定</a:t>
                </a:r>
                <a:r>
                  <a:rPr lang="en-US" altLang="zh-CN" sz="1600" dirty="0" err="1" smtClean="0"/>
                  <a:t>AdvertisedWindow</a:t>
                </a:r>
                <a:r>
                  <a:rPr lang="zh-CN" altLang="en-US" sz="1600" dirty="0" smtClean="0"/>
                  <a:t>大小，并通知发送方，实现流量控制</a:t>
                </a:r>
                <a:endParaRPr lang="en-US" altLang="zh-CN" sz="1600" dirty="0" smtClean="0"/>
              </a:p>
              <a:p>
                <a:pPr lvl="2"/>
                <a:r>
                  <a:rPr lang="en-US" altLang="zh-CN" sz="1600" dirty="0" err="1"/>
                  <a:t>AdvertisedWindow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= </a:t>
                </a:r>
                <a:r>
                  <a:rPr lang="en-US" altLang="zh-CN" sz="1600" dirty="0" err="1" smtClean="0"/>
                  <a:t>MaxRcvBuffer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– </a:t>
                </a:r>
                <a:r>
                  <a:rPr lang="en-US" altLang="zh-CN" sz="1600" dirty="0" smtClean="0"/>
                  <a:t>( (</a:t>
                </a:r>
                <a:r>
                  <a:rPr lang="en-US" altLang="zh-CN" sz="1600" dirty="0" err="1" smtClean="0"/>
                  <a:t>NextByteExpected</a:t>
                </a:r>
                <a:r>
                  <a:rPr lang="en-US" altLang="zh-CN" sz="1600" dirty="0" smtClean="0"/>
                  <a:t> – 1) - </a:t>
                </a:r>
                <a:r>
                  <a:rPr lang="en-US" altLang="zh-CN" sz="1600" dirty="0" err="1" smtClean="0"/>
                  <a:t>LastByteRead</a:t>
                </a:r>
                <a:r>
                  <a:rPr lang="en-US" altLang="zh-CN" sz="1600" dirty="0" smtClean="0"/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8572"/>
                <a:ext cx="8579554" cy="2259517"/>
              </a:xfrm>
              <a:blipFill rotWithShape="0">
                <a:blip r:embed="rId5" cstate="print"/>
                <a:stretch>
                  <a:fillRect l="-213" t="-2156" b="-9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Line 9"/>
          <p:cNvSpPr>
            <a:spLocks noChangeShapeType="1"/>
          </p:cNvSpPr>
          <p:nvPr/>
        </p:nvSpPr>
        <p:spPr bwMode="auto">
          <a:xfrm>
            <a:off x="721890" y="4253580"/>
            <a:ext cx="7780669" cy="2679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190103" y="4528473"/>
            <a:ext cx="4737933" cy="369332"/>
            <a:chOff x="2190103" y="3731630"/>
            <a:chExt cx="4737933" cy="369332"/>
          </a:xfrm>
        </p:grpSpPr>
        <p:sp>
          <p:nvSpPr>
            <p:cNvPr id="64" name="Line 5"/>
            <p:cNvSpPr>
              <a:spLocks noChangeShapeType="1"/>
            </p:cNvSpPr>
            <p:nvPr/>
          </p:nvSpPr>
          <p:spPr bwMode="auto">
            <a:xfrm flipV="1">
              <a:off x="2190103" y="3944293"/>
              <a:ext cx="47379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Text Box 14"/>
            <p:cNvSpPr txBox="1">
              <a:spLocks noChangeArrowheads="1"/>
            </p:cNvSpPr>
            <p:nvPr/>
          </p:nvSpPr>
          <p:spPr bwMode="auto">
            <a:xfrm>
              <a:off x="3900023" y="3731630"/>
              <a:ext cx="1338828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缓存区</a:t>
              </a:r>
            </a:p>
          </p:txBody>
        </p:sp>
      </p:grpSp>
      <p:sp>
        <p:nvSpPr>
          <p:cNvPr id="84" name="Text Box 27"/>
          <p:cNvSpPr txBox="1">
            <a:spLocks noChangeArrowheads="1"/>
          </p:cNvSpPr>
          <p:nvPr/>
        </p:nvSpPr>
        <p:spPr bwMode="auto">
          <a:xfrm>
            <a:off x="1143508" y="4233488"/>
            <a:ext cx="579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TCP</a:t>
            </a:r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>
            <a:off x="2178611" y="4524146"/>
            <a:ext cx="0" cy="13528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2" name="Line 25"/>
          <p:cNvSpPr>
            <a:spLocks noChangeShapeType="1"/>
          </p:cNvSpPr>
          <p:nvPr/>
        </p:nvSpPr>
        <p:spPr bwMode="auto">
          <a:xfrm>
            <a:off x="6917981" y="4524146"/>
            <a:ext cx="0" cy="13528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7128462" y="4940760"/>
            <a:ext cx="1768580" cy="380548"/>
            <a:chOff x="6635931" y="5652646"/>
            <a:chExt cx="1768580" cy="380548"/>
          </a:xfrm>
        </p:grpSpPr>
        <p:sp>
          <p:nvSpPr>
            <p:cNvPr id="88" name="Text Box 32"/>
            <p:cNvSpPr txBox="1">
              <a:spLocks noChangeArrowheads="1"/>
            </p:cNvSpPr>
            <p:nvPr/>
          </p:nvSpPr>
          <p:spPr bwMode="auto">
            <a:xfrm>
              <a:off x="6971668" y="5663862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序号增大</a:t>
              </a:r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6635931" y="5652646"/>
              <a:ext cx="1768580" cy="0"/>
            </a:xfrm>
            <a:prstGeom prst="lin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1440" y="5367993"/>
            <a:ext cx="6948874" cy="565243"/>
            <a:chOff x="641440" y="4884662"/>
            <a:chExt cx="6948874" cy="565243"/>
          </a:xfrm>
        </p:grpSpPr>
        <p:grpSp>
          <p:nvGrpSpPr>
            <p:cNvPr id="8" name="组合 7"/>
            <p:cNvGrpSpPr/>
            <p:nvPr/>
          </p:nvGrpSpPr>
          <p:grpSpPr>
            <a:xfrm>
              <a:off x="641440" y="4884662"/>
              <a:ext cx="6948874" cy="565243"/>
              <a:chOff x="641440" y="4884662"/>
              <a:chExt cx="6948874" cy="565243"/>
            </a:xfrm>
          </p:grpSpPr>
          <p:sp>
            <p:nvSpPr>
              <p:cNvPr id="70" name="Line 10"/>
              <p:cNvSpPr>
                <a:spLocks noChangeShapeType="1"/>
              </p:cNvSpPr>
              <p:nvPr/>
            </p:nvSpPr>
            <p:spPr bwMode="auto">
              <a:xfrm>
                <a:off x="721890" y="4942258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1" name="Line 11"/>
              <p:cNvSpPr>
                <a:spLocks noChangeShapeType="1"/>
              </p:cNvSpPr>
              <p:nvPr/>
            </p:nvSpPr>
            <p:spPr bwMode="auto">
              <a:xfrm>
                <a:off x="721890" y="5393649"/>
                <a:ext cx="68037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5" name="Freeform 28"/>
              <p:cNvSpPr>
                <a:spLocks/>
              </p:cNvSpPr>
              <p:nvPr/>
            </p:nvSpPr>
            <p:spPr bwMode="auto">
              <a:xfrm>
                <a:off x="7472512" y="4884662"/>
                <a:ext cx="117802" cy="537115"/>
              </a:xfrm>
              <a:custGeom>
                <a:avLst/>
                <a:gdLst>
                  <a:gd name="T0" fmla="*/ 12 w 36"/>
                  <a:gd name="T1" fmla="*/ 0 h 286"/>
                  <a:gd name="T2" fmla="*/ 36 w 36"/>
                  <a:gd name="T3" fmla="*/ 86 h 286"/>
                  <a:gd name="T4" fmla="*/ 8 w 36"/>
                  <a:gd name="T5" fmla="*/ 102 h 286"/>
                  <a:gd name="T6" fmla="*/ 28 w 36"/>
                  <a:gd name="T7" fmla="*/ 138 h 286"/>
                  <a:gd name="T8" fmla="*/ 0 w 36"/>
                  <a:gd name="T9" fmla="*/ 158 h 286"/>
                  <a:gd name="T10" fmla="*/ 24 w 36"/>
                  <a:gd name="T11" fmla="*/ 210 h 286"/>
                  <a:gd name="T12" fmla="*/ 8 w 36"/>
                  <a:gd name="T13" fmla="*/ 238 h 286"/>
                  <a:gd name="T14" fmla="*/ 32 w 36"/>
                  <a:gd name="T15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86">
                    <a:moveTo>
                      <a:pt x="12" y="0"/>
                    </a:moveTo>
                    <a:lnTo>
                      <a:pt x="36" y="86"/>
                    </a:lnTo>
                    <a:lnTo>
                      <a:pt x="8" y="102"/>
                    </a:lnTo>
                    <a:lnTo>
                      <a:pt x="28" y="138"/>
                    </a:lnTo>
                    <a:lnTo>
                      <a:pt x="0" y="158"/>
                    </a:lnTo>
                    <a:lnTo>
                      <a:pt x="24" y="210"/>
                    </a:lnTo>
                    <a:lnTo>
                      <a:pt x="8" y="238"/>
                    </a:lnTo>
                    <a:lnTo>
                      <a:pt x="32" y="286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Freeform 29"/>
              <p:cNvSpPr>
                <a:spLocks/>
              </p:cNvSpPr>
              <p:nvPr/>
            </p:nvSpPr>
            <p:spPr bwMode="auto">
              <a:xfrm>
                <a:off x="641440" y="4904753"/>
                <a:ext cx="176703" cy="545152"/>
              </a:xfrm>
              <a:custGeom>
                <a:avLst/>
                <a:gdLst>
                  <a:gd name="T0" fmla="*/ 14 w 66"/>
                  <a:gd name="T1" fmla="*/ 0 h 274"/>
                  <a:gd name="T2" fmla="*/ 66 w 66"/>
                  <a:gd name="T3" fmla="*/ 46 h 274"/>
                  <a:gd name="T4" fmla="*/ 6 w 66"/>
                  <a:gd name="T5" fmla="*/ 84 h 274"/>
                  <a:gd name="T6" fmla="*/ 54 w 66"/>
                  <a:gd name="T7" fmla="*/ 136 h 274"/>
                  <a:gd name="T8" fmla="*/ 0 w 66"/>
                  <a:gd name="T9" fmla="*/ 178 h 274"/>
                  <a:gd name="T10" fmla="*/ 54 w 66"/>
                  <a:gd name="T11" fmla="*/ 214 h 274"/>
                  <a:gd name="T12" fmla="*/ 12 w 66"/>
                  <a:gd name="T13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74">
                    <a:moveTo>
                      <a:pt x="14" y="0"/>
                    </a:moveTo>
                    <a:lnTo>
                      <a:pt x="66" y="46"/>
                    </a:lnTo>
                    <a:lnTo>
                      <a:pt x="6" y="84"/>
                    </a:lnTo>
                    <a:lnTo>
                      <a:pt x="54" y="136"/>
                    </a:lnTo>
                    <a:lnTo>
                      <a:pt x="0" y="178"/>
                    </a:lnTo>
                    <a:lnTo>
                      <a:pt x="54" y="214"/>
                    </a:lnTo>
                    <a:lnTo>
                      <a:pt x="12" y="274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74702" y="4904749"/>
              <a:ext cx="10823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kern="0" dirty="0"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  <a:r>
                <a:rPr lang="zh-CN" altLang="en-US" sz="1400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流</a:t>
              </a:r>
              <a:endParaRPr lang="en-US" altLang="zh-CN" sz="1400" kern="0" dirty="0" smtClean="0"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r>
                <a:rPr lang="zh-CN" altLang="en-US" sz="1400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按字节编号</a:t>
              </a:r>
              <a:endParaRPr lang="zh-CN" altLang="en-US" sz="1400" dirty="0"/>
            </a:p>
          </p:txBody>
        </p:sp>
      </p:grp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3135391" y="3586902"/>
            <a:ext cx="2310066" cy="535534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接收应用程序</a:t>
            </a:r>
          </a:p>
        </p:txBody>
      </p:sp>
      <p:sp>
        <p:nvSpPr>
          <p:cNvPr id="45" name="Freeform 21"/>
          <p:cNvSpPr>
            <a:spLocks/>
          </p:cNvSpPr>
          <p:nvPr/>
        </p:nvSpPr>
        <p:spPr bwMode="auto">
          <a:xfrm flipH="1">
            <a:off x="2178609" y="4121900"/>
            <a:ext cx="2146335" cy="1303689"/>
          </a:xfrm>
          <a:custGeom>
            <a:avLst/>
            <a:gdLst>
              <a:gd name="T0" fmla="*/ 0 w 754"/>
              <a:gd name="T1" fmla="*/ 0 h 727"/>
              <a:gd name="T2" fmla="*/ 68 w 754"/>
              <a:gd name="T3" fmla="*/ 168 h 727"/>
              <a:gd name="T4" fmla="*/ 260 w 754"/>
              <a:gd name="T5" fmla="*/ 252 h 727"/>
              <a:gd name="T6" fmla="*/ 568 w 754"/>
              <a:gd name="T7" fmla="*/ 312 h 727"/>
              <a:gd name="T8" fmla="*/ 704 w 754"/>
              <a:gd name="T9" fmla="*/ 416 h 727"/>
              <a:gd name="T10" fmla="*/ 740 w 754"/>
              <a:gd name="T11" fmla="*/ 572 h 727"/>
              <a:gd name="T12" fmla="*/ 754 w 754"/>
              <a:gd name="T13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4" h="727">
                <a:moveTo>
                  <a:pt x="0" y="0"/>
                </a:moveTo>
                <a:cubicBezTo>
                  <a:pt x="11" y="28"/>
                  <a:pt x="25" y="126"/>
                  <a:pt x="68" y="168"/>
                </a:cubicBezTo>
                <a:cubicBezTo>
                  <a:pt x="111" y="210"/>
                  <a:pt x="177" y="228"/>
                  <a:pt x="260" y="252"/>
                </a:cubicBezTo>
                <a:cubicBezTo>
                  <a:pt x="343" y="276"/>
                  <a:pt x="494" y="285"/>
                  <a:pt x="568" y="312"/>
                </a:cubicBezTo>
                <a:cubicBezTo>
                  <a:pt x="642" y="339"/>
                  <a:pt x="675" y="373"/>
                  <a:pt x="704" y="416"/>
                </a:cubicBezTo>
                <a:cubicBezTo>
                  <a:pt x="733" y="459"/>
                  <a:pt x="732" y="520"/>
                  <a:pt x="740" y="572"/>
                </a:cubicBezTo>
                <a:cubicBezTo>
                  <a:pt x="748" y="624"/>
                  <a:pt x="751" y="695"/>
                  <a:pt x="754" y="727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507230" y="4688815"/>
            <a:ext cx="19044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</a:t>
            </a:r>
            <a:r>
              <a:rPr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读出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LastByteRead</a:t>
            </a: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2178611" y="5425589"/>
            <a:ext cx="1935851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已确认过但未读出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4746977" y="5434964"/>
            <a:ext cx="356960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5347490" y="5434963"/>
            <a:ext cx="656584" cy="451391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1973549" y="6260912"/>
            <a:ext cx="27734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下一</a:t>
            </a:r>
            <a:r>
              <a:rPr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个希望收到的字节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NextByteExpected</a:t>
            </a: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 </a:t>
            </a:r>
            <a:r>
              <a:rPr lang="zh-CN" altLang="en-US" kern="0" dirty="0" smtClean="0">
                <a:solidFill>
                  <a:srgbClr val="FF0066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确认号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5584371" y="6250718"/>
            <a:ext cx="2103120" cy="55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最后收到的字节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kern="0" dirty="0" err="1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LastByteRecvd</a:t>
            </a:r>
            <a:r>
              <a:rPr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V="1">
            <a:off x="6004074" y="5873301"/>
            <a:ext cx="0" cy="450052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 flipV="1">
            <a:off x="4114462" y="5876980"/>
            <a:ext cx="0" cy="450053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4114462" y="5436978"/>
            <a:ext cx="0" cy="436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>
            <a:off x="6004074" y="5455732"/>
            <a:ext cx="0" cy="436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7" name="圆角矩形标注 56"/>
          <p:cNvSpPr/>
          <p:nvPr/>
        </p:nvSpPr>
        <p:spPr>
          <a:xfrm>
            <a:off x="542355" y="3746276"/>
            <a:ext cx="2484194" cy="525637"/>
          </a:xfrm>
          <a:prstGeom prst="wedgeRoundRectCallout">
            <a:avLst>
              <a:gd name="adj1" fmla="val -1945"/>
              <a:gd name="adj2" fmla="val 315111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已被应用读出，无需缓存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8" name="圆角矩形标注 57"/>
          <p:cNvSpPr/>
          <p:nvPr/>
        </p:nvSpPr>
        <p:spPr>
          <a:xfrm>
            <a:off x="5280303" y="3481088"/>
            <a:ext cx="1355628" cy="716237"/>
          </a:xfrm>
          <a:prstGeom prst="wedgeRoundRectCallout">
            <a:avLst>
              <a:gd name="adj1" fmla="val -74682"/>
              <a:gd name="adj2" fmla="val 271980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乱序到达的多个字节段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圆角矩形标注 58"/>
          <p:cNvSpPr/>
          <p:nvPr/>
        </p:nvSpPr>
        <p:spPr>
          <a:xfrm>
            <a:off x="6917981" y="3517319"/>
            <a:ext cx="2036196" cy="525637"/>
          </a:xfrm>
          <a:prstGeom prst="wedgeRoundRectCallout">
            <a:avLst>
              <a:gd name="adj1" fmla="val -85092"/>
              <a:gd name="adj2" fmla="val 372270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未达到的字节序列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5121784" y="4917400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接收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窗口</a:t>
            </a:r>
          </a:p>
        </p:txBody>
      </p:sp>
      <p:sp>
        <p:nvSpPr>
          <p:cNvPr id="61" name="矩形 60"/>
          <p:cNvSpPr/>
          <p:nvPr/>
        </p:nvSpPr>
        <p:spPr>
          <a:xfrm>
            <a:off x="4114462" y="5210360"/>
            <a:ext cx="2813574" cy="834469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36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4" grpId="0"/>
      <p:bldP spid="81" grpId="0" animBg="1"/>
      <p:bldP spid="82" grpId="0" animBg="1"/>
      <p:bldP spid="44" grpId="0" animBg="1"/>
      <p:bldP spid="45" grpId="0" animBg="1"/>
      <p:bldP spid="46" grpId="0"/>
      <p:bldP spid="47" grpId="0" animBg="1"/>
      <p:bldP spid="49" grpId="0" animBg="1"/>
      <p:bldP spid="50" grpId="0" animBg="1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1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回顾滑动窗口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8572"/>
            <a:ext cx="8579554" cy="51383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假设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仅考虑单向的传输情况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假设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为发送端，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为接收端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以字节为单位</a:t>
            </a:r>
            <a:endParaRPr lang="en-US" altLang="zh-CN" sz="1800" dirty="0" smtClean="0"/>
          </a:p>
          <a:p>
            <a:pPr lvl="2"/>
            <a:r>
              <a:rPr lang="zh-CN" altLang="en-US" sz="1600" dirty="0"/>
              <a:t>实际传输过程中，每个</a:t>
            </a:r>
            <a:r>
              <a:rPr lang="en-US" altLang="zh-CN" sz="1600" dirty="0"/>
              <a:t>TCP</a:t>
            </a:r>
            <a:r>
              <a:rPr lang="zh-CN" altLang="en-US" sz="1600" dirty="0"/>
              <a:t>报文段不会是单个字节，将在“触发传输”一节讲解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窗口大小不变</a:t>
            </a:r>
            <a:endParaRPr lang="en-US" altLang="zh-CN" sz="1800" dirty="0"/>
          </a:p>
          <a:p>
            <a:pPr lvl="2"/>
            <a:r>
              <a:rPr lang="zh-CN" altLang="en-US" sz="1600" dirty="0" smtClean="0"/>
              <a:t>窗口大小变化，受“流量控制”、“拥塞控制”的影响</a:t>
            </a:r>
            <a:endParaRPr lang="en-US" altLang="zh-CN" sz="1600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假定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发来的确认报文段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确认</a:t>
            </a:r>
            <a:r>
              <a:rPr lang="zh-CN" altLang="en-US" sz="1800" dirty="0" smtClean="0"/>
              <a:t>号</a:t>
            </a:r>
            <a:r>
              <a:rPr lang="en-US" altLang="zh-CN" sz="1800" dirty="0" smtClean="0"/>
              <a:t>Acknowledgment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31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接收窗口</a:t>
            </a:r>
            <a:r>
              <a:rPr lang="en-US" altLang="zh-CN" sz="1800" dirty="0" err="1" smtClean="0"/>
              <a:t>AdvertisedWindow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20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观察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双方后续的收发行为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492240" y="87868"/>
            <a:ext cx="254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5.3.4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02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.8|10.8|28.6|5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6.9|12.6|1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5.7|43.5|12.2|24.4|29.8|33.7|2|11.3|6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|91.1|3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61.7|50.1|6.7|28.4|3.9|14.4|22.8|34.8|115.8|19.6|1.1|28.9|32.3|59.1|6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1|3.5|30.4|5.3|24.3|4.9|1.4|40.2|8.5|6.9|71.9|11.6|1|9|0.9|52.6|12.4|18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|13.5|22.2|44.5|4.7|5.8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1.3|9.5|4.2|1|2.2|4.1|10.9|16.4|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4.8|2.4|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9.9|8.3|20.9|19.9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36281</TotalTime>
  <Words>1796</Words>
  <Application>Microsoft Office PowerPoint</Application>
  <PresentationFormat>全屏显示(4:3)</PresentationFormat>
  <Paragraphs>710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18</vt:i4>
      </vt:variant>
    </vt:vector>
  </HeadingPairs>
  <TitlesOfParts>
    <vt:vector size="44" baseType="lpstr">
      <vt:lpstr>黑体</vt:lpstr>
      <vt:lpstr>华文楷体</vt:lpstr>
      <vt:lpstr>宋体</vt:lpstr>
      <vt:lpstr>微软雅黑</vt:lpstr>
      <vt:lpstr>Arial</vt:lpstr>
      <vt:lpstr>Arial Black</vt:lpstr>
      <vt:lpstr>Calibri</vt:lpstr>
      <vt:lpstr>Cambria Math</vt:lpstr>
      <vt:lpstr>Symbol</vt:lpstr>
      <vt:lpstr>Tahoma</vt:lpstr>
      <vt:lpstr>Times New Roman</vt:lpstr>
      <vt:lpstr>Wingdings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第五章 端到端传输(5)</vt:lpstr>
      <vt:lpstr>回顾：FIN+ACK的超时判定问题</vt:lpstr>
      <vt:lpstr>回顾：FIN+ACK的超时判定问题</vt:lpstr>
      <vt:lpstr>回顾：FIN+ACK的超时判定问题</vt:lpstr>
      <vt:lpstr>提纲</vt:lpstr>
      <vt:lpstr>滑动窗口是TCP的核心算法</vt:lpstr>
      <vt:lpstr>可靠和有序的传输</vt:lpstr>
      <vt:lpstr>可靠和有序的传输</vt:lpstr>
      <vt:lpstr>回顾滑动窗口</vt:lpstr>
      <vt:lpstr>回顾滑动窗口</vt:lpstr>
      <vt:lpstr>回顾滑动窗口</vt:lpstr>
      <vt:lpstr>回顾滑动窗口</vt:lpstr>
      <vt:lpstr>回顾滑动窗口</vt:lpstr>
      <vt:lpstr>回顾滑动窗口</vt:lpstr>
      <vt:lpstr>回顾滑动窗口</vt:lpstr>
      <vt:lpstr>回顾滑动窗口</vt:lpstr>
      <vt:lpstr>选择确认 SACK 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1644</cp:revision>
  <dcterms:created xsi:type="dcterms:W3CDTF">2017-02-02T15:53:23Z</dcterms:created>
  <dcterms:modified xsi:type="dcterms:W3CDTF">2020-04-28T12:31:30Z</dcterms:modified>
</cp:coreProperties>
</file>