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3.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 id="2147483711" r:id="rId5"/>
    <p:sldMasterId id="2147483736" r:id="rId6"/>
    <p:sldMasterId id="2147483762" r:id="rId7"/>
    <p:sldMasterId id="2147483775" r:id="rId8"/>
    <p:sldMasterId id="2147483814" r:id="rId9"/>
    <p:sldMasterId id="2147483852" r:id="rId10"/>
    <p:sldMasterId id="2147483865" r:id="rId11"/>
    <p:sldMasterId id="2147483891" r:id="rId12"/>
    <p:sldMasterId id="2147483917" r:id="rId13"/>
    <p:sldMasterId id="2147483944" r:id="rId14"/>
  </p:sldMasterIdLst>
  <p:notesMasterIdLst>
    <p:notesMasterId r:id="rId29"/>
  </p:notesMasterIdLst>
  <p:sldIdLst>
    <p:sldId id="256" r:id="rId15"/>
    <p:sldId id="664" r:id="rId16"/>
    <p:sldId id="665" r:id="rId17"/>
    <p:sldId id="666" r:id="rId18"/>
    <p:sldId id="667" r:id="rId19"/>
    <p:sldId id="717" r:id="rId20"/>
    <p:sldId id="668" r:id="rId21"/>
    <p:sldId id="669" r:id="rId22"/>
    <p:sldId id="675" r:id="rId23"/>
    <p:sldId id="670" r:id="rId24"/>
    <p:sldId id="674" r:id="rId25"/>
    <p:sldId id="677" r:id="rId26"/>
    <p:sldId id="676" r:id="rId27"/>
    <p:sldId id="718"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336600"/>
    <a:srgbClr val="FF3300"/>
    <a:srgbClr val="FF5050"/>
    <a:srgbClr val="EFEFFF"/>
    <a:srgbClr val="FF0066"/>
    <a:srgbClr val="6666FF"/>
    <a:srgbClr val="99CCFF"/>
    <a:srgbClr val="FF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88" autoAdjust="0"/>
    <p:restoredTop sz="79622" autoAdjust="0"/>
  </p:normalViewPr>
  <p:slideViewPr>
    <p:cSldViewPr snapToGrid="0">
      <p:cViewPr varScale="1">
        <p:scale>
          <a:sx n="70" d="100"/>
          <a:sy n="70" d="100"/>
        </p:scale>
        <p:origin x="1296" y="43"/>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presProps" Target="presProp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2020/4/28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4173983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122136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148297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1624541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825019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164231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55604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23171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32418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051873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2020/4/28</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2020/4/28</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141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4665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00245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424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8100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9463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3144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2020/4/28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113023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0574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5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2020/4/28</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3560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5752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12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843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95398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88150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4163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235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03767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2020/4/28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0308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69600911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50619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960872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142730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82566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218179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16625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453250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350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929221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944413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07350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8841793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711391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735818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080282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483831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12847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4001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691571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10964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293132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99386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316499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8057178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041562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873764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930918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3668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8615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100074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491453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771236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852452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91057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647225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01330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2020/4/28</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083CB3F-878A-4642-93A2-BAFB0AFC5C28}"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C33B61-CFBC-430F-85B4-4C9CE3E5D426}"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BFCF5-8A96-4DAB-B3A8-F5E424E297D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ACF69-F05F-4838-8BFC-CD369747EC2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9BB41-11DE-441E-9B85-598E13DAF081}"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883EBF-86B1-4418-ADA7-DEF4E7BFB5F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2020/4/28</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2ACF8-F759-4878-B1B1-6F5A257F22D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44329-D2C7-49B8-9B08-A13165361B30}"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82151A-AE24-4846-A3A8-921851A6AB4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76D511-CF70-4B54-AB45-49385A9B7871}"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091F2C-663B-4CBA-9CEF-0E73A74D1D98}"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0FAD034E-951A-4536-89BC-6BADF825F19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C19DCDD-17E4-480E-B309-0C25D406EA59}"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D86D6-C740-4686-91D8-1F3E2A9C1CB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31C1CD-8A77-48ED-AB43-18C5D1AE0646}"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8264D-2922-426A-A2E4-21ABC0D73500}"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2020/4/28</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2E46D-D7E3-4B94-8CD1-17A4B39F3A2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FBD59-048F-4B34-89D3-B56AA99C71E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5F34A-B811-4D2D-A356-21394B1D14E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D918B-DB77-4ACC-854B-091285D4E48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301162-522D-4D23-B4DB-4DE989D891DF}"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86794E-7C17-4A44-B508-31FD301FBB5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9DB479-4982-4291-8796-58409899816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E4A3526A-E276-48B0-9038-5517A1AB244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86134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2020/4/28</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2020/4/28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755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2020/4/28</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2020/4/28</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2020/4/28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7727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243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285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2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39564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082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929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46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2020/4/28</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723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102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221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2020/4/28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2212150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545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393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093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3960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1458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2020/4/28</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1101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9907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6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4128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89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2020/4/28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67514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9805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36767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437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1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3.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theme" Target="../theme/theme14.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2020/4/28</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400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123958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7936933"/>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3606184"/>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88082A5-DAAA-40BC-8E1A-C501AD8E7D7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28BCC91-89F8-4CE3-92D7-F359DEFF1FDB}"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2257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85924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2020/4/28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24702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40.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0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第五章 端到端传输</a:t>
            </a:r>
            <a:r>
              <a:rPr lang="en-US" altLang="zh-CN" dirty="0" smtClean="0"/>
              <a:t>(6)</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慢接收进程如何对快发送进程进行流控</a:t>
            </a:r>
            <a:endParaRPr lang="zh-CN" altLang="en-US" sz="3200" dirty="0"/>
          </a:p>
        </p:txBody>
      </p:sp>
      <p:sp>
        <p:nvSpPr>
          <p:cNvPr id="3" name="内容占位符 2"/>
          <p:cNvSpPr>
            <a:spLocks noGrp="1"/>
          </p:cNvSpPr>
          <p:nvPr>
            <p:ph idx="1"/>
          </p:nvPr>
        </p:nvSpPr>
        <p:spPr>
          <a:xfrm>
            <a:off x="457199" y="1327411"/>
            <a:ext cx="8579554" cy="4185115"/>
          </a:xfrm>
        </p:spPr>
        <p:txBody>
          <a:bodyPr/>
          <a:lstStyle/>
          <a:p>
            <a:pPr marL="0" lvl="1">
              <a:lnSpc>
                <a:spcPct val="150000"/>
              </a:lnSpc>
              <a:spcBef>
                <a:spcPts val="1800"/>
              </a:spcBef>
            </a:pPr>
            <a:r>
              <a:rPr lang="zh-CN" altLang="en-US" sz="2000" dirty="0" smtClean="0"/>
              <a:t>解决方案：发送方主动定期探测</a:t>
            </a:r>
            <a:endParaRPr lang="en-US" altLang="zh-CN" sz="2000" dirty="0" smtClean="0"/>
          </a:p>
          <a:p>
            <a:pPr lvl="1">
              <a:lnSpc>
                <a:spcPct val="150000"/>
              </a:lnSpc>
            </a:pPr>
            <a:r>
              <a:rPr lang="en-US" altLang="zh-CN" sz="1800" dirty="0" smtClean="0"/>
              <a:t>TCP</a:t>
            </a:r>
            <a:r>
              <a:rPr lang="zh-CN" altLang="en-US" sz="1800" dirty="0" smtClean="0"/>
              <a:t>为每个</a:t>
            </a:r>
            <a:r>
              <a:rPr lang="en-US" altLang="zh-CN" sz="1800" dirty="0" smtClean="0"/>
              <a:t>TCP</a:t>
            </a:r>
            <a:r>
              <a:rPr lang="zh-CN" altLang="en-US" sz="1800" dirty="0" smtClean="0"/>
              <a:t>连接设置一个持续计时器</a:t>
            </a:r>
            <a:r>
              <a:rPr lang="en-US" altLang="zh-CN" sz="1800" dirty="0" smtClean="0"/>
              <a:t>(persistence timer)</a:t>
            </a:r>
          </a:p>
          <a:p>
            <a:pPr lvl="2">
              <a:lnSpc>
                <a:spcPct val="150000"/>
              </a:lnSpc>
            </a:pPr>
            <a:r>
              <a:rPr lang="zh-CN" altLang="en-US" sz="1600" dirty="0" smtClean="0"/>
              <a:t>只要</a:t>
            </a:r>
            <a:r>
              <a:rPr lang="en-US" altLang="zh-CN" sz="1600" dirty="0" smtClean="0"/>
              <a:t>TCP</a:t>
            </a:r>
            <a:r>
              <a:rPr lang="zh-CN" altLang="en-US" sz="1600" dirty="0" smtClean="0"/>
              <a:t>连接的一方收到对方的</a:t>
            </a:r>
            <a:r>
              <a:rPr lang="en-US" altLang="zh-CN" sz="1600" dirty="0" smtClean="0"/>
              <a:t>0</a:t>
            </a:r>
            <a:r>
              <a:rPr lang="zh-CN" altLang="en-US" sz="1600" dirty="0" smtClean="0"/>
              <a:t>窗口通知，就启动该计时器</a:t>
            </a:r>
            <a:endParaRPr lang="en-US" altLang="zh-CN" sz="1600" dirty="0" smtClean="0"/>
          </a:p>
          <a:p>
            <a:pPr lvl="1">
              <a:lnSpc>
                <a:spcPct val="150000"/>
              </a:lnSpc>
            </a:pPr>
            <a:r>
              <a:rPr lang="zh-CN" altLang="en-US" sz="1800" dirty="0" smtClean="0"/>
              <a:t>计时器到期，发送</a:t>
            </a:r>
            <a:r>
              <a:rPr lang="zh-CN" altLang="en-US" sz="1800" dirty="0" smtClean="0">
                <a:solidFill>
                  <a:schemeClr val="accent5">
                    <a:lumMod val="50000"/>
                  </a:schemeClr>
                </a:solidFill>
              </a:rPr>
              <a:t>零窗口探测报文 </a:t>
            </a:r>
            <a:r>
              <a:rPr lang="en-US" altLang="zh-CN" sz="1800" dirty="0" smtClean="0"/>
              <a:t>(</a:t>
            </a:r>
            <a:r>
              <a:rPr lang="zh-CN" altLang="en-US" sz="1800" dirty="0" smtClean="0"/>
              <a:t>仅携带</a:t>
            </a:r>
            <a:r>
              <a:rPr lang="en-US" altLang="zh-CN" sz="1800" dirty="0" smtClean="0"/>
              <a:t>1</a:t>
            </a:r>
            <a:r>
              <a:rPr lang="zh-CN" altLang="en-US" sz="1800" dirty="0" smtClean="0"/>
              <a:t>字节数据</a:t>
            </a:r>
            <a:r>
              <a:rPr lang="en-US" altLang="zh-CN" sz="1800" dirty="0" smtClean="0"/>
              <a:t>)</a:t>
            </a:r>
            <a:endParaRPr lang="en-US" altLang="zh-CN" dirty="0" smtClean="0"/>
          </a:p>
          <a:p>
            <a:pPr lvl="2">
              <a:lnSpc>
                <a:spcPct val="150000"/>
              </a:lnSpc>
            </a:pPr>
            <a:r>
              <a:rPr lang="zh-CN" altLang="en-US" sz="1600" dirty="0" smtClean="0"/>
              <a:t>对方将确认这个探测报文，同时给出了现在的窗口值</a:t>
            </a:r>
            <a:endParaRPr lang="en-US" altLang="zh-CN" sz="1600" dirty="0" smtClean="0"/>
          </a:p>
          <a:p>
            <a:pPr lvl="2">
              <a:lnSpc>
                <a:spcPct val="150000"/>
              </a:lnSpc>
            </a:pPr>
            <a:r>
              <a:rPr lang="zh-CN" altLang="en-US" sz="1600" dirty="0" smtClean="0"/>
              <a:t>若收到的确认报文中</a:t>
            </a:r>
            <a:r>
              <a:rPr lang="en-US" altLang="zh-CN" sz="1600" dirty="0" err="1" smtClean="0"/>
              <a:t>AdvertisedWindow</a:t>
            </a:r>
            <a:r>
              <a:rPr lang="zh-CN" altLang="en-US" sz="1600" dirty="0" smtClean="0"/>
              <a:t>仍为</a:t>
            </a:r>
            <a:r>
              <a:rPr lang="en-US" altLang="zh-CN" sz="1600" dirty="0" smtClean="0"/>
              <a:t>0</a:t>
            </a:r>
            <a:r>
              <a:rPr lang="zh-CN" altLang="en-US" sz="1600" dirty="0" smtClean="0"/>
              <a:t>，重新设置该定时器</a:t>
            </a:r>
            <a:endParaRPr lang="en-US" altLang="zh-CN" sz="1600" dirty="0" smtClean="0"/>
          </a:p>
          <a:p>
            <a:pPr lvl="2">
              <a:lnSpc>
                <a:spcPct val="150000"/>
              </a:lnSpc>
            </a:pPr>
            <a:r>
              <a:rPr lang="zh-CN" altLang="en-US" sz="1600" dirty="0" smtClean="0"/>
              <a:t>直到收到对方的确认报文中</a:t>
            </a:r>
            <a:r>
              <a:rPr lang="en-US" altLang="zh-CN" sz="1600" dirty="0" err="1" smtClean="0"/>
              <a:t>AdvertisedWindow</a:t>
            </a:r>
            <a:r>
              <a:rPr lang="zh-CN" altLang="en-US" sz="1600" dirty="0" smtClean="0"/>
              <a:t>不为</a:t>
            </a:r>
            <a:r>
              <a:rPr lang="en-US" altLang="zh-CN" sz="1600" dirty="0" smtClean="0"/>
              <a:t>0</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9" name="圆角矩形标注 8"/>
          <p:cNvSpPr/>
          <p:nvPr/>
        </p:nvSpPr>
        <p:spPr>
          <a:xfrm>
            <a:off x="130629" y="4888487"/>
            <a:ext cx="8906124" cy="1365379"/>
          </a:xfrm>
          <a:prstGeom prst="wedgeRoundRectCallout">
            <a:avLst>
              <a:gd name="adj1" fmla="val 16775"/>
              <a:gd name="adj2" fmla="val -4314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主要</a:t>
            </a:r>
            <a:r>
              <a:rPr lang="zh-CN" altLang="en-US" sz="1600" dirty="0">
                <a:solidFill>
                  <a:srgbClr val="FFFFFF"/>
                </a:solidFill>
                <a:latin typeface="Calibri" panose="020F0502020204030204" pitchFamily="34" charset="0"/>
                <a:ea typeface="黑体" panose="02010609060101010101" pitchFamily="49" charset="-122"/>
              </a:rPr>
              <a:t>依靠发送方解决该</a:t>
            </a:r>
            <a:r>
              <a:rPr lang="zh-CN" altLang="en-US" sz="1600" dirty="0" smtClean="0">
                <a:solidFill>
                  <a:srgbClr val="FFFFFF"/>
                </a:solidFill>
                <a:latin typeface="Calibri" panose="020F0502020204030204" pitchFamily="34" charset="0"/>
                <a:ea typeface="黑体" panose="02010609060101010101" pitchFamily="49" charset="-122"/>
              </a:rPr>
              <a:t>问题</a:t>
            </a:r>
            <a:endParaRPr lang="en-US" altLang="zh-CN" sz="1600" dirty="0" smtClean="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en-US" altLang="zh-CN" sz="1600" dirty="0">
                <a:solidFill>
                  <a:srgbClr val="FFFFFF"/>
                </a:solidFill>
                <a:latin typeface="Calibri" panose="020F0502020204030204" pitchFamily="34" charset="0"/>
                <a:ea typeface="黑体" panose="02010609060101010101" pitchFamily="49" charset="-122"/>
              </a:rPr>
              <a:t>TCP</a:t>
            </a:r>
            <a:r>
              <a:rPr lang="zh-CN" altLang="en-US" sz="1600" dirty="0">
                <a:solidFill>
                  <a:srgbClr val="FFFFFF"/>
                </a:solidFill>
                <a:latin typeface="Calibri" panose="020F0502020204030204" pitchFamily="34" charset="0"/>
                <a:ea typeface="黑体" panose="02010609060101010101" pitchFamily="49" charset="-122"/>
              </a:rPr>
              <a:t>被设计成使接收方尽可能简单，即“聪明的发送方</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笨拙的接收方</a:t>
            </a:r>
            <a:r>
              <a:rPr lang="en-US" altLang="zh-CN" sz="1600" dirty="0">
                <a:solidFill>
                  <a:srgbClr val="FFFFFF"/>
                </a:solidFill>
                <a:latin typeface="Calibri" panose="020F0502020204030204" pitchFamily="34" charset="0"/>
                <a:ea typeface="黑体" panose="02010609060101010101" pitchFamily="49" charset="-122"/>
              </a:rPr>
              <a:t>(smart sender / dumb receiver)”</a:t>
            </a:r>
            <a:r>
              <a:rPr lang="zh-CN" altLang="en-US" sz="1600" dirty="0" smtClean="0">
                <a:solidFill>
                  <a:srgbClr val="FFFFFF"/>
                </a:solidFill>
                <a:latin typeface="Calibri" panose="020F0502020204030204" pitchFamily="34" charset="0"/>
                <a:ea typeface="黑体" panose="02010609060101010101" pitchFamily="49" charset="-122"/>
              </a:rPr>
              <a:t>规则</a:t>
            </a:r>
            <a:endParaRPr lang="zh-CN" altLang="en-US"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285093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smtClean="0"/>
              <a:t>AdvertisedWindow</a:t>
            </a:r>
            <a:r>
              <a:rPr lang="zh-CN" altLang="en-US" sz="3200" dirty="0" smtClean="0"/>
              <a:t>字段大小</a:t>
            </a:r>
            <a:endParaRPr lang="zh-CN" altLang="en-US" sz="3200" dirty="0"/>
          </a:p>
        </p:txBody>
      </p:sp>
      <p:sp>
        <p:nvSpPr>
          <p:cNvPr id="3" name="内容占位符 2"/>
          <p:cNvSpPr>
            <a:spLocks noGrp="1"/>
          </p:cNvSpPr>
          <p:nvPr>
            <p:ph idx="1"/>
          </p:nvPr>
        </p:nvSpPr>
        <p:spPr>
          <a:xfrm>
            <a:off x="457198" y="1462395"/>
            <a:ext cx="8370713" cy="4167697"/>
          </a:xfrm>
        </p:spPr>
        <p:txBody>
          <a:bodyPr/>
          <a:lstStyle/>
          <a:p>
            <a:r>
              <a:rPr lang="en-US" altLang="zh-CN" sz="2000" dirty="0" smtClean="0"/>
              <a:t>16</a:t>
            </a:r>
            <a:r>
              <a:rPr lang="zh-CN" altLang="en-US" sz="2000" dirty="0" smtClean="0"/>
              <a:t>位用于表示</a:t>
            </a:r>
            <a:r>
              <a:rPr lang="en-US" altLang="zh-CN" sz="2000" dirty="0" err="1"/>
              <a:t>AdvertisedWindow</a:t>
            </a:r>
            <a:r>
              <a:rPr lang="zh-CN" altLang="en-US" sz="2000" dirty="0" smtClean="0"/>
              <a:t>窗口大小足够吗？</a:t>
            </a:r>
            <a:r>
              <a:rPr lang="en-US" altLang="zh-CN" sz="2000" dirty="0" smtClean="0"/>
              <a:t> </a:t>
            </a:r>
          </a:p>
          <a:p>
            <a:r>
              <a:rPr lang="zh-CN" altLang="en-US" sz="2000" dirty="0" smtClean="0"/>
              <a:t>长肥管道现象</a:t>
            </a:r>
            <a:endParaRPr lang="en-US" altLang="zh-CN" sz="2000" dirty="0" smtClean="0"/>
          </a:p>
          <a:p>
            <a:pPr lvl="1">
              <a:lnSpc>
                <a:spcPct val="150000"/>
              </a:lnSpc>
            </a:pPr>
            <a:r>
              <a:rPr lang="en-US" altLang="zh-CN" sz="1600" dirty="0" smtClean="0"/>
              <a:t>TCP</a:t>
            </a:r>
            <a:r>
              <a:rPr lang="zh-CN" altLang="en-US" sz="1600" dirty="0" smtClean="0"/>
              <a:t>发送端在发送完发送窗口内的所有数据后必须等到对端的</a:t>
            </a:r>
            <a:r>
              <a:rPr lang="en-US" altLang="zh-CN" sz="1600" dirty="0" smtClean="0"/>
              <a:t>ACK</a:t>
            </a:r>
            <a:r>
              <a:rPr lang="zh-CN" altLang="en-US" sz="1600" dirty="0" smtClean="0"/>
              <a:t>更新窗口后才能继续发送数据</a:t>
            </a:r>
            <a:endParaRPr lang="en-US" altLang="zh-CN" sz="1600" dirty="0" smtClean="0"/>
          </a:p>
          <a:p>
            <a:pPr lvl="2">
              <a:lnSpc>
                <a:spcPct val="150000"/>
              </a:lnSpc>
            </a:pPr>
            <a:r>
              <a:rPr lang="zh-CN" altLang="en-US" sz="1600" dirty="0" smtClean="0"/>
              <a:t>发送窗口值大小根据</a:t>
            </a:r>
            <a:r>
              <a:rPr lang="en-US" altLang="zh-CN" sz="1600" dirty="0" err="1" smtClean="0"/>
              <a:t>AdvertisedWindow</a:t>
            </a:r>
            <a:r>
              <a:rPr lang="zh-CN" altLang="en-US" sz="1600" dirty="0" smtClean="0"/>
              <a:t>确定</a:t>
            </a:r>
            <a:endParaRPr lang="en-US" altLang="zh-CN" sz="1600" dirty="0" smtClean="0"/>
          </a:p>
          <a:p>
            <a:pPr lvl="1">
              <a:lnSpc>
                <a:spcPct val="150000"/>
              </a:lnSpc>
            </a:pPr>
            <a:r>
              <a:rPr lang="zh-CN" altLang="en-US" sz="1600" kern="1200" dirty="0"/>
              <a:t>在广域网中传输数据时，由于往返时间较长，发送端等待的时间也会较长</a:t>
            </a:r>
            <a:r>
              <a:rPr lang="zh-CN" altLang="en-US" sz="1600" kern="1200" dirty="0" smtClean="0"/>
              <a:t>，端到端路径的</a:t>
            </a:r>
            <a:r>
              <a:rPr lang="zh-CN" altLang="en-US" sz="1600" dirty="0"/>
              <a:t>时延带宽</a:t>
            </a:r>
            <a:r>
              <a:rPr lang="zh-CN" altLang="en-US" sz="1600" dirty="0" smtClean="0"/>
              <a:t>积较大时，若窗口太小，会造成路径上在传输着的数据量很少，即管道很空，因此</a:t>
            </a:r>
            <a:r>
              <a:rPr lang="zh-CN" altLang="en-US" sz="1600" kern="1200" dirty="0" smtClean="0"/>
              <a:t>使得</a:t>
            </a:r>
            <a:r>
              <a:rPr lang="en-US" altLang="zh-CN" sz="1600" kern="1200" dirty="0"/>
              <a:t>TCP</a:t>
            </a:r>
            <a:r>
              <a:rPr lang="zh-CN" altLang="en-US" sz="1600" kern="1200" dirty="0"/>
              <a:t>数据交互</a:t>
            </a:r>
            <a:r>
              <a:rPr lang="zh-CN" altLang="en-US" sz="1600" kern="1200" dirty="0" smtClean="0"/>
              <a:t>的效率较低，即长</a:t>
            </a:r>
            <a:r>
              <a:rPr lang="zh-CN" altLang="en-US" sz="1600" kern="1200" dirty="0"/>
              <a:t>肥管道</a:t>
            </a:r>
            <a:r>
              <a:rPr lang="zh-CN" altLang="en-US" sz="1600" kern="1200" dirty="0" smtClean="0"/>
              <a:t>现象</a:t>
            </a:r>
            <a:endParaRPr lang="en-US" altLang="zh-CN" sz="1600" kern="1200" dirty="0" smtClean="0"/>
          </a:p>
          <a:p>
            <a:pPr lvl="2">
              <a:lnSpc>
                <a:spcPct val="150000"/>
              </a:lnSpc>
            </a:pPr>
            <a:r>
              <a:rPr lang="zh-CN" altLang="en-US" sz="1600" dirty="0"/>
              <a:t>具有</a:t>
            </a:r>
            <a:r>
              <a:rPr lang="zh-CN" altLang="en-US" sz="1600" dirty="0" smtClean="0"/>
              <a:t>较大</a:t>
            </a:r>
            <a:r>
              <a:rPr lang="zh-CN" altLang="en-US" sz="1600" dirty="0"/>
              <a:t>时延带宽积</a:t>
            </a:r>
            <a:r>
              <a:rPr lang="zh-CN" altLang="en-US" sz="1600" dirty="0" smtClean="0"/>
              <a:t>的</a:t>
            </a:r>
            <a:r>
              <a:rPr lang="zh-CN" altLang="en-US" sz="1600" dirty="0"/>
              <a:t>传输路径叫做长肥</a:t>
            </a:r>
            <a:r>
              <a:rPr lang="zh-CN" altLang="en-US" sz="1600" dirty="0" smtClean="0"/>
              <a:t>管道 </a:t>
            </a:r>
            <a:r>
              <a:rPr lang="en-US" altLang="zh-CN" sz="1600" dirty="0" smtClean="0"/>
              <a:t>(</a:t>
            </a:r>
            <a:r>
              <a:rPr lang="en-US" altLang="zh-CN" sz="1600" dirty="0"/>
              <a:t>Long-Fat Pipe</a:t>
            </a:r>
            <a:r>
              <a:rPr lang="en-US" altLang="zh-CN" sz="1600" dirty="0" smtClean="0"/>
              <a:t>)</a:t>
            </a:r>
          </a:p>
          <a:p>
            <a:pPr lvl="1">
              <a:lnSpc>
                <a:spcPct val="150000"/>
              </a:lnSpc>
            </a:pPr>
            <a:r>
              <a:rPr lang="zh-CN" altLang="en-US" sz="1600" dirty="0" smtClean="0"/>
              <a:t>窗口应该足够大，以保持管道满载</a:t>
            </a:r>
          </a:p>
          <a:p>
            <a:pPr lvl="1"/>
            <a:endParaRPr lang="zh-CN" altLang="en-US" sz="1600" dirty="0" smtClean="0">
              <a:solidFill>
                <a:schemeClr val="accent1">
                  <a:lumMod val="75000"/>
                </a:schemeClr>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85310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dissolv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smtClean="0"/>
              <a:t>AdvertisedWindow</a:t>
            </a:r>
            <a:r>
              <a:rPr lang="zh-CN" altLang="en-US" sz="3200" dirty="0" smtClean="0"/>
              <a:t>字段大小</a:t>
            </a:r>
            <a:endParaRPr lang="zh-CN" altLang="en-US" sz="3200" dirty="0"/>
          </a:p>
        </p:txBody>
      </p:sp>
      <p:sp>
        <p:nvSpPr>
          <p:cNvPr id="3" name="内容占位符 2"/>
          <p:cNvSpPr>
            <a:spLocks noGrp="1"/>
          </p:cNvSpPr>
          <p:nvPr>
            <p:ph idx="1"/>
          </p:nvPr>
        </p:nvSpPr>
        <p:spPr>
          <a:xfrm>
            <a:off x="457198" y="1292577"/>
            <a:ext cx="8370713" cy="2743846"/>
          </a:xfrm>
        </p:spPr>
        <p:txBody>
          <a:bodyPr/>
          <a:lstStyle/>
          <a:p>
            <a:r>
              <a:rPr lang="zh-CN" altLang="en-US" sz="2000" dirty="0" smtClean="0"/>
              <a:t>窗口字段的最大值，需要足够大以使得发送方能够保持管道满载</a:t>
            </a:r>
            <a:endParaRPr lang="en-US" altLang="zh-CN" sz="2000" dirty="0" smtClean="0"/>
          </a:p>
          <a:p>
            <a:pPr lvl="1">
              <a:lnSpc>
                <a:spcPct val="150000"/>
              </a:lnSpc>
            </a:pPr>
            <a:r>
              <a:rPr lang="zh-CN" altLang="en-US" sz="1600" dirty="0" smtClean="0"/>
              <a:t>网络的时延</a:t>
            </a:r>
            <a:r>
              <a:rPr lang="zh-CN" altLang="en-US" sz="1600" dirty="0"/>
              <a:t>带宽</a:t>
            </a:r>
            <a:r>
              <a:rPr lang="zh-CN" altLang="en-US" sz="1600" dirty="0" smtClean="0"/>
              <a:t>积决定</a:t>
            </a:r>
            <a:r>
              <a:rPr lang="en-US" altLang="zh-CN" sz="1600" dirty="0" err="1" smtClean="0"/>
              <a:t>AdvertisedWindow</a:t>
            </a:r>
            <a:r>
              <a:rPr lang="zh-CN" altLang="en-US" sz="1600" dirty="0" smtClean="0"/>
              <a:t>字段应有的大小</a:t>
            </a:r>
            <a:r>
              <a:rPr lang="en-US" altLang="zh-CN" sz="1600" dirty="0" smtClean="0"/>
              <a:t> </a:t>
            </a:r>
          </a:p>
          <a:p>
            <a:pPr lvl="2">
              <a:lnSpc>
                <a:spcPct val="150000"/>
              </a:lnSpc>
            </a:pPr>
            <a:r>
              <a:rPr lang="zh-CN" altLang="en-US" sz="1600" dirty="0"/>
              <a:t>窗口应该足够大，使得 </a:t>
            </a:r>
            <a:r>
              <a:rPr lang="en-US" altLang="zh-CN" sz="1600" dirty="0"/>
              <a:t>“</a:t>
            </a:r>
            <a:r>
              <a:rPr lang="zh-CN" altLang="en-US" sz="1600" dirty="0"/>
              <a:t>时延带宽积</a:t>
            </a:r>
            <a:r>
              <a:rPr lang="en-US" altLang="zh-CN" sz="1600" dirty="0"/>
              <a:t>” </a:t>
            </a:r>
            <a:r>
              <a:rPr lang="zh-CN" altLang="en-US" sz="1600" dirty="0"/>
              <a:t>的全部数据能被</a:t>
            </a:r>
            <a:r>
              <a:rPr lang="zh-CN" altLang="en-US" sz="1600" dirty="0" smtClean="0"/>
              <a:t>传输</a:t>
            </a:r>
            <a:endParaRPr lang="en-US" altLang="zh-CN" sz="1600" dirty="0" smtClean="0"/>
          </a:p>
          <a:p>
            <a:pPr lvl="1">
              <a:lnSpc>
                <a:spcPct val="150000"/>
              </a:lnSpc>
            </a:pPr>
            <a:r>
              <a:rPr lang="zh-CN" altLang="en-US" sz="1600" dirty="0"/>
              <a:t>在此基础上，接收方在 </a:t>
            </a:r>
            <a:r>
              <a:rPr lang="en-US" altLang="zh-CN" sz="1600" dirty="0"/>
              <a:t>[0,</a:t>
            </a:r>
            <a:r>
              <a:rPr lang="zh-CN" altLang="en-US" sz="1600" dirty="0"/>
              <a:t>最大值</a:t>
            </a:r>
            <a:r>
              <a:rPr lang="en-US" altLang="zh-CN" sz="1600" dirty="0"/>
              <a:t>] </a:t>
            </a:r>
            <a:r>
              <a:rPr lang="zh-CN" altLang="en-US" sz="1600" dirty="0"/>
              <a:t>范围内调整窗口大小以适应自身的接收</a:t>
            </a:r>
            <a:r>
              <a:rPr lang="zh-CN" altLang="en-US" sz="1600" dirty="0" smtClean="0"/>
              <a:t>能力</a:t>
            </a:r>
            <a:endParaRPr lang="en-US" altLang="zh-CN" sz="1600" dirty="0" smtClean="0"/>
          </a:p>
          <a:p>
            <a:r>
              <a:rPr lang="en-US" altLang="zh-CN" sz="2000" dirty="0" smtClean="0"/>
              <a:t>100ms</a:t>
            </a:r>
            <a:r>
              <a:rPr lang="zh-CN" altLang="en-US" sz="2000" dirty="0" smtClean="0"/>
              <a:t>的</a:t>
            </a:r>
            <a:r>
              <a:rPr lang="en-US" altLang="zh-CN" sz="2000" dirty="0" smtClean="0"/>
              <a:t>RTT</a:t>
            </a:r>
            <a:r>
              <a:rPr lang="zh-CN" altLang="en-US" sz="2000" dirty="0" smtClean="0"/>
              <a:t>下，</a:t>
            </a:r>
            <a:r>
              <a:rPr lang="zh-CN" altLang="en-US" sz="2000" dirty="0"/>
              <a:t>现有</a:t>
            </a:r>
            <a:r>
              <a:rPr lang="zh-CN" altLang="en-US" sz="2000" dirty="0" smtClean="0"/>
              <a:t>典型</a:t>
            </a:r>
            <a:r>
              <a:rPr lang="zh-CN" altLang="en-US" sz="2000" dirty="0"/>
              <a:t>网络技术的时延带宽</a:t>
            </a:r>
            <a:r>
              <a:rPr lang="zh-CN" altLang="en-US" sz="2000" dirty="0" smtClean="0"/>
              <a:t>积</a:t>
            </a:r>
            <a:endParaRPr lang="en-US" altLang="zh-CN" sz="2000" dirty="0" smtClean="0"/>
          </a:p>
          <a:p>
            <a:pPr lvl="1">
              <a:lnSpc>
                <a:spcPct val="150000"/>
              </a:lnSpc>
            </a:pPr>
            <a:r>
              <a:rPr lang="en-US" altLang="zh-CN" sz="1600" dirty="0" smtClean="0"/>
              <a:t>100ms</a:t>
            </a:r>
            <a:r>
              <a:rPr lang="zh-CN" altLang="en-US" sz="1600" dirty="0" smtClean="0"/>
              <a:t>，穿越</a:t>
            </a:r>
            <a:r>
              <a:rPr lang="zh-CN" altLang="en-US" sz="1600" dirty="0"/>
              <a:t>美国大陆的连接的</a:t>
            </a:r>
            <a:r>
              <a:rPr lang="zh-CN" altLang="en-US" sz="1600" dirty="0" smtClean="0"/>
              <a:t>典型</a:t>
            </a:r>
            <a:r>
              <a:rPr lang="zh-CN" altLang="en-US" sz="1600" dirty="0"/>
              <a:t>值</a:t>
            </a: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238937576"/>
              </p:ext>
            </p:extLst>
          </p:nvPr>
        </p:nvGraphicFramePr>
        <p:xfrm>
          <a:off x="1410789" y="4036423"/>
          <a:ext cx="4362994" cy="2275917"/>
        </p:xfrm>
        <a:graphic>
          <a:graphicData uri="http://schemas.openxmlformats.org/drawingml/2006/table">
            <a:tbl>
              <a:tblPr firstRow="1" bandRow="1">
                <a:tableStyleId>{5C22544A-7EE6-4342-B048-85BDC9FD1C3A}</a:tableStyleId>
              </a:tblPr>
              <a:tblGrid>
                <a:gridCol w="2181497">
                  <a:extLst>
                    <a:ext uri="{9D8B030D-6E8A-4147-A177-3AD203B41FA5}">
                      <a16:colId xmlns:a16="http://schemas.microsoft.com/office/drawing/2014/main" val="20000"/>
                    </a:ext>
                  </a:extLst>
                </a:gridCol>
                <a:gridCol w="2181497">
                  <a:extLst>
                    <a:ext uri="{9D8B030D-6E8A-4147-A177-3AD203B41FA5}">
                      <a16:colId xmlns:a16="http://schemas.microsoft.com/office/drawing/2014/main" val="20001"/>
                    </a:ext>
                  </a:extLst>
                </a:gridCol>
              </a:tblGrid>
              <a:tr h="359097">
                <a:tc>
                  <a:txBody>
                    <a:bodyPr/>
                    <a:lstStyle/>
                    <a:p>
                      <a:pPr algn="ctr"/>
                      <a:r>
                        <a:rPr lang="zh-CN" altLang="en-US" sz="1600" baseline="0" dirty="0" smtClean="0">
                          <a:latin typeface="Calibri" panose="020F0502020204030204" pitchFamily="34" charset="0"/>
                          <a:ea typeface="华文楷体" panose="02010600040101010101" pitchFamily="2" charset="-122"/>
                        </a:rPr>
                        <a:t>网络类型</a:t>
                      </a:r>
                      <a:endParaRPr lang="zh-CN" altLang="en-US" sz="1600" baseline="0" dirty="0">
                        <a:latin typeface="Calibri" panose="020F0502020204030204" pitchFamily="34" charset="0"/>
                        <a:ea typeface="华文楷体" panose="02010600040101010101" pitchFamily="2" charset="-122"/>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1600" baseline="0" dirty="0" smtClean="0">
                          <a:latin typeface="Calibri" panose="020F0502020204030204" pitchFamily="34" charset="0"/>
                          <a:ea typeface="华文楷体" panose="02010600040101010101" pitchFamily="2" charset="-122"/>
                        </a:rPr>
                        <a:t>时延带宽积</a:t>
                      </a:r>
                      <a:endParaRPr lang="en-US" altLang="zh-CN" sz="1600" baseline="0" dirty="0" smtClean="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0"/>
                  </a:ext>
                </a:extLst>
              </a:tr>
              <a:tr h="319470">
                <a:tc>
                  <a:txBody>
                    <a:bodyPr/>
                    <a:lstStyle/>
                    <a:p>
                      <a:r>
                        <a:rPr lang="en-US" altLang="zh-CN" sz="1400" baseline="0" dirty="0" smtClean="0">
                          <a:latin typeface="Calibri" panose="020F0502020204030204" pitchFamily="34" charset="0"/>
                          <a:ea typeface="华文楷体" panose="02010600040101010101" pitchFamily="2" charset="-122"/>
                        </a:rPr>
                        <a:t>  T1</a:t>
                      </a:r>
                      <a:r>
                        <a:rPr lang="zh-CN" altLang="en-US" sz="1400" baseline="0" dirty="0" smtClean="0">
                          <a:latin typeface="Calibri" panose="020F0502020204030204" pitchFamily="34" charset="0"/>
                          <a:ea typeface="华文楷体" panose="02010600040101010101" pitchFamily="2" charset="-122"/>
                        </a:rPr>
                        <a:t> </a:t>
                      </a:r>
                      <a:r>
                        <a:rPr lang="en-US" altLang="zh-CN" sz="1400" baseline="0" dirty="0" smtClean="0">
                          <a:latin typeface="Calibri" panose="020F0502020204030204" pitchFamily="34" charset="0"/>
                          <a:ea typeface="华文楷体" panose="02010600040101010101" pitchFamily="2" charset="-122"/>
                        </a:rPr>
                        <a:t>(1.5Mbps)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smtClean="0">
                          <a:latin typeface="Calibri" panose="020F0502020204030204" pitchFamily="34" charset="0"/>
                          <a:ea typeface="华文楷体" panose="02010600040101010101" pitchFamily="2" charset="-122"/>
                        </a:rPr>
                        <a:t>18KB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1"/>
                  </a:ext>
                </a:extLst>
              </a:tr>
              <a:tr h="319470">
                <a:tc>
                  <a:txBody>
                    <a:bodyPr/>
                    <a:lstStyle/>
                    <a:p>
                      <a:r>
                        <a:rPr lang="zh-CN" altLang="en-US" sz="1400" baseline="0" dirty="0" smtClean="0">
                          <a:latin typeface="Calibri" panose="020F0502020204030204" pitchFamily="34" charset="0"/>
                          <a:ea typeface="华文楷体" panose="02010600040101010101" pitchFamily="2" charset="-122"/>
                        </a:rPr>
                        <a:t>  以太网 </a:t>
                      </a:r>
                      <a:r>
                        <a:rPr lang="en-US" altLang="zh-CN" sz="1400" baseline="0" dirty="0" smtClean="0">
                          <a:latin typeface="Calibri" panose="020F0502020204030204" pitchFamily="34" charset="0"/>
                          <a:ea typeface="华文楷体" panose="02010600040101010101" pitchFamily="2" charset="-122"/>
                        </a:rPr>
                        <a:t>(10Mbps)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smtClean="0">
                          <a:latin typeface="Calibri" panose="020F0502020204030204" pitchFamily="34" charset="0"/>
                          <a:ea typeface="华文楷体" panose="02010600040101010101" pitchFamily="2" charset="-122"/>
                        </a:rPr>
                        <a:t>122KB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2"/>
                  </a:ext>
                </a:extLst>
              </a:tr>
              <a:tr h="319470">
                <a:tc>
                  <a:txBody>
                    <a:bodyPr/>
                    <a:lstStyle/>
                    <a:p>
                      <a:r>
                        <a:rPr lang="en-US" altLang="zh-CN" sz="1400" baseline="0" dirty="0" smtClean="0">
                          <a:latin typeface="Calibri" panose="020F0502020204030204" pitchFamily="34" charset="0"/>
                          <a:ea typeface="华文楷体" panose="02010600040101010101" pitchFamily="2" charset="-122"/>
                        </a:rPr>
                        <a:t>  T3 (45Mbps)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smtClean="0">
                          <a:latin typeface="Calibri" panose="020F0502020204030204" pitchFamily="34" charset="0"/>
                          <a:ea typeface="华文楷体" panose="02010600040101010101" pitchFamily="2" charset="-122"/>
                        </a:rPr>
                        <a:t>549KB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3"/>
                  </a:ext>
                </a:extLst>
              </a:tr>
              <a:tr h="319470">
                <a:tc>
                  <a:txBody>
                    <a:bodyPr/>
                    <a:lstStyle/>
                    <a:p>
                      <a:r>
                        <a:rPr lang="zh-CN" altLang="en-US" sz="1400" baseline="0" dirty="0" smtClean="0">
                          <a:latin typeface="Calibri" panose="020F0502020204030204" pitchFamily="34" charset="0"/>
                          <a:ea typeface="华文楷体" panose="02010600040101010101" pitchFamily="2" charset="-122"/>
                        </a:rPr>
                        <a:t>  快速以太网 </a:t>
                      </a:r>
                      <a:r>
                        <a:rPr lang="en-US" altLang="zh-CN" sz="1400" baseline="0" dirty="0" smtClean="0">
                          <a:latin typeface="Calibri" panose="020F0502020204030204" pitchFamily="34" charset="0"/>
                          <a:ea typeface="华文楷体" panose="02010600040101010101" pitchFamily="2" charset="-122"/>
                        </a:rPr>
                        <a:t>(100Mbps)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smtClean="0">
                          <a:latin typeface="Calibri" panose="020F0502020204030204" pitchFamily="34" charset="0"/>
                          <a:ea typeface="华文楷体" panose="02010600040101010101" pitchFamily="2" charset="-122"/>
                        </a:rPr>
                        <a:t>1.2MB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4"/>
                  </a:ext>
                </a:extLst>
              </a:tr>
              <a:tr h="31947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400" baseline="0" dirty="0" smtClean="0">
                          <a:latin typeface="Calibri" panose="020F0502020204030204" pitchFamily="34" charset="0"/>
                          <a:ea typeface="华文楷体" panose="02010600040101010101" pitchFamily="2" charset="-122"/>
                        </a:rPr>
                        <a:t>  OC-3</a:t>
                      </a:r>
                      <a:r>
                        <a:rPr lang="zh-CN" altLang="en-US" sz="1400" baseline="0" dirty="0" smtClean="0">
                          <a:latin typeface="Calibri" panose="020F0502020204030204" pitchFamily="34" charset="0"/>
                          <a:ea typeface="华文楷体" panose="02010600040101010101" pitchFamily="2" charset="-122"/>
                        </a:rPr>
                        <a:t> </a:t>
                      </a:r>
                      <a:r>
                        <a:rPr lang="en-US" altLang="zh-CN" sz="1400" baseline="0" dirty="0" smtClean="0">
                          <a:latin typeface="Calibri" panose="020F0502020204030204" pitchFamily="34" charset="0"/>
                          <a:ea typeface="华文楷体" panose="02010600040101010101" pitchFamily="2" charset="-122"/>
                        </a:rPr>
                        <a:t>(155Mbps)</a:t>
                      </a:r>
                      <a:endParaRPr lang="zh-CN" altLang="en-US" sz="1400" baseline="0" dirty="0" smtClean="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smtClean="0">
                          <a:latin typeface="Calibri" panose="020F0502020204030204" pitchFamily="34" charset="0"/>
                          <a:ea typeface="华文楷体" panose="02010600040101010101" pitchFamily="2" charset="-122"/>
                        </a:rPr>
                        <a:t>1.8MB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5"/>
                  </a:ext>
                </a:extLst>
              </a:tr>
              <a:tr h="31947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400" baseline="0" dirty="0" smtClean="0">
                          <a:latin typeface="Calibri" panose="020F0502020204030204" pitchFamily="34" charset="0"/>
                          <a:ea typeface="华文楷体" panose="02010600040101010101" pitchFamily="2" charset="-122"/>
                        </a:rPr>
                        <a:t>  OC-12</a:t>
                      </a:r>
                      <a:r>
                        <a:rPr lang="zh-CN" altLang="en-US" sz="1400" baseline="0" dirty="0" smtClean="0">
                          <a:latin typeface="Calibri" panose="020F0502020204030204" pitchFamily="34" charset="0"/>
                          <a:ea typeface="华文楷体" panose="02010600040101010101" pitchFamily="2" charset="-122"/>
                        </a:rPr>
                        <a:t> </a:t>
                      </a:r>
                      <a:r>
                        <a:rPr lang="en-US" altLang="zh-CN" sz="1400" baseline="0" dirty="0" smtClean="0">
                          <a:latin typeface="Calibri" panose="020F0502020204030204" pitchFamily="34" charset="0"/>
                          <a:ea typeface="华文楷体" panose="02010600040101010101" pitchFamily="2" charset="-122"/>
                        </a:rPr>
                        <a:t>(622Mbps)</a:t>
                      </a:r>
                      <a:endParaRPr lang="zh-CN" altLang="en-US" sz="1400" baseline="0" dirty="0" smtClean="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smtClean="0">
                          <a:latin typeface="Calibri" panose="020F0502020204030204" pitchFamily="34" charset="0"/>
                          <a:ea typeface="华文楷体" panose="02010600040101010101" pitchFamily="2" charset="-122"/>
                        </a:rPr>
                        <a:t>7.4MB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6"/>
                  </a:ext>
                </a:extLst>
              </a:tr>
            </a:tbl>
          </a:graphicData>
        </a:graphic>
      </p:graphicFrame>
      <p:sp>
        <p:nvSpPr>
          <p:cNvPr id="7" name="文本框 6"/>
          <p:cNvSpPr txBox="1"/>
          <p:nvPr/>
        </p:nvSpPr>
        <p:spPr>
          <a:xfrm>
            <a:off x="268224" y="6257109"/>
            <a:ext cx="8668512" cy="52469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defPPr>
              <a:defRPr lang="zh-CN"/>
            </a:defPPr>
            <a:lvl1pPr>
              <a:defRPr>
                <a:solidFill>
                  <a:schemeClr val="lt1"/>
                </a:solidFill>
                <a:latin typeface="黑体" panose="02010609060101010101" pitchFamily="49" charset="-122"/>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nSpc>
                <a:spcPct val="150000"/>
              </a:lnSpc>
              <a:buFont typeface="Wingdings" panose="05000000000000000000" pitchFamily="2" charset="2"/>
              <a:buChar char="¥"/>
            </a:pPr>
            <a:r>
              <a:rPr lang="en-US" altLang="zh-CN" sz="2000" dirty="0" smtClean="0"/>
              <a:t>16</a:t>
            </a:r>
            <a:r>
              <a:rPr lang="zh-CN" altLang="en-US" sz="2000" dirty="0" smtClean="0"/>
              <a:t>位仅允许</a:t>
            </a:r>
            <a:r>
              <a:rPr lang="en-US" altLang="zh-CN" sz="2000" dirty="0" smtClean="0"/>
              <a:t>64KB(2</a:t>
            </a:r>
            <a:r>
              <a:rPr lang="en-US" altLang="zh-CN" sz="2000" baseline="30000" dirty="0" smtClean="0"/>
              <a:t>6 </a:t>
            </a:r>
            <a:r>
              <a:rPr lang="en-US" altLang="zh-CN" sz="2000" dirty="0" smtClean="0"/>
              <a:t>KB)</a:t>
            </a:r>
            <a:r>
              <a:rPr lang="zh-CN" altLang="en-US" sz="2000" dirty="0" smtClean="0"/>
              <a:t>的通知窗口，需要一种扩大窗口的机制</a:t>
            </a:r>
            <a:endParaRPr lang="en-US" altLang="zh-CN" sz="2000" dirty="0" smtClean="0"/>
          </a:p>
        </p:txBody>
      </p:sp>
    </p:spTree>
    <p:custDataLst>
      <p:tags r:id="rId1"/>
    </p:custDataLst>
    <p:extLst>
      <p:ext uri="{BB962C8B-B14F-4D97-AF65-F5344CB8AC3E}">
        <p14:creationId xmlns:p14="http://schemas.microsoft.com/office/powerpoint/2010/main" val="1717233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smtClean="0"/>
              <a:t>AdvertisedWindow</a:t>
            </a:r>
            <a:r>
              <a:rPr lang="zh-CN" altLang="en-US" sz="3200" dirty="0" smtClean="0"/>
              <a:t>字段大小</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8" y="1292577"/>
                <a:ext cx="8579555" cy="5212726"/>
              </a:xfrm>
            </p:spPr>
            <p:txBody>
              <a:bodyPr/>
              <a:lstStyle/>
              <a:p>
                <a:r>
                  <a:rPr lang="zh-CN" altLang="en-US" sz="2000" dirty="0" smtClean="0"/>
                  <a:t>利用</a:t>
                </a:r>
                <a:r>
                  <a:rPr lang="zh-CN" altLang="en-US" sz="2000" dirty="0" smtClean="0">
                    <a:solidFill>
                      <a:schemeClr val="accent5">
                        <a:lumMod val="50000"/>
                      </a:schemeClr>
                    </a:solidFill>
                  </a:rPr>
                  <a:t>窗口扩大选项</a:t>
                </a:r>
                <a:r>
                  <a:rPr lang="en-US" altLang="zh-CN" sz="2000" dirty="0">
                    <a:solidFill>
                      <a:schemeClr val="accent5">
                        <a:lumMod val="50000"/>
                      </a:schemeClr>
                    </a:solidFill>
                  </a:rPr>
                  <a:t> (Window Scale)</a:t>
                </a:r>
                <a:endParaRPr lang="en-US" altLang="zh-CN" sz="2000" dirty="0" smtClean="0">
                  <a:solidFill>
                    <a:schemeClr val="accent5">
                      <a:lumMod val="50000"/>
                    </a:schemeClr>
                  </a:solidFill>
                </a:endParaRPr>
              </a:p>
              <a:p>
                <a:endParaRPr lang="en-US" altLang="zh-CN" sz="2000" dirty="0" smtClean="0">
                  <a:solidFill>
                    <a:schemeClr val="accent5">
                      <a:lumMod val="50000"/>
                    </a:schemeClr>
                  </a:solidFill>
                </a:endParaRPr>
              </a:p>
              <a:p>
                <a:pPr lvl="1"/>
                <a:endParaRPr lang="en-US" altLang="zh-CN" sz="1600" dirty="0" smtClean="0"/>
              </a:p>
              <a:p>
                <a:pPr lvl="1">
                  <a:lnSpc>
                    <a:spcPct val="150000"/>
                  </a:lnSpc>
                </a:pPr>
                <a:r>
                  <a:rPr lang="zh-CN" altLang="en-US" sz="1600" dirty="0" smtClean="0"/>
                  <a:t>为</a:t>
                </a:r>
                <a:r>
                  <a:rPr lang="en-US" altLang="zh-CN" sz="1600" dirty="0" err="1" smtClean="0"/>
                  <a:t>AdvertisedWindow</a:t>
                </a:r>
                <a:r>
                  <a:rPr lang="zh-CN" altLang="en-US" sz="1600" dirty="0" smtClean="0"/>
                  <a:t>定义一个</a:t>
                </a:r>
                <a:r>
                  <a:rPr lang="zh-CN" altLang="en-US" sz="1600" dirty="0" smtClean="0">
                    <a:solidFill>
                      <a:schemeClr val="accent5">
                        <a:lumMod val="50000"/>
                      </a:schemeClr>
                    </a:solidFill>
                  </a:rPr>
                  <a:t>扩展因子</a:t>
                </a:r>
                <a:r>
                  <a:rPr lang="en-US" altLang="zh-CN" sz="1600" dirty="0" smtClean="0">
                    <a:solidFill>
                      <a:schemeClr val="accent5">
                        <a:lumMod val="50000"/>
                      </a:schemeClr>
                    </a:solidFill>
                  </a:rPr>
                  <a:t>/</a:t>
                </a:r>
                <a:r>
                  <a:rPr lang="zh-CN" altLang="en-US" sz="1600" dirty="0" smtClean="0">
                    <a:solidFill>
                      <a:schemeClr val="accent5">
                        <a:lumMod val="50000"/>
                      </a:schemeClr>
                    </a:solidFill>
                  </a:rPr>
                  <a:t>移位计数</a:t>
                </a:r>
                <a:r>
                  <a:rPr lang="en-US" altLang="zh-CN" sz="1600" dirty="0" smtClean="0">
                    <a:solidFill>
                      <a:schemeClr val="accent5">
                        <a:lumMod val="50000"/>
                      </a:schemeClr>
                    </a:solidFill>
                  </a:rPr>
                  <a:t>(scaling factor/</a:t>
                </a:r>
                <a:r>
                  <a:rPr lang="en-US" altLang="zh-CN" sz="1600" dirty="0" err="1" smtClean="0">
                    <a:solidFill>
                      <a:schemeClr val="accent5">
                        <a:lumMod val="50000"/>
                      </a:schemeClr>
                    </a:solidFill>
                  </a:rPr>
                  <a:t>shift.cnt</a:t>
                </a:r>
                <a:r>
                  <a:rPr lang="en-US" altLang="zh-CN" sz="1600" dirty="0">
                    <a:solidFill>
                      <a:schemeClr val="accent5">
                        <a:lumMod val="50000"/>
                      </a:schemeClr>
                    </a:solidFill>
                  </a:rPr>
                  <a:t>)</a:t>
                </a:r>
                <a:endParaRPr lang="en-US" altLang="zh-CN" sz="1600" dirty="0" smtClean="0">
                  <a:solidFill>
                    <a:schemeClr val="accent5">
                      <a:lumMod val="50000"/>
                    </a:schemeClr>
                  </a:solidFill>
                </a:endParaRPr>
              </a:p>
              <a:p>
                <a:pPr lvl="2">
                  <a:lnSpc>
                    <a:spcPct val="150000"/>
                  </a:lnSpc>
                </a:pPr>
                <a:r>
                  <a:rPr lang="zh-CN" altLang="en-US" sz="1600" dirty="0" smtClean="0"/>
                  <a:t>只在建立连接时</a:t>
                </a:r>
                <a:r>
                  <a:rPr lang="zh-CN" altLang="en-US" sz="1600" dirty="0"/>
                  <a:t>声明</a:t>
                </a:r>
                <a:r>
                  <a:rPr lang="zh-CN" altLang="en-US" sz="1600" dirty="0" smtClean="0"/>
                  <a:t>，</a:t>
                </a:r>
                <a:r>
                  <a:rPr lang="zh-CN" altLang="en-US" sz="1600" dirty="0"/>
                  <a:t>该</a:t>
                </a:r>
                <a:r>
                  <a:rPr lang="zh-CN" altLang="en-US" sz="1600" dirty="0" smtClean="0"/>
                  <a:t>选项</a:t>
                </a:r>
                <a:r>
                  <a:rPr lang="zh-CN" altLang="en-US" sz="1600" dirty="0"/>
                  <a:t>只能出现</a:t>
                </a:r>
                <a:r>
                  <a:rPr lang="zh-CN" altLang="en-US" sz="1600" dirty="0" smtClean="0"/>
                  <a:t>在</a:t>
                </a:r>
                <a:r>
                  <a:rPr lang="en-US" altLang="zh-CN" sz="1600" dirty="0"/>
                  <a:t>SYN</a:t>
                </a:r>
                <a:r>
                  <a:rPr lang="zh-CN" altLang="en-US" sz="1600" dirty="0" smtClean="0"/>
                  <a:t>报文段中，后续数据传输都使用该值</a:t>
                </a:r>
                <a:endParaRPr lang="en-US" altLang="zh-CN" sz="1600" dirty="0" smtClean="0"/>
              </a:p>
              <a:p>
                <a:pPr lvl="1">
                  <a:lnSpc>
                    <a:spcPct val="150000"/>
                  </a:lnSpc>
                </a:pPr>
                <a:r>
                  <a:rPr lang="zh-CN" altLang="en-US" sz="1600" dirty="0" smtClean="0"/>
                  <a:t>表示</a:t>
                </a:r>
                <a:r>
                  <a:rPr lang="en-US" altLang="zh-CN" sz="1600" dirty="0" err="1" smtClean="0"/>
                  <a:t>AdvertisedWindow</a:t>
                </a:r>
                <a:r>
                  <a:rPr lang="zh-CN" altLang="en-US" sz="1600" dirty="0" smtClean="0"/>
                  <a:t>指示的值不再是以字节为单位，而是以 </a:t>
                </a:r>
                <a:r>
                  <a:rPr lang="en-US" altLang="zh-CN" sz="1800" dirty="0" smtClean="0">
                    <a:solidFill>
                      <a:schemeClr val="accent5">
                        <a:lumMod val="50000"/>
                      </a:schemeClr>
                    </a:solidFill>
                  </a:rPr>
                  <a:t>2</a:t>
                </a:r>
                <a:r>
                  <a:rPr lang="en-US" altLang="zh-CN" sz="1800" baseline="30000" dirty="0" smtClean="0">
                    <a:solidFill>
                      <a:schemeClr val="accent5">
                        <a:lumMod val="50000"/>
                      </a:schemeClr>
                    </a:solidFill>
                  </a:rPr>
                  <a:t>shift.cnt</a:t>
                </a:r>
                <a:r>
                  <a:rPr lang="en-US" altLang="zh-CN" sz="1800" dirty="0" smtClean="0">
                    <a:solidFill>
                      <a:schemeClr val="accent5">
                        <a:lumMod val="50000"/>
                      </a:schemeClr>
                    </a:solidFill>
                  </a:rPr>
                  <a:t> </a:t>
                </a:r>
                <a:r>
                  <a:rPr lang="zh-CN" altLang="en-US" sz="1600" dirty="0" smtClean="0"/>
                  <a:t>为单位</a:t>
                </a:r>
                <a:endParaRPr lang="en-US" altLang="zh-CN" sz="1600" dirty="0" smtClean="0"/>
              </a:p>
              <a:p>
                <a:pPr lvl="2">
                  <a:lnSpc>
                    <a:spcPct val="150000"/>
                  </a:lnSpc>
                </a:pPr>
                <a:r>
                  <a:rPr lang="en-US" altLang="zh-CN" sz="1600" dirty="0" smtClean="0">
                    <a:solidFill>
                      <a:schemeClr val="tx1"/>
                    </a:solidFill>
                  </a:rPr>
                  <a:t>Scaled Window = </a:t>
                </a:r>
                <a:r>
                  <a:rPr lang="en-US" altLang="zh-CN" sz="1600" dirty="0" err="1">
                    <a:solidFill>
                      <a:schemeClr val="tx1"/>
                    </a:solidFill>
                  </a:rPr>
                  <a:t>AdvertisedWindow</a:t>
                </a:r>
                <a:r>
                  <a:rPr lang="en-US" altLang="zh-CN" sz="1600" dirty="0">
                    <a:solidFill>
                      <a:schemeClr val="tx1"/>
                    </a:solidFill>
                  </a:rPr>
                  <a:t> </a:t>
                </a:r>
                <a14:m>
                  <m:oMath xmlns:m="http://schemas.openxmlformats.org/officeDocument/2006/math">
                    <m:r>
                      <a:rPr lang="en-US" altLang="zh-CN" sz="1600" i="1" smtClean="0">
                        <a:solidFill>
                          <a:schemeClr val="tx1"/>
                        </a:solidFill>
                        <a:latin typeface="Cambria Math" panose="02040503050406030204" pitchFamily="18" charset="0"/>
                        <a:ea typeface="Cambria Math" panose="02040503050406030204" pitchFamily="18" charset="0"/>
                      </a:rPr>
                      <m:t>×</m:t>
                    </m:r>
                  </m:oMath>
                </a14:m>
                <a:r>
                  <a:rPr lang="en-US" altLang="zh-CN" sz="1600" dirty="0" smtClean="0">
                    <a:solidFill>
                      <a:schemeClr val="tx1"/>
                    </a:solidFill>
                  </a:rPr>
                  <a:t> </a:t>
                </a:r>
                <a:r>
                  <a:rPr lang="en-US" altLang="zh-CN" sz="1600" dirty="0">
                    <a:solidFill>
                      <a:schemeClr val="tx1"/>
                    </a:solidFill>
                  </a:rPr>
                  <a:t>2</a:t>
                </a:r>
                <a:r>
                  <a:rPr lang="en-US" altLang="zh-CN" sz="1600" baseline="30000" dirty="0">
                    <a:solidFill>
                      <a:schemeClr val="tx1"/>
                    </a:solidFill>
                  </a:rPr>
                  <a:t>shift.cnt</a:t>
                </a:r>
                <a:r>
                  <a:rPr lang="en-US" altLang="zh-CN" sz="1600" dirty="0">
                    <a:solidFill>
                      <a:schemeClr val="tx1"/>
                    </a:solidFill>
                  </a:rPr>
                  <a:t> </a:t>
                </a:r>
                <a:endParaRPr lang="en-US" altLang="zh-CN" sz="1600" dirty="0" smtClean="0">
                  <a:solidFill>
                    <a:schemeClr val="tx1"/>
                  </a:solidFill>
                </a:endParaRPr>
              </a:p>
              <a:p>
                <a:pPr lvl="2">
                  <a:lnSpc>
                    <a:spcPct val="150000"/>
                  </a:lnSpc>
                </a:pPr>
                <a:r>
                  <a:rPr lang="zh-CN" altLang="en-US" sz="1600" dirty="0" smtClean="0"/>
                  <a:t>实际就是 </a:t>
                </a:r>
                <a:r>
                  <a:rPr lang="en-US" altLang="zh-CN" sz="1600" dirty="0" err="1" smtClean="0"/>
                  <a:t>AdvertisedWindow</a:t>
                </a:r>
                <a:r>
                  <a:rPr lang="en-US" altLang="zh-CN" sz="1600" dirty="0" smtClean="0"/>
                  <a:t> </a:t>
                </a:r>
                <a:r>
                  <a:rPr lang="zh-CN" altLang="en-US" sz="1600" dirty="0" smtClean="0"/>
                  <a:t>值左移 </a:t>
                </a:r>
                <a:r>
                  <a:rPr lang="en-US" altLang="zh-CN" sz="1600" dirty="0" err="1" smtClean="0"/>
                  <a:t>shift.cnt</a:t>
                </a:r>
                <a:r>
                  <a:rPr lang="en-US" altLang="zh-CN" sz="1600" dirty="0" smtClean="0"/>
                  <a:t> </a:t>
                </a:r>
                <a:r>
                  <a:rPr lang="zh-CN" altLang="en-US" sz="1600" dirty="0" smtClean="0"/>
                  <a:t>位 </a:t>
                </a:r>
                <a:endParaRPr lang="en-US" altLang="zh-CN" sz="1400" dirty="0" smtClean="0"/>
              </a:p>
              <a:p>
                <a:pPr lvl="1">
                  <a:lnSpc>
                    <a:spcPct val="150000"/>
                  </a:lnSpc>
                </a:pPr>
                <a:r>
                  <a:rPr lang="en-US" altLang="zh-CN" sz="1600" dirty="0" err="1" smtClean="0"/>
                  <a:t>shift.cnt</a:t>
                </a:r>
                <a:r>
                  <a:rPr lang="en-US" altLang="zh-CN" sz="1600" dirty="0" smtClean="0"/>
                  <a:t> </a:t>
                </a:r>
                <a:r>
                  <a:rPr lang="zh-CN" altLang="en-US" sz="1600" dirty="0" smtClean="0"/>
                  <a:t>最大值为</a:t>
                </a:r>
                <a:r>
                  <a:rPr lang="en-US" altLang="zh-CN" sz="1600" dirty="0" smtClean="0"/>
                  <a:t>14</a:t>
                </a:r>
                <a:r>
                  <a:rPr lang="zh-CN" altLang="en-US" sz="1600" dirty="0" smtClean="0"/>
                  <a:t>，可扩展的最大窗口值为 </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i="1">
                            <a:latin typeface="Cambria Math" panose="02040503050406030204" pitchFamily="18" charset="0"/>
                          </a:rPr>
                          <m:t>2</m:t>
                        </m:r>
                      </m:e>
                      <m:sup>
                        <m:d>
                          <m:dPr>
                            <m:ctrlPr>
                              <a:rPr lang="en-US" altLang="zh-CN" sz="1600" i="1" smtClean="0">
                                <a:latin typeface="Cambria Math" panose="02040503050406030204" pitchFamily="18" charset="0"/>
                              </a:rPr>
                            </m:ctrlPr>
                          </m:dPr>
                          <m:e>
                            <m:r>
                              <a:rPr lang="en-US" altLang="zh-CN" sz="1600" i="1">
                                <a:latin typeface="Cambria Math" panose="02040503050406030204" pitchFamily="18" charset="0"/>
                              </a:rPr>
                              <m:t>1</m:t>
                            </m:r>
                            <m:r>
                              <a:rPr lang="en-US" altLang="zh-CN" sz="1600" i="1" smtClean="0">
                                <a:latin typeface="Cambria Math" panose="02040503050406030204" pitchFamily="18" charset="0"/>
                              </a:rPr>
                              <m:t>6</m:t>
                            </m:r>
                            <m:r>
                              <a:rPr lang="en-US" altLang="zh-CN" sz="1600" i="1">
                                <a:latin typeface="Cambria Math" panose="02040503050406030204" pitchFamily="18" charset="0"/>
                              </a:rPr>
                              <m:t>+</m:t>
                            </m:r>
                            <m:r>
                              <a:rPr lang="en-US" altLang="zh-CN" sz="1600" i="1" smtClean="0">
                                <a:latin typeface="Cambria Math" panose="02040503050406030204" pitchFamily="18" charset="0"/>
                              </a:rPr>
                              <m:t>1</m:t>
                            </m:r>
                            <m:r>
                              <a:rPr lang="en-US" altLang="zh-CN" sz="1600" i="1">
                                <a:latin typeface="Cambria Math" panose="02040503050406030204" pitchFamily="18" charset="0"/>
                              </a:rPr>
                              <m:t>4</m:t>
                            </m:r>
                          </m:e>
                        </m:d>
                      </m:sup>
                    </m:sSup>
                    <m:r>
                      <a:rPr lang="en-US" altLang="zh-CN" sz="1600" i="1">
                        <a:latin typeface="Cambria Math" panose="02040503050406030204" pitchFamily="18" charset="0"/>
                      </a:rPr>
                      <m:t>−</m:t>
                    </m:r>
                    <m:r>
                      <a:rPr lang="en-US" altLang="zh-CN" sz="1600" i="1" smtClean="0">
                        <a:latin typeface="Cambria Math" panose="02040503050406030204" pitchFamily="18" charset="0"/>
                      </a:rPr>
                      <m:t>1</m:t>
                    </m:r>
                  </m:oMath>
                </a14:m>
                <a:endParaRPr lang="en-US" altLang="zh-CN" sz="16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8" y="1292577"/>
                <a:ext cx="8579555" cy="5212726"/>
              </a:xfrm>
              <a:blipFill rotWithShape="0">
                <a:blip r:embed="rId6" cstate="print"/>
                <a:stretch>
                  <a:fillRect l="-21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607171480"/>
              </p:ext>
            </p:extLst>
          </p:nvPr>
        </p:nvGraphicFramePr>
        <p:xfrm>
          <a:off x="1069521" y="2140788"/>
          <a:ext cx="5496288" cy="370840"/>
        </p:xfrm>
        <a:graphic>
          <a:graphicData uri="http://schemas.openxmlformats.org/drawingml/2006/table">
            <a:tbl>
              <a:tblPr bandRow="1">
                <a:tableStyleId>{5C22544A-7EE6-4342-B048-85BDC9FD1C3A}</a:tableStyleId>
              </a:tblPr>
              <a:tblGrid>
                <a:gridCol w="1832096">
                  <a:extLst>
                    <a:ext uri="{9D8B030D-6E8A-4147-A177-3AD203B41FA5}">
                      <a16:colId xmlns:a16="http://schemas.microsoft.com/office/drawing/2014/main" val="20000"/>
                    </a:ext>
                  </a:extLst>
                </a:gridCol>
                <a:gridCol w="1832096">
                  <a:extLst>
                    <a:ext uri="{9D8B030D-6E8A-4147-A177-3AD203B41FA5}">
                      <a16:colId xmlns:a16="http://schemas.microsoft.com/office/drawing/2014/main" val="20001"/>
                    </a:ext>
                  </a:extLst>
                </a:gridCol>
                <a:gridCol w="1832096">
                  <a:extLst>
                    <a:ext uri="{9D8B030D-6E8A-4147-A177-3AD203B41FA5}">
                      <a16:colId xmlns:a16="http://schemas.microsoft.com/office/drawing/2014/main" val="20002"/>
                    </a:ext>
                  </a:extLst>
                </a:gridCol>
              </a:tblGrid>
              <a:tr h="370840">
                <a:tc>
                  <a:txBody>
                    <a:bodyPr/>
                    <a:lstStyle/>
                    <a:p>
                      <a:pPr algn="ctr"/>
                      <a:r>
                        <a:rPr lang="en-US" altLang="zh-CN" sz="1600" dirty="0" smtClean="0">
                          <a:latin typeface="Calibri" panose="020F0502020204030204" pitchFamily="34" charset="0"/>
                          <a:ea typeface="华文楷体" panose="02010600040101010101" pitchFamily="2" charset="-122"/>
                        </a:rPr>
                        <a:t>Kind</a:t>
                      </a:r>
                      <a:r>
                        <a:rPr lang="zh-CN" altLang="en-US" sz="1600" baseline="0" dirty="0" smtClean="0">
                          <a:latin typeface="Calibri" panose="020F0502020204030204" pitchFamily="34" charset="0"/>
                          <a:ea typeface="华文楷体" panose="02010600040101010101" pitchFamily="2" charset="-122"/>
                        </a:rPr>
                        <a:t> </a:t>
                      </a:r>
                      <a:r>
                        <a:rPr lang="en-US" altLang="zh-CN" sz="1600" baseline="0" dirty="0" smtClean="0">
                          <a:latin typeface="Calibri" panose="020F0502020204030204" pitchFamily="34" charset="0"/>
                          <a:ea typeface="华文楷体" panose="02010600040101010101" pitchFamily="2" charset="-122"/>
                        </a:rPr>
                        <a:t>(3)</a:t>
                      </a:r>
                      <a:endParaRPr lang="zh-CN" altLang="en-US" sz="1600" dirty="0">
                        <a:latin typeface="Calibri" panose="020F0502020204030204" pitchFamily="34" charset="0"/>
                        <a:ea typeface="华文楷体" panose="02010600040101010101" pitchFamily="2" charset="-122"/>
                      </a:endParaRPr>
                    </a:p>
                  </a:txBody>
                  <a:tcPr anchor="ctr"/>
                </a:tc>
                <a:tc>
                  <a:txBody>
                    <a:bodyPr/>
                    <a:lstStyle/>
                    <a:p>
                      <a:pPr algn="ctr"/>
                      <a:r>
                        <a:rPr lang="en-US" altLang="zh-CN" sz="1600" dirty="0" smtClean="0">
                          <a:latin typeface="Calibri" panose="020F0502020204030204" pitchFamily="34" charset="0"/>
                          <a:ea typeface="华文楷体" panose="02010600040101010101" pitchFamily="2" charset="-122"/>
                        </a:rPr>
                        <a:t>Length (3)</a:t>
                      </a:r>
                      <a:endParaRPr lang="zh-CN" altLang="en-US" sz="1600" dirty="0">
                        <a:latin typeface="Calibri" panose="020F0502020204030204" pitchFamily="34" charset="0"/>
                        <a:ea typeface="华文楷体" panose="02010600040101010101" pitchFamily="2" charset="-122"/>
                      </a:endParaRPr>
                    </a:p>
                  </a:txBody>
                  <a:tcPr anchor="ctr"/>
                </a:tc>
                <a:tc>
                  <a:txBody>
                    <a:bodyPr/>
                    <a:lstStyle/>
                    <a:p>
                      <a:pPr algn="ctr"/>
                      <a:r>
                        <a:rPr lang="en-US" altLang="zh-CN" sz="1600" dirty="0" err="1" smtClean="0">
                          <a:latin typeface="Calibri" panose="020F0502020204030204" pitchFamily="34" charset="0"/>
                          <a:ea typeface="华文楷体" panose="02010600040101010101" pitchFamily="2" charset="-122"/>
                        </a:rPr>
                        <a:t>shift.cnt</a:t>
                      </a:r>
                      <a:endParaRPr lang="zh-CN" altLang="en-US" sz="1600" dirty="0">
                        <a:latin typeface="Calibri" panose="020F0502020204030204" pitchFamily="34" charset="0"/>
                        <a:ea typeface="华文楷体" panose="02010600040101010101" pitchFamily="2" charset="-122"/>
                      </a:endParaRPr>
                    </a:p>
                  </a:txBody>
                  <a:tcPr anchor="ctr">
                    <a:solidFill>
                      <a:srgbClr val="EFEFFF"/>
                    </a:solidFill>
                  </a:tcPr>
                </a:tc>
                <a:extLst>
                  <a:ext uri="{0D108BD9-81ED-4DB2-BD59-A6C34878D82A}">
                    <a16:rowId xmlns:a16="http://schemas.microsoft.com/office/drawing/2014/main" val="10000"/>
                  </a:ext>
                </a:extLst>
              </a:tr>
            </a:tbl>
          </a:graphicData>
        </a:graphic>
      </p:graphicFrame>
      <p:grpSp>
        <p:nvGrpSpPr>
          <p:cNvPr id="14" name="组合 13"/>
          <p:cNvGrpSpPr/>
          <p:nvPr/>
        </p:nvGrpSpPr>
        <p:grpSpPr>
          <a:xfrm>
            <a:off x="744582" y="1857947"/>
            <a:ext cx="5060581" cy="374282"/>
            <a:chOff x="457200" y="2311606"/>
            <a:chExt cx="5060581" cy="374282"/>
          </a:xfrm>
        </p:grpSpPr>
        <p:sp>
          <p:nvSpPr>
            <p:cNvPr id="15" name="矩形 14"/>
            <p:cNvSpPr/>
            <p:nvPr/>
          </p:nvSpPr>
          <p:spPr>
            <a:xfrm>
              <a:off x="1551802" y="2322572"/>
              <a:ext cx="288862" cy="338554"/>
            </a:xfrm>
            <a:prstGeom prst="rect">
              <a:avLst/>
            </a:prstGeom>
          </p:spPr>
          <p:txBody>
            <a:bodyPr wrap="none">
              <a:spAutoFit/>
            </a:bodyPr>
            <a:lstStyle/>
            <a:p>
              <a:r>
                <a:rPr lang="en-US" altLang="zh-CN" sz="1600" dirty="0" smtClean="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6" name="矩形 15"/>
            <p:cNvSpPr/>
            <p:nvPr/>
          </p:nvSpPr>
          <p:spPr>
            <a:xfrm>
              <a:off x="5228919" y="2311606"/>
              <a:ext cx="288862" cy="338554"/>
            </a:xfrm>
            <a:prstGeom prst="rect">
              <a:avLst/>
            </a:prstGeom>
          </p:spPr>
          <p:txBody>
            <a:bodyPr wrap="none">
              <a:spAutoFit/>
            </a:bodyPr>
            <a:lstStyle/>
            <a:p>
              <a:r>
                <a:rPr lang="en-US" altLang="zh-CN" sz="1600" dirty="0" smtClean="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7" name="矩形 16"/>
            <p:cNvSpPr/>
            <p:nvPr/>
          </p:nvSpPr>
          <p:spPr>
            <a:xfrm>
              <a:off x="3390360" y="2311606"/>
              <a:ext cx="288862" cy="338554"/>
            </a:xfrm>
            <a:prstGeom prst="rect">
              <a:avLst/>
            </a:prstGeom>
          </p:spPr>
          <p:txBody>
            <a:bodyPr wrap="none">
              <a:spAutoFit/>
            </a:bodyPr>
            <a:lstStyle/>
            <a:p>
              <a:r>
                <a:rPr lang="en-US" altLang="zh-CN" sz="1600" dirty="0" smtClean="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9" name="矩形 18"/>
            <p:cNvSpPr/>
            <p:nvPr/>
          </p:nvSpPr>
          <p:spPr>
            <a:xfrm>
              <a:off x="457200" y="2347334"/>
              <a:ext cx="595035" cy="338554"/>
            </a:xfrm>
            <a:prstGeom prst="rect">
              <a:avLst/>
            </a:prstGeom>
          </p:spPr>
          <p:txBody>
            <a:bodyPr wrap="none">
              <a:spAutoFit/>
            </a:bodyPr>
            <a:lstStyle/>
            <a:p>
              <a:r>
                <a:rPr lang="zh-CN" altLang="en-US" sz="1600" dirty="0">
                  <a:solidFill>
                    <a:schemeClr val="tx1">
                      <a:lumMod val="50000"/>
                      <a:lumOff val="50000"/>
                    </a:schemeClr>
                  </a:solidFill>
                  <a:latin typeface="华文楷体" panose="02010600040101010101" pitchFamily="2" charset="-122"/>
                  <a:ea typeface="华文楷体" panose="02010600040101010101" pitchFamily="2" charset="-122"/>
                </a:rPr>
                <a:t>字节</a:t>
              </a:r>
            </a:p>
          </p:txBody>
        </p:sp>
      </p:grpSp>
      <p:pic>
        <p:nvPicPr>
          <p:cNvPr id="6" name="图片 5"/>
          <p:cNvPicPr>
            <a:picLocks noChangeAspect="1"/>
          </p:cNvPicPr>
          <p:nvPr/>
        </p:nvPicPr>
        <p:blipFill>
          <a:blip r:embed="rId7"/>
          <a:stretch>
            <a:fillRect/>
          </a:stretch>
        </p:blipFill>
        <p:spPr>
          <a:xfrm>
            <a:off x="5638800" y="-8684"/>
            <a:ext cx="3505200" cy="1804828"/>
          </a:xfrm>
          <a:prstGeom prst="rect">
            <a:avLst/>
          </a:prstGeom>
        </p:spPr>
      </p:pic>
    </p:spTree>
    <p:custDataLst>
      <p:tags r:id="rId1"/>
    </p:custDataLst>
    <p:extLst>
      <p:ext uri="{BB962C8B-B14F-4D97-AF65-F5344CB8AC3E}">
        <p14:creationId xmlns:p14="http://schemas.microsoft.com/office/powerpoint/2010/main" val="25883669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left)">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dissolv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6"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smtClean="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endPar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7" name="图片 1" descr="问号13.jpg"/>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4983480" y="1551990"/>
            <a:ext cx="3298371"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721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a:t>
            </a:r>
            <a:r>
              <a:rPr lang="en-US" altLang="zh-CN" dirty="0" smtClean="0">
                <a:solidFill>
                  <a:schemeClr val="bg1">
                    <a:lumMod val="75000"/>
                  </a:schemeClr>
                </a:solidFill>
              </a:rPr>
              <a:t>.1  </a:t>
            </a:r>
            <a:r>
              <a:rPr lang="zh-CN" altLang="en-US" dirty="0" smtClean="0">
                <a:solidFill>
                  <a:schemeClr val="bg1">
                    <a:lumMod val="75000"/>
                  </a:schemeClr>
                </a:solidFill>
              </a:rPr>
              <a:t>传输层协议概述</a:t>
            </a:r>
            <a:endParaRPr lang="en-US" altLang="zh-CN" dirty="0">
              <a:solidFill>
                <a:schemeClr val="bg1">
                  <a:lumMod val="75000"/>
                </a:schemeClr>
              </a:solidFill>
            </a:endParaRPr>
          </a:p>
          <a:p>
            <a:r>
              <a:rPr lang="en-US" altLang="zh-CN" dirty="0" smtClean="0">
                <a:solidFill>
                  <a:schemeClr val="bg1">
                    <a:lumMod val="75000"/>
                  </a:schemeClr>
                </a:solidFill>
              </a:rPr>
              <a:t>5.2  </a:t>
            </a:r>
            <a:r>
              <a:rPr lang="zh-CN" altLang="en-US" dirty="0" smtClean="0">
                <a:solidFill>
                  <a:schemeClr val="bg1">
                    <a:lumMod val="75000"/>
                  </a:schemeClr>
                </a:solidFill>
              </a:rPr>
              <a:t>用户</a:t>
            </a:r>
            <a:r>
              <a:rPr lang="zh-CN" altLang="en-US" dirty="0">
                <a:solidFill>
                  <a:schemeClr val="bg1">
                    <a:lumMod val="75000"/>
                  </a:schemeClr>
                </a:solidFill>
              </a:rPr>
              <a:t>数据报协议 </a:t>
            </a:r>
            <a:r>
              <a:rPr lang="en-US" altLang="zh-CN" dirty="0" smtClean="0">
                <a:solidFill>
                  <a:schemeClr val="bg1">
                    <a:lumMod val="75000"/>
                  </a:schemeClr>
                </a:solidFill>
              </a:rPr>
              <a:t>UDP</a:t>
            </a:r>
          </a:p>
          <a:p>
            <a:r>
              <a:rPr lang="en-US" altLang="zh-CN" dirty="0" smtClean="0"/>
              <a:t>5.3  </a:t>
            </a:r>
            <a:r>
              <a:rPr lang="zh-CN" altLang="en-US" dirty="0" smtClean="0"/>
              <a:t>传输控制协议 </a:t>
            </a:r>
            <a:r>
              <a:rPr lang="en-US" altLang="zh-CN" dirty="0"/>
              <a:t>TCP </a:t>
            </a:r>
            <a:endParaRPr lang="en-US" altLang="zh-CN" dirty="0" smtClean="0"/>
          </a:p>
          <a:p>
            <a:pPr lvl="1">
              <a:spcBef>
                <a:spcPts val="1200"/>
              </a:spcBef>
            </a:pPr>
            <a:r>
              <a:rPr lang="en-US" altLang="zh-CN" dirty="0" smtClean="0"/>
              <a:t>5.3.1  TCP</a:t>
            </a:r>
            <a:r>
              <a:rPr lang="zh-CN" altLang="en-US" dirty="0" smtClean="0"/>
              <a:t>协议概述</a:t>
            </a:r>
            <a:endParaRPr lang="en-US" altLang="zh-CN" dirty="0" smtClean="0"/>
          </a:p>
          <a:p>
            <a:pPr lvl="1">
              <a:spcBef>
                <a:spcPts val="1200"/>
              </a:spcBef>
            </a:pPr>
            <a:r>
              <a:rPr lang="en-US" altLang="zh-CN" dirty="0" smtClean="0"/>
              <a:t>5.3.2  TCP</a:t>
            </a:r>
            <a:r>
              <a:rPr lang="zh-CN" altLang="en-US" dirty="0" smtClean="0"/>
              <a:t>报文段格式</a:t>
            </a:r>
            <a:endParaRPr lang="en-US" altLang="zh-CN" dirty="0" smtClean="0"/>
          </a:p>
          <a:p>
            <a:pPr lvl="1">
              <a:spcBef>
                <a:spcPts val="1200"/>
              </a:spcBef>
            </a:pPr>
            <a:r>
              <a:rPr lang="en-US" altLang="zh-CN" dirty="0" smtClean="0"/>
              <a:t>5.3.3  </a:t>
            </a:r>
            <a:r>
              <a:rPr lang="zh-CN" altLang="en-US" dirty="0" smtClean="0"/>
              <a:t>连接管理</a:t>
            </a:r>
            <a:endParaRPr lang="en-US" altLang="zh-CN" dirty="0" smtClean="0"/>
          </a:p>
          <a:p>
            <a:pPr lvl="1">
              <a:spcBef>
                <a:spcPts val="1200"/>
              </a:spcBef>
            </a:pPr>
            <a:r>
              <a:rPr lang="en-US" altLang="zh-CN" dirty="0" smtClean="0"/>
              <a:t>5.3.4  </a:t>
            </a:r>
            <a:r>
              <a:rPr lang="zh-CN" altLang="en-US" dirty="0" smtClean="0"/>
              <a:t>可靠</a:t>
            </a:r>
            <a:r>
              <a:rPr lang="zh-CN" altLang="en-US" dirty="0"/>
              <a:t>和有序</a:t>
            </a:r>
            <a:r>
              <a:rPr lang="zh-CN" altLang="en-US" dirty="0" smtClean="0"/>
              <a:t>传输</a:t>
            </a:r>
            <a:endParaRPr lang="en-US" altLang="zh-CN" dirty="0" smtClean="0"/>
          </a:p>
          <a:p>
            <a:pPr lvl="1">
              <a:spcBef>
                <a:spcPts val="1200"/>
              </a:spcBef>
            </a:pPr>
            <a:r>
              <a:rPr lang="en-US" altLang="zh-CN" dirty="0" smtClean="0"/>
              <a:t>5.3.5  </a:t>
            </a:r>
            <a:r>
              <a:rPr lang="zh-CN" altLang="en-US" dirty="0" smtClean="0"/>
              <a:t>流量控制</a:t>
            </a:r>
            <a:endParaRPr lang="en-US" altLang="zh-CN" dirty="0"/>
          </a:p>
          <a:p>
            <a:pPr lvl="1">
              <a:spcBef>
                <a:spcPts val="1200"/>
              </a:spcBef>
            </a:pPr>
            <a:r>
              <a:rPr lang="en-US" altLang="zh-CN" dirty="0" smtClean="0"/>
              <a:t>5.3.6  </a:t>
            </a:r>
            <a:r>
              <a:rPr lang="zh-CN" altLang="en-US" dirty="0" smtClean="0"/>
              <a:t>触发传输</a:t>
            </a:r>
            <a:endParaRPr lang="en-US" altLang="zh-CN" dirty="0" smtClean="0"/>
          </a:p>
          <a:p>
            <a:pPr lvl="1">
              <a:spcBef>
                <a:spcPts val="1200"/>
              </a:spcBef>
            </a:pPr>
            <a:r>
              <a:rPr lang="en-US" altLang="zh-CN" dirty="0" smtClean="0"/>
              <a:t>5.3.7  </a:t>
            </a:r>
            <a:r>
              <a:rPr lang="zh-CN" altLang="en-US" dirty="0" smtClean="0"/>
              <a:t>自</a:t>
            </a:r>
            <a:r>
              <a:rPr lang="zh-CN" altLang="en-US" dirty="0"/>
              <a:t>适应重传</a:t>
            </a:r>
            <a:endParaRPr lang="en-US" altLang="zh-CN" dirty="0" smtClean="0"/>
          </a:p>
          <a:p>
            <a:pPr lvl="1">
              <a:spcBef>
                <a:spcPts val="1200"/>
              </a:spcBef>
            </a:pPr>
            <a:r>
              <a:rPr lang="en-US" altLang="zh-CN" dirty="0" smtClean="0"/>
              <a:t>5.3.8  </a:t>
            </a:r>
            <a:r>
              <a:rPr lang="zh-CN" altLang="en-US" dirty="0" smtClean="0"/>
              <a:t>拥塞控制</a:t>
            </a:r>
            <a:endParaRPr lang="en-US" altLang="zh-CN" dirty="0" smtClean="0"/>
          </a:p>
          <a:p>
            <a:pPr lvl="1"/>
            <a:endParaRPr lang="en-US" altLang="zh-CN" dirty="0" smtClean="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35242533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3">
                                            <p:txEl>
                                              <p:pRg st="7" end="7"/>
                                            </p:txEl>
                                          </p:spTgt>
                                        </p:tgtEl>
                                        <p:attrNameLst>
                                          <p:attrName>style.textDecorationUnderline</p:attrName>
                                        </p:attrNameLst>
                                      </p:cBhvr>
                                      <p:to>
                                        <p:strVal val="true"/>
                                      </p:to>
                                    </p:set>
                                  </p:childTnLst>
                                </p:cTn>
                              </p:par>
                              <p:par>
                                <p:cTn id="16" presetID="9" presetClass="emph" presetSubtype="0" nodeType="withEffect">
                                  <p:stCondLst>
                                    <p:cond delay="0"/>
                                  </p:stCondLst>
                                  <p:childTnLst>
                                    <p:set>
                                      <p:cBhvr rctx="PPT">
                                        <p:cTn id="17" dur="indefinite"/>
                                        <p:tgtEl>
                                          <p:spTgt spid="3">
                                            <p:txEl>
                                              <p:pRg st="8" end="8"/>
                                            </p:txEl>
                                          </p:spTgt>
                                        </p:tgtEl>
                                        <p:attrNameLst>
                                          <p:attrName>style.opacity</p:attrName>
                                        </p:attrNameLst>
                                      </p:cBhvr>
                                      <p:to>
                                        <p:strVal val="0.25"/>
                                      </p:to>
                                    </p:set>
                                    <p:animEffect filter="image" prLst="opacity: 0.25">
                                      <p:cBhvr rctx="IE">
                                        <p:cTn id="18" dur="indefinite"/>
                                        <p:tgtEl>
                                          <p:spTgt spid="3">
                                            <p:txEl>
                                              <p:pRg st="8" end="8"/>
                                            </p:txEl>
                                          </p:spTgt>
                                        </p:tgtEl>
                                      </p:cBhvr>
                                    </p:animEffect>
                                  </p:childTnLst>
                                </p:cTn>
                              </p:par>
                              <p:par>
                                <p:cTn id="19" presetID="9" presetClass="emph" presetSubtype="0" nodeType="withEffect">
                                  <p:stCondLst>
                                    <p:cond delay="0"/>
                                  </p:stCondLst>
                                  <p:childTnLst>
                                    <p:set>
                                      <p:cBhvr rctx="PPT">
                                        <p:cTn id="20" dur="indefinite"/>
                                        <p:tgtEl>
                                          <p:spTgt spid="3">
                                            <p:txEl>
                                              <p:pRg st="9" end="9"/>
                                            </p:txEl>
                                          </p:spTgt>
                                        </p:tgtEl>
                                        <p:attrNameLst>
                                          <p:attrName>style.opacity</p:attrName>
                                        </p:attrNameLst>
                                      </p:cBhvr>
                                      <p:to>
                                        <p:strVal val="0.25"/>
                                      </p:to>
                                    </p:set>
                                    <p:animEffect filter="image" prLst="opacity: 0.25">
                                      <p:cBhvr rctx="IE">
                                        <p:cTn id="21" dur="indefinite"/>
                                        <p:tgtEl>
                                          <p:spTgt spid="3">
                                            <p:txEl>
                                              <p:pRg st="9" end="9"/>
                                            </p:txEl>
                                          </p:spTgt>
                                        </p:tgtEl>
                                      </p:cBhvr>
                                    </p:animEffect>
                                  </p:childTnLst>
                                </p:cTn>
                              </p:par>
                              <p:par>
                                <p:cTn id="22" presetID="9" presetClass="emph" presetSubtype="0" nodeType="withEffect">
                                  <p:stCondLst>
                                    <p:cond delay="0"/>
                                  </p:stCondLst>
                                  <p:childTnLst>
                                    <p:set>
                                      <p:cBhvr rctx="PPT">
                                        <p:cTn id="23" dur="indefinite"/>
                                        <p:tgtEl>
                                          <p:spTgt spid="3">
                                            <p:txEl>
                                              <p:pRg st="10" end="10"/>
                                            </p:txEl>
                                          </p:spTgt>
                                        </p:tgtEl>
                                        <p:attrNameLst>
                                          <p:attrName>style.opacity</p:attrName>
                                        </p:attrNameLst>
                                      </p:cBhvr>
                                      <p:to>
                                        <p:strVal val="0.25"/>
                                      </p:to>
                                    </p:set>
                                    <p:animEffect filter="image" prLst="opacity: 0.25">
                                      <p:cBhvr rctx="IE">
                                        <p:cTn id="24" dur="indefinite"/>
                                        <p:tgtEl>
                                          <p:spTgt spid="3">
                                            <p:txEl>
                                              <p:pRg st="10" end="10"/>
                                            </p:txEl>
                                          </p:spTgt>
                                        </p:tgtEl>
                                      </p:cBhvr>
                                    </p:animEffec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7" end="7"/>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流量控制 </a:t>
            </a:r>
            <a:r>
              <a:rPr lang="en-US" altLang="zh-CN" dirty="0" smtClean="0"/>
              <a:t>(Flow Control)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41268"/>
                <a:ext cx="8579554" cy="3884319"/>
              </a:xfrm>
            </p:spPr>
            <p:txBody>
              <a:bodyPr/>
              <a:lstStyle/>
              <a:p>
                <a:pPr>
                  <a:lnSpc>
                    <a:spcPct val="100000"/>
                  </a:lnSpc>
                </a:pPr>
                <a:r>
                  <a:rPr lang="zh-CN" altLang="en-US" dirty="0" smtClean="0"/>
                  <a:t>目的</a:t>
                </a:r>
                <a:endParaRPr lang="en-US" altLang="zh-CN" dirty="0" smtClean="0"/>
              </a:p>
              <a:p>
                <a:pPr marL="684000" lvl="1"/>
                <a:r>
                  <a:rPr lang="zh-CN" altLang="en-US" sz="1800" dirty="0" smtClean="0"/>
                  <a:t>防止</a:t>
                </a:r>
                <a:r>
                  <a:rPr lang="zh-CN" altLang="en-US" sz="1800" dirty="0"/>
                  <a:t>快发送方给慢接收方发数据造成接收</a:t>
                </a:r>
                <a:r>
                  <a:rPr lang="zh-CN" altLang="en-US" sz="1800" dirty="0" smtClean="0"/>
                  <a:t>崩溃，缓冲区溢出</a:t>
                </a:r>
                <a:endParaRPr lang="en-US" altLang="zh-CN" sz="1800" dirty="0" smtClean="0"/>
              </a:p>
              <a:p>
                <a:pPr>
                  <a:lnSpc>
                    <a:spcPct val="100000"/>
                  </a:lnSpc>
                  <a:spcBef>
                    <a:spcPts val="1800"/>
                  </a:spcBef>
                </a:pPr>
                <a:r>
                  <a:rPr lang="zh-CN" altLang="en-US" dirty="0" smtClean="0"/>
                  <a:t>原理</a:t>
                </a:r>
                <a:endParaRPr lang="en-US" altLang="zh-CN" dirty="0"/>
              </a:p>
              <a:p>
                <a:pPr marL="684000" lvl="1"/>
                <a:r>
                  <a:rPr lang="zh-CN" altLang="en-US" sz="1800" dirty="0" smtClean="0"/>
                  <a:t>接收方</a:t>
                </a:r>
                <a:endParaRPr lang="en-US" altLang="zh-CN" sz="1800" dirty="0" smtClean="0"/>
              </a:p>
              <a:p>
                <a:pPr marL="949068" lvl="2"/>
                <a:r>
                  <a:rPr lang="zh-CN" altLang="en-US" sz="1600" dirty="0" smtClean="0"/>
                  <a:t>根据缓存大小确定接收窗口</a:t>
                </a:r>
                <a:r>
                  <a:rPr lang="en-US" altLang="zh-CN" sz="1600" dirty="0" err="1" smtClean="0"/>
                  <a:t>AdvertisedWindow</a:t>
                </a:r>
                <a:r>
                  <a:rPr lang="zh-CN" altLang="en-US" sz="1600" dirty="0" smtClean="0"/>
                  <a:t>大小，并通知发送方</a:t>
                </a:r>
                <a:endParaRPr lang="zh-CN" altLang="en-US" sz="1600" dirty="0"/>
              </a:p>
              <a:p>
                <a:pPr marL="684000" lvl="1">
                  <a:spcBef>
                    <a:spcPts val="1200"/>
                  </a:spcBef>
                </a:pPr>
                <a:r>
                  <a:rPr lang="zh-CN" altLang="en-US" sz="1800" dirty="0" smtClean="0"/>
                  <a:t>发送方</a:t>
                </a:r>
                <a:endParaRPr lang="en-US" altLang="zh-CN" sz="1800" dirty="0" smtClean="0"/>
              </a:p>
              <a:p>
                <a:pPr marL="949068" lvl="2"/>
                <a:r>
                  <a:rPr lang="zh-CN" altLang="en-US" sz="1600" dirty="0" smtClean="0"/>
                  <a:t>发送</a:t>
                </a:r>
                <a:r>
                  <a:rPr lang="zh-CN" altLang="en-US" sz="1600" dirty="0"/>
                  <a:t>窗口上限值</a:t>
                </a:r>
                <a:r>
                  <a:rPr lang="en-US" altLang="zh-CN" sz="1600" dirty="0"/>
                  <a:t>(</a:t>
                </a:r>
                <a:r>
                  <a:rPr lang="en-US" altLang="zh-CN" sz="1600" dirty="0" err="1"/>
                  <a:t>MaxWindow</a:t>
                </a:r>
                <a:r>
                  <a:rPr lang="en-US" altLang="zh-CN" sz="1600" dirty="0"/>
                  <a:t>)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smtClean="0"/>
                  <a:t> AdvertisedWindow</a:t>
                </a:r>
              </a:p>
              <a:p>
                <a:pPr marL="949068" lvl="2"/>
                <a:r>
                  <a:rPr lang="en-US" altLang="zh-CN" sz="1600" dirty="0" err="1" smtClean="0"/>
                  <a:t>MaxWindow</a:t>
                </a:r>
                <a:r>
                  <a:rPr lang="en-US" altLang="zh-CN" sz="1600" dirty="0" smtClean="0"/>
                  <a:t> </a:t>
                </a:r>
                <a:r>
                  <a:rPr lang="en-US" altLang="zh-CN" sz="1600" dirty="0"/>
                  <a:t>= MIN (</a:t>
                </a:r>
                <a:r>
                  <a:rPr lang="en-US" altLang="zh-CN" sz="1600" dirty="0" err="1"/>
                  <a:t>CongestionWindow</a:t>
                </a:r>
                <a:r>
                  <a:rPr lang="en-US" altLang="zh-CN" sz="1600" dirty="0"/>
                  <a:t>, </a:t>
                </a:r>
                <a:r>
                  <a:rPr lang="en-US" altLang="zh-CN" sz="1600" dirty="0" err="1"/>
                  <a:t>AdvertisedWindow</a:t>
                </a:r>
                <a:r>
                  <a:rPr lang="en-US" altLang="zh-CN" sz="1600" dirty="0" smtClean="0"/>
                  <a:t>)</a:t>
                </a:r>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41268"/>
                <a:ext cx="8579554" cy="3884319"/>
              </a:xfrm>
              <a:blipFill rotWithShape="0">
                <a:blip r:embed="rId5" cstate="print"/>
                <a:stretch>
                  <a:fillRect l="-426" t="-1884"/>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61965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ssolv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流量控制 </a:t>
            </a:r>
            <a:r>
              <a:rPr lang="en-US" altLang="zh-CN" dirty="0" smtClean="0"/>
              <a:t>(Flow Control)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83323" y="1470785"/>
                <a:ext cx="8579554" cy="2184514"/>
              </a:xfrm>
            </p:spPr>
            <p:txBody>
              <a:bodyPr/>
              <a:lstStyle/>
              <a:p>
                <a:r>
                  <a:rPr lang="zh-CN" altLang="en-US" sz="2000" dirty="0" smtClean="0"/>
                  <a:t>接收方确定</a:t>
                </a:r>
                <a:r>
                  <a:rPr lang="en-US" altLang="zh-CN" sz="2000" dirty="0" err="1" smtClean="0"/>
                  <a:t>AdvertisedWindow</a:t>
                </a:r>
                <a:r>
                  <a:rPr lang="zh-CN" altLang="en-US" sz="2000" dirty="0" smtClean="0"/>
                  <a:t>大小</a:t>
                </a:r>
                <a:endParaRPr lang="en-US" altLang="zh-CN" sz="2000" dirty="0" smtClean="0"/>
              </a:p>
              <a:p>
                <a:pPr marL="684000" lvl="1"/>
                <a:r>
                  <a:rPr lang="zh-CN" altLang="en-US" sz="1800" dirty="0" smtClean="0"/>
                  <a:t>必须保持：</a:t>
                </a:r>
                <a:r>
                  <a:rPr lang="en-US" altLang="zh-CN" sz="1800" dirty="0" err="1" smtClean="0"/>
                  <a:t>LastByteRecvd</a:t>
                </a:r>
                <a:r>
                  <a:rPr lang="en-US" altLang="zh-CN" sz="1800" dirty="0" smtClean="0"/>
                  <a:t> – </a:t>
                </a:r>
                <a:r>
                  <a:rPr lang="en-US" altLang="zh-CN" sz="1800" dirty="0" err="1" smtClean="0"/>
                  <a:t>LastByteRead</a:t>
                </a:r>
                <a:r>
                  <a:rPr lang="en-US" altLang="zh-CN" sz="1800" dirty="0" smtClean="0"/>
                  <a:t>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r>
                  <a:rPr lang="en-US" altLang="zh-CN" sz="1800" dirty="0" smtClean="0"/>
                  <a:t> MaxRcvBuffer</a:t>
                </a:r>
              </a:p>
              <a:p>
                <a:pPr marL="684000" lvl="1"/>
                <a:r>
                  <a:rPr lang="en-US" altLang="zh-CN" sz="1800" dirty="0" err="1"/>
                  <a:t>AdvertisedWindow</a:t>
                </a:r>
                <a:r>
                  <a:rPr lang="en-US" altLang="zh-CN" sz="1800" dirty="0"/>
                  <a:t> = </a:t>
                </a:r>
                <a:r>
                  <a:rPr lang="en-US" altLang="zh-CN" sz="1800" dirty="0" err="1"/>
                  <a:t>MaxRcvBuffer</a:t>
                </a:r>
                <a:r>
                  <a:rPr lang="en-US" altLang="zh-CN" sz="1800" dirty="0"/>
                  <a:t> – ( (</a:t>
                </a:r>
                <a:r>
                  <a:rPr lang="en-US" altLang="zh-CN" sz="1800" dirty="0" err="1"/>
                  <a:t>NextByteExpected</a:t>
                </a:r>
                <a:r>
                  <a:rPr lang="en-US" altLang="zh-CN" sz="1800" dirty="0"/>
                  <a:t> – 1) - </a:t>
                </a:r>
                <a:r>
                  <a:rPr lang="en-US" altLang="zh-CN" sz="1800" dirty="0" err="1"/>
                  <a:t>LastByteRead</a:t>
                </a:r>
                <a:r>
                  <a:rPr lang="en-US" altLang="zh-CN" sz="1800" dirty="0" smtClean="0"/>
                  <a:t>)</a:t>
                </a:r>
              </a:p>
              <a:p>
                <a:pPr marL="949068" lvl="2"/>
                <a:r>
                  <a:rPr lang="zh-CN" altLang="en-US" sz="1600" dirty="0" smtClean="0"/>
                  <a:t>代表缓冲区中剩余的空间数量</a:t>
                </a:r>
                <a:endParaRPr lang="en-US" altLang="zh-CN" sz="1600" dirty="0" smtClean="0"/>
              </a:p>
              <a:p>
                <a:pPr marL="949068" lvl="2"/>
                <a:r>
                  <a:rPr lang="zh-CN" altLang="en-US" sz="1600" dirty="0" smtClean="0"/>
                  <a:t>新的数据到达，</a:t>
                </a:r>
                <a:r>
                  <a:rPr lang="en-US" altLang="zh-CN" sz="1600" dirty="0" err="1"/>
                  <a:t>NextByteExpected</a:t>
                </a:r>
                <a:r>
                  <a:rPr lang="en-US" altLang="zh-CN" sz="1600" dirty="0"/>
                  <a:t> </a:t>
                </a:r>
                <a:r>
                  <a:rPr lang="zh-CN" altLang="en-US" sz="1600" dirty="0" smtClean="0"/>
                  <a:t>指针右移，窗口大小可能变小</a:t>
                </a:r>
                <a:endParaRPr lang="en-US" altLang="zh-CN" sz="1600" dirty="0" smtClean="0"/>
              </a:p>
              <a:p>
                <a:pPr marL="949068" lvl="2"/>
                <a:r>
                  <a:rPr lang="zh-CN" altLang="en-US" sz="1600" dirty="0" smtClean="0"/>
                  <a:t>窗口是否缩小依赖于应用进程读取数据的速度与数据到达的速度的相对快慢</a:t>
                </a:r>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83323" y="1470785"/>
                <a:ext cx="8579554" cy="2184514"/>
              </a:xfrm>
              <a:blipFill rotWithShape="0">
                <a:blip r:embed="rId5" cstate="print"/>
                <a:stretch>
                  <a:fillRect l="-21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6" name="组合 5"/>
          <p:cNvGrpSpPr/>
          <p:nvPr/>
        </p:nvGrpSpPr>
        <p:grpSpPr>
          <a:xfrm>
            <a:off x="457200" y="3677235"/>
            <a:ext cx="7995329" cy="3228008"/>
            <a:chOff x="507230" y="3586902"/>
            <a:chExt cx="7995329" cy="3228008"/>
          </a:xfrm>
        </p:grpSpPr>
        <p:sp>
          <p:nvSpPr>
            <p:cNvPr id="7"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8" name="组合 7"/>
            <p:cNvGrpSpPr/>
            <p:nvPr/>
          </p:nvGrpSpPr>
          <p:grpSpPr>
            <a:xfrm>
              <a:off x="2190103" y="4528473"/>
              <a:ext cx="4737933" cy="369332"/>
              <a:chOff x="2190103" y="3731630"/>
              <a:chExt cx="4737933" cy="369332"/>
            </a:xfrm>
          </p:grpSpPr>
          <p:sp>
            <p:nvSpPr>
              <p:cNvPr id="33"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缓存区</a:t>
                </a:r>
              </a:p>
            </p:txBody>
          </p:sp>
        </p:grpSp>
        <p:sp>
          <p:nvSpPr>
            <p:cNvPr id="9"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10" name="Line 24"/>
            <p:cNvSpPr>
              <a:spLocks noChangeShapeType="1"/>
            </p:cNvSpPr>
            <p:nvPr/>
          </p:nvSpPr>
          <p:spPr bwMode="auto">
            <a:xfrm>
              <a:off x="217861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1"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2" name="组合 11"/>
            <p:cNvGrpSpPr/>
            <p:nvPr/>
          </p:nvGrpSpPr>
          <p:grpSpPr>
            <a:xfrm>
              <a:off x="641440" y="5367993"/>
              <a:ext cx="6948874" cy="565243"/>
              <a:chOff x="641440" y="4884662"/>
              <a:chExt cx="6948874" cy="565243"/>
            </a:xfrm>
          </p:grpSpPr>
          <p:grpSp>
            <p:nvGrpSpPr>
              <p:cNvPr id="27" name="组合 26"/>
              <p:cNvGrpSpPr/>
              <p:nvPr/>
            </p:nvGrpSpPr>
            <p:grpSpPr>
              <a:xfrm>
                <a:off x="641440" y="4884662"/>
                <a:ext cx="6948874" cy="565243"/>
                <a:chOff x="641440" y="4884662"/>
                <a:chExt cx="6948874" cy="565243"/>
              </a:xfrm>
            </p:grpSpPr>
            <p:sp>
              <p:nvSpPr>
                <p:cNvPr id="2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 name="矩形 27"/>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a:t>
                </a:r>
                <a:r>
                  <a:rPr lang="zh-CN" altLang="en-US" sz="1400" kern="0" dirty="0" smtClean="0">
                    <a:latin typeface="Calibri" panose="020F0502020204030204" pitchFamily="34" charset="0"/>
                    <a:ea typeface="华文楷体" panose="02010600040101010101" pitchFamily="2" charset="-122"/>
                  </a:rPr>
                  <a:t>流</a:t>
                </a:r>
                <a:endParaRPr lang="en-US" altLang="zh-CN" sz="1400" kern="0" dirty="0" smtClean="0">
                  <a:latin typeface="Calibri" panose="020F0502020204030204" pitchFamily="34" charset="0"/>
                  <a:ea typeface="华文楷体" panose="02010600040101010101" pitchFamily="2" charset="-122"/>
                </a:endParaRPr>
              </a:p>
              <a:p>
                <a:r>
                  <a:rPr lang="zh-CN" altLang="en-US" sz="1400" kern="0" dirty="0" smtClean="0">
                    <a:latin typeface="Calibri" panose="020F0502020204030204" pitchFamily="34" charset="0"/>
                    <a:ea typeface="华文楷体" panose="02010600040101010101" pitchFamily="2" charset="-122"/>
                  </a:rPr>
                  <a:t>按字节编号</a:t>
                </a:r>
                <a:endParaRPr lang="zh-CN" altLang="en-US" sz="1400" dirty="0"/>
              </a:p>
            </p:txBody>
          </p:sp>
        </p:grpSp>
        <p:sp>
          <p:nvSpPr>
            <p:cNvPr id="13"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接收应用程序</a:t>
              </a:r>
            </a:p>
          </p:txBody>
        </p:sp>
        <p:sp>
          <p:nvSpPr>
            <p:cNvPr id="14" name="Freeform 21"/>
            <p:cNvSpPr>
              <a:spLocks/>
            </p:cNvSpPr>
            <p:nvPr/>
          </p:nvSpPr>
          <p:spPr bwMode="auto">
            <a:xfrm flipH="1">
              <a:off x="2178609" y="4121900"/>
              <a:ext cx="2146335" cy="1303689"/>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FF00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6"/>
            <p:cNvSpPr txBox="1">
              <a:spLocks noChangeArrowheads="1"/>
            </p:cNvSpPr>
            <p:nvPr/>
          </p:nvSpPr>
          <p:spPr bwMode="auto">
            <a:xfrm>
              <a:off x="507230" y="4688815"/>
              <a:ext cx="1904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smtClean="0">
                  <a:solidFill>
                    <a:srgbClr val="3333CC"/>
                  </a:solidFill>
                  <a:latin typeface="Calibri" panose="020F0502020204030204" pitchFamily="34" charset="0"/>
                  <a:ea typeface="华文楷体" panose="02010600040101010101" pitchFamily="2" charset="-122"/>
                </a:rPr>
                <a:t>读出</a:t>
              </a: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LastByteRead</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16" name="Rectangle 19"/>
            <p:cNvSpPr>
              <a:spLocks noChangeArrowheads="1"/>
            </p:cNvSpPr>
            <p:nvPr/>
          </p:nvSpPr>
          <p:spPr bwMode="auto">
            <a:xfrm>
              <a:off x="2178611" y="5425589"/>
              <a:ext cx="1935851"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smtClean="0">
                  <a:solidFill>
                    <a:schemeClr val="bg1"/>
                  </a:solidFill>
                  <a:latin typeface="Calibri" panose="020F0502020204030204" pitchFamily="34" charset="0"/>
                  <a:ea typeface="华文楷体" panose="02010600040101010101" pitchFamily="2" charset="-122"/>
                </a:rPr>
                <a:t>已确认过但未读出</a:t>
              </a:r>
              <a:endParaRPr kumimoji="0" lang="zh-CN" altLang="en-US" b="0" i="0" u="none" strike="noStrike" kern="0" cap="none" spc="0" normalizeH="0" baseline="0" noProof="0" dirty="0" smtClean="0">
                <a:ln>
                  <a:noFill/>
                </a:ln>
                <a:solidFill>
                  <a:schemeClr val="bg1"/>
                </a:solidFill>
                <a:uLnTx/>
                <a:uFillTx/>
                <a:latin typeface="Calibri" panose="020F0502020204030204" pitchFamily="34" charset="0"/>
                <a:ea typeface="华文楷体" panose="02010600040101010101" pitchFamily="2" charset="-122"/>
              </a:endParaRPr>
            </a:p>
          </p:txBody>
        </p:sp>
        <p:sp>
          <p:nvSpPr>
            <p:cNvPr id="17" name="Rectangle 19"/>
            <p:cNvSpPr>
              <a:spLocks noChangeArrowheads="1"/>
            </p:cNvSpPr>
            <p:nvPr/>
          </p:nvSpPr>
          <p:spPr bwMode="auto">
            <a:xfrm>
              <a:off x="4746977" y="5434964"/>
              <a:ext cx="356960"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smtClean="0">
                <a:ln>
                  <a:noFill/>
                </a:ln>
                <a:solidFill>
                  <a:schemeClr val="bg1"/>
                </a:solidFill>
                <a:uLnTx/>
                <a:uFillTx/>
                <a:latin typeface="Calibri" panose="020F0502020204030204" pitchFamily="34" charset="0"/>
                <a:ea typeface="华文楷体" panose="02010600040101010101" pitchFamily="2" charset="-122"/>
              </a:endParaRPr>
            </a:p>
          </p:txBody>
        </p:sp>
        <p:sp>
          <p:nvSpPr>
            <p:cNvPr id="18" name="Rectangle 19"/>
            <p:cNvSpPr>
              <a:spLocks noChangeArrowheads="1"/>
            </p:cNvSpPr>
            <p:nvPr/>
          </p:nvSpPr>
          <p:spPr bwMode="auto">
            <a:xfrm>
              <a:off x="5347490" y="5434963"/>
              <a:ext cx="656584"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smtClean="0">
                <a:ln>
                  <a:noFill/>
                </a:ln>
                <a:solidFill>
                  <a:schemeClr val="bg1"/>
                </a:solidFill>
                <a:uLnTx/>
                <a:uFillTx/>
                <a:latin typeface="Calibri" panose="020F0502020204030204" pitchFamily="34" charset="0"/>
                <a:ea typeface="华文楷体" panose="02010600040101010101" pitchFamily="2" charset="-122"/>
              </a:endParaRPr>
            </a:p>
          </p:txBody>
        </p:sp>
        <p:sp>
          <p:nvSpPr>
            <p:cNvPr id="19" name="Text Box 6"/>
            <p:cNvSpPr txBox="1">
              <a:spLocks noChangeArrowheads="1"/>
            </p:cNvSpPr>
            <p:nvPr/>
          </p:nvSpPr>
          <p:spPr bwMode="auto">
            <a:xfrm>
              <a:off x="1973549" y="6260912"/>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3333CC"/>
                  </a:solidFill>
                  <a:latin typeface="Calibri" panose="020F0502020204030204" pitchFamily="34" charset="0"/>
                  <a:ea typeface="华文楷体" panose="02010600040101010101" pitchFamily="2" charset="-122"/>
                </a:rPr>
                <a:t>下一</a:t>
              </a:r>
              <a:r>
                <a:rPr lang="zh-CN" altLang="en-US" kern="0" dirty="0" smtClean="0">
                  <a:solidFill>
                    <a:srgbClr val="3333CC"/>
                  </a:solidFill>
                  <a:latin typeface="Calibri" panose="020F0502020204030204" pitchFamily="34" charset="0"/>
                  <a:ea typeface="华文楷体" panose="02010600040101010101" pitchFamily="2" charset="-122"/>
                </a:rPr>
                <a:t>个希望收到的字节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NextByteExpected</a:t>
              </a:r>
              <a:r>
                <a:rPr lang="en-US" altLang="zh-CN" kern="0" dirty="0" smtClean="0">
                  <a:solidFill>
                    <a:srgbClr val="3333CC"/>
                  </a:solidFill>
                  <a:latin typeface="Calibri" panose="020F0502020204030204" pitchFamily="34" charset="0"/>
                  <a:ea typeface="华文楷体" panose="02010600040101010101" pitchFamily="2" charset="-122"/>
                </a:rPr>
                <a:t>) </a:t>
              </a:r>
              <a:r>
                <a:rPr lang="zh-CN" altLang="en-US" kern="0" dirty="0" smtClean="0">
                  <a:solidFill>
                    <a:srgbClr val="FF0066"/>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smtClean="0">
                <a:ln>
                  <a:noFill/>
                </a:ln>
                <a:solidFill>
                  <a:srgbClr val="FF0066"/>
                </a:solidFill>
                <a:effectLst/>
                <a:uLnTx/>
                <a:uFillTx/>
                <a:latin typeface="Calibri" panose="020F0502020204030204" pitchFamily="34" charset="0"/>
                <a:ea typeface="华文楷体" panose="02010600040101010101" pitchFamily="2" charset="-122"/>
              </a:endParaRPr>
            </a:p>
          </p:txBody>
        </p:sp>
        <p:sp>
          <p:nvSpPr>
            <p:cNvPr id="20" name="Text Box 16"/>
            <p:cNvSpPr txBox="1">
              <a:spLocks noChangeArrowheads="1"/>
            </p:cNvSpPr>
            <p:nvPr/>
          </p:nvSpPr>
          <p:spPr bwMode="auto">
            <a:xfrm>
              <a:off x="5584371" y="625071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最后收到的字节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LastByteRecvd</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1" name="Line 23"/>
            <p:cNvSpPr>
              <a:spLocks noChangeShapeType="1"/>
            </p:cNvSpPr>
            <p:nvPr/>
          </p:nvSpPr>
          <p:spPr bwMode="auto">
            <a:xfrm flipV="1">
              <a:off x="6004074" y="5873301"/>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 name="Line 15"/>
            <p:cNvSpPr>
              <a:spLocks noChangeShapeType="1"/>
            </p:cNvSpPr>
            <p:nvPr/>
          </p:nvSpPr>
          <p:spPr bwMode="auto">
            <a:xfrm flipV="1">
              <a:off x="4114462" y="5876980"/>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 name="Line 24"/>
            <p:cNvSpPr>
              <a:spLocks noChangeShapeType="1"/>
            </p:cNvSpPr>
            <p:nvPr/>
          </p:nvSpPr>
          <p:spPr bwMode="auto">
            <a:xfrm>
              <a:off x="4114462" y="5436978"/>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 name="Line 24"/>
            <p:cNvSpPr>
              <a:spLocks noChangeShapeType="1"/>
            </p:cNvSpPr>
            <p:nvPr/>
          </p:nvSpPr>
          <p:spPr bwMode="auto">
            <a:xfrm>
              <a:off x="6004074" y="5455732"/>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 name="Text Box 18"/>
            <p:cNvSpPr txBox="1">
              <a:spLocks noChangeArrowheads="1"/>
            </p:cNvSpPr>
            <p:nvPr/>
          </p:nvSpPr>
          <p:spPr bwMode="auto">
            <a:xfrm>
              <a:off x="5121784" y="49174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窗口</a:t>
              </a:r>
            </a:p>
          </p:txBody>
        </p:sp>
        <p:sp>
          <p:nvSpPr>
            <p:cNvPr id="26" name="矩形 25"/>
            <p:cNvSpPr/>
            <p:nvPr/>
          </p:nvSpPr>
          <p:spPr>
            <a:xfrm>
              <a:off x="4114462" y="5210360"/>
              <a:ext cx="2813574"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grpSp>
    </p:spTree>
    <p:custDataLst>
      <p:tags r:id="rId1"/>
    </p:custDataLst>
    <p:extLst>
      <p:ext uri="{BB962C8B-B14F-4D97-AF65-F5344CB8AC3E}">
        <p14:creationId xmlns:p14="http://schemas.microsoft.com/office/powerpoint/2010/main" val="2492795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41440" y="3586902"/>
            <a:ext cx="7861119" cy="3300609"/>
            <a:chOff x="641440" y="3586902"/>
            <a:chExt cx="7861119" cy="3300609"/>
          </a:xfrm>
        </p:grpSpPr>
        <p:sp>
          <p:nvSpPr>
            <p:cNvPr id="36"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37" name="组合 36"/>
            <p:cNvGrpSpPr/>
            <p:nvPr/>
          </p:nvGrpSpPr>
          <p:grpSpPr>
            <a:xfrm>
              <a:off x="2190103" y="4528473"/>
              <a:ext cx="4737933" cy="369332"/>
              <a:chOff x="2190103" y="3731630"/>
              <a:chExt cx="4737933" cy="369332"/>
            </a:xfrm>
          </p:grpSpPr>
          <p:sp>
            <p:nvSpPr>
              <p:cNvPr id="66"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7"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发送缓存区</a:t>
                </a:r>
              </a:p>
            </p:txBody>
          </p:sp>
        </p:grpSp>
        <p:sp>
          <p:nvSpPr>
            <p:cNvPr id="38"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39" name="Rectangle 7"/>
            <p:cNvSpPr>
              <a:spLocks noChangeArrowheads="1"/>
            </p:cNvSpPr>
            <p:nvPr/>
          </p:nvSpPr>
          <p:spPr bwMode="auto">
            <a:xfrm>
              <a:off x="4851481" y="5434651"/>
              <a:ext cx="1458157" cy="4363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已写入未发送</a:t>
              </a:r>
            </a:p>
          </p:txBody>
        </p:sp>
        <p:sp>
          <p:nvSpPr>
            <p:cNvPr id="40" name="Text Box 18"/>
            <p:cNvSpPr txBox="1">
              <a:spLocks noChangeArrowheads="1"/>
            </p:cNvSpPr>
            <p:nvPr/>
          </p:nvSpPr>
          <p:spPr bwMode="auto">
            <a:xfrm>
              <a:off x="3094318" y="490716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发送窗口</a:t>
              </a:r>
            </a:p>
          </p:txBody>
        </p:sp>
        <p:grpSp>
          <p:nvGrpSpPr>
            <p:cNvPr id="41" name="组合 40"/>
            <p:cNvGrpSpPr/>
            <p:nvPr/>
          </p:nvGrpSpPr>
          <p:grpSpPr>
            <a:xfrm>
              <a:off x="2178611" y="5425589"/>
              <a:ext cx="2673528" cy="451391"/>
              <a:chOff x="2178611" y="4942258"/>
              <a:chExt cx="2673528" cy="451391"/>
            </a:xfrm>
          </p:grpSpPr>
          <p:sp>
            <p:nvSpPr>
              <p:cNvPr id="63" name="Line 12"/>
              <p:cNvSpPr>
                <a:spLocks noChangeShapeType="1"/>
              </p:cNvSpPr>
              <p:nvPr/>
            </p:nvSpPr>
            <p:spPr bwMode="auto">
              <a:xfrm>
                <a:off x="2178611"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4" name="Line 17"/>
              <p:cNvSpPr>
                <a:spLocks noChangeShapeType="1"/>
              </p:cNvSpPr>
              <p:nvPr/>
            </p:nvSpPr>
            <p:spPr bwMode="auto">
              <a:xfrm>
                <a:off x="4852139"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5" name="Rectangle 19"/>
              <p:cNvSpPr>
                <a:spLocks noChangeArrowheads="1"/>
              </p:cNvSpPr>
              <p:nvPr/>
            </p:nvSpPr>
            <p:spPr bwMode="auto">
              <a:xfrm>
                <a:off x="2178611" y="4942258"/>
                <a:ext cx="2673528"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a:t>
                </a:r>
                <a:r>
                  <a:rPr lang="zh-CN" altLang="en-US" kern="0" dirty="0" smtClean="0">
                    <a:solidFill>
                      <a:schemeClr val="bg1"/>
                    </a:solidFill>
                    <a:latin typeface="Calibri" panose="020F0502020204030204" pitchFamily="34" charset="0"/>
                    <a:ea typeface="华文楷体" panose="02010600040101010101" pitchFamily="2" charset="-122"/>
                  </a:rPr>
                  <a:t>发送未确认</a:t>
                </a:r>
                <a:endParaRPr kumimoji="0" lang="zh-CN" altLang="en-US" b="0" i="0" u="none" strike="noStrike" kern="0" cap="none" spc="0" normalizeH="0" baseline="0" noProof="0" dirty="0" smtClean="0">
                  <a:ln>
                    <a:noFill/>
                  </a:ln>
                  <a:solidFill>
                    <a:schemeClr val="bg1"/>
                  </a:solidFill>
                  <a:uLnTx/>
                  <a:uFillTx/>
                  <a:latin typeface="Calibri" panose="020F0502020204030204" pitchFamily="34" charset="0"/>
                  <a:ea typeface="华文楷体" panose="02010600040101010101" pitchFamily="2" charset="-122"/>
                </a:endParaRPr>
              </a:p>
            </p:txBody>
          </p:sp>
        </p:grpSp>
        <p:sp>
          <p:nvSpPr>
            <p:cNvPr id="42" name="Line 24"/>
            <p:cNvSpPr>
              <a:spLocks noChangeShapeType="1"/>
            </p:cNvSpPr>
            <p:nvPr/>
          </p:nvSpPr>
          <p:spPr bwMode="auto">
            <a:xfrm>
              <a:off x="2178611" y="4524146"/>
              <a:ext cx="0" cy="13468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3"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4" name="Text Box 6"/>
            <p:cNvSpPr txBox="1">
              <a:spLocks noChangeArrowheads="1"/>
            </p:cNvSpPr>
            <p:nvPr/>
          </p:nvSpPr>
          <p:spPr bwMode="auto">
            <a:xfrm>
              <a:off x="991085" y="6289790"/>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LastByteAcked</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5" name="Text Box 16"/>
            <p:cNvSpPr txBox="1">
              <a:spLocks noChangeArrowheads="1"/>
            </p:cNvSpPr>
            <p:nvPr/>
          </p:nvSpPr>
          <p:spPr bwMode="auto">
            <a:xfrm>
              <a:off x="3238864" y="6291831"/>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LastByteSent</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6" name="Line 23"/>
            <p:cNvSpPr>
              <a:spLocks noChangeShapeType="1"/>
            </p:cNvSpPr>
            <p:nvPr/>
          </p:nvSpPr>
          <p:spPr bwMode="auto">
            <a:xfrm flipV="1">
              <a:off x="4852139" y="5876980"/>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 name="Line 15"/>
            <p:cNvSpPr>
              <a:spLocks noChangeShapeType="1"/>
            </p:cNvSpPr>
            <p:nvPr/>
          </p:nvSpPr>
          <p:spPr bwMode="auto">
            <a:xfrm flipV="1">
              <a:off x="2178611" y="5876979"/>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应用程序</a:t>
              </a:r>
            </a:p>
          </p:txBody>
        </p:sp>
        <p:sp>
          <p:nvSpPr>
            <p:cNvPr id="49" name="Freeform 26"/>
            <p:cNvSpPr>
              <a:spLocks/>
            </p:cNvSpPr>
            <p:nvPr/>
          </p:nvSpPr>
          <p:spPr bwMode="auto">
            <a:xfrm>
              <a:off x="4290424" y="4102512"/>
              <a:ext cx="2019871" cy="1323075"/>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47625" cmpd="sng">
              <a:solidFill>
                <a:srgbClr val="FF006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 name="Text Box 16"/>
            <p:cNvSpPr txBox="1">
              <a:spLocks noChangeArrowheads="1"/>
            </p:cNvSpPr>
            <p:nvPr/>
          </p:nvSpPr>
          <p:spPr bwMode="auto">
            <a:xfrm>
              <a:off x="6096240" y="4740446"/>
              <a:ext cx="2103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写入</a:t>
              </a: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LastByteWritten</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1" name="Line 24"/>
            <p:cNvSpPr>
              <a:spLocks noChangeShapeType="1"/>
            </p:cNvSpPr>
            <p:nvPr/>
          </p:nvSpPr>
          <p:spPr bwMode="auto">
            <a:xfrm>
              <a:off x="4842669"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 name="Line 24"/>
            <p:cNvSpPr>
              <a:spLocks noChangeShapeType="1"/>
            </p:cNvSpPr>
            <p:nvPr/>
          </p:nvSpPr>
          <p:spPr bwMode="auto">
            <a:xfrm>
              <a:off x="6309638"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3" name="组合 52"/>
            <p:cNvGrpSpPr/>
            <p:nvPr/>
          </p:nvGrpSpPr>
          <p:grpSpPr>
            <a:xfrm>
              <a:off x="641440" y="5367993"/>
              <a:ext cx="6948874" cy="565243"/>
              <a:chOff x="641440" y="4884662"/>
              <a:chExt cx="6948874" cy="565243"/>
            </a:xfrm>
          </p:grpSpPr>
          <p:grpSp>
            <p:nvGrpSpPr>
              <p:cNvPr id="57" name="组合 56"/>
              <p:cNvGrpSpPr/>
              <p:nvPr/>
            </p:nvGrpSpPr>
            <p:grpSpPr>
              <a:xfrm>
                <a:off x="641440" y="4884662"/>
                <a:ext cx="6948874" cy="565243"/>
                <a:chOff x="641440" y="4884662"/>
                <a:chExt cx="6948874" cy="565243"/>
              </a:xfrm>
            </p:grpSpPr>
            <p:sp>
              <p:nvSpPr>
                <p:cNvPr id="5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8" name="矩形 57"/>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a:t>
                </a:r>
                <a:r>
                  <a:rPr lang="zh-CN" altLang="en-US" sz="1400" kern="0" dirty="0" smtClean="0">
                    <a:latin typeface="Calibri" panose="020F0502020204030204" pitchFamily="34" charset="0"/>
                    <a:ea typeface="华文楷体" panose="02010600040101010101" pitchFamily="2" charset="-122"/>
                  </a:rPr>
                  <a:t>流</a:t>
                </a:r>
                <a:endParaRPr lang="en-US" altLang="zh-CN" sz="1400" kern="0" dirty="0" smtClean="0">
                  <a:latin typeface="Calibri" panose="020F0502020204030204" pitchFamily="34" charset="0"/>
                  <a:ea typeface="华文楷体" panose="02010600040101010101" pitchFamily="2" charset="-122"/>
                </a:endParaRPr>
              </a:p>
              <a:p>
                <a:r>
                  <a:rPr lang="zh-CN" altLang="en-US" sz="1400" kern="0" dirty="0" smtClean="0">
                    <a:latin typeface="Calibri" panose="020F0502020204030204" pitchFamily="34" charset="0"/>
                    <a:ea typeface="华文楷体" panose="02010600040101010101" pitchFamily="2" charset="-122"/>
                  </a:rPr>
                  <a:t>按字节编号</a:t>
                </a:r>
                <a:endParaRPr lang="zh-CN" altLang="en-US" sz="1400" dirty="0"/>
              </a:p>
            </p:txBody>
          </p:sp>
        </p:grpSp>
        <p:sp>
          <p:nvSpPr>
            <p:cNvPr id="54" name="矩形 53"/>
            <p:cNvSpPr/>
            <p:nvPr/>
          </p:nvSpPr>
          <p:spPr>
            <a:xfrm>
              <a:off x="2196207" y="5226014"/>
              <a:ext cx="370683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5" name="右大括号 54"/>
            <p:cNvSpPr/>
            <p:nvPr/>
          </p:nvSpPr>
          <p:spPr>
            <a:xfrm rot="5400000">
              <a:off x="5233652" y="5620404"/>
              <a:ext cx="348593" cy="99017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 Box 16"/>
            <p:cNvSpPr txBox="1">
              <a:spLocks noChangeArrowheads="1"/>
            </p:cNvSpPr>
            <p:nvPr/>
          </p:nvSpPr>
          <p:spPr bwMode="auto">
            <a:xfrm>
              <a:off x="5203727" y="6327678"/>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FF0066"/>
                  </a:solidFill>
                  <a:latin typeface="Calibri" panose="020F0502020204030204" pitchFamily="34" charset="0"/>
                  <a:ea typeface="华文楷体" panose="02010600040101010101" pitchFamily="2" charset="-122"/>
                </a:rPr>
                <a:t>有效窗口</a:t>
              </a:r>
              <a:r>
                <a:rPr lang="en-US" altLang="zh-CN" kern="0" dirty="0">
                  <a:solidFill>
                    <a:srgbClr val="FF0066"/>
                  </a:solidFill>
                  <a:latin typeface="Calibri" panose="020F0502020204030204" pitchFamily="34" charset="0"/>
                  <a:ea typeface="华文楷体" panose="02010600040101010101" pitchFamily="2" charset="-122"/>
                </a:rPr>
                <a:t>(</a:t>
              </a:r>
              <a:r>
                <a:rPr lang="en-US" altLang="zh-CN" kern="0" dirty="0" err="1">
                  <a:solidFill>
                    <a:srgbClr val="FF0066"/>
                  </a:solidFill>
                  <a:latin typeface="Calibri" panose="020F0502020204030204" pitchFamily="34" charset="0"/>
                  <a:ea typeface="华文楷体" panose="02010600040101010101" pitchFamily="2" charset="-122"/>
                </a:rPr>
                <a:t>EffectiveWindow</a:t>
              </a:r>
              <a:r>
                <a:rPr lang="en-US" altLang="zh-CN" kern="0" dirty="0">
                  <a:solidFill>
                    <a:srgbClr val="FF0066"/>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smtClean="0">
                  <a:ln>
                    <a:noFill/>
                  </a:ln>
                  <a:solidFill>
                    <a:srgbClr val="FF0066"/>
                  </a:solidFill>
                  <a:effectLst/>
                  <a:uLnTx/>
                  <a:uFillTx/>
                  <a:latin typeface="Calibri" panose="020F0502020204030204" pitchFamily="34" charset="0"/>
                  <a:ea typeface="华文楷体" panose="02010600040101010101" pitchFamily="2" charset="-122"/>
                </a:rPr>
                <a:t>允许但尚未发送</a:t>
              </a:r>
            </a:p>
          </p:txBody>
        </p:sp>
      </p:grpSp>
      <p:sp>
        <p:nvSpPr>
          <p:cNvPr id="2" name="标题 1"/>
          <p:cNvSpPr>
            <a:spLocks noGrp="1"/>
          </p:cNvSpPr>
          <p:nvPr>
            <p:ph type="title"/>
          </p:nvPr>
        </p:nvSpPr>
        <p:spPr/>
        <p:txBody>
          <a:bodyPr/>
          <a:lstStyle/>
          <a:p>
            <a:r>
              <a:rPr lang="zh-CN" altLang="en-US" dirty="0" smtClean="0"/>
              <a:t>流量控制 </a:t>
            </a:r>
            <a:r>
              <a:rPr lang="en-US" altLang="zh-CN" dirty="0" smtClean="0"/>
              <a:t>(Flow Control)</a:t>
            </a:r>
            <a:endParaRPr lang="zh-CN" altLang="en-US" dirty="0"/>
          </a:p>
        </p:txBody>
      </p:sp>
      <p:sp>
        <p:nvSpPr>
          <p:cNvPr id="3" name="内容占位符 2"/>
          <p:cNvSpPr>
            <a:spLocks noGrp="1"/>
          </p:cNvSpPr>
          <p:nvPr>
            <p:ph idx="1"/>
          </p:nvPr>
        </p:nvSpPr>
        <p:spPr>
          <a:xfrm>
            <a:off x="483323" y="1470785"/>
            <a:ext cx="8579554" cy="2184514"/>
          </a:xfrm>
        </p:spPr>
        <p:txBody>
          <a:bodyPr/>
          <a:lstStyle/>
          <a:p>
            <a:r>
              <a:rPr lang="zh-CN" altLang="en-US" sz="2000" dirty="0" smtClean="0"/>
              <a:t>发送方根据</a:t>
            </a:r>
            <a:r>
              <a:rPr lang="en-US" altLang="zh-CN" sz="2000" dirty="0" err="1" smtClean="0"/>
              <a:t>AdvertisedWindow</a:t>
            </a:r>
            <a:r>
              <a:rPr lang="zh-CN" altLang="en-US" sz="2000" dirty="0" smtClean="0"/>
              <a:t>值确定有效窗口，限制发送速率</a:t>
            </a:r>
            <a:endParaRPr lang="en-US" altLang="zh-CN" sz="2000" dirty="0" smtClean="0"/>
          </a:p>
          <a:p>
            <a:pPr marL="684000" lvl="1"/>
            <a:r>
              <a:rPr lang="zh-CN" altLang="en-US" sz="1800" dirty="0"/>
              <a:t>有效窗口</a:t>
            </a:r>
            <a:r>
              <a:rPr lang="en-US" altLang="zh-CN" sz="1800" dirty="0"/>
              <a:t>(</a:t>
            </a:r>
            <a:r>
              <a:rPr lang="en-US" altLang="zh-CN" sz="1800" dirty="0" err="1"/>
              <a:t>EffectiveWindow</a:t>
            </a:r>
            <a:r>
              <a:rPr lang="en-US" altLang="zh-CN" sz="1800" dirty="0"/>
              <a:t>) = </a:t>
            </a:r>
            <a:r>
              <a:rPr lang="en-US" altLang="zh-CN" sz="1800" dirty="0" err="1"/>
              <a:t>AdvertisedWindow</a:t>
            </a:r>
            <a:r>
              <a:rPr lang="en-US" altLang="zh-CN" sz="1800" dirty="0" smtClean="0"/>
              <a:t> </a:t>
            </a:r>
            <a:r>
              <a:rPr lang="en-US" altLang="zh-CN" sz="1800" dirty="0"/>
              <a:t>– (</a:t>
            </a:r>
            <a:r>
              <a:rPr lang="en-US" altLang="zh-CN" sz="1800" dirty="0" err="1"/>
              <a:t>LastByteSent</a:t>
            </a:r>
            <a:r>
              <a:rPr lang="en-US" altLang="zh-CN" sz="1800" dirty="0"/>
              <a:t> - </a:t>
            </a:r>
            <a:r>
              <a:rPr lang="en-US" altLang="zh-CN" sz="1800" dirty="0" err="1"/>
              <a:t>LastByteAcked</a:t>
            </a:r>
            <a:r>
              <a:rPr lang="en-US" altLang="zh-CN" sz="1800" dirty="0" smtClean="0"/>
              <a:t>)</a:t>
            </a:r>
          </a:p>
          <a:p>
            <a:pPr marL="949068" lvl="2"/>
            <a:r>
              <a:rPr lang="zh-CN" altLang="en-US" sz="1600" dirty="0" smtClean="0"/>
              <a:t>有效窗口大于</a:t>
            </a:r>
            <a:r>
              <a:rPr lang="en-US" altLang="zh-CN" sz="1600" dirty="0" smtClean="0"/>
              <a:t>0</a:t>
            </a:r>
            <a:r>
              <a:rPr lang="zh-CN" altLang="en-US" sz="1600" dirty="0" smtClean="0"/>
              <a:t>，才能发送更多数据</a:t>
            </a: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72" name="圆角矩形标注 71"/>
          <p:cNvSpPr/>
          <p:nvPr/>
        </p:nvSpPr>
        <p:spPr>
          <a:xfrm>
            <a:off x="1332411" y="2617147"/>
            <a:ext cx="7704342" cy="1877007"/>
          </a:xfrm>
          <a:prstGeom prst="wedgeRoundRectCallout">
            <a:avLst>
              <a:gd name="adj1" fmla="val 7958"/>
              <a:gd name="adj2" fmla="val -42444"/>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可能的情况：</a:t>
            </a:r>
            <a:endParaRPr lang="en-US" altLang="zh-CN" sz="1600" dirty="0" smtClean="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zh-CN" altLang="en-US" sz="1600" dirty="0" smtClean="0">
                <a:solidFill>
                  <a:srgbClr val="FFFFFF"/>
                </a:solidFill>
                <a:latin typeface="Calibri" panose="020F0502020204030204" pitchFamily="34" charset="0"/>
                <a:ea typeface="黑体" panose="02010609060101010101" pitchFamily="49" charset="-122"/>
              </a:rPr>
              <a:t>发送方有效窗口已为</a:t>
            </a:r>
            <a:r>
              <a:rPr lang="en-US" altLang="zh-CN" sz="1600" dirty="0" smtClean="0">
                <a:solidFill>
                  <a:srgbClr val="FFFFFF"/>
                </a:solidFill>
                <a:latin typeface="Calibri" panose="020F0502020204030204" pitchFamily="34" charset="0"/>
                <a:ea typeface="黑体" panose="02010609060101010101" pitchFamily="49" charset="-122"/>
              </a:rPr>
              <a:t>0</a:t>
            </a:r>
          </a:p>
          <a:p>
            <a:pPr marL="285750" indent="-285750">
              <a:lnSpc>
                <a:spcPct val="150000"/>
              </a:lnSpc>
              <a:buClr>
                <a:schemeClr val="bg1"/>
              </a:buClr>
              <a:buFont typeface="Wingdings 3" panose="05040102010807070707" pitchFamily="18" charset="2"/>
              <a:buChar char="ª"/>
            </a:pPr>
            <a:endParaRPr lang="en-US" altLang="zh-CN" sz="1600" dirty="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endParaRPr lang="en-US" altLang="zh-CN" sz="1600" dirty="0" smtClean="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endParaRPr lang="en-US" altLang="zh-CN" sz="1600" dirty="0" smtClean="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4210455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up)">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up)">
                                      <p:cBhvr>
                                        <p:cTn id="2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2196207" y="5226014"/>
            <a:ext cx="3205435"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grpSp>
        <p:nvGrpSpPr>
          <p:cNvPr id="53" name="组合 52"/>
          <p:cNvGrpSpPr/>
          <p:nvPr/>
        </p:nvGrpSpPr>
        <p:grpSpPr>
          <a:xfrm>
            <a:off x="641440" y="5367993"/>
            <a:ext cx="6948874" cy="565243"/>
            <a:chOff x="641440" y="4884662"/>
            <a:chExt cx="6948874" cy="565243"/>
          </a:xfrm>
        </p:grpSpPr>
        <p:grpSp>
          <p:nvGrpSpPr>
            <p:cNvPr id="57" name="组合 56"/>
            <p:cNvGrpSpPr/>
            <p:nvPr/>
          </p:nvGrpSpPr>
          <p:grpSpPr>
            <a:xfrm>
              <a:off x="641440" y="4884662"/>
              <a:ext cx="6948874" cy="565243"/>
              <a:chOff x="641440" y="4884662"/>
              <a:chExt cx="6948874" cy="565243"/>
            </a:xfrm>
          </p:grpSpPr>
          <p:sp>
            <p:nvSpPr>
              <p:cNvPr id="5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8" name="矩形 57"/>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a:t>
              </a:r>
              <a:r>
                <a:rPr lang="zh-CN" altLang="en-US" sz="1400" kern="0" dirty="0" smtClean="0">
                  <a:latin typeface="Calibri" panose="020F0502020204030204" pitchFamily="34" charset="0"/>
                  <a:ea typeface="华文楷体" panose="02010600040101010101" pitchFamily="2" charset="-122"/>
                </a:rPr>
                <a:t>流</a:t>
              </a:r>
              <a:endParaRPr lang="en-US" altLang="zh-CN" sz="1400" kern="0" dirty="0" smtClean="0">
                <a:latin typeface="Calibri" panose="020F0502020204030204" pitchFamily="34" charset="0"/>
                <a:ea typeface="华文楷体" panose="02010600040101010101" pitchFamily="2" charset="-122"/>
              </a:endParaRPr>
            </a:p>
            <a:p>
              <a:r>
                <a:rPr lang="zh-CN" altLang="en-US" sz="1400" kern="0" dirty="0" smtClean="0">
                  <a:latin typeface="Calibri" panose="020F0502020204030204" pitchFamily="34" charset="0"/>
                  <a:ea typeface="华文楷体" panose="02010600040101010101" pitchFamily="2" charset="-122"/>
                </a:rPr>
                <a:t>按字节编号</a:t>
              </a:r>
              <a:endParaRPr lang="zh-CN" altLang="en-US" sz="1400" dirty="0"/>
            </a:p>
          </p:txBody>
        </p:sp>
      </p:grpSp>
      <p:grpSp>
        <p:nvGrpSpPr>
          <p:cNvPr id="41" name="组合 40"/>
          <p:cNvGrpSpPr/>
          <p:nvPr/>
        </p:nvGrpSpPr>
        <p:grpSpPr>
          <a:xfrm>
            <a:off x="2178611" y="5425589"/>
            <a:ext cx="3240626" cy="451391"/>
            <a:chOff x="2178611" y="4942258"/>
            <a:chExt cx="3240626" cy="451391"/>
          </a:xfrm>
        </p:grpSpPr>
        <p:sp>
          <p:nvSpPr>
            <p:cNvPr id="63" name="Line 12"/>
            <p:cNvSpPr>
              <a:spLocks noChangeShapeType="1"/>
            </p:cNvSpPr>
            <p:nvPr/>
          </p:nvSpPr>
          <p:spPr bwMode="auto">
            <a:xfrm>
              <a:off x="2178611"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4" name="Line 17"/>
            <p:cNvSpPr>
              <a:spLocks noChangeShapeType="1"/>
            </p:cNvSpPr>
            <p:nvPr/>
          </p:nvSpPr>
          <p:spPr bwMode="auto">
            <a:xfrm>
              <a:off x="4852139"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5" name="Rectangle 19"/>
            <p:cNvSpPr>
              <a:spLocks noChangeArrowheads="1"/>
            </p:cNvSpPr>
            <p:nvPr/>
          </p:nvSpPr>
          <p:spPr bwMode="auto">
            <a:xfrm>
              <a:off x="2178611" y="4942258"/>
              <a:ext cx="3240626"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a:t>
              </a:r>
              <a:r>
                <a:rPr lang="zh-CN" altLang="en-US" kern="0" dirty="0" smtClean="0">
                  <a:solidFill>
                    <a:schemeClr val="bg1"/>
                  </a:solidFill>
                  <a:latin typeface="Calibri" panose="020F0502020204030204" pitchFamily="34" charset="0"/>
                  <a:ea typeface="华文楷体" panose="02010600040101010101" pitchFamily="2" charset="-122"/>
                </a:rPr>
                <a:t>发送未确认</a:t>
              </a:r>
              <a:endParaRPr kumimoji="0" lang="zh-CN" altLang="en-US" b="0" i="0" u="none" strike="noStrike" kern="0" cap="none" spc="0" normalizeH="0" baseline="0" noProof="0" dirty="0" smtClean="0">
                <a:ln>
                  <a:noFill/>
                </a:ln>
                <a:solidFill>
                  <a:schemeClr val="bg1"/>
                </a:solidFill>
                <a:uLnTx/>
                <a:uFillTx/>
                <a:latin typeface="Calibri" panose="020F0502020204030204" pitchFamily="34" charset="0"/>
                <a:ea typeface="华文楷体" panose="02010600040101010101" pitchFamily="2" charset="-122"/>
              </a:endParaRPr>
            </a:p>
          </p:txBody>
        </p:sp>
      </p:grpSp>
      <p:sp>
        <p:nvSpPr>
          <p:cNvPr id="36"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8"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39" name="Rectangle 7"/>
          <p:cNvSpPr>
            <a:spLocks noChangeArrowheads="1"/>
          </p:cNvSpPr>
          <p:nvPr/>
        </p:nvSpPr>
        <p:spPr bwMode="auto">
          <a:xfrm>
            <a:off x="5437237" y="5433282"/>
            <a:ext cx="1485772" cy="4363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已写入未发送</a:t>
            </a:r>
          </a:p>
        </p:txBody>
      </p:sp>
      <p:sp>
        <p:nvSpPr>
          <p:cNvPr id="40" name="Text Box 18"/>
          <p:cNvSpPr txBox="1">
            <a:spLocks noChangeArrowheads="1"/>
          </p:cNvSpPr>
          <p:nvPr/>
        </p:nvSpPr>
        <p:spPr bwMode="auto">
          <a:xfrm>
            <a:off x="3094318" y="490716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发送窗口</a:t>
            </a:r>
          </a:p>
        </p:txBody>
      </p:sp>
      <p:grpSp>
        <p:nvGrpSpPr>
          <p:cNvPr id="7" name="组合 6"/>
          <p:cNvGrpSpPr/>
          <p:nvPr/>
        </p:nvGrpSpPr>
        <p:grpSpPr>
          <a:xfrm>
            <a:off x="2178611" y="4524146"/>
            <a:ext cx="4749425" cy="1352834"/>
            <a:chOff x="2178611" y="4524146"/>
            <a:chExt cx="4749425" cy="1352834"/>
          </a:xfrm>
        </p:grpSpPr>
        <p:grpSp>
          <p:nvGrpSpPr>
            <p:cNvPr id="37" name="组合 36"/>
            <p:cNvGrpSpPr/>
            <p:nvPr/>
          </p:nvGrpSpPr>
          <p:grpSpPr>
            <a:xfrm>
              <a:off x="2190103" y="4528473"/>
              <a:ext cx="4737933" cy="369332"/>
              <a:chOff x="2190103" y="3731630"/>
              <a:chExt cx="4737933" cy="369332"/>
            </a:xfrm>
          </p:grpSpPr>
          <p:sp>
            <p:nvSpPr>
              <p:cNvPr id="66"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7"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发送缓存区</a:t>
                </a:r>
              </a:p>
            </p:txBody>
          </p:sp>
        </p:grpSp>
        <p:sp>
          <p:nvSpPr>
            <p:cNvPr id="42" name="Line 24"/>
            <p:cNvSpPr>
              <a:spLocks noChangeShapeType="1"/>
            </p:cNvSpPr>
            <p:nvPr/>
          </p:nvSpPr>
          <p:spPr bwMode="auto">
            <a:xfrm>
              <a:off x="2178611" y="4524146"/>
              <a:ext cx="0" cy="13468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3"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45" name="Text Box 16"/>
          <p:cNvSpPr txBox="1">
            <a:spLocks noChangeArrowheads="1"/>
          </p:cNvSpPr>
          <p:nvPr/>
        </p:nvSpPr>
        <p:spPr bwMode="auto">
          <a:xfrm>
            <a:off x="3774439" y="6291831"/>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LastByteSent</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6" name="Line 23"/>
          <p:cNvSpPr>
            <a:spLocks noChangeShapeType="1"/>
          </p:cNvSpPr>
          <p:nvPr/>
        </p:nvSpPr>
        <p:spPr bwMode="auto">
          <a:xfrm flipV="1">
            <a:off x="5387714" y="5876980"/>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6" name="组合 5"/>
          <p:cNvGrpSpPr/>
          <p:nvPr/>
        </p:nvGrpSpPr>
        <p:grpSpPr>
          <a:xfrm>
            <a:off x="991085" y="5876979"/>
            <a:ext cx="2429305" cy="970015"/>
            <a:chOff x="991085" y="5876979"/>
            <a:chExt cx="2429305" cy="970015"/>
          </a:xfrm>
        </p:grpSpPr>
        <p:sp>
          <p:nvSpPr>
            <p:cNvPr id="44" name="Text Box 6"/>
            <p:cNvSpPr txBox="1">
              <a:spLocks noChangeArrowheads="1"/>
            </p:cNvSpPr>
            <p:nvPr/>
          </p:nvSpPr>
          <p:spPr bwMode="auto">
            <a:xfrm>
              <a:off x="991085" y="6289790"/>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LastByteAcked</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7" name="Line 15"/>
            <p:cNvSpPr>
              <a:spLocks noChangeShapeType="1"/>
            </p:cNvSpPr>
            <p:nvPr/>
          </p:nvSpPr>
          <p:spPr bwMode="auto">
            <a:xfrm flipV="1">
              <a:off x="2178611" y="5876979"/>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48"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发送应用程序</a:t>
            </a:r>
          </a:p>
        </p:txBody>
      </p:sp>
      <p:sp>
        <p:nvSpPr>
          <p:cNvPr id="49" name="Freeform 26"/>
          <p:cNvSpPr>
            <a:spLocks/>
          </p:cNvSpPr>
          <p:nvPr/>
        </p:nvSpPr>
        <p:spPr bwMode="auto">
          <a:xfrm>
            <a:off x="4290424" y="4102512"/>
            <a:ext cx="2621453" cy="1323075"/>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47625" cmpd="sng">
            <a:solidFill>
              <a:srgbClr val="FF006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 name="Text Box 16"/>
          <p:cNvSpPr txBox="1">
            <a:spLocks noChangeArrowheads="1"/>
          </p:cNvSpPr>
          <p:nvPr/>
        </p:nvSpPr>
        <p:spPr bwMode="auto">
          <a:xfrm>
            <a:off x="6911888" y="4741135"/>
            <a:ext cx="2103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写入</a:t>
            </a: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LastByteWritten</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smtClean="0"/>
              <a:t>流量控制 </a:t>
            </a:r>
            <a:r>
              <a:rPr lang="en-US" altLang="zh-CN" dirty="0" smtClean="0"/>
              <a:t>(Flow Control)</a:t>
            </a:r>
            <a:endParaRPr lang="zh-CN" altLang="en-US" dirty="0"/>
          </a:p>
        </p:txBody>
      </p:sp>
      <p:sp>
        <p:nvSpPr>
          <p:cNvPr id="3" name="内容占位符 2"/>
          <p:cNvSpPr>
            <a:spLocks noGrp="1"/>
          </p:cNvSpPr>
          <p:nvPr>
            <p:ph idx="1"/>
          </p:nvPr>
        </p:nvSpPr>
        <p:spPr>
          <a:xfrm>
            <a:off x="483323" y="1470785"/>
            <a:ext cx="8579554" cy="2184514"/>
          </a:xfrm>
        </p:spPr>
        <p:txBody>
          <a:bodyPr/>
          <a:lstStyle/>
          <a:p>
            <a:r>
              <a:rPr lang="zh-CN" altLang="en-US" sz="2000" dirty="0" smtClean="0"/>
              <a:t>发送方根据</a:t>
            </a:r>
            <a:r>
              <a:rPr lang="en-US" altLang="zh-CN" sz="2000" dirty="0" err="1" smtClean="0"/>
              <a:t>AdvertisedWindow</a:t>
            </a:r>
            <a:r>
              <a:rPr lang="zh-CN" altLang="en-US" sz="2000" dirty="0" smtClean="0"/>
              <a:t>值确定有效窗口，限制发送速率</a:t>
            </a:r>
            <a:endParaRPr lang="en-US" altLang="zh-CN" sz="2000" dirty="0" smtClean="0"/>
          </a:p>
          <a:p>
            <a:pPr marL="684000" lvl="1"/>
            <a:r>
              <a:rPr lang="zh-CN" altLang="en-US" sz="1800" dirty="0"/>
              <a:t>有效窗口</a:t>
            </a:r>
            <a:r>
              <a:rPr lang="en-US" altLang="zh-CN" sz="1800" dirty="0"/>
              <a:t>(</a:t>
            </a:r>
            <a:r>
              <a:rPr lang="en-US" altLang="zh-CN" sz="1800" dirty="0" err="1"/>
              <a:t>EffectiveWindow</a:t>
            </a:r>
            <a:r>
              <a:rPr lang="en-US" altLang="zh-CN" sz="1800" dirty="0"/>
              <a:t>) = </a:t>
            </a:r>
            <a:r>
              <a:rPr lang="en-US" altLang="zh-CN" sz="1800" dirty="0" err="1"/>
              <a:t>AdvertisedWindow</a:t>
            </a:r>
            <a:r>
              <a:rPr lang="en-US" altLang="zh-CN" sz="1800" dirty="0" smtClean="0"/>
              <a:t> </a:t>
            </a:r>
            <a:r>
              <a:rPr lang="en-US" altLang="zh-CN" sz="1800" dirty="0"/>
              <a:t>– (</a:t>
            </a:r>
            <a:r>
              <a:rPr lang="en-US" altLang="zh-CN" sz="1800" dirty="0" err="1"/>
              <a:t>LastByteSent</a:t>
            </a:r>
            <a:r>
              <a:rPr lang="en-US" altLang="zh-CN" sz="1800" dirty="0"/>
              <a:t> - </a:t>
            </a:r>
            <a:r>
              <a:rPr lang="en-US" altLang="zh-CN" sz="1800" dirty="0" err="1"/>
              <a:t>LastByteAcked</a:t>
            </a:r>
            <a:r>
              <a:rPr lang="en-US" altLang="zh-CN" sz="1800" dirty="0" smtClean="0"/>
              <a:t>)</a:t>
            </a:r>
          </a:p>
          <a:p>
            <a:pPr marL="949068" lvl="2"/>
            <a:r>
              <a:rPr lang="zh-CN" altLang="en-US" sz="1600" dirty="0" smtClean="0"/>
              <a:t>有效窗口大于</a:t>
            </a:r>
            <a:r>
              <a:rPr lang="en-US" altLang="zh-CN" sz="1600" dirty="0" smtClean="0"/>
              <a:t>0</a:t>
            </a:r>
            <a:r>
              <a:rPr lang="zh-CN" altLang="en-US" sz="1600" dirty="0" smtClean="0"/>
              <a:t>，才能发送更多数据</a:t>
            </a: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70" name="圆角矩形标注 69"/>
          <p:cNvSpPr/>
          <p:nvPr/>
        </p:nvSpPr>
        <p:spPr>
          <a:xfrm>
            <a:off x="806051" y="1463261"/>
            <a:ext cx="8256826" cy="1877007"/>
          </a:xfrm>
          <a:prstGeom prst="wedgeRoundRectCallout">
            <a:avLst>
              <a:gd name="adj1" fmla="val 16775"/>
              <a:gd name="adj2" fmla="val -4314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可能的情况：</a:t>
            </a:r>
            <a:endParaRPr lang="en-US" altLang="zh-CN" sz="1600" dirty="0" smtClean="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zh-CN" altLang="en-US" sz="1600" dirty="0" smtClean="0">
                <a:solidFill>
                  <a:srgbClr val="FFFFFF"/>
                </a:solidFill>
                <a:latin typeface="Calibri" panose="020F0502020204030204" pitchFamily="34" charset="0"/>
                <a:ea typeface="黑体" panose="02010609060101010101" pitchFamily="49" charset="-122"/>
              </a:rPr>
              <a:t>发送方有效窗口已为</a:t>
            </a:r>
            <a:r>
              <a:rPr lang="en-US" altLang="zh-CN" sz="1600" dirty="0" smtClean="0">
                <a:solidFill>
                  <a:srgbClr val="FFFFFF"/>
                </a:solidFill>
                <a:latin typeface="Calibri" panose="020F0502020204030204" pitchFamily="34" charset="0"/>
                <a:ea typeface="黑体" panose="02010609060101010101" pitchFamily="49" charset="-122"/>
              </a:rPr>
              <a:t>0</a:t>
            </a:r>
          </a:p>
          <a:p>
            <a:pPr marL="285750" indent="-285750">
              <a:lnSpc>
                <a:spcPct val="150000"/>
              </a:lnSpc>
              <a:buClr>
                <a:schemeClr val="bg1"/>
              </a:buClr>
              <a:buFont typeface="Wingdings 3" panose="05040102010807070707" pitchFamily="18" charset="2"/>
              <a:buChar char="ª"/>
            </a:pPr>
            <a:r>
              <a:rPr lang="zh-CN" altLang="en-US" sz="1600" dirty="0" smtClean="0">
                <a:solidFill>
                  <a:srgbClr val="FFFFFF"/>
                </a:solidFill>
                <a:latin typeface="Calibri" panose="020F0502020204030204" pitchFamily="34" charset="0"/>
                <a:ea typeface="黑体" panose="02010609060101010101" pitchFamily="49" charset="-122"/>
              </a:rPr>
              <a:t>一个报文段到达而确认</a:t>
            </a:r>
            <a:r>
              <a:rPr lang="en-US" altLang="zh-CN" sz="1600" dirty="0" smtClean="0">
                <a:solidFill>
                  <a:srgbClr val="FFFFFF"/>
                </a:solidFill>
                <a:latin typeface="Calibri" panose="020F0502020204030204" pitchFamily="34" charset="0"/>
                <a:ea typeface="黑体" panose="02010609060101010101" pitchFamily="49" charset="-122"/>
              </a:rPr>
              <a:t>x</a:t>
            </a:r>
            <a:r>
              <a:rPr lang="zh-CN" altLang="en-US" sz="1600" dirty="0" smtClean="0">
                <a:solidFill>
                  <a:srgbClr val="FFFFFF"/>
                </a:solidFill>
                <a:latin typeface="Calibri" panose="020F0502020204030204" pitchFamily="34" charset="0"/>
                <a:ea typeface="黑体" panose="02010609060101010101" pitchFamily="49" charset="-122"/>
              </a:rPr>
              <a:t>字节，因此</a:t>
            </a:r>
            <a:r>
              <a:rPr lang="en-US" altLang="zh-CN" sz="1600" dirty="0" err="1" smtClean="0">
                <a:solidFill>
                  <a:srgbClr val="FFFFFF"/>
                </a:solidFill>
                <a:latin typeface="Calibri" panose="020F0502020204030204" pitchFamily="34" charset="0"/>
                <a:ea typeface="黑体" panose="02010609060101010101" pitchFamily="49" charset="-122"/>
              </a:rPr>
              <a:t>LastByteAcked</a:t>
            </a:r>
            <a:r>
              <a:rPr lang="zh-CN" altLang="en-US" sz="1600" dirty="0" smtClean="0">
                <a:solidFill>
                  <a:srgbClr val="FFFFFF"/>
                </a:solidFill>
                <a:latin typeface="Calibri" panose="020F0502020204030204" pitchFamily="34" charset="0"/>
                <a:ea typeface="黑体" panose="02010609060101010101" pitchFamily="49" charset="-122"/>
              </a:rPr>
              <a:t>右移</a:t>
            </a:r>
            <a:r>
              <a:rPr lang="en-US" altLang="zh-CN" sz="1600" dirty="0" smtClean="0">
                <a:solidFill>
                  <a:srgbClr val="FFFFFF"/>
                </a:solidFill>
                <a:latin typeface="Calibri" panose="020F0502020204030204" pitchFamily="34" charset="0"/>
                <a:ea typeface="黑体" panose="02010609060101010101" pitchFamily="49" charset="-122"/>
              </a:rPr>
              <a:t>x</a:t>
            </a:r>
            <a:r>
              <a:rPr lang="zh-CN" altLang="en-US" sz="1600" dirty="0" smtClean="0">
                <a:solidFill>
                  <a:srgbClr val="FFFFFF"/>
                </a:solidFill>
                <a:latin typeface="Calibri" panose="020F0502020204030204" pitchFamily="34" charset="0"/>
                <a:ea typeface="黑体" panose="02010609060101010101" pitchFamily="49" charset="-122"/>
              </a:rPr>
              <a:t>字节</a:t>
            </a:r>
            <a:endParaRPr lang="en-US" altLang="zh-CN" sz="1600" dirty="0" smtClean="0">
              <a:solidFill>
                <a:srgbClr val="FFFFFF"/>
              </a:solidFill>
              <a:latin typeface="Calibri" panose="020F0502020204030204" pitchFamily="34" charset="0"/>
              <a:ea typeface="黑体" panose="02010609060101010101" pitchFamily="49" charset="-122"/>
            </a:endParaRPr>
          </a:p>
          <a:p>
            <a:pPr marL="576000" lvl="1" indent="-216000">
              <a:lnSpc>
                <a:spcPct val="150000"/>
              </a:lnSpc>
              <a:buClr>
                <a:schemeClr val="bg1"/>
              </a:buClr>
              <a:buFont typeface="Wingdings 2" panose="05020102010507070707" pitchFamily="18" charset="2"/>
              <a:buChar char=""/>
            </a:pPr>
            <a:r>
              <a:rPr lang="zh-CN" altLang="en-US" sz="1600" dirty="0" smtClean="0">
                <a:solidFill>
                  <a:srgbClr val="FFFFFF"/>
                </a:solidFill>
                <a:latin typeface="Calibri" panose="020F0502020204030204" pitchFamily="34" charset="0"/>
                <a:ea typeface="黑体" panose="02010609060101010101" pitchFamily="49" charset="-122"/>
              </a:rPr>
              <a:t>然而接收方应用进程未读取任何数据，因此</a:t>
            </a:r>
            <a:r>
              <a:rPr lang="en-US" altLang="zh-CN" sz="1600" dirty="0" err="1" smtClean="0">
                <a:solidFill>
                  <a:srgbClr val="FFFFFF"/>
                </a:solidFill>
                <a:latin typeface="Calibri" panose="020F0502020204030204" pitchFamily="34" charset="0"/>
                <a:ea typeface="黑体" panose="02010609060101010101" pitchFamily="49" charset="-122"/>
              </a:rPr>
              <a:t>AdvertisedWindow</a:t>
            </a:r>
            <a:r>
              <a:rPr lang="zh-CN" altLang="en-US" sz="1600" dirty="0" smtClean="0">
                <a:solidFill>
                  <a:srgbClr val="FFFFFF"/>
                </a:solidFill>
                <a:latin typeface="Calibri" panose="020F0502020204030204" pitchFamily="34" charset="0"/>
                <a:ea typeface="黑体" panose="02010609060101010101" pitchFamily="49" charset="-122"/>
              </a:rPr>
              <a:t>比之前小了</a:t>
            </a:r>
            <a:r>
              <a:rPr lang="en-US" altLang="zh-CN" sz="1600" dirty="0" smtClean="0">
                <a:solidFill>
                  <a:srgbClr val="FFFFFF"/>
                </a:solidFill>
                <a:latin typeface="Calibri" panose="020F0502020204030204" pitchFamily="34" charset="0"/>
                <a:ea typeface="黑体" panose="02010609060101010101" pitchFamily="49" charset="-122"/>
              </a:rPr>
              <a:t>x</a:t>
            </a:r>
            <a:r>
              <a:rPr lang="zh-CN" altLang="en-US" sz="1600" dirty="0" smtClean="0">
                <a:solidFill>
                  <a:srgbClr val="FFFFFF"/>
                </a:solidFill>
                <a:latin typeface="Calibri" panose="020F0502020204030204" pitchFamily="34" charset="0"/>
                <a:ea typeface="黑体" panose="02010609060101010101" pitchFamily="49" charset="-122"/>
              </a:rPr>
              <a:t>字节</a:t>
            </a:r>
            <a:endParaRPr lang="en-US" altLang="zh-CN" sz="1600" dirty="0" smtClean="0">
              <a:solidFill>
                <a:srgbClr val="FFFFFF"/>
              </a:solidFill>
              <a:latin typeface="Calibri" panose="020F0502020204030204" pitchFamily="34" charset="0"/>
              <a:ea typeface="黑体" panose="02010609060101010101" pitchFamily="49" charset="-122"/>
            </a:endParaRPr>
          </a:p>
          <a:p>
            <a:pPr marL="576000" lvl="1" indent="-216000">
              <a:lnSpc>
                <a:spcPct val="150000"/>
              </a:lnSpc>
              <a:buClr>
                <a:schemeClr val="bg1"/>
              </a:buClr>
              <a:buFont typeface="Wingdings 2" panose="05020102010507070707" pitchFamily="18" charset="2"/>
              <a:buChar char=""/>
            </a:pPr>
            <a:r>
              <a:rPr lang="zh-CN" altLang="en-US" sz="1600" dirty="0" smtClean="0">
                <a:solidFill>
                  <a:srgbClr val="FFFFFF"/>
                </a:solidFill>
                <a:latin typeface="Calibri" panose="020F0502020204030204" pitchFamily="34" charset="0"/>
                <a:ea typeface="黑体" panose="02010609060101010101" pitchFamily="49" charset="-122"/>
              </a:rPr>
              <a:t>发送方尽管释放了发送缓冲区空间，但仍不能再发送任何数据</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76" name="Rectangle 19"/>
          <p:cNvSpPr>
            <a:spLocks noChangeArrowheads="1"/>
          </p:cNvSpPr>
          <p:nvPr/>
        </p:nvSpPr>
        <p:spPr bwMode="auto">
          <a:xfrm>
            <a:off x="2728115" y="5431267"/>
            <a:ext cx="2686095"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a:t>
            </a:r>
            <a:r>
              <a:rPr lang="zh-CN" altLang="en-US" kern="0" dirty="0" smtClean="0">
                <a:solidFill>
                  <a:schemeClr val="bg1"/>
                </a:solidFill>
                <a:latin typeface="Calibri" panose="020F0502020204030204" pitchFamily="34" charset="0"/>
                <a:ea typeface="华文楷体" panose="02010600040101010101" pitchFamily="2" charset="-122"/>
              </a:rPr>
              <a:t>发送未确认</a:t>
            </a:r>
            <a:endParaRPr kumimoji="0" lang="zh-CN" altLang="en-US" b="0" i="0" u="none" strike="noStrike" kern="0" cap="none" spc="0" normalizeH="0" baseline="0" noProof="0" dirty="0" smtClean="0">
              <a:ln>
                <a:noFill/>
              </a:ln>
              <a:solidFill>
                <a:schemeClr val="bg1"/>
              </a:solidFill>
              <a:uLnTx/>
              <a:uFillTx/>
              <a:latin typeface="Calibri" panose="020F0502020204030204" pitchFamily="34" charset="0"/>
              <a:ea typeface="华文楷体" panose="02010600040101010101" pitchFamily="2" charset="-122"/>
            </a:endParaRPr>
          </a:p>
        </p:txBody>
      </p:sp>
      <p:sp>
        <p:nvSpPr>
          <p:cNvPr id="77" name="矩形 76"/>
          <p:cNvSpPr/>
          <p:nvPr/>
        </p:nvSpPr>
        <p:spPr>
          <a:xfrm>
            <a:off x="2728114" y="5219315"/>
            <a:ext cx="2667424"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658675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
                                            <p:txEl>
                                              <p:pRg st="2" end="2"/>
                                            </p:txEl>
                                          </p:spTgt>
                                        </p:tgtEl>
                                        <p:attrNameLst>
                                          <p:attrName>style.visibility</p:attrName>
                                        </p:attrNameLst>
                                      </p:cBhvr>
                                      <p:to>
                                        <p:strVal val="visible"/>
                                      </p:to>
                                    </p:set>
                                    <p:animEffect transition="in" filter="wipe(left)">
                                      <p:cBhvr>
                                        <p:cTn id="7" dur="500"/>
                                        <p:tgtEl>
                                          <p:spTgt spid="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4.16667E-6 3.7037E-6 L 0.06458 3.7037E-6 " pathEditMode="relative" rAng="0" ptsTypes="AA">
                                      <p:cBhvr>
                                        <p:cTn id="11" dur="2000" fill="hold"/>
                                        <p:tgtEl>
                                          <p:spTgt spid="6"/>
                                        </p:tgtEl>
                                        <p:attrNameLst>
                                          <p:attrName>ppt_x</p:attrName>
                                          <p:attrName>ppt_y</p:attrName>
                                        </p:attrNameLst>
                                      </p:cBhvr>
                                      <p:rCtr x="3229" y="0"/>
                                    </p:animMotion>
                                  </p:childTnLst>
                                </p:cTn>
                              </p:par>
                            </p:childTnLst>
                          </p:cTn>
                        </p:par>
                        <p:par>
                          <p:cTn id="12" fill="hold">
                            <p:stCondLst>
                              <p:cond delay="2000"/>
                            </p:stCondLst>
                            <p:childTnLst>
                              <p:par>
                                <p:cTn id="13" presetID="22" presetClass="exit" presetSubtype="8" fill="hold" nodeType="afterEffect">
                                  <p:stCondLst>
                                    <p:cond delay="0"/>
                                  </p:stCondLst>
                                  <p:childTnLst>
                                    <p:animEffect transition="out" filter="wipe(left)">
                                      <p:cBhvr>
                                        <p:cTn id="14" dur="500"/>
                                        <p:tgtEl>
                                          <p:spTgt spid="41"/>
                                        </p:tgtEl>
                                      </p:cBhvr>
                                    </p:animEffect>
                                    <p:set>
                                      <p:cBhvr>
                                        <p:cTn id="15" dur="1" fill="hold">
                                          <p:stCondLst>
                                            <p:cond delay="499"/>
                                          </p:stCondLst>
                                        </p:cTn>
                                        <p:tgtEl>
                                          <p:spTgt spid="4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0">
                                            <p:txEl>
                                              <p:pRg st="3" end="3"/>
                                            </p:txEl>
                                          </p:spTgt>
                                        </p:tgtEl>
                                        <p:attrNameLst>
                                          <p:attrName>style.visibility</p:attrName>
                                        </p:attrNameLst>
                                      </p:cBhvr>
                                      <p:to>
                                        <p:strVal val="visible"/>
                                      </p:to>
                                    </p:set>
                                    <p:animEffect transition="in" filter="wipe(left)">
                                      <p:cBhvr>
                                        <p:cTn id="20" dur="500"/>
                                        <p:tgtEl>
                                          <p:spTgt spid="7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grpId="0" nodeType="clickEffect">
                                  <p:stCondLst>
                                    <p:cond delay="0"/>
                                  </p:stCondLst>
                                  <p:childTnLst>
                                    <p:animEffect transition="out" filter="wipe(left)">
                                      <p:cBhvr>
                                        <p:cTn id="24" dur="500"/>
                                        <p:tgtEl>
                                          <p:spTgt spid="54"/>
                                        </p:tgtEl>
                                      </p:cBhvr>
                                    </p:animEffect>
                                    <p:set>
                                      <p:cBhvr>
                                        <p:cTn id="25" dur="1" fill="hold">
                                          <p:stCondLst>
                                            <p:cond delay="499"/>
                                          </p:stCondLst>
                                        </p:cTn>
                                        <p:tgtEl>
                                          <p:spTgt spid="54"/>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left)">
                                      <p:cBhvr>
                                        <p:cTn id="28" dur="500"/>
                                        <p:tgtEl>
                                          <p:spTgt spid="7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0">
                                            <p:txEl>
                                              <p:pRg st="4" end="4"/>
                                            </p:txEl>
                                          </p:spTgt>
                                        </p:tgtEl>
                                        <p:attrNameLst>
                                          <p:attrName>style.visibility</p:attrName>
                                        </p:attrNameLst>
                                      </p:cBhvr>
                                      <p:to>
                                        <p:strVal val="visible"/>
                                      </p:to>
                                    </p:set>
                                    <p:animEffect transition="in" filter="wipe(left)">
                                      <p:cBhvr>
                                        <p:cTn id="33" dur="500"/>
                                        <p:tgtEl>
                                          <p:spTgt spid="70">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33333E-6 -3.33333E-6 L 0.0592 -3.33333E-6 " pathEditMode="relative" rAng="0" ptsTypes="AA">
                                      <p:cBhvr>
                                        <p:cTn id="37" dur="2000" fill="hold"/>
                                        <p:tgtEl>
                                          <p:spTgt spid="7"/>
                                        </p:tgtEl>
                                        <p:attrNameLst>
                                          <p:attrName>ppt_x</p:attrName>
                                          <p:attrName>ppt_y</p:attrName>
                                        </p:attrNameLst>
                                      </p:cBhvr>
                                      <p:rCtr x="2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7" grpId="0" animBg="1"/>
    </p:bld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41440" y="3586902"/>
            <a:ext cx="7861119" cy="3300609"/>
            <a:chOff x="641440" y="3586902"/>
            <a:chExt cx="7861119" cy="3300609"/>
          </a:xfrm>
        </p:grpSpPr>
        <p:sp>
          <p:nvSpPr>
            <p:cNvPr id="36"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37" name="组合 36"/>
            <p:cNvGrpSpPr/>
            <p:nvPr/>
          </p:nvGrpSpPr>
          <p:grpSpPr>
            <a:xfrm>
              <a:off x="2190103" y="4528473"/>
              <a:ext cx="4737933" cy="369332"/>
              <a:chOff x="2190103" y="3731630"/>
              <a:chExt cx="4737933" cy="369332"/>
            </a:xfrm>
          </p:grpSpPr>
          <p:sp>
            <p:nvSpPr>
              <p:cNvPr id="66"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7"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发送缓存区</a:t>
                </a:r>
              </a:p>
            </p:txBody>
          </p:sp>
        </p:grpSp>
        <p:sp>
          <p:nvSpPr>
            <p:cNvPr id="38"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39" name="Rectangle 7"/>
            <p:cNvSpPr>
              <a:spLocks noChangeArrowheads="1"/>
            </p:cNvSpPr>
            <p:nvPr/>
          </p:nvSpPr>
          <p:spPr bwMode="auto">
            <a:xfrm>
              <a:off x="4851481" y="5434651"/>
              <a:ext cx="1458157" cy="4363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已写入未发送</a:t>
              </a:r>
            </a:p>
          </p:txBody>
        </p:sp>
        <p:sp>
          <p:nvSpPr>
            <p:cNvPr id="40" name="Text Box 18"/>
            <p:cNvSpPr txBox="1">
              <a:spLocks noChangeArrowheads="1"/>
            </p:cNvSpPr>
            <p:nvPr/>
          </p:nvSpPr>
          <p:spPr bwMode="auto">
            <a:xfrm>
              <a:off x="3094318" y="490716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发送窗口</a:t>
              </a:r>
            </a:p>
          </p:txBody>
        </p:sp>
        <p:grpSp>
          <p:nvGrpSpPr>
            <p:cNvPr id="41" name="组合 40"/>
            <p:cNvGrpSpPr/>
            <p:nvPr/>
          </p:nvGrpSpPr>
          <p:grpSpPr>
            <a:xfrm>
              <a:off x="2178611" y="5425589"/>
              <a:ext cx="2673528" cy="451391"/>
              <a:chOff x="2178611" y="4942258"/>
              <a:chExt cx="2673528" cy="451391"/>
            </a:xfrm>
          </p:grpSpPr>
          <p:sp>
            <p:nvSpPr>
              <p:cNvPr id="63" name="Line 12"/>
              <p:cNvSpPr>
                <a:spLocks noChangeShapeType="1"/>
              </p:cNvSpPr>
              <p:nvPr/>
            </p:nvSpPr>
            <p:spPr bwMode="auto">
              <a:xfrm>
                <a:off x="2178611"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4" name="Line 17"/>
              <p:cNvSpPr>
                <a:spLocks noChangeShapeType="1"/>
              </p:cNvSpPr>
              <p:nvPr/>
            </p:nvSpPr>
            <p:spPr bwMode="auto">
              <a:xfrm>
                <a:off x="4852139"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5" name="Rectangle 19"/>
              <p:cNvSpPr>
                <a:spLocks noChangeArrowheads="1"/>
              </p:cNvSpPr>
              <p:nvPr/>
            </p:nvSpPr>
            <p:spPr bwMode="auto">
              <a:xfrm>
                <a:off x="2178611" y="4942258"/>
                <a:ext cx="2673528"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a:t>
                </a:r>
                <a:r>
                  <a:rPr lang="zh-CN" altLang="en-US" kern="0" dirty="0" smtClean="0">
                    <a:solidFill>
                      <a:schemeClr val="bg1"/>
                    </a:solidFill>
                    <a:latin typeface="Calibri" panose="020F0502020204030204" pitchFamily="34" charset="0"/>
                    <a:ea typeface="华文楷体" panose="02010600040101010101" pitchFamily="2" charset="-122"/>
                  </a:rPr>
                  <a:t>发送未确认</a:t>
                </a:r>
                <a:endParaRPr kumimoji="0" lang="zh-CN" altLang="en-US" b="0" i="0" u="none" strike="noStrike" kern="0" cap="none" spc="0" normalizeH="0" baseline="0" noProof="0" dirty="0" smtClean="0">
                  <a:ln>
                    <a:noFill/>
                  </a:ln>
                  <a:solidFill>
                    <a:schemeClr val="bg1"/>
                  </a:solidFill>
                  <a:uLnTx/>
                  <a:uFillTx/>
                  <a:latin typeface="Calibri" panose="020F0502020204030204" pitchFamily="34" charset="0"/>
                  <a:ea typeface="华文楷体" panose="02010600040101010101" pitchFamily="2" charset="-122"/>
                </a:endParaRPr>
              </a:p>
            </p:txBody>
          </p:sp>
        </p:grpSp>
        <p:sp>
          <p:nvSpPr>
            <p:cNvPr id="42" name="Line 24"/>
            <p:cNvSpPr>
              <a:spLocks noChangeShapeType="1"/>
            </p:cNvSpPr>
            <p:nvPr/>
          </p:nvSpPr>
          <p:spPr bwMode="auto">
            <a:xfrm>
              <a:off x="2178611" y="4524146"/>
              <a:ext cx="0" cy="13468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3"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4" name="Text Box 6"/>
            <p:cNvSpPr txBox="1">
              <a:spLocks noChangeArrowheads="1"/>
            </p:cNvSpPr>
            <p:nvPr/>
          </p:nvSpPr>
          <p:spPr bwMode="auto">
            <a:xfrm>
              <a:off x="991085" y="6289790"/>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LastByteAcked</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5" name="Text Box 16"/>
            <p:cNvSpPr txBox="1">
              <a:spLocks noChangeArrowheads="1"/>
            </p:cNvSpPr>
            <p:nvPr/>
          </p:nvSpPr>
          <p:spPr bwMode="auto">
            <a:xfrm>
              <a:off x="3238864" y="6291831"/>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LastByteSent</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6" name="Line 23"/>
            <p:cNvSpPr>
              <a:spLocks noChangeShapeType="1"/>
            </p:cNvSpPr>
            <p:nvPr/>
          </p:nvSpPr>
          <p:spPr bwMode="auto">
            <a:xfrm flipV="1">
              <a:off x="4852139" y="5876980"/>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 name="Line 15"/>
            <p:cNvSpPr>
              <a:spLocks noChangeShapeType="1"/>
            </p:cNvSpPr>
            <p:nvPr/>
          </p:nvSpPr>
          <p:spPr bwMode="auto">
            <a:xfrm flipV="1">
              <a:off x="2178611" y="5876979"/>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发送应用程序</a:t>
              </a:r>
            </a:p>
          </p:txBody>
        </p:sp>
        <p:sp>
          <p:nvSpPr>
            <p:cNvPr id="49" name="Freeform 26"/>
            <p:cNvSpPr>
              <a:spLocks/>
            </p:cNvSpPr>
            <p:nvPr/>
          </p:nvSpPr>
          <p:spPr bwMode="auto">
            <a:xfrm>
              <a:off x="4290424" y="4102512"/>
              <a:ext cx="2019871" cy="1323075"/>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47625" cmpd="sng">
              <a:solidFill>
                <a:srgbClr val="FF006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 name="Text Box 16"/>
            <p:cNvSpPr txBox="1">
              <a:spLocks noChangeArrowheads="1"/>
            </p:cNvSpPr>
            <p:nvPr/>
          </p:nvSpPr>
          <p:spPr bwMode="auto">
            <a:xfrm>
              <a:off x="6096240" y="4740446"/>
              <a:ext cx="2103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写入</a:t>
              </a:r>
              <a:r>
                <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smtClean="0">
                  <a:solidFill>
                    <a:srgbClr val="3333CC"/>
                  </a:solidFill>
                  <a:latin typeface="Calibri" panose="020F0502020204030204" pitchFamily="34" charset="0"/>
                  <a:ea typeface="华文楷体" panose="02010600040101010101" pitchFamily="2" charset="-122"/>
                </a:rPr>
                <a:t>(</a:t>
              </a:r>
              <a:r>
                <a:rPr lang="en-US" altLang="zh-CN" kern="0" dirty="0" err="1" smtClean="0">
                  <a:solidFill>
                    <a:srgbClr val="3333CC"/>
                  </a:solidFill>
                  <a:latin typeface="Calibri" panose="020F0502020204030204" pitchFamily="34" charset="0"/>
                  <a:ea typeface="华文楷体" panose="02010600040101010101" pitchFamily="2" charset="-122"/>
                </a:rPr>
                <a:t>LastByteWritten</a:t>
              </a:r>
              <a:r>
                <a:rPr lang="en-US" altLang="zh-CN" kern="0" dirty="0" smtClean="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1" name="Line 24"/>
            <p:cNvSpPr>
              <a:spLocks noChangeShapeType="1"/>
            </p:cNvSpPr>
            <p:nvPr/>
          </p:nvSpPr>
          <p:spPr bwMode="auto">
            <a:xfrm>
              <a:off x="4842669"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 name="Line 24"/>
            <p:cNvSpPr>
              <a:spLocks noChangeShapeType="1"/>
            </p:cNvSpPr>
            <p:nvPr/>
          </p:nvSpPr>
          <p:spPr bwMode="auto">
            <a:xfrm>
              <a:off x="6309638"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3" name="组合 52"/>
            <p:cNvGrpSpPr/>
            <p:nvPr/>
          </p:nvGrpSpPr>
          <p:grpSpPr>
            <a:xfrm>
              <a:off x="641440" y="5367993"/>
              <a:ext cx="6948874" cy="565243"/>
              <a:chOff x="641440" y="4884662"/>
              <a:chExt cx="6948874" cy="565243"/>
            </a:xfrm>
          </p:grpSpPr>
          <p:grpSp>
            <p:nvGrpSpPr>
              <p:cNvPr id="57" name="组合 56"/>
              <p:cNvGrpSpPr/>
              <p:nvPr/>
            </p:nvGrpSpPr>
            <p:grpSpPr>
              <a:xfrm>
                <a:off x="641440" y="4884662"/>
                <a:ext cx="6948874" cy="565243"/>
                <a:chOff x="641440" y="4884662"/>
                <a:chExt cx="6948874" cy="565243"/>
              </a:xfrm>
            </p:grpSpPr>
            <p:sp>
              <p:nvSpPr>
                <p:cNvPr id="5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8" name="矩形 57"/>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a:t>
                </a:r>
                <a:r>
                  <a:rPr lang="zh-CN" altLang="en-US" sz="1400" kern="0" dirty="0" smtClean="0">
                    <a:latin typeface="Calibri" panose="020F0502020204030204" pitchFamily="34" charset="0"/>
                    <a:ea typeface="华文楷体" panose="02010600040101010101" pitchFamily="2" charset="-122"/>
                  </a:rPr>
                  <a:t>流</a:t>
                </a:r>
                <a:endParaRPr lang="en-US" altLang="zh-CN" sz="1400" kern="0" dirty="0" smtClean="0">
                  <a:latin typeface="Calibri" panose="020F0502020204030204" pitchFamily="34" charset="0"/>
                  <a:ea typeface="华文楷体" panose="02010600040101010101" pitchFamily="2" charset="-122"/>
                </a:endParaRPr>
              </a:p>
              <a:p>
                <a:r>
                  <a:rPr lang="zh-CN" altLang="en-US" sz="1400" kern="0" dirty="0" smtClean="0">
                    <a:latin typeface="Calibri" panose="020F0502020204030204" pitchFamily="34" charset="0"/>
                    <a:ea typeface="华文楷体" panose="02010600040101010101" pitchFamily="2" charset="-122"/>
                  </a:rPr>
                  <a:t>按字节编号</a:t>
                </a:r>
                <a:endParaRPr lang="zh-CN" altLang="en-US" sz="1400" dirty="0"/>
              </a:p>
            </p:txBody>
          </p:sp>
        </p:grpSp>
        <p:sp>
          <p:nvSpPr>
            <p:cNvPr id="54" name="矩形 53"/>
            <p:cNvSpPr/>
            <p:nvPr/>
          </p:nvSpPr>
          <p:spPr>
            <a:xfrm>
              <a:off x="2196207" y="5226014"/>
              <a:ext cx="370683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5" name="右大括号 54"/>
            <p:cNvSpPr/>
            <p:nvPr/>
          </p:nvSpPr>
          <p:spPr>
            <a:xfrm rot="5400000">
              <a:off x="5233652" y="5620404"/>
              <a:ext cx="348593" cy="99017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 Box 16"/>
            <p:cNvSpPr txBox="1">
              <a:spLocks noChangeArrowheads="1"/>
            </p:cNvSpPr>
            <p:nvPr/>
          </p:nvSpPr>
          <p:spPr bwMode="auto">
            <a:xfrm>
              <a:off x="5203727" y="6327678"/>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FF0066"/>
                  </a:solidFill>
                  <a:latin typeface="Calibri" panose="020F0502020204030204" pitchFamily="34" charset="0"/>
                  <a:ea typeface="华文楷体" panose="02010600040101010101" pitchFamily="2" charset="-122"/>
                </a:rPr>
                <a:t>有效窗口</a:t>
              </a:r>
              <a:r>
                <a:rPr lang="en-US" altLang="zh-CN" kern="0" dirty="0">
                  <a:solidFill>
                    <a:srgbClr val="FF0066"/>
                  </a:solidFill>
                  <a:latin typeface="Calibri" panose="020F0502020204030204" pitchFamily="34" charset="0"/>
                  <a:ea typeface="华文楷体" panose="02010600040101010101" pitchFamily="2" charset="-122"/>
                </a:rPr>
                <a:t>(</a:t>
              </a:r>
              <a:r>
                <a:rPr lang="en-US" altLang="zh-CN" kern="0" dirty="0" err="1">
                  <a:solidFill>
                    <a:srgbClr val="FF0066"/>
                  </a:solidFill>
                  <a:latin typeface="Calibri" panose="020F0502020204030204" pitchFamily="34" charset="0"/>
                  <a:ea typeface="华文楷体" panose="02010600040101010101" pitchFamily="2" charset="-122"/>
                </a:rPr>
                <a:t>EffectiveWindow</a:t>
              </a:r>
              <a:r>
                <a:rPr lang="en-US" altLang="zh-CN" kern="0" dirty="0">
                  <a:solidFill>
                    <a:srgbClr val="FF0066"/>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smtClean="0">
                  <a:ln>
                    <a:noFill/>
                  </a:ln>
                  <a:solidFill>
                    <a:srgbClr val="FF0066"/>
                  </a:solidFill>
                  <a:effectLst/>
                  <a:uLnTx/>
                  <a:uFillTx/>
                  <a:latin typeface="Calibri" panose="020F0502020204030204" pitchFamily="34" charset="0"/>
                  <a:ea typeface="华文楷体" panose="02010600040101010101" pitchFamily="2" charset="-122"/>
                </a:rPr>
                <a:t>允许但尚未发送</a:t>
              </a:r>
            </a:p>
          </p:txBody>
        </p:sp>
      </p:grpSp>
      <p:sp>
        <p:nvSpPr>
          <p:cNvPr id="2" name="标题 1"/>
          <p:cNvSpPr>
            <a:spLocks noGrp="1"/>
          </p:cNvSpPr>
          <p:nvPr>
            <p:ph type="title"/>
          </p:nvPr>
        </p:nvSpPr>
        <p:spPr/>
        <p:txBody>
          <a:bodyPr/>
          <a:lstStyle/>
          <a:p>
            <a:r>
              <a:rPr lang="zh-CN" altLang="en-US" dirty="0" smtClean="0"/>
              <a:t>流量控制 </a:t>
            </a:r>
            <a:r>
              <a:rPr lang="en-US" altLang="zh-CN" dirty="0" smtClean="0"/>
              <a:t>(Flow Control)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83323" y="1470785"/>
                <a:ext cx="8579554" cy="2184514"/>
              </a:xfrm>
            </p:spPr>
            <p:txBody>
              <a:bodyPr/>
              <a:lstStyle/>
              <a:p>
                <a:r>
                  <a:rPr lang="zh-CN" altLang="en-US" sz="2000" dirty="0" smtClean="0"/>
                  <a:t>发送方根据</a:t>
                </a:r>
                <a:r>
                  <a:rPr lang="en-US" altLang="zh-CN" sz="2000" dirty="0" err="1" smtClean="0"/>
                  <a:t>AdvertisedWindow</a:t>
                </a:r>
                <a:r>
                  <a:rPr lang="zh-CN" altLang="en-US" sz="2000" dirty="0" smtClean="0"/>
                  <a:t>值确定有效窗口，限制发送速率</a:t>
                </a:r>
                <a:endParaRPr lang="en-US" altLang="zh-CN" sz="2000" dirty="0" smtClean="0"/>
              </a:p>
              <a:p>
                <a:pPr marL="684000" lvl="1"/>
                <a:r>
                  <a:rPr lang="zh-CN" altLang="en-US" sz="1800" dirty="0">
                    <a:solidFill>
                      <a:schemeClr val="bg1">
                        <a:lumMod val="75000"/>
                      </a:schemeClr>
                    </a:solidFill>
                  </a:rPr>
                  <a:t>有效窗口</a:t>
                </a:r>
                <a:r>
                  <a:rPr lang="en-US" altLang="zh-CN" sz="1800" dirty="0">
                    <a:solidFill>
                      <a:schemeClr val="bg1">
                        <a:lumMod val="75000"/>
                      </a:schemeClr>
                    </a:solidFill>
                  </a:rPr>
                  <a:t>(</a:t>
                </a:r>
                <a:r>
                  <a:rPr lang="en-US" altLang="zh-CN" sz="1800" dirty="0" err="1">
                    <a:solidFill>
                      <a:schemeClr val="bg1">
                        <a:lumMod val="75000"/>
                      </a:schemeClr>
                    </a:solidFill>
                  </a:rPr>
                  <a:t>EffectiveWindow</a:t>
                </a:r>
                <a:r>
                  <a:rPr lang="en-US" altLang="zh-CN" sz="1800" dirty="0">
                    <a:solidFill>
                      <a:schemeClr val="bg1">
                        <a:lumMod val="75000"/>
                      </a:schemeClr>
                    </a:solidFill>
                  </a:rPr>
                  <a:t>) = </a:t>
                </a:r>
                <a:r>
                  <a:rPr lang="en-US" altLang="zh-CN" sz="1800" dirty="0" err="1">
                    <a:solidFill>
                      <a:schemeClr val="bg1">
                        <a:lumMod val="75000"/>
                      </a:schemeClr>
                    </a:solidFill>
                  </a:rPr>
                  <a:t>AdvertisedWindow</a:t>
                </a:r>
                <a:r>
                  <a:rPr lang="en-US" altLang="zh-CN" sz="1800" dirty="0" smtClean="0">
                    <a:solidFill>
                      <a:schemeClr val="bg1">
                        <a:lumMod val="75000"/>
                      </a:schemeClr>
                    </a:solidFill>
                  </a:rPr>
                  <a:t> </a:t>
                </a:r>
                <a:r>
                  <a:rPr lang="en-US" altLang="zh-CN" sz="1800" dirty="0">
                    <a:solidFill>
                      <a:schemeClr val="bg1">
                        <a:lumMod val="75000"/>
                      </a:schemeClr>
                    </a:solidFill>
                  </a:rPr>
                  <a:t>– (</a:t>
                </a:r>
                <a:r>
                  <a:rPr lang="en-US" altLang="zh-CN" sz="1800" dirty="0" err="1">
                    <a:solidFill>
                      <a:schemeClr val="bg1">
                        <a:lumMod val="75000"/>
                      </a:schemeClr>
                    </a:solidFill>
                  </a:rPr>
                  <a:t>LastByteSent</a:t>
                </a:r>
                <a:r>
                  <a:rPr lang="en-US" altLang="zh-CN" sz="1800" dirty="0">
                    <a:solidFill>
                      <a:schemeClr val="bg1">
                        <a:lumMod val="75000"/>
                      </a:schemeClr>
                    </a:solidFill>
                  </a:rPr>
                  <a:t> - </a:t>
                </a:r>
                <a:r>
                  <a:rPr lang="en-US" altLang="zh-CN" sz="1800" dirty="0" err="1">
                    <a:solidFill>
                      <a:schemeClr val="bg1">
                        <a:lumMod val="75000"/>
                      </a:schemeClr>
                    </a:solidFill>
                  </a:rPr>
                  <a:t>LastByteAcked</a:t>
                </a:r>
                <a:r>
                  <a:rPr lang="en-US" altLang="zh-CN" sz="1800" dirty="0" smtClean="0">
                    <a:solidFill>
                      <a:schemeClr val="bg1">
                        <a:lumMod val="75000"/>
                      </a:schemeClr>
                    </a:solidFill>
                  </a:rPr>
                  <a:t>)</a:t>
                </a:r>
              </a:p>
              <a:p>
                <a:pPr marL="949068" lvl="2"/>
                <a:r>
                  <a:rPr lang="zh-CN" altLang="en-US" sz="1600" dirty="0" smtClean="0">
                    <a:solidFill>
                      <a:schemeClr val="bg1">
                        <a:lumMod val="75000"/>
                      </a:schemeClr>
                    </a:solidFill>
                  </a:rPr>
                  <a:t>有效窗口大于</a:t>
                </a:r>
                <a:r>
                  <a:rPr lang="en-US" altLang="zh-CN" sz="1600" dirty="0" smtClean="0">
                    <a:solidFill>
                      <a:schemeClr val="bg1">
                        <a:lumMod val="75000"/>
                      </a:schemeClr>
                    </a:solidFill>
                  </a:rPr>
                  <a:t>0</a:t>
                </a:r>
                <a:r>
                  <a:rPr lang="zh-CN" altLang="en-US" sz="1600" dirty="0" smtClean="0">
                    <a:solidFill>
                      <a:schemeClr val="bg1">
                        <a:lumMod val="75000"/>
                      </a:schemeClr>
                    </a:solidFill>
                  </a:rPr>
                  <a:t>，才能发送更多数据</a:t>
                </a:r>
                <a:endParaRPr lang="en-US" altLang="zh-CN" sz="1600" dirty="0" smtClean="0">
                  <a:solidFill>
                    <a:schemeClr val="bg1">
                      <a:lumMod val="75000"/>
                    </a:schemeClr>
                  </a:solidFill>
                </a:endParaRPr>
              </a:p>
              <a:p>
                <a:pPr marL="684000" lvl="1"/>
                <a:r>
                  <a:rPr lang="zh-CN" altLang="en-US" sz="1800" dirty="0" smtClean="0"/>
                  <a:t>发送方还必须同时保证发送缓存区不溢出</a:t>
                </a:r>
                <a:endParaRPr lang="en-US" altLang="zh-CN" sz="1800" dirty="0" smtClean="0"/>
              </a:p>
              <a:p>
                <a:pPr marL="949068" lvl="2"/>
                <a:r>
                  <a:rPr lang="en-US" altLang="zh-CN" sz="1600" dirty="0" err="1" smtClean="0"/>
                  <a:t>LastByteWritten</a:t>
                </a:r>
                <a:r>
                  <a:rPr lang="en-US" altLang="zh-CN" sz="1600" dirty="0" smtClean="0"/>
                  <a:t> – </a:t>
                </a:r>
                <a:r>
                  <a:rPr lang="en-US" altLang="zh-CN" sz="1600" dirty="0" err="1" smtClean="0"/>
                  <a:t>LastByteAcked</a:t>
                </a:r>
                <a:r>
                  <a:rPr lang="en-US" altLang="zh-CN" sz="1600" dirty="0" smtClean="0"/>
                  <a:t> </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altLang="zh-CN" sz="1600" dirty="0" smtClean="0"/>
                  <a:t> MaxSendBuffer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83323" y="1470785"/>
                <a:ext cx="8579554" cy="2184514"/>
              </a:xfrm>
              <a:blipFill>
                <a:blip r:embed="rId6"/>
                <a:stretch>
                  <a:fillRect l="-213" r="-92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69" name="圆角矩形标注 68"/>
              <p:cNvSpPr/>
              <p:nvPr/>
            </p:nvSpPr>
            <p:spPr>
              <a:xfrm>
                <a:off x="184933" y="1431973"/>
                <a:ext cx="8660673" cy="1073261"/>
              </a:xfrm>
              <a:prstGeom prst="wedgeRoundRectCallout">
                <a:avLst>
                  <a:gd name="adj1" fmla="val 12695"/>
                  <a:gd name="adj2" fmla="val 93582"/>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可能的情况：</a:t>
                </a:r>
                <a:endParaRPr lang="en-US" altLang="zh-CN" sz="1600" dirty="0" smtClean="0">
                  <a:solidFill>
                    <a:srgbClr val="FFFFFF"/>
                  </a:solidFill>
                  <a:latin typeface="Calibri" panose="020F0502020204030204" pitchFamily="34" charset="0"/>
                  <a:ea typeface="黑体" panose="02010609060101010101" pitchFamily="49" charset="-122"/>
                </a:endParaRPr>
              </a:p>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发送进程试图向</a:t>
                </a:r>
                <a:r>
                  <a:rPr lang="en-US" altLang="zh-CN" sz="1600" dirty="0" smtClean="0">
                    <a:solidFill>
                      <a:srgbClr val="FFFFFF"/>
                    </a:solidFill>
                    <a:latin typeface="Calibri" panose="020F0502020204030204" pitchFamily="34" charset="0"/>
                    <a:ea typeface="黑体" panose="02010609060101010101" pitchFamily="49" charset="-122"/>
                  </a:rPr>
                  <a:t>TCP</a:t>
                </a:r>
                <a:r>
                  <a:rPr lang="zh-CN" altLang="en-US" sz="1600" dirty="0" smtClean="0">
                    <a:solidFill>
                      <a:srgbClr val="FFFFFF"/>
                    </a:solidFill>
                    <a:latin typeface="Calibri" panose="020F0502020204030204" pitchFamily="34" charset="0"/>
                    <a:ea typeface="黑体" panose="02010609060101010101" pitchFamily="49" charset="-122"/>
                  </a:rPr>
                  <a:t>写入</a:t>
                </a:r>
                <a:r>
                  <a:rPr lang="en-US" altLang="zh-CN" sz="1600" dirty="0" smtClean="0">
                    <a:solidFill>
                      <a:srgbClr val="FFFFFF"/>
                    </a:solidFill>
                    <a:latin typeface="Calibri" panose="020F0502020204030204" pitchFamily="34" charset="0"/>
                    <a:ea typeface="黑体" panose="02010609060101010101" pitchFamily="49" charset="-122"/>
                  </a:rPr>
                  <a:t>y</a:t>
                </a:r>
                <a:r>
                  <a:rPr lang="zh-CN" altLang="en-US" sz="1600" dirty="0" smtClean="0">
                    <a:solidFill>
                      <a:srgbClr val="FFFFFF"/>
                    </a:solidFill>
                    <a:latin typeface="Calibri" panose="020F0502020204030204" pitchFamily="34" charset="0"/>
                    <a:ea typeface="黑体" panose="02010609060101010101" pitchFamily="49" charset="-122"/>
                  </a:rPr>
                  <a:t>字节，但是</a:t>
                </a:r>
                <a:r>
                  <a:rPr lang="en-US" altLang="zh-CN" sz="1600" dirty="0" err="1" smtClean="0"/>
                  <a:t>LastByteWritten</a:t>
                </a:r>
                <a:r>
                  <a:rPr lang="en-US" altLang="zh-CN" sz="1600" dirty="0" smtClean="0"/>
                  <a:t> </a:t>
                </a:r>
                <a:r>
                  <a:rPr lang="en-US" altLang="zh-CN" sz="1600" dirty="0"/>
                  <a:t>– </a:t>
                </a:r>
                <a:r>
                  <a:rPr lang="en-US" altLang="zh-CN" sz="1600" dirty="0" err="1"/>
                  <a:t>LastByteAcked</a:t>
                </a:r>
                <a:r>
                  <a:rPr lang="en-US" altLang="zh-CN" sz="1600" dirty="0"/>
                  <a:t> </a:t>
                </a:r>
                <a:r>
                  <a:rPr lang="en-US" altLang="zh-CN" sz="1600" dirty="0" smtClean="0"/>
                  <a:t>+ y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&gt;</m:t>
                    </m:r>
                  </m:oMath>
                </a14:m>
                <a:r>
                  <a:rPr lang="en-US" altLang="zh-CN" sz="1600" dirty="0" smtClean="0"/>
                  <a:t> MaxSendBuffer</a:t>
                </a: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TCP</a:t>
                </a:r>
                <a:r>
                  <a:rPr lang="zh-CN" altLang="en-US" sz="1600" dirty="0">
                    <a:solidFill>
                      <a:srgbClr val="FFFFFF"/>
                    </a:solidFill>
                    <a:latin typeface="Calibri" panose="020F0502020204030204" pitchFamily="34" charset="0"/>
                    <a:ea typeface="黑体" panose="02010609060101010101" pitchFamily="49" charset="-122"/>
                  </a:rPr>
                  <a:t>会阻塞发送进程，不让它再产生数据</a:t>
                </a:r>
              </a:p>
            </p:txBody>
          </p:sp>
        </mc:Choice>
        <mc:Fallback xmlns="">
          <p:sp>
            <p:nvSpPr>
              <p:cNvPr id="69" name="圆角矩形标注 68"/>
              <p:cNvSpPr>
                <a:spLocks noRot="1" noChangeAspect="1" noMove="1" noResize="1" noEditPoints="1" noAdjustHandles="1" noChangeArrowheads="1" noChangeShapeType="1" noTextEdit="1"/>
              </p:cNvSpPr>
              <p:nvPr/>
            </p:nvSpPr>
            <p:spPr>
              <a:xfrm>
                <a:off x="184933" y="1431973"/>
                <a:ext cx="8660673" cy="1073261"/>
              </a:xfrm>
              <a:prstGeom prst="wedgeRoundRectCallout">
                <a:avLst>
                  <a:gd name="adj1" fmla="val 12695"/>
                  <a:gd name="adj2" fmla="val 93582"/>
                  <a:gd name="adj3" fmla="val 16667"/>
                </a:avLst>
              </a:prstGeom>
              <a:blipFill>
                <a:blip r:embed="rId7"/>
                <a:stretch>
                  <a:fillRect/>
                </a:stretch>
              </a:blipFill>
              <a:ln>
                <a:solidFill>
                  <a:srgbClr val="990099"/>
                </a:solidFill>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7609510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3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慢接收进程如何对快发送进程进行流控</a:t>
            </a:r>
            <a:endParaRPr lang="zh-CN" altLang="en-US" sz="3200" dirty="0"/>
          </a:p>
        </p:txBody>
      </p:sp>
      <p:sp>
        <p:nvSpPr>
          <p:cNvPr id="3" name="内容占位符 2"/>
          <p:cNvSpPr>
            <a:spLocks noGrp="1"/>
          </p:cNvSpPr>
          <p:nvPr>
            <p:ph idx="1"/>
          </p:nvPr>
        </p:nvSpPr>
        <p:spPr>
          <a:xfrm>
            <a:off x="457199" y="1327411"/>
            <a:ext cx="8464731" cy="5413022"/>
          </a:xfrm>
        </p:spPr>
        <p:txBody>
          <a:bodyPr/>
          <a:lstStyle/>
          <a:p>
            <a:pPr>
              <a:lnSpc>
                <a:spcPct val="100000"/>
              </a:lnSpc>
            </a:pPr>
            <a:r>
              <a:rPr lang="zh-CN" altLang="en-US" sz="2000" dirty="0" smtClean="0"/>
              <a:t>接收方 </a:t>
            </a:r>
            <a:r>
              <a:rPr lang="en-US" altLang="zh-CN" sz="2000" dirty="0" smtClean="0"/>
              <a:t>B</a:t>
            </a:r>
          </a:p>
          <a:p>
            <a:pPr lvl="1"/>
            <a:r>
              <a:rPr lang="zh-CN" altLang="en-US" sz="1600" dirty="0" smtClean="0"/>
              <a:t>接收进程读取数据的速率小于数据到达速率，每个报文段的到达，都使得</a:t>
            </a:r>
            <a:r>
              <a:rPr lang="en-US" altLang="zh-CN" sz="1600" dirty="0" err="1" smtClean="0"/>
              <a:t>AdvertisedWindow</a:t>
            </a:r>
            <a:r>
              <a:rPr lang="zh-CN" altLang="en-US" sz="1600" dirty="0" smtClean="0"/>
              <a:t>变小，直到</a:t>
            </a:r>
            <a:r>
              <a:rPr lang="en-US" altLang="zh-CN" sz="1600" dirty="0" smtClean="0"/>
              <a:t>0</a:t>
            </a:r>
          </a:p>
          <a:p>
            <a:pPr>
              <a:lnSpc>
                <a:spcPct val="100000"/>
              </a:lnSpc>
            </a:pPr>
            <a:r>
              <a:rPr lang="zh-CN" altLang="en-US" sz="2000" dirty="0" smtClean="0"/>
              <a:t>发送方 </a:t>
            </a:r>
            <a:r>
              <a:rPr lang="en-US" altLang="zh-CN" sz="2000" dirty="0" smtClean="0"/>
              <a:t>A</a:t>
            </a:r>
          </a:p>
          <a:p>
            <a:pPr lvl="1"/>
            <a:r>
              <a:rPr lang="zh-CN" altLang="en-US" sz="1600" dirty="0" smtClean="0"/>
              <a:t>得知</a:t>
            </a:r>
            <a:r>
              <a:rPr lang="en-US" altLang="zh-CN" sz="1600" dirty="0" err="1" smtClean="0"/>
              <a:t>AdvertisedWindow</a:t>
            </a:r>
            <a:r>
              <a:rPr lang="zh-CN" altLang="en-US" sz="1600" dirty="0" smtClean="0"/>
              <a:t>为</a:t>
            </a:r>
            <a:r>
              <a:rPr lang="en-US" altLang="zh-CN" sz="1600" dirty="0" smtClean="0"/>
              <a:t>0</a:t>
            </a:r>
            <a:r>
              <a:rPr lang="zh-CN" altLang="en-US" sz="1600" dirty="0" smtClean="0"/>
              <a:t>，不再发送任何数据，即使它之前发送的数据被成功确认</a:t>
            </a:r>
            <a:endParaRPr lang="en-US" altLang="zh-CN" sz="1600" dirty="0" smtClean="0"/>
          </a:p>
          <a:p>
            <a:pPr lvl="1"/>
            <a:r>
              <a:rPr lang="zh-CN" altLang="en-US" sz="1600" dirty="0" smtClean="0"/>
              <a:t>发送缓冲区，会因为发送应用进程写入数据，逐渐被填满</a:t>
            </a:r>
            <a:endParaRPr lang="en-US" altLang="zh-CN" sz="1600" dirty="0" smtClean="0"/>
          </a:p>
          <a:p>
            <a:pPr lvl="1"/>
            <a:r>
              <a:rPr lang="en-US" altLang="zh-CN" sz="1600" dirty="0" smtClean="0"/>
              <a:t>TCP</a:t>
            </a:r>
            <a:r>
              <a:rPr lang="zh-CN" altLang="en-US" sz="1600" dirty="0" smtClean="0"/>
              <a:t>将阻塞发送应用进程</a:t>
            </a:r>
            <a:endParaRPr lang="en-US" altLang="zh-CN" sz="1600" dirty="0" smtClean="0"/>
          </a:p>
          <a:p>
            <a:r>
              <a:rPr lang="zh-CN" altLang="en-US" sz="2000" dirty="0" smtClean="0"/>
              <a:t>直到，接收方 </a:t>
            </a:r>
            <a:r>
              <a:rPr lang="en-US" altLang="zh-CN" sz="2000" dirty="0" smtClean="0"/>
              <a:t>B</a:t>
            </a:r>
          </a:p>
          <a:p>
            <a:pPr lvl="1"/>
            <a:r>
              <a:rPr lang="zh-CN" altLang="en-US" sz="1600" dirty="0" smtClean="0"/>
              <a:t>接收应用进程重新开始读取数据，</a:t>
            </a:r>
            <a:r>
              <a:rPr lang="en-US" altLang="zh-CN" sz="1600" dirty="0" smtClean="0"/>
              <a:t>TCP</a:t>
            </a:r>
            <a:r>
              <a:rPr lang="zh-CN" altLang="en-US" sz="1600" dirty="0" smtClean="0"/>
              <a:t>打开通知窗口，即</a:t>
            </a:r>
            <a:r>
              <a:rPr lang="en-US" altLang="zh-CN" sz="1600" dirty="0" err="1" smtClean="0"/>
              <a:t>AdvertisedWindow</a:t>
            </a:r>
            <a:r>
              <a:rPr lang="zh-CN" altLang="en-US" sz="1600" dirty="0" smtClean="0"/>
              <a:t>不再为</a:t>
            </a:r>
            <a:r>
              <a:rPr lang="en-US" altLang="zh-CN" sz="1600" dirty="0" smtClean="0"/>
              <a:t>0</a:t>
            </a:r>
          </a:p>
          <a:p>
            <a:r>
              <a:rPr lang="zh-CN" altLang="en-US" sz="2000" dirty="0" smtClean="0"/>
              <a:t>发送方 </a:t>
            </a:r>
            <a:r>
              <a:rPr lang="en-US" altLang="zh-CN" sz="2000" dirty="0" smtClean="0"/>
              <a:t>A</a:t>
            </a:r>
            <a:endParaRPr lang="en-US" altLang="zh-CN" sz="2000" dirty="0"/>
          </a:p>
          <a:p>
            <a:pPr lvl="1"/>
            <a:r>
              <a:rPr lang="zh-CN" altLang="en-US" sz="1600" dirty="0" smtClean="0"/>
              <a:t>发送方</a:t>
            </a:r>
            <a:r>
              <a:rPr lang="en-US" altLang="zh-CN" sz="1600" dirty="0" smtClean="0"/>
              <a:t>TCP</a:t>
            </a:r>
            <a:r>
              <a:rPr lang="zh-CN" altLang="en-US" sz="1600" dirty="0" smtClean="0"/>
              <a:t>把数据从它的缓冲区发送出去</a:t>
            </a:r>
            <a:endParaRPr lang="en-US" altLang="zh-CN" sz="1600" dirty="0" smtClean="0"/>
          </a:p>
          <a:p>
            <a:pPr lvl="1"/>
            <a:r>
              <a:rPr lang="zh-CN" altLang="en-US" sz="1600" dirty="0" smtClean="0"/>
              <a:t>当这个数据被确认，释放出相应缓存空间</a:t>
            </a:r>
            <a:endParaRPr lang="en-US" altLang="zh-CN" sz="1600" dirty="0" smtClean="0"/>
          </a:p>
          <a:p>
            <a:pPr lvl="1"/>
            <a:r>
              <a:rPr lang="zh-CN" altLang="en-US" sz="1600" dirty="0" smtClean="0"/>
              <a:t>发送进程结束阻塞，被允许继续执行</a:t>
            </a:r>
            <a:endParaRPr lang="en-US" altLang="zh-CN" sz="1600" dirty="0" smtClean="0"/>
          </a:p>
          <a:p>
            <a:r>
              <a:rPr lang="zh-CN" altLang="en-US" sz="2000" dirty="0" smtClean="0"/>
              <a:t>问题：某些情况下，发送方 </a:t>
            </a:r>
            <a:r>
              <a:rPr lang="en-US" altLang="zh-CN" sz="2000" dirty="0" smtClean="0"/>
              <a:t>A </a:t>
            </a:r>
            <a:r>
              <a:rPr lang="zh-CN" altLang="en-US" sz="2000" dirty="0" smtClean="0"/>
              <a:t>无法知道</a:t>
            </a:r>
            <a:r>
              <a:rPr lang="en-US" altLang="zh-CN" sz="2000" dirty="0" err="1" smtClean="0"/>
              <a:t>AdvertisedWindow</a:t>
            </a:r>
            <a:r>
              <a:rPr lang="zh-CN" altLang="en-US" sz="2000" dirty="0" smtClean="0"/>
              <a:t>不再为</a:t>
            </a:r>
            <a:r>
              <a:rPr lang="en-US" altLang="zh-CN" sz="2000" dirty="0" smtClean="0"/>
              <a:t>0</a:t>
            </a:r>
            <a:r>
              <a:rPr lang="zh-CN" altLang="en-US" sz="2000" dirty="0" smtClean="0"/>
              <a:t>？</a:t>
            </a:r>
            <a:endParaRPr lang="en-US" altLang="zh-CN" sz="20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528596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dissolve">
                                      <p:cBhvr>
                                        <p:cTn id="45" dur="500"/>
                                        <p:tgtEl>
                                          <p:spTgt spid="3">
                                            <p:txEl>
                                              <p:pRg st="10" end="10"/>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dissolv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dissolv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慢接收进程如何对快发送进程进行流控</a:t>
            </a:r>
            <a:endParaRPr lang="zh-CN" altLang="en-US" sz="3200" dirty="0"/>
          </a:p>
        </p:txBody>
      </p:sp>
      <p:sp>
        <p:nvSpPr>
          <p:cNvPr id="3" name="内容占位符 2"/>
          <p:cNvSpPr>
            <a:spLocks noGrp="1"/>
          </p:cNvSpPr>
          <p:nvPr>
            <p:ph idx="1"/>
          </p:nvPr>
        </p:nvSpPr>
        <p:spPr>
          <a:xfrm>
            <a:off x="457199" y="1327411"/>
            <a:ext cx="8579554" cy="5413022"/>
          </a:xfrm>
        </p:spPr>
        <p:txBody>
          <a:bodyPr/>
          <a:lstStyle/>
          <a:p>
            <a:r>
              <a:rPr lang="zh-CN" altLang="en-US" sz="2000" dirty="0"/>
              <a:t>问题：某些情况下，发送</a:t>
            </a:r>
            <a:r>
              <a:rPr lang="zh-CN" altLang="en-US" sz="2000" dirty="0" smtClean="0"/>
              <a:t>方 </a:t>
            </a:r>
            <a:r>
              <a:rPr lang="en-US" altLang="zh-CN" sz="2000" dirty="0" smtClean="0"/>
              <a:t>A </a:t>
            </a:r>
            <a:r>
              <a:rPr lang="zh-CN" altLang="en-US" sz="2000" dirty="0" smtClean="0"/>
              <a:t>无法</a:t>
            </a:r>
            <a:r>
              <a:rPr lang="zh-CN" altLang="en-US" sz="2000" dirty="0"/>
              <a:t>知道</a:t>
            </a:r>
            <a:r>
              <a:rPr lang="en-US" altLang="zh-CN" sz="2000" dirty="0" err="1" smtClean="0"/>
              <a:t>AdvertisedWindow</a:t>
            </a:r>
            <a:r>
              <a:rPr lang="zh-CN" altLang="en-US" sz="2000" dirty="0" smtClean="0"/>
              <a:t>已不再</a:t>
            </a:r>
            <a:r>
              <a:rPr lang="zh-CN" altLang="en-US" sz="2000" dirty="0"/>
              <a:t>为</a:t>
            </a:r>
            <a:r>
              <a:rPr lang="en-US" altLang="zh-CN" sz="2000" dirty="0"/>
              <a:t>0</a:t>
            </a:r>
            <a:r>
              <a:rPr lang="zh-CN" altLang="en-US" sz="2000" dirty="0" smtClean="0"/>
              <a:t>？</a:t>
            </a:r>
            <a:endParaRPr lang="en-US" altLang="zh-CN" sz="2000" dirty="0"/>
          </a:p>
          <a:p>
            <a:pPr lvl="1">
              <a:lnSpc>
                <a:spcPct val="150000"/>
              </a:lnSpc>
            </a:pPr>
            <a:r>
              <a:rPr lang="zh-CN" altLang="en-US" sz="1800" dirty="0" smtClean="0"/>
              <a:t>当</a:t>
            </a:r>
            <a:r>
              <a:rPr lang="en-US" altLang="zh-CN" sz="1800" dirty="0" smtClean="0"/>
              <a:t>B</a:t>
            </a:r>
            <a:r>
              <a:rPr lang="zh-CN" altLang="en-US" sz="1800" dirty="0" smtClean="0"/>
              <a:t>没有数据需要向</a:t>
            </a:r>
            <a:r>
              <a:rPr lang="en-US" altLang="zh-CN" sz="1800" dirty="0" smtClean="0"/>
              <a:t>A</a:t>
            </a:r>
            <a:r>
              <a:rPr lang="zh-CN" altLang="en-US" sz="1800" dirty="0" smtClean="0"/>
              <a:t>发送时</a:t>
            </a:r>
            <a:endParaRPr lang="en-US" altLang="zh-CN" sz="1800" dirty="0"/>
          </a:p>
          <a:p>
            <a:pPr lvl="1">
              <a:lnSpc>
                <a:spcPct val="150000"/>
              </a:lnSpc>
            </a:pPr>
            <a:r>
              <a:rPr lang="zh-CN" altLang="en-US" sz="1800" dirty="0" smtClean="0"/>
              <a:t>原因：</a:t>
            </a:r>
            <a:r>
              <a:rPr lang="en-US" altLang="zh-CN" sz="1800" dirty="0" smtClean="0"/>
              <a:t>TCP</a:t>
            </a:r>
            <a:r>
              <a:rPr lang="zh-CN" altLang="en-US" sz="1800" dirty="0" smtClean="0"/>
              <a:t>仅在它有数据或者有确认需要向对端发送时才会发送报文段</a:t>
            </a:r>
            <a:endParaRPr lang="en-US" altLang="zh-CN" sz="1800" dirty="0" smtClean="0"/>
          </a:p>
          <a:p>
            <a:pPr lvl="2">
              <a:lnSpc>
                <a:spcPct val="150000"/>
              </a:lnSpc>
            </a:pPr>
            <a:r>
              <a:rPr lang="zh-CN" altLang="en-US" dirty="0" smtClean="0"/>
              <a:t>当</a:t>
            </a:r>
            <a:r>
              <a:rPr lang="en-US" altLang="zh-CN" dirty="0" err="1" smtClean="0"/>
              <a:t>AdvertisedWindow</a:t>
            </a:r>
            <a:r>
              <a:rPr lang="zh-CN" altLang="en-US" dirty="0" smtClean="0"/>
              <a:t>为</a:t>
            </a:r>
            <a:r>
              <a:rPr lang="en-US" altLang="zh-CN" dirty="0" smtClean="0"/>
              <a:t>0</a:t>
            </a:r>
            <a:r>
              <a:rPr lang="zh-CN" altLang="en-US" dirty="0" smtClean="0"/>
              <a:t>后，</a:t>
            </a:r>
            <a:r>
              <a:rPr lang="en-US" altLang="zh-CN" dirty="0" smtClean="0"/>
              <a:t>A</a:t>
            </a:r>
            <a:r>
              <a:rPr lang="zh-CN" altLang="en-US" dirty="0" smtClean="0"/>
              <a:t>不能再向</a:t>
            </a:r>
            <a:r>
              <a:rPr lang="en-US" altLang="zh-CN" dirty="0" smtClean="0"/>
              <a:t>B</a:t>
            </a:r>
            <a:r>
              <a:rPr lang="zh-CN" altLang="en-US" dirty="0" smtClean="0"/>
              <a:t>发送数据，因此</a:t>
            </a:r>
            <a:r>
              <a:rPr lang="en-US" altLang="zh-CN" dirty="0" smtClean="0"/>
              <a:t>B</a:t>
            </a:r>
            <a:r>
              <a:rPr lang="zh-CN" altLang="en-US" dirty="0" smtClean="0"/>
              <a:t>不会向</a:t>
            </a:r>
            <a:r>
              <a:rPr lang="en-US" altLang="zh-CN" dirty="0" smtClean="0"/>
              <a:t>A</a:t>
            </a:r>
            <a:r>
              <a:rPr lang="zh-CN" altLang="en-US" dirty="0" smtClean="0"/>
              <a:t>发送确认报文段</a:t>
            </a:r>
            <a:endParaRPr lang="en-US" altLang="zh-CN" dirty="0" smtClean="0"/>
          </a:p>
          <a:p>
            <a:pPr lvl="2">
              <a:lnSpc>
                <a:spcPct val="150000"/>
              </a:lnSpc>
            </a:pPr>
            <a:r>
              <a:rPr lang="zh-CN" altLang="en-US" dirty="0" smtClean="0"/>
              <a:t>同时，</a:t>
            </a:r>
            <a:r>
              <a:rPr lang="en-US" altLang="zh-CN" dirty="0" smtClean="0"/>
              <a:t>B</a:t>
            </a:r>
            <a:r>
              <a:rPr lang="zh-CN" altLang="en-US" dirty="0" smtClean="0"/>
              <a:t>没有数据需要向</a:t>
            </a:r>
            <a:r>
              <a:rPr lang="en-US" altLang="zh-CN" dirty="0" smtClean="0"/>
              <a:t>A</a:t>
            </a:r>
            <a:r>
              <a:rPr lang="zh-CN" altLang="en-US" dirty="0" smtClean="0"/>
              <a:t>发送，因此也不会向</a:t>
            </a:r>
            <a:r>
              <a:rPr lang="en-US" altLang="zh-CN" dirty="0" smtClean="0"/>
              <a:t>A</a:t>
            </a:r>
            <a:r>
              <a:rPr lang="zh-CN" altLang="en-US" dirty="0" smtClean="0"/>
              <a:t>发送数据报文段</a:t>
            </a:r>
            <a:endParaRPr lang="en-US" altLang="zh-CN" dirty="0" smtClean="0"/>
          </a:p>
          <a:p>
            <a:pPr lvl="2">
              <a:lnSpc>
                <a:spcPct val="150000"/>
              </a:lnSpc>
            </a:pPr>
            <a:r>
              <a:rPr lang="zh-CN" altLang="en-US" dirty="0" smtClean="0"/>
              <a:t>因此，即使</a:t>
            </a:r>
            <a:r>
              <a:rPr lang="en-US" altLang="zh-CN" dirty="0" smtClean="0"/>
              <a:t>B</a:t>
            </a:r>
            <a:r>
              <a:rPr lang="zh-CN" altLang="en-US" dirty="0" smtClean="0"/>
              <a:t>的接收缓冲有了空间，</a:t>
            </a:r>
            <a:r>
              <a:rPr lang="en-US" altLang="zh-CN" dirty="0"/>
              <a:t> </a:t>
            </a:r>
            <a:r>
              <a:rPr lang="en-US" altLang="zh-CN" dirty="0" err="1" smtClean="0"/>
              <a:t>AdvertisedWindow</a:t>
            </a:r>
            <a:r>
              <a:rPr lang="zh-CN" altLang="en-US" dirty="0" smtClean="0"/>
              <a:t>不再为</a:t>
            </a:r>
            <a:r>
              <a:rPr lang="en-US" altLang="zh-CN" dirty="0" smtClean="0"/>
              <a:t>0</a:t>
            </a:r>
            <a:r>
              <a:rPr lang="zh-CN" altLang="en-US" dirty="0" smtClean="0"/>
              <a:t>了，也没有机会通告</a:t>
            </a:r>
            <a:r>
              <a:rPr lang="en-US" altLang="zh-CN" dirty="0" smtClean="0"/>
              <a:t>A</a:t>
            </a:r>
            <a:r>
              <a:rPr lang="zh-CN" altLang="en-US" dirty="0" smtClean="0"/>
              <a:t>，因为没有机会触发报文段的发送</a:t>
            </a:r>
            <a:endParaRPr lang="en-US" altLang="zh-CN" dirty="0" smtClean="0"/>
          </a:p>
          <a:p>
            <a:pPr lvl="2">
              <a:lnSpc>
                <a:spcPct val="150000"/>
              </a:lnSpc>
            </a:pPr>
            <a:r>
              <a:rPr lang="en-US" altLang="zh-CN" dirty="0" smtClean="0"/>
              <a:t>A </a:t>
            </a:r>
            <a:r>
              <a:rPr lang="zh-CN" altLang="en-US" dirty="0" smtClean="0"/>
              <a:t>和 </a:t>
            </a:r>
            <a:r>
              <a:rPr lang="en-US" altLang="zh-CN" dirty="0" smtClean="0"/>
              <a:t>B </a:t>
            </a:r>
            <a:r>
              <a:rPr lang="zh-CN" altLang="en-US" dirty="0" smtClean="0"/>
              <a:t>陷入了相互等待的死锁局面</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5.3.5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流量控制</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487150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ssolv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dissolv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dissolve">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35.4"/>
</p:tagLst>
</file>

<file path=ppt/tags/tag10.xml><?xml version="1.0" encoding="utf-8"?>
<p:tagLst xmlns:a="http://schemas.openxmlformats.org/drawingml/2006/main" xmlns:r="http://schemas.openxmlformats.org/officeDocument/2006/relationships" xmlns:p="http://schemas.openxmlformats.org/presentationml/2006/main">
  <p:tag name="TIMING" val="|75.1|41.4|29.5|29|78.9|33.7"/>
</p:tagLst>
</file>

<file path=ppt/tags/tag11.xml><?xml version="1.0" encoding="utf-8"?>
<p:tagLst xmlns:a="http://schemas.openxmlformats.org/drawingml/2006/main" xmlns:r="http://schemas.openxmlformats.org/officeDocument/2006/relationships" xmlns:p="http://schemas.openxmlformats.org/presentationml/2006/main">
  <p:tag name="TIMING" val="|1.8|9|25.6|27.1|63"/>
</p:tagLst>
</file>

<file path=ppt/tags/tag12.xml><?xml version="1.0" encoding="utf-8"?>
<p:tagLst xmlns:a="http://schemas.openxmlformats.org/drawingml/2006/main" xmlns:r="http://schemas.openxmlformats.org/officeDocument/2006/relationships" xmlns:p="http://schemas.openxmlformats.org/presentationml/2006/main">
  <p:tag name="TIMING" val="|33.4|22.4|23.2|42.5|30.1|42.1|11.3"/>
</p:tagLst>
</file>

<file path=ppt/tags/tag2.xml><?xml version="1.0" encoding="utf-8"?>
<p:tagLst xmlns:a="http://schemas.openxmlformats.org/drawingml/2006/main" xmlns:r="http://schemas.openxmlformats.org/officeDocument/2006/relationships" xmlns:p="http://schemas.openxmlformats.org/presentationml/2006/main">
  <p:tag name="TIMING" val="|63.8|1.6|47.2|18.7"/>
</p:tagLst>
</file>

<file path=ppt/tags/tag3.xml><?xml version="1.0" encoding="utf-8"?>
<p:tagLst xmlns:a="http://schemas.openxmlformats.org/drawingml/2006/main" xmlns:r="http://schemas.openxmlformats.org/officeDocument/2006/relationships" xmlns:p="http://schemas.openxmlformats.org/presentationml/2006/main">
  <p:tag name="TIMING" val="|14.6|74.3|74.2|6.2|46.4"/>
</p:tagLst>
</file>

<file path=ppt/tags/tag4.xml><?xml version="1.0" encoding="utf-8"?>
<p:tagLst xmlns:a="http://schemas.openxmlformats.org/drawingml/2006/main" xmlns:r="http://schemas.openxmlformats.org/officeDocument/2006/relationships" xmlns:p="http://schemas.openxmlformats.org/presentationml/2006/main">
  <p:tag name="TIMING" val="|26|73.5|11.6"/>
</p:tagLst>
</file>

<file path=ppt/tags/tag5.xml><?xml version="1.0" encoding="utf-8"?>
<p:tagLst xmlns:a="http://schemas.openxmlformats.org/drawingml/2006/main" xmlns:r="http://schemas.openxmlformats.org/officeDocument/2006/relationships" xmlns:p="http://schemas.openxmlformats.org/presentationml/2006/main">
  <p:tag name="TIMING" val="|4.1|64.1|14.9|37.9|1.9|63.6"/>
</p:tagLst>
</file>

<file path=ppt/tags/tag6.xml><?xml version="1.0" encoding="utf-8"?>
<p:tagLst xmlns:a="http://schemas.openxmlformats.org/drawingml/2006/main" xmlns:r="http://schemas.openxmlformats.org/officeDocument/2006/relationships" xmlns:p="http://schemas.openxmlformats.org/presentationml/2006/main">
  <p:tag name="TIMING" val="|33.8|11.4|52.1"/>
</p:tagLst>
</file>

<file path=ppt/tags/tag7.xml><?xml version="1.0" encoding="utf-8"?>
<p:tagLst xmlns:a="http://schemas.openxmlformats.org/drawingml/2006/main" xmlns:r="http://schemas.openxmlformats.org/officeDocument/2006/relationships" xmlns:p="http://schemas.openxmlformats.org/presentationml/2006/main">
  <p:tag name="TIMING" val="|33.9|48.1|3.8|81.9|45.8|48"/>
</p:tagLst>
</file>

<file path=ppt/tags/tag8.xml><?xml version="1.0" encoding="utf-8"?>
<p:tagLst xmlns:a="http://schemas.openxmlformats.org/drawingml/2006/main" xmlns:r="http://schemas.openxmlformats.org/officeDocument/2006/relationships" xmlns:p="http://schemas.openxmlformats.org/presentationml/2006/main">
  <p:tag name="TIMING" val="|21.1|46.6|72.7|27.9|18|26.4"/>
</p:tagLst>
</file>

<file path=ppt/tags/tag9.xml><?xml version="1.0" encoding="utf-8"?>
<p:tagLst xmlns:a="http://schemas.openxmlformats.org/drawingml/2006/main" xmlns:r="http://schemas.openxmlformats.org/officeDocument/2006/relationships" xmlns:p="http://schemas.openxmlformats.org/presentationml/2006/main">
  <p:tag name="TIMING" val="|1.9|12.8|16.7|29.6|70.9"/>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1.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2.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3.xml><?xml version="1.0" encoding="utf-8"?>
<a:theme xmlns:a="http://schemas.openxmlformats.org/drawingml/2006/main" name="1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4.xml><?xml version="1.0" encoding="utf-8"?>
<a:theme xmlns:a="http://schemas.openxmlformats.org/drawingml/2006/main" name="1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7.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8.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9.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docProps/app.xml><?xml version="1.0" encoding="utf-8"?>
<Properties xmlns="http://schemas.openxmlformats.org/officeDocument/2006/extended-properties" xmlns:vt="http://schemas.openxmlformats.org/officeDocument/2006/docPropsVTypes">
  <Template>第一章概述</Template>
  <TotalTime>36414</TotalTime>
  <Words>1499</Words>
  <Application>Microsoft Office PowerPoint</Application>
  <PresentationFormat>全屏显示(4:3)</PresentationFormat>
  <Paragraphs>228</Paragraphs>
  <Slides>14</Slides>
  <Notes>11</Notes>
  <HiddenSlides>0</HiddenSlides>
  <MMClips>0</MMClips>
  <ScaleCrop>false</ScaleCrop>
  <HeadingPairs>
    <vt:vector size="6" baseType="variant">
      <vt:variant>
        <vt:lpstr>已用的字体</vt:lpstr>
      </vt:variant>
      <vt:variant>
        <vt:i4>15</vt:i4>
      </vt:variant>
      <vt:variant>
        <vt:lpstr>主题</vt:lpstr>
      </vt:variant>
      <vt:variant>
        <vt:i4>14</vt:i4>
      </vt:variant>
      <vt:variant>
        <vt:lpstr>幻灯片标题</vt:lpstr>
      </vt:variant>
      <vt:variant>
        <vt:i4>14</vt:i4>
      </vt:variant>
    </vt:vector>
  </HeadingPairs>
  <TitlesOfParts>
    <vt:vector size="43" baseType="lpstr">
      <vt:lpstr>方正舒体</vt:lpstr>
      <vt:lpstr>黑体</vt:lpstr>
      <vt:lpstr>华文楷体</vt:lpstr>
      <vt:lpstr>华文新魏</vt:lpstr>
      <vt:lpstr>宋体</vt:lpstr>
      <vt:lpstr>微软雅黑</vt:lpstr>
      <vt:lpstr>Arial</vt:lpstr>
      <vt:lpstr>Arial Black</vt:lpstr>
      <vt:lpstr>Calibri</vt:lpstr>
      <vt:lpstr>Cambria Math</vt:lpstr>
      <vt:lpstr>Comic Sans MS</vt:lpstr>
      <vt:lpstr>Times New Roman</vt:lpstr>
      <vt:lpstr>Wingdings</vt:lpstr>
      <vt:lpstr>Wingdings 2</vt:lpstr>
      <vt:lpstr>Wingdings 3</vt:lpstr>
      <vt:lpstr>Pixel</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第五章 端到端传输(6)</vt:lpstr>
      <vt:lpstr>提纲</vt:lpstr>
      <vt:lpstr>流量控制 (Flow Control)</vt:lpstr>
      <vt:lpstr>流量控制 (Flow Control)</vt:lpstr>
      <vt:lpstr>流量控制 (Flow Control)</vt:lpstr>
      <vt:lpstr>流量控制 (Flow Control)</vt:lpstr>
      <vt:lpstr>流量控制 (Flow Control)</vt:lpstr>
      <vt:lpstr>慢接收进程如何对快发送进程进行流控</vt:lpstr>
      <vt:lpstr>慢接收进程如何对快发送进程进行流控</vt:lpstr>
      <vt:lpstr>慢接收进程如何对快发送进程进行流控</vt:lpstr>
      <vt:lpstr>AdvertisedWindow字段大小</vt:lpstr>
      <vt:lpstr>AdvertisedWindow字段大小</vt:lpstr>
      <vt:lpstr>AdvertisedWindow字段大小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1644</cp:revision>
  <dcterms:created xsi:type="dcterms:W3CDTF">2017-02-02T15:53:23Z</dcterms:created>
  <dcterms:modified xsi:type="dcterms:W3CDTF">2020-04-28T13:22:20Z</dcterms:modified>
</cp:coreProperties>
</file>