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4" r:id="rId14"/>
  </p:sldMasterIdLst>
  <p:notesMasterIdLst>
    <p:notesMasterId r:id="rId32"/>
  </p:notesMasterIdLst>
  <p:sldIdLst>
    <p:sldId id="256" r:id="rId15"/>
    <p:sldId id="671" r:id="rId16"/>
    <p:sldId id="679" r:id="rId17"/>
    <p:sldId id="688" r:id="rId18"/>
    <p:sldId id="719" r:id="rId19"/>
    <p:sldId id="692" r:id="rId20"/>
    <p:sldId id="690" r:id="rId21"/>
    <p:sldId id="672" r:id="rId22"/>
    <p:sldId id="694" r:id="rId23"/>
    <p:sldId id="693" r:id="rId24"/>
    <p:sldId id="696" r:id="rId25"/>
    <p:sldId id="697" r:id="rId26"/>
    <p:sldId id="698" r:id="rId27"/>
    <p:sldId id="699" r:id="rId28"/>
    <p:sldId id="700" r:id="rId29"/>
    <p:sldId id="721" r:id="rId30"/>
    <p:sldId id="71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336600"/>
    <a:srgbClr val="FF3300"/>
    <a:srgbClr val="FF5050"/>
    <a:srgbClr val="EFEFFF"/>
    <a:srgbClr val="FF0066"/>
    <a:srgbClr val="6666FF"/>
    <a:srgbClr val="99CCFF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296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3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2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smtClean="0"/>
                  <a:t>RFC </a:t>
                </a:r>
                <a:r>
                  <a:rPr lang="en-US" altLang="zh-CN" sz="1200" dirty="0" smtClean="0"/>
                  <a:t>2988 </a:t>
                </a:r>
                <a:r>
                  <a:rPr lang="zh-CN" altLang="en-US" sz="1200" dirty="0" smtClean="0"/>
                  <a:t>推荐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𝛼</a:t>
                </a:r>
                <a:r>
                  <a:rPr lang="zh-CN" altLang="en-US" sz="1200" dirty="0" smtClean="0"/>
                  <a:t>值为 </a:t>
                </a:r>
                <a:r>
                  <a:rPr lang="en-US" altLang="zh-CN" sz="1200" dirty="0" smtClean="0"/>
                  <a:t>1/8</a:t>
                </a:r>
                <a:r>
                  <a:rPr lang="zh-CN" altLang="en-US" sz="1200" dirty="0" smtClean="0"/>
                  <a:t>，即 </a:t>
                </a:r>
                <a:r>
                  <a:rPr lang="en-US" altLang="zh-CN" sz="1200" dirty="0" smtClean="0"/>
                  <a:t>0.125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8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8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9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5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0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39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6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1562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3764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0918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6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5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074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1453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123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245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1057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225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133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2020/5/5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丢包检测和重传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5288"/>
            <a:ext cx="8579553" cy="204077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超时</a:t>
            </a:r>
            <a:r>
              <a:rPr lang="zh-CN" altLang="en-US" dirty="0"/>
              <a:t>重传</a:t>
            </a:r>
            <a:r>
              <a:rPr lang="zh-CN" altLang="en-US" dirty="0" smtClean="0"/>
              <a:t>时间很难给定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很难给出任意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连接两端之间</a:t>
            </a:r>
            <a:r>
              <a:rPr lang="en-US" altLang="zh-CN" dirty="0" smtClean="0"/>
              <a:t>RTT</a:t>
            </a:r>
            <a:r>
              <a:rPr lang="zh-CN" altLang="en-US" dirty="0" smtClean="0"/>
              <a:t>的可能范围</a:t>
            </a:r>
            <a:endParaRPr lang="en-US" altLang="zh-CN" dirty="0" smtClean="0"/>
          </a:p>
          <a:p>
            <a:pPr lvl="2"/>
            <a:r>
              <a:rPr lang="en-US" altLang="zh-CN" sz="1600" dirty="0"/>
              <a:t>TCP </a:t>
            </a:r>
            <a:r>
              <a:rPr lang="zh-CN" altLang="en-US" sz="1600" dirty="0"/>
              <a:t>的下层</a:t>
            </a:r>
            <a:r>
              <a:rPr lang="zh-CN" altLang="en-US" sz="1600" dirty="0" smtClean="0"/>
              <a:t>是互联网</a:t>
            </a:r>
            <a:r>
              <a:rPr lang="zh-CN" altLang="en-US" sz="1600" dirty="0"/>
              <a:t>环境，</a:t>
            </a:r>
            <a:r>
              <a:rPr lang="en-US" altLang="zh-CN" sz="1600" dirty="0"/>
              <a:t>IP </a:t>
            </a:r>
            <a:r>
              <a:rPr lang="zh-CN" altLang="en-US" sz="1600" dirty="0"/>
              <a:t>数据报所选择的路由变化</a:t>
            </a:r>
            <a:r>
              <a:rPr lang="zh-CN" altLang="en-US" sz="1600" dirty="0" smtClean="0"/>
              <a:t>很大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同</a:t>
            </a:r>
            <a:r>
              <a:rPr lang="zh-CN" altLang="en-US" sz="1600" dirty="0" smtClean="0"/>
              <a:t>一结点</a:t>
            </a:r>
            <a:r>
              <a:rPr lang="zh-CN" altLang="en-US" sz="1600" dirty="0"/>
              <a:t>的不同</a:t>
            </a:r>
            <a:r>
              <a:rPr lang="en-US" altLang="zh-CN" sz="1600" dirty="0"/>
              <a:t>TCP</a:t>
            </a:r>
            <a:r>
              <a:rPr lang="zh-CN" altLang="en-US" sz="1600" dirty="0" smtClean="0"/>
              <a:t>连接的</a:t>
            </a:r>
            <a:r>
              <a:rPr lang="en-US" altLang="zh-CN" sz="1600" dirty="0" smtClean="0"/>
              <a:t>RTT</a:t>
            </a:r>
            <a:r>
              <a:rPr lang="zh-CN" altLang="en-US" sz="1600" dirty="0" smtClean="0"/>
              <a:t>可能差异很大</a:t>
            </a:r>
            <a:endParaRPr lang="en-US" altLang="zh-CN" sz="1600" dirty="0"/>
          </a:p>
          <a:p>
            <a:pPr lvl="2"/>
            <a:r>
              <a:rPr lang="zh-CN" altLang="en-US" sz="1600" dirty="0" smtClean="0"/>
              <a:t>同一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连接在不同时间，甚至几分钟内，</a:t>
            </a:r>
            <a:r>
              <a:rPr lang="en-US" altLang="zh-CN" sz="1600" dirty="0" smtClean="0"/>
              <a:t>RTT</a:t>
            </a:r>
            <a:r>
              <a:rPr lang="zh-CN" altLang="en-US" sz="1600" dirty="0" smtClean="0"/>
              <a:t>值也有变化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304670" y="3444311"/>
            <a:ext cx="2701424" cy="3232481"/>
            <a:chOff x="4561526" y="3775167"/>
            <a:chExt cx="2701424" cy="323248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526" y="3775167"/>
              <a:ext cx="2701424" cy="3232481"/>
            </a:xfrm>
            <a:prstGeom prst="rect">
              <a:avLst/>
            </a:prstGeom>
          </p:spPr>
        </p:pic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>
              <a:off x="5215757" y="4112054"/>
              <a:ext cx="12549" cy="2476303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6832529" y="4090228"/>
              <a:ext cx="0" cy="249813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5228308" y="4273443"/>
              <a:ext cx="1234715" cy="399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 rot="10800000">
              <a:off x="4606557" y="4438497"/>
              <a:ext cx="430887" cy="569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 rot="1127169">
              <a:off x="5406950" y="4247277"/>
              <a:ext cx="10560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5035889" y="6617684"/>
              <a:ext cx="18839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  <a:r>
                <a:rPr kumimoji="1" lang="zh-CN" altLang="en-US" sz="16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报文段丢失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85990" y="4269868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5234404" y="5376819"/>
              <a:ext cx="1598125" cy="349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5228308" y="5752153"/>
              <a:ext cx="1604220" cy="413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 rot="10800000">
              <a:off x="4612653" y="5619859"/>
              <a:ext cx="430887" cy="489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 rot="854023">
              <a:off x="5267211" y="5248117"/>
              <a:ext cx="14213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重传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621738" y="5731537"/>
              <a:ext cx="663816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4992086" y="5373244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92321" y="4505850"/>
              <a:ext cx="170702" cy="277903"/>
              <a:chOff x="7754112" y="4133088"/>
              <a:chExt cx="487680" cy="69494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7754112" y="4133088"/>
                <a:ext cx="487680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7754112" y="4133088"/>
                <a:ext cx="402336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5096172" y="3825662"/>
              <a:ext cx="317370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688519" y="3801021"/>
              <a:ext cx="2880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687" y="3652505"/>
            <a:ext cx="4617154" cy="2715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696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丢包检测和重传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5288"/>
            <a:ext cx="8579553" cy="204077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超时</a:t>
            </a:r>
            <a:r>
              <a:rPr lang="zh-CN" altLang="en-US" dirty="0"/>
              <a:t>重传</a:t>
            </a:r>
            <a:r>
              <a:rPr lang="zh-CN" altLang="en-US" dirty="0" smtClean="0"/>
              <a:t>时间很难给定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设置过</a:t>
            </a:r>
            <a:r>
              <a:rPr lang="zh-CN" altLang="en-US" dirty="0"/>
              <a:t>长</a:t>
            </a:r>
            <a:r>
              <a:rPr lang="zh-CN" altLang="en-US" dirty="0" smtClean="0"/>
              <a:t>，恢复丢包效率低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设置过短，</a:t>
            </a:r>
            <a:r>
              <a:rPr lang="zh-CN" altLang="en-US" dirty="0"/>
              <a:t>导致误重传 </a:t>
            </a:r>
            <a:r>
              <a:rPr lang="en-US" altLang="zh-CN" dirty="0"/>
              <a:t>(Spurious </a:t>
            </a:r>
            <a:r>
              <a:rPr lang="en-US" altLang="zh-CN" dirty="0" smtClean="0"/>
              <a:t>Retransmission)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4902124" y="3449903"/>
            <a:ext cx="2701424" cy="3232481"/>
            <a:chOff x="6276292" y="3436404"/>
            <a:chExt cx="2701424" cy="3232481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6292" y="3436404"/>
              <a:ext cx="2701424" cy="3232481"/>
            </a:xfrm>
            <a:prstGeom prst="rect">
              <a:avLst/>
            </a:prstGeom>
          </p:spPr>
        </p:pic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6930523" y="3773291"/>
              <a:ext cx="12549" cy="2476303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8547295" y="3751465"/>
              <a:ext cx="0" cy="249813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6943074" y="3934679"/>
              <a:ext cx="1604219" cy="5195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 rot="10800000">
              <a:off x="6321323" y="4138530"/>
              <a:ext cx="430887" cy="524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 rot="1127169">
              <a:off x="7274277" y="3923569"/>
              <a:ext cx="10560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6810937" y="6278079"/>
              <a:ext cx="173635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  <a:r>
                <a:rPr kumimoji="1" lang="zh-CN" altLang="en-US" sz="16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超时误判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左大括号 33"/>
            <p:cNvSpPr/>
            <p:nvPr/>
          </p:nvSpPr>
          <p:spPr>
            <a:xfrm>
              <a:off x="6700756" y="3931105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6949170" y="5038056"/>
              <a:ext cx="1598125" cy="349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H="1">
              <a:off x="6943074" y="5413390"/>
              <a:ext cx="1604220" cy="413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 rot="10800000">
              <a:off x="6327419" y="5241907"/>
              <a:ext cx="430887" cy="522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 rot="854023">
              <a:off x="6981977" y="4909354"/>
              <a:ext cx="14213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重传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7336504" y="5392774"/>
              <a:ext cx="663816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6706852" y="5034481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6810938" y="3486899"/>
              <a:ext cx="317370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8403285" y="3462258"/>
              <a:ext cx="2880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6902316" y="4468861"/>
              <a:ext cx="1635426" cy="9238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7551568" y="4551606"/>
              <a:ext cx="663816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04670" y="3444311"/>
            <a:ext cx="2701424" cy="3232481"/>
            <a:chOff x="4561526" y="3775167"/>
            <a:chExt cx="2701424" cy="3232481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526" y="3775167"/>
              <a:ext cx="2701424" cy="3232481"/>
            </a:xfrm>
            <a:prstGeom prst="rect">
              <a:avLst/>
            </a:prstGeom>
          </p:spPr>
        </p:pic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>
              <a:off x="5215757" y="4112054"/>
              <a:ext cx="12549" cy="2476303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6832529" y="4090228"/>
              <a:ext cx="0" cy="249813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5228308" y="4273443"/>
              <a:ext cx="1234715" cy="399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 rot="10800000">
              <a:off x="4606557" y="4438497"/>
              <a:ext cx="430887" cy="569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 rot="1127169">
              <a:off x="5406950" y="4247277"/>
              <a:ext cx="10560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5035889" y="6617684"/>
              <a:ext cx="18839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  <a:r>
                <a:rPr kumimoji="1" lang="zh-CN" altLang="en-US" sz="16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报文段丢失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左大括号 52"/>
            <p:cNvSpPr/>
            <p:nvPr/>
          </p:nvSpPr>
          <p:spPr>
            <a:xfrm>
              <a:off x="4985990" y="4269868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5234404" y="5376819"/>
              <a:ext cx="1598125" cy="349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5228308" y="5752153"/>
              <a:ext cx="1604220" cy="413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 rot="10800000">
              <a:off x="4612653" y="5619859"/>
              <a:ext cx="430887" cy="489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 rot="854023">
              <a:off x="5267211" y="5248117"/>
              <a:ext cx="14213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重传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621738" y="5731537"/>
              <a:ext cx="663816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4992086" y="5373244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92321" y="4505850"/>
              <a:ext cx="170702" cy="277903"/>
              <a:chOff x="7754112" y="4133088"/>
              <a:chExt cx="487680" cy="694944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7754112" y="4133088"/>
                <a:ext cx="487680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7754112" y="4133088"/>
                <a:ext cx="402336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5096172" y="3825662"/>
              <a:ext cx="317370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688519" y="3801021"/>
              <a:ext cx="2880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38815" y="11612"/>
            <a:ext cx="4594286" cy="2603429"/>
            <a:chOff x="4538815" y="11612"/>
            <a:chExt cx="4594286" cy="2603429"/>
          </a:xfrm>
        </p:grpSpPr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7067006" y="87868"/>
              <a:ext cx="1969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800" smtClean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5.3.7   </a:t>
              </a:r>
              <a:r>
                <a:rPr lang="zh-CN" altLang="en-US" sz="1800" dirty="0" smtClean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自适应重传</a:t>
              </a:r>
              <a:endParaRPr lang="zh-CN" altLang="en-US" sz="18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5541" y="98700"/>
              <a:ext cx="4463130" cy="2471691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圆角矩形 5"/>
            <p:cNvSpPr/>
            <p:nvPr/>
          </p:nvSpPr>
          <p:spPr>
            <a:xfrm>
              <a:off x="4538815" y="11612"/>
              <a:ext cx="4594286" cy="2603429"/>
            </a:xfrm>
            <a:prstGeom prst="roundRect">
              <a:avLst>
                <a:gd name="adj" fmla="val 5378"/>
              </a:avLst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76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适应重传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</p:spPr>
            <p:txBody>
              <a:bodyPr/>
              <a:lstStyle/>
              <a:p>
                <a:r>
                  <a:rPr lang="zh-CN" altLang="en-US" dirty="0" smtClean="0"/>
                  <a:t>原始算法</a:t>
                </a:r>
                <a:endParaRPr lang="zh-CN" altLang="en-US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 smtClean="0"/>
                  <a:t>维持一个</a:t>
                </a:r>
                <a:r>
                  <a:rPr lang="en-US" altLang="zh-CN" sz="1800" dirty="0" smtClean="0"/>
                  <a:t>RTT</a:t>
                </a:r>
                <a:r>
                  <a:rPr lang="zh-CN" altLang="en-US" sz="1800" dirty="0" smtClean="0"/>
                  <a:t>的平均运行值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endParaRPr lang="en-US" altLang="zh-CN" sz="1800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 smtClean="0"/>
                  <a:t>每次发送报文段记录时间，收到其</a:t>
                </a:r>
                <a:r>
                  <a:rPr lang="en-US" altLang="zh-CN" dirty="0" smtClean="0"/>
                  <a:t>ACK</a:t>
                </a:r>
                <a:r>
                  <a:rPr lang="zh-CN" altLang="en-US" dirty="0" smtClean="0"/>
                  <a:t>再次读取时间，二者差值作为样本值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</m:t>
                    </m:r>
                  </m:oMath>
                </a14:m>
                <a:endParaRPr lang="en-US" altLang="zh-CN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 smtClean="0"/>
                  <a:t>计算新的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zh-CN" altLang="en-US" dirty="0" smtClean="0"/>
                  <a:t>：对旧的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zh-CN" altLang="en-US" dirty="0" smtClean="0"/>
                  <a:t>值和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dirty="0" smtClean="0"/>
                  <a:t>加权平均</a:t>
                </a:r>
                <a:endParaRPr lang="en-US" altLang="zh-CN" dirty="0"/>
              </a:p>
              <a:p>
                <a:pPr lvl="3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𝐸𝑠𝑡𝑖𝑚𝑎𝑡𝑒𝑑𝑅𝑇𝑇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𝐸𝑠𝑡𝑖𝑚𝑎𝑡𝑒𝑑𝑅𝑇𝑇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endParaRPr lang="en-US" altLang="zh-CN" sz="1800" dirty="0" smtClean="0"/>
              </a:p>
              <a:p>
                <a:pPr lvl="3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，作为平滑系数</a:t>
                </a:r>
                <a:endParaRPr lang="en-US" altLang="zh-CN" sz="1800" dirty="0" smtClean="0"/>
              </a:p>
              <a:p>
                <a:pPr lvl="4">
                  <a:spcBef>
                    <a:spcPts val="600"/>
                  </a:spcBef>
                </a:pPr>
                <a:r>
                  <a:rPr lang="zh-CN" altLang="en-US" dirty="0" smtClean="0"/>
                  <a:t>取值较大：可跟踪</a:t>
                </a:r>
                <a:r>
                  <a:rPr lang="en-US" altLang="zh-CN" dirty="0" smtClean="0"/>
                  <a:t>RTT</a:t>
                </a:r>
                <a:r>
                  <a:rPr lang="zh-CN" altLang="en-US" dirty="0" smtClean="0"/>
                  <a:t>的变化，但受瞬时波动影响大</a:t>
                </a:r>
                <a:endParaRPr lang="en-US" altLang="zh-CN" dirty="0" smtClean="0"/>
              </a:p>
              <a:p>
                <a:pPr lvl="4">
                  <a:spcBef>
                    <a:spcPts val="600"/>
                  </a:spcBef>
                </a:pPr>
                <a:r>
                  <a:rPr lang="zh-CN" altLang="en-US" dirty="0" smtClean="0"/>
                  <a:t>取值较小：更稳定但不能迅速适应真正的变化</a:t>
                </a:r>
                <a:endParaRPr lang="zh-CN" altLang="en-US" dirty="0"/>
              </a:p>
              <a:p>
                <a:pPr lvl="4">
                  <a:spcBef>
                    <a:spcPts val="600"/>
                  </a:spcBef>
                </a:pPr>
                <a:r>
                  <a:rPr lang="zh-CN" altLang="en-US" sz="1800" dirty="0" smtClean="0"/>
                  <a:t>原始</a:t>
                </a:r>
                <a:r>
                  <a:rPr lang="en-US" altLang="zh-CN" sz="1800" dirty="0" smtClean="0"/>
                  <a:t>TCP</a:t>
                </a:r>
                <a:r>
                  <a:rPr lang="zh-CN" altLang="en-US" sz="1800" dirty="0" smtClean="0"/>
                  <a:t>规范建议</a:t>
                </a:r>
                <a:r>
                  <a:rPr lang="en-US" altLang="zh-CN" sz="1800" dirty="0" smtClean="0"/>
                  <a:t>0.8~0.9</a:t>
                </a:r>
                <a:endParaRPr lang="zh-CN" altLang="en-US" sz="1800" dirty="0"/>
              </a:p>
              <a:p>
                <a:pPr lvl="1">
                  <a:spcBef>
                    <a:spcPts val="3000"/>
                  </a:spcBef>
                </a:pPr>
                <a:r>
                  <a:rPr lang="zh-CN" altLang="en-US" sz="1800" dirty="0" smtClean="0"/>
                  <a:t>在此基础上计算超时值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𝑅𝑇𝑂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  <a:blipFill rotWithShape="0">
                <a:blip r:embed="rId6" cstate="print"/>
                <a:stretch>
                  <a:fillRect l="-426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82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297368" y="5657787"/>
            <a:ext cx="5150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t</a:t>
            </a:r>
            <a:r>
              <a:rPr kumimoji="1" lang="en-US" altLang="zh-CN" sz="1600" baseline="-250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kumimoji="1" lang="en-US" altLang="zh-CN" sz="1600" baseline="-25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适应重传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6281"/>
                <a:ext cx="8579553" cy="2345938"/>
              </a:xfrm>
            </p:spPr>
            <p:txBody>
              <a:bodyPr/>
              <a:lstStyle/>
              <a:p>
                <a:r>
                  <a:rPr lang="zh-CN" altLang="en-US" dirty="0" smtClean="0"/>
                  <a:t>原始算法的明显缺陷</a:t>
                </a:r>
                <a:endParaRPr lang="zh-CN" altLang="en-US" dirty="0"/>
              </a:p>
              <a:p>
                <a:pPr lvl="1">
                  <a:spcBef>
                    <a:spcPts val="600"/>
                  </a:spcBef>
                </a:pPr>
                <a:r>
                  <a:rPr lang="en-US" altLang="zh-CN" sz="1800" dirty="0" smtClean="0"/>
                  <a:t>ACK</a:t>
                </a:r>
                <a:r>
                  <a:rPr lang="zh-CN" altLang="en-US" sz="1800" dirty="0" smtClean="0"/>
                  <a:t>是对接收的数据，而不是报文段进行确认</a:t>
                </a:r>
                <a:endParaRPr lang="en-US" altLang="zh-CN" sz="1800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zh-CN" altLang="en-US" sz="1600" dirty="0" smtClean="0"/>
                  <a:t>当报文段被重传过，无法确定接收到的</a:t>
                </a:r>
                <a:r>
                  <a:rPr lang="en-US" altLang="zh-CN" sz="1600" dirty="0" smtClean="0"/>
                  <a:t>ACK</a:t>
                </a:r>
                <a:r>
                  <a:rPr lang="zh-CN" altLang="en-US" sz="1600" dirty="0" smtClean="0"/>
                  <a:t>是针对原始报文段还是重传报文段回复的，因此无法正确计算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</m:t>
                    </m:r>
                  </m:oMath>
                </a14:m>
                <a:endParaRPr lang="en-US" altLang="zh-CN" sz="1600" dirty="0" smtClean="0"/>
              </a:p>
              <a:p>
                <a:pPr lvl="3">
                  <a:spcBef>
                    <a:spcPts val="1200"/>
                  </a:spcBef>
                </a:pPr>
                <a:r>
                  <a:rPr lang="zh-CN" altLang="en-US" dirty="0" smtClean="0"/>
                  <a:t>错把针对重传报文段的</a:t>
                </a:r>
                <a:r>
                  <a:rPr lang="en-US" altLang="zh-CN" dirty="0" smtClean="0"/>
                  <a:t>ACK</a:t>
                </a:r>
                <a:r>
                  <a:rPr lang="zh-CN" altLang="en-US" dirty="0" smtClean="0"/>
                  <a:t>当成针对第一个报文段的，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dirty="0" smtClean="0"/>
                  <a:t>过大</a:t>
                </a:r>
                <a:endParaRPr lang="en-US" altLang="zh-CN" dirty="0" smtClean="0"/>
              </a:p>
              <a:p>
                <a:pPr lvl="3">
                  <a:spcBef>
                    <a:spcPts val="1200"/>
                  </a:spcBef>
                </a:pPr>
                <a:r>
                  <a:rPr lang="zh-CN" altLang="en-US" dirty="0" smtClean="0"/>
                  <a:t>相反，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dirty="0" smtClean="0"/>
                  <a:t>过小</a:t>
                </a:r>
                <a:endParaRPr lang="en-US" altLang="zh-CN" dirty="0"/>
              </a:p>
              <a:p>
                <a:pPr marL="1067406" lvl="3" indent="0">
                  <a:spcBef>
                    <a:spcPts val="1200"/>
                  </a:spcBef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6281"/>
                <a:ext cx="8579553" cy="2345938"/>
              </a:xfrm>
              <a:blipFill rotWithShape="0">
                <a:blip r:embed="rId6" cstate="print"/>
                <a:stretch>
                  <a:fillRect l="-426" b="-2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42113" y="5762431"/>
            <a:ext cx="3592601" cy="338554"/>
            <a:chOff x="3642113" y="6036754"/>
            <a:chExt cx="3592601" cy="338554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3642113" y="6226967"/>
              <a:ext cx="359260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399589" y="6036754"/>
                  <a:ext cx="224741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zh-CN" altLang="en-US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往返时间 </a:t>
                  </a:r>
                  <a14:m>
                    <m:oMath xmlns:m="http://schemas.openxmlformats.org/officeDocument/2006/math">
                      <m:r>
                        <a:rPr kumimoji="1" lang="en-US" altLang="zh-CN" sz="16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𝑆𝑎𝑚𝑝𝑙𝑒𝑅𝑇𝑇</m:t>
                      </m:r>
                    </m:oMath>
                  </a14:m>
                  <a:r>
                    <a:rPr kumimoji="1"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9589" y="6036754"/>
                  <a:ext cx="2247411" cy="338554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 l="-1087" t="-5357" r="-815" b="-23214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Line 7"/>
          <p:cNvSpPr>
            <a:spLocks noChangeShapeType="1"/>
          </p:cNvSpPr>
          <p:nvPr/>
        </p:nvSpPr>
        <p:spPr bwMode="auto">
          <a:xfrm rot="16200000">
            <a:off x="713047" y="5473898"/>
            <a:ext cx="47167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04832" y="4741754"/>
            <a:ext cx="1156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发送一个</a:t>
            </a:r>
          </a:p>
          <a:p>
            <a:pPr algn="ctr"/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6200000">
            <a:off x="3406274" y="5473898"/>
            <a:ext cx="471678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29502" y="4741754"/>
            <a:ext cx="1156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>
                <a:latin typeface="Calibri" panose="020F0502020204030204" pitchFamily="34" charset="0"/>
                <a:ea typeface="华文楷体" panose="02010600040101010101" pitchFamily="2" charset="-122"/>
              </a:rPr>
              <a:t>超时重传</a:t>
            </a:r>
          </a:p>
          <a:p>
            <a:pPr algn="ctr"/>
            <a:r>
              <a:rPr kumimoji="1" lang="en-US" altLang="zh-CN" sz="160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rot="16200000">
            <a:off x="6998875" y="5473898"/>
            <a:ext cx="47167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747176" y="4990927"/>
            <a:ext cx="975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latin typeface="Calibri" panose="020F0502020204030204" pitchFamily="34" charset="0"/>
                <a:ea typeface="华文楷体" panose="02010600040101010101" pitchFamily="2" charset="-122"/>
              </a:rPr>
              <a:t>收到 </a:t>
            </a:r>
            <a:r>
              <a:rPr kumimoji="1" lang="en-US" altLang="zh-CN" sz="1600" dirty="0">
                <a:latin typeface="Calibri" panose="020F0502020204030204" pitchFamily="34" charset="0"/>
                <a:ea typeface="华文楷体" panose="02010600040101010101" pitchFamily="2" charset="-122"/>
              </a:rPr>
              <a:t>ACK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48550" y="5709737"/>
            <a:ext cx="8166186" cy="351748"/>
            <a:chOff x="648550" y="5984060"/>
            <a:chExt cx="8166186" cy="35174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48550" y="5984060"/>
              <a:ext cx="80829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561140" y="5997254"/>
              <a:ext cx="25359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</a:t>
              </a:r>
              <a:endPara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87623" y="5657787"/>
            <a:ext cx="3225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t</a:t>
            </a:r>
            <a:r>
              <a:rPr kumimoji="1" lang="en-US" altLang="zh-CN" sz="1600" baseline="-250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kumimoji="1" lang="en-US" altLang="zh-CN" sz="1600" baseline="-25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42113" y="5776569"/>
            <a:ext cx="0" cy="2030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234715" y="5776569"/>
            <a:ext cx="0" cy="598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948885" y="5776569"/>
            <a:ext cx="0" cy="598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48885" y="6054178"/>
            <a:ext cx="6285828" cy="338554"/>
            <a:chOff x="948885" y="6328501"/>
            <a:chExt cx="6285828" cy="338554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948885" y="6513572"/>
              <a:ext cx="628582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22825" y="6328501"/>
                  <a:ext cx="224741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往返时间 </a:t>
                  </a:r>
                  <a14:m>
                    <m:oMath xmlns:m="http://schemas.openxmlformats.org/officeDocument/2006/math">
                      <m:r>
                        <a:rPr kumimoji="1" lang="en-US" altLang="zh-CN" sz="16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𝑆𝑎𝑚𝑝𝑙𝑒𝑅𝑇𝑇</m:t>
                      </m:r>
                    </m:oMath>
                  </a14:m>
                  <a:r>
                    <a:rPr kumimoji="1"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22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2825" y="6328501"/>
                  <a:ext cx="2247411" cy="338554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813" t="-5357" r="-813" b="-23214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Freeform 21"/>
          <p:cNvSpPr>
            <a:spLocks/>
          </p:cNvSpPr>
          <p:nvPr/>
        </p:nvSpPr>
        <p:spPr bwMode="auto">
          <a:xfrm>
            <a:off x="4241152" y="4735536"/>
            <a:ext cx="2794427" cy="266041"/>
          </a:xfrm>
          <a:custGeom>
            <a:avLst/>
            <a:gdLst>
              <a:gd name="T0" fmla="*/ 1472 w 1472"/>
              <a:gd name="T1" fmla="*/ 189 h 189"/>
              <a:gd name="T2" fmla="*/ 1240 w 1472"/>
              <a:gd name="T3" fmla="*/ 85 h 189"/>
              <a:gd name="T4" fmla="*/ 948 w 1472"/>
              <a:gd name="T5" fmla="*/ 17 h 189"/>
              <a:gd name="T6" fmla="*/ 684 w 1472"/>
              <a:gd name="T7" fmla="*/ 1 h 189"/>
              <a:gd name="T8" fmla="*/ 480 w 1472"/>
              <a:gd name="T9" fmla="*/ 13 h 189"/>
              <a:gd name="T10" fmla="*/ 268 w 1472"/>
              <a:gd name="T11" fmla="*/ 61 h 189"/>
              <a:gd name="T12" fmla="*/ 96 w 1472"/>
              <a:gd name="T13" fmla="*/ 117 h 189"/>
              <a:gd name="T14" fmla="*/ 0 w 1472"/>
              <a:gd name="T15" fmla="*/ 1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1547925" y="4500340"/>
            <a:ext cx="5487655" cy="467822"/>
          </a:xfrm>
          <a:custGeom>
            <a:avLst/>
            <a:gdLst>
              <a:gd name="T0" fmla="*/ 1472 w 1472"/>
              <a:gd name="T1" fmla="*/ 189 h 189"/>
              <a:gd name="T2" fmla="*/ 1240 w 1472"/>
              <a:gd name="T3" fmla="*/ 85 h 189"/>
              <a:gd name="T4" fmla="*/ 948 w 1472"/>
              <a:gd name="T5" fmla="*/ 17 h 189"/>
              <a:gd name="T6" fmla="*/ 684 w 1472"/>
              <a:gd name="T7" fmla="*/ 1 h 189"/>
              <a:gd name="T8" fmla="*/ 480 w 1472"/>
              <a:gd name="T9" fmla="*/ 13 h 189"/>
              <a:gd name="T10" fmla="*/ 268 w 1472"/>
              <a:gd name="T11" fmla="*/ 61 h 189"/>
              <a:gd name="T12" fmla="*/ 96 w 1472"/>
              <a:gd name="T13" fmla="*/ 117 h 189"/>
              <a:gd name="T14" fmla="*/ 0 w 1472"/>
              <a:gd name="T15" fmla="*/ 16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41275" cap="flat" cmpd="sng">
            <a:solidFill>
              <a:srgbClr val="FF0000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523201" y="4323803"/>
            <a:ext cx="1826141" cy="5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是对哪一个报文段</a:t>
            </a:r>
          </a:p>
          <a:p>
            <a:pPr algn="ctr"/>
            <a:r>
              <a:rPr kumimoji="1" lang="zh-CN" altLang="en-US" sz="16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的确认？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998324" y="5637754"/>
            <a:ext cx="5150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t</a:t>
            </a:r>
            <a:r>
              <a:rPr kumimoji="1" lang="en-US" altLang="zh-CN" sz="1600" baseline="-25000" dirty="0" smtClean="0"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kumimoji="1" lang="en-US" altLang="zh-CN" sz="1600" baseline="-25000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58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6" grpId="0"/>
      <p:bldP spid="18" grpId="0" animBg="1"/>
      <p:bldP spid="19" grpId="0" animBg="1"/>
      <p:bldP spid="20" grpId="0" animBg="1"/>
      <p:bldP spid="23" grpId="0" animBg="1"/>
      <p:bldP spid="24" grpId="0" animBg="1"/>
      <p:bldP spid="25" grpId="0"/>
      <p:bldP spid="28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适应重传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</p:spPr>
            <p:txBody>
              <a:bodyPr/>
              <a:lstStyle/>
              <a:p>
                <a:r>
                  <a:rPr lang="en-US" altLang="zh-CN" dirty="0" smtClean="0"/>
                  <a:t>Karn/Partridge</a:t>
                </a:r>
                <a:r>
                  <a:rPr lang="zh-CN" altLang="en-US" dirty="0" smtClean="0"/>
                  <a:t>算法</a:t>
                </a:r>
                <a:endParaRPr lang="zh-CN" altLang="en-US" dirty="0"/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800" dirty="0"/>
                  <a:t>每次</a:t>
                </a:r>
                <a:r>
                  <a:rPr lang="zh-CN" altLang="en-US" sz="1800" dirty="0" smtClean="0"/>
                  <a:t>超时重传一个报文段时，停止计算</a:t>
                </a:r>
                <a:r>
                  <a:rPr lang="en-US" altLang="zh-CN" sz="1800" dirty="0" smtClean="0"/>
                  <a:t>RTT</a:t>
                </a:r>
                <a:r>
                  <a:rPr lang="zh-CN" altLang="en-US" sz="1800" dirty="0" smtClean="0"/>
                  <a:t>样本值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endParaRPr lang="en-US" altLang="zh-CN" sz="1800" dirty="0"/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得出的</a:t>
                </a:r>
                <a:r>
                  <a:rPr lang="zh-CN" altLang="en-US" sz="1600" dirty="0" smtClean="0"/>
                  <a:t>加权平均往返</a:t>
                </a:r>
                <a:r>
                  <a:rPr lang="zh-CN" altLang="en-US" sz="1600" dirty="0"/>
                  <a:t>时间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和超时重传时间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zh-CN" altLang="en-US" sz="1600" dirty="0" smtClean="0"/>
                  <a:t> 就更准确</a:t>
                </a:r>
                <a:endParaRPr lang="en-US" altLang="zh-CN" sz="1600" dirty="0" smtClean="0"/>
              </a:p>
              <a:p>
                <a:pPr lvl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sz="1800" dirty="0" smtClean="0"/>
                  <a:t>每次超时重传一个报文段后，把下次的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zh-CN" altLang="en-US" sz="1800" dirty="0" smtClean="0"/>
                  <a:t>设置为</a:t>
                </a:r>
                <a:r>
                  <a:rPr lang="zh-CN" altLang="en-US" sz="1800" dirty="0"/>
                  <a:t>上次的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一般取值</a:t>
                </a:r>
                <a:r>
                  <a:rPr lang="en-US" altLang="zh-CN" sz="1800" dirty="0" smtClean="0"/>
                  <a:t>2) </a:t>
                </a:r>
                <a:r>
                  <a:rPr lang="zh-CN" altLang="en-US" sz="1800" dirty="0" smtClean="0"/>
                  <a:t>倍，不以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为基础</a:t>
                </a:r>
                <a:endParaRPr lang="en-US" altLang="zh-CN" sz="1800" dirty="0" smtClean="0"/>
              </a:p>
              <a:p>
                <a:pPr lvl="2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dirty="0" smtClean="0"/>
                  <a:t>指数回退算法：丢包最大原因是拥塞，基于该算法使得</a:t>
                </a:r>
                <a:r>
                  <a:rPr lang="en-US" altLang="zh-CN" sz="1600" dirty="0" smtClean="0"/>
                  <a:t>TCP</a:t>
                </a:r>
                <a:r>
                  <a:rPr lang="zh-CN" altLang="en-US" sz="1600" dirty="0" smtClean="0"/>
                  <a:t>对超时的反应别太主动</a:t>
                </a:r>
                <a:endParaRPr lang="en-US" altLang="zh-CN" sz="1600" dirty="0" smtClean="0"/>
              </a:p>
              <a:p>
                <a:pPr lvl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zh-CN" altLang="en-US" sz="1800" dirty="0"/>
                  <a:t>当不再发生报文段的重传时，才根据报文段</a:t>
                </a:r>
                <a:r>
                  <a:rPr lang="zh-CN" altLang="en-US" sz="1800" dirty="0" smtClean="0"/>
                  <a:t>的 𝑆𝑎𝑚𝑝𝑙𝑒𝑅𝑇𝑇 更新</a:t>
                </a:r>
                <a:r>
                  <a:rPr lang="zh-CN" altLang="en-US" sz="1800" dirty="0"/>
                  <a:t>平均往返时延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zh-CN" altLang="en-US" sz="1800" dirty="0" smtClean="0"/>
                  <a:t> ，并基于此设置超时</a:t>
                </a:r>
                <a:r>
                  <a:rPr lang="zh-CN" altLang="en-US" sz="1800" dirty="0"/>
                  <a:t>重传时间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zh-CN" altLang="en-US" sz="1800" dirty="0" smtClean="0"/>
                  <a:t> 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  <a:blipFill rotWithShape="0">
                <a:blip r:embed="rId6" cstate="print"/>
                <a:stretch>
                  <a:fillRect l="-426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适应重传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超时值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zh-CN" altLang="en-US" sz="2000" dirty="0" smtClean="0"/>
                  <a:t>的计算需要准确</a:t>
                </a:r>
                <a:endParaRPr lang="zh-CN" altLang="en-US" sz="20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 smtClean="0"/>
                  <a:t>基本原因：关系重传效率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 smtClean="0"/>
                  <a:t>关系网络拥塞问题</a:t>
                </a:r>
                <a:endParaRPr lang="en-US" altLang="zh-CN" sz="1800" dirty="0" smtClean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 smtClean="0"/>
                  <a:t>超时太快，可能导致不必要的重传，增加网络负载</a:t>
                </a:r>
                <a:endParaRPr lang="en-US" altLang="zh-CN" sz="1600" dirty="0" smtClean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 smtClean="0"/>
                  <a:t>超时被用于隐式地指示 </a:t>
                </a:r>
                <a:r>
                  <a:rPr lang="en-US" altLang="zh-CN" sz="1600" dirty="0" smtClean="0"/>
                  <a:t>(</a:t>
                </a:r>
                <a:r>
                  <a:rPr lang="zh-CN" altLang="en-US" sz="1600" dirty="0" smtClean="0"/>
                  <a:t>暗示</a:t>
                </a:r>
                <a:r>
                  <a:rPr lang="en-US" altLang="zh-CN" sz="1600" dirty="0" smtClean="0"/>
                  <a:t>) </a:t>
                </a:r>
                <a:r>
                  <a:rPr lang="zh-CN" altLang="en-US" sz="1600" dirty="0" smtClean="0"/>
                  <a:t>发生了拥塞，会触发拥塞控制机制</a:t>
                </a:r>
                <a:endParaRPr lang="en-US" altLang="zh-CN" sz="1600" dirty="0" smtClean="0"/>
              </a:p>
              <a:p>
                <a:pPr>
                  <a:spcBef>
                    <a:spcPts val="1800"/>
                  </a:spcBef>
                </a:pPr>
                <a:r>
                  <a:rPr lang="zh-CN" altLang="en-US" sz="2000" dirty="0" smtClean="0"/>
                  <a:t>原始算法对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zh-CN" altLang="en-US" sz="2000" dirty="0" smtClean="0"/>
                  <a:t>的计算过于简单，未考虑到</a:t>
                </a:r>
                <a:r>
                  <a:rPr lang="en-US" altLang="zh-CN" sz="2000" dirty="0" smtClean="0"/>
                  <a:t>RTT</a:t>
                </a:r>
                <a:r>
                  <a:rPr lang="zh-CN" altLang="en-US" sz="2000" dirty="0" smtClean="0"/>
                  <a:t>样本值的变化情况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sz="1800" dirty="0" smtClean="0"/>
                  <a:t> 变化较小，则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zh-CN" altLang="en-US" sz="1800" dirty="0" smtClean="0"/>
                  <a:t> 的值更可信，</a:t>
                </a:r>
                <a:r>
                  <a:rPr lang="en-US" altLang="zh-CN" sz="1800" dirty="0"/>
                  <a:t> </a:t>
                </a:r>
                <a:r>
                  <a:rPr lang="zh-CN" altLang="en-US" sz="1800" dirty="0" smtClean="0"/>
                  <a:t>没必要把这个值乘以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来计算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endParaRPr lang="en-US" altLang="zh-CN" sz="18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800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sz="1800" dirty="0" smtClean="0"/>
                  <a:t> 变化大，说明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应远不止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的 </a:t>
                </a:r>
                <a:r>
                  <a:rPr lang="en-US" altLang="zh-CN" sz="1800" dirty="0" smtClean="0"/>
                  <a:t>2 </a:t>
                </a:r>
                <a:r>
                  <a:rPr lang="zh-CN" altLang="en-US" sz="1800" dirty="0" smtClean="0"/>
                  <a:t>倍</a:t>
                </a:r>
                <a:endParaRPr lang="en-US" altLang="zh-CN" sz="1800" dirty="0" smtClean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旧的</a:t>
                </a:r>
                <a:r>
                  <a:rPr lang="en-US" altLang="zh-CN" sz="1600" dirty="0" err="1" smtClean="0">
                    <a:solidFill>
                      <a:srgbClr val="FF0000"/>
                    </a:solidFill>
                  </a:rPr>
                  <a:t>EstimatedRTT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仍然影响计算，但实际</a:t>
                </a:r>
                <a:r>
                  <a:rPr lang="en-US" altLang="zh-CN" sz="1600" dirty="0" smtClean="0">
                    <a:solidFill>
                      <a:srgbClr val="FF0000"/>
                    </a:solidFill>
                  </a:rPr>
                  <a:t>RTT</a:t>
                </a:r>
                <a:r>
                  <a:rPr lang="zh-CN" altLang="en-US" sz="1600" dirty="0" smtClean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sz="1600" dirty="0" err="1" smtClean="0">
                    <a:solidFill>
                      <a:srgbClr val="FF0000"/>
                    </a:solidFill>
                  </a:rPr>
                  <a:t>SampleRTT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更接近</a:t>
                </a:r>
                <a:endParaRPr lang="en-US" altLang="zh-CN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6281"/>
                <a:ext cx="8579553" cy="5204336"/>
              </a:xfrm>
              <a:blipFill>
                <a:blip r:embed="rId6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8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适应重传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6281"/>
                <a:ext cx="8686800" cy="4302999"/>
              </a:xfrm>
            </p:spPr>
            <p:txBody>
              <a:bodyPr/>
              <a:lstStyle/>
              <a:p>
                <a:r>
                  <a:rPr lang="en-US" altLang="zh-CN" dirty="0" smtClean="0"/>
                  <a:t>Jacobson/</a:t>
                </a:r>
                <a:r>
                  <a:rPr lang="en-US" altLang="zh-CN" dirty="0" err="1"/>
                  <a:t>Karels</a:t>
                </a:r>
                <a:r>
                  <a:rPr lang="zh-CN" altLang="en-US" dirty="0" smtClean="0"/>
                  <a:t>算法</a:t>
                </a:r>
                <a:endParaRPr lang="zh-CN" alt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1800" dirty="0" smtClean="0"/>
                  <a:t>RTO</a:t>
                </a:r>
                <a:r>
                  <a:rPr lang="zh-CN" altLang="en-US" sz="1800" dirty="0" smtClean="0"/>
                  <a:t>同时</a:t>
                </a:r>
                <a:r>
                  <a:rPr lang="zh-CN" altLang="en-US" sz="1800" dirty="0"/>
                  <a:t>反映</a:t>
                </a:r>
                <a:r>
                  <a:rPr lang="zh-CN" altLang="en-US" sz="1800" dirty="0" smtClean="0"/>
                  <a:t>出 </a:t>
                </a:r>
                <a:r>
                  <a:rPr lang="en-US" altLang="zh-CN" sz="1800" dirty="0" smtClean="0"/>
                  <a:t>RTT </a:t>
                </a:r>
                <a:r>
                  <a:rPr lang="zh-CN" altLang="en-US" sz="1800" dirty="0" smtClean="0"/>
                  <a:t>和 </a:t>
                </a:r>
                <a:r>
                  <a:rPr lang="en-US" altLang="zh-CN" sz="1800" dirty="0" smtClean="0"/>
                  <a:t>RTT</a:t>
                </a:r>
                <a:r>
                  <a:rPr lang="zh-CN" altLang="en-US" sz="1800" dirty="0" smtClean="0"/>
                  <a:t>的变化</a:t>
                </a:r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𝑅𝑇𝑂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𝑅𝑇𝑇𝐷𝑒𝑣𝑖𝑎𝑡𝑖𝑜𝑛</m:t>
                    </m:r>
                  </m:oMath>
                </a14:m>
                <a:endParaRPr lang="en-US" altLang="zh-CN" sz="180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𝐸𝑠𝑡𝑖𝑚𝑎𝑡𝑒𝑑𝑅𝑇𝑇</m:t>
                    </m:r>
                  </m:oMath>
                </a14:m>
                <a:r>
                  <a:rPr lang="zh-CN" altLang="en-US" sz="1800" dirty="0" smtClean="0"/>
                  <a:t>计算方法同原有方法</a:t>
                </a:r>
                <a:endParaRPr lang="en-US" altLang="zh-CN" sz="1800" dirty="0" smtClean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𝐸𝑠𝑡𝑖𝑚𝑎𝑡𝑒𝑑𝑅𝑇𝑇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𝐸𝑠𝑡𝑖𝑚𝑎𝑡𝑒𝑑𝑅𝑇𝑇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𝑆𝑎𝑚𝑝𝑙𝑒𝑅𝑇𝑇</m:t>
                    </m:r>
                  </m:oMath>
                </a14:m>
                <a:r>
                  <a:rPr lang="zh-CN" altLang="en-US" sz="1600" dirty="0" smtClean="0"/>
                  <a:t> </a:t>
                </a:r>
                <a:endParaRPr lang="en-US" altLang="zh-CN" sz="1600" dirty="0" smtClean="0"/>
              </a:p>
              <a:p>
                <a:pPr lvl="3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推荐值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1/8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𝑅𝑇𝑇𝐷𝑒𝑣𝑖𝑎𝑡𝑖𝑜𝑛</m:t>
                    </m:r>
                  </m:oMath>
                </a14:m>
                <a:r>
                  <a:rPr lang="zh-CN" altLang="en-US" sz="1800" dirty="0" smtClean="0"/>
                  <a:t>计算方法</a:t>
                </a:r>
                <a:endParaRPr lang="en-US" altLang="zh-CN" sz="1800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𝑅𝑇𝑇𝐷𝑒𝑣𝑖𝑎𝑡𝑖𝑜𝑛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𝑅𝑇𝑇𝐷𝑒𝑣𝑖𝑎𝑡𝑖𝑜𝑛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𝐸𝑠𝑡𝑖𝑚𝑎𝑡𝑒𝑑𝑅𝑇𝑇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𝑆𝑎𝑚𝑝𝑙𝑒𝑅𝑇𝑇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</a:t>
                </a:r>
                <a:endParaRPr lang="en-US" altLang="zh-CN" sz="1600" dirty="0" smtClean="0"/>
              </a:p>
              <a:p>
                <a:pPr lvl="3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zh-CN" altLang="en-US" dirty="0" smtClean="0"/>
                  <a:t>，推荐值 </a:t>
                </a:r>
                <a:r>
                  <a:rPr lang="en-US" altLang="zh-CN" dirty="0" smtClean="0"/>
                  <a:t>1/4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6281"/>
                <a:ext cx="8686800" cy="4302999"/>
              </a:xfrm>
              <a:blipFill>
                <a:blip r:embed="rId6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1257" y="5374915"/>
            <a:ext cx="8775496" cy="811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¥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变化小时，𝑅𝑇𝑂 更接近 𝐸𝑠𝑡𝑖𝑚𝑎𝑡𝑒𝑑𝑅𝑇𝑇；变化大时 𝑅𝑇𝑇𝐷𝑒𝑣𝑖𝑎𝑡𝑖𝑜𝑛决定计算结果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51218" y="751112"/>
                <a:ext cx="5163780" cy="8115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tIns="0" bIns="0"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¥"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𝛼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的建议值避免浮点操作，使用移位实现乘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除法的整数运算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218" y="751112"/>
                <a:ext cx="5163780" cy="8115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455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90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423907"/>
            <a:ext cx="4617154" cy="2715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3365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3" cy="4616188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/>
              <a:t>如何</a:t>
            </a:r>
            <a:r>
              <a:rPr lang="zh-CN" altLang="en-US" dirty="0" smtClean="0"/>
              <a:t>决定传输一个报文段？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</a:t>
            </a:r>
            <a:r>
              <a:rPr lang="zh-CN" altLang="en-US" dirty="0" smtClean="0"/>
              <a:t>支持字节流抽象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应用程序把字节写到流里 </a:t>
            </a:r>
            <a:r>
              <a:rPr lang="en-US" altLang="zh-CN" dirty="0" smtClean="0"/>
              <a:t>(</a:t>
            </a:r>
            <a:r>
              <a:rPr lang="zh-CN" altLang="en-US" dirty="0" smtClean="0"/>
              <a:t>连接对应的发送缓存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决定何时从缓存中取出多少字节组成报文段发送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三种触发机制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TCP </a:t>
            </a:r>
            <a:r>
              <a:rPr lang="zh-CN" altLang="en-US" sz="1800" dirty="0"/>
              <a:t>维持一个变量</a:t>
            </a:r>
            <a:r>
              <a:rPr lang="zh-CN" altLang="en-US" sz="1800" dirty="0" smtClean="0"/>
              <a:t>，</a:t>
            </a:r>
            <a:r>
              <a:rPr lang="zh-CN" altLang="en-US" sz="1800" i="1" dirty="0" smtClean="0">
                <a:solidFill>
                  <a:schemeClr val="accent5">
                    <a:lumMod val="50000"/>
                  </a:schemeClr>
                </a:solidFill>
              </a:rPr>
              <a:t>最大</a:t>
            </a:r>
            <a:r>
              <a:rPr lang="zh-CN" altLang="en-US" sz="1800" i="1" dirty="0">
                <a:solidFill>
                  <a:schemeClr val="accent5">
                    <a:lumMod val="50000"/>
                  </a:schemeClr>
                </a:solidFill>
              </a:rPr>
              <a:t>报文段长度 </a:t>
            </a:r>
            <a:r>
              <a:rPr lang="en-US" altLang="zh-CN" sz="1800" i="1" dirty="0" smtClean="0">
                <a:solidFill>
                  <a:schemeClr val="accent5">
                    <a:lumMod val="50000"/>
                  </a:schemeClr>
                </a:solidFill>
              </a:rPr>
              <a:t>MSS</a:t>
            </a:r>
            <a:r>
              <a:rPr lang="zh-CN" altLang="en-US" sz="1800" dirty="0" smtClean="0"/>
              <a:t>，只要缓存区中</a:t>
            </a:r>
            <a:r>
              <a:rPr lang="zh-CN" altLang="en-US" sz="1800" dirty="0"/>
              <a:t>存放的数据达到 </a:t>
            </a:r>
            <a:r>
              <a:rPr lang="en-US" altLang="zh-CN" sz="1800" i="1" dirty="0">
                <a:solidFill>
                  <a:schemeClr val="accent5">
                    <a:lumMod val="50000"/>
                  </a:schemeClr>
                </a:solidFill>
              </a:rPr>
              <a:t>MSS</a:t>
            </a:r>
            <a:r>
              <a:rPr lang="en-US" altLang="zh-CN" sz="1800" dirty="0"/>
              <a:t> </a:t>
            </a:r>
            <a:r>
              <a:rPr lang="zh-CN" altLang="en-US" sz="1800" dirty="0"/>
              <a:t>字节时，就组装成一个 </a:t>
            </a:r>
            <a:r>
              <a:rPr lang="en-US" altLang="zh-CN" sz="1800" dirty="0"/>
              <a:t>TCP </a:t>
            </a:r>
            <a:r>
              <a:rPr lang="zh-CN" altLang="en-US" sz="1800" dirty="0"/>
              <a:t>报文段发送</a:t>
            </a:r>
            <a:r>
              <a:rPr lang="zh-CN" altLang="en-US" sz="1800" dirty="0" smtClean="0"/>
              <a:t>出去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通常把</a:t>
            </a:r>
            <a:r>
              <a:rPr lang="en-US" altLang="zh-CN" sz="1600" i="1" dirty="0" smtClean="0">
                <a:solidFill>
                  <a:schemeClr val="accent5">
                    <a:lumMod val="50000"/>
                  </a:schemeClr>
                </a:solidFill>
              </a:rPr>
              <a:t>MSS</a:t>
            </a:r>
            <a:r>
              <a:rPr lang="zh-CN" altLang="en-US" sz="1600" dirty="0" smtClean="0"/>
              <a:t>设置为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能发送而且不造成本地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分段的最大报文长度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发送进程明确要求</a:t>
            </a:r>
            <a:r>
              <a:rPr lang="en-US" altLang="zh-CN" sz="1800" dirty="0" smtClean="0"/>
              <a:t>TCP</a:t>
            </a:r>
            <a:r>
              <a:rPr lang="zh-CN" altLang="en-US" sz="1800" dirty="0" smtClean="0"/>
              <a:t>发送一个报文</a:t>
            </a:r>
            <a:r>
              <a:rPr lang="zh-CN" altLang="en-US" sz="1800" dirty="0"/>
              <a:t>段，即 </a:t>
            </a:r>
            <a:r>
              <a:rPr lang="en-US" altLang="zh-CN" sz="1800" dirty="0"/>
              <a:t>TCP </a:t>
            </a:r>
            <a:r>
              <a:rPr lang="zh-CN" altLang="en-US" sz="1800" dirty="0"/>
              <a:t>支持的推送 </a:t>
            </a:r>
            <a:r>
              <a:rPr lang="en-US" altLang="zh-CN" sz="1800" dirty="0"/>
              <a:t>(push)</a:t>
            </a:r>
            <a:r>
              <a:rPr lang="zh-CN" altLang="en-US" sz="1800" dirty="0" smtClean="0"/>
              <a:t>操作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应用进程调用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操作，使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将发送缓存区中所有未发送字节发送出去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发送</a:t>
            </a:r>
            <a:r>
              <a:rPr lang="zh-CN" altLang="en-US" sz="1800" dirty="0"/>
              <a:t>方的一个</a:t>
            </a:r>
            <a:r>
              <a:rPr lang="zh-CN" altLang="en-US" sz="1800" dirty="0" smtClean="0"/>
              <a:t>计时器到期，就</a:t>
            </a:r>
            <a:r>
              <a:rPr lang="zh-CN" altLang="en-US" sz="1800" dirty="0"/>
              <a:t>把</a:t>
            </a:r>
            <a:r>
              <a:rPr lang="zh-CN" altLang="en-US" sz="1800" dirty="0" smtClean="0"/>
              <a:t>当前缓存区中所有数据</a:t>
            </a:r>
            <a:r>
              <a:rPr lang="zh-CN" altLang="en-US" sz="1800" dirty="0"/>
              <a:t>装入报文</a:t>
            </a:r>
            <a:r>
              <a:rPr lang="zh-CN" altLang="en-US" sz="1800" dirty="0" smtClean="0"/>
              <a:t>段发送出去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84570" y="87868"/>
            <a:ext cx="1852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5.3.6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820" y="6061167"/>
            <a:ext cx="8668512" cy="6444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dirty="0" smtClean="0"/>
              <a:t>流量控制，窗口大小的限制，会使得问题更复杂</a:t>
            </a: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38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3" cy="5260621"/>
          </a:xfrm>
        </p:spPr>
        <p:txBody>
          <a:bodyPr/>
          <a:lstStyle/>
          <a:p>
            <a:r>
              <a:rPr lang="zh-CN" altLang="en-US" dirty="0" smtClean="0"/>
              <a:t>当有窗口大小的限制时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当发送缓存已经有</a:t>
            </a:r>
            <a:r>
              <a:rPr lang="en-US" altLang="zh-CN" dirty="0" smtClean="0"/>
              <a:t>MSS</a:t>
            </a:r>
            <a:r>
              <a:rPr lang="zh-CN" altLang="en-US" dirty="0" smtClean="0"/>
              <a:t>字节，但接收方允许的窗口大小于</a:t>
            </a:r>
            <a:r>
              <a:rPr lang="en-US" altLang="zh-CN" dirty="0" smtClean="0"/>
              <a:t>MSS</a:t>
            </a:r>
          </a:p>
          <a:p>
            <a:pPr lvl="1"/>
            <a:r>
              <a:rPr lang="zh-CN" altLang="en-US" dirty="0" smtClean="0"/>
              <a:t>等待？还是发送？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等待，无法确定需等待多久窗口才能进一步打开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发送，一味利用任何可用窗口，会导致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糊涂窗口综合症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 smtClean="0"/>
              <a:t>糊涂窗口综合症 </a:t>
            </a:r>
            <a:r>
              <a:rPr lang="en-US" altLang="zh-CN" dirty="0" smtClean="0"/>
              <a:t>(silly window syndrome)</a:t>
            </a:r>
          </a:p>
          <a:p>
            <a:pPr lvl="1"/>
            <a:r>
              <a:rPr lang="zh-CN" altLang="en-US" sz="1800" dirty="0" smtClean="0"/>
              <a:t>接收进程读取数据速度较慢，接收缓存每当有少量空闲就向发送端确认，打开一个小窗口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发送</a:t>
            </a:r>
            <a:r>
              <a:rPr lang="zh-CN" altLang="en-US" sz="1800" dirty="0" smtClean="0"/>
              <a:t>方收到确认后，尽管窗口打开很小，也立刻将允许的窗口用完，发送包含数据很少的报文段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小报文</a:t>
            </a:r>
            <a:r>
              <a:rPr lang="zh-CN" altLang="en-US" sz="1800" dirty="0" smtClean="0"/>
              <a:t>段充满网络，传输效率低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极端的例子，接收端缓存已满，每读取一个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字节，确认并打开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字节窗口，发送方收到后再发送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字节，如此以往，每个报文段仅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字节数据，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及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首部至少</a:t>
            </a:r>
            <a:r>
              <a:rPr lang="en-US" altLang="zh-CN" sz="1600" dirty="0" smtClean="0"/>
              <a:t>40</a:t>
            </a:r>
            <a:r>
              <a:rPr lang="zh-CN" altLang="en-US" sz="1600" dirty="0" smtClean="0"/>
              <a:t>字节，传输效率低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84570" y="87868"/>
            <a:ext cx="1852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5.3.6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9393" y="160059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chemeClr val="accent5">
                    <a:lumMod val="50000"/>
                  </a:schemeClr>
                </a:solidFill>
              </a:rPr>
              <a:t>最大报文段长度 </a:t>
            </a:r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</a:rPr>
              <a:t>MSS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53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3" cy="5260621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 smtClean="0"/>
              <a:t>糊涂窗口综合症 </a:t>
            </a:r>
            <a:r>
              <a:rPr lang="en-US" altLang="zh-CN" dirty="0" smtClean="0"/>
              <a:t>(silly window syndrome)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35276" y="2275110"/>
            <a:ext cx="8461985" cy="16872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bIns="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¥"/>
            </a:pPr>
            <a:r>
              <a:rPr lang="zh-CN" altLang="en-US" sz="2000" dirty="0" smtClean="0"/>
              <a:t>根本原因</a:t>
            </a:r>
            <a:endParaRPr lang="en-US" altLang="zh-CN" sz="2000" dirty="0" smtClean="0"/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发送方传送小报文段</a:t>
            </a:r>
            <a:endParaRPr lang="en-US" altLang="zh-CN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936000" lvl="2" indent="-216000">
              <a:buClr>
                <a:schemeClr val="bg1"/>
              </a:buClr>
              <a:buFont typeface="Wingdings 2" panose="05020102010507070707" pitchFamily="18" charset="2"/>
              <a:buChar char=""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绝对禁止发送小报文段不可能，如</a:t>
            </a:r>
            <a:r>
              <a:rPr lang="en-US" altLang="zh-CN" dirty="0" smtClean="0">
                <a:latin typeface="Calibri" panose="020F0502020204030204" pitchFamily="34" charset="0"/>
                <a:ea typeface="黑体" panose="02010609060101010101" pitchFamily="49" charset="-122"/>
              </a:rPr>
              <a:t>push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操作</a:t>
            </a:r>
            <a:endParaRPr lang="en-US" altLang="zh-CN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接收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方打开小窗口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触发传输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84570" y="87868"/>
            <a:ext cx="1852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5.3.6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5276" y="3973285"/>
            <a:ext cx="8461985" cy="18287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bIns="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¥"/>
            </a:pPr>
            <a:r>
              <a:rPr lang="zh-CN" altLang="en-US" sz="2000" dirty="0" smtClean="0"/>
              <a:t>如何</a:t>
            </a:r>
            <a:r>
              <a:rPr lang="zh-CN" altLang="en-US" sz="2000" dirty="0"/>
              <a:t>缓解</a:t>
            </a:r>
            <a:endParaRPr lang="en-US" altLang="zh-CN" sz="2000" dirty="0"/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ª"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接收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方等待一段时间，直到足够空间容纳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MSS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数据，或接收缓存有一半空闲空间，再向发送端发确认报文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段，通知当前窗口大小</a:t>
            </a:r>
            <a:endParaRPr lang="en-US" altLang="zh-CN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ª"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</a:rPr>
              <a:t>等待多久？仍需发送方配合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18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3" cy="5260621"/>
          </a:xfrm>
        </p:spPr>
        <p:txBody>
          <a:bodyPr/>
          <a:lstStyle/>
          <a:p>
            <a:r>
              <a:rPr lang="en-US" altLang="zh-CN" dirty="0"/>
              <a:t>Nagle</a:t>
            </a:r>
            <a:r>
              <a:rPr lang="zh-CN" altLang="en-US" dirty="0"/>
              <a:t>算法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若发送方有数据要发送但打开的窗口小于</a:t>
            </a:r>
            <a:r>
              <a:rPr lang="en-US" altLang="zh-CN" dirty="0" smtClean="0"/>
              <a:t>MSS</a:t>
            </a:r>
            <a:r>
              <a:rPr lang="zh-CN" altLang="en-US" dirty="0" smtClean="0"/>
              <a:t>，等待一段时间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等待时间太长，不利于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等交互式应用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等待时间太短，发出很多小报文段，导致糊涂窗口综合症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引入一个定时器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非基于时钟的定时器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引入自计时 </a:t>
            </a:r>
            <a:r>
              <a:rPr lang="en-US" altLang="zh-CN" dirty="0" smtClean="0"/>
              <a:t>(self-clocking) 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将接收方回复的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作为激活的定时器，触发传输下一个报文段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84570" y="87868"/>
            <a:ext cx="1852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5.3.6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823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3" cy="880211"/>
          </a:xfrm>
        </p:spPr>
        <p:txBody>
          <a:bodyPr/>
          <a:lstStyle/>
          <a:p>
            <a:r>
              <a:rPr lang="en-US" altLang="zh-CN" dirty="0" smtClean="0"/>
              <a:t>Nagle</a:t>
            </a:r>
            <a:r>
              <a:rPr lang="zh-CN" altLang="en-US" dirty="0" smtClean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84570" y="87868"/>
            <a:ext cx="1852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5.3.6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399748" y="1973000"/>
                <a:ext cx="8344503" cy="32167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vert="horz" wrap="square" lIns="0" tIns="18000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00800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29600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154800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zh-CN" altLang="en-US" kern="0" dirty="0" smtClean="0">
                    <a:ea typeface="华文楷体" panose="02010600040101010101" pitchFamily="2" charset="-122"/>
                  </a:rPr>
                  <a:t>当应用产生要发送的数据时</a:t>
                </a:r>
                <a:endParaRPr lang="en-US" altLang="zh-CN" kern="0" dirty="0" smtClean="0">
                  <a:ea typeface="华文楷体" panose="02010600040101010101" pitchFamily="2" charset="-122"/>
                </a:endParaRP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ea typeface="华文楷体" panose="02010600040101010101" pitchFamily="2" charset="-122"/>
                  </a:rPr>
                  <a:t>	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if  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数据和发送窗口</a:t>
                </a:r>
                <a14:m>
                  <m:oMath xmlns:m="http://schemas.openxmlformats.org/officeDocument/2006/math">
                    <m:r>
                      <a:rPr lang="zh-CN" altLang="en-US" i="1" kern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kern="0" dirty="0" smtClean="0">
                    <a:ea typeface="华文楷体" panose="02010600040101010101" pitchFamily="2" charset="-122"/>
                  </a:rPr>
                  <a:t>MSS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，或  数据已</a:t>
                </a:r>
                <a:r>
                  <a:rPr lang="zh-CN" altLang="en-US" kern="0" dirty="0">
                    <a:ea typeface="华文楷体" panose="02010600040101010101" pitchFamily="2" charset="-122"/>
                  </a:rPr>
                  <a:t>达到发送窗口大小的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一半</a:t>
                </a:r>
                <a:endParaRPr lang="en-US" altLang="zh-CN" kern="0" dirty="0">
                  <a:ea typeface="华文楷体" panose="02010600040101010101" pitchFamily="2" charset="-122"/>
                </a:endParaRP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 smtClean="0">
                    <a:ea typeface="华文楷体" panose="02010600040101010101" pitchFamily="2" charset="-122"/>
                  </a:rPr>
                  <a:t>	    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 立即</a:t>
                </a:r>
                <a:r>
                  <a:rPr lang="zh-CN" altLang="en-US" kern="0" dirty="0">
                    <a:ea typeface="华文楷体" panose="02010600040101010101" pitchFamily="2" charset="-122"/>
                  </a:rPr>
                  <a:t>发送一个报文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段</a:t>
                </a:r>
                <a:endParaRPr lang="en-US" altLang="zh-CN" kern="0" dirty="0" smtClean="0">
                  <a:ea typeface="华文楷体" panose="02010600040101010101" pitchFamily="2" charset="-122"/>
                </a:endParaRP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ea typeface="华文楷体" panose="02010600040101010101" pitchFamily="2" charset="-122"/>
                  </a:rPr>
                  <a:t> 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        else</a:t>
                </a: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ea typeface="华文楷体" panose="02010600040101010101" pitchFamily="2" charset="-122"/>
                  </a:rPr>
                  <a:t> 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             if  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有报文段正在传输 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(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包括已传输未确认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)</a:t>
                </a: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 smtClean="0">
                    <a:ea typeface="华文楷体" panose="02010600040101010101" pitchFamily="2" charset="-122"/>
                  </a:rPr>
                  <a:t>                   </a:t>
                </a:r>
                <a:r>
                  <a:rPr lang="zh-CN" altLang="zh-CN" kern="0" dirty="0" smtClean="0">
                    <a:ea typeface="华文楷体" panose="02010600040101010101" pitchFamily="2" charset="-122"/>
                  </a:rPr>
                  <a:t>把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应用写入</a:t>
                </a:r>
                <a:r>
                  <a:rPr lang="zh-CN" altLang="zh-CN" kern="0" dirty="0" smtClean="0">
                    <a:ea typeface="华文楷体" panose="02010600040101010101" pitchFamily="2" charset="-122"/>
                  </a:rPr>
                  <a:t>的</a:t>
                </a:r>
                <a:r>
                  <a:rPr lang="zh-CN" altLang="zh-CN" kern="0" dirty="0">
                    <a:ea typeface="华文楷体" panose="02010600040101010101" pitchFamily="2" charset="-122"/>
                  </a:rPr>
                  <a:t>数据字节都缓存</a:t>
                </a:r>
                <a:r>
                  <a:rPr lang="zh-CN" altLang="zh-CN" kern="0" dirty="0" smtClean="0">
                    <a:ea typeface="华文楷体" panose="02010600040101010101" pitchFamily="2" charset="-122"/>
                  </a:rPr>
                  <a:t>起来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直到收到对端回复的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ACK</a:t>
                </a: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ea typeface="华文楷体" panose="02010600040101010101" pitchFamily="2" charset="-122"/>
                  </a:rPr>
                  <a:t> 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             else  (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没有报文段正在传输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)</a:t>
                </a:r>
              </a:p>
              <a:p>
                <a:pPr marL="457188" lvl="1" indent="0"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ea typeface="华文楷体" panose="02010600040101010101" pitchFamily="2" charset="-122"/>
                  </a:rPr>
                  <a:t>	 </a:t>
                </a:r>
                <a:r>
                  <a:rPr lang="en-US" altLang="zh-CN" kern="0" dirty="0" smtClean="0">
                    <a:ea typeface="华文楷体" panose="02010600040101010101" pitchFamily="2" charset="-122"/>
                  </a:rPr>
                  <a:t>           </a:t>
                </a:r>
                <a:r>
                  <a:rPr lang="zh-CN" altLang="en-US" kern="0" dirty="0" smtClean="0">
                    <a:ea typeface="华文楷体" panose="02010600040101010101" pitchFamily="2" charset="-122"/>
                  </a:rPr>
                  <a:t>立即发送缓存中的所有数据</a:t>
                </a:r>
                <a:endParaRPr lang="en-US" altLang="zh-CN" kern="0" dirty="0" smtClean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748" y="1973000"/>
                <a:ext cx="8344503" cy="32167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5"/>
          <p:cNvSpPr txBox="1"/>
          <p:nvPr/>
        </p:nvSpPr>
        <p:spPr>
          <a:xfrm>
            <a:off x="399748" y="5189797"/>
            <a:ext cx="8344503" cy="15920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¥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也就是说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若窗口允许，发送满载报文段；否则：</a:t>
            </a:r>
            <a:endParaRPr lang="en-US" altLang="zh-CN" sz="16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若当前没有传输中的报文段，也可以立即发送一个小报文段</a:t>
            </a:r>
            <a:endParaRPr lang="en-US" altLang="zh-CN" sz="16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spcBef>
                <a:spcPts val="600"/>
              </a:spcBef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但如果有传输的报文段，发送方必须等到</a:t>
            </a:r>
            <a:r>
              <a:rPr lang="en-US" altLang="zh-CN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ACK</a:t>
            </a:r>
            <a:r>
              <a:rPr lang="zh-CN" altLang="en-US" sz="1600" dirty="0" smtClean="0">
                <a:latin typeface="Calibri" panose="020F0502020204030204" pitchFamily="34" charset="0"/>
                <a:ea typeface="黑体" panose="02010609060101010101" pitchFamily="49" charset="-122"/>
              </a:rPr>
              <a:t>到达才能发送下一个报文段</a:t>
            </a:r>
            <a:endParaRPr lang="en-US" altLang="zh-CN" sz="16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77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501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丢包检测和重传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281"/>
            <a:ext cx="8579553" cy="2158047"/>
          </a:xfrm>
        </p:spPr>
        <p:txBody>
          <a:bodyPr/>
          <a:lstStyle/>
          <a:p>
            <a:r>
              <a:rPr lang="zh-CN" altLang="en-US" dirty="0" smtClean="0"/>
              <a:t>丢包检测和重传</a:t>
            </a:r>
            <a:r>
              <a:rPr lang="zh-CN" altLang="en-US" dirty="0"/>
              <a:t>机制</a:t>
            </a:r>
            <a:r>
              <a:rPr lang="zh-CN" altLang="en-US" dirty="0" smtClean="0"/>
              <a:t>是实现 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可靠传输的关键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TCP </a:t>
            </a:r>
            <a:r>
              <a:rPr lang="zh-CN" altLang="en-US" sz="1800" dirty="0"/>
              <a:t>每发送一个报文段，就对这个报文段设置</a:t>
            </a:r>
            <a:r>
              <a:rPr lang="zh-CN" altLang="en-US" sz="1800" dirty="0" smtClean="0"/>
              <a:t>一个定时器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超时重传时间 </a:t>
            </a:r>
            <a:r>
              <a:rPr lang="en-US" altLang="zh-CN" dirty="0" smtClean="0"/>
              <a:t>RTO </a:t>
            </a:r>
            <a:r>
              <a:rPr lang="en-US" altLang="zh-CN" dirty="0"/>
              <a:t>(Retransmission Time-Out)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定时器到期，还</a:t>
            </a:r>
            <a:r>
              <a:rPr lang="zh-CN" altLang="en-US" sz="1800" dirty="0"/>
              <a:t>没有收到确认，</a:t>
            </a:r>
            <a:r>
              <a:rPr lang="zh-CN" altLang="en-US" sz="1800" dirty="0" smtClean="0"/>
              <a:t>就重传该报文段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67006" y="87868"/>
            <a:ext cx="1969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5.3.7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自适应重传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04670" y="3444311"/>
            <a:ext cx="2701424" cy="3232481"/>
            <a:chOff x="4561526" y="3775167"/>
            <a:chExt cx="2701424" cy="3232481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526" y="3775167"/>
              <a:ext cx="2701424" cy="3232481"/>
            </a:xfrm>
            <a:prstGeom prst="rect">
              <a:avLst/>
            </a:prstGeom>
          </p:spPr>
        </p:pic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5215757" y="4112054"/>
              <a:ext cx="12549" cy="2476303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6832529" y="4090228"/>
              <a:ext cx="0" cy="2498130"/>
            </a:xfrm>
            <a:prstGeom prst="line">
              <a:avLst/>
            </a:prstGeom>
            <a:noFill/>
            <a:ln w="222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228308" y="4273443"/>
              <a:ext cx="1234715" cy="3998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 rot="10800000">
              <a:off x="4606557" y="4438497"/>
              <a:ext cx="430887" cy="569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 rot="1127169">
              <a:off x="5406950" y="4247277"/>
              <a:ext cx="10560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5035889" y="6617684"/>
              <a:ext cx="188395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）</a:t>
              </a:r>
              <a:r>
                <a:rPr kumimoji="1" lang="zh-CN" altLang="en-US" sz="1600" kern="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报文段丢失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4985990" y="4269868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5234404" y="5376819"/>
              <a:ext cx="1598125" cy="349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5228308" y="5752153"/>
              <a:ext cx="1604220" cy="413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400" i="0" u="none" strike="noStrike" kern="0" cap="none" spc="0" normalizeH="0" noProof="0" smtClean="0">
                <a:ln>
                  <a:noFill/>
                </a:ln>
                <a:solidFill>
                  <a:srgbClr val="2B0286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 rot="10800000">
              <a:off x="4612653" y="5619859"/>
              <a:ext cx="430887" cy="489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RTO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 rot="854023">
              <a:off x="5267211" y="5248117"/>
              <a:ext cx="14213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重传</a:t>
              </a: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segment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5621738" y="5731537"/>
              <a:ext cx="663816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ACK</a:t>
              </a:r>
            </a:p>
          </p:txBody>
        </p:sp>
        <p:sp>
          <p:nvSpPr>
            <p:cNvPr id="37" name="左大括号 36"/>
            <p:cNvSpPr/>
            <p:nvPr/>
          </p:nvSpPr>
          <p:spPr>
            <a:xfrm>
              <a:off x="4992086" y="5373244"/>
              <a:ext cx="229599" cy="1054840"/>
            </a:xfrm>
            <a:prstGeom prst="leftBrace">
              <a:avLst>
                <a:gd name="adj1" fmla="val 30026"/>
                <a:gd name="adj2" fmla="val 48844"/>
              </a:avLst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292321" y="4505850"/>
              <a:ext cx="170702" cy="277903"/>
              <a:chOff x="7754112" y="4133088"/>
              <a:chExt cx="487680" cy="69494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7754112" y="4133088"/>
                <a:ext cx="487680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7754112" y="4133088"/>
                <a:ext cx="402336" cy="6949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5096172" y="3825662"/>
              <a:ext cx="317370" cy="338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S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6688519" y="3801021"/>
              <a:ext cx="28801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R</a:t>
              </a:r>
              <a:endParaRPr kumimoji="1" lang="zh-CN" altLang="en-US" sz="16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687" y="3652505"/>
            <a:ext cx="4617154" cy="27156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464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4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23.1|13.7|32|70|15.5|2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9|39.9|41.5|3.8|12.5|9.1|16.5|16.3|2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5.5|7.9|12.6|57.7|4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4|7|5.7|4.9|34.9|9.4|38.2|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9.2|21.5|25.4|18.5|56|7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9.7|7.6|24.9|61.3|68.7|3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2|34.7|16.1|11.8|28.4|11.8|44.8|32.4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2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4.5|12.6|16.8|13.2|46.3|5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8.5|3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9|2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36703</TotalTime>
  <Words>1458</Words>
  <Application>Microsoft Office PowerPoint</Application>
  <PresentationFormat>全屏显示(4:3)</PresentationFormat>
  <Paragraphs>236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第五章 端到端传输(7)</vt:lpstr>
      <vt:lpstr>提纲</vt:lpstr>
      <vt:lpstr>触发传输</vt:lpstr>
      <vt:lpstr>触发传输</vt:lpstr>
      <vt:lpstr>触发传输</vt:lpstr>
      <vt:lpstr>触发传输</vt:lpstr>
      <vt:lpstr>触发传输</vt:lpstr>
      <vt:lpstr>提纲</vt:lpstr>
      <vt:lpstr>丢包检测和重传</vt:lpstr>
      <vt:lpstr>丢包检测和重传</vt:lpstr>
      <vt:lpstr>丢包检测和重传</vt:lpstr>
      <vt:lpstr>自适应重传</vt:lpstr>
      <vt:lpstr>自适应重传</vt:lpstr>
      <vt:lpstr>自适应重传</vt:lpstr>
      <vt:lpstr>自适应重传</vt:lpstr>
      <vt:lpstr>自适应重传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1655</cp:revision>
  <dcterms:created xsi:type="dcterms:W3CDTF">2017-02-02T15:53:23Z</dcterms:created>
  <dcterms:modified xsi:type="dcterms:W3CDTF">2020-05-05T01:27:53Z</dcterms:modified>
</cp:coreProperties>
</file>