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30"/>
  </p:notesMasterIdLst>
  <p:sldIdLst>
    <p:sldId id="256" r:id="rId6"/>
    <p:sldId id="806" r:id="rId7"/>
    <p:sldId id="799" r:id="rId8"/>
    <p:sldId id="800" r:id="rId9"/>
    <p:sldId id="801" r:id="rId10"/>
    <p:sldId id="802" r:id="rId11"/>
    <p:sldId id="803" r:id="rId12"/>
    <p:sldId id="804" r:id="rId13"/>
    <p:sldId id="805" r:id="rId14"/>
    <p:sldId id="697" r:id="rId15"/>
    <p:sldId id="647" r:id="rId16"/>
    <p:sldId id="719" r:id="rId17"/>
    <p:sldId id="720" r:id="rId18"/>
    <p:sldId id="721" r:id="rId19"/>
    <p:sldId id="722" r:id="rId20"/>
    <p:sldId id="723" r:id="rId21"/>
    <p:sldId id="724" r:id="rId22"/>
    <p:sldId id="725" r:id="rId23"/>
    <p:sldId id="727" r:id="rId24"/>
    <p:sldId id="729" r:id="rId25"/>
    <p:sldId id="730" r:id="rId26"/>
    <p:sldId id="731" r:id="rId27"/>
    <p:sldId id="732" r:id="rId28"/>
    <p:sldId id="79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A2"/>
    <a:srgbClr val="2F2F95"/>
    <a:srgbClr val="CC0099"/>
    <a:srgbClr val="FF3300"/>
    <a:srgbClr val="008000"/>
    <a:srgbClr val="FF0066"/>
    <a:srgbClr val="EFEFFF"/>
    <a:srgbClr val="6666FF"/>
    <a:srgbClr val="FF505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70" d="100"/>
          <a:sy n="70" d="100"/>
        </p:scale>
        <p:origin x="1728" y="4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2020/5/5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273776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2486518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285980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47793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90907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348025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1330909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58457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27596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336289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85483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4125278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2020/5/5</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2020/5/5</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2020/5/5</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2020/5/5</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2020/5/5</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2020/5/5</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2020/5/5</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2020/5/5</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2020/5/5</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2020/5/5</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2020/5/5</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2020/5/5</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2020/5/5</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2020/5/5</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2020/5/5</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wmf"/><Relationship Id="rId7" Type="http://schemas.openxmlformats.org/officeDocument/2006/relationships/image" Target="../media/image100.pn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0.wmf"/><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wmf"/><Relationship Id="rId9" Type="http://schemas.openxmlformats.org/officeDocument/2006/relationships/image" Target="../media/image130.png"/></Relationships>
</file>

<file path=ppt/slides/_rels/slide15.xml.rels><?xml version="1.0" encoding="UTF-8" standalone="yes"?>
<Relationships xmlns="http://schemas.openxmlformats.org/package/2006/relationships"><Relationship Id="rId8" Type="http://schemas.openxmlformats.org/officeDocument/2006/relationships/image" Target="../media/image170.png"/><Relationship Id="rId7"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50.png"/><Relationship Id="rId5" Type="http://schemas.openxmlformats.org/officeDocument/2006/relationships/image" Target="../media/image140.png"/><Relationship Id="rId10" Type="http://schemas.openxmlformats.org/officeDocument/2006/relationships/image" Target="../media/image190.png"/><Relationship Id="rId9" Type="http://schemas.openxmlformats.org/officeDocument/2006/relationships/image" Target="../media/image180.png"/></Relationships>
</file>

<file path=ppt/slides/_rels/slide16.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wmf"/><Relationship Id="rId9" Type="http://schemas.openxmlformats.org/officeDocument/2006/relationships/image" Target="../media/image130.png"/></Relationships>
</file>

<file path=ppt/slides/_rels/slide17.xml.rels><?xml version="1.0" encoding="UTF-8" standalone="yes"?>
<Relationships xmlns="http://schemas.openxmlformats.org/package/2006/relationships"><Relationship Id="rId7"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18.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7.png"/><Relationship Id="rId7"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70.png"/><Relationship Id="rId9" Type="http://schemas.openxmlformats.org/officeDocument/2006/relationships/image" Target="../media/image290.png"/></Relationships>
</file>

<file path=ppt/slides/_rels/slide1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12.xml"/><Relationship Id="rId7"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70.png"/><Relationship Id="rId9" Type="http://schemas.openxmlformats.org/officeDocument/2006/relationships/image" Target="../media/image30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image" Target="../media/image11.wmf"/><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0.wmf"/><Relationship Id="rId5" Type="http://schemas.openxmlformats.org/officeDocument/2006/relationships/image" Target="../media/image310.png"/><Relationship Id="rId10" Type="http://schemas.openxmlformats.org/officeDocument/2006/relationships/image" Target="../media/image330.png"/><Relationship Id="rId9" Type="http://schemas.openxmlformats.org/officeDocument/2006/relationships/image" Target="../media/image320.png"/></Relationships>
</file>

<file path=ppt/slides/_rels/slide21.xml.rels><?xml version="1.0" encoding="UTF-8" standalone="yes"?>
<Relationships xmlns="http://schemas.openxmlformats.org/package/2006/relationships"><Relationship Id="rId8" Type="http://schemas.openxmlformats.org/officeDocument/2006/relationships/image" Target="../media/image320.png"/><Relationship Id="rId7"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image" Target="../media/image340.png"/><Relationship Id="rId9" Type="http://schemas.openxmlformats.org/officeDocument/2006/relationships/image" Target="../media/image330.png"/></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0.wmf"/><Relationship Id="rId5" Type="http://schemas.openxmlformats.org/officeDocument/2006/relationships/image" Target="../media/image35.png"/><Relationship Id="rId10" Type="http://schemas.openxmlformats.org/officeDocument/2006/relationships/image" Target="../media/image330.png"/><Relationship Id="rId9" Type="http://schemas.openxmlformats.org/officeDocument/2006/relationships/image" Target="../media/image3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60.png"/></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端到端传输</a:t>
            </a:r>
            <a:r>
              <a:rPr lang="en-US" altLang="zh-CN" dirty="0"/>
              <a:t>(8)</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可靠和有序传输</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自适应重传</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custDataLst>
      <p:tags r:id="rId1"/>
    </p:custDataLst>
    <p:extLst>
      <p:ext uri="{BB962C8B-B14F-4D97-AF65-F5344CB8AC3E}">
        <p14:creationId xmlns:p14="http://schemas.microsoft.com/office/powerpoint/2010/main" val="788283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9" presetClass="emph" presetSubtype="0" nodeType="withEffect">
                                  <p:stCondLst>
                                    <p:cond delay="0"/>
                                  </p:stCondLst>
                                  <p:childTnLst>
                                    <p:set>
                                      <p:cBhvr rctx="PPT">
                                        <p:cTn id="18" dur="indefinite"/>
                                        <p:tgtEl>
                                          <p:spTgt spid="3">
                                            <p:txEl>
                                              <p:pRg st="8" end="8"/>
                                            </p:txEl>
                                          </p:spTgt>
                                        </p:tgtEl>
                                        <p:attrNameLst>
                                          <p:attrName>style.opacity</p:attrName>
                                        </p:attrNameLst>
                                      </p:cBhvr>
                                      <p:to>
                                        <p:strVal val="0.25"/>
                                      </p:to>
                                    </p:set>
                                    <p:animEffect filter="image" prLst="opacity: 0.25">
                                      <p:cBhvr rctx="IE">
                                        <p:cTn id="19" dur="indefinite"/>
                                        <p:tgtEl>
                                          <p:spTgt spid="3">
                                            <p:txEl>
                                              <p:pRg st="8" end="8"/>
                                            </p:txEl>
                                          </p:spTgt>
                                        </p:tgtEl>
                                      </p:cBhvr>
                                    </p:animEffect>
                                  </p:childTnLst>
                                </p:cTn>
                              </p:par>
                              <p:par>
                                <p:cTn id="20" presetID="9" presetClass="emph" presetSubtype="0" nodeType="withEffect">
                                  <p:stCondLst>
                                    <p:cond delay="0"/>
                                  </p:stCondLst>
                                  <p:childTnLst>
                                    <p:set>
                                      <p:cBhvr rctx="PPT">
                                        <p:cTn id="21" dur="indefinite"/>
                                        <p:tgtEl>
                                          <p:spTgt spid="3">
                                            <p:txEl>
                                              <p:pRg st="9" end="9"/>
                                            </p:txEl>
                                          </p:spTgt>
                                        </p:tgtEl>
                                        <p:attrNameLst>
                                          <p:attrName>style.opacity</p:attrName>
                                        </p:attrNameLst>
                                      </p:cBhvr>
                                      <p:to>
                                        <p:strVal val="0.25"/>
                                      </p:to>
                                    </p:set>
                                    <p:animEffect filter="image" prLst="opacity: 0.25">
                                      <p:cBhvr rctx="IE">
                                        <p:cTn id="22" dur="indefinite"/>
                                        <p:tgtEl>
                                          <p:spTgt spid="3">
                                            <p:txEl>
                                              <p:pRg st="9" end="9"/>
                                            </p:txEl>
                                          </p:spTgt>
                                        </p:tgtEl>
                                      </p:cBhvr>
                                    </p:animEffect>
                                  </p:childTnLst>
                                </p:cTn>
                              </p:par>
                              <p:par>
                                <p:cTn id="23" presetID="18" presetClass="emph" presetSubtype="0" fill="hold" nodeType="withEffect">
                                  <p:stCondLst>
                                    <p:cond delay="0"/>
                                  </p:stCondLst>
                                  <p:iterate type="lt">
                                    <p:tmPct val="4000"/>
                                  </p:iterate>
                                  <p:childTnLst>
                                    <p:set>
                                      <p:cBhvr override="childStyle">
                                        <p:cTn id="24" dur="500" fill="hold"/>
                                        <p:tgtEl>
                                          <p:spTgt spid="3">
                                            <p:txEl>
                                              <p:pRg st="10" end="10"/>
                                            </p:txEl>
                                          </p:spTgt>
                                        </p:tgtEl>
                                        <p:attrNameLst>
                                          <p:attrName>style.textDecorationUnderline</p:attrName>
                                        </p:attrNameLst>
                                      </p:cBhvr>
                                      <p:to>
                                        <p:strVal val="true"/>
                                      </p:to>
                                    </p:se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10" end="1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我们已经了解了什么</a:t>
            </a:r>
          </a:p>
        </p:txBody>
      </p:sp>
      <p:sp>
        <p:nvSpPr>
          <p:cNvPr id="3" name="内容占位符 2"/>
          <p:cNvSpPr>
            <a:spLocks noGrp="1"/>
          </p:cNvSpPr>
          <p:nvPr>
            <p:ph idx="1"/>
          </p:nvPr>
        </p:nvSpPr>
        <p:spPr>
          <a:xfrm>
            <a:off x="457199" y="1444978"/>
            <a:ext cx="8464731" cy="5260621"/>
          </a:xfrm>
        </p:spPr>
        <p:txBody>
          <a:bodyPr/>
          <a:lstStyle/>
          <a:p>
            <a:r>
              <a:rPr lang="zh-CN" altLang="en-US" dirty="0"/>
              <a:t>网络如何传输分组，实现数据在主机与主机之间的传输</a:t>
            </a:r>
            <a:endParaRPr lang="en-US" altLang="zh-CN" dirty="0"/>
          </a:p>
          <a:p>
            <a:pPr lvl="1"/>
            <a:r>
              <a:rPr lang="en-US" altLang="zh-CN" dirty="0"/>
              <a:t>IP</a:t>
            </a:r>
            <a:r>
              <a:rPr lang="zh-CN" altLang="en-US" dirty="0"/>
              <a:t>以及下层技术</a:t>
            </a:r>
            <a:endParaRPr lang="en-US" altLang="zh-CN" dirty="0"/>
          </a:p>
          <a:p>
            <a:pPr>
              <a:spcBef>
                <a:spcPts val="1800"/>
              </a:spcBef>
            </a:pPr>
            <a:r>
              <a:rPr lang="zh-CN" altLang="en-US" dirty="0"/>
              <a:t>如何实现应用进程间端到端的可靠传输</a:t>
            </a:r>
            <a:endParaRPr lang="en-US" altLang="zh-CN" dirty="0"/>
          </a:p>
          <a:p>
            <a:pPr lvl="1"/>
            <a:r>
              <a:rPr lang="en-US" altLang="zh-CN" dirty="0"/>
              <a:t>TCP</a:t>
            </a:r>
          </a:p>
          <a:p>
            <a:pPr>
              <a:spcBef>
                <a:spcPts val="3000"/>
              </a:spcBef>
            </a:pPr>
            <a:r>
              <a:rPr lang="zh-CN" altLang="en-US" dirty="0"/>
              <a:t>我们还不完全确定：端系统应该以什么样的速率发送数据？</a:t>
            </a:r>
            <a:endParaRPr lang="en-US" altLang="zh-CN" dirty="0"/>
          </a:p>
          <a:p>
            <a:pPr lvl="1"/>
            <a:r>
              <a:rPr lang="zh-CN" altLang="en-US" dirty="0"/>
              <a:t>接收方能够承受</a:t>
            </a:r>
            <a:endParaRPr lang="en-US" altLang="zh-CN" dirty="0"/>
          </a:p>
          <a:p>
            <a:pPr lvl="2"/>
            <a:r>
              <a:rPr lang="zh-CN" altLang="en-US" dirty="0"/>
              <a:t>流量控制</a:t>
            </a:r>
            <a:r>
              <a:rPr lang="en-US" altLang="zh-CN" dirty="0"/>
              <a:t>(Flow Control)</a:t>
            </a:r>
            <a:r>
              <a:rPr lang="zh-CN" altLang="en-US" dirty="0"/>
              <a:t>：防止发送方发出的数据超出接收方的接收能力</a:t>
            </a:r>
            <a:endParaRPr lang="en-US" altLang="zh-CN" dirty="0"/>
          </a:p>
          <a:p>
            <a:pPr lvl="1">
              <a:spcBef>
                <a:spcPts val="1200"/>
              </a:spcBef>
            </a:pPr>
            <a:r>
              <a:rPr lang="zh-CN" altLang="en-US" dirty="0"/>
              <a:t>网络能够承受</a:t>
            </a:r>
            <a:endParaRPr lang="en-US" altLang="zh-CN" dirty="0"/>
          </a:p>
          <a:p>
            <a:pPr lvl="2"/>
            <a:r>
              <a:rPr lang="zh-CN" altLang="en-US" dirty="0"/>
              <a:t>拥塞控制</a:t>
            </a:r>
            <a:r>
              <a:rPr lang="en-US" altLang="zh-CN" dirty="0"/>
              <a:t>(Congestion Control) </a:t>
            </a:r>
            <a:r>
              <a:rPr lang="zh-CN" altLang="en-US" dirty="0"/>
              <a:t>：防止过多数据注入网络造成网络结点或链路超载</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566667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457199" y="1444978"/>
            <a:ext cx="8464731" cy="5260621"/>
          </a:xfrm>
        </p:spPr>
        <p:txBody>
          <a:bodyPr/>
          <a:lstStyle/>
          <a:p>
            <a:r>
              <a:rPr lang="zh-CN" altLang="en-US" dirty="0"/>
              <a:t>网络拥塞原因及影响</a:t>
            </a:r>
            <a:endParaRPr lang="en-US" altLang="zh-CN" dirty="0"/>
          </a:p>
          <a:p>
            <a:pPr lvl="1">
              <a:lnSpc>
                <a:spcPct val="150000"/>
              </a:lnSpc>
            </a:pPr>
            <a:r>
              <a:rPr lang="zh-CN" altLang="en-US" dirty="0"/>
              <a:t>分析</a:t>
            </a:r>
            <a:r>
              <a:rPr lang="en-US" altLang="zh-CN" dirty="0"/>
              <a:t>3</a:t>
            </a:r>
            <a:r>
              <a:rPr lang="zh-CN" altLang="en-US" dirty="0"/>
              <a:t>种发生拥塞的情况</a:t>
            </a:r>
            <a:r>
              <a:rPr lang="en-US" altLang="zh-CN" dirty="0"/>
              <a:t>(</a:t>
            </a:r>
            <a:r>
              <a:rPr lang="zh-CN" altLang="en-US" dirty="0"/>
              <a:t>复杂度从低到高</a:t>
            </a:r>
            <a:r>
              <a:rPr lang="en-US" altLang="zh-CN" dirty="0"/>
              <a:t>)</a:t>
            </a:r>
          </a:p>
          <a:p>
            <a:pPr lvl="1">
              <a:lnSpc>
                <a:spcPct val="150000"/>
              </a:lnSpc>
            </a:pPr>
            <a:r>
              <a:rPr lang="zh-CN" altLang="en-US" dirty="0"/>
              <a:t>没有拥塞控制的情况下，关注主机发送速率变化对网络性能的影响</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726983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381650" y="3806301"/>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a:solidFill>
                                <a:srgbClr val="FF0066"/>
                              </a:solidFill>
                              <a:latin typeface="Cambria Math" panose="02040503050406030204" pitchFamily="18" charset="0"/>
                            </a:rPr>
                            <m:t>𝑖𝑛</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381650" y="3806301"/>
                <a:ext cx="737618" cy="420336"/>
              </a:xfrm>
              <a:prstGeom prst="rect">
                <a:avLst/>
              </a:prstGeom>
              <a:blipFill rotWithShape="0">
                <a:blip r:embed="rId7" cstate="print"/>
                <a:stretch>
                  <a:fillRect/>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pic>
        <p:nvPicPr>
          <p:cNvPr id="2050" name="Picture 2"/>
          <p:cNvPicPr>
            <a:picLocks noChangeAspect="1" noChangeArrowheads="1"/>
          </p:cNvPicPr>
          <p:nvPr/>
        </p:nvPicPr>
        <p:blipFill>
          <a:blip r:embed="rId8" cstate="print"/>
          <a:srcRect/>
          <a:stretch>
            <a:fillRect/>
          </a:stretch>
        </p:blipFill>
        <p:spPr bwMode="auto">
          <a:xfrm>
            <a:off x="430211" y="1427180"/>
            <a:ext cx="8486775" cy="2276475"/>
          </a:xfrm>
          <a:prstGeom prst="rect">
            <a:avLst/>
          </a:prstGeom>
          <a:noFill/>
          <a:ln w="9525">
            <a:noFill/>
            <a:miter lim="800000"/>
            <a:headEnd/>
            <a:tailEnd/>
          </a:ln>
        </p:spPr>
      </p:pic>
      <p:sp>
        <p:nvSpPr>
          <p:cNvPr id="3" name="文本框 2"/>
          <p:cNvSpPr txBox="1"/>
          <p:nvPr/>
        </p:nvSpPr>
        <p:spPr>
          <a:xfrm>
            <a:off x="6248391" y="1948599"/>
            <a:ext cx="947065" cy="369332"/>
          </a:xfrm>
          <a:prstGeom prst="rect">
            <a:avLst/>
          </a:prstGeom>
          <a:noFill/>
        </p:spPr>
        <p:txBody>
          <a:bodyPr wrap="square" rtlCol="0">
            <a:spAutoFit/>
          </a:bodyPr>
          <a:lstStyle/>
          <a:p>
            <a:r>
              <a:rPr lang="zh-CN" altLang="en-US" dirty="0">
                <a:solidFill>
                  <a:srgbClr val="FF0000"/>
                </a:solidFill>
              </a:rPr>
              <a:t>（带宽）</a:t>
            </a:r>
          </a:p>
        </p:txBody>
      </p:sp>
    </p:spTree>
    <p:extLst>
      <p:ext uri="{BB962C8B-B14F-4D97-AF65-F5344CB8AC3E}">
        <p14:creationId xmlns:p14="http://schemas.microsoft.com/office/powerpoint/2010/main" val="3667228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dissolve">
                                      <p:cBhvr>
                                        <p:cTn id="7" dur="500"/>
                                        <p:tgtEl>
                                          <p:spTgt spid="17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up)">
                                      <p:cBhvr>
                                        <p:cTn id="11" dur="500"/>
                                        <p:tgtEl>
                                          <p:spTgt spid="10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wipe(left)">
                                      <p:cBhvr>
                                        <p:cTn id="15" dur="500"/>
                                        <p:tgtEl>
                                          <p:spTgt spid="1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up)">
                                      <p:cBhvr>
                                        <p:cTn id="19" dur="500"/>
                                        <p:tgtEl>
                                          <p:spTgt spid="12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wipe(left)">
                                      <p:cBhvr>
                                        <p:cTn id="23" dur="500"/>
                                        <p:tgtEl>
                                          <p:spTgt spid="12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wipe(down)">
                                      <p:cBhvr>
                                        <p:cTn id="27" dur="500"/>
                                        <p:tgtEl>
                                          <p:spTgt spid="15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wipe(left)">
                                      <p:cBhvr>
                                        <p:cTn id="31" dur="500"/>
                                        <p:tgtEl>
                                          <p:spTgt spid="156"/>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down)">
                                      <p:cBhvr>
                                        <p:cTn id="35" dur="500"/>
                                        <p:tgtEl>
                                          <p:spTgt spid="159"/>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77"/>
                                        </p:tgtEl>
                                        <p:attrNameLst>
                                          <p:attrName>style.visibility</p:attrName>
                                        </p:attrNameLst>
                                      </p:cBhvr>
                                      <p:to>
                                        <p:strVal val="visible"/>
                                      </p:to>
                                    </p:set>
                                    <p:animEffect transition="in" filter="wipe(up)">
                                      <p:cBhvr>
                                        <p:cTn id="39" dur="500"/>
                                        <p:tgtEl>
                                          <p:spTgt spid="177"/>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78"/>
                                        </p:tgtEl>
                                        <p:attrNameLst>
                                          <p:attrName>style.visibility</p:attrName>
                                        </p:attrNameLst>
                                      </p:cBhvr>
                                      <p:to>
                                        <p:strVal val="visible"/>
                                      </p:to>
                                    </p:set>
                                    <p:animEffect transition="in" filter="wipe(left)">
                                      <p:cBhvr>
                                        <p:cTn id="43" dur="500"/>
                                        <p:tgtEl>
                                          <p:spTgt spid="178"/>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wipe(down)">
                                      <p:cBhvr>
                                        <p:cTn id="47" dur="500"/>
                                        <p:tgtEl>
                                          <p:spTgt spid="181"/>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182"/>
                                        </p:tgtEl>
                                        <p:attrNameLst>
                                          <p:attrName>style.visibility</p:attrName>
                                        </p:attrNameLst>
                                      </p:cBhvr>
                                      <p:to>
                                        <p:strVal val="visible"/>
                                      </p:to>
                                    </p:set>
                                    <p:animEffect transition="in" filter="wipe(left)">
                                      <p:cBhvr>
                                        <p:cTn id="51" dur="500"/>
                                        <p:tgtEl>
                                          <p:spTgt spid="182"/>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83"/>
                                        </p:tgtEl>
                                        <p:attrNameLst>
                                          <p:attrName>style.visibility</p:attrName>
                                        </p:attrNameLst>
                                      </p:cBhvr>
                                      <p:to>
                                        <p:strVal val="visible"/>
                                      </p:to>
                                    </p:set>
                                    <p:animEffect transition="in" filter="wipe(up)">
                                      <p:cBhvr>
                                        <p:cTn id="55" dur="500"/>
                                        <p:tgtEl>
                                          <p:spTgt spid="183"/>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184"/>
                                        </p:tgtEl>
                                        <p:attrNameLst>
                                          <p:attrName>style.visibility</p:attrName>
                                        </p:attrNameLst>
                                      </p:cBhvr>
                                      <p:to>
                                        <p:strVal val="visible"/>
                                      </p:to>
                                    </p:set>
                                    <p:animEffect transition="in" filter="wipe(left)">
                                      <p:cBhvr>
                                        <p:cTn id="59" dur="500"/>
                                        <p:tgtEl>
                                          <p:spTgt spid="184"/>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186"/>
                                        </p:tgtEl>
                                        <p:attrNameLst>
                                          <p:attrName>style.visibility</p:attrName>
                                        </p:attrNameLst>
                                      </p:cBhvr>
                                      <p:to>
                                        <p:strVal val="visible"/>
                                      </p:to>
                                    </p:set>
                                    <p:animEffect transition="in" filter="wipe(down)">
                                      <p:cBhvr>
                                        <p:cTn id="63" dur="500"/>
                                        <p:tgtEl>
                                          <p:spTgt spid="18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7"/>
                                        </p:tgtEl>
                                        <p:attrNameLst>
                                          <p:attrName>style.visibility</p:attrName>
                                        </p:attrNameLst>
                                      </p:cBhvr>
                                      <p:to>
                                        <p:strVal val="visible"/>
                                      </p:to>
                                    </p:set>
                                    <p:animEffect transition="in" filter="dissolve">
                                      <p:cBhvr>
                                        <p:cTn id="66" dur="500"/>
                                        <p:tgtEl>
                                          <p:spTgt spid="187"/>
                                        </p:tgtEl>
                                      </p:cBhvr>
                                    </p:animEffect>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188"/>
                                        </p:tgtEl>
                                        <p:attrNameLst>
                                          <p:attrName>style.visibility</p:attrName>
                                        </p:attrNameLst>
                                      </p:cBhvr>
                                      <p:to>
                                        <p:strVal val="visible"/>
                                      </p:to>
                                    </p:set>
                                    <p:animEffect transition="in" filter="wipe(up)">
                                      <p:cBhvr>
                                        <p:cTn id="7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9141" y="1320816"/>
            <a:ext cx="8553450" cy="2590800"/>
          </a:xfrm>
          <a:prstGeom prst="rect">
            <a:avLst/>
          </a:prstGeom>
          <a:noFill/>
          <a:ln w="9525">
            <a:noFill/>
            <a:miter lim="800000"/>
            <a:headEnd/>
            <a:tailEnd/>
          </a:ln>
        </p:spPr>
      </p:pic>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381650" y="3806301"/>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a:solidFill>
                                <a:srgbClr val="FF0066"/>
                              </a:solidFill>
                              <a:latin typeface="Cambria Math" panose="02040503050406030204" pitchFamily="18" charset="0"/>
                            </a:rPr>
                            <m:t>𝑖𝑛</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381650" y="3806301"/>
                <a:ext cx="737618" cy="420336"/>
              </a:xfrm>
              <a:prstGeom prst="rect">
                <a:avLst/>
              </a:prstGeom>
              <a:blipFill rotWithShape="0">
                <a:blip r:embed="rId8" cstate="print"/>
                <a:stretch>
                  <a:fillRect/>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190" name="Line 227"/>
          <p:cNvSpPr>
            <a:spLocks noChangeShapeType="1"/>
          </p:cNvSpPr>
          <p:nvPr/>
        </p:nvSpPr>
        <p:spPr bwMode="auto">
          <a:xfrm flipH="1" flipV="1">
            <a:off x="8366396" y="4035810"/>
            <a:ext cx="210355" cy="171396"/>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191" name="Text Box 73"/>
              <p:cNvSpPr txBox="1">
                <a:spLocks noChangeArrowheads="1"/>
              </p:cNvSpPr>
              <p:nvPr/>
            </p:nvSpPr>
            <p:spPr bwMode="auto">
              <a:xfrm>
                <a:off x="7767292" y="375063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smtClean="0">
                              <a:solidFill>
                                <a:srgbClr val="FF0066"/>
                              </a:solidFill>
                              <a:latin typeface="Cambria Math" panose="02040503050406030204" pitchFamily="18" charset="0"/>
                            </a:rPr>
                            <m:t>𝑜𝑢𝑡</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91" name="Text Box 73"/>
              <p:cNvSpPr txBox="1">
                <a:spLocks noRot="1" noChangeAspect="1" noMove="1" noResize="1" noEditPoints="1" noAdjustHandles="1" noChangeArrowheads="1" noChangeShapeType="1" noTextEdit="1"/>
              </p:cNvSpPr>
              <p:nvPr/>
            </p:nvSpPr>
            <p:spPr bwMode="auto">
              <a:xfrm>
                <a:off x="7767292" y="375063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08123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dissolve">
                                      <p:cBhvr>
                                        <p:cTn id="11"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464731" cy="2406842"/>
              </a:xfrm>
            </p:spPr>
            <p:txBody>
              <a:bodyPr/>
              <a:lstStyle/>
              <a:p>
                <a:r>
                  <a:rPr lang="zh-CN" altLang="en-US" sz="2000" dirty="0"/>
                  <a:t>情况</a:t>
                </a:r>
                <a:r>
                  <a:rPr lang="en-US" altLang="zh-CN" sz="2000" dirty="0"/>
                  <a:t>1</a:t>
                </a:r>
                <a:r>
                  <a:rPr lang="zh-CN" altLang="en-US" sz="2000" dirty="0"/>
                  <a:t>：两个发送方 </a:t>
                </a:r>
                <a:r>
                  <a:rPr lang="en-US" altLang="zh-CN" sz="2000" dirty="0"/>
                  <a:t>(</a:t>
                </a:r>
                <a:r>
                  <a:rPr lang="zh-CN" altLang="en-US" sz="2000" dirty="0"/>
                  <a:t>主机</a:t>
                </a:r>
                <a:r>
                  <a:rPr lang="en-US" altLang="zh-CN" sz="2000" dirty="0"/>
                  <a:t>A</a:t>
                </a:r>
                <a:r>
                  <a:rPr lang="zh-CN" altLang="en-US" sz="2000" dirty="0"/>
                  <a:t>和</a:t>
                </a:r>
                <a:r>
                  <a:rPr lang="en-US" altLang="zh-CN" sz="2000" dirty="0"/>
                  <a:t>B) </a:t>
                </a:r>
                <a:r>
                  <a:rPr lang="zh-CN" altLang="en-US" sz="2000" dirty="0"/>
                  <a:t>和一台具有无穷大缓存的路由器</a:t>
                </a:r>
                <a:endParaRPr lang="en-US" altLang="zh-CN" sz="2000" dirty="0"/>
              </a:p>
              <a:p>
                <a:pPr lvl="1"/>
                <a:r>
                  <a:rPr lang="zh-CN" altLang="en-US" sz="1800" dirty="0"/>
                  <a:t>吞吐量 </a:t>
                </a: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b="0" i="1" dirty="0" smtClean="0">
                            <a:latin typeface="Cambria Math" panose="02040503050406030204" pitchFamily="18" charset="0"/>
                          </a:rPr>
                          <m:t>𝑜𝑢𝑡</m:t>
                        </m:r>
                      </m:sub>
                    </m:sSub>
                  </m:oMath>
                </a14:m>
                <a:endParaRPr lang="en-US" altLang="zh-CN" sz="1800" dirty="0"/>
              </a:p>
              <a:p>
                <a:pPr lvl="2"/>
                <a:r>
                  <a:rPr lang="zh-CN" altLang="en-US" sz="1600" dirty="0"/>
                  <a:t>发送速率在</a:t>
                </a:r>
                <a:r>
                  <a:rPr lang="en-US" altLang="zh-CN" sz="1600" dirty="0"/>
                  <a:t>0</a:t>
                </a:r>
                <a:r>
                  <a:rPr lang="zh-CN" altLang="en-US" sz="1600" dirty="0"/>
                  <a:t>～</a:t>
                </a:r>
                <a:r>
                  <a:rPr lang="en-US" altLang="zh-CN" sz="1600" dirty="0"/>
                  <a:t>R/2</a:t>
                </a:r>
                <a:r>
                  <a:rPr lang="zh-CN" altLang="en-US" sz="1600" dirty="0"/>
                  <a:t>之间：</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r>
                      <a:rPr lang="en-US" altLang="zh-CN" sz="1600" i="1" dirty="0">
                        <a:latin typeface="Cambria Math" panose="02040503050406030204" pitchFamily="18" charset="0"/>
                      </a:rPr>
                      <m:t> </m:t>
                    </m:r>
                  </m:oMath>
                </a14:m>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b="0" i="1" dirty="0" smtClean="0">
                            <a:latin typeface="Cambria Math" panose="02040503050406030204" pitchFamily="18" charset="0"/>
                          </a:rPr>
                          <m:t>𝑖𝑛</m:t>
                        </m:r>
                      </m:sub>
                    </m:sSub>
                    <m:r>
                      <a:rPr lang="en-US" altLang="zh-CN" sz="1600" i="1" dirty="0">
                        <a:latin typeface="Cambria Math" panose="02040503050406030204" pitchFamily="18" charset="0"/>
                      </a:rPr>
                      <m:t> </m:t>
                    </m:r>
                  </m:oMath>
                </a14:m>
                <a:endParaRPr lang="en-US" altLang="zh-CN" sz="1600" dirty="0"/>
              </a:p>
              <a:p>
                <a:pPr lvl="2"/>
                <a:r>
                  <a:rPr lang="zh-CN" altLang="en-US" sz="1600" dirty="0"/>
                  <a:t>发送速率超过</a:t>
                </a:r>
                <a:r>
                  <a:rPr lang="en-US" altLang="zh-CN" sz="1600" dirty="0"/>
                  <a:t>R/2</a:t>
                </a:r>
                <a:r>
                  <a:rPr lang="zh-CN" altLang="en-US" sz="1600" dirty="0"/>
                  <a:t>：</a:t>
                </a:r>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r>
                      <a:rPr lang="en-US" altLang="zh-CN" sz="1600" i="1" dirty="0">
                        <a:latin typeface="Cambria Math" panose="02040503050406030204" pitchFamily="18" charset="0"/>
                      </a:rPr>
                      <m:t> </m:t>
                    </m:r>
                  </m:oMath>
                </a14:m>
                <a:r>
                  <a:rPr lang="en-US" altLang="zh-CN" sz="1600" dirty="0"/>
                  <a:t>=R/2</a:t>
                </a:r>
              </a:p>
              <a:p>
                <a:pPr lvl="1"/>
                <a:r>
                  <a:rPr lang="zh-CN" altLang="en-US" sz="1800" dirty="0"/>
                  <a:t>时延</a:t>
                </a:r>
                <a:endParaRPr lang="en-US" altLang="zh-CN" sz="1800" dirty="0"/>
              </a:p>
              <a:p>
                <a:pPr lvl="2"/>
                <a:r>
                  <a:rPr lang="zh-CN" altLang="en-US" sz="1600" dirty="0"/>
                  <a:t>发送速率越接近</a:t>
                </a:r>
                <a:r>
                  <a:rPr lang="en-US" altLang="zh-CN" sz="1600" dirty="0"/>
                  <a:t>R/2</a:t>
                </a:r>
                <a:r>
                  <a:rPr lang="zh-CN" altLang="en-US" sz="1600" dirty="0"/>
                  <a:t>，平均时延越大</a:t>
                </a:r>
                <a:endParaRPr lang="en-US" altLang="zh-CN" sz="1600" dirty="0"/>
              </a:p>
              <a:p>
                <a:pPr lvl="2"/>
                <a:r>
                  <a:rPr lang="zh-CN" altLang="en-US" sz="1600" dirty="0"/>
                  <a:t>超过</a:t>
                </a:r>
                <a:r>
                  <a:rPr lang="en-US" altLang="zh-CN" sz="1600" dirty="0"/>
                  <a:t>R/2</a:t>
                </a:r>
                <a:r>
                  <a:rPr lang="zh-CN" altLang="en-US" sz="1600" dirty="0"/>
                  <a:t>，平均时延变成无穷大（路由器中的平均排队分组数无限增长）</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464731" cy="2406842"/>
              </a:xfrm>
              <a:blipFill rotWithShape="0">
                <a:blip r:embed="rId5" cstate="print"/>
                <a:stretch>
                  <a:fillRect l="-216" b="-227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28" name="组合 27"/>
          <p:cNvGrpSpPr/>
          <p:nvPr/>
        </p:nvGrpSpPr>
        <p:grpSpPr>
          <a:xfrm>
            <a:off x="4066759" y="2800703"/>
            <a:ext cx="4512612" cy="3934158"/>
            <a:chOff x="3890291" y="2815289"/>
            <a:chExt cx="4512612" cy="3934158"/>
          </a:xfrm>
        </p:grpSpPr>
        <p:sp>
          <p:nvSpPr>
            <p:cNvPr id="114" name="圆角矩形 113"/>
            <p:cNvSpPr/>
            <p:nvPr/>
          </p:nvSpPr>
          <p:spPr>
            <a:xfrm>
              <a:off x="4815650" y="4223656"/>
              <a:ext cx="3587253"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890291" y="2815289"/>
              <a:ext cx="4311381" cy="3814832"/>
              <a:chOff x="3816624" y="2737505"/>
              <a:chExt cx="4311381" cy="3814832"/>
            </a:xfrm>
          </p:grpSpPr>
          <p:grpSp>
            <p:nvGrpSpPr>
              <p:cNvPr id="115" name="组合 114"/>
              <p:cNvGrpSpPr/>
              <p:nvPr/>
            </p:nvGrpSpPr>
            <p:grpSpPr>
              <a:xfrm>
                <a:off x="4914349" y="4223656"/>
                <a:ext cx="3213656" cy="2328681"/>
                <a:chOff x="5614255" y="2233748"/>
                <a:chExt cx="3213656" cy="2328681"/>
              </a:xfrm>
            </p:grpSpPr>
            <p:sp>
              <p:nvSpPr>
                <p:cNvPr id="116"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矩形 119"/>
                <p:cNvSpPr/>
                <p:nvPr/>
              </p:nvSpPr>
              <p:spPr>
                <a:xfrm rot="16200000">
                  <a:off x="5475755" y="3188497"/>
                  <a:ext cx="646331" cy="369332"/>
                </a:xfrm>
                <a:prstGeom prst="rect">
                  <a:avLst/>
                </a:prstGeom>
              </p:spPr>
              <p:txBody>
                <a:bodyPr wrap="none">
                  <a:spAutoFit/>
                </a:bodyPr>
                <a:lstStyle/>
                <a:p>
                  <a:r>
                    <a:rPr lang="zh-CN" altLang="en-US" dirty="0">
                      <a:latin typeface="华文楷体" panose="02010600040101010101" pitchFamily="2" charset="-122"/>
                      <a:ea typeface="华文楷体" panose="02010600040101010101" pitchFamily="2" charset="-122"/>
                    </a:rPr>
                    <a:t>时延</a:t>
                  </a:r>
                </a:p>
              </p:txBody>
            </p:sp>
            <mc:AlternateContent xmlns:mc="http://schemas.openxmlformats.org/markup-compatibility/2006" xmlns:a14="http://schemas.microsoft.com/office/drawing/2010/main">
              <mc:Choice Requires="a14">
                <p:sp>
                  <p:nvSpPr>
                    <p:cNvPr id="121" name="矩形 120"/>
                    <p:cNvSpPr/>
                    <p:nvPr/>
                  </p:nvSpPr>
                  <p:spPr>
                    <a:xfrm>
                      <a:off x="6728650" y="4193097"/>
                      <a:ext cx="549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𝜆</m:t>
                                </m:r>
                              </m:e>
                              <m:sub>
                                <m:r>
                                  <a:rPr lang="en-US" altLang="zh-CN" b="0" i="1" dirty="0" smtClean="0">
                                    <a:latin typeface="Cambria Math" panose="02040503050406030204" pitchFamily="18" charset="0"/>
                                  </a:rPr>
                                  <m:t>𝑖𝑛</m:t>
                                </m:r>
                              </m:sub>
                            </m:sSub>
                          </m:oMath>
                        </m:oMathPara>
                      </a14:m>
                      <a:endParaRPr lang="zh-CN" altLang="en-US" dirty="0"/>
                    </a:p>
                  </p:txBody>
                </p:sp>
              </mc:Choice>
              <mc:Fallback xmlns="">
                <p:sp>
                  <p:nvSpPr>
                    <p:cNvPr id="121" name="矩形 120"/>
                    <p:cNvSpPr>
                      <a:spLocks noRot="1" noChangeAspect="1" noMove="1" noResize="1" noEditPoints="1" noAdjustHandles="1" noChangeArrowheads="1" noChangeShapeType="1" noTextEdit="1"/>
                    </p:cNvSpPr>
                    <p:nvPr/>
                  </p:nvSpPr>
                  <p:spPr>
                    <a:xfrm>
                      <a:off x="6728650" y="4193097"/>
                      <a:ext cx="549766" cy="369332"/>
                    </a:xfrm>
                    <a:prstGeom prst="rect">
                      <a:avLst/>
                    </a:prstGeom>
                    <a:blipFill rotWithShape="0">
                      <a:blip r:embed="rId6" cstate="print"/>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24" name="矩形 123"/>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7" cstate="print"/>
                      <a:stretch>
                        <a:fillRect l="-14444" t="-94000" r="-60000" b="-158000"/>
                      </a:stretch>
                    </a:blipFill>
                  </p:spPr>
                  <p:txBody>
                    <a:bodyPr/>
                    <a:lstStyle/>
                    <a:p>
                      <a:r>
                        <a:rPr lang="zh-CN" altLang="en-US">
                          <a:noFill/>
                        </a:rPr>
                        <a:t> </a:t>
                      </a:r>
                    </a:p>
                  </p:txBody>
                </p:sp>
              </mc:Fallback>
            </mc:AlternateContent>
          </p:grpSp>
          <p:sp>
            <p:nvSpPr>
              <p:cNvPr id="25" name="弧形 24"/>
              <p:cNvSpPr/>
              <p:nvPr/>
            </p:nvSpPr>
            <p:spPr>
              <a:xfrm rot="4809298">
                <a:off x="3709005" y="2845124"/>
                <a:ext cx="3408867" cy="3193629"/>
              </a:xfrm>
              <a:prstGeom prst="arc">
                <a:avLst>
                  <a:gd name="adj1" fmla="val 16866615"/>
                  <a:gd name="adj2" fmla="val 691965"/>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1" name="圆角矩形标注 150"/>
          <p:cNvSpPr/>
          <p:nvPr/>
        </p:nvSpPr>
        <p:spPr>
          <a:xfrm>
            <a:off x="5670032" y="2388543"/>
            <a:ext cx="2668548" cy="925674"/>
          </a:xfrm>
          <a:prstGeom prst="wedgeRoundRectCallout">
            <a:avLst>
              <a:gd name="adj1" fmla="val 13753"/>
              <a:gd name="adj2" fmla="val 178840"/>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   从时延角度：</a:t>
            </a:r>
            <a:endParaRPr lang="en-US" altLang="zh-CN" sz="1400" kern="0" dirty="0">
              <a:solidFill>
                <a:srgbClr val="FFFFFF"/>
              </a:solidFill>
              <a:latin typeface="Arial"/>
              <a:ea typeface="黑体" panose="02010609060101010101" pitchFamily="49" charset="-122"/>
            </a:endParaRPr>
          </a:p>
          <a:p>
            <a:pPr lvl="0">
              <a:lnSpc>
                <a:spcPct val="150000"/>
              </a:lnSpc>
            </a:pPr>
            <a:r>
              <a:rPr lang="en-US" altLang="zh-CN" sz="1400" kern="0" dirty="0">
                <a:solidFill>
                  <a:srgbClr val="FFFFFF"/>
                </a:solidFill>
                <a:latin typeface="Arial"/>
                <a:ea typeface="黑体" panose="02010609060101010101" pitchFamily="49" charset="-122"/>
              </a:rPr>
              <a:t>          </a:t>
            </a:r>
            <a:r>
              <a:rPr lang="zh-CN" altLang="en-US" sz="1400" kern="0" dirty="0">
                <a:solidFill>
                  <a:srgbClr val="FFFFFF"/>
                </a:solidFill>
                <a:latin typeface="Arial"/>
                <a:ea typeface="黑体" panose="02010609060101010101" pitchFamily="49" charset="-122"/>
              </a:rPr>
              <a:t>不是理想状态</a:t>
            </a:r>
            <a:endParaRPr kumimoji="0" lang="en-US" altLang="zh-CN" sz="1400" b="0" i="0" u="none" strike="noStrike" kern="0" cap="none" spc="0" normalizeH="0" baseline="0" noProof="0" dirty="0">
              <a:ln>
                <a:noFill/>
              </a:ln>
              <a:solidFill>
                <a:srgbClr val="FFFFFF"/>
              </a:solidFill>
              <a:effectLst/>
              <a:uLnTx/>
              <a:uFillTx/>
              <a:latin typeface="Arial"/>
              <a:ea typeface="黑体" panose="02010609060101010101" pitchFamily="49" charset="-122"/>
            </a:endParaRPr>
          </a:p>
        </p:txBody>
      </p:sp>
      <p:grpSp>
        <p:nvGrpSpPr>
          <p:cNvPr id="30" name="组合 29"/>
          <p:cNvGrpSpPr/>
          <p:nvPr/>
        </p:nvGrpSpPr>
        <p:grpSpPr>
          <a:xfrm>
            <a:off x="457200" y="4179808"/>
            <a:ext cx="3710068" cy="2525791"/>
            <a:chOff x="457200" y="4179808"/>
            <a:chExt cx="3710068" cy="2525791"/>
          </a:xfrm>
        </p:grpSpPr>
        <p:grpSp>
          <p:nvGrpSpPr>
            <p:cNvPr id="27" name="组合 26"/>
            <p:cNvGrpSpPr/>
            <p:nvPr/>
          </p:nvGrpSpPr>
          <p:grpSpPr>
            <a:xfrm>
              <a:off x="457200" y="4179808"/>
              <a:ext cx="3710068" cy="2525791"/>
              <a:chOff x="457200" y="4179808"/>
              <a:chExt cx="3710068" cy="2525791"/>
            </a:xfrm>
          </p:grpSpPr>
          <p:sp>
            <p:nvSpPr>
              <p:cNvPr id="24" name="圆角矩形 23"/>
              <p:cNvSpPr/>
              <p:nvPr/>
            </p:nvSpPr>
            <p:spPr>
              <a:xfrm>
                <a:off x="457200" y="4179808"/>
                <a:ext cx="3710068"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21396" y="4223656"/>
                <a:ext cx="3357521" cy="2440778"/>
                <a:chOff x="5470390" y="2233748"/>
                <a:chExt cx="3357521" cy="2440778"/>
              </a:xfrm>
            </p:grpSpPr>
            <p:sp>
              <p:nvSpPr>
                <p:cNvPr id="96"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14"/>
                <p:cNvSpPr>
                  <a:spLocks noChangeShapeType="1"/>
                </p:cNvSpPr>
                <p:nvPr/>
              </p:nvSpPr>
              <p:spPr bwMode="auto">
                <a:xfrm flipV="1">
                  <a:off x="6036224" y="2777876"/>
                  <a:ext cx="1770334" cy="141522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rot="16200000">
                      <a:off x="5322465" y="3268129"/>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rot="16200000">
                      <a:off x="5322465" y="3268129"/>
                      <a:ext cx="665182" cy="369332"/>
                    </a:xfrm>
                    <a:prstGeom prst="rect">
                      <a:avLst/>
                    </a:prstGeom>
                    <a:blipFill rotWithShape="0">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970536" y="4305194"/>
                      <a:ext cx="549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𝜆</m:t>
                                </m:r>
                              </m:e>
                              <m:sub>
                                <m:r>
                                  <a:rPr lang="en-US" altLang="zh-CN" b="0" i="1" dirty="0" smtClean="0">
                                    <a:latin typeface="Cambria Math" panose="02040503050406030204" pitchFamily="18" charset="0"/>
                                  </a:rPr>
                                  <m:t>𝑖𝑛</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970536" y="4305194"/>
                      <a:ext cx="549766" cy="369332"/>
                    </a:xfrm>
                    <a:prstGeom prst="rect">
                      <a:avLst/>
                    </a:prstGeom>
                    <a:blipFill rotWithShape="0">
                      <a:blip r:embed="rId9" cstate="print"/>
                      <a:stretch>
                        <a:fillRect b="-3333"/>
                      </a:stretch>
                    </a:blipFill>
                  </p:spPr>
                  <p:txBody>
                    <a:bodyPr/>
                    <a:lstStyle/>
                    <a:p>
                      <a:r>
                        <a:rPr lang="zh-CN" altLang="en-US">
                          <a:noFill/>
                        </a:rPr>
                        <a:t> </a:t>
                      </a:r>
                    </a:p>
                  </p:txBody>
                </p:sp>
              </mc:Fallback>
            </mc:AlternateContent>
            <p:sp>
              <p:nvSpPr>
                <p:cNvPr id="109"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10" name="矩形 109"/>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10" cstate="print"/>
                      <a:stretch>
                        <a:fillRect l="-14444" t="-92157" r="-60000" b="-15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10" cstate="print"/>
                      <a:stretch>
                        <a:fillRect l="-14444" t="-92157" r="-60000" b="-152941"/>
                      </a:stretch>
                    </a:blipFill>
                  </p:spPr>
                  <p:txBody>
                    <a:bodyPr/>
                    <a:lstStyle/>
                    <a:p>
                      <a:r>
                        <a:rPr lang="zh-CN" altLang="en-US">
                          <a:noFill/>
                        </a:rPr>
                        <a:t> </a:t>
                      </a:r>
                    </a:p>
                  </p:txBody>
                </p:sp>
              </mc:Fallback>
            </mc:AlternateContent>
            <p:sp>
              <p:nvSpPr>
                <p:cNvPr id="113" name="Line 14"/>
                <p:cNvSpPr>
                  <a:spLocks noChangeShapeType="1"/>
                </p:cNvSpPr>
                <p:nvPr/>
              </p:nvSpPr>
              <p:spPr bwMode="auto">
                <a:xfrm flipV="1">
                  <a:off x="7806557" y="2777874"/>
                  <a:ext cx="564154" cy="496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3" name="Line 15"/>
            <p:cNvSpPr>
              <a:spLocks noChangeShapeType="1"/>
            </p:cNvSpPr>
            <p:nvPr/>
          </p:nvSpPr>
          <p:spPr bwMode="auto">
            <a:xfrm flipV="1">
              <a:off x="1139480" y="4752934"/>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8" name="圆角矩形标注 147"/>
          <p:cNvSpPr/>
          <p:nvPr/>
        </p:nvSpPr>
        <p:spPr>
          <a:xfrm>
            <a:off x="675161" y="2037806"/>
            <a:ext cx="4053593" cy="1120751"/>
          </a:xfrm>
          <a:prstGeom prst="wedgeRoundRectCallout">
            <a:avLst>
              <a:gd name="adj1" fmla="val 4346"/>
              <a:gd name="adj2" fmla="val 184789"/>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从吞吐量角度：</a:t>
            </a:r>
            <a:endParaRPr lang="en-US" altLang="zh-CN" sz="1400" kern="0" dirty="0">
              <a:solidFill>
                <a:srgbClr val="FFFFFF"/>
              </a:solidFill>
              <a:latin typeface="Arial"/>
              <a:ea typeface="黑体" panose="02010609060101010101" pitchFamily="49" charset="-122"/>
            </a:endParaRPr>
          </a:p>
          <a:p>
            <a:pPr lvl="0">
              <a:lnSpc>
                <a:spcPct val="150000"/>
              </a:lnSpc>
            </a:pPr>
            <a:r>
              <a:rPr lang="zh-CN" altLang="en-US" sz="1400" kern="0" dirty="0">
                <a:solidFill>
                  <a:srgbClr val="FFFFFF"/>
                </a:solidFill>
                <a:latin typeface="Arial"/>
                <a:ea typeface="黑体" panose="02010609060101010101" pitchFamily="49" charset="-122"/>
              </a:rPr>
              <a:t>     运行在总吞吐量接近</a:t>
            </a:r>
            <a:r>
              <a:rPr lang="en-US" altLang="zh-CN" sz="1400" kern="0" dirty="0">
                <a:solidFill>
                  <a:srgbClr val="FFFFFF"/>
                </a:solidFill>
                <a:latin typeface="Arial"/>
                <a:ea typeface="黑体" panose="02010609060101010101" pitchFamily="49" charset="-122"/>
              </a:rPr>
              <a:t>R</a:t>
            </a:r>
            <a:r>
              <a:rPr lang="zh-CN" altLang="en-US" sz="1400" kern="0" dirty="0">
                <a:solidFill>
                  <a:srgbClr val="FFFFFF"/>
                </a:solidFill>
                <a:latin typeface="Arial"/>
                <a:ea typeface="黑体" panose="02010609060101010101" pitchFamily="49" charset="-122"/>
              </a:rPr>
              <a:t>的状态是一个理想状态    </a:t>
            </a:r>
            <a:endParaRPr lang="en-US" altLang="zh-CN" sz="1400" kern="0" dirty="0">
              <a:solidFill>
                <a:srgbClr val="FFFFFF"/>
              </a:solidFill>
              <a:latin typeface="Arial"/>
              <a:ea typeface="黑体" panose="02010609060101010101" pitchFamily="49" charset="-122"/>
            </a:endParaRPr>
          </a:p>
          <a:p>
            <a:pPr lvl="0">
              <a:lnSpc>
                <a:spcPct val="150000"/>
              </a:lnSpc>
            </a:pPr>
            <a:r>
              <a:rPr lang="en-US" altLang="zh-CN" sz="1400" kern="0" dirty="0">
                <a:solidFill>
                  <a:srgbClr val="FFFFFF"/>
                </a:solidFill>
                <a:latin typeface="Arial"/>
                <a:ea typeface="黑体" panose="02010609060101010101" pitchFamily="49" charset="-122"/>
              </a:rPr>
              <a:t>   </a:t>
            </a:r>
            <a:r>
              <a:rPr lang="zh-CN" altLang="en-US" sz="1400" kern="0" dirty="0">
                <a:solidFill>
                  <a:srgbClr val="FFFFFF"/>
                </a:solidFill>
                <a:latin typeface="Arial"/>
                <a:ea typeface="黑体" panose="02010609060101010101" pitchFamily="49" charset="-122"/>
              </a:rPr>
              <a:t>（链路被充分利用）</a:t>
            </a:r>
            <a:endParaRPr kumimoji="0" lang="en-US" altLang="zh-CN" sz="1400" b="0" i="0" u="none" strike="noStrike" kern="0" cap="none" spc="0" normalizeH="0" baseline="0" noProof="0" dirty="0">
              <a:ln>
                <a:noFill/>
              </a:ln>
              <a:solidFill>
                <a:srgbClr val="FFFFFF"/>
              </a:solidFill>
              <a:effectLst/>
              <a:uLnTx/>
              <a:uFillTx/>
              <a:latin typeface="Arial"/>
              <a:ea typeface="黑体" panose="02010609060101010101" pitchFamily="49" charset="-122"/>
            </a:endParaRPr>
          </a:p>
        </p:txBody>
      </p:sp>
      <p:sp>
        <p:nvSpPr>
          <p:cNvPr id="29" name="圆角矩形 28"/>
          <p:cNvSpPr/>
          <p:nvPr/>
        </p:nvSpPr>
        <p:spPr>
          <a:xfrm>
            <a:off x="742021" y="2650407"/>
            <a:ext cx="7596559" cy="117619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这种极端理想化的情况中，仍能发现网络拥塞的一种代价：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分组到达速率接近链路容量时，分组将经历巨大的排队时延</a:t>
            </a:r>
          </a:p>
        </p:txBody>
      </p:sp>
    </p:spTree>
    <p:custDataLst>
      <p:tags r:id="rId1"/>
    </p:custDataLst>
    <p:extLst>
      <p:ext uri="{BB962C8B-B14F-4D97-AF65-F5344CB8AC3E}">
        <p14:creationId xmlns:p14="http://schemas.microsoft.com/office/powerpoint/2010/main" val="150816560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wipe(down)">
                                      <p:cBhvr>
                                        <p:cTn id="35" dur="500"/>
                                        <p:tgtEl>
                                          <p:spTgt spid="1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wipe(down)">
                                      <p:cBhvr>
                                        <p:cTn id="40" dur="500"/>
                                        <p:tgtEl>
                                          <p:spTgt spid="1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48"/>
                                        </p:tgtEl>
                                      </p:cBhvr>
                                    </p:animEffect>
                                    <p:set>
                                      <p:cBhvr>
                                        <p:cTn id="45" dur="1" fill="hold">
                                          <p:stCondLst>
                                            <p:cond delay="499"/>
                                          </p:stCondLst>
                                        </p:cTn>
                                        <p:tgtEl>
                                          <p:spTgt spid="148"/>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51"/>
                                        </p:tgtEl>
                                      </p:cBhvr>
                                    </p:animEffect>
                                    <p:set>
                                      <p:cBhvr>
                                        <p:cTn id="48" dur="1" fill="hold">
                                          <p:stCondLst>
                                            <p:cond delay="499"/>
                                          </p:stCondLst>
                                        </p:cTn>
                                        <p:tgtEl>
                                          <p:spTgt spid="151"/>
                                        </p:tgtEl>
                                        <p:attrNameLst>
                                          <p:attrName>style.visibility</p:attrName>
                                        </p:attrNameLst>
                                      </p:cBhvr>
                                      <p:to>
                                        <p:strVal val="hidden"/>
                                      </p:to>
                                    </p:se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1" grpId="1" animBg="1"/>
      <p:bldP spid="148" grpId="0" animBg="1"/>
      <p:bldP spid="148" grpId="1"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517280" y="371540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rgbClr val="FF0066"/>
                              </a:solidFill>
                              <a:latin typeface="Cambria Math" panose="02040503050406030204" pitchFamily="18" charset="0"/>
                            </a:rPr>
                          </m:ctrlPr>
                        </m:sSubSupPr>
                        <m:e>
                          <m:r>
                            <a:rPr lang="zh-CN" altLang="en-US" i="1">
                              <a:solidFill>
                                <a:srgbClr val="FF0066"/>
                              </a:solidFill>
                              <a:latin typeface="Cambria Math" panose="02040503050406030204" pitchFamily="18" charset="0"/>
                            </a:rPr>
                            <m:t>𝜆</m:t>
                          </m:r>
                        </m:e>
                        <m:sub>
                          <m:r>
                            <a:rPr lang="en-US" altLang="zh-CN" i="1">
                              <a:solidFill>
                                <a:srgbClr val="FF0066"/>
                              </a:solidFill>
                              <a:latin typeface="Cambria Math" panose="02040503050406030204" pitchFamily="18" charset="0"/>
                            </a:rPr>
                            <m:t>𝑖𝑛</m:t>
                          </m:r>
                        </m:sub>
                        <m:sup>
                          <m:r>
                            <a:rPr lang="en-US" altLang="zh-CN" i="1">
                              <a:solidFill>
                                <a:srgbClr val="FF0066"/>
                              </a:solidFill>
                              <a:latin typeface="Cambria Math" panose="02040503050406030204" pitchFamily="18" charset="0"/>
                            </a:rPr>
                            <m:t>′</m:t>
                          </m:r>
                        </m:sup>
                      </m:sSubSup>
                    </m:oMath>
                  </m:oMathPara>
                </a14:m>
                <a:endParaRPr lang="en-US" altLang="zh-CN" dirty="0">
                  <a:solidFill>
                    <a:srgbClr val="FF0066"/>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rgbClr val="FF0066"/>
                    </a:solidFill>
                    <a:latin typeface="Calibri" panose="020F0502020204030204" pitchFamily="34" charset="0"/>
                    <a:ea typeface="华文楷体" panose="02010600040101010101" pitchFamily="2" charset="-122"/>
                  </a:rPr>
                  <a:t>原始数据</a:t>
                </a:r>
                <a:r>
                  <a:rPr lang="en-US" altLang="zh-CN" sz="1600" dirty="0">
                    <a:solidFill>
                      <a:srgbClr val="FF0066"/>
                    </a:solidFill>
                    <a:latin typeface="Calibri" panose="020F0502020204030204" pitchFamily="34" charset="0"/>
                    <a:ea typeface="华文楷体" panose="02010600040101010101" pitchFamily="2" charset="-122"/>
                  </a:rPr>
                  <a:t>+</a:t>
                </a:r>
                <a:r>
                  <a:rPr lang="zh-CN" altLang="en-US" sz="1600" dirty="0">
                    <a:solidFill>
                      <a:srgbClr val="FF0066"/>
                    </a:solidFill>
                    <a:latin typeface="Calibri" panose="020F0502020204030204" pitchFamily="34" charset="0"/>
                    <a:ea typeface="华文楷体" panose="02010600040101010101" pitchFamily="2" charset="-122"/>
                  </a:rPr>
                  <a:t>重传数据</a:t>
                </a: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517280" y="3715400"/>
                <a:ext cx="2263607" cy="644704"/>
              </a:xfrm>
              <a:prstGeom prst="rect">
                <a:avLst/>
              </a:prstGeom>
              <a:blipFill rotWithShape="0">
                <a:blip r:embed="rId8" cstate="print"/>
                <a:stretch>
                  <a:fillRect l="-1348" b="-7547"/>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190" name="Line 227"/>
          <p:cNvSpPr>
            <a:spLocks noChangeShapeType="1"/>
          </p:cNvSpPr>
          <p:nvPr/>
        </p:nvSpPr>
        <p:spPr bwMode="auto">
          <a:xfrm flipH="1" flipV="1">
            <a:off x="8366396" y="4035810"/>
            <a:ext cx="210355" cy="171396"/>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191" name="Text Box 73"/>
              <p:cNvSpPr txBox="1">
                <a:spLocks noChangeArrowheads="1"/>
              </p:cNvSpPr>
              <p:nvPr/>
            </p:nvSpPr>
            <p:spPr bwMode="auto">
              <a:xfrm>
                <a:off x="7767292" y="375063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smtClean="0">
                              <a:solidFill>
                                <a:srgbClr val="FF0066"/>
                              </a:solidFill>
                              <a:latin typeface="Cambria Math" panose="02040503050406030204" pitchFamily="18" charset="0"/>
                            </a:rPr>
                            <m:t>𝑜𝑢𝑡</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91" name="Text Box 73"/>
              <p:cNvSpPr txBox="1">
                <a:spLocks noRot="1" noChangeAspect="1" noMove="1" noResize="1" noEditPoints="1" noAdjustHandles="1" noChangeArrowheads="1" noChangeShapeType="1" noTextEdit="1"/>
              </p:cNvSpPr>
              <p:nvPr/>
            </p:nvSpPr>
            <p:spPr bwMode="auto">
              <a:xfrm>
                <a:off x="7767292" y="375063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
        <p:nvSpPr>
          <p:cNvPr id="96" name="圆角矩形 95"/>
          <p:cNvSpPr/>
          <p:nvPr/>
        </p:nvSpPr>
        <p:spPr>
          <a:xfrm>
            <a:off x="960721" y="4128947"/>
            <a:ext cx="2993956" cy="117619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dirty="0">
                <a:solidFill>
                  <a:srgbClr val="FFFFFF"/>
                </a:solidFill>
                <a:latin typeface="Calibri" panose="020F0502020204030204" pitchFamily="34" charset="0"/>
                <a:ea typeface="黑体" panose="02010609060101010101" pitchFamily="49" charset="-122"/>
              </a:rPr>
              <a:t>如何重传将影响性能</a:t>
            </a:r>
            <a:endParaRPr lang="en-US" altLang="zh-CN" dirty="0">
              <a:solidFill>
                <a:srgbClr val="FFFFFF"/>
              </a:solidFill>
              <a:latin typeface="Calibri" panose="020F0502020204030204" pitchFamily="34" charset="0"/>
              <a:ea typeface="黑体" panose="02010609060101010101" pitchFamily="49" charset="-122"/>
            </a:endParaRPr>
          </a:p>
        </p:txBody>
      </p:sp>
      <p:sp>
        <p:nvSpPr>
          <p:cNvPr id="97" name="圆角矩形标注 96"/>
          <p:cNvSpPr/>
          <p:nvPr/>
        </p:nvSpPr>
        <p:spPr>
          <a:xfrm>
            <a:off x="6091399" y="4565983"/>
            <a:ext cx="1343815" cy="331476"/>
          </a:xfrm>
          <a:prstGeom prst="wedgeRoundRectCallout">
            <a:avLst>
              <a:gd name="adj1" fmla="val 2088"/>
              <a:gd name="adj2" fmla="val 194603"/>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   有限缓存</a:t>
            </a:r>
            <a:endParaRPr lang="en-US" altLang="zh-CN" sz="1400" kern="0" dirty="0">
              <a:solidFill>
                <a:srgbClr val="FFFFFF"/>
              </a:solidFill>
              <a:latin typeface="Arial"/>
              <a:ea typeface="黑体" panose="02010609060101010101" pitchFamily="49" charset="-122"/>
            </a:endParaRPr>
          </a:p>
        </p:txBody>
      </p:sp>
      <p:pic>
        <p:nvPicPr>
          <p:cNvPr id="4098" name="Picture 2"/>
          <p:cNvPicPr>
            <a:picLocks noChangeAspect="1" noChangeArrowheads="1"/>
          </p:cNvPicPr>
          <p:nvPr/>
        </p:nvPicPr>
        <p:blipFill>
          <a:blip r:embed="rId10" cstate="print"/>
          <a:srcRect/>
          <a:stretch>
            <a:fillRect/>
          </a:stretch>
        </p:blipFill>
        <p:spPr bwMode="auto">
          <a:xfrm>
            <a:off x="328613" y="1237211"/>
            <a:ext cx="8486775" cy="24193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227975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dissolve">
                                      <p:cBhvr>
                                        <p:cTn id="7" dur="500"/>
                                        <p:tgtEl>
                                          <p:spTgt spid="104"/>
                                        </p:tgtEl>
                                      </p:cBhvr>
                                    </p:animEffect>
                                  </p:childTnLst>
                                </p:cTn>
                              </p:par>
                              <p:par>
                                <p:cTn id="8" presetID="9" presetClass="entr" presetSubtype="0" fill="hold"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dissolve">
                                      <p:cBhvr>
                                        <p:cTn id="13" dur="500"/>
                                        <p:tgtEl>
                                          <p:spTgt spid="123"/>
                                        </p:tgtEl>
                                      </p:cBhvr>
                                    </p:animEffect>
                                  </p:childTnLst>
                                </p:cTn>
                              </p:par>
                              <p:par>
                                <p:cTn id="14" presetID="9"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dissolve">
                                      <p:cBhvr>
                                        <p:cTn id="16" dur="500"/>
                                        <p:tgtEl>
                                          <p:spTgt spid="129"/>
                                        </p:tgtEl>
                                      </p:cBhvr>
                                    </p:animEffect>
                                  </p:childTnLst>
                                </p:cTn>
                              </p:par>
                              <p:par>
                                <p:cTn id="17" presetID="9" presetClass="entr" presetSubtype="0" fill="hold" nodeType="withEffect">
                                  <p:stCondLst>
                                    <p:cond delay="0"/>
                                  </p:stCondLst>
                                  <p:childTnLst>
                                    <p:set>
                                      <p:cBhvr>
                                        <p:cTn id="18" dur="1" fill="hold">
                                          <p:stCondLst>
                                            <p:cond delay="0"/>
                                          </p:stCondLst>
                                        </p:cTn>
                                        <p:tgtEl>
                                          <p:spTgt spid="155"/>
                                        </p:tgtEl>
                                        <p:attrNameLst>
                                          <p:attrName>style.visibility</p:attrName>
                                        </p:attrNameLst>
                                      </p:cBhvr>
                                      <p:to>
                                        <p:strVal val="visible"/>
                                      </p:to>
                                    </p:set>
                                    <p:animEffect transition="in" filter="dissolve">
                                      <p:cBhvr>
                                        <p:cTn id="19" dur="500"/>
                                        <p:tgtEl>
                                          <p:spTgt spid="155"/>
                                        </p:tgtEl>
                                      </p:cBhvr>
                                    </p:animEffect>
                                  </p:childTnLst>
                                </p:cTn>
                              </p:par>
                              <p:par>
                                <p:cTn id="20" presetID="9" presetClass="entr" presetSubtype="0" fill="hold" nodeType="with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dissolve">
                                      <p:cBhvr>
                                        <p:cTn id="22" dur="500"/>
                                        <p:tgtEl>
                                          <p:spTgt spid="156"/>
                                        </p:tgtEl>
                                      </p:cBhvr>
                                    </p:animEffect>
                                  </p:childTnLst>
                                </p:cTn>
                              </p:par>
                              <p:par>
                                <p:cTn id="23" presetID="9" presetClass="entr" presetSubtype="0" fill="hold" nodeType="withEffect">
                                  <p:stCondLst>
                                    <p:cond delay="0"/>
                                  </p:stCondLst>
                                  <p:childTnLst>
                                    <p:set>
                                      <p:cBhvr>
                                        <p:cTn id="24" dur="1" fill="hold">
                                          <p:stCondLst>
                                            <p:cond delay="0"/>
                                          </p:stCondLst>
                                        </p:cTn>
                                        <p:tgtEl>
                                          <p:spTgt spid="159"/>
                                        </p:tgtEl>
                                        <p:attrNameLst>
                                          <p:attrName>style.visibility</p:attrName>
                                        </p:attrNameLst>
                                      </p:cBhvr>
                                      <p:to>
                                        <p:strVal val="visible"/>
                                      </p:to>
                                    </p:set>
                                    <p:animEffect transition="in" filter="dissolve">
                                      <p:cBhvr>
                                        <p:cTn id="25" dur="500"/>
                                        <p:tgtEl>
                                          <p:spTgt spid="159"/>
                                        </p:tgtEl>
                                      </p:cBhvr>
                                    </p:animEffect>
                                  </p:childTnLst>
                                </p:cTn>
                              </p:par>
                              <p:par>
                                <p:cTn id="26" presetID="9" presetClass="entr" presetSubtype="0" fill="hold" nodeType="with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dissolve">
                                      <p:cBhvr>
                                        <p:cTn id="28" dur="500"/>
                                        <p:tgtEl>
                                          <p:spTgt spid="177"/>
                                        </p:tgtEl>
                                      </p:cBhvr>
                                    </p:animEffect>
                                  </p:childTnLst>
                                </p:cTn>
                              </p:par>
                              <p:par>
                                <p:cTn id="29" presetID="9" presetClass="entr" presetSubtype="0" fill="hold"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dissolve">
                                      <p:cBhvr>
                                        <p:cTn id="31" dur="500"/>
                                        <p:tgtEl>
                                          <p:spTgt spid="178"/>
                                        </p:tgtEl>
                                      </p:cBhvr>
                                    </p:animEffect>
                                  </p:childTnLst>
                                </p:cTn>
                              </p:par>
                              <p:par>
                                <p:cTn id="32" presetID="9" presetClass="entr" presetSubtype="0" fill="hold" nodeType="withEffect">
                                  <p:stCondLst>
                                    <p:cond delay="0"/>
                                  </p:stCondLst>
                                  <p:childTnLst>
                                    <p:set>
                                      <p:cBhvr>
                                        <p:cTn id="33" dur="1" fill="hold">
                                          <p:stCondLst>
                                            <p:cond delay="0"/>
                                          </p:stCondLst>
                                        </p:cTn>
                                        <p:tgtEl>
                                          <p:spTgt spid="181"/>
                                        </p:tgtEl>
                                        <p:attrNameLst>
                                          <p:attrName>style.visibility</p:attrName>
                                        </p:attrNameLst>
                                      </p:cBhvr>
                                      <p:to>
                                        <p:strVal val="visible"/>
                                      </p:to>
                                    </p:set>
                                    <p:animEffect transition="in" filter="dissolve">
                                      <p:cBhvr>
                                        <p:cTn id="34" dur="500"/>
                                        <p:tgtEl>
                                          <p:spTgt spid="181"/>
                                        </p:tgtEl>
                                      </p:cBhvr>
                                    </p:animEffect>
                                  </p:childTnLst>
                                </p:cTn>
                              </p:par>
                              <p:par>
                                <p:cTn id="35" presetID="9" presetClass="entr" presetSubtype="0" fill="hold" nodeType="with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dissolve">
                                      <p:cBhvr>
                                        <p:cTn id="37" dur="500"/>
                                        <p:tgtEl>
                                          <p:spTgt spid="182"/>
                                        </p:tgtEl>
                                      </p:cBhvr>
                                    </p:animEffect>
                                  </p:childTnLst>
                                </p:cTn>
                              </p:par>
                              <p:par>
                                <p:cTn id="38" presetID="9" presetClass="entr" presetSubtype="0" fill="hold" nodeType="withEffect">
                                  <p:stCondLst>
                                    <p:cond delay="0"/>
                                  </p:stCondLst>
                                  <p:childTnLst>
                                    <p:set>
                                      <p:cBhvr>
                                        <p:cTn id="39" dur="1" fill="hold">
                                          <p:stCondLst>
                                            <p:cond delay="0"/>
                                          </p:stCondLst>
                                        </p:cTn>
                                        <p:tgtEl>
                                          <p:spTgt spid="183"/>
                                        </p:tgtEl>
                                        <p:attrNameLst>
                                          <p:attrName>style.visibility</p:attrName>
                                        </p:attrNameLst>
                                      </p:cBhvr>
                                      <p:to>
                                        <p:strVal val="visible"/>
                                      </p:to>
                                    </p:set>
                                    <p:animEffect transition="in" filter="dissolve">
                                      <p:cBhvr>
                                        <p:cTn id="40" dur="500"/>
                                        <p:tgtEl>
                                          <p:spTgt spid="183"/>
                                        </p:tgtEl>
                                      </p:cBhvr>
                                    </p:animEffect>
                                  </p:childTnLst>
                                </p:cTn>
                              </p:par>
                              <p:par>
                                <p:cTn id="41" presetID="9" presetClass="entr" presetSubtype="0" fill="hold" nodeType="withEffect">
                                  <p:stCondLst>
                                    <p:cond delay="0"/>
                                  </p:stCondLst>
                                  <p:childTnLst>
                                    <p:set>
                                      <p:cBhvr>
                                        <p:cTn id="42" dur="1" fill="hold">
                                          <p:stCondLst>
                                            <p:cond delay="0"/>
                                          </p:stCondLst>
                                        </p:cTn>
                                        <p:tgtEl>
                                          <p:spTgt spid="184"/>
                                        </p:tgtEl>
                                        <p:attrNameLst>
                                          <p:attrName>style.visibility</p:attrName>
                                        </p:attrNameLst>
                                      </p:cBhvr>
                                      <p:to>
                                        <p:strVal val="visible"/>
                                      </p:to>
                                    </p:set>
                                    <p:animEffect transition="in" filter="dissolve">
                                      <p:cBhvr>
                                        <p:cTn id="43" dur="500"/>
                                        <p:tgtEl>
                                          <p:spTgt spid="184"/>
                                        </p:tgtEl>
                                      </p:cBhvr>
                                    </p:animEffect>
                                  </p:childTnLst>
                                </p:cTn>
                              </p:par>
                              <p:par>
                                <p:cTn id="44" presetID="9" presetClass="entr" presetSubtype="0" fill="hold"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90"/>
                                        </p:tgtEl>
                                        <p:attrNameLst>
                                          <p:attrName>style.visibility</p:attrName>
                                        </p:attrNameLst>
                                      </p:cBhvr>
                                      <p:to>
                                        <p:strVal val="visible"/>
                                      </p:to>
                                    </p:set>
                                    <p:animEffect transition="in" filter="dissolve">
                                      <p:cBhvr>
                                        <p:cTn id="49" dur="500"/>
                                        <p:tgtEl>
                                          <p:spTgt spid="19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1"/>
                                        </p:tgtEl>
                                        <p:attrNameLst>
                                          <p:attrName>style.visibility</p:attrName>
                                        </p:attrNameLst>
                                      </p:cBhvr>
                                      <p:to>
                                        <p:strVal val="visible"/>
                                      </p:to>
                                    </p:set>
                                    <p:animEffect transition="in" filter="dissolve">
                                      <p:cBhvr>
                                        <p:cTn id="52" dur="500"/>
                                        <p:tgtEl>
                                          <p:spTgt spid="191"/>
                                        </p:tgtEl>
                                      </p:cBhvr>
                                    </p:animEffect>
                                  </p:childTnLst>
                                </p:cTn>
                              </p:par>
                              <p:par>
                                <p:cTn id="53" presetID="9" presetClass="entr" presetSubtype="0"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dissolve">
                                      <p:cBhvr>
                                        <p:cTn id="55" dur="500"/>
                                        <p:tgtEl>
                                          <p:spTgt spid="17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1" nodeType="clickEffect">
                                  <p:stCondLst>
                                    <p:cond delay="0"/>
                                  </p:stCondLst>
                                  <p:childTnLst>
                                    <p:animEffect transition="out" filter="wipe(down)">
                                      <p:cBhvr>
                                        <p:cTn id="62" dur="500"/>
                                        <p:tgtEl>
                                          <p:spTgt spid="97"/>
                                        </p:tgtEl>
                                      </p:cBhvr>
                                    </p:animEffect>
                                    <p:set>
                                      <p:cBhvr>
                                        <p:cTn id="63" dur="1" fill="hold">
                                          <p:stCondLst>
                                            <p:cond delay="499"/>
                                          </p:stCondLst>
                                        </p:cTn>
                                        <p:tgtEl>
                                          <p:spTgt spid="97"/>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87"/>
                                        </p:tgtEl>
                                        <p:attrNameLst>
                                          <p:attrName>style.visibility</p:attrName>
                                        </p:attrNameLst>
                                      </p:cBhvr>
                                      <p:to>
                                        <p:strVal val="visible"/>
                                      </p:to>
                                    </p:set>
                                    <p:animEffect transition="in" filter="dissolve">
                                      <p:cBhvr>
                                        <p:cTn id="66" dur="500"/>
                                        <p:tgtEl>
                                          <p:spTgt spid="187"/>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188"/>
                                        </p:tgtEl>
                                        <p:attrNameLst>
                                          <p:attrName>style.visibility</p:attrName>
                                        </p:attrNameLst>
                                      </p:cBhvr>
                                      <p:to>
                                        <p:strVal val="visible"/>
                                      </p:to>
                                    </p:set>
                                    <p:animEffect transition="in" filter="wipe(up)">
                                      <p:cBhvr>
                                        <p:cTn id="70" dur="500"/>
                                        <p:tgtEl>
                                          <p:spTgt spid="188"/>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dissolve">
                                      <p:cBhvr>
                                        <p:cTn id="7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90" grpId="0" animBg="1"/>
      <p:bldP spid="191" grpId="0" animBg="1"/>
      <p:bldP spid="96" grpId="0" animBg="1"/>
      <p:bldP spid="97" grpId="0" animBg="1"/>
      <p:bldP spid="9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6" name="组合 5"/>
          <p:cNvGrpSpPr/>
          <p:nvPr/>
        </p:nvGrpSpPr>
        <p:grpSpPr>
          <a:xfrm>
            <a:off x="1227908" y="4015814"/>
            <a:ext cx="3710068" cy="2525791"/>
            <a:chOff x="1227908" y="4015814"/>
            <a:chExt cx="3710068" cy="2525791"/>
          </a:xfrm>
        </p:grpSpPr>
        <p:grpSp>
          <p:nvGrpSpPr>
            <p:cNvPr id="97" name="组合 96"/>
            <p:cNvGrpSpPr/>
            <p:nvPr/>
          </p:nvGrpSpPr>
          <p:grpSpPr>
            <a:xfrm>
              <a:off x="1227908" y="4015814"/>
              <a:ext cx="3710068" cy="2525791"/>
              <a:chOff x="457200" y="4179808"/>
              <a:chExt cx="3710068" cy="2525791"/>
            </a:xfrm>
          </p:grpSpPr>
          <p:sp>
            <p:nvSpPr>
              <p:cNvPr id="98" name="圆角矩形 97"/>
              <p:cNvSpPr/>
              <p:nvPr/>
            </p:nvSpPr>
            <p:spPr>
              <a:xfrm>
                <a:off x="457200" y="4179808"/>
                <a:ext cx="3710068"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521396" y="4223656"/>
                <a:ext cx="3357521" cy="2441034"/>
                <a:chOff x="5470390" y="2233748"/>
                <a:chExt cx="3357521"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2777876"/>
                  <a:ext cx="1770334" cy="141522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322465" y="3268129"/>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322465" y="3268129"/>
                      <a:ext cx="665182" cy="369332"/>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5" cstate="print"/>
                      <a:stretch>
                        <a:fillRect b="-6667"/>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6" cstate="print"/>
                      <a:stretch>
                        <a:fillRect l="-13187" t="-94000" r="-59341"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6" cstate="print"/>
                      <a:stretch>
                        <a:fillRect l="-13187" t="-94000" r="-59341"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122" name="Picture 2"/>
          <p:cNvPicPr>
            <a:picLocks noChangeAspect="1" noChangeArrowheads="1"/>
          </p:cNvPicPr>
          <p:nvPr/>
        </p:nvPicPr>
        <p:blipFill>
          <a:blip r:embed="rId7" cstate="print"/>
          <a:srcRect/>
          <a:stretch>
            <a:fillRect/>
          </a:stretch>
        </p:blipFill>
        <p:spPr bwMode="auto">
          <a:xfrm>
            <a:off x="328613" y="1288010"/>
            <a:ext cx="8486775" cy="2419350"/>
          </a:xfrm>
          <a:prstGeom prst="rect">
            <a:avLst/>
          </a:prstGeom>
          <a:noFill/>
          <a:ln w="9525">
            <a:noFill/>
            <a:miter lim="800000"/>
            <a:headEnd/>
            <a:tailEnd/>
          </a:ln>
        </p:spPr>
      </p:pic>
    </p:spTree>
    <p:extLst>
      <p:ext uri="{BB962C8B-B14F-4D97-AF65-F5344CB8AC3E}">
        <p14:creationId xmlns:p14="http://schemas.microsoft.com/office/powerpoint/2010/main" val="27171998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28613" y="1238250"/>
            <a:ext cx="8486775" cy="43815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7" name="组合 6"/>
          <p:cNvGrpSpPr/>
          <p:nvPr/>
        </p:nvGrpSpPr>
        <p:grpSpPr>
          <a:xfrm>
            <a:off x="1501569" y="4138864"/>
            <a:ext cx="3867481" cy="2525791"/>
            <a:chOff x="1070495" y="4015814"/>
            <a:chExt cx="3867481" cy="2525791"/>
          </a:xfrm>
        </p:grpSpPr>
        <p:grpSp>
          <p:nvGrpSpPr>
            <p:cNvPr id="6" name="组合 5"/>
            <p:cNvGrpSpPr/>
            <p:nvPr/>
          </p:nvGrpSpPr>
          <p:grpSpPr>
            <a:xfrm>
              <a:off x="1070495" y="4015814"/>
              <a:ext cx="3867481" cy="2525791"/>
              <a:chOff x="1070495" y="4015814"/>
              <a:chExt cx="3867481" cy="2525791"/>
            </a:xfrm>
          </p:grpSpPr>
          <p:grpSp>
            <p:nvGrpSpPr>
              <p:cNvPr id="97" name="组合 96"/>
              <p:cNvGrpSpPr/>
              <p:nvPr/>
            </p:nvGrpSpPr>
            <p:grpSpPr>
              <a:xfrm>
                <a:off x="1070495" y="4015814"/>
                <a:ext cx="3867481" cy="2525791"/>
                <a:chOff x="299787" y="4179808"/>
                <a:chExt cx="3867481" cy="2525791"/>
              </a:xfrm>
            </p:grpSpPr>
            <p:sp>
              <p:nvSpPr>
                <p:cNvPr id="98" name="圆角矩形 97"/>
                <p:cNvSpPr/>
                <p:nvPr/>
              </p:nvSpPr>
              <p:spPr>
                <a:xfrm>
                  <a:off x="299787" y="4179808"/>
                  <a:ext cx="3867481"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299787" y="4223656"/>
                  <a:ext cx="3579130" cy="2441034"/>
                  <a:chOff x="5248781" y="2233748"/>
                  <a:chExt cx="3579130"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3144694"/>
                    <a:ext cx="1770334" cy="1048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100856" y="3228024"/>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100856" y="3228024"/>
                        <a:ext cx="665182"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7" cstate="print"/>
                        <a:stretch>
                          <a:fillRect b="-4918"/>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8" cstate="print"/>
                        <a:stretch>
                          <a:fillRect l="-14444" t="-94000" r="-60000"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8" cstate="print"/>
                        <a:stretch>
                          <a:fillRect l="-14286" t="-94000" r="-58242"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Line 15"/>
            <p:cNvSpPr>
              <a:spLocks noChangeShapeType="1"/>
            </p:cNvSpPr>
            <p:nvPr/>
          </p:nvSpPr>
          <p:spPr bwMode="auto">
            <a:xfrm flipV="1">
              <a:off x="1857551" y="4957411"/>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flipV="1">
              <a:off x="1780644" y="4969426"/>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22" name="矩形 21"/>
                <p:cNvSpPr/>
                <p:nvPr/>
              </p:nvSpPr>
              <p:spPr>
                <a:xfrm>
                  <a:off x="1334105" y="4795187"/>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3</m:t>
                            </m:r>
                          </m:den>
                        </m:f>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1334105" y="4795187"/>
                  <a:ext cx="552202" cy="307777"/>
                </a:xfrm>
                <a:prstGeom prst="rect">
                  <a:avLst/>
                </a:prstGeom>
                <a:blipFill rotWithShape="0">
                  <a:blip r:embed="rId9" cstate="print"/>
                  <a:stretch>
                    <a:fillRect l="-14444" t="-94000" r="-60000" b="-158000"/>
                  </a:stretch>
                </a:blipFill>
              </p:spPr>
              <p:txBody>
                <a:bodyPr/>
                <a:lstStyle/>
                <a:p>
                  <a:r>
                    <a:rPr lang="zh-CN" altLang="en-US">
                      <a:noFill/>
                    </a:rPr>
                    <a:t> </a:t>
                  </a:r>
                </a:p>
              </p:txBody>
            </p:sp>
          </mc:Fallback>
        </mc:AlternateContent>
      </p:grpSp>
      <p:sp>
        <p:nvSpPr>
          <p:cNvPr id="24" name="圆角矩形 23"/>
          <p:cNvSpPr/>
          <p:nvPr/>
        </p:nvSpPr>
        <p:spPr>
          <a:xfrm>
            <a:off x="1048027" y="3062731"/>
            <a:ext cx="7220761" cy="963710"/>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发送方必须执行重传以补偿因为缓存溢出而丢弃的分组</a:t>
            </a:r>
          </a:p>
        </p:txBody>
      </p:sp>
      <p:sp>
        <p:nvSpPr>
          <p:cNvPr id="25" name="圆角矩形 24"/>
          <p:cNvSpPr/>
          <p:nvPr/>
        </p:nvSpPr>
        <p:spPr>
          <a:xfrm>
            <a:off x="5598032" y="5152203"/>
            <a:ext cx="3044823" cy="7396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0000"/>
                </a:solidFill>
                <a:latin typeface="Calibri" panose="020F0502020204030204" pitchFamily="34" charset="0"/>
                <a:ea typeface="黑体" panose="02010609060101010101" pitchFamily="49" charset="-122"/>
              </a:rPr>
              <a:t>从发送的角度看重传的代价</a:t>
            </a:r>
            <a:endParaRPr lang="en-US" altLang="zh-CN" dirty="0">
              <a:solidFill>
                <a:srgbClr val="FF0000"/>
              </a:solidFill>
              <a:latin typeface="Calibri" panose="020F0502020204030204" pitchFamily="34" charset="0"/>
              <a:ea typeface="黑体" panose="02010609060101010101" pitchFamily="49" charset="-122"/>
            </a:endParaRPr>
          </a:p>
        </p:txBody>
      </p:sp>
      <p:sp>
        <p:nvSpPr>
          <p:cNvPr id="26" name="文本框 25"/>
          <p:cNvSpPr txBox="1"/>
          <p:nvPr/>
        </p:nvSpPr>
        <p:spPr>
          <a:xfrm>
            <a:off x="6226620" y="1828853"/>
            <a:ext cx="1741724" cy="369332"/>
          </a:xfrm>
          <a:prstGeom prst="rect">
            <a:avLst/>
          </a:prstGeom>
          <a:noFill/>
        </p:spPr>
        <p:txBody>
          <a:bodyPr wrap="square" rtlCol="0">
            <a:spAutoFit/>
          </a:bodyPr>
          <a:lstStyle/>
          <a:p>
            <a:r>
              <a:rPr lang="zh-CN" altLang="en-US" dirty="0">
                <a:solidFill>
                  <a:srgbClr val="FF0000"/>
                </a:solidFill>
              </a:rPr>
              <a:t>（重传不及时）</a:t>
            </a:r>
          </a:p>
        </p:txBody>
      </p:sp>
    </p:spTree>
    <p:custDataLst>
      <p:tags r:id="rId1"/>
    </p:custDataLst>
    <p:extLst>
      <p:ext uri="{BB962C8B-B14F-4D97-AF65-F5344CB8AC3E}">
        <p14:creationId xmlns:p14="http://schemas.microsoft.com/office/powerpoint/2010/main" val="3201034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animBg="1"/>
      <p:bldP spid="25" grpId="0"/>
    </p:bldLst>
  </p:timing>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457199" y="1444978"/>
            <a:ext cx="8464731" cy="2406842"/>
          </a:xfrm>
        </p:spPr>
        <p:txBody>
          <a:bodyPr/>
          <a:lstStyle/>
          <a:p>
            <a:r>
              <a:rPr lang="zh-CN" altLang="en-US" sz="2000" dirty="0"/>
              <a:t>情况</a:t>
            </a:r>
            <a:r>
              <a:rPr lang="en-US" altLang="zh-CN" sz="2000" dirty="0"/>
              <a:t>2</a:t>
            </a:r>
            <a:r>
              <a:rPr lang="zh-CN" altLang="en-US" sz="2000" dirty="0"/>
              <a:t>：两个发送方 </a:t>
            </a:r>
            <a:r>
              <a:rPr lang="en-US" altLang="zh-CN" sz="2000" dirty="0"/>
              <a:t>(</a:t>
            </a:r>
            <a:r>
              <a:rPr lang="zh-CN" altLang="en-US" sz="2000" dirty="0"/>
              <a:t>主机</a:t>
            </a:r>
            <a:r>
              <a:rPr lang="en-US" altLang="zh-CN" sz="2000" dirty="0"/>
              <a:t>A</a:t>
            </a:r>
            <a:r>
              <a:rPr lang="zh-CN" altLang="en-US" sz="2000" dirty="0"/>
              <a:t>和</a:t>
            </a:r>
            <a:r>
              <a:rPr lang="en-US" altLang="zh-CN" sz="2000" dirty="0"/>
              <a:t>B) </a:t>
            </a:r>
            <a:r>
              <a:rPr lang="zh-CN" altLang="en-US" sz="2000" dirty="0"/>
              <a:t>和一台具有有限缓存的路由器</a:t>
            </a:r>
            <a:endParaRPr lang="en-US" altLang="zh-CN" sz="2000" dirty="0"/>
          </a:p>
          <a:p>
            <a:pPr lvl="1">
              <a:lnSpc>
                <a:spcPct val="150000"/>
              </a:lnSpc>
            </a:pPr>
            <a:r>
              <a:rPr lang="zh-CN" altLang="en-US" sz="1600" dirty="0"/>
              <a:t>关于重传的情况三 ：发送方可能提前检测超时并重传在路由器队列中已被推迟但还未丢失的分组</a:t>
            </a:r>
            <a:endParaRPr lang="en-US" altLang="zh-CN" sz="1600" dirty="0"/>
          </a:p>
          <a:p>
            <a:pPr lvl="2">
              <a:lnSpc>
                <a:spcPct val="150000"/>
              </a:lnSpc>
            </a:pPr>
            <a:r>
              <a:rPr lang="zh-CN" altLang="en-US" sz="1600" dirty="0"/>
              <a:t>原始数据分组和重传分组都可能到达接收方，接收方只需一份，重传分组被丢弃</a:t>
            </a:r>
          </a:p>
          <a:p>
            <a:pPr lvl="2">
              <a:lnSpc>
                <a:spcPct val="150000"/>
              </a:lnSpc>
            </a:pPr>
            <a:r>
              <a:rPr lang="zh-CN" altLang="en-US" sz="1600" dirty="0"/>
              <a:t>路由器转发重传的分组是一种浪费</a:t>
            </a:r>
          </a:p>
          <a:p>
            <a:pPr lvl="2">
              <a:lnSpc>
                <a:spcPct val="150000"/>
              </a:lnSpc>
            </a:pPr>
            <a:endParaRPr lang="zh-CN" altLang="en-US" sz="1600" dirty="0"/>
          </a:p>
          <a:p>
            <a:pPr lvl="2">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7" name="组合 6"/>
          <p:cNvGrpSpPr/>
          <p:nvPr/>
        </p:nvGrpSpPr>
        <p:grpSpPr>
          <a:xfrm>
            <a:off x="1501569" y="4138864"/>
            <a:ext cx="3867481" cy="2525791"/>
            <a:chOff x="1070495" y="4015814"/>
            <a:chExt cx="3867481" cy="2525791"/>
          </a:xfrm>
        </p:grpSpPr>
        <p:grpSp>
          <p:nvGrpSpPr>
            <p:cNvPr id="6" name="组合 5"/>
            <p:cNvGrpSpPr/>
            <p:nvPr/>
          </p:nvGrpSpPr>
          <p:grpSpPr>
            <a:xfrm>
              <a:off x="1070495" y="4015814"/>
              <a:ext cx="3867481" cy="2525791"/>
              <a:chOff x="1070495" y="4015814"/>
              <a:chExt cx="3867481" cy="2525791"/>
            </a:xfrm>
          </p:grpSpPr>
          <p:grpSp>
            <p:nvGrpSpPr>
              <p:cNvPr id="97" name="组合 96"/>
              <p:cNvGrpSpPr/>
              <p:nvPr/>
            </p:nvGrpSpPr>
            <p:grpSpPr>
              <a:xfrm>
                <a:off x="1070495" y="4015814"/>
                <a:ext cx="3867481" cy="2525791"/>
                <a:chOff x="299787" y="4179808"/>
                <a:chExt cx="3867481" cy="2525791"/>
              </a:xfrm>
            </p:grpSpPr>
            <p:sp>
              <p:nvSpPr>
                <p:cNvPr id="98" name="圆角矩形 97"/>
                <p:cNvSpPr/>
                <p:nvPr/>
              </p:nvSpPr>
              <p:spPr>
                <a:xfrm>
                  <a:off x="299787" y="4179808"/>
                  <a:ext cx="3867481"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299787" y="4223656"/>
                  <a:ext cx="3579130" cy="2441034"/>
                  <a:chOff x="5248781" y="2233748"/>
                  <a:chExt cx="3579130"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3489222"/>
                    <a:ext cx="1756664" cy="7038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100856" y="3228024"/>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100856" y="3228024"/>
                        <a:ext cx="665182"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7" cstate="print"/>
                        <a:stretch>
                          <a:fillRect b="-4918"/>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8" cstate="print"/>
                        <a:stretch>
                          <a:fillRect l="-14444" t="-94000" r="-60000"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8" cstate="print"/>
                        <a:stretch>
                          <a:fillRect l="-14286" t="-94000" r="-58242"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Line 15"/>
            <p:cNvSpPr>
              <a:spLocks noChangeShapeType="1"/>
            </p:cNvSpPr>
            <p:nvPr/>
          </p:nvSpPr>
          <p:spPr bwMode="auto">
            <a:xfrm flipV="1">
              <a:off x="1843881" y="5278578"/>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flipV="1">
              <a:off x="1780644" y="5282936"/>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22" name="矩形 21"/>
                <p:cNvSpPr/>
                <p:nvPr/>
              </p:nvSpPr>
              <p:spPr>
                <a:xfrm>
                  <a:off x="1334105" y="5108697"/>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4</m:t>
                            </m:r>
                          </m:den>
                        </m:f>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1334105" y="5108697"/>
                  <a:ext cx="552202" cy="307777"/>
                </a:xfrm>
                <a:prstGeom prst="rect">
                  <a:avLst/>
                </a:prstGeom>
                <a:blipFill rotWithShape="0">
                  <a:blip r:embed="rId9" cstate="print"/>
                  <a:stretch>
                    <a:fillRect l="-14444" t="-92157" r="-60000" b="-152941"/>
                  </a:stretch>
                </a:blipFill>
              </p:spPr>
              <p:txBody>
                <a:bodyPr/>
                <a:lstStyle/>
                <a:p>
                  <a:r>
                    <a:rPr lang="zh-CN" altLang="en-US">
                      <a:noFill/>
                    </a:rPr>
                    <a:t> </a:t>
                  </a:r>
                </a:p>
              </p:txBody>
            </p:sp>
          </mc:Fallback>
        </mc:AlternateContent>
      </p:grpSp>
      <p:sp>
        <p:nvSpPr>
          <p:cNvPr id="24" name="圆角矩形 23"/>
          <p:cNvSpPr/>
          <p:nvPr/>
        </p:nvSpPr>
        <p:spPr>
          <a:xfrm>
            <a:off x="885755" y="2812863"/>
            <a:ext cx="7607617" cy="121460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发送方在遇到大</a:t>
            </a:r>
            <a:r>
              <a:rPr lang="zh-CN" altLang="en-US" sz="1600">
                <a:solidFill>
                  <a:srgbClr val="FFFFFF"/>
                </a:solidFill>
                <a:latin typeface="Calibri" panose="020F0502020204030204" pitchFamily="34" charset="0"/>
                <a:ea typeface="黑体" panose="02010609060101010101" pitchFamily="49" charset="-122"/>
              </a:rPr>
              <a:t>时延时，可能进行不必要重传，从而引起</a:t>
            </a:r>
            <a:r>
              <a:rPr lang="zh-CN" altLang="en-US" sz="1600" dirty="0">
                <a:solidFill>
                  <a:srgbClr val="FFFFFF"/>
                </a:solidFill>
                <a:latin typeface="Calibri" panose="020F0502020204030204" pitchFamily="34" charset="0"/>
                <a:ea typeface="黑体" panose="02010609060101010101" pitchFamily="49" charset="-122"/>
              </a:rPr>
              <a:t>路由器</a:t>
            </a:r>
            <a:r>
              <a:rPr lang="zh-CN" altLang="en-US" sz="1600">
                <a:solidFill>
                  <a:srgbClr val="FFFFFF"/>
                </a:solidFill>
                <a:latin typeface="Calibri" panose="020F0502020204030204" pitchFamily="34" charset="0"/>
                <a:ea typeface="黑体" panose="02010609060101010101" pitchFamily="49" charset="-122"/>
              </a:rPr>
              <a:t>及其链路资源的浪费</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25" name="圆角矩形 24"/>
          <p:cNvSpPr/>
          <p:nvPr/>
        </p:nvSpPr>
        <p:spPr>
          <a:xfrm>
            <a:off x="5598032" y="5152203"/>
            <a:ext cx="3044823" cy="7396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0000"/>
                </a:solidFill>
                <a:latin typeface="Calibri" panose="020F0502020204030204" pitchFamily="34" charset="0"/>
                <a:ea typeface="黑体" panose="02010609060101010101" pitchFamily="49" charset="-122"/>
              </a:rPr>
              <a:t>从双方的角度看重传的代价</a:t>
            </a:r>
            <a:endParaRPr lang="en-US" altLang="zh-CN" dirty="0">
              <a:solidFill>
                <a:srgbClr val="FF0000"/>
              </a:solidFill>
              <a:latin typeface="Calibri" panose="020F0502020204030204" pitchFamily="34" charset="0"/>
              <a:ea typeface="黑体" panose="02010609060101010101" pitchFamily="49" charset="-122"/>
            </a:endParaRPr>
          </a:p>
        </p:txBody>
      </p:sp>
      <p:sp>
        <p:nvSpPr>
          <p:cNvPr id="26" name="文本框 25"/>
          <p:cNvSpPr txBox="1"/>
          <p:nvPr/>
        </p:nvSpPr>
        <p:spPr>
          <a:xfrm>
            <a:off x="2405737" y="2373141"/>
            <a:ext cx="2674962" cy="369332"/>
          </a:xfrm>
          <a:prstGeom prst="rect">
            <a:avLst/>
          </a:prstGeom>
          <a:noFill/>
        </p:spPr>
        <p:txBody>
          <a:bodyPr wrap="square" rtlCol="0">
            <a:spAutoFit/>
          </a:bodyPr>
          <a:lstStyle/>
          <a:p>
            <a:r>
              <a:rPr lang="zh-CN" altLang="en-US" dirty="0">
                <a:solidFill>
                  <a:srgbClr val="FF0000"/>
                </a:solidFill>
              </a:rPr>
              <a:t>（非必要提前重传）</a:t>
            </a:r>
          </a:p>
        </p:txBody>
      </p:sp>
    </p:spTree>
    <p:custDataLst>
      <p:tags r:id="rId1"/>
    </p:custDataLst>
    <p:extLst>
      <p:ext uri="{BB962C8B-B14F-4D97-AF65-F5344CB8AC3E}">
        <p14:creationId xmlns:p14="http://schemas.microsoft.com/office/powerpoint/2010/main" val="5561797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可靠和有序传输</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自适应重传</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16637928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9" presetClass="emph" presetSubtype="0" nodeType="withEffect">
                                  <p:stCondLst>
                                    <p:cond delay="0"/>
                                  </p:stCondLst>
                                  <p:childTnLst>
                                    <p:set>
                                      <p:cBhvr rctx="PPT">
                                        <p:cTn id="18" dur="indefinite"/>
                                        <p:tgtEl>
                                          <p:spTgt spid="3">
                                            <p:txEl>
                                              <p:pRg st="8" end="8"/>
                                            </p:txEl>
                                          </p:spTgt>
                                        </p:tgtEl>
                                        <p:attrNameLst>
                                          <p:attrName>style.opacity</p:attrName>
                                        </p:attrNameLst>
                                      </p:cBhvr>
                                      <p:to>
                                        <p:strVal val="0.25"/>
                                      </p:to>
                                    </p:set>
                                    <p:animEffect filter="image" prLst="opacity: 0.25">
                                      <p:cBhvr rctx="IE">
                                        <p:cTn id="19" dur="indefinite"/>
                                        <p:tgtEl>
                                          <p:spTgt spid="3">
                                            <p:txEl>
                                              <p:pRg st="8" end="8"/>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9" end="9"/>
                                            </p:txEl>
                                          </p:spTgt>
                                        </p:tgtEl>
                                        <p:attrNameLst>
                                          <p:attrName>style.textDecorationUnderline</p:attrName>
                                        </p:attrNameLst>
                                      </p:cBhvr>
                                      <p:to>
                                        <p:strVal val="true"/>
                                      </p:to>
                                    </p:se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9" end="9"/>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464731" cy="2237161"/>
              </a:xfrm>
            </p:spPr>
            <p:txBody>
              <a:bodyPr/>
              <a:lstStyle/>
              <a:p>
                <a:r>
                  <a:rPr lang="zh-CN" altLang="en-US" sz="2000" dirty="0"/>
                  <a:t>情况</a:t>
                </a:r>
                <a:r>
                  <a:rPr lang="en-US" altLang="zh-CN" sz="2000" dirty="0"/>
                  <a:t>3</a:t>
                </a:r>
                <a:r>
                  <a:rPr lang="zh-CN" altLang="en-US" sz="2000" dirty="0"/>
                  <a:t>：四个发送方和多台具有有限缓存的路由器及多跳路径</a:t>
                </a:r>
                <a:endParaRPr lang="en-US" altLang="zh-CN" sz="2000" dirty="0"/>
              </a:p>
              <a:p>
                <a:pPr lvl="1">
                  <a:lnSpc>
                    <a:spcPct val="150000"/>
                  </a:lnSpc>
                </a:pPr>
                <a:r>
                  <a:rPr lang="en-US" altLang="zh-CN" sz="1600" dirty="0"/>
                  <a:t>4</a:t>
                </a:r>
                <a:r>
                  <a:rPr lang="zh-CN" altLang="en-US" sz="1600" dirty="0"/>
                  <a:t>台主机发送分组，每台都通过交叠的两跳路径传输</a:t>
                </a:r>
                <a:endParaRPr lang="en-US" altLang="zh-CN" sz="1600" dirty="0"/>
              </a:p>
              <a:p>
                <a:pPr lvl="2"/>
                <a:r>
                  <a:rPr lang="en-US" altLang="zh-CN" sz="1600" dirty="0">
                    <a:ea typeface="华文中宋" pitchFamily="2" charset="-122"/>
                  </a:rPr>
                  <a:t>A</a:t>
                </a:r>
                <a:r>
                  <a:rPr lang="en-US" altLang="zh-CN" sz="1600" dirty="0">
                    <a:ea typeface="华文中宋" pitchFamily="2" charset="-122"/>
                    <a:sym typeface="Wingdings" pitchFamily="2" charset="2"/>
                  </a:rPr>
                  <a:t></a:t>
                </a:r>
                <a:r>
                  <a:rPr lang="en-US" altLang="zh-CN" sz="1600" dirty="0">
                    <a:ea typeface="华文中宋" pitchFamily="2" charset="-122"/>
                  </a:rPr>
                  <a:t>C</a:t>
                </a:r>
                <a:r>
                  <a:rPr lang="zh-CN" altLang="en-US" sz="1600" dirty="0">
                    <a:ea typeface="华文中宋" pitchFamily="2" charset="-122"/>
                  </a:rPr>
                  <a:t>、</a:t>
                </a:r>
                <a:r>
                  <a:rPr lang="en-US" altLang="zh-CN" sz="1600" dirty="0">
                    <a:ea typeface="华文中宋" pitchFamily="2" charset="-122"/>
                  </a:rPr>
                  <a:t>C</a:t>
                </a:r>
                <a:r>
                  <a:rPr lang="en-US" altLang="zh-CN" sz="1600" dirty="0">
                    <a:ea typeface="华文中宋" pitchFamily="2" charset="-122"/>
                    <a:sym typeface="Wingdings" pitchFamily="2" charset="2"/>
                  </a:rPr>
                  <a:t></a:t>
                </a:r>
                <a:r>
                  <a:rPr lang="en-US" altLang="zh-CN" sz="1600" dirty="0">
                    <a:ea typeface="华文中宋" pitchFamily="2" charset="-122"/>
                  </a:rPr>
                  <a:t>A</a:t>
                </a:r>
                <a:r>
                  <a:rPr lang="zh-CN" altLang="en-US" sz="1600" dirty="0">
                    <a:ea typeface="华文中宋" pitchFamily="2" charset="-122"/>
                  </a:rPr>
                  <a:t>、</a:t>
                </a:r>
                <a:r>
                  <a:rPr lang="en-US" altLang="zh-CN" sz="1600" dirty="0">
                    <a:ea typeface="华文中宋" pitchFamily="2" charset="-122"/>
                  </a:rPr>
                  <a:t>B</a:t>
                </a:r>
                <a:r>
                  <a:rPr lang="en-US" altLang="zh-CN" sz="1600" dirty="0">
                    <a:ea typeface="华文中宋" pitchFamily="2" charset="-122"/>
                    <a:sym typeface="Wingdings" pitchFamily="2" charset="2"/>
                  </a:rPr>
                  <a:t></a:t>
                </a:r>
                <a:r>
                  <a:rPr lang="en-US" altLang="zh-CN" sz="1600" dirty="0">
                    <a:ea typeface="华文中宋" pitchFamily="2" charset="-122"/>
                  </a:rPr>
                  <a:t>D</a:t>
                </a:r>
                <a:r>
                  <a:rPr lang="zh-CN" altLang="en-US" sz="1600" dirty="0">
                    <a:ea typeface="华文中宋" pitchFamily="2" charset="-122"/>
                  </a:rPr>
                  <a:t>、</a:t>
                </a:r>
                <a:r>
                  <a:rPr lang="en-US" altLang="zh-CN" sz="1600" dirty="0">
                    <a:ea typeface="华文中宋" pitchFamily="2" charset="-122"/>
                  </a:rPr>
                  <a:t>D</a:t>
                </a:r>
                <a:r>
                  <a:rPr lang="en-US" altLang="zh-CN" sz="1600" dirty="0">
                    <a:ea typeface="华文中宋" pitchFamily="2" charset="-122"/>
                    <a:sym typeface="Wingdings" pitchFamily="2" charset="2"/>
                  </a:rPr>
                  <a:t></a:t>
                </a:r>
                <a:r>
                  <a:rPr lang="en-US" altLang="zh-CN" sz="1600" dirty="0">
                    <a:ea typeface="华文中宋" pitchFamily="2" charset="-122"/>
                  </a:rPr>
                  <a:t>B</a:t>
                </a:r>
                <a:endParaRPr lang="zh-CN" altLang="en-US" sz="1600" dirty="0"/>
              </a:p>
              <a:p>
                <a:pPr lvl="1">
                  <a:lnSpc>
                    <a:spcPct val="150000"/>
                  </a:lnSpc>
                </a:pPr>
                <a:r>
                  <a:rPr lang="zh-CN" altLang="en-US" sz="1600" dirty="0"/>
                  <a:t>假设每台主机采用超时重传机制实现可靠数据传输</a:t>
                </a:r>
                <a:endParaRPr lang="en-US" altLang="zh-CN" sz="1600" dirty="0"/>
              </a:p>
              <a:p>
                <a:pPr lvl="1">
                  <a:lnSpc>
                    <a:spcPct val="150000"/>
                  </a:lnSpc>
                </a:pPr>
                <a:r>
                  <a:rPr lang="zh-CN" altLang="en-US" sz="1600" dirty="0"/>
                  <a:t>所有主机都有相同的发送速率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，所有链路容量都是 </a:t>
                </a:r>
                <a:r>
                  <a:rPr lang="en-US" altLang="zh-CN" sz="1600" dirty="0"/>
                  <a:t>R B/s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464731" cy="2237161"/>
              </a:xfrm>
              <a:blipFill rotWithShape="0">
                <a:blip r:embed="rId5" cstate="print"/>
                <a:stretch>
                  <a:fillRect l="-21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9"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10" cstate="print"/>
                <a:stretch>
                  <a:fillRect/>
                </a:stretch>
              </a:blipFill>
              <a:ln w="9525">
                <a:no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4780801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dissolve">
                                      <p:cBhvr>
                                        <p:cTn id="10" dur="5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67"/>
                                        </p:tgtEl>
                                        <p:attrNameLst>
                                          <p:attrName>style.visibility</p:attrName>
                                        </p:attrNameLst>
                                      </p:cBhvr>
                                      <p:to>
                                        <p:strVal val="visible"/>
                                      </p:to>
                                    </p:set>
                                    <p:animEffect transition="in" filter="wipe(up)">
                                      <p:cBhvr>
                                        <p:cTn id="24" dur="500"/>
                                        <p:tgtEl>
                                          <p:spTgt spid="267"/>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68"/>
                                        </p:tgtEl>
                                        <p:attrNameLst>
                                          <p:attrName>style.visibility</p:attrName>
                                        </p:attrNameLst>
                                      </p:cBhvr>
                                      <p:to>
                                        <p:strVal val="visible"/>
                                      </p:to>
                                    </p:set>
                                    <p:animEffect transition="in" filter="wipe(left)">
                                      <p:cBhvr>
                                        <p:cTn id="28" dur="500"/>
                                        <p:tgtEl>
                                          <p:spTgt spid="268"/>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269"/>
                                        </p:tgtEl>
                                        <p:attrNameLst>
                                          <p:attrName>style.visibility</p:attrName>
                                        </p:attrNameLst>
                                      </p:cBhvr>
                                      <p:to>
                                        <p:strVal val="visible"/>
                                      </p:to>
                                    </p:set>
                                    <p:animEffect transition="in" filter="wipe(up)">
                                      <p:cBhvr>
                                        <p:cTn id="32" dur="500"/>
                                        <p:tgtEl>
                                          <p:spTgt spid="269"/>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70"/>
                                        </p:tgtEl>
                                        <p:attrNameLst>
                                          <p:attrName>style.visibility</p:attrName>
                                        </p:attrNameLst>
                                      </p:cBhvr>
                                      <p:to>
                                        <p:strVal val="visible"/>
                                      </p:to>
                                    </p:set>
                                    <p:animEffect transition="in" filter="wipe(left)">
                                      <p:cBhvr>
                                        <p:cTn id="36" dur="500"/>
                                        <p:tgtEl>
                                          <p:spTgt spid="270"/>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271"/>
                                        </p:tgtEl>
                                        <p:attrNameLst>
                                          <p:attrName>style.visibility</p:attrName>
                                        </p:attrNameLst>
                                      </p:cBhvr>
                                      <p:to>
                                        <p:strVal val="visible"/>
                                      </p:to>
                                    </p:set>
                                    <p:animEffect transition="in" filter="wipe(up)">
                                      <p:cBhvr>
                                        <p:cTn id="40" dur="500"/>
                                        <p:tgtEl>
                                          <p:spTgt spid="271"/>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272"/>
                                        </p:tgtEl>
                                        <p:attrNameLst>
                                          <p:attrName>style.visibility</p:attrName>
                                        </p:attrNameLst>
                                      </p:cBhvr>
                                      <p:to>
                                        <p:strVal val="visible"/>
                                      </p:to>
                                    </p:set>
                                    <p:animEffect transition="in" filter="wipe(left)">
                                      <p:cBhvr>
                                        <p:cTn id="44" dur="500"/>
                                        <p:tgtEl>
                                          <p:spTgt spid="272"/>
                                        </p:tgtEl>
                                      </p:cBhvr>
                                    </p:animEffect>
                                  </p:childTnLst>
                                </p:cTn>
                              </p:par>
                            </p:childTnLst>
                          </p:cTn>
                        </p:par>
                        <p:par>
                          <p:cTn id="45" fill="hold">
                            <p:stCondLst>
                              <p:cond delay="3500"/>
                            </p:stCondLst>
                            <p:childTnLst>
                              <p:par>
                                <p:cTn id="46" presetID="22" presetClass="entr" presetSubtype="4" fill="hold" nodeType="afterEffect">
                                  <p:stCondLst>
                                    <p:cond delay="0"/>
                                  </p:stCondLst>
                                  <p:childTnLst>
                                    <p:set>
                                      <p:cBhvr>
                                        <p:cTn id="47" dur="1" fill="hold">
                                          <p:stCondLst>
                                            <p:cond delay="0"/>
                                          </p:stCondLst>
                                        </p:cTn>
                                        <p:tgtEl>
                                          <p:spTgt spid="273"/>
                                        </p:tgtEl>
                                        <p:attrNameLst>
                                          <p:attrName>style.visibility</p:attrName>
                                        </p:attrNameLst>
                                      </p:cBhvr>
                                      <p:to>
                                        <p:strVal val="visible"/>
                                      </p:to>
                                    </p:set>
                                    <p:animEffect transition="in" filter="wipe(down)">
                                      <p:cBhvr>
                                        <p:cTn id="48" dur="500"/>
                                        <p:tgtEl>
                                          <p:spTgt spid="27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74"/>
                                        </p:tgtEl>
                                        <p:attrNameLst>
                                          <p:attrName>style.visibility</p:attrName>
                                        </p:attrNameLst>
                                      </p:cBhvr>
                                      <p:to>
                                        <p:strVal val="visible"/>
                                      </p:to>
                                    </p:set>
                                    <p:animEffect transition="in" filter="wipe(up)">
                                      <p:cBhvr>
                                        <p:cTn id="53" dur="500"/>
                                        <p:tgtEl>
                                          <p:spTgt spid="274"/>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276"/>
                                        </p:tgtEl>
                                        <p:attrNameLst>
                                          <p:attrName>style.visibility</p:attrName>
                                        </p:attrNameLst>
                                      </p:cBhvr>
                                      <p:to>
                                        <p:strVal val="visible"/>
                                      </p:to>
                                    </p:set>
                                    <p:animEffect transition="in" filter="wipe(right)">
                                      <p:cBhvr>
                                        <p:cTn id="57" dur="500"/>
                                        <p:tgtEl>
                                          <p:spTgt spid="276"/>
                                        </p:tgtEl>
                                      </p:cBhvr>
                                    </p:animEffect>
                                  </p:childTnLst>
                                </p:cTn>
                              </p:par>
                            </p:childTnLst>
                          </p:cTn>
                        </p:par>
                        <p:par>
                          <p:cTn id="58" fill="hold">
                            <p:stCondLst>
                              <p:cond delay="1000"/>
                            </p:stCondLst>
                            <p:childTnLst>
                              <p:par>
                                <p:cTn id="59" presetID="22" presetClass="entr" presetSubtype="4" fill="hold" nodeType="afterEffect">
                                  <p:stCondLst>
                                    <p:cond delay="0"/>
                                  </p:stCondLst>
                                  <p:childTnLst>
                                    <p:set>
                                      <p:cBhvr>
                                        <p:cTn id="60" dur="1" fill="hold">
                                          <p:stCondLst>
                                            <p:cond delay="0"/>
                                          </p:stCondLst>
                                        </p:cTn>
                                        <p:tgtEl>
                                          <p:spTgt spid="277"/>
                                        </p:tgtEl>
                                        <p:attrNameLst>
                                          <p:attrName>style.visibility</p:attrName>
                                        </p:attrNameLst>
                                      </p:cBhvr>
                                      <p:to>
                                        <p:strVal val="visible"/>
                                      </p:to>
                                    </p:set>
                                    <p:animEffect transition="in" filter="wipe(down)">
                                      <p:cBhvr>
                                        <p:cTn id="61" dur="500"/>
                                        <p:tgtEl>
                                          <p:spTgt spid="277"/>
                                        </p:tgtEl>
                                      </p:cBhvr>
                                    </p:animEffect>
                                  </p:childTnLst>
                                </p:cTn>
                              </p:par>
                            </p:childTnLst>
                          </p:cTn>
                        </p:par>
                        <p:par>
                          <p:cTn id="62" fill="hold">
                            <p:stCondLst>
                              <p:cond delay="1500"/>
                            </p:stCondLst>
                            <p:childTnLst>
                              <p:par>
                                <p:cTn id="63" presetID="22" presetClass="entr" presetSubtype="2" fill="hold" nodeType="afterEffect">
                                  <p:stCondLst>
                                    <p:cond delay="0"/>
                                  </p:stCondLst>
                                  <p:childTnLst>
                                    <p:set>
                                      <p:cBhvr>
                                        <p:cTn id="64" dur="1" fill="hold">
                                          <p:stCondLst>
                                            <p:cond delay="0"/>
                                          </p:stCondLst>
                                        </p:cTn>
                                        <p:tgtEl>
                                          <p:spTgt spid="278"/>
                                        </p:tgtEl>
                                        <p:attrNameLst>
                                          <p:attrName>style.visibility</p:attrName>
                                        </p:attrNameLst>
                                      </p:cBhvr>
                                      <p:to>
                                        <p:strVal val="visible"/>
                                      </p:to>
                                    </p:set>
                                    <p:animEffect transition="in" filter="wipe(right)">
                                      <p:cBhvr>
                                        <p:cTn id="65" dur="500"/>
                                        <p:tgtEl>
                                          <p:spTgt spid="278"/>
                                        </p:tgtEl>
                                      </p:cBhvr>
                                    </p:animEffect>
                                  </p:childTnLst>
                                </p:cTn>
                              </p:par>
                            </p:childTnLst>
                          </p:cTn>
                        </p:par>
                        <p:par>
                          <p:cTn id="66" fill="hold">
                            <p:stCondLst>
                              <p:cond delay="2000"/>
                            </p:stCondLst>
                            <p:childTnLst>
                              <p:par>
                                <p:cTn id="67" presetID="22" presetClass="entr" presetSubtype="4" fill="hold" nodeType="afterEffect">
                                  <p:stCondLst>
                                    <p:cond delay="0"/>
                                  </p:stCondLst>
                                  <p:childTnLst>
                                    <p:set>
                                      <p:cBhvr>
                                        <p:cTn id="68" dur="1" fill="hold">
                                          <p:stCondLst>
                                            <p:cond delay="0"/>
                                          </p:stCondLst>
                                        </p:cTn>
                                        <p:tgtEl>
                                          <p:spTgt spid="279"/>
                                        </p:tgtEl>
                                        <p:attrNameLst>
                                          <p:attrName>style.visibility</p:attrName>
                                        </p:attrNameLst>
                                      </p:cBhvr>
                                      <p:to>
                                        <p:strVal val="visible"/>
                                      </p:to>
                                    </p:set>
                                    <p:animEffect transition="in" filter="wipe(down)">
                                      <p:cBhvr>
                                        <p:cTn id="69" dur="500"/>
                                        <p:tgtEl>
                                          <p:spTgt spid="27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80"/>
                                        </p:tgtEl>
                                        <p:attrNameLst>
                                          <p:attrName>style.visibility</p:attrName>
                                        </p:attrNameLst>
                                      </p:cBhvr>
                                      <p:to>
                                        <p:strVal val="visible"/>
                                      </p:to>
                                    </p:set>
                                    <p:animEffect transition="in" filter="wipe(up)">
                                      <p:cBhvr>
                                        <p:cTn id="74" dur="500"/>
                                        <p:tgtEl>
                                          <p:spTgt spid="280"/>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281"/>
                                        </p:tgtEl>
                                        <p:attrNameLst>
                                          <p:attrName>style.visibility</p:attrName>
                                        </p:attrNameLst>
                                      </p:cBhvr>
                                      <p:to>
                                        <p:strVal val="visible"/>
                                      </p:to>
                                    </p:set>
                                    <p:animEffect transition="in" filter="wipe(right)">
                                      <p:cBhvr>
                                        <p:cTn id="78" dur="500"/>
                                        <p:tgtEl>
                                          <p:spTgt spid="281"/>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282"/>
                                        </p:tgtEl>
                                        <p:attrNameLst>
                                          <p:attrName>style.visibility</p:attrName>
                                        </p:attrNameLst>
                                      </p:cBhvr>
                                      <p:to>
                                        <p:strVal val="visible"/>
                                      </p:to>
                                    </p:set>
                                    <p:animEffect transition="in" filter="wipe(up)">
                                      <p:cBhvr>
                                        <p:cTn id="82" dur="500"/>
                                        <p:tgtEl>
                                          <p:spTgt spid="282"/>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83"/>
                                        </p:tgtEl>
                                        <p:attrNameLst>
                                          <p:attrName>style.visibility</p:attrName>
                                        </p:attrNameLst>
                                      </p:cBhvr>
                                      <p:to>
                                        <p:strVal val="visible"/>
                                      </p:to>
                                    </p:set>
                                    <p:animEffect transition="in" filter="wipe(right)">
                                      <p:cBhvr>
                                        <p:cTn id="86" dur="500"/>
                                        <p:tgtEl>
                                          <p:spTgt spid="283"/>
                                        </p:tgtEl>
                                      </p:cBhvr>
                                    </p:animEffect>
                                  </p:childTnLst>
                                </p:cTn>
                              </p:par>
                            </p:childTnLst>
                          </p:cTn>
                        </p:par>
                        <p:par>
                          <p:cTn id="87" fill="hold">
                            <p:stCondLst>
                              <p:cond delay="2000"/>
                            </p:stCondLst>
                            <p:childTnLst>
                              <p:par>
                                <p:cTn id="88" presetID="22" presetClass="entr" presetSubtype="4" fill="hold" nodeType="afterEffect">
                                  <p:stCondLst>
                                    <p:cond delay="0"/>
                                  </p:stCondLst>
                                  <p:childTnLst>
                                    <p:set>
                                      <p:cBhvr>
                                        <p:cTn id="89" dur="1" fill="hold">
                                          <p:stCondLst>
                                            <p:cond delay="0"/>
                                          </p:stCondLst>
                                        </p:cTn>
                                        <p:tgtEl>
                                          <p:spTgt spid="284"/>
                                        </p:tgtEl>
                                        <p:attrNameLst>
                                          <p:attrName>style.visibility</p:attrName>
                                        </p:attrNameLst>
                                      </p:cBhvr>
                                      <p:to>
                                        <p:strVal val="visible"/>
                                      </p:to>
                                    </p:set>
                                    <p:animEffect transition="in" filter="wipe(down)">
                                      <p:cBhvr>
                                        <p:cTn id="90" dur="500"/>
                                        <p:tgtEl>
                                          <p:spTgt spid="28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85"/>
                                        </p:tgtEl>
                                        <p:attrNameLst>
                                          <p:attrName>style.visibility</p:attrName>
                                        </p:attrNameLst>
                                      </p:cBhvr>
                                      <p:to>
                                        <p:strVal val="visible"/>
                                      </p:to>
                                    </p:set>
                                    <p:animEffect transition="in" filter="wipe(up)">
                                      <p:cBhvr>
                                        <p:cTn id="95" dur="500"/>
                                        <p:tgtEl>
                                          <p:spTgt spid="285"/>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86"/>
                                        </p:tgtEl>
                                        <p:attrNameLst>
                                          <p:attrName>style.visibility</p:attrName>
                                        </p:attrNameLst>
                                      </p:cBhvr>
                                      <p:to>
                                        <p:strVal val="visible"/>
                                      </p:to>
                                    </p:set>
                                    <p:animEffect transition="in" filter="wipe(left)">
                                      <p:cBhvr>
                                        <p:cTn id="99" dur="500"/>
                                        <p:tgtEl>
                                          <p:spTgt spid="286"/>
                                        </p:tgtEl>
                                      </p:cBhvr>
                                    </p:animEffect>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87"/>
                                        </p:tgtEl>
                                        <p:attrNameLst>
                                          <p:attrName>style.visibility</p:attrName>
                                        </p:attrNameLst>
                                      </p:cBhvr>
                                      <p:to>
                                        <p:strVal val="visible"/>
                                      </p:to>
                                    </p:set>
                                    <p:animEffect transition="in" filter="wipe(down)">
                                      <p:cBhvr>
                                        <p:cTn id="103" dur="500"/>
                                        <p:tgtEl>
                                          <p:spTgt spid="287"/>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288"/>
                                        </p:tgtEl>
                                        <p:attrNameLst>
                                          <p:attrName>style.visibility</p:attrName>
                                        </p:attrNameLst>
                                      </p:cBhvr>
                                      <p:to>
                                        <p:strVal val="visible"/>
                                      </p:to>
                                    </p:set>
                                    <p:animEffect transition="in" filter="wipe(left)">
                                      <p:cBhvr>
                                        <p:cTn id="107" dur="500"/>
                                        <p:tgtEl>
                                          <p:spTgt spid="288"/>
                                        </p:tgtEl>
                                      </p:cBhvr>
                                    </p:animEffect>
                                  </p:childTnLst>
                                </p:cTn>
                              </p:par>
                            </p:childTnLst>
                          </p:cTn>
                        </p:par>
                        <p:par>
                          <p:cTn id="108" fill="hold">
                            <p:stCondLst>
                              <p:cond delay="2000"/>
                            </p:stCondLst>
                            <p:childTnLst>
                              <p:par>
                                <p:cTn id="109" presetID="22" presetClass="entr" presetSubtype="4" fill="hold" nodeType="afterEffect">
                                  <p:stCondLst>
                                    <p:cond delay="0"/>
                                  </p:stCondLst>
                                  <p:childTnLst>
                                    <p:set>
                                      <p:cBhvr>
                                        <p:cTn id="110" dur="1" fill="hold">
                                          <p:stCondLst>
                                            <p:cond delay="0"/>
                                          </p:stCondLst>
                                        </p:cTn>
                                        <p:tgtEl>
                                          <p:spTgt spid="289"/>
                                        </p:tgtEl>
                                        <p:attrNameLst>
                                          <p:attrName>style.visibility</p:attrName>
                                        </p:attrNameLst>
                                      </p:cBhvr>
                                      <p:to>
                                        <p:strVal val="visible"/>
                                      </p:to>
                                    </p:set>
                                    <p:animEffect transition="in" filter="wipe(down)">
                                      <p:cBhvr>
                                        <p:cTn id="111" dur="500"/>
                                        <p:tgtEl>
                                          <p:spTgt spid="289"/>
                                        </p:tgtEl>
                                      </p:cBhvr>
                                    </p:animEffect>
                                  </p:childTnLst>
                                </p:cTn>
                              </p:par>
                            </p:childTnLst>
                          </p:cTn>
                        </p:par>
                        <p:par>
                          <p:cTn id="112" fill="hold">
                            <p:stCondLst>
                              <p:cond delay="2500"/>
                            </p:stCondLst>
                            <p:childTnLst>
                              <p:par>
                                <p:cTn id="113" presetID="22" presetClass="entr" presetSubtype="8" fill="hold" nodeType="afterEffect">
                                  <p:stCondLst>
                                    <p:cond delay="0"/>
                                  </p:stCondLst>
                                  <p:childTnLst>
                                    <p:set>
                                      <p:cBhvr>
                                        <p:cTn id="114" dur="1" fill="hold">
                                          <p:stCondLst>
                                            <p:cond delay="0"/>
                                          </p:stCondLst>
                                        </p:cTn>
                                        <p:tgtEl>
                                          <p:spTgt spid="290"/>
                                        </p:tgtEl>
                                        <p:attrNameLst>
                                          <p:attrName>style.visibility</p:attrName>
                                        </p:attrNameLst>
                                      </p:cBhvr>
                                      <p:to>
                                        <p:strVal val="visible"/>
                                      </p:to>
                                    </p:set>
                                    <p:animEffect transition="in" filter="wipe(left)">
                                      <p:cBhvr>
                                        <p:cTn id="115" dur="500"/>
                                        <p:tgtEl>
                                          <p:spTgt spid="290"/>
                                        </p:tgtEl>
                                      </p:cBhvr>
                                    </p:animEffect>
                                  </p:childTnLst>
                                </p:cTn>
                              </p:par>
                            </p:childTnLst>
                          </p:cTn>
                        </p:par>
                        <p:par>
                          <p:cTn id="116" fill="hold">
                            <p:stCondLst>
                              <p:cond delay="3000"/>
                            </p:stCondLst>
                            <p:childTnLst>
                              <p:par>
                                <p:cTn id="117" presetID="22" presetClass="entr" presetSubtype="4" fill="hold" nodeType="afterEffect">
                                  <p:stCondLst>
                                    <p:cond delay="0"/>
                                  </p:stCondLst>
                                  <p:childTnLst>
                                    <p:set>
                                      <p:cBhvr>
                                        <p:cTn id="118" dur="1" fill="hold">
                                          <p:stCondLst>
                                            <p:cond delay="0"/>
                                          </p:stCondLst>
                                        </p:cTn>
                                        <p:tgtEl>
                                          <p:spTgt spid="291"/>
                                        </p:tgtEl>
                                        <p:attrNameLst>
                                          <p:attrName>style.visibility</p:attrName>
                                        </p:attrNameLst>
                                      </p:cBhvr>
                                      <p:to>
                                        <p:strVal val="visible"/>
                                      </p:to>
                                    </p:set>
                                    <p:animEffect transition="in" filter="wipe(down)">
                                      <p:cBhvr>
                                        <p:cTn id="119" dur="500"/>
                                        <p:tgtEl>
                                          <p:spTgt spid="291"/>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3">
                                            <p:txEl>
                                              <p:pRg st="3" end="3"/>
                                            </p:txEl>
                                          </p:spTgt>
                                        </p:tgtEl>
                                        <p:attrNameLst>
                                          <p:attrName>style.visibility</p:attrName>
                                        </p:attrNameLst>
                                      </p:cBhvr>
                                      <p:to>
                                        <p:strVal val="visible"/>
                                      </p:to>
                                    </p:set>
                                    <p:animEffect transition="in" filter="dissolve">
                                      <p:cBhvr>
                                        <p:cTn id="124" dur="500"/>
                                        <p:tgtEl>
                                          <p:spTgt spid="3">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3">
                                            <p:txEl>
                                              <p:pRg st="4" end="4"/>
                                            </p:txEl>
                                          </p:spTgt>
                                        </p:tgtEl>
                                        <p:attrNameLst>
                                          <p:attrName>style.visibility</p:attrName>
                                        </p:attrNameLst>
                                      </p:cBhvr>
                                      <p:to>
                                        <p:strVal val="visible"/>
                                      </p:to>
                                    </p:set>
                                    <p:animEffect transition="in" filter="dissolve">
                                      <p:cBhvr>
                                        <p:cTn id="129" dur="500"/>
                                        <p:tgtEl>
                                          <p:spTgt spid="3">
                                            <p:txEl>
                                              <p:pRg st="4" end="4"/>
                                            </p:txEl>
                                          </p:spTgt>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292"/>
                                        </p:tgtEl>
                                        <p:attrNameLst>
                                          <p:attrName>style.visibility</p:attrName>
                                        </p:attrNameLst>
                                      </p:cBhvr>
                                      <p:to>
                                        <p:strVal val="visible"/>
                                      </p:to>
                                    </p:set>
                                    <p:animEffect transition="in" filter="dissolve">
                                      <p:cBhvr>
                                        <p:cTn id="132" dur="500"/>
                                        <p:tgtEl>
                                          <p:spTgt spid="292"/>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293"/>
                                        </p:tgtEl>
                                        <p:attrNameLst>
                                          <p:attrName>style.visibility</p:attrName>
                                        </p:attrNameLst>
                                      </p:cBhvr>
                                      <p:to>
                                        <p:strVal val="visible"/>
                                      </p:to>
                                    </p:set>
                                    <p:animEffect transition="in" filter="wipe(up)">
                                      <p:cBhvr>
                                        <p:cTn id="136" dur="500"/>
                                        <p:tgtEl>
                                          <p:spTgt spid="293"/>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94"/>
                                        </p:tgtEl>
                                        <p:attrNameLst>
                                          <p:attrName>style.visibility</p:attrName>
                                        </p:attrNameLst>
                                      </p:cBhvr>
                                      <p:to>
                                        <p:strVal val="visible"/>
                                      </p:to>
                                    </p:set>
                                    <p:animEffect transition="in" filter="dissolve">
                                      <p:cBhvr>
                                        <p:cTn id="139" dur="500"/>
                                        <p:tgtEl>
                                          <p:spTgt spid="294"/>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95"/>
                                        </p:tgtEl>
                                        <p:attrNameLst>
                                          <p:attrName>style.visibility</p:attrName>
                                        </p:attrNameLst>
                                      </p:cBhvr>
                                      <p:to>
                                        <p:strVal val="visible"/>
                                      </p:to>
                                    </p:set>
                                    <p:animEffect transition="in" filter="dissolve">
                                      <p:cBhvr>
                                        <p:cTn id="142"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p:bldP spid="293" grpId="0" animBg="1"/>
      <p:bldP spid="294" grpId="0" animBg="1"/>
      <p:bldP spid="2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579555" cy="2237161"/>
              </a:xfrm>
            </p:spPr>
            <p:txBody>
              <a:bodyPr/>
              <a:lstStyle/>
              <a:p>
                <a:r>
                  <a:rPr lang="zh-CN" altLang="en-US" sz="2000" dirty="0"/>
                  <a:t>考虑连接</a:t>
                </a:r>
                <a:r>
                  <a:rPr lang="en-US" altLang="zh-CN" sz="2000" dirty="0">
                    <a:ea typeface="华文中宋" pitchFamily="2" charset="-122"/>
                  </a:rPr>
                  <a:t>A</a:t>
                </a:r>
                <a:r>
                  <a:rPr lang="en-US" altLang="zh-CN" sz="2000" dirty="0">
                    <a:ea typeface="华文中宋" pitchFamily="2" charset="-122"/>
                    <a:sym typeface="Wingdings" pitchFamily="2" charset="2"/>
                  </a:rPr>
                  <a:t></a:t>
                </a:r>
                <a:r>
                  <a:rPr lang="en-US" altLang="zh-CN" sz="2000" dirty="0">
                    <a:ea typeface="华文中宋" pitchFamily="2" charset="-122"/>
                  </a:rPr>
                  <a:t>C</a:t>
                </a:r>
                <a:r>
                  <a:rPr lang="zh-CN" altLang="en-US" sz="2000" dirty="0">
                    <a:ea typeface="华文中宋" pitchFamily="2" charset="-122"/>
                  </a:rPr>
                  <a:t>：经过路由器 </a:t>
                </a:r>
                <a:r>
                  <a:rPr lang="en-US" altLang="zh-CN" sz="2000" dirty="0">
                    <a:ea typeface="华文中宋" pitchFamily="2" charset="-122"/>
                  </a:rPr>
                  <a:t>R1 </a:t>
                </a:r>
                <a:r>
                  <a:rPr lang="zh-CN" altLang="en-US" sz="2000" dirty="0">
                    <a:ea typeface="华文中宋" pitchFamily="2" charset="-122"/>
                  </a:rPr>
                  <a:t>和 </a:t>
                </a:r>
                <a:r>
                  <a:rPr lang="en-US" altLang="zh-CN" sz="2000" dirty="0">
                    <a:ea typeface="华文中宋" pitchFamily="2" charset="-122"/>
                  </a:rPr>
                  <a:t>R2</a:t>
                </a:r>
                <a:r>
                  <a:rPr lang="zh-CN" altLang="en-US" sz="2000" dirty="0">
                    <a:ea typeface="华文中宋" pitchFamily="2" charset="-122"/>
                  </a:rPr>
                  <a:t>，与 </a:t>
                </a:r>
                <a:r>
                  <a:rPr lang="en-US" altLang="zh-CN" sz="2000" dirty="0">
                    <a:ea typeface="华文中宋" pitchFamily="2" charset="-122"/>
                  </a:rPr>
                  <a:t>D</a:t>
                </a:r>
                <a:r>
                  <a:rPr lang="en-US" altLang="zh-CN" sz="2000" dirty="0">
                    <a:ea typeface="华文中宋" pitchFamily="2" charset="-122"/>
                    <a:sym typeface="Wingdings" pitchFamily="2" charset="2"/>
                  </a:rPr>
                  <a:t></a:t>
                </a:r>
                <a:r>
                  <a:rPr lang="en-US" altLang="zh-CN" sz="2000" dirty="0">
                    <a:ea typeface="华文中宋" pitchFamily="2" charset="-122"/>
                  </a:rPr>
                  <a:t>B </a:t>
                </a:r>
                <a:r>
                  <a:rPr lang="zh-CN" altLang="en-US" sz="2000" dirty="0">
                    <a:ea typeface="华文中宋" pitchFamily="2" charset="-122"/>
                  </a:rPr>
                  <a:t>共享 </a:t>
                </a:r>
                <a:r>
                  <a:rPr lang="en-US" altLang="zh-CN" sz="2000" dirty="0">
                    <a:ea typeface="华文中宋" pitchFamily="2" charset="-122"/>
                  </a:rPr>
                  <a:t>R1</a:t>
                </a:r>
                <a:r>
                  <a:rPr lang="zh-CN" altLang="en-US" sz="2000" dirty="0">
                    <a:ea typeface="华文中宋" pitchFamily="2" charset="-122"/>
                  </a:rPr>
                  <a:t>，与 </a:t>
                </a:r>
                <a:r>
                  <a:rPr lang="en-US" altLang="zh-CN" sz="2000" dirty="0">
                    <a:ea typeface="华文中宋" pitchFamily="2" charset="-122"/>
                  </a:rPr>
                  <a:t>B</a:t>
                </a:r>
                <a:r>
                  <a:rPr lang="en-US" altLang="zh-CN" sz="2000" dirty="0">
                    <a:ea typeface="华文中宋" pitchFamily="2" charset="-122"/>
                    <a:sym typeface="Wingdings" pitchFamily="2" charset="2"/>
                  </a:rPr>
                  <a:t></a:t>
                </a:r>
                <a:r>
                  <a:rPr lang="en-US" altLang="zh-CN" sz="2000" dirty="0">
                    <a:ea typeface="华文中宋" pitchFamily="2" charset="-122"/>
                  </a:rPr>
                  <a:t>D </a:t>
                </a:r>
                <a:r>
                  <a:rPr lang="zh-CN" altLang="en-US" sz="2000" dirty="0">
                    <a:ea typeface="华文中宋" pitchFamily="2" charset="-122"/>
                  </a:rPr>
                  <a:t>共享 </a:t>
                </a:r>
                <a:r>
                  <a:rPr lang="en-US" altLang="zh-CN" sz="2000" dirty="0">
                    <a:ea typeface="华文中宋" pitchFamily="2" charset="-122"/>
                  </a:rPr>
                  <a:t>R2</a:t>
                </a:r>
              </a:p>
              <a:p>
                <a:pPr lvl="1">
                  <a:lnSpc>
                    <a:spcPct val="150000"/>
                  </a:lnSpc>
                </a:pP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i="1" dirty="0">
                            <a:latin typeface="Cambria Math" panose="02040503050406030204" pitchFamily="18" charset="0"/>
                          </a:rPr>
                          <m:t>𝑖𝑛</m:t>
                        </m:r>
                      </m:sub>
                    </m:sSub>
                  </m:oMath>
                </a14:m>
                <a:r>
                  <a:rPr lang="zh-CN" altLang="en-US" sz="1800" dirty="0"/>
                  <a:t>非常小时</a:t>
                </a:r>
                <a:endParaRPr lang="en-US" altLang="zh-CN" sz="1800" dirty="0"/>
              </a:p>
              <a:p>
                <a:pPr lvl="2">
                  <a:lnSpc>
                    <a:spcPct val="150000"/>
                  </a:lnSpc>
                </a:pPr>
                <a:r>
                  <a:rPr lang="zh-CN" altLang="en-US" sz="1600" dirty="0"/>
                  <a:t>路由器的缓存的溢出情况很少，吞吐量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b="0" i="1" dirty="0" smtClean="0">
                            <a:latin typeface="Cambria Math" panose="02040503050406030204" pitchFamily="18" charset="0"/>
                          </a:rPr>
                          <m:t>𝑜𝑢𝑡</m:t>
                        </m:r>
                      </m:sub>
                    </m:sSub>
                  </m:oMath>
                </a14:m>
                <a:r>
                  <a:rPr lang="zh-CN" altLang="en-US" sz="1600" dirty="0"/>
                  <a:t> 接近供给载荷</a:t>
                </a:r>
              </a:p>
              <a:p>
                <a:pPr lvl="2">
                  <a:lnSpc>
                    <a:spcPct val="150000"/>
                  </a:lnSpc>
                </a:pPr>
                <a:r>
                  <a:rPr lang="zh-CN" altLang="en-US" sz="1600" dirty="0"/>
                  <a:t>对于较小的</a:t>
                </a:r>
                <a14:m>
                  <m:oMath xmlns:m="http://schemas.openxmlformats.org/officeDocument/2006/math">
                    <m:r>
                      <a:rPr lang="en-US" altLang="zh-CN" sz="1600" b="0" i="0" dirty="0" smtClean="0">
                        <a:latin typeface="Cambria Math" panose="02040503050406030204" pitchFamily="18" charset="0"/>
                      </a:rPr>
                      <m:t> </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 ，随着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 增大，吞吐量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oMath>
                </a14:m>
                <a:r>
                  <a:rPr lang="zh-CN" altLang="en-US" sz="1600" dirty="0"/>
                  <a:t> 也相应增大</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579555" cy="2237161"/>
              </a:xfrm>
              <a:blipFill rotWithShape="0">
                <a:blip r:embed="rId4" cstate="print"/>
                <a:stretch>
                  <a:fillRect l="-213" r="-42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8"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760783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579555" cy="2237161"/>
              </a:xfrm>
            </p:spPr>
            <p:txBody>
              <a:bodyPr/>
              <a:lstStyle/>
              <a:p>
                <a:r>
                  <a:rPr lang="zh-CN" altLang="en-US" sz="2000" dirty="0"/>
                  <a:t>考虑连接</a:t>
                </a:r>
                <a:r>
                  <a:rPr lang="en-US" altLang="zh-CN" sz="2000" dirty="0">
                    <a:ea typeface="华文中宋" pitchFamily="2" charset="-122"/>
                  </a:rPr>
                  <a:t>A</a:t>
                </a:r>
                <a:r>
                  <a:rPr lang="en-US" altLang="zh-CN" sz="2000" dirty="0">
                    <a:ea typeface="华文中宋" pitchFamily="2" charset="-122"/>
                    <a:sym typeface="Wingdings" pitchFamily="2" charset="2"/>
                  </a:rPr>
                  <a:t></a:t>
                </a:r>
                <a:r>
                  <a:rPr lang="en-US" altLang="zh-CN" sz="2000" dirty="0">
                    <a:ea typeface="华文中宋" pitchFamily="2" charset="-122"/>
                  </a:rPr>
                  <a:t>C</a:t>
                </a:r>
                <a:r>
                  <a:rPr lang="zh-CN" altLang="en-US" sz="2000" dirty="0">
                    <a:ea typeface="华文中宋" pitchFamily="2" charset="-122"/>
                  </a:rPr>
                  <a:t>：经过路由器 </a:t>
                </a:r>
                <a:r>
                  <a:rPr lang="en-US" altLang="zh-CN" sz="2000" dirty="0">
                    <a:ea typeface="华文中宋" pitchFamily="2" charset="-122"/>
                  </a:rPr>
                  <a:t>R1 </a:t>
                </a:r>
                <a:r>
                  <a:rPr lang="zh-CN" altLang="en-US" sz="2000" dirty="0">
                    <a:ea typeface="华文中宋" pitchFamily="2" charset="-122"/>
                  </a:rPr>
                  <a:t>和 </a:t>
                </a:r>
                <a:r>
                  <a:rPr lang="en-US" altLang="zh-CN" sz="2000" dirty="0">
                    <a:ea typeface="华文中宋" pitchFamily="2" charset="-122"/>
                  </a:rPr>
                  <a:t>R2</a:t>
                </a:r>
                <a:r>
                  <a:rPr lang="zh-CN" altLang="en-US" sz="2000" dirty="0">
                    <a:ea typeface="华文中宋" pitchFamily="2" charset="-122"/>
                  </a:rPr>
                  <a:t>，与 </a:t>
                </a:r>
                <a:r>
                  <a:rPr lang="en-US" altLang="zh-CN" sz="2000" dirty="0">
                    <a:ea typeface="华文中宋" pitchFamily="2" charset="-122"/>
                  </a:rPr>
                  <a:t>D</a:t>
                </a:r>
                <a:r>
                  <a:rPr lang="en-US" altLang="zh-CN" sz="2000" dirty="0">
                    <a:ea typeface="华文中宋" pitchFamily="2" charset="-122"/>
                    <a:sym typeface="Wingdings" pitchFamily="2" charset="2"/>
                  </a:rPr>
                  <a:t></a:t>
                </a:r>
                <a:r>
                  <a:rPr lang="en-US" altLang="zh-CN" sz="2000" dirty="0">
                    <a:ea typeface="华文中宋" pitchFamily="2" charset="-122"/>
                  </a:rPr>
                  <a:t>B </a:t>
                </a:r>
                <a:r>
                  <a:rPr lang="zh-CN" altLang="en-US" sz="2000" dirty="0">
                    <a:ea typeface="华文中宋" pitchFamily="2" charset="-122"/>
                  </a:rPr>
                  <a:t>共享 </a:t>
                </a:r>
                <a:r>
                  <a:rPr lang="en-US" altLang="zh-CN" sz="2000" dirty="0">
                    <a:ea typeface="华文中宋" pitchFamily="2" charset="-122"/>
                  </a:rPr>
                  <a:t>R1</a:t>
                </a:r>
                <a:r>
                  <a:rPr lang="zh-CN" altLang="en-US" sz="2000" dirty="0">
                    <a:ea typeface="华文中宋" pitchFamily="2" charset="-122"/>
                  </a:rPr>
                  <a:t>，与 </a:t>
                </a:r>
                <a:r>
                  <a:rPr lang="en-US" altLang="zh-CN" sz="2000" dirty="0">
                    <a:ea typeface="华文中宋" pitchFamily="2" charset="-122"/>
                  </a:rPr>
                  <a:t>B</a:t>
                </a:r>
                <a:r>
                  <a:rPr lang="en-US" altLang="zh-CN" sz="2000" dirty="0">
                    <a:ea typeface="华文中宋" pitchFamily="2" charset="-122"/>
                    <a:sym typeface="Wingdings" pitchFamily="2" charset="2"/>
                  </a:rPr>
                  <a:t></a:t>
                </a:r>
                <a:r>
                  <a:rPr lang="en-US" altLang="zh-CN" sz="2000" dirty="0">
                    <a:ea typeface="华文中宋" pitchFamily="2" charset="-122"/>
                  </a:rPr>
                  <a:t>D </a:t>
                </a:r>
                <a:r>
                  <a:rPr lang="zh-CN" altLang="en-US" sz="2000" dirty="0">
                    <a:ea typeface="华文中宋" pitchFamily="2" charset="-122"/>
                  </a:rPr>
                  <a:t>共享 </a:t>
                </a:r>
                <a:r>
                  <a:rPr lang="en-US" altLang="zh-CN" sz="2000" dirty="0">
                    <a:ea typeface="华文中宋" pitchFamily="2" charset="-122"/>
                  </a:rPr>
                  <a:t>R2</a:t>
                </a:r>
              </a:p>
              <a:p>
                <a:pPr lvl="1"/>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i="1" dirty="0">
                            <a:latin typeface="Cambria Math" panose="02040503050406030204" pitchFamily="18" charset="0"/>
                          </a:rPr>
                          <m:t>𝑖𝑛</m:t>
                        </m:r>
                      </m:sub>
                    </m:sSub>
                  </m:oMath>
                </a14:m>
                <a:r>
                  <a:rPr lang="zh-CN" altLang="en-US" sz="1800" dirty="0"/>
                  <a:t> </a:t>
                </a:r>
                <a:r>
                  <a:rPr lang="en-US" altLang="zh-CN" sz="1800" dirty="0"/>
                  <a:t>(</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𝜆</m:t>
                        </m:r>
                      </m:e>
                      <m:sub>
                        <m:r>
                          <a:rPr lang="en-US" altLang="zh-CN" sz="1800" i="1">
                            <a:latin typeface="Cambria Math" panose="02040503050406030204" pitchFamily="18" charset="0"/>
                          </a:rPr>
                          <m:t>𝑖𝑛</m:t>
                        </m:r>
                      </m:sub>
                      <m:sup>
                        <m:r>
                          <a:rPr lang="en-US" altLang="zh-CN" sz="1800" i="1">
                            <a:latin typeface="Cambria Math" panose="02040503050406030204" pitchFamily="18" charset="0"/>
                          </a:rPr>
                          <m:t>′</m:t>
                        </m:r>
                      </m:sup>
                    </m:sSubSup>
                  </m:oMath>
                </a14:m>
                <a:r>
                  <a:rPr lang="en-US" altLang="zh-CN" sz="1800" dirty="0"/>
                  <a:t>) </a:t>
                </a:r>
                <a:r>
                  <a:rPr lang="zh-CN" altLang="en-US" sz="1800" dirty="0"/>
                  <a:t>很大时</a:t>
                </a:r>
                <a:endParaRPr lang="en-US" altLang="zh-CN" sz="1800" dirty="0"/>
              </a:p>
              <a:p>
                <a:pPr lvl="2">
                  <a:spcBef>
                    <a:spcPts val="600"/>
                  </a:spcBef>
                </a:pPr>
                <a:r>
                  <a:rPr lang="zh-CN" altLang="en-US" sz="1600" dirty="0"/>
                  <a:t>路由器</a:t>
                </a:r>
                <a:r>
                  <a:rPr lang="en-US" altLang="zh-CN" sz="1600" dirty="0"/>
                  <a:t>R2</a:t>
                </a:r>
                <a:r>
                  <a:rPr lang="zh-CN" altLang="en-US" sz="1600" dirty="0"/>
                  <a:t>： 有两个连接</a:t>
                </a:r>
                <a:r>
                  <a:rPr lang="en-US" altLang="zh-CN" sz="1600" dirty="0">
                    <a:ea typeface="华文中宋" pitchFamily="2" charset="-122"/>
                  </a:rPr>
                  <a:t>A</a:t>
                </a:r>
                <a:r>
                  <a:rPr lang="en-US" altLang="zh-CN" sz="1600" dirty="0">
                    <a:ea typeface="华文中宋" pitchFamily="2" charset="-122"/>
                    <a:sym typeface="Wingdings" pitchFamily="2" charset="2"/>
                  </a:rPr>
                  <a:t></a:t>
                </a:r>
                <a:r>
                  <a:rPr lang="en-US" altLang="zh-CN" sz="1600" dirty="0">
                    <a:ea typeface="华文中宋" pitchFamily="2" charset="-122"/>
                  </a:rPr>
                  <a:t>C</a:t>
                </a:r>
                <a:r>
                  <a:rPr lang="zh-CN" altLang="en-US" sz="1600" dirty="0"/>
                  <a:t>和 </a:t>
                </a:r>
                <a:r>
                  <a:rPr lang="en-US" altLang="zh-CN" sz="1600" dirty="0">
                    <a:ea typeface="华文中宋" pitchFamily="2" charset="-122"/>
                  </a:rPr>
                  <a:t>B</a:t>
                </a:r>
                <a:r>
                  <a:rPr lang="en-US" altLang="zh-CN" sz="1600" dirty="0">
                    <a:ea typeface="华文中宋" pitchFamily="2" charset="-122"/>
                    <a:sym typeface="Wingdings" pitchFamily="2" charset="2"/>
                  </a:rPr>
                  <a:t></a:t>
                </a:r>
                <a:r>
                  <a:rPr lang="en-US" altLang="zh-CN" sz="1600" dirty="0">
                    <a:ea typeface="华文中宋" pitchFamily="2" charset="-122"/>
                  </a:rPr>
                  <a:t>D </a:t>
                </a:r>
                <a:endParaRPr lang="zh-CN" altLang="en-US" sz="1600" dirty="0"/>
              </a:p>
              <a:p>
                <a:pPr lvl="3">
                  <a:spcBef>
                    <a:spcPts val="600"/>
                  </a:spcBef>
                </a:pPr>
                <a:r>
                  <a:rPr lang="zh-CN" altLang="en-US" dirty="0"/>
                  <a:t>到达的</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a:t>
                </a:r>
                <a:r>
                  <a:rPr lang="zh-CN" altLang="en-US" dirty="0"/>
                  <a:t>流量：最大到达速率是</a:t>
                </a:r>
                <a:r>
                  <a:rPr lang="en-US" altLang="zh-CN" dirty="0"/>
                  <a:t>R</a:t>
                </a:r>
                <a:r>
                  <a:rPr lang="zh-CN" altLang="en-US" dirty="0"/>
                  <a:t>（经路由器</a:t>
                </a:r>
                <a:r>
                  <a:rPr lang="en-US" altLang="zh-CN" dirty="0"/>
                  <a:t>R1</a:t>
                </a:r>
                <a:r>
                  <a:rPr lang="zh-CN" altLang="en-US" dirty="0"/>
                  <a:t>转发），不论</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𝑖𝑛</m:t>
                        </m:r>
                      </m:sub>
                    </m:sSub>
                  </m:oMath>
                </a14:m>
                <a:r>
                  <a:rPr lang="zh-CN" altLang="en-US" dirty="0"/>
                  <a:t>多大 </a:t>
                </a:r>
              </a:p>
              <a:p>
                <a:pPr lvl="3">
                  <a:spcBef>
                    <a:spcPts val="600"/>
                  </a:spcBef>
                </a:pPr>
                <a:r>
                  <a:rPr lang="zh-CN" altLang="en-US" dirty="0"/>
                  <a:t>到达的</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a:t>
                </a:r>
                <a:r>
                  <a:rPr lang="zh-CN" altLang="en-US" dirty="0"/>
                  <a:t>连接流量：若设所有连接的</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 </m:t>
                        </m:r>
                        <m:r>
                          <a:rPr lang="zh-CN" altLang="en-US" i="1" dirty="0">
                            <a:latin typeface="Cambria Math" panose="02040503050406030204" pitchFamily="18" charset="0"/>
                          </a:rPr>
                          <m:t>𝜆</m:t>
                        </m:r>
                      </m:e>
                      <m:sub>
                        <m:r>
                          <a:rPr lang="en-US" altLang="zh-CN" i="1" dirty="0">
                            <a:latin typeface="Cambria Math" panose="02040503050406030204" pitchFamily="18" charset="0"/>
                          </a:rPr>
                          <m:t>𝑖𝑛</m:t>
                        </m:r>
                      </m:sub>
                    </m:sSub>
                  </m:oMath>
                </a14:m>
                <a:r>
                  <a:rPr lang="zh-CN" altLang="en-US" dirty="0"/>
                  <a:t> 是极大值，</a:t>
                </a:r>
                <a:r>
                  <a:rPr lang="en-US" altLang="zh-CN" dirty="0">
                    <a:ea typeface="华文中宋" pitchFamily="2" charset="-122"/>
                  </a:rPr>
                  <a:t> 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到达速率会比</a:t>
                </a:r>
                <a:r>
                  <a:rPr lang="en-US" altLang="zh-CN" dirty="0">
                    <a:ea typeface="华文中宋" pitchFamily="2" charset="-122"/>
                  </a:rPr>
                  <a:t>A</a:t>
                </a:r>
                <a:r>
                  <a:rPr lang="en-US" altLang="zh-CN" dirty="0">
                    <a:ea typeface="华文中宋" pitchFamily="2" charset="-122"/>
                    <a:sym typeface="Wingdings" pitchFamily="2" charset="2"/>
                  </a:rPr>
                  <a:t></a:t>
                </a:r>
                <a:r>
                  <a:rPr lang="zh-CN" altLang="en-US" dirty="0"/>
                  <a:t>流量的到达速率大得多</a:t>
                </a:r>
                <a:endParaRPr lang="zh-CN" altLang="en-US" sz="1400" dirty="0"/>
              </a:p>
              <a:p>
                <a:pPr lvl="2">
                  <a:lnSpc>
                    <a:spcPct val="150000"/>
                  </a:lnSpc>
                </a:pP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579555" cy="2237161"/>
              </a:xfrm>
              <a:blipFill rotWithShape="0">
                <a:blip r:embed="rId5" cstate="print"/>
                <a:stretch>
                  <a:fillRect l="-213" r="-42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9"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10" cstate="print"/>
                <a:stretch>
                  <a:fillRect/>
                </a:stretch>
              </a:blipFill>
              <a:ln w="9525">
                <a:no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705345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5681" y="1194601"/>
                <a:ext cx="8579555" cy="5598084"/>
              </a:xfrm>
            </p:spPr>
            <p:txBody>
              <a:bodyPr/>
              <a:lstStyle/>
              <a:p>
                <a:endParaRPr lang="en-US" altLang="zh-CN" dirty="0"/>
              </a:p>
              <a:p>
                <a:endParaRPr lang="en-US" altLang="zh-CN" dirty="0"/>
              </a:p>
              <a:p>
                <a:endParaRPr lang="en-US" altLang="zh-CN" dirty="0"/>
              </a:p>
              <a:p>
                <a:endParaRPr lang="en-US" altLang="zh-CN" dirty="0"/>
              </a:p>
              <a:p>
                <a:pPr lvl="2">
                  <a:spcBef>
                    <a:spcPts val="1200"/>
                  </a:spcBef>
                </a:pPr>
                <a:r>
                  <a:rPr lang="zh-CN" altLang="en-US" dirty="0"/>
                  <a:t>导致的后果</a:t>
                </a:r>
                <a:endParaRPr lang="en-US" altLang="zh-CN" dirty="0"/>
              </a:p>
              <a:p>
                <a:pPr lvl="3">
                  <a:spcBef>
                    <a:spcPts val="600"/>
                  </a:spcBef>
                </a:pPr>
                <a:r>
                  <a:rPr lang="zh-CN" altLang="en-US" dirty="0"/>
                  <a:t>当来自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连接的供给载荷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i="1">
                            <a:latin typeface="Cambria Math" panose="02040503050406030204" pitchFamily="18" charset="0"/>
                          </a:rPr>
                          <m:t>𝑖𝑛</m:t>
                        </m:r>
                      </m:sub>
                      <m:sup>
                        <m:r>
                          <a:rPr lang="en-US" altLang="zh-CN" i="1">
                            <a:latin typeface="Cambria Math" panose="02040503050406030204" pitchFamily="18" charset="0"/>
                          </a:rPr>
                          <m:t>′</m:t>
                        </m:r>
                      </m:sup>
                    </m:sSubSup>
                  </m:oMath>
                </a14:m>
                <a:r>
                  <a:rPr lang="zh-CN" altLang="en-US" dirty="0"/>
                  <a:t> 越来越大时，</a:t>
                </a:r>
                <a:r>
                  <a:rPr lang="en-US" altLang="zh-CN" dirty="0">
                    <a:ea typeface="华文中宋" pitchFamily="2" charset="-122"/>
                  </a:rPr>
                  <a:t> 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连接上成功通过</a:t>
                </a:r>
                <a:r>
                  <a:rPr lang="en-US" altLang="zh-CN" dirty="0"/>
                  <a:t>R2</a:t>
                </a:r>
                <a:r>
                  <a:rPr lang="zh-CN" altLang="en-US" dirty="0"/>
                  <a:t>的流量会越来越小（缓存溢出而丢失）</a:t>
                </a:r>
                <a:endParaRPr lang="en-US" altLang="zh-CN" dirty="0"/>
              </a:p>
              <a:p>
                <a:pPr lvl="4">
                  <a:spcBef>
                    <a:spcPts val="600"/>
                  </a:spcBef>
                </a:pP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和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流量在路由器</a:t>
                </a:r>
                <a:r>
                  <a:rPr lang="en-US" altLang="zh-CN" dirty="0"/>
                  <a:t>R2</a:t>
                </a:r>
                <a:r>
                  <a:rPr lang="zh-CN" altLang="en-US" dirty="0"/>
                  <a:t>上竞争有限缓存空间</a:t>
                </a:r>
                <a:endParaRPr lang="en-US" altLang="zh-CN" dirty="0"/>
              </a:p>
              <a:p>
                <a:pPr lvl="3">
                  <a:spcBef>
                    <a:spcPts val="600"/>
                  </a:spcBef>
                </a:pPr>
                <a:r>
                  <a:rPr lang="zh-CN" altLang="en-US" dirty="0"/>
                  <a:t>在极限情况下，当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i="1">
                            <a:latin typeface="Cambria Math" panose="02040503050406030204" pitchFamily="18" charset="0"/>
                          </a:rPr>
                          <m:t>𝑖𝑛</m:t>
                        </m:r>
                      </m:sub>
                      <m:sup>
                        <m:r>
                          <a:rPr lang="en-US" altLang="zh-CN" i="1">
                            <a:latin typeface="Cambria Math" panose="02040503050406030204" pitchFamily="18" charset="0"/>
                          </a:rPr>
                          <m:t>′</m:t>
                        </m:r>
                      </m:sup>
                    </m:sSubSup>
                  </m:oMath>
                </a14:m>
                <a:r>
                  <a:rPr lang="en-US" altLang="zh-CN" dirty="0"/>
                  <a:t> </a:t>
                </a:r>
                <a:r>
                  <a:rPr lang="zh-CN" altLang="en-US" dirty="0"/>
                  <a:t>趋近于无穷大时，</a:t>
                </a:r>
                <a:r>
                  <a:rPr lang="en-US" altLang="zh-CN" dirty="0"/>
                  <a:t>R2</a:t>
                </a:r>
                <a:r>
                  <a:rPr lang="zh-CN" altLang="en-US" dirty="0"/>
                  <a:t>的空闲缓存会立即被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连接的分组占满，因而 </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连接在</a:t>
                </a:r>
                <a:r>
                  <a:rPr lang="en-US" altLang="zh-CN" dirty="0"/>
                  <a:t>R2</a:t>
                </a:r>
                <a:r>
                  <a:rPr lang="zh-CN" altLang="en-US" dirty="0"/>
                  <a:t>上的吞吐量趋近于</a:t>
                </a:r>
                <a:r>
                  <a:rPr lang="en-US" altLang="zh-CN" dirty="0"/>
                  <a:t>0</a:t>
                </a:r>
              </a:p>
              <a:p>
                <a:pPr lvl="4">
                  <a:spcBef>
                    <a:spcPts val="600"/>
                  </a:spcBef>
                </a:pPr>
                <a:r>
                  <a:rPr lang="zh-CN" altLang="en-US" dirty="0"/>
                  <a:t>即在重载情况下 </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端到端吞吐量将趋近于</a:t>
                </a:r>
                <a:r>
                  <a:rPr lang="en-US" altLang="zh-CN" dirty="0"/>
                  <a:t>0</a:t>
                </a:r>
                <a:endParaRPr lang="zh-CN" altLang="en-US" dirty="0"/>
              </a:p>
              <a:p>
                <a:pPr lvl="3">
                  <a:lnSpc>
                    <a:spcPct val="150000"/>
                  </a:lnSpc>
                  <a:spcBef>
                    <a:spcPts val="600"/>
                  </a:spcBef>
                </a:pPr>
                <a:r>
                  <a:rPr lang="zh-CN" altLang="en-US" dirty="0"/>
                  <a:t>在大流量情况下，分组在第二跳路由器上被丢弃，使得第一跳路由器所做的工作都是无用的</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5681" y="1194601"/>
                <a:ext cx="8579555" cy="5598084"/>
              </a:xfrm>
              <a:blipFill>
                <a:blip r:embed="rId6"/>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155" name="圆角矩形 154"/>
          <p:cNvSpPr/>
          <p:nvPr/>
        </p:nvSpPr>
        <p:spPr>
          <a:xfrm>
            <a:off x="700383" y="4197329"/>
            <a:ext cx="7866672" cy="1789490"/>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当一个分组沿一条路径传输过程中被丢弃时，每个上游路由器用于转发该分组而使用的传输容量最终被浪费掉了</a:t>
            </a:r>
          </a:p>
        </p:txBody>
      </p:sp>
      <p:pic>
        <p:nvPicPr>
          <p:cNvPr id="6" name="图片 5"/>
          <p:cNvPicPr>
            <a:picLocks noChangeAspect="1"/>
          </p:cNvPicPr>
          <p:nvPr/>
        </p:nvPicPr>
        <p:blipFill>
          <a:blip r:embed="rId7"/>
          <a:stretch>
            <a:fillRect/>
          </a:stretch>
        </p:blipFill>
        <p:spPr>
          <a:xfrm>
            <a:off x="2862942" y="26293"/>
            <a:ext cx="6281057" cy="3446786"/>
          </a:xfrm>
          <a:prstGeom prst="rect">
            <a:avLst/>
          </a:prstGeom>
        </p:spPr>
      </p:pic>
    </p:spTree>
    <p:custDataLst>
      <p:tags r:id="rId1"/>
    </p:custDataLst>
    <p:extLst>
      <p:ext uri="{BB962C8B-B14F-4D97-AF65-F5344CB8AC3E}">
        <p14:creationId xmlns:p14="http://schemas.microsoft.com/office/powerpoint/2010/main" val="17768741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dissolv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dissolve">
                                      <p:cBhvr>
                                        <p:cTn id="3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extLst mod="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pic>
        <p:nvPicPr>
          <p:cNvPr id="7" name="图片 1" descr="问号11.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30625" y="1763112"/>
            <a:ext cx="3742509" cy="374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4345576" y="2187817"/>
            <a:ext cx="259079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9" name="Text Box 7"/>
          <p:cNvSpPr txBox="1">
            <a:spLocks noChangeArrowheads="1"/>
          </p:cNvSpPr>
          <p:nvPr/>
        </p:nvSpPr>
        <p:spPr bwMode="auto">
          <a:xfrm>
            <a:off x="6936374" y="2187817"/>
            <a:ext cx="112776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8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t>
            </a:r>
          </a:p>
        </p:txBody>
      </p:sp>
      <p:sp>
        <p:nvSpPr>
          <p:cNvPr id="10" name="Text Box 7"/>
          <p:cNvSpPr txBox="1">
            <a:spLocks noChangeArrowheads="1"/>
          </p:cNvSpPr>
          <p:nvPr/>
        </p:nvSpPr>
        <p:spPr bwMode="auto">
          <a:xfrm>
            <a:off x="5168533" y="4432349"/>
            <a:ext cx="1767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2683744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par>
                          <p:cTn id="25" fill="hold">
                            <p:stCondLst>
                              <p:cond delay="2500"/>
                            </p:stCondLst>
                            <p:childTnLst>
                              <p:par>
                                <p:cTn id="26" presetID="38" presetClass="entr" presetSubtype="0" accel="50000" fill="hold" grpId="0" nodeType="afterEffect">
                                  <p:stCondLst>
                                    <p:cond delay="0"/>
                                  </p:stCondLst>
                                  <p:iterate type="lt">
                                    <p:tmPct val="50000"/>
                                  </p:iterate>
                                  <p:childTnLst>
                                    <p:set>
                                      <p:cBhvr>
                                        <p:cTn id="27" dur="1" fill="hold">
                                          <p:stCondLst>
                                            <p:cond delay="0"/>
                                          </p:stCondLst>
                                        </p:cTn>
                                        <p:tgtEl>
                                          <p:spTgt spid="9"/>
                                        </p:tgtEl>
                                        <p:attrNameLst>
                                          <p:attrName>style.visibility</p:attrName>
                                        </p:attrNameLst>
                                      </p:cBhvr>
                                      <p:to>
                                        <p:strVal val="visible"/>
                                      </p:to>
                                    </p:set>
                                    <p:set>
                                      <p:cBhvr>
                                        <p:cTn id="28" dur="455" fill="hold">
                                          <p:stCondLst>
                                            <p:cond delay="0"/>
                                          </p:stCondLst>
                                        </p:cTn>
                                        <p:tgtEl>
                                          <p:spTgt spid="9"/>
                                        </p:tgtEl>
                                        <p:attrNameLst>
                                          <p:attrName>style.rotation</p:attrName>
                                        </p:attrNameLst>
                                      </p:cBhvr>
                                      <p:to>
                                        <p:strVal val="-45.0"/>
                                      </p:to>
                                    </p:set>
                                    <p:anim calcmode="lin" valueType="num">
                                      <p:cBhvr>
                                        <p:cTn id="29"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304669" y="2830695"/>
            <a:ext cx="6363227" cy="4027305"/>
          </a:xfrm>
          <a:prstGeom prst="rect">
            <a:avLst/>
          </a:prstGeom>
        </p:spPr>
      </p:pic>
      <p:sp>
        <p:nvSpPr>
          <p:cNvPr id="2" name="标题 1"/>
          <p:cNvSpPr>
            <a:spLocks noGrp="1"/>
          </p:cNvSpPr>
          <p:nvPr>
            <p:ph type="title"/>
          </p:nvPr>
        </p:nvSpPr>
        <p:spPr/>
        <p:txBody>
          <a:bodyPr/>
          <a:lstStyle/>
          <a:p>
            <a:r>
              <a:rPr lang="zh-CN" altLang="en-US" dirty="0"/>
              <a:t>超时重传的效率问题</a:t>
            </a:r>
          </a:p>
        </p:txBody>
      </p:sp>
      <p:sp>
        <p:nvSpPr>
          <p:cNvPr id="3" name="内容占位符 2"/>
          <p:cNvSpPr>
            <a:spLocks noGrp="1"/>
          </p:cNvSpPr>
          <p:nvPr>
            <p:ph idx="1"/>
          </p:nvPr>
        </p:nvSpPr>
        <p:spPr>
          <a:xfrm>
            <a:off x="457200" y="1366281"/>
            <a:ext cx="8579553" cy="2158047"/>
          </a:xfrm>
        </p:spPr>
        <p:txBody>
          <a:bodyPr/>
          <a:lstStyle/>
          <a:p>
            <a:r>
              <a:rPr lang="zh-CN" altLang="en-US" sz="2000" dirty="0"/>
              <a:t>超时重传，作为</a:t>
            </a:r>
            <a:r>
              <a:rPr lang="en-US" altLang="zh-CN" sz="2000" dirty="0"/>
              <a:t>TCP</a:t>
            </a:r>
            <a:r>
              <a:rPr lang="zh-CN" altLang="en-US" sz="2000" dirty="0"/>
              <a:t>中最基本的重传机制，通常效率很低</a:t>
            </a:r>
          </a:p>
          <a:p>
            <a:pPr lvl="1">
              <a:spcBef>
                <a:spcPts val="600"/>
              </a:spcBef>
            </a:pPr>
            <a:r>
              <a:rPr lang="zh-CN" altLang="en-US" sz="1600" dirty="0"/>
              <a:t>超时的粗粒度实现方法导致连接在等待一个定时器超时时，很长一段时间连接无效</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grpSp>
        <p:nvGrpSpPr>
          <p:cNvPr id="80" name="Group 26"/>
          <p:cNvGrpSpPr>
            <a:grpSpLocks/>
          </p:cNvGrpSpPr>
          <p:nvPr/>
        </p:nvGrpSpPr>
        <p:grpSpPr bwMode="auto">
          <a:xfrm>
            <a:off x="2949253" y="6256232"/>
            <a:ext cx="3138854" cy="411687"/>
            <a:chOff x="2471" y="3668"/>
            <a:chExt cx="2142" cy="359"/>
          </a:xfrm>
        </p:grpSpPr>
        <p:sp>
          <p:nvSpPr>
            <p:cNvPr id="81"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2" name="Text Box 28"/>
            <p:cNvSpPr txBox="1">
              <a:spLocks noChangeArrowheads="1"/>
            </p:cNvSpPr>
            <p:nvPr/>
          </p:nvSpPr>
          <p:spPr bwMode="auto">
            <a:xfrm rot="275181">
              <a:off x="3231" y="3668"/>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391497" y="3944633"/>
            <a:ext cx="775634" cy="2596431"/>
            <a:chOff x="1391497" y="3944633"/>
            <a:chExt cx="775634" cy="2596431"/>
          </a:xfrm>
        </p:grpSpPr>
        <p:sp>
          <p:nvSpPr>
            <p:cNvPr id="11" name="左大括号 10"/>
            <p:cNvSpPr/>
            <p:nvPr/>
          </p:nvSpPr>
          <p:spPr>
            <a:xfrm>
              <a:off x="1740349" y="3944633"/>
              <a:ext cx="426782" cy="2596431"/>
            </a:xfrm>
            <a:prstGeom prst="leftBrace">
              <a:avLst/>
            </a:prstGeom>
            <a:ln w="22225">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 Box 14"/>
            <p:cNvSpPr txBox="1">
              <a:spLocks noChangeArrowheads="1"/>
            </p:cNvSpPr>
            <p:nvPr/>
          </p:nvSpPr>
          <p:spPr bwMode="auto">
            <a:xfrm rot="10800000">
              <a:off x="1391497" y="4881438"/>
              <a:ext cx="430887" cy="56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4286745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500"/>
                                        <p:tgtEl>
                                          <p:spTgt spid="94"/>
                                        </p:tgtEl>
                                      </p:cBhvr>
                                    </p:animEffect>
                                  </p:childTnLst>
                                </p:cTn>
                              </p:par>
                              <p:par>
                                <p:cTn id="18" presetID="22" presetClass="entr" presetSubtype="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left)">
                                      <p:cBhvr>
                                        <p:cTn id="36" dur="500"/>
                                        <p:tgtEl>
                                          <p:spTgt spid="9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par>
                          <p:cTn id="44" fill="hold">
                            <p:stCondLst>
                              <p:cond delay="2000"/>
                            </p:stCondLst>
                            <p:childTnLst>
                              <p:par>
                                <p:cTn id="45" presetID="16" presetClass="entr" presetSubtype="37"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out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right)">
                                      <p:cBhvr>
                                        <p:cTn id="52" dur="500"/>
                                        <p:tgtEl>
                                          <p:spTgt spid="62"/>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right)">
                                      <p:cBhvr>
                                        <p:cTn id="56" dur="500"/>
                                        <p:tgtEl>
                                          <p:spTgt spid="61"/>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right)">
                                      <p:cBhvr>
                                        <p:cTn id="59" dur="500"/>
                                        <p:tgtEl>
                                          <p:spTgt spid="67"/>
                                        </p:tgtEl>
                                      </p:cBhvr>
                                    </p:animEffect>
                                  </p:childTnLst>
                                </p:cTn>
                              </p:par>
                            </p:childTnLst>
                          </p:cTn>
                        </p:par>
                        <p:par>
                          <p:cTn id="60" fill="hold">
                            <p:stCondLst>
                              <p:cond delay="1000"/>
                            </p:stCondLst>
                            <p:childTnLst>
                              <p:par>
                                <p:cTn id="61" presetID="22" presetClass="entr" presetSubtype="2"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righ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wipe(left)">
                                      <p:cBhvr>
                                        <p:cTn id="75" dur="500"/>
                                        <p:tgtEl>
                                          <p:spTgt spid="7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wipe(left)">
                                      <p:cBhvr>
                                        <p:cTn id="79" dur="500"/>
                                        <p:tgtEl>
                                          <p:spTgt spid="9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left)">
                                      <p:cBhvr>
                                        <p:cTn id="82" dur="500"/>
                                        <p:tgtEl>
                                          <p:spTgt spid="78"/>
                                        </p:tgtEl>
                                      </p:cBhvr>
                                    </p:animEffect>
                                  </p:childTnLst>
                                </p:cTn>
                              </p:par>
                            </p:childTnLst>
                          </p:cTn>
                        </p:par>
                        <p:par>
                          <p:cTn id="83" fill="hold">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wipe(left)">
                                      <p:cBhvr>
                                        <p:cTn id="86" dur="500"/>
                                        <p:tgtEl>
                                          <p:spTgt spid="9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wipe(left)">
                                      <p:cBhvr>
                                        <p:cTn id="89" dur="500"/>
                                        <p:tgtEl>
                                          <p:spTgt spid="87"/>
                                        </p:tgtEl>
                                      </p:cBhvr>
                                    </p:animEffect>
                                  </p:childTnLst>
                                </p:cTn>
                              </p:par>
                            </p:childTnLst>
                          </p:cTn>
                        </p:par>
                        <p:par>
                          <p:cTn id="90" fill="hold">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wipe(left)">
                                      <p:cBhvr>
                                        <p:cTn id="93" dur="500"/>
                                        <p:tgtEl>
                                          <p:spTgt spid="8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wipe(up)">
                                      <p:cBhvr>
                                        <p:cTn id="98" dur="500"/>
                                        <p:tgtEl>
                                          <p:spTgt spid="1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wipe(left)">
                                      <p:cBhvr>
                                        <p:cTn id="10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9" grpId="0"/>
      <p:bldP spid="60" grpId="0" animBg="1"/>
      <p:bldP spid="61" grpId="0" animBg="1"/>
      <p:bldP spid="62" grpId="0"/>
      <p:bldP spid="68" grpId="0" animBg="1"/>
      <p:bldP spid="72" grpId="0"/>
      <p:bldP spid="73" grpId="0"/>
      <p:bldP spid="74" grpId="0"/>
      <p:bldP spid="75" grpId="0" animBg="1"/>
      <p:bldP spid="77" grpId="0"/>
      <p:bldP spid="78" grpId="0"/>
      <p:bldP spid="86" grpId="0" animBg="1"/>
      <p:bldP spid="87" grpId="0"/>
      <p:bldP spid="90" grpId="0" animBg="1"/>
      <p:bldP spid="91" grpId="0" animBg="1"/>
      <p:bldP spid="92" grpId="0" animBg="1"/>
      <p:bldP spid="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3976428"/>
          </a:xfrm>
        </p:spPr>
        <p:txBody>
          <a:bodyPr/>
          <a:lstStyle/>
          <a:p>
            <a:r>
              <a:rPr lang="zh-CN" altLang="en-US" sz="2000" dirty="0"/>
              <a:t>基本思想：重复确认触发重传</a:t>
            </a:r>
          </a:p>
          <a:p>
            <a:pPr lvl="1">
              <a:lnSpc>
                <a:spcPct val="150000"/>
              </a:lnSpc>
              <a:spcBef>
                <a:spcPts val="600"/>
              </a:spcBef>
            </a:pPr>
            <a:r>
              <a:rPr lang="zh-CN" altLang="en-US" sz="1600" dirty="0"/>
              <a:t>接收方：当报文段到达，立刻回复</a:t>
            </a:r>
            <a:r>
              <a:rPr lang="en-US" altLang="zh-CN" sz="1600" dirty="0"/>
              <a:t>ACK</a:t>
            </a:r>
            <a:r>
              <a:rPr lang="zh-CN" altLang="en-US" sz="1600" dirty="0"/>
              <a:t>，即使该序号已被确认过</a:t>
            </a:r>
            <a:endParaRPr lang="en-US" altLang="zh-CN" sz="1600" dirty="0"/>
          </a:p>
          <a:p>
            <a:pPr lvl="2">
              <a:lnSpc>
                <a:spcPct val="150000"/>
              </a:lnSpc>
              <a:spcBef>
                <a:spcPts val="600"/>
              </a:spcBef>
            </a:pPr>
            <a:r>
              <a:rPr lang="zh-CN" altLang="zh-CN" sz="1600" dirty="0"/>
              <a:t>要求接收方不要等待自己发送数据时才进行捎带确认，而是要立即发送</a:t>
            </a:r>
            <a:r>
              <a:rPr lang="en-US" altLang="zh-CN" sz="1600" dirty="0"/>
              <a:t>ACK</a:t>
            </a:r>
            <a:r>
              <a:rPr lang="zh-CN" altLang="zh-CN" sz="1600" dirty="0"/>
              <a:t>，即使收到了</a:t>
            </a:r>
            <a:r>
              <a:rPr lang="zh-CN" altLang="en-US" sz="1600" dirty="0"/>
              <a:t>乱序</a:t>
            </a:r>
            <a:r>
              <a:rPr lang="zh-CN" altLang="zh-CN" sz="1600" dirty="0"/>
              <a:t>的报文段也要立即发出对已收到的报文段的重复确认</a:t>
            </a:r>
            <a:endParaRPr lang="en-US" altLang="zh-CN" sz="1600" dirty="0"/>
          </a:p>
          <a:p>
            <a:pPr lvl="3">
              <a:lnSpc>
                <a:spcPct val="150000"/>
              </a:lnSpc>
              <a:spcBef>
                <a:spcPts val="600"/>
              </a:spcBef>
            </a:pPr>
            <a:r>
              <a:rPr lang="zh-CN" altLang="en-US" dirty="0"/>
              <a:t>同一个确认的再一次重传称为重复确认 </a:t>
            </a:r>
            <a:r>
              <a:rPr lang="en-US" altLang="zh-CN" dirty="0"/>
              <a:t>(duplicate ACK)</a:t>
            </a:r>
          </a:p>
          <a:p>
            <a:pPr lvl="1">
              <a:lnSpc>
                <a:spcPct val="150000"/>
              </a:lnSpc>
              <a:spcBef>
                <a:spcPts val="600"/>
              </a:spcBef>
            </a:pPr>
            <a:r>
              <a:rPr lang="zh-CN" altLang="en-US" sz="1600" dirty="0"/>
              <a:t>发送方：收到一个重复</a:t>
            </a:r>
            <a:r>
              <a:rPr lang="en-US" altLang="zh-CN" sz="1600" dirty="0"/>
              <a:t>ACK</a:t>
            </a:r>
            <a:r>
              <a:rPr lang="zh-CN" altLang="en-US" sz="1600" dirty="0"/>
              <a:t>，就知道接收方必定收到乱序到达的报文段，表明其前面的分组可能丢失</a:t>
            </a:r>
            <a:endParaRPr lang="en-US" altLang="zh-CN" sz="1600" dirty="0"/>
          </a:p>
          <a:p>
            <a:pPr lvl="2">
              <a:lnSpc>
                <a:spcPct val="150000"/>
              </a:lnSpc>
              <a:spcBef>
                <a:spcPts val="600"/>
              </a:spcBef>
            </a:pPr>
            <a:r>
              <a:rPr lang="zh-CN" altLang="en-US" sz="1600" dirty="0"/>
              <a:t>也可能只是延迟，未丢失</a:t>
            </a:r>
            <a:endParaRPr lang="en-US" altLang="zh-CN" sz="1600" dirty="0"/>
          </a:p>
          <a:p>
            <a:pPr lvl="2">
              <a:lnSpc>
                <a:spcPct val="150000"/>
              </a:lnSpc>
              <a:spcBef>
                <a:spcPts val="600"/>
              </a:spcBef>
            </a:pPr>
            <a:r>
              <a:rPr lang="zh-CN" altLang="en-US" sz="1600" dirty="0"/>
              <a:t>发送方等待，一旦收到一定数量 </a:t>
            </a:r>
            <a:r>
              <a:rPr lang="en-US" altLang="zh-CN" sz="1600" dirty="0"/>
              <a:t>(</a:t>
            </a:r>
            <a:r>
              <a:rPr lang="zh-CN" altLang="en-US" sz="1600" dirty="0"/>
              <a:t>实际应用中，</a:t>
            </a:r>
            <a:r>
              <a:rPr lang="en-US" altLang="zh-CN" sz="1600" dirty="0"/>
              <a:t>3) </a:t>
            </a:r>
            <a:r>
              <a:rPr lang="zh-CN" altLang="en-US" sz="1600" dirty="0"/>
              <a:t>的重复</a:t>
            </a:r>
            <a:r>
              <a:rPr lang="en-US" altLang="zh-CN" sz="1600" dirty="0"/>
              <a:t>ACK</a:t>
            </a:r>
            <a:r>
              <a:rPr lang="zh-CN" altLang="en-US" sz="1600" dirty="0"/>
              <a:t>，立即触发重传</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spTree>
    <p:custDataLst>
      <p:tags r:id="rId1"/>
    </p:custDataLst>
    <p:extLst>
      <p:ext uri="{BB962C8B-B14F-4D97-AF65-F5344CB8AC3E}">
        <p14:creationId xmlns:p14="http://schemas.microsoft.com/office/powerpoint/2010/main" val="29824349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500"/>
                                        <p:tgtEl>
                                          <p:spTgt spid="3">
                                            <p:txEl>
                                              <p:pRg st="1" end="1"/>
                                            </p:txEl>
                                          </p:spTgt>
                                        </p:tgtEl>
                                      </p:cBhvr>
                                    </p:animEffect>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3">
                                            <p:txEl>
                                              <p:pRg st="2" end="2"/>
                                            </p:txEl>
                                          </p:spTgt>
                                        </p:tgtEl>
                                      </p:cBhvr>
                                    </p:animEffect>
                                    <p:set>
                                      <p:cBhvr>
                                        <p:cTn id="43" dur="1" fill="hold">
                                          <p:stCondLst>
                                            <p:cond delay="499"/>
                                          </p:stCondLst>
                                        </p:cTn>
                                        <p:tgtEl>
                                          <p:spTgt spid="3">
                                            <p:txEl>
                                              <p:pRg st="2" end="2"/>
                                            </p:txEl>
                                          </p:spTgt>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3">
                                            <p:txEl>
                                              <p:pRg st="3" end="3"/>
                                            </p:txEl>
                                          </p:spTgt>
                                        </p:tgtEl>
                                      </p:cBhvr>
                                    </p:animEffect>
                                    <p:set>
                                      <p:cBhvr>
                                        <p:cTn id="46" dur="1" fill="hold">
                                          <p:stCondLst>
                                            <p:cond delay="499"/>
                                          </p:stCondLst>
                                        </p:cTn>
                                        <p:tgtEl>
                                          <p:spTgt spid="3">
                                            <p:txEl>
                                              <p:pRg st="3" end="3"/>
                                            </p:txEl>
                                          </p:spTgt>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
                                            <p:txEl>
                                              <p:pRg st="4" end="4"/>
                                            </p:txEl>
                                          </p:spTgt>
                                        </p:tgtEl>
                                      </p:cBhvr>
                                    </p:animEffect>
                                    <p:set>
                                      <p:cBhvr>
                                        <p:cTn id="49" dur="1" fill="hold">
                                          <p:stCondLst>
                                            <p:cond delay="499"/>
                                          </p:stCondLst>
                                        </p:cTn>
                                        <p:tgtEl>
                                          <p:spTgt spid="3">
                                            <p:txEl>
                                              <p:pRg st="4" end="4"/>
                                            </p:txEl>
                                          </p:spTgt>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3">
                                            <p:txEl>
                                              <p:pRg st="5" end="5"/>
                                            </p:txEl>
                                          </p:spTgt>
                                        </p:tgtEl>
                                      </p:cBhvr>
                                    </p:animEffect>
                                    <p:set>
                                      <p:cBhvr>
                                        <p:cTn id="52" dur="1" fill="hold">
                                          <p:stCondLst>
                                            <p:cond delay="499"/>
                                          </p:stCondLst>
                                        </p:cTn>
                                        <p:tgtEl>
                                          <p:spTgt spid="3">
                                            <p:txEl>
                                              <p:pRg st="5" end="5"/>
                                            </p:txEl>
                                          </p:spTgt>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3">
                                            <p:txEl>
                                              <p:pRg st="6" end="6"/>
                                            </p:txEl>
                                          </p:spTgt>
                                        </p:tgtEl>
                                      </p:cBhvr>
                                    </p:animEffect>
                                    <p:set>
                                      <p:cBhvr>
                                        <p:cTn id="5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2158047"/>
          </a:xfrm>
        </p:spPr>
        <p:txBody>
          <a:bodyPr/>
          <a:lstStyle/>
          <a:p>
            <a:r>
              <a:rPr lang="zh-CN" altLang="en-US" sz="2000" dirty="0"/>
              <a:t>基本思想：重复确认触发重传</a:t>
            </a:r>
            <a:endParaRPr lang="en-US" altLang="zh-CN" sz="2000" dirty="0"/>
          </a:p>
          <a:p>
            <a:pPr lvl="1"/>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grpSp>
        <p:nvGrpSpPr>
          <p:cNvPr id="80" name="Group 26"/>
          <p:cNvGrpSpPr>
            <a:grpSpLocks/>
          </p:cNvGrpSpPr>
          <p:nvPr/>
        </p:nvGrpSpPr>
        <p:grpSpPr bwMode="auto">
          <a:xfrm>
            <a:off x="2966896" y="5685233"/>
            <a:ext cx="3138854" cy="405954"/>
            <a:chOff x="2471" y="3673"/>
            <a:chExt cx="2142" cy="354"/>
          </a:xfrm>
        </p:grpSpPr>
        <p:sp>
          <p:nvSpPr>
            <p:cNvPr id="81"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2" name="Text Box 28"/>
            <p:cNvSpPr txBox="1">
              <a:spLocks noChangeArrowheads="1"/>
            </p:cNvSpPr>
            <p:nvPr/>
          </p:nvSpPr>
          <p:spPr bwMode="auto">
            <a:xfrm rot="275181">
              <a:off x="3225" y="3673"/>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pic>
        <p:nvPicPr>
          <p:cNvPr id="6" name="图片 5"/>
          <p:cNvPicPr>
            <a:picLocks noChangeAspect="1"/>
          </p:cNvPicPr>
          <p:nvPr/>
        </p:nvPicPr>
        <p:blipFill>
          <a:blip r:embed="rId5"/>
          <a:stretch>
            <a:fillRect/>
          </a:stretch>
        </p:blipFill>
        <p:spPr>
          <a:xfrm>
            <a:off x="5796424" y="6347"/>
            <a:ext cx="3345548" cy="2185502"/>
          </a:xfrm>
          <a:prstGeom prst="rect">
            <a:avLst/>
          </a:prstGeom>
        </p:spPr>
      </p:pic>
    </p:spTree>
    <p:custDataLst>
      <p:tags r:id="rId1"/>
    </p:custDataLst>
    <p:extLst>
      <p:ext uri="{BB962C8B-B14F-4D97-AF65-F5344CB8AC3E}">
        <p14:creationId xmlns:p14="http://schemas.microsoft.com/office/powerpoint/2010/main" val="34447263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500"/>
                                        <p:tgtEl>
                                          <p:spTgt spid="94"/>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wipe(left)">
                                      <p:cBhvr>
                                        <p:cTn id="33" dur="500"/>
                                        <p:tgtEl>
                                          <p:spTgt spid="91"/>
                                        </p:tgtEl>
                                      </p:cBhvr>
                                    </p:animEffect>
                                  </p:childTnLst>
                                </p:cTn>
                              </p:par>
                            </p:childTnLst>
                          </p:cTn>
                        </p:par>
                        <p:par>
                          <p:cTn id="34" fill="hold">
                            <p:stCondLst>
                              <p:cond delay="2000"/>
                            </p:stCondLst>
                            <p:childTnLst>
                              <p:par>
                                <p:cTn id="35" presetID="16" presetClass="entr" presetSubtype="37"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out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right)">
                                      <p:cBhvr>
                                        <p:cTn id="46" dur="500"/>
                                        <p:tgtEl>
                                          <p:spTgt spid="61"/>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right)">
                                      <p:cBhvr>
                                        <p:cTn id="49" dur="500"/>
                                        <p:tgtEl>
                                          <p:spTgt spid="67"/>
                                        </p:tgtEl>
                                      </p:cBhvr>
                                    </p:animEffect>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right)">
                                      <p:cBhvr>
                                        <p:cTn id="53" dur="500"/>
                                        <p:tgtEl>
                                          <p:spTgt spid="6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left)">
                                      <p:cBhvr>
                                        <p:cTn id="58" dur="500"/>
                                        <p:tgtEl>
                                          <p:spTgt spid="74"/>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childTnLst>
                          </p:cTn>
                        </p:par>
                        <p:par>
                          <p:cTn id="63" fill="hold">
                            <p:stCondLst>
                              <p:cond delay="1000"/>
                            </p:stCondLst>
                            <p:childTnLst>
                              <p:par>
                                <p:cTn id="64" presetID="22" presetClass="entr" presetSubtype="2"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right)">
                                      <p:cBhvr>
                                        <p:cTn id="66" dur="500"/>
                                        <p:tgtEl>
                                          <p:spTgt spid="45"/>
                                        </p:tgtEl>
                                      </p:cBhvr>
                                    </p:animEffect>
                                  </p:childTnLst>
                                </p:cTn>
                              </p:par>
                            </p:childTnLst>
                          </p:cTn>
                        </p:par>
                        <p:par>
                          <p:cTn id="67" fill="hold">
                            <p:stCondLst>
                              <p:cond delay="1500"/>
                            </p:stCondLst>
                            <p:childTnLst>
                              <p:par>
                                <p:cTn id="68" presetID="22" presetClass="entr" presetSubtype="2"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right)">
                                      <p:cBhvr>
                                        <p:cTn id="70" dur="500"/>
                                        <p:tgtEl>
                                          <p:spTgt spid="4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left)">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left)">
                                      <p:cBhvr>
                                        <p:cTn id="78" dur="500"/>
                                        <p:tgtEl>
                                          <p:spTgt spid="92"/>
                                        </p:tgtEl>
                                      </p:cBhvr>
                                    </p:animEffect>
                                  </p:childTnLst>
                                </p:cTn>
                              </p:par>
                            </p:childTnLst>
                          </p:cTn>
                        </p:par>
                        <p:par>
                          <p:cTn id="79" fill="hold">
                            <p:stCondLst>
                              <p:cond delay="500"/>
                            </p:stCondLst>
                            <p:childTnLst>
                              <p:par>
                                <p:cTn id="80" presetID="22" presetClass="entr" presetSubtype="2"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right)">
                                      <p:cBhvr>
                                        <p:cTn id="82" dur="500"/>
                                        <p:tgtEl>
                                          <p:spTgt spid="43"/>
                                        </p:tgtEl>
                                      </p:cBhvr>
                                    </p:animEffect>
                                  </p:childTnLst>
                                </p:cTn>
                              </p:par>
                            </p:childTnLst>
                          </p:cTn>
                        </p:par>
                        <p:par>
                          <p:cTn id="83" fill="hold">
                            <p:stCondLst>
                              <p:cond delay="1000"/>
                            </p:stCondLst>
                            <p:childTnLst>
                              <p:par>
                                <p:cTn id="84" presetID="22" presetClass="entr" presetSubtype="2"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right)">
                                      <p:cBhvr>
                                        <p:cTn id="86" dur="500"/>
                                        <p:tgtEl>
                                          <p:spTgt spid="46"/>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left)">
                                      <p:cBhvr>
                                        <p:cTn id="89" dur="500"/>
                                        <p:tgtEl>
                                          <p:spTgt spid="7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childTnLst>
                          </p:cTn>
                        </p:par>
                        <p:par>
                          <p:cTn id="95" fill="hold">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wipe(right)">
                                      <p:cBhvr>
                                        <p:cTn id="98" dur="500"/>
                                        <p:tgtEl>
                                          <p:spTgt spid="47"/>
                                        </p:tgtEl>
                                      </p:cBhvr>
                                    </p:animEffect>
                                  </p:childTnLst>
                                </p:cTn>
                              </p:par>
                            </p:childTnLst>
                          </p:cTn>
                        </p:par>
                        <p:par>
                          <p:cTn id="99" fill="hold">
                            <p:stCondLst>
                              <p:cond delay="1000"/>
                            </p:stCondLst>
                            <p:childTnLst>
                              <p:par>
                                <p:cTn id="100" presetID="22" presetClass="entr" presetSubtype="2" fill="hold" grpId="0" nodeType="after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right)">
                                      <p:cBhvr>
                                        <p:cTn id="102" dur="500"/>
                                        <p:tgtEl>
                                          <p:spTgt spid="48"/>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wipe(left)">
                                      <p:cBhvr>
                                        <p:cTn id="105" dur="500"/>
                                        <p:tgtEl>
                                          <p:spTgt spid="8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left)">
                                      <p:cBhvr>
                                        <p:cTn id="109" dur="500"/>
                                        <p:tgtEl>
                                          <p:spTgt spid="8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right)">
                                      <p:cBhvr>
                                        <p:cTn id="114" dur="10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animEffect transition="in" filter="wipe(left)">
                                      <p:cBhvr>
                                        <p:cTn id="119" dur="500"/>
                                        <p:tgtEl>
                                          <p:spTgt spid="8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nodeType="clickEffect">
                                  <p:stCondLst>
                                    <p:cond delay="0"/>
                                  </p:stCondLst>
                                  <p:childTnLst>
                                    <p:animEffect transition="out" filter="wipe(down)">
                                      <p:cBhvr>
                                        <p:cTn id="123" dur="500"/>
                                        <p:tgtEl>
                                          <p:spTgt spid="3">
                                            <p:txEl>
                                              <p:pRg st="0" end="0"/>
                                            </p:txEl>
                                          </p:spTgt>
                                        </p:tgtEl>
                                      </p:cBhvr>
                                    </p:animEffect>
                                    <p:set>
                                      <p:cBhvr>
                                        <p:cTn id="12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9" grpId="0"/>
      <p:bldP spid="60" grpId="0" animBg="1"/>
      <p:bldP spid="61" grpId="0" animBg="1"/>
      <p:bldP spid="62" grpId="0"/>
      <p:bldP spid="68" grpId="0" animBg="1"/>
      <p:bldP spid="72" grpId="0"/>
      <p:bldP spid="73" grpId="0"/>
      <p:bldP spid="74" grpId="0"/>
      <p:bldP spid="75" grpId="0" animBg="1"/>
      <p:bldP spid="77" grpId="0"/>
      <p:bldP spid="78" grpId="0"/>
      <p:bldP spid="86" grpId="0" animBg="1"/>
      <p:bldP spid="87" grpId="0"/>
      <p:bldP spid="90" grpId="0" animBg="1"/>
      <p:bldP spid="91" grpId="0" animBg="1"/>
      <p:bldP spid="92" grpId="0" animBg="1"/>
      <p:bldP spid="93" grpId="0" animBg="1"/>
      <p:bldP spid="43" grpId="0"/>
      <p:bldP spid="44" grpId="0" animBg="1"/>
      <p:bldP spid="45" grpId="0"/>
      <p:bldP spid="46" grpId="0" animBg="1"/>
      <p:bldP spid="47" grpId="0"/>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1300539"/>
          </a:xfrm>
        </p:spPr>
        <p:txBody>
          <a:bodyPr/>
          <a:lstStyle/>
          <a:p>
            <a:r>
              <a:rPr lang="zh-CN" altLang="en-US" sz="2000" dirty="0"/>
              <a:t>快速重传通常可以在</a:t>
            </a:r>
            <a:r>
              <a:rPr lang="en-US" altLang="zh-CN" sz="2000" dirty="0"/>
              <a:t>1</a:t>
            </a:r>
            <a:r>
              <a:rPr lang="zh-CN" altLang="en-US" sz="2000" dirty="0"/>
              <a:t>个</a:t>
            </a:r>
            <a:r>
              <a:rPr lang="en-US" altLang="zh-CN" sz="2000" dirty="0"/>
              <a:t>RTT</a:t>
            </a:r>
            <a:r>
              <a:rPr lang="zh-CN" altLang="en-US" sz="2000" dirty="0"/>
              <a:t>内重传数据丢包</a:t>
            </a:r>
          </a:p>
          <a:p>
            <a:pPr lvl="1"/>
            <a:r>
              <a:rPr lang="zh-CN" altLang="en-US" sz="1600" dirty="0"/>
              <a:t>因为数据包通常都是连续发送的</a:t>
            </a:r>
            <a:endParaRPr lang="en-US" altLang="zh-CN" sz="1600" dirty="0"/>
          </a:p>
          <a:p>
            <a:r>
              <a:rPr lang="zh-CN" altLang="en-US" sz="2000" dirty="0"/>
              <a:t>网络的吞吐量提高约</a:t>
            </a:r>
            <a:r>
              <a:rPr lang="en-US" altLang="zh-CN" sz="2000" dirty="0"/>
              <a:t>20%</a:t>
            </a:r>
            <a:endParaRPr lang="zh-CN" altLang="en-US" sz="2000" dirty="0"/>
          </a:p>
          <a:p>
            <a:pPr lvl="1"/>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grpSp>
        <p:nvGrpSpPr>
          <p:cNvPr id="55" name="Group 26"/>
          <p:cNvGrpSpPr>
            <a:grpSpLocks/>
          </p:cNvGrpSpPr>
          <p:nvPr/>
        </p:nvGrpSpPr>
        <p:grpSpPr bwMode="auto">
          <a:xfrm>
            <a:off x="2966896" y="5705871"/>
            <a:ext cx="3138854" cy="385312"/>
            <a:chOff x="2471" y="3691"/>
            <a:chExt cx="2142" cy="336"/>
          </a:xfrm>
        </p:grpSpPr>
        <p:sp>
          <p:nvSpPr>
            <p:cNvPr id="56"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7" name="Text Box 28"/>
            <p:cNvSpPr txBox="1">
              <a:spLocks noChangeArrowheads="1"/>
            </p:cNvSpPr>
            <p:nvPr/>
          </p:nvSpPr>
          <p:spPr bwMode="auto">
            <a:xfrm rot="275181">
              <a:off x="3225" y="3691"/>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Tree>
    <p:custDataLst>
      <p:tags r:id="rId1"/>
    </p:custDataLst>
    <p:extLst>
      <p:ext uri="{BB962C8B-B14F-4D97-AF65-F5344CB8AC3E}">
        <p14:creationId xmlns:p14="http://schemas.microsoft.com/office/powerpoint/2010/main" val="3710989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3"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1262903"/>
          </a:xfrm>
        </p:spPr>
        <p:txBody>
          <a:bodyPr/>
          <a:lstStyle/>
          <a:p>
            <a:r>
              <a:rPr lang="zh-CN" altLang="en-US" sz="2000" dirty="0"/>
              <a:t>快速重传不能代替常规超时机制，仅是增强功能</a:t>
            </a:r>
          </a:p>
          <a:p>
            <a:pPr lvl="1">
              <a:lnSpc>
                <a:spcPct val="150000"/>
              </a:lnSpc>
            </a:pPr>
            <a:r>
              <a:rPr lang="zh-CN" altLang="en-US" sz="1600" dirty="0"/>
              <a:t>并非取消超时重传定时器，而是在某些情况下可更早地触发重传丢失的报文段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grpSp>
        <p:nvGrpSpPr>
          <p:cNvPr id="55" name="Group 26"/>
          <p:cNvGrpSpPr>
            <a:grpSpLocks/>
          </p:cNvGrpSpPr>
          <p:nvPr/>
        </p:nvGrpSpPr>
        <p:grpSpPr bwMode="auto">
          <a:xfrm>
            <a:off x="2966896" y="5705871"/>
            <a:ext cx="3138854" cy="385312"/>
            <a:chOff x="2471" y="3691"/>
            <a:chExt cx="2142" cy="336"/>
          </a:xfrm>
        </p:grpSpPr>
        <p:sp>
          <p:nvSpPr>
            <p:cNvPr id="56"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7" name="Text Box 28"/>
            <p:cNvSpPr txBox="1">
              <a:spLocks noChangeArrowheads="1"/>
            </p:cNvSpPr>
            <p:nvPr/>
          </p:nvSpPr>
          <p:spPr bwMode="auto">
            <a:xfrm rot="275181">
              <a:off x="3225" y="3691"/>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Tree>
    <p:extLst>
      <p:ext uri="{BB962C8B-B14F-4D97-AF65-F5344CB8AC3E}">
        <p14:creationId xmlns:p14="http://schemas.microsoft.com/office/powerpoint/2010/main" val="2098684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时间戳</a:t>
            </a:r>
            <a:r>
              <a:rPr lang="en-US" altLang="zh-CN" dirty="0"/>
              <a:t>(timestamp)</a:t>
            </a:r>
            <a:r>
              <a:rPr lang="zh-CN" altLang="en-US" dirty="0"/>
              <a:t>选项</a:t>
            </a:r>
          </a:p>
        </p:txBody>
      </p:sp>
      <p:sp>
        <p:nvSpPr>
          <p:cNvPr id="3" name="内容占位符 2"/>
          <p:cNvSpPr>
            <a:spLocks noGrp="1"/>
          </p:cNvSpPr>
          <p:nvPr>
            <p:ph idx="1"/>
          </p:nvPr>
        </p:nvSpPr>
        <p:spPr>
          <a:xfrm>
            <a:off x="457200" y="1366280"/>
            <a:ext cx="8579553" cy="2644017"/>
          </a:xfrm>
        </p:spPr>
        <p:txBody>
          <a:bodyPr/>
          <a:lstStyle/>
          <a:p>
            <a:r>
              <a:rPr lang="zh-CN" altLang="en-US" sz="2000" dirty="0"/>
              <a:t>选项格式</a:t>
            </a:r>
          </a:p>
          <a:p>
            <a:pPr lvl="1">
              <a:lnSpc>
                <a:spcPct val="150000"/>
              </a:lnSpc>
              <a:spcBef>
                <a:spcPts val="600"/>
              </a:spcBef>
            </a:pPr>
            <a:r>
              <a:rPr lang="en-US" altLang="zh-CN" sz="1600" dirty="0"/>
              <a:t>TS value</a:t>
            </a:r>
          </a:p>
          <a:p>
            <a:pPr lvl="2">
              <a:spcBef>
                <a:spcPts val="600"/>
              </a:spcBef>
            </a:pPr>
            <a:r>
              <a:rPr lang="zh-CN" altLang="en-US" sz="1600" dirty="0"/>
              <a:t>发送方在发送报文段时，读取系统时钟，将当前时钟值放入该字段</a:t>
            </a:r>
            <a:endParaRPr lang="en-US" altLang="zh-CN" sz="1600" dirty="0"/>
          </a:p>
          <a:p>
            <a:pPr lvl="1">
              <a:lnSpc>
                <a:spcPct val="150000"/>
              </a:lnSpc>
              <a:spcBef>
                <a:spcPts val="600"/>
              </a:spcBef>
            </a:pPr>
            <a:r>
              <a:rPr lang="en-US" altLang="zh-CN" sz="1600" dirty="0"/>
              <a:t>TS Echo Reply</a:t>
            </a:r>
          </a:p>
          <a:p>
            <a:pPr lvl="2">
              <a:spcBef>
                <a:spcPts val="600"/>
              </a:spcBef>
            </a:pPr>
            <a:r>
              <a:rPr lang="zh-CN" altLang="en-US" sz="1600" dirty="0"/>
              <a:t>接收方收到一个报文段时，读出该报文段时间戳选项中的“</a:t>
            </a:r>
            <a:r>
              <a:rPr lang="en-US" altLang="zh-CN" sz="1600" dirty="0"/>
              <a:t>TS value</a:t>
            </a:r>
            <a:r>
              <a:rPr lang="zh-CN" altLang="en-US" sz="1600" dirty="0"/>
              <a:t>”，当回复相应</a:t>
            </a:r>
            <a:r>
              <a:rPr lang="en-US" altLang="zh-CN" sz="1600" dirty="0"/>
              <a:t>ACK</a:t>
            </a:r>
            <a:r>
              <a:rPr lang="zh-CN" altLang="en-US" sz="1600" dirty="0"/>
              <a:t>时，将该值写入</a:t>
            </a:r>
            <a:r>
              <a:rPr lang="en-US" altLang="zh-CN" sz="1600" dirty="0"/>
              <a:t>ACK</a:t>
            </a:r>
            <a:r>
              <a:rPr lang="zh-CN" altLang="en-US" sz="1600" dirty="0"/>
              <a:t>的“</a:t>
            </a:r>
            <a:r>
              <a:rPr lang="en-US" altLang="zh-CN" sz="1600" dirty="0"/>
              <a:t>TS Echo Reply</a:t>
            </a:r>
            <a:r>
              <a:rPr lang="zh-CN" altLang="en-US" sz="1600" dirty="0"/>
              <a:t>”字段，回送给发送方</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graphicFrame>
        <p:nvGraphicFramePr>
          <p:cNvPr id="6" name="表格 5"/>
          <p:cNvGraphicFramePr>
            <a:graphicFrameLocks noGrp="1"/>
          </p:cNvGraphicFramePr>
          <p:nvPr>
            <p:extLst/>
          </p:nvPr>
        </p:nvGraphicFramePr>
        <p:xfrm>
          <a:off x="1052453" y="4424722"/>
          <a:ext cx="7333901" cy="517846"/>
        </p:xfrm>
        <a:graphic>
          <a:graphicData uri="http://schemas.openxmlformats.org/drawingml/2006/table">
            <a:tbl>
              <a:tblPr bandRow="1">
                <a:tableStyleId>{5C22544A-7EE6-4342-B048-85BDC9FD1C3A}</a:tableStyleId>
              </a:tblPr>
              <a:tblGrid>
                <a:gridCol w="1367538">
                  <a:extLst>
                    <a:ext uri="{9D8B030D-6E8A-4147-A177-3AD203B41FA5}">
                      <a16:colId xmlns:a16="http://schemas.microsoft.com/office/drawing/2014/main" val="20000"/>
                    </a:ext>
                  </a:extLst>
                </a:gridCol>
                <a:gridCol w="1511929">
                  <a:extLst>
                    <a:ext uri="{9D8B030D-6E8A-4147-A177-3AD203B41FA5}">
                      <a16:colId xmlns:a16="http://schemas.microsoft.com/office/drawing/2014/main" val="20001"/>
                    </a:ext>
                  </a:extLst>
                </a:gridCol>
                <a:gridCol w="2455817">
                  <a:extLst>
                    <a:ext uri="{9D8B030D-6E8A-4147-A177-3AD203B41FA5}">
                      <a16:colId xmlns:a16="http://schemas.microsoft.com/office/drawing/2014/main" val="20002"/>
                    </a:ext>
                  </a:extLst>
                </a:gridCol>
                <a:gridCol w="1998617">
                  <a:extLst>
                    <a:ext uri="{9D8B030D-6E8A-4147-A177-3AD203B41FA5}">
                      <a16:colId xmlns:a16="http://schemas.microsoft.com/office/drawing/2014/main" val="20003"/>
                    </a:ext>
                  </a:extLst>
                </a:gridCol>
              </a:tblGrid>
              <a:tr h="517846">
                <a:tc>
                  <a:txBody>
                    <a:bodyPr/>
                    <a:lstStyle/>
                    <a:p>
                      <a:pPr marL="0" algn="ctr" defTabSz="914377" rtl="0" eaLnBrk="1" latinLnBrk="0" hangingPunct="1"/>
                      <a:r>
                        <a:rPr lang="en-US" altLang="zh-CN" sz="1600" kern="1200" dirty="0">
                          <a:solidFill>
                            <a:schemeClr val="dk1"/>
                          </a:solidFill>
                          <a:latin typeface="Calibri" panose="020F0502020204030204" pitchFamily="34" charset="0"/>
                          <a:ea typeface="华文楷体" panose="02010600040101010101" pitchFamily="2" charset="-122"/>
                          <a:cs typeface="+mn-cs"/>
                        </a:rPr>
                        <a:t>Kind (8)</a:t>
                      </a:r>
                      <a:endParaRPr lang="zh-CN" altLang="en-US" sz="1600" kern="1200" dirty="0">
                        <a:solidFill>
                          <a:schemeClr val="dk1"/>
                        </a:solidFill>
                        <a:latin typeface="Calibri" panose="020F0502020204030204" pitchFamily="34" charset="0"/>
                        <a:ea typeface="华文楷体" panose="02010600040101010101" pitchFamily="2" charset="-122"/>
                        <a:cs typeface="+mn-cs"/>
                      </a:endParaRPr>
                    </a:p>
                  </a:txBody>
                  <a:tcPr marT="72000" marB="72000" anchor="ctr"/>
                </a:tc>
                <a:tc>
                  <a:txBody>
                    <a:bodyPr/>
                    <a:lstStyle/>
                    <a:p>
                      <a:pPr algn="ctr"/>
                      <a:r>
                        <a:rPr lang="en-US" altLang="zh-CN" sz="1600" kern="1200" dirty="0">
                          <a:solidFill>
                            <a:schemeClr val="dk1"/>
                          </a:solidFill>
                          <a:latin typeface="Calibri" panose="020F0502020204030204" pitchFamily="34" charset="0"/>
                          <a:ea typeface="华文楷体" panose="02010600040101010101" pitchFamily="2" charset="-122"/>
                          <a:cs typeface="+mn-cs"/>
                        </a:rPr>
                        <a:t>Length</a:t>
                      </a:r>
                      <a:r>
                        <a:rPr lang="en-US" altLang="zh-CN" sz="1600" dirty="0">
                          <a:latin typeface="Calibri" panose="020F0502020204030204" pitchFamily="34" charset="0"/>
                        </a:rPr>
                        <a:t> (10</a:t>
                      </a:r>
                      <a:r>
                        <a:rPr lang="en-US" altLang="zh-CN" sz="1600" baseline="0" dirty="0">
                          <a:latin typeface="Calibri" panose="020F0502020204030204" pitchFamily="34" charset="0"/>
                        </a:rPr>
                        <a:t>)</a:t>
                      </a:r>
                      <a:endParaRPr lang="zh-CN" altLang="en-US" sz="1600" dirty="0">
                        <a:latin typeface="Calibri" panose="020F0502020204030204" pitchFamily="34" charset="0"/>
                      </a:endParaRPr>
                    </a:p>
                  </a:txBody>
                  <a:tcPr marT="72000" marB="72000" anchor="ctr"/>
                </a:tc>
                <a:tc>
                  <a:txBody>
                    <a:bodyPr/>
                    <a:lstStyle/>
                    <a:p>
                      <a:pPr algn="ctr"/>
                      <a:r>
                        <a:rPr lang="en-US" altLang="zh-CN" sz="1600" dirty="0">
                          <a:latin typeface="Calibri" panose="020F0502020204030204" pitchFamily="34" charset="0"/>
                        </a:rPr>
                        <a:t>TS Value </a:t>
                      </a:r>
                      <a:endParaRPr lang="zh-CN" altLang="en-US" sz="1600" dirty="0">
                        <a:latin typeface="Calibri" panose="020F0502020204030204" pitchFamily="34" charset="0"/>
                      </a:endParaRPr>
                    </a:p>
                  </a:txBody>
                  <a:tcPr marT="72000" marB="72000" anchor="ctr">
                    <a:solidFill>
                      <a:srgbClr val="EFEFFF"/>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Calibri" panose="020F0502020204030204" pitchFamily="34" charset="0"/>
                          <a:ea typeface="+mn-ea"/>
                          <a:cs typeface="+mn-cs"/>
                        </a:rPr>
                        <a:t>TS Echo Reply</a:t>
                      </a:r>
                    </a:p>
                  </a:txBody>
                  <a:tcPr marT="72000" marB="72000" anchor="ctr">
                    <a:solidFill>
                      <a:srgbClr val="EFEFFF"/>
                    </a:solidFill>
                  </a:tcPr>
                </a:tc>
                <a:extLst>
                  <a:ext uri="{0D108BD9-81ED-4DB2-BD59-A6C34878D82A}">
                    <a16:rowId xmlns:a16="http://schemas.microsoft.com/office/drawing/2014/main" val="10000"/>
                  </a:ext>
                </a:extLst>
              </a:tr>
            </a:tbl>
          </a:graphicData>
        </a:graphic>
      </p:graphicFrame>
      <p:grpSp>
        <p:nvGrpSpPr>
          <p:cNvPr id="7" name="组合 6"/>
          <p:cNvGrpSpPr/>
          <p:nvPr/>
        </p:nvGrpSpPr>
        <p:grpSpPr>
          <a:xfrm>
            <a:off x="822960" y="4111808"/>
            <a:ext cx="6754237" cy="383015"/>
            <a:chOff x="457200" y="2302873"/>
            <a:chExt cx="6754237" cy="383015"/>
          </a:xfrm>
        </p:grpSpPr>
        <p:sp>
          <p:nvSpPr>
            <p:cNvPr id="8" name="矩形 7"/>
            <p:cNvSpPr/>
            <p:nvPr/>
          </p:nvSpPr>
          <p:spPr>
            <a:xfrm>
              <a:off x="1118280"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9" name="矩形 8"/>
            <p:cNvSpPr/>
            <p:nvPr/>
          </p:nvSpPr>
          <p:spPr>
            <a:xfrm>
              <a:off x="2533154" y="2342899"/>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0" name="矩形 9"/>
            <p:cNvSpPr/>
            <p:nvPr/>
          </p:nvSpPr>
          <p:spPr>
            <a:xfrm>
              <a:off x="4602545" y="2302873"/>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1" name="矩形 10"/>
            <p:cNvSpPr/>
            <p:nvPr/>
          </p:nvSpPr>
          <p:spPr>
            <a:xfrm>
              <a:off x="6922575"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2" name="矩形 11"/>
            <p:cNvSpPr/>
            <p:nvPr/>
          </p:nvSpPr>
          <p:spPr>
            <a:xfrm>
              <a:off x="457200" y="2347334"/>
              <a:ext cx="595035" cy="338554"/>
            </a:xfrm>
            <a:prstGeom prst="rect">
              <a:avLst/>
            </a:prstGeom>
          </p:spPr>
          <p:txBody>
            <a:bodyPr wrap="none">
              <a:spAutoFit/>
            </a:bodyPr>
            <a:lstStyle/>
            <a:p>
              <a:r>
                <a:rPr lang="zh-CN" altLang="en-US" sz="1600" dirty="0">
                  <a:solidFill>
                    <a:schemeClr val="tx1">
                      <a:lumMod val="50000"/>
                      <a:lumOff val="50000"/>
                    </a:schemeClr>
                  </a:solidFill>
                  <a:latin typeface="华文楷体" panose="02010600040101010101" pitchFamily="2" charset="-122"/>
                  <a:ea typeface="华文楷体" panose="02010600040101010101" pitchFamily="2" charset="-122"/>
                </a:rPr>
                <a:t>字节</a:t>
              </a:r>
            </a:p>
          </p:txBody>
        </p:sp>
      </p:grpSp>
      <p:pic>
        <p:nvPicPr>
          <p:cNvPr id="13" name="图片 12"/>
          <p:cNvPicPr>
            <a:picLocks noChangeAspect="1"/>
          </p:cNvPicPr>
          <p:nvPr/>
        </p:nvPicPr>
        <p:blipFill>
          <a:blip r:embed="rId4"/>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3999647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500"/>
                                        <p:tgtEl>
                                          <p:spTgt spid="3">
                                            <p:txEl>
                                              <p:pRg st="1" end="1"/>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dissolve">
                                      <p:cBhvr>
                                        <p:cTn id="29" dur="500"/>
                                        <p:tgtEl>
                                          <p:spTgt spid="3">
                                            <p:txEl>
                                              <p:pRg st="3" end="3"/>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时间戳</a:t>
            </a:r>
            <a:r>
              <a:rPr lang="en-US" altLang="zh-CN" dirty="0"/>
              <a:t>(timestamp)</a:t>
            </a:r>
            <a:r>
              <a:rPr lang="zh-CN" altLang="en-US" dirty="0"/>
              <a:t>选项</a:t>
            </a:r>
          </a:p>
        </p:txBody>
      </p:sp>
      <p:sp>
        <p:nvSpPr>
          <p:cNvPr id="3" name="内容占位符 2"/>
          <p:cNvSpPr>
            <a:spLocks noGrp="1"/>
          </p:cNvSpPr>
          <p:nvPr>
            <p:ph idx="1"/>
          </p:nvPr>
        </p:nvSpPr>
        <p:spPr>
          <a:xfrm>
            <a:off x="457200" y="1366280"/>
            <a:ext cx="8579553" cy="4786326"/>
          </a:xfrm>
        </p:spPr>
        <p:txBody>
          <a:bodyPr/>
          <a:lstStyle/>
          <a:p>
            <a:pPr>
              <a:spcBef>
                <a:spcPts val="600"/>
              </a:spcBef>
            </a:pPr>
            <a:r>
              <a:rPr lang="zh-CN" altLang="en-US" sz="2200" dirty="0"/>
              <a:t>更细粒度地测量</a:t>
            </a:r>
            <a:r>
              <a:rPr lang="en-US" altLang="zh-CN" sz="2200" dirty="0"/>
              <a:t>RTT</a:t>
            </a:r>
          </a:p>
          <a:p>
            <a:pPr lvl="1">
              <a:lnSpc>
                <a:spcPct val="150000"/>
              </a:lnSpc>
              <a:spcBef>
                <a:spcPts val="600"/>
              </a:spcBef>
            </a:pPr>
            <a:r>
              <a:rPr lang="zh-CN" altLang="en-US" dirty="0"/>
              <a:t>发送方在发送报文段时，写入发送时刻的时钟值，并能从接收到的</a:t>
            </a:r>
            <a:r>
              <a:rPr lang="en-US" altLang="zh-CN" dirty="0"/>
              <a:t>ACK</a:t>
            </a:r>
            <a:r>
              <a:rPr lang="zh-CN" altLang="en-US" dirty="0"/>
              <a:t>读取该值</a:t>
            </a:r>
            <a:endParaRPr lang="en-US" altLang="zh-CN" dirty="0"/>
          </a:p>
          <a:p>
            <a:pPr lvl="1">
              <a:lnSpc>
                <a:spcPct val="150000"/>
              </a:lnSpc>
              <a:spcBef>
                <a:spcPts val="600"/>
              </a:spcBef>
            </a:pPr>
            <a:r>
              <a:rPr lang="zh-CN" altLang="en-US" dirty="0"/>
              <a:t>发送方接收到</a:t>
            </a:r>
            <a:r>
              <a:rPr lang="en-US" altLang="zh-CN" dirty="0"/>
              <a:t>ACK</a:t>
            </a:r>
            <a:r>
              <a:rPr lang="zh-CN" altLang="en-US" dirty="0"/>
              <a:t>后，用当前时钟值减去这个值，即可测出</a:t>
            </a:r>
            <a:r>
              <a:rPr lang="en-US" altLang="zh-CN" dirty="0"/>
              <a:t>RTT</a:t>
            </a:r>
          </a:p>
          <a:p>
            <a:pPr lvl="1">
              <a:lnSpc>
                <a:spcPct val="150000"/>
              </a:lnSpc>
              <a:spcBef>
                <a:spcPts val="600"/>
              </a:spcBef>
            </a:pPr>
            <a:r>
              <a:rPr lang="zh-CN" altLang="en-US" dirty="0"/>
              <a:t>不需要两端时钟同步，因为读写都是同一端</a:t>
            </a:r>
            <a:r>
              <a:rPr lang="zh-CN" altLang="en-US"/>
              <a:t>在操作</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自适应重传</a:t>
            </a:r>
          </a:p>
        </p:txBody>
      </p:sp>
      <p:pic>
        <p:nvPicPr>
          <p:cNvPr id="6" name="图片 5"/>
          <p:cNvPicPr>
            <a:picLocks noChangeAspect="1"/>
          </p:cNvPicPr>
          <p:nvPr/>
        </p:nvPicPr>
        <p:blipFill>
          <a:blip r:embed="rId4"/>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1391009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
</p:tagLst>
</file>

<file path=ppt/tags/tag10.xml><?xml version="1.0" encoding="utf-8"?>
<p:tagLst xmlns:a="http://schemas.openxmlformats.org/drawingml/2006/main" xmlns:r="http://schemas.openxmlformats.org/officeDocument/2006/relationships" xmlns:p="http://schemas.openxmlformats.org/presentationml/2006/main">
  <p:tag name="TIMING" val="|2.7"/>
</p:tagLst>
</file>

<file path=ppt/tags/tag11.xml><?xml version="1.0" encoding="utf-8"?>
<p:tagLst xmlns:a="http://schemas.openxmlformats.org/drawingml/2006/main" xmlns:r="http://schemas.openxmlformats.org/officeDocument/2006/relationships" xmlns:p="http://schemas.openxmlformats.org/presentationml/2006/main">
  <p:tag name="TIMING" val="|2.2|67.1|81.7|20.6|39.9"/>
</p:tagLst>
</file>

<file path=ppt/tags/tag12.xml><?xml version="1.0" encoding="utf-8"?>
<p:tagLst xmlns:a="http://schemas.openxmlformats.org/drawingml/2006/main" xmlns:r="http://schemas.openxmlformats.org/officeDocument/2006/relationships" xmlns:p="http://schemas.openxmlformats.org/presentationml/2006/main">
  <p:tag name="TIMING" val="|101.2|25.2"/>
</p:tagLst>
</file>

<file path=ppt/tags/tag13.xml><?xml version="1.0" encoding="utf-8"?>
<p:tagLst xmlns:a="http://schemas.openxmlformats.org/drawingml/2006/main" xmlns:r="http://schemas.openxmlformats.org/officeDocument/2006/relationships" xmlns:p="http://schemas.openxmlformats.org/presentationml/2006/main">
  <p:tag name="TIMING" val="|137|26.3|30.9"/>
</p:tagLst>
</file>

<file path=ppt/tags/tag14.xml><?xml version="1.0" encoding="utf-8"?>
<p:tagLst xmlns:a="http://schemas.openxmlformats.org/drawingml/2006/main" xmlns:r="http://schemas.openxmlformats.org/officeDocument/2006/relationships" xmlns:p="http://schemas.openxmlformats.org/presentationml/2006/main">
  <p:tag name="TIMING" val="|60.7|47.8|17.8"/>
</p:tagLst>
</file>

<file path=ppt/tags/tag15.xml><?xml version="1.0" encoding="utf-8"?>
<p:tagLst xmlns:a="http://schemas.openxmlformats.org/drawingml/2006/main" xmlns:r="http://schemas.openxmlformats.org/officeDocument/2006/relationships" xmlns:p="http://schemas.openxmlformats.org/presentationml/2006/main">
  <p:tag name="TIMING" val="|5.1|28.3|9.4|7.7|5.7|5.4|6.3|12"/>
</p:tagLst>
</file>

<file path=ppt/tags/tag16.xml><?xml version="1.0" encoding="utf-8"?>
<p:tagLst xmlns:a="http://schemas.openxmlformats.org/drawingml/2006/main" xmlns:r="http://schemas.openxmlformats.org/officeDocument/2006/relationships" xmlns:p="http://schemas.openxmlformats.org/presentationml/2006/main">
  <p:tag name="TIMING" val="|22.9|19|59.4"/>
</p:tagLst>
</file>

<file path=ppt/tags/tag17.xml><?xml version="1.0" encoding="utf-8"?>
<p:tagLst xmlns:a="http://schemas.openxmlformats.org/drawingml/2006/main" xmlns:r="http://schemas.openxmlformats.org/officeDocument/2006/relationships" xmlns:p="http://schemas.openxmlformats.org/presentationml/2006/main">
  <p:tag name="TIMING" val="|2.5|67.3|5.8|37.1|14.8|28.8"/>
</p:tagLst>
</file>

<file path=ppt/tags/tag2.xml><?xml version="1.0" encoding="utf-8"?>
<p:tagLst xmlns:a="http://schemas.openxmlformats.org/drawingml/2006/main" xmlns:r="http://schemas.openxmlformats.org/officeDocument/2006/relationships" xmlns:p="http://schemas.openxmlformats.org/presentationml/2006/main">
  <p:tag name="TIMING" val="|54.5|20.6|58.9|5.6|12.2|28.1|4.3|14.5"/>
</p:tagLst>
</file>

<file path=ppt/tags/tag3.xml><?xml version="1.0" encoding="utf-8"?>
<p:tagLst xmlns:a="http://schemas.openxmlformats.org/drawingml/2006/main" xmlns:r="http://schemas.openxmlformats.org/officeDocument/2006/relationships" xmlns:p="http://schemas.openxmlformats.org/presentationml/2006/main">
  <p:tag name="TIMING" val="|11.8|56.4|34.9|101|50|36.4"/>
</p:tagLst>
</file>

<file path=ppt/tags/tag4.xml><?xml version="1.0" encoding="utf-8"?>
<p:tagLst xmlns:a="http://schemas.openxmlformats.org/drawingml/2006/main" xmlns:r="http://schemas.openxmlformats.org/officeDocument/2006/relationships" xmlns:p="http://schemas.openxmlformats.org/presentationml/2006/main">
  <p:tag name="TIMING" val="|12.4|3.2|8.1|38.4|8.2|15.2|26.7|52.2"/>
</p:tagLst>
</file>

<file path=ppt/tags/tag5.xml><?xml version="1.0" encoding="utf-8"?>
<p:tagLst xmlns:a="http://schemas.openxmlformats.org/drawingml/2006/main" xmlns:r="http://schemas.openxmlformats.org/officeDocument/2006/relationships" xmlns:p="http://schemas.openxmlformats.org/presentationml/2006/main">
  <p:tag name="TIMING" val="|192.1"/>
</p:tagLst>
</file>

<file path=ppt/tags/tag6.xml><?xml version="1.0" encoding="utf-8"?>
<p:tagLst xmlns:a="http://schemas.openxmlformats.org/drawingml/2006/main" xmlns:r="http://schemas.openxmlformats.org/officeDocument/2006/relationships" xmlns:p="http://schemas.openxmlformats.org/presentationml/2006/main">
  <p:tag name="TIMING" val="|31.7|1.5|32.6"/>
</p:tagLst>
</file>

<file path=ppt/tags/tag7.xml><?xml version="1.0" encoding="utf-8"?>
<p:tagLst xmlns:a="http://schemas.openxmlformats.org/drawingml/2006/main" xmlns:r="http://schemas.openxmlformats.org/officeDocument/2006/relationships" xmlns:p="http://schemas.openxmlformats.org/presentationml/2006/main">
  <p:tag name="TIMING" val="|1.1|6.2|21.3|85.7"/>
</p:tagLst>
</file>

<file path=ppt/tags/tag8.xml><?xml version="1.0" encoding="utf-8"?>
<p:tagLst xmlns:a="http://schemas.openxmlformats.org/drawingml/2006/main" xmlns:r="http://schemas.openxmlformats.org/officeDocument/2006/relationships" xmlns:p="http://schemas.openxmlformats.org/presentationml/2006/main">
  <p:tag name="TIMING" val="|14.7"/>
</p:tagLst>
</file>

<file path=ppt/tags/tag9.xml><?xml version="1.0" encoding="utf-8"?>
<p:tagLst xmlns:a="http://schemas.openxmlformats.org/drawingml/2006/main" xmlns:r="http://schemas.openxmlformats.org/officeDocument/2006/relationships" xmlns:p="http://schemas.openxmlformats.org/presentationml/2006/main">
  <p:tag name="TIMING" val="|12.2|23.8|22.3|73.9|34.6|11.3"/>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38586</TotalTime>
  <Words>1448</Words>
  <Application>Microsoft Office PowerPoint</Application>
  <PresentationFormat>全屏显示(4:3)</PresentationFormat>
  <Paragraphs>352</Paragraphs>
  <Slides>24</Slides>
  <Notes>13</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24</vt:i4>
      </vt:variant>
    </vt:vector>
  </HeadingPairs>
  <TitlesOfParts>
    <vt:vector size="44" baseType="lpstr">
      <vt:lpstr>方正舒体</vt:lpstr>
      <vt:lpstr>黑体</vt:lpstr>
      <vt:lpstr>华文楷体</vt:lpstr>
      <vt:lpstr>华文新魏</vt:lpstr>
      <vt:lpstr>华文中宋</vt:lpstr>
      <vt:lpstr>宋体</vt:lpstr>
      <vt:lpstr>微软雅黑</vt:lpstr>
      <vt:lpstr>Arial</vt:lpstr>
      <vt:lpstr>Arial Black</vt:lpstr>
      <vt:lpstr>Calibri</vt:lpstr>
      <vt:lpstr>Cambria Math</vt:lpstr>
      <vt:lpstr>Comic Sans MS</vt:lpstr>
      <vt:lpstr>Times New Roman</vt:lpstr>
      <vt:lpstr>Wingdings</vt:lpstr>
      <vt:lpstr>Wingdings 3</vt:lpstr>
      <vt:lpstr>Pixel</vt:lpstr>
      <vt:lpstr>自定义设计方案</vt:lpstr>
      <vt:lpstr>3_自定义设计方案</vt:lpstr>
      <vt:lpstr>4_自定义设计方案</vt:lpstr>
      <vt:lpstr>9_自定义设计方案</vt:lpstr>
      <vt:lpstr>第五章 端到端传输(8)</vt:lpstr>
      <vt:lpstr>提纲</vt:lpstr>
      <vt:lpstr>超时重传的效率问题</vt:lpstr>
      <vt:lpstr>快速重传 (fast retransmit)</vt:lpstr>
      <vt:lpstr>快速重传 (fast retransmit)</vt:lpstr>
      <vt:lpstr>快速重传 (fast retransmit)</vt:lpstr>
      <vt:lpstr>快速重传 (fast retransmit)</vt:lpstr>
      <vt:lpstr>时间戳(timestamp)选项</vt:lpstr>
      <vt:lpstr>时间戳(timestamp)选项</vt:lpstr>
      <vt:lpstr>提纲</vt:lpstr>
      <vt:lpstr>我们已经了解了什么</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1780</cp:revision>
  <dcterms:created xsi:type="dcterms:W3CDTF">2017-02-02T15:53:23Z</dcterms:created>
  <dcterms:modified xsi:type="dcterms:W3CDTF">2020-05-05T01:28:09Z</dcterms:modified>
</cp:coreProperties>
</file>