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7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8.xml" ContentType="application/vnd.openxmlformats-officedocument.theme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9.xml" ContentType="application/vnd.openxmlformats-officedocument.theme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theme/theme10.xml" ContentType="application/vnd.openxmlformats-officedocument.theme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theme/theme11.xml" ContentType="application/vnd.openxmlformats-officedocument.theme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2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theme/theme13.xml" ContentType="application/vnd.openxmlformats-officedocument.theme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theme/theme14.xml" ContentType="application/vnd.openxmlformats-officedocument.theme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theme/theme15.xml" ContentType="application/vnd.openxmlformats-officedocument.theme+xml"/>
  <Override PartName="/ppt/theme/theme1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tags/tag17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  <p:sldMasterId id="2147483685" r:id="rId3"/>
    <p:sldMasterId id="2147483698" r:id="rId4"/>
    <p:sldMasterId id="2147483711" r:id="rId5"/>
    <p:sldMasterId id="2147483736" r:id="rId6"/>
    <p:sldMasterId id="2147483762" r:id="rId7"/>
    <p:sldMasterId id="2147483775" r:id="rId8"/>
    <p:sldMasterId id="2147483814" r:id="rId9"/>
    <p:sldMasterId id="2147483852" r:id="rId10"/>
    <p:sldMasterId id="2147483865" r:id="rId11"/>
    <p:sldMasterId id="2147483891" r:id="rId12"/>
    <p:sldMasterId id="2147483917" r:id="rId13"/>
    <p:sldMasterId id="2147483947" r:id="rId14"/>
    <p:sldMasterId id="2147483974" r:id="rId15"/>
  </p:sldMasterIdLst>
  <p:notesMasterIdLst>
    <p:notesMasterId r:id="rId35"/>
  </p:notesMasterIdLst>
  <p:sldIdLst>
    <p:sldId id="256" r:id="rId16"/>
    <p:sldId id="697" r:id="rId17"/>
    <p:sldId id="799" r:id="rId18"/>
    <p:sldId id="800" r:id="rId19"/>
    <p:sldId id="801" r:id="rId20"/>
    <p:sldId id="742" r:id="rId21"/>
    <p:sldId id="745" r:id="rId22"/>
    <p:sldId id="746" r:id="rId23"/>
    <p:sldId id="752" r:id="rId24"/>
    <p:sldId id="753" r:id="rId25"/>
    <p:sldId id="758" r:id="rId26"/>
    <p:sldId id="759" r:id="rId27"/>
    <p:sldId id="761" r:id="rId28"/>
    <p:sldId id="762" r:id="rId29"/>
    <p:sldId id="768" r:id="rId30"/>
    <p:sldId id="763" r:id="rId31"/>
    <p:sldId id="769" r:id="rId32"/>
    <p:sldId id="770" r:id="rId33"/>
    <p:sldId id="802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4949A2"/>
    <a:srgbClr val="2F2F95"/>
    <a:srgbClr val="CC0099"/>
    <a:srgbClr val="FF3300"/>
    <a:srgbClr val="008000"/>
    <a:srgbClr val="FF0066"/>
    <a:srgbClr val="EFEFFF"/>
    <a:srgbClr val="6666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78" autoAdjust="0"/>
    <p:restoredTop sz="79622" autoAdjust="0"/>
  </p:normalViewPr>
  <p:slideViewPr>
    <p:cSldViewPr snapToGrid="0">
      <p:cViewPr varScale="1">
        <p:scale>
          <a:sx n="70" d="100"/>
          <a:sy n="70" d="100"/>
        </p:scale>
        <p:origin x="1728" y="43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3.xml"/><Relationship Id="rId26" Type="http://schemas.openxmlformats.org/officeDocument/2006/relationships/slide" Target="slides/slide11.xml"/><Relationship Id="rId39" Type="http://schemas.openxmlformats.org/officeDocument/2006/relationships/tableStyles" Target="tableStyles.xml"/><Relationship Id="rId21" Type="http://schemas.openxmlformats.org/officeDocument/2006/relationships/slide" Target="slides/slide6.xml"/><Relationship Id="rId34" Type="http://schemas.openxmlformats.org/officeDocument/2006/relationships/slide" Target="slides/slide19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2.xml"/><Relationship Id="rId25" Type="http://schemas.openxmlformats.org/officeDocument/2006/relationships/slide" Target="slides/slide10.xml"/><Relationship Id="rId33" Type="http://schemas.openxmlformats.org/officeDocument/2006/relationships/slide" Target="slides/slide18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.xml"/><Relationship Id="rId20" Type="http://schemas.openxmlformats.org/officeDocument/2006/relationships/slide" Target="slides/slide5.xml"/><Relationship Id="rId29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9.xml"/><Relationship Id="rId32" Type="http://schemas.openxmlformats.org/officeDocument/2006/relationships/slide" Target="slides/slide17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8.xml"/><Relationship Id="rId28" Type="http://schemas.openxmlformats.org/officeDocument/2006/relationships/slide" Target="slides/slide13.xml"/><Relationship Id="rId36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4.xml"/><Relationship Id="rId31" Type="http://schemas.openxmlformats.org/officeDocument/2006/relationships/slide" Target="slides/slide16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7.xml"/><Relationship Id="rId27" Type="http://schemas.openxmlformats.org/officeDocument/2006/relationships/slide" Target="slides/slide12.xml"/><Relationship Id="rId30" Type="http://schemas.openxmlformats.org/officeDocument/2006/relationships/slide" Target="slides/slide15.xml"/><Relationship Id="rId35" Type="http://schemas.openxmlformats.org/officeDocument/2006/relationships/notesMaster" Target="notesMasters/notesMaster1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5F783-0C0C-4437-971D-53EACF12D7BE}" type="datetimeFigureOut">
              <a:rPr lang="zh-CN" altLang="en-US" smtClean="0"/>
              <a:pPr/>
              <a:t>2020/5/10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C233E-39C6-4AB0-A67B-6BD0A5E8E2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331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772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5104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3468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0026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0138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5879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484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2547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7421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212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768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965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832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643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809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116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361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02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3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1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1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6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1" y="2324106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4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8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>
            <a:grpSpLocks/>
          </p:cNvGrpSpPr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>
              <a:grpSpLocks/>
            </p:cNvGrpSpPr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6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CC745EF-EC24-43F9-80E4-7372CB14086C}" type="datetime1">
              <a:rPr lang="zh-CN" altLang="en-US" smtClean="0"/>
              <a:pPr/>
              <a:t>2020/5/10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723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A9C1D6-B1AC-4107-85F4-0B37E9E54158}" type="datetime1">
              <a:rPr lang="zh-CN" altLang="en-US" smtClean="0"/>
              <a:pPr/>
              <a:t>2020/5/10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70718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74C5-CD20-4965-91EB-972769F80F1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21412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5F2F-EB1A-48BA-9A8C-9F9069A501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665343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E537-D00F-4E31-AFF3-1A3499AC4E5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02459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E77-0B6B-4987-9C06-44CDBF66D7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42450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349-9568-40C1-922A-FF241DC2199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81001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6E02-0602-4538-9D12-864DF9919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946338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5952-E16D-464C-AC52-D5BD393891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31446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D958-CFED-47D1-B4BA-3B58F83A582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1130233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65D1D5F-2B53-4699-8A8F-5C7A556E62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057480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94D2C994-3656-4DD1-A38B-AB94400642A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582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08951F-BD81-4828-8548-DCD08FEF7C39}" type="datetime1">
              <a:rPr lang="zh-CN" altLang="en-US" smtClean="0"/>
              <a:pPr/>
              <a:t>2020/5/10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259690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53F0A94D-E498-4F83-AE68-1FF5ED47E2B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356091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54CB-2221-4F90-87F7-0C8F70187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575217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74C5-CD20-4965-91EB-972769F80F1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21241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5F2F-EB1A-48BA-9A8C-9F9069A501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843031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E537-D00F-4E31-AFF3-1A3499AC4E5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539880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E77-0B6B-4987-9C06-44CDBF66D7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815025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349-9568-40C1-922A-FF241DC2199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163231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6E02-0602-4538-9D12-864DF9919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235993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5952-E16D-464C-AC52-D5BD393891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376799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D958-CFED-47D1-B4BA-3B58F83A582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3087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DE57-FDAB-40AC-8925-95B849B3B6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777116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F829-52EF-4074-A107-F8881F8716C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779342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8A802-95DD-4CE3-8AF3-752C760C2D7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761788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275D1-D6C4-4934-9D21-D10D5948A67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409896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433C-782A-4771-B34E-7091D46568B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299848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CA42-A131-4FAE-8529-3DBC908D5D1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125044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2823-15B9-4C11-9C35-388C2A90666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269883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1A06-6458-45A2-82D8-6A2310F218E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863362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54DA-A7D1-414C-A710-6F282611289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254082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0429D-CC07-4124-8CD2-3AA86E27DB2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874194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1D96-F31E-4539-85CF-8D9A21CC238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832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8AC7F-B4B1-41E3-868D-DBE217AD94C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062374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EE43-BBC2-46E2-B532-690A5CF1E1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320450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2CEA-81F4-49E5-AC6E-9FC2EFD633F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6009111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F829-52EF-4074-A107-F8881F8716C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061906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8A802-95DD-4CE3-8AF3-752C760C2D7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608720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275D1-D6C4-4934-9D21-D10D5948A67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427301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433C-782A-4771-B34E-7091D46568B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256624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CA42-A131-4FAE-8529-3DBC908D5D1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181798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2823-15B9-4C11-9C35-388C2A90666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166253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1A06-6458-45A2-82D8-6A2310F218E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532500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54DA-A7D1-414C-A710-6F282611289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502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E94F-B4F1-4DE1-908D-CEACF8CB800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013919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0429D-CC07-4124-8CD2-3AA86E27DB2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292219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1D96-F31E-4539-85CF-8D9A21CC238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444136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EE43-BBC2-46E2-B532-690A5CF1E1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735006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2CEA-81F4-49E5-AC6E-9FC2EFD633F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4179375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F829-52EF-4074-A107-F8881F8716C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113911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8A802-95DD-4CE3-8AF3-752C760C2D7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358183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275D1-D6C4-4934-9D21-D10D5948A67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802824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433C-782A-4771-B34E-7091D46568B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838312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CA42-A131-4FAE-8529-3DBC908D5D1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128473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2823-15B9-4C11-9C35-388C2A90666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0016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25F06-B3B4-4655-804C-D394DD67999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042721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1A06-6458-45A2-82D8-6A2310F218E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915712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54DA-A7D1-414C-A710-6F282611289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109646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0429D-CC07-4124-8CD2-3AA86E27DB2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931322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1D96-F31E-4539-85CF-8D9A21CC238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938610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EE43-BBC2-46E2-B532-690A5CF1E1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164999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2CEA-81F4-49E5-AC6E-9FC2EFD633F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80571788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F829-52EF-4074-A107-F8881F8716C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477422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8A802-95DD-4CE3-8AF3-752C760C2D7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647635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275D1-D6C4-4934-9D21-D10D5948A67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215864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433C-782A-4771-B34E-7091D46568B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027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F1F85-50A7-44FC-95BF-43C37294BFC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245208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CA42-A131-4FAE-8529-3DBC908D5D1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214219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2823-15B9-4C11-9C35-388C2A90666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547313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1A06-6458-45A2-82D8-6A2310F218E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509601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54DA-A7D1-414C-A710-6F282611289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190225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0429D-CC07-4124-8CD2-3AA86E27DB2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504774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1D96-F31E-4539-85CF-8D9A21CC238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676133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EE43-BBC2-46E2-B532-690A5CF1E1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055724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2CEA-81F4-49E5-AC6E-9FC2EFD633F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6137484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F829-52EF-4074-A107-F8881F8716C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908015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8A802-95DD-4CE3-8AF3-752C760C2D7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8741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5FFE-7E6B-44BE-A882-3634B1327DC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20177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275D1-D6C4-4934-9D21-D10D5948A67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2173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433C-782A-4771-B34E-7091D46568B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11667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CA42-A131-4FAE-8529-3DBC908D5D1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42011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2823-15B9-4C11-9C35-388C2A90666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919260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1A06-6458-45A2-82D8-6A2310F218E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117958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54DA-A7D1-414C-A710-6F282611289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314822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0429D-CC07-4124-8CD2-3AA86E27DB2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397612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1D96-F31E-4539-85CF-8D9A21CC238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234712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EE43-BBC2-46E2-B532-690A5CF1E1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121774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2CEA-81F4-49E5-AC6E-9FC2EFD633F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52464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8D21-BAF7-4EF0-8A0C-993EE79555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1799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F66B1-89B0-40CC-94E2-E9D3887B83A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36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008000"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296000"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1548000"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1" y="6705599"/>
            <a:ext cx="208843" cy="152401"/>
          </a:xfrm>
          <a:ln/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337683-96CB-41A2-BE88-7BF13C1F3C1A}" type="datetime1">
              <a:rPr lang="zh-CN" altLang="en-US" smtClean="0"/>
              <a:pPr/>
              <a:t>2020/5/10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401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B1A90-C562-4D68-86C7-E7441F36241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2651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4571-7D90-460D-894B-09F7FBD46BD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3464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DA58-CE66-4C52-9493-113D5A37819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8255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6F8C3-9C32-4B40-86DC-0E711BA02D6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63683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CB3F-878A-4642-93A2-BAFB0AFC5C2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4100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3B61-CFBC-430F-85B4-4C9CE3E5D42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2743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BFCF5-8A96-4DAB-B3A8-F5E424E297D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3953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ACF69-F05F-4838-8BFC-CD369747EC2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0649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9BB41-11DE-441E-9B85-598E13DAF08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5923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3EBF-86B1-4418-ADA7-DEF4E7BFB5F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122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89B091-023F-45B1-A7EF-0082478B6218}" type="datetime1">
              <a:rPr lang="zh-CN" altLang="en-US" smtClean="0"/>
              <a:pPr/>
              <a:t>2020/5/10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6216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2ACF8-F759-4878-B1B1-6F5A257F22D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4012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44329-D2C7-49B8-9B08-A13165361B3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3475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2151A-AE24-4846-A3A8-921851A6AB4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8411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6D511-CF70-4B54-AB45-49385A9B787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6112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1F2C-663B-4CBA-9CEF-0E73A74D1D9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8777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D034E-951A-4536-89BC-6BADF825F19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62413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DCDD-17E4-480E-B309-0C25D406EA5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5376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86D6-C740-4686-91D8-1F3E2A9C1CB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08815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1C1CD-8A77-48ED-AB43-18C5D1AE064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60542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264D-2922-426A-A2E4-21ABC0D7350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64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C2806A-7225-4D82-B25C-B3111FF3C302}" type="datetime1">
              <a:rPr lang="zh-CN" altLang="en-US" smtClean="0"/>
              <a:pPr/>
              <a:t>2020/5/10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54133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2E46D-D7E3-4B94-8CD1-17A4B39F3A2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1128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BD59-048F-4B34-89D3-B56AA99C71E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9005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5F34A-B811-4D2D-A356-21394B1D14E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19797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D918B-DB77-4ACC-854B-091285D4E48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93717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1162-522D-4D23-B4DB-4DE989D891D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84491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6794E-7C17-4A44-B508-31FD301FBB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89665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B479-4982-4291-8796-58409899816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41781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3526A-E276-48B0-9038-5517A1AB244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134687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85DC2A9D-A769-45C9-BED6-A6F8A36648D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55251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44D4E714-D3F9-44D4-A3DA-3C3C9E0ABB5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232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90F08D-750C-4C87-AE2E-AF1E248393D5}" type="datetime1">
              <a:rPr lang="zh-CN" altLang="en-US" smtClean="0"/>
              <a:pPr/>
              <a:t>2020/5/10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05701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674586DD-1963-4A27-AD4D-F032308DAC8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43873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D19B-4F08-4375-9B90-FFCD8B1EE9F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16950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515D-DCBE-426A-A0C2-13DDDEBDF4A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86444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5FE3-7E3F-4154-AD04-C19D8812C7C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87935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70593-83C9-4A98-85F6-3D46126747D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56393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A1BE4-536E-493A-82F8-C82B8897096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56629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9DEC9-49C8-4829-818A-BBF575230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13871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AE69-686A-44FC-A21C-69B494465EC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79428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06F5-8A5C-47EE-811E-18B3B28111C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26395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1FA8-CA50-4D02-8540-2D265FC513D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5535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864F2B-1CE5-4413-A61A-DF21FE09A6BF}" type="datetime1">
              <a:rPr lang="zh-CN" altLang="en-US" smtClean="0"/>
              <a:pPr/>
              <a:t>2020/5/10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87987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65D1D5F-2B53-4699-8A8F-5C7A556E62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42230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94D2C994-3656-4DD1-A38B-AB94400642A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06501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53F0A94D-E498-4F83-AE68-1FF5ED47E2B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48741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54CB-2221-4F90-87F7-0C8F70187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96152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74C5-CD20-4965-91EB-972769F80F1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9754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5F2F-EB1A-48BA-9A8C-9F9069A501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95555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E537-D00F-4E31-AFF3-1A3499AC4E5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68334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E77-0B6B-4987-9C06-44CDBF66D7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86733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349-9568-40C1-922A-FF241DC2199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30561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6E02-0602-4538-9D12-864DF9919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81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682807-4757-43D3-9D77-060738FB30BD}" type="datetime1">
              <a:rPr lang="zh-CN" altLang="en-US" smtClean="0"/>
              <a:pPr/>
              <a:t>2020/5/10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16409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5952-E16D-464C-AC52-D5BD393891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65416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D958-CFED-47D1-B4BA-3B58F83A582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72773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65D1D5F-2B53-4699-8A8F-5C7A556E62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43951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94D2C994-3656-4DD1-A38B-AB94400642A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28555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53F0A94D-E498-4F83-AE68-1FF5ED47E2B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32449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54CB-2221-4F90-87F7-0C8F70187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95646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74C5-CD20-4965-91EB-972769F80F1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08251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5F2F-EB1A-48BA-9A8C-9F9069A501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92970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E537-D00F-4E31-AFF3-1A3499AC4E5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46413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E77-0B6B-4987-9C06-44CDBF66D7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91DC6E-A819-46A5-9261-35302D6EAEC9}" type="datetime1">
              <a:rPr lang="zh-CN" altLang="en-US" smtClean="0"/>
              <a:pPr/>
              <a:t>2020/5/10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09387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349-9568-40C1-922A-FF241DC2199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72320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6E02-0602-4538-9D12-864DF9919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71029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5952-E16D-464C-AC52-D5BD393891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22168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D958-CFED-47D1-B4BA-3B58F83A582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121509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65D1D5F-2B53-4699-8A8F-5C7A556E62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54503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94D2C994-3656-4DD1-A38B-AB94400642A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73931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53F0A94D-E498-4F83-AE68-1FF5ED47E2B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09388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54CB-2221-4F90-87F7-0C8F70187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39607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74C5-CD20-4965-91EB-972769F80F1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45895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5F2F-EB1A-48BA-9A8C-9F9069A501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696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0EBD28-52BD-4E87-AB0D-4B099216D196}" type="datetime1">
              <a:rPr lang="zh-CN" altLang="en-US" smtClean="0"/>
              <a:pPr/>
              <a:t>2020/5/10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9752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E537-D00F-4E31-AFF3-1A3499AC4E5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11016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E77-0B6B-4987-9C06-44CDBF66D7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99073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349-9568-40C1-922A-FF241DC2199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6026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6E02-0602-4538-9D12-864DF9919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12805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5952-E16D-464C-AC52-D5BD393891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89610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D958-CFED-47D1-B4BA-3B58F83A582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6751452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65D1D5F-2B53-4699-8A8F-5C7A556E62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980571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94D2C994-3656-4DD1-A38B-AB94400642A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67676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53F0A94D-E498-4F83-AE68-1FF5ED47E2B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43797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54CB-2221-4F90-87F7-0C8F70187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104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5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0.xml"/><Relationship Id="rId7" Type="http://schemas.openxmlformats.org/officeDocument/2006/relationships/slideLayout" Target="../slideLayouts/slideLayout114.xml"/><Relationship Id="rId12" Type="http://schemas.openxmlformats.org/officeDocument/2006/relationships/slideLayout" Target="../slideLayouts/slideLayout119.xml"/><Relationship Id="rId2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108.xml"/><Relationship Id="rId6" Type="http://schemas.openxmlformats.org/officeDocument/2006/relationships/slideLayout" Target="../slideLayouts/slideLayout113.xml"/><Relationship Id="rId11" Type="http://schemas.openxmlformats.org/officeDocument/2006/relationships/slideLayout" Target="../slideLayouts/slideLayout118.xml"/><Relationship Id="rId5" Type="http://schemas.openxmlformats.org/officeDocument/2006/relationships/slideLayout" Target="../slideLayouts/slideLayout112.xml"/><Relationship Id="rId10" Type="http://schemas.openxmlformats.org/officeDocument/2006/relationships/slideLayout" Target="../slideLayouts/slideLayout117.xml"/><Relationship Id="rId4" Type="http://schemas.openxmlformats.org/officeDocument/2006/relationships/slideLayout" Target="../slideLayouts/slideLayout111.xml"/><Relationship Id="rId9" Type="http://schemas.openxmlformats.org/officeDocument/2006/relationships/slideLayout" Target="../slideLayouts/slideLayout116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7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2.xml"/><Relationship Id="rId7" Type="http://schemas.openxmlformats.org/officeDocument/2006/relationships/slideLayout" Target="../slideLayouts/slideLayout126.xml"/><Relationship Id="rId12" Type="http://schemas.openxmlformats.org/officeDocument/2006/relationships/slideLayout" Target="../slideLayouts/slideLayout131.xml"/><Relationship Id="rId2" Type="http://schemas.openxmlformats.org/officeDocument/2006/relationships/slideLayout" Target="../slideLayouts/slideLayout121.xml"/><Relationship Id="rId1" Type="http://schemas.openxmlformats.org/officeDocument/2006/relationships/slideLayout" Target="../slideLayouts/slideLayout120.xml"/><Relationship Id="rId6" Type="http://schemas.openxmlformats.org/officeDocument/2006/relationships/slideLayout" Target="../slideLayouts/slideLayout125.xml"/><Relationship Id="rId11" Type="http://schemas.openxmlformats.org/officeDocument/2006/relationships/slideLayout" Target="../slideLayouts/slideLayout130.xml"/><Relationship Id="rId5" Type="http://schemas.openxmlformats.org/officeDocument/2006/relationships/slideLayout" Target="../slideLayouts/slideLayout124.xml"/><Relationship Id="rId10" Type="http://schemas.openxmlformats.org/officeDocument/2006/relationships/slideLayout" Target="../slideLayouts/slideLayout129.xml"/><Relationship Id="rId4" Type="http://schemas.openxmlformats.org/officeDocument/2006/relationships/slideLayout" Target="../slideLayouts/slideLayout123.xml"/><Relationship Id="rId9" Type="http://schemas.openxmlformats.org/officeDocument/2006/relationships/slideLayout" Target="../slideLayouts/slideLayout128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9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4.xml"/><Relationship Id="rId7" Type="http://schemas.openxmlformats.org/officeDocument/2006/relationships/slideLayout" Target="../slideLayouts/slideLayout138.xml"/><Relationship Id="rId12" Type="http://schemas.openxmlformats.org/officeDocument/2006/relationships/slideLayout" Target="../slideLayouts/slideLayout143.xml"/><Relationship Id="rId2" Type="http://schemas.openxmlformats.org/officeDocument/2006/relationships/slideLayout" Target="../slideLayouts/slideLayout133.xml"/><Relationship Id="rId1" Type="http://schemas.openxmlformats.org/officeDocument/2006/relationships/slideLayout" Target="../slideLayouts/slideLayout132.xml"/><Relationship Id="rId6" Type="http://schemas.openxmlformats.org/officeDocument/2006/relationships/slideLayout" Target="../slideLayouts/slideLayout137.xml"/><Relationship Id="rId11" Type="http://schemas.openxmlformats.org/officeDocument/2006/relationships/slideLayout" Target="../slideLayouts/slideLayout142.xml"/><Relationship Id="rId5" Type="http://schemas.openxmlformats.org/officeDocument/2006/relationships/slideLayout" Target="../slideLayouts/slideLayout136.xml"/><Relationship Id="rId10" Type="http://schemas.openxmlformats.org/officeDocument/2006/relationships/slideLayout" Target="../slideLayouts/slideLayout141.xml"/><Relationship Id="rId4" Type="http://schemas.openxmlformats.org/officeDocument/2006/relationships/slideLayout" Target="../slideLayouts/slideLayout135.xml"/><Relationship Id="rId9" Type="http://schemas.openxmlformats.org/officeDocument/2006/relationships/slideLayout" Target="../slideLayouts/slideLayout14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slideLayout" Target="../slideLayouts/slideLayout155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3.xml"/><Relationship Id="rId13" Type="http://schemas.openxmlformats.org/officeDocument/2006/relationships/theme" Target="../theme/theme14.xml"/><Relationship Id="rId3" Type="http://schemas.openxmlformats.org/officeDocument/2006/relationships/slideLayout" Target="../slideLayouts/slideLayout158.xml"/><Relationship Id="rId7" Type="http://schemas.openxmlformats.org/officeDocument/2006/relationships/slideLayout" Target="../slideLayouts/slideLayout162.xml"/><Relationship Id="rId12" Type="http://schemas.openxmlformats.org/officeDocument/2006/relationships/slideLayout" Target="../slideLayouts/slideLayout167.xml"/><Relationship Id="rId2" Type="http://schemas.openxmlformats.org/officeDocument/2006/relationships/slideLayout" Target="../slideLayouts/slideLayout157.xml"/><Relationship Id="rId1" Type="http://schemas.openxmlformats.org/officeDocument/2006/relationships/slideLayout" Target="../slideLayouts/slideLayout156.xml"/><Relationship Id="rId6" Type="http://schemas.openxmlformats.org/officeDocument/2006/relationships/slideLayout" Target="../slideLayouts/slideLayout161.xml"/><Relationship Id="rId11" Type="http://schemas.openxmlformats.org/officeDocument/2006/relationships/slideLayout" Target="../slideLayouts/slideLayout166.xml"/><Relationship Id="rId5" Type="http://schemas.openxmlformats.org/officeDocument/2006/relationships/slideLayout" Target="../slideLayouts/slideLayout160.xml"/><Relationship Id="rId10" Type="http://schemas.openxmlformats.org/officeDocument/2006/relationships/slideLayout" Target="../slideLayouts/slideLayout165.xml"/><Relationship Id="rId4" Type="http://schemas.openxmlformats.org/officeDocument/2006/relationships/slideLayout" Target="../slideLayouts/slideLayout159.xml"/><Relationship Id="rId9" Type="http://schemas.openxmlformats.org/officeDocument/2006/relationships/slideLayout" Target="../slideLayouts/slideLayout164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5.xml"/><Relationship Id="rId13" Type="http://schemas.openxmlformats.org/officeDocument/2006/relationships/theme" Target="../theme/theme15.xml"/><Relationship Id="rId3" Type="http://schemas.openxmlformats.org/officeDocument/2006/relationships/slideLayout" Target="../slideLayouts/slideLayout170.xml"/><Relationship Id="rId7" Type="http://schemas.openxmlformats.org/officeDocument/2006/relationships/slideLayout" Target="../slideLayouts/slideLayout174.xml"/><Relationship Id="rId12" Type="http://schemas.openxmlformats.org/officeDocument/2006/relationships/slideLayout" Target="../slideLayouts/slideLayout179.xml"/><Relationship Id="rId2" Type="http://schemas.openxmlformats.org/officeDocument/2006/relationships/slideLayout" Target="../slideLayouts/slideLayout169.xml"/><Relationship Id="rId1" Type="http://schemas.openxmlformats.org/officeDocument/2006/relationships/slideLayout" Target="../slideLayouts/slideLayout168.xml"/><Relationship Id="rId6" Type="http://schemas.openxmlformats.org/officeDocument/2006/relationships/slideLayout" Target="../slideLayouts/slideLayout173.xml"/><Relationship Id="rId11" Type="http://schemas.openxmlformats.org/officeDocument/2006/relationships/slideLayout" Target="../slideLayouts/slideLayout178.xml"/><Relationship Id="rId5" Type="http://schemas.openxmlformats.org/officeDocument/2006/relationships/slideLayout" Target="../slideLayouts/slideLayout172.xml"/><Relationship Id="rId10" Type="http://schemas.openxmlformats.org/officeDocument/2006/relationships/slideLayout" Target="../slideLayouts/slideLayout177.xml"/><Relationship Id="rId4" Type="http://schemas.openxmlformats.org/officeDocument/2006/relationships/slideLayout" Target="../slideLayouts/slideLayout171.xml"/><Relationship Id="rId9" Type="http://schemas.openxmlformats.org/officeDocument/2006/relationships/slideLayout" Target="../slideLayouts/slideLayout176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83.xml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5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81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slideLayout" Target="../slideLayouts/slideLayout95.xml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93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3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8.xml"/><Relationship Id="rId7" Type="http://schemas.openxmlformats.org/officeDocument/2006/relationships/slideLayout" Target="../slideLayouts/slideLayout102.xml"/><Relationship Id="rId12" Type="http://schemas.openxmlformats.org/officeDocument/2006/relationships/slideLayout" Target="../slideLayouts/slideLayout107.xml"/><Relationship Id="rId2" Type="http://schemas.openxmlformats.org/officeDocument/2006/relationships/slideLayout" Target="../slideLayouts/slideLayout97.xml"/><Relationship Id="rId1" Type="http://schemas.openxmlformats.org/officeDocument/2006/relationships/slideLayout" Target="../slideLayouts/slideLayout96.xml"/><Relationship Id="rId6" Type="http://schemas.openxmlformats.org/officeDocument/2006/relationships/slideLayout" Target="../slideLayouts/slideLayout101.xml"/><Relationship Id="rId11" Type="http://schemas.openxmlformats.org/officeDocument/2006/relationships/slideLayout" Target="../slideLayouts/slideLayout106.xml"/><Relationship Id="rId5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99.xml"/><Relationship Id="rId9" Type="http://schemas.openxmlformats.org/officeDocument/2006/relationships/slideLayout" Target="../slideLayouts/slideLayout10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fld id="{3F925A4C-1434-4E60-B118-CFB175DDF0B9}" type="datetime1">
              <a:rPr lang="zh-CN" altLang="en-US" smtClean="0"/>
              <a:pPr/>
              <a:t>2020/5/10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737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4571013C-02B7-472A-8C8B-98FC67774C8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400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426EC3D6-A884-4FAF-A2A7-E28466A46A3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140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  <p:sldLayoutId id="2147483877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30000"/>
        </a:lnSpc>
        <a:spcBef>
          <a:spcPts val="75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426EC3D6-A884-4FAF-A2A7-E28466A46A3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239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  <p:sldLayoutId id="2147483903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30000"/>
        </a:lnSpc>
        <a:spcBef>
          <a:spcPts val="75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426EC3D6-A884-4FAF-A2A7-E28466A46A3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936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  <p:sldLayoutId id="2147483929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30000"/>
        </a:lnSpc>
        <a:spcBef>
          <a:spcPts val="75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426EC3D6-A884-4FAF-A2A7-E28466A46A3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398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  <p:sldLayoutId id="2147483959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30000"/>
        </a:lnSpc>
        <a:spcBef>
          <a:spcPts val="75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426EC3D6-A884-4FAF-A2A7-E28466A46A3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455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6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30000"/>
        </a:lnSpc>
        <a:spcBef>
          <a:spcPts val="75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178BFB4-2B10-4FBE-B6AE-36B145E8EC8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199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F88082A5-DAAA-40BC-8E1A-C501AD8E7D7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983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28BCC91-89F8-4CE3-92D7-F359DEFF1FD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48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A42C2A16-C986-443B-94DB-9385F6B9811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390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4571013C-02B7-472A-8C8B-98FC67774C8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130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4571013C-02B7-472A-8C8B-98FC67774C8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257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4571013C-02B7-472A-8C8B-98FC67774C8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592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4571013C-02B7-472A-8C8B-98FC67774C8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470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3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image" Target="../media/image19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6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第五章 端到端传输</a:t>
            </a:r>
            <a:r>
              <a:rPr lang="en-US" altLang="zh-CN" dirty="0" smtClean="0"/>
              <a:t>(9)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3500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慢</a:t>
            </a:r>
            <a:r>
              <a:rPr lang="zh-CN" altLang="en-US" dirty="0" smtClean="0"/>
              <a:t>启动 </a:t>
            </a:r>
            <a:r>
              <a:rPr lang="en-US" altLang="zh-CN" dirty="0" smtClean="0"/>
              <a:t>(slow-start)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444978"/>
            <a:ext cx="8579555" cy="51517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000" dirty="0" smtClean="0"/>
              <a:t>基本思想</a:t>
            </a:r>
            <a:endParaRPr lang="zh-CN" altLang="en-US" sz="2000" dirty="0"/>
          </a:p>
          <a:p>
            <a:pPr lvl="1">
              <a:spcBef>
                <a:spcPts val="600"/>
              </a:spcBef>
            </a:pPr>
            <a:r>
              <a:rPr lang="zh-CN" altLang="en-US" sz="1600" dirty="0" smtClean="0"/>
              <a:t>主机开始发送数据 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连接</a:t>
            </a:r>
            <a:r>
              <a:rPr lang="zh-CN" altLang="en-US" sz="1600" dirty="0"/>
              <a:t>刚</a:t>
            </a:r>
            <a:r>
              <a:rPr lang="zh-CN" altLang="en-US" sz="1600" dirty="0" smtClean="0"/>
              <a:t>建立</a:t>
            </a:r>
            <a:r>
              <a:rPr lang="en-US" altLang="zh-CN" sz="1600" dirty="0" smtClean="0"/>
              <a:t>) </a:t>
            </a:r>
            <a:r>
              <a:rPr lang="zh-CN" altLang="en-US" sz="1600" dirty="0" smtClean="0"/>
              <a:t>或</a:t>
            </a:r>
            <a:r>
              <a:rPr lang="zh-CN" altLang="en-US" sz="1600" dirty="0"/>
              <a:t>当判断拥塞发生</a:t>
            </a:r>
            <a:r>
              <a:rPr lang="zh-CN" altLang="en-US" sz="1600" dirty="0" smtClean="0"/>
              <a:t>时，不确定网络状况，应避免注入大量数据而引起拥塞</a:t>
            </a:r>
            <a:endParaRPr lang="en-US" altLang="zh-CN" sz="1600" dirty="0" smtClean="0"/>
          </a:p>
          <a:p>
            <a:pPr lvl="1">
              <a:spcBef>
                <a:spcPts val="600"/>
              </a:spcBef>
            </a:pPr>
            <a:r>
              <a:rPr lang="zh-CN" altLang="en-US" sz="1600" dirty="0" smtClean="0"/>
              <a:t>拥塞窗口大小从很小的初始值</a:t>
            </a:r>
            <a:r>
              <a:rPr lang="zh-CN" altLang="en-US" sz="1600" dirty="0"/>
              <a:t>开始</a:t>
            </a:r>
            <a:r>
              <a:rPr lang="zh-CN" altLang="en-US" sz="1600" dirty="0" smtClean="0"/>
              <a:t>，发送成功则快速</a:t>
            </a:r>
            <a:r>
              <a:rPr lang="zh-CN" altLang="en-US" sz="1600" dirty="0"/>
              <a:t>增大</a:t>
            </a:r>
            <a:r>
              <a:rPr lang="zh-CN" altLang="en-US" sz="1600" dirty="0" smtClean="0"/>
              <a:t>，以探测网络</a:t>
            </a:r>
            <a:r>
              <a:rPr lang="zh-CN" altLang="en-US" sz="1600" dirty="0"/>
              <a:t>的负载</a:t>
            </a:r>
            <a:r>
              <a:rPr lang="zh-CN" altLang="en-US" sz="1600" dirty="0" smtClean="0"/>
              <a:t>能力</a:t>
            </a:r>
          </a:p>
          <a:p>
            <a:pPr>
              <a:spcBef>
                <a:spcPts val="1800"/>
              </a:spcBef>
            </a:pPr>
            <a:r>
              <a:rPr lang="zh-CN" altLang="en-US" sz="2000" dirty="0" smtClean="0"/>
              <a:t>拥塞窗口</a:t>
            </a:r>
            <a:r>
              <a:rPr lang="en-US" altLang="zh-CN" sz="2000" dirty="0" err="1" smtClean="0"/>
              <a:t>cwnd</a:t>
            </a:r>
            <a:r>
              <a:rPr lang="zh-CN" altLang="en-US" sz="2000" dirty="0" smtClean="0"/>
              <a:t>的初始值</a:t>
            </a:r>
            <a:endParaRPr lang="zh-CN" altLang="en-US" sz="2000" dirty="0"/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旧的规定</a:t>
            </a:r>
            <a:r>
              <a:rPr lang="zh-CN" altLang="en-US" sz="1600" dirty="0" smtClean="0"/>
              <a:t>：初始</a:t>
            </a:r>
            <a:r>
              <a:rPr lang="zh-CN" altLang="en-US" sz="1600" dirty="0"/>
              <a:t>拥塞窗口</a:t>
            </a:r>
            <a:r>
              <a:rPr lang="en-US" altLang="zh-CN" sz="1600" dirty="0" err="1"/>
              <a:t>cwnd</a:t>
            </a:r>
            <a:r>
              <a:rPr lang="en-US" altLang="zh-CN" sz="1600" dirty="0"/>
              <a:t> </a:t>
            </a:r>
            <a:r>
              <a:rPr lang="zh-CN" altLang="en-US" sz="1600" dirty="0"/>
              <a:t>设置为 </a:t>
            </a:r>
            <a:r>
              <a:rPr lang="en-US" altLang="zh-CN" sz="1600" dirty="0"/>
              <a:t>1 </a:t>
            </a:r>
            <a:r>
              <a:rPr lang="zh-CN" altLang="en-US" sz="1600" dirty="0"/>
              <a:t>至 </a:t>
            </a:r>
            <a:r>
              <a:rPr lang="en-US" altLang="zh-CN" sz="1600" dirty="0"/>
              <a:t>2 </a:t>
            </a:r>
            <a:r>
              <a:rPr lang="zh-CN" altLang="en-US" sz="1600" dirty="0"/>
              <a:t>个发送方的最大报文段 </a:t>
            </a:r>
            <a:r>
              <a:rPr lang="en-US" altLang="zh-CN" sz="1600" dirty="0"/>
              <a:t>SMSS (Sender Maximum Segment Size) </a:t>
            </a:r>
            <a:r>
              <a:rPr lang="zh-CN" altLang="en-US" sz="1600" dirty="0" smtClean="0"/>
              <a:t>的字节数</a:t>
            </a:r>
            <a:endParaRPr lang="zh-CN" altLang="en-US" sz="1600" dirty="0"/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新的 </a:t>
            </a:r>
            <a:r>
              <a:rPr lang="en-US" altLang="zh-CN" sz="1600" dirty="0"/>
              <a:t>RFC </a:t>
            </a:r>
            <a:r>
              <a:rPr lang="en-US" altLang="zh-CN" sz="1600" dirty="0" smtClean="0"/>
              <a:t>5681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 </a:t>
            </a:r>
            <a:r>
              <a:rPr lang="zh-CN" altLang="en-US" sz="1600" dirty="0"/>
              <a:t>把初始拥塞窗口 </a:t>
            </a:r>
            <a:r>
              <a:rPr lang="en-US" altLang="zh-CN" sz="1600" dirty="0" err="1"/>
              <a:t>cwnd</a:t>
            </a:r>
            <a:r>
              <a:rPr lang="en-US" altLang="zh-CN" sz="1600" dirty="0"/>
              <a:t> </a:t>
            </a:r>
            <a:r>
              <a:rPr lang="zh-CN" altLang="en-US" sz="1600" dirty="0"/>
              <a:t>设置为不超过</a:t>
            </a:r>
            <a:r>
              <a:rPr lang="en-US" altLang="zh-CN" sz="1600" dirty="0"/>
              <a:t>2</a:t>
            </a:r>
            <a:r>
              <a:rPr lang="zh-CN" altLang="en-US" sz="1600" dirty="0"/>
              <a:t>至</a:t>
            </a:r>
            <a:r>
              <a:rPr lang="en-US" altLang="zh-CN" sz="1600" dirty="0"/>
              <a:t>4</a:t>
            </a:r>
            <a:r>
              <a:rPr lang="zh-CN" altLang="en-US" sz="1600" dirty="0"/>
              <a:t>个</a:t>
            </a:r>
            <a:r>
              <a:rPr lang="en-US" altLang="zh-CN" sz="1600" dirty="0" smtClean="0"/>
              <a:t>SMSS</a:t>
            </a:r>
          </a:p>
          <a:p>
            <a:pPr>
              <a:spcBef>
                <a:spcPts val="1800"/>
              </a:spcBef>
            </a:pPr>
            <a:r>
              <a:rPr lang="zh-CN" altLang="en-US" sz="2000" dirty="0"/>
              <a:t>拥塞窗口</a:t>
            </a:r>
            <a:r>
              <a:rPr lang="en-US" altLang="zh-CN" sz="2000" dirty="0" err="1"/>
              <a:t>cwnd</a:t>
            </a:r>
            <a:r>
              <a:rPr lang="zh-CN" altLang="en-US" sz="2000" dirty="0" smtClean="0"/>
              <a:t>的增长</a:t>
            </a:r>
            <a:endParaRPr lang="zh-CN" altLang="en-US" sz="2000" dirty="0"/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在每收到一个对新的报文段的确认后</a:t>
            </a:r>
            <a:r>
              <a:rPr lang="zh-CN" altLang="en-US" sz="1600" dirty="0" smtClean="0"/>
              <a:t>，把</a:t>
            </a:r>
            <a:r>
              <a:rPr lang="en-US" altLang="zh-CN" sz="1600" dirty="0" err="1"/>
              <a:t>cwnd</a:t>
            </a:r>
            <a:r>
              <a:rPr lang="zh-CN" altLang="en-US" sz="1600" dirty="0" smtClean="0"/>
              <a:t>增加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个 </a:t>
            </a:r>
            <a:r>
              <a:rPr lang="en-US" altLang="zh-CN" sz="1600" dirty="0"/>
              <a:t>SMSS </a:t>
            </a:r>
            <a:r>
              <a:rPr lang="zh-CN" altLang="en-US" sz="1600" dirty="0"/>
              <a:t>的数值数</a:t>
            </a:r>
          </a:p>
          <a:p>
            <a:pPr marL="457188" lvl="1" indent="0">
              <a:spcBef>
                <a:spcPts val="600"/>
              </a:spcBef>
              <a:buNone/>
            </a:pPr>
            <a:endParaRPr lang="en-US" altLang="zh-CN" sz="1600" dirty="0"/>
          </a:p>
          <a:p>
            <a:pPr marL="457188" lvl="1" indent="0">
              <a:spcBef>
                <a:spcPts val="600"/>
              </a:spcBef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7132320" y="87868"/>
            <a:ext cx="19044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5.3.8   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拥塞控制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494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慢</a:t>
            </a:r>
            <a:r>
              <a:rPr lang="zh-CN" altLang="en-US" dirty="0" smtClean="0"/>
              <a:t>启动 </a:t>
            </a:r>
            <a:r>
              <a:rPr lang="en-US" altLang="zh-CN" dirty="0" smtClean="0"/>
              <a:t>(slow-start)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7132320" y="87868"/>
            <a:ext cx="19044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5.3.8   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拥塞控制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318128" y="2788627"/>
            <a:ext cx="5509846" cy="1019908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1600" kern="0">
              <a:solidFill>
                <a:sysClr val="windowText" lastClr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326920" y="3894993"/>
            <a:ext cx="5509846" cy="1582615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1600" kern="0">
              <a:solidFill>
                <a:sysClr val="windowText" lastClr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315197" y="1869831"/>
            <a:ext cx="5509846" cy="7620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1600" kern="0">
              <a:solidFill>
                <a:sysClr val="windowText" lastClr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2846275" y="1267559"/>
            <a:ext cx="8771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kumimoji="0" lang="zh-CN" altLang="en-US" sz="1800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发送方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5904533" y="1266093"/>
            <a:ext cx="9541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kumimoji="0" lang="zh-CN" altLang="en-US" sz="2000" kern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接收方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2315805" y="1650024"/>
            <a:ext cx="88517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kumimoji="0" lang="zh-CN" altLang="en-US" sz="1600" b="0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发送 </a:t>
            </a:r>
            <a:r>
              <a:rPr kumimoji="0" lang="en-US" altLang="zh-CN" sz="1600" b="0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M</a:t>
            </a:r>
            <a:r>
              <a:rPr kumimoji="0" lang="en-US" altLang="zh-CN" sz="1600" b="0" kern="0" baseline="-25000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1</a:t>
            </a:r>
          </a:p>
        </p:txBody>
      </p:sp>
      <p:sp>
        <p:nvSpPr>
          <p:cNvPr id="13" name="Line 8"/>
          <p:cNvSpPr>
            <a:spLocks noChangeShapeType="1"/>
          </p:cNvSpPr>
          <p:nvPr/>
        </p:nvSpPr>
        <p:spPr bwMode="auto">
          <a:xfrm>
            <a:off x="3318128" y="1899138"/>
            <a:ext cx="3055327" cy="294543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 sz="1600" kern="0">
              <a:solidFill>
                <a:sysClr val="windowText" lastClr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3318128" y="2812074"/>
            <a:ext cx="3055327" cy="294542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 sz="1600" kern="0">
              <a:solidFill>
                <a:sysClr val="windowText" lastClr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 flipH="1">
            <a:off x="3318128" y="2319705"/>
            <a:ext cx="3055327" cy="29454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 sz="1600" kern="0">
              <a:solidFill>
                <a:sysClr val="windowText" lastClr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6298720" y="2132136"/>
            <a:ext cx="93166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kumimoji="0" lang="en-US" altLang="zh-CN" sz="1600" b="0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</a:t>
            </a:r>
            <a:r>
              <a:rPr kumimoji="0" lang="zh-CN" altLang="en-US" sz="1600" b="0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确认 </a:t>
            </a:r>
            <a:r>
              <a:rPr kumimoji="0" lang="en-US" altLang="zh-CN" sz="1600" b="0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M</a:t>
            </a:r>
            <a:r>
              <a:rPr kumimoji="0" lang="en-US" altLang="zh-CN" sz="1600" b="0" kern="0" baseline="-25000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1</a:t>
            </a:r>
            <a:endParaRPr kumimoji="0" lang="en-US" altLang="zh-CN" sz="1600" b="0" kern="0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>
            <a:off x="3318128" y="5593809"/>
            <a:ext cx="3055327" cy="294542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 sz="1600" kern="0">
              <a:solidFill>
                <a:sysClr val="windowText" lastClr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8" name="Line 13"/>
          <p:cNvSpPr>
            <a:spLocks noChangeShapeType="1"/>
          </p:cNvSpPr>
          <p:nvPr/>
        </p:nvSpPr>
        <p:spPr bwMode="auto">
          <a:xfrm flipH="1">
            <a:off x="3318128" y="4284785"/>
            <a:ext cx="3055327" cy="29454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 sz="1600" kern="0">
              <a:solidFill>
                <a:sysClr val="windowText" lastClr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grpSp>
        <p:nvGrpSpPr>
          <p:cNvPr id="19" name="Group 14"/>
          <p:cNvGrpSpPr>
            <a:grpSpLocks/>
          </p:cNvGrpSpPr>
          <p:nvPr/>
        </p:nvGrpSpPr>
        <p:grpSpPr bwMode="auto">
          <a:xfrm>
            <a:off x="3318128" y="1754066"/>
            <a:ext cx="3055327" cy="4497265"/>
            <a:chOff x="2042" y="674"/>
            <a:chExt cx="1569" cy="2711"/>
          </a:xfrm>
        </p:grpSpPr>
        <p:sp>
          <p:nvSpPr>
            <p:cNvPr id="20" name="Line 15"/>
            <p:cNvSpPr>
              <a:spLocks noChangeShapeType="1"/>
            </p:cNvSpPr>
            <p:nvPr/>
          </p:nvSpPr>
          <p:spPr bwMode="auto">
            <a:xfrm>
              <a:off x="2042" y="674"/>
              <a:ext cx="0" cy="2711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3611" y="674"/>
              <a:ext cx="0" cy="2711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22" name="Text Box 17"/>
          <p:cNvSpPr txBox="1">
            <a:spLocks noChangeArrowheads="1"/>
          </p:cNvSpPr>
          <p:nvPr/>
        </p:nvSpPr>
        <p:spPr bwMode="auto">
          <a:xfrm>
            <a:off x="1943597" y="2631831"/>
            <a:ext cx="123142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kumimoji="0" lang="zh-CN" altLang="en-US" sz="1600" b="0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发送 </a:t>
            </a:r>
            <a:r>
              <a:rPr kumimoji="0" lang="en-US" altLang="zh-CN" sz="1600" b="0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M</a:t>
            </a:r>
            <a:r>
              <a:rPr kumimoji="0" lang="en-US" altLang="zh-CN" sz="1600" b="0" kern="0" baseline="-25000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2</a:t>
            </a:r>
            <a:r>
              <a:rPr kumimoji="0" lang="en-US" altLang="zh-CN" sz="1600" b="0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~M</a:t>
            </a:r>
            <a:r>
              <a:rPr kumimoji="0" lang="en-US" altLang="zh-CN" sz="1600" b="0" kern="0" baseline="-25000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3</a:t>
            </a:r>
          </a:p>
        </p:txBody>
      </p:sp>
      <p:sp>
        <p:nvSpPr>
          <p:cNvPr id="23" name="Line 18"/>
          <p:cNvSpPr>
            <a:spLocks noChangeShapeType="1"/>
          </p:cNvSpPr>
          <p:nvPr/>
        </p:nvSpPr>
        <p:spPr bwMode="auto">
          <a:xfrm>
            <a:off x="3318128" y="3106615"/>
            <a:ext cx="3055327" cy="294543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 sz="1600" kern="0">
              <a:solidFill>
                <a:sysClr val="windowText" lastClr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4" name="Text Box 19"/>
          <p:cNvSpPr txBox="1">
            <a:spLocks noChangeArrowheads="1"/>
          </p:cNvSpPr>
          <p:nvPr/>
        </p:nvSpPr>
        <p:spPr bwMode="auto">
          <a:xfrm>
            <a:off x="6298720" y="2996713"/>
            <a:ext cx="130837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kumimoji="0" lang="en-US" altLang="zh-CN" sz="1600" b="0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</a:t>
            </a:r>
            <a:r>
              <a:rPr kumimoji="0" lang="zh-CN" altLang="en-US" sz="1600" b="0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确认 </a:t>
            </a:r>
            <a:r>
              <a:rPr kumimoji="0" lang="en-US" altLang="zh-CN" sz="1600" b="0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M</a:t>
            </a:r>
            <a:r>
              <a:rPr kumimoji="0" lang="en-US" altLang="zh-CN" sz="1600" b="0" kern="0" baseline="-25000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2</a:t>
            </a:r>
            <a:r>
              <a:rPr kumimoji="0" lang="en-US" altLang="zh-CN" sz="1600" b="0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~M</a:t>
            </a:r>
            <a:r>
              <a:rPr kumimoji="0" lang="en-US" altLang="zh-CN" sz="1600" b="0" kern="0" baseline="-25000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3 </a:t>
            </a:r>
            <a:endParaRPr kumimoji="0" lang="en-US" altLang="zh-CN" sz="1600" b="0" kern="0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5" name="Line 20"/>
          <p:cNvSpPr>
            <a:spLocks noChangeShapeType="1"/>
          </p:cNvSpPr>
          <p:nvPr/>
        </p:nvSpPr>
        <p:spPr bwMode="auto">
          <a:xfrm flipH="1">
            <a:off x="3318128" y="3206261"/>
            <a:ext cx="3055327" cy="29454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 sz="1600" kern="0">
              <a:solidFill>
                <a:sysClr val="windowText" lastClr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6" name="Line 21"/>
          <p:cNvSpPr>
            <a:spLocks noChangeShapeType="1"/>
          </p:cNvSpPr>
          <p:nvPr/>
        </p:nvSpPr>
        <p:spPr bwMode="auto">
          <a:xfrm flipH="1">
            <a:off x="3318128" y="3500805"/>
            <a:ext cx="3055327" cy="29454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 sz="1600" kern="0">
              <a:solidFill>
                <a:sysClr val="windowText" lastClr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7" name="Text Box 22"/>
          <p:cNvSpPr txBox="1">
            <a:spLocks noChangeArrowheads="1"/>
          </p:cNvSpPr>
          <p:nvPr/>
        </p:nvSpPr>
        <p:spPr bwMode="auto">
          <a:xfrm>
            <a:off x="1893774" y="3660531"/>
            <a:ext cx="123142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kumimoji="0" lang="zh-CN" altLang="en-US" sz="1600" b="0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发送 </a:t>
            </a:r>
            <a:r>
              <a:rPr kumimoji="0" lang="en-US" altLang="zh-CN" sz="1600" b="0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M</a:t>
            </a:r>
            <a:r>
              <a:rPr kumimoji="0" lang="en-US" altLang="zh-CN" sz="1600" b="0" kern="0" baseline="-25000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4</a:t>
            </a:r>
            <a:r>
              <a:rPr kumimoji="0" lang="en-US" altLang="zh-CN" sz="1600" b="0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~M</a:t>
            </a:r>
            <a:r>
              <a:rPr kumimoji="0" lang="en-US" altLang="zh-CN" sz="1600" b="0" kern="0" baseline="-25000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7</a:t>
            </a:r>
          </a:p>
        </p:txBody>
      </p:sp>
      <p:sp>
        <p:nvSpPr>
          <p:cNvPr id="28" name="Text Box 23"/>
          <p:cNvSpPr txBox="1">
            <a:spLocks noChangeArrowheads="1"/>
          </p:cNvSpPr>
          <p:nvPr/>
        </p:nvSpPr>
        <p:spPr bwMode="auto">
          <a:xfrm>
            <a:off x="6298720" y="4094285"/>
            <a:ext cx="130837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kumimoji="0" lang="en-US" altLang="zh-CN" sz="1600" b="0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</a:t>
            </a:r>
            <a:r>
              <a:rPr kumimoji="0" lang="zh-CN" altLang="en-US" sz="1600" b="0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确认 </a:t>
            </a:r>
            <a:r>
              <a:rPr kumimoji="0" lang="en-US" altLang="zh-CN" sz="1600" b="0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M</a:t>
            </a:r>
            <a:r>
              <a:rPr kumimoji="0" lang="en-US" altLang="zh-CN" sz="1600" b="0" kern="0" baseline="-25000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4</a:t>
            </a:r>
            <a:r>
              <a:rPr kumimoji="0" lang="en-US" altLang="zh-CN" sz="1600" b="0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~M</a:t>
            </a:r>
            <a:r>
              <a:rPr kumimoji="0" lang="en-US" altLang="zh-CN" sz="1600" b="0" kern="0" baseline="-25000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7 </a:t>
            </a:r>
            <a:endParaRPr kumimoji="0" lang="en-US" altLang="zh-CN" sz="1600" b="0" kern="0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9" name="Line 24"/>
          <p:cNvSpPr>
            <a:spLocks noChangeShapeType="1"/>
          </p:cNvSpPr>
          <p:nvPr/>
        </p:nvSpPr>
        <p:spPr bwMode="auto">
          <a:xfrm flipH="1">
            <a:off x="3318128" y="4579328"/>
            <a:ext cx="3055327" cy="29600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 sz="1600" kern="0">
              <a:solidFill>
                <a:sysClr val="windowText" lastClr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 flipH="1">
            <a:off x="3318128" y="4875335"/>
            <a:ext cx="3055327" cy="29454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 sz="1600" kern="0">
              <a:solidFill>
                <a:sysClr val="windowText" lastClr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31" name="Line 26"/>
          <p:cNvSpPr>
            <a:spLocks noChangeShapeType="1"/>
          </p:cNvSpPr>
          <p:nvPr/>
        </p:nvSpPr>
        <p:spPr bwMode="auto">
          <a:xfrm flipH="1">
            <a:off x="3318128" y="5169877"/>
            <a:ext cx="3055327" cy="29454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 sz="1600" kern="0">
              <a:solidFill>
                <a:sysClr val="windowText" lastClr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32" name="Text Box 27"/>
          <p:cNvSpPr txBox="1">
            <a:spLocks noChangeArrowheads="1"/>
          </p:cNvSpPr>
          <p:nvPr/>
        </p:nvSpPr>
        <p:spPr bwMode="auto">
          <a:xfrm>
            <a:off x="933867" y="1657351"/>
            <a:ext cx="979755" cy="375138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dist="35921" dir="2700000" algn="ctr" rotWithShape="0">
              <a:srgbClr val="1C1C1C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kumimoji="0" lang="en-US" altLang="zh-CN" sz="1600" b="0" kern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cwnd = 1 </a:t>
            </a:r>
          </a:p>
        </p:txBody>
      </p:sp>
      <p:sp>
        <p:nvSpPr>
          <p:cNvPr id="33" name="Text Box 28"/>
          <p:cNvSpPr txBox="1">
            <a:spLocks noChangeArrowheads="1"/>
          </p:cNvSpPr>
          <p:nvPr/>
        </p:nvSpPr>
        <p:spPr bwMode="auto">
          <a:xfrm>
            <a:off x="933867" y="2650881"/>
            <a:ext cx="979755" cy="375138"/>
          </a:xfrm>
          <a:prstGeom prst="rect">
            <a:avLst/>
          </a:prstGeom>
          <a:solidFill>
            <a:srgbClr val="FFCCFF"/>
          </a:solidFill>
          <a:ln>
            <a:noFill/>
          </a:ln>
          <a:effectLst>
            <a:outerShdw dist="35921" dir="2700000" algn="ctr" rotWithShape="0">
              <a:srgbClr val="1C1C1C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kumimoji="0" lang="en-US" altLang="zh-CN" sz="1600" b="0" kern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cwnd = 2 </a:t>
            </a:r>
          </a:p>
        </p:txBody>
      </p:sp>
      <p:sp>
        <p:nvSpPr>
          <p:cNvPr id="34" name="Text Box 29"/>
          <p:cNvSpPr txBox="1">
            <a:spLocks noChangeArrowheads="1"/>
          </p:cNvSpPr>
          <p:nvPr/>
        </p:nvSpPr>
        <p:spPr bwMode="auto">
          <a:xfrm>
            <a:off x="933867" y="3660531"/>
            <a:ext cx="979755" cy="375138"/>
          </a:xfrm>
          <a:prstGeom prst="rect">
            <a:avLst/>
          </a:prstGeom>
          <a:solidFill>
            <a:srgbClr val="99FF33"/>
          </a:solidFill>
          <a:ln>
            <a:noFill/>
          </a:ln>
          <a:effectLst>
            <a:outerShdw dist="35921" dir="2700000" algn="ctr" rotWithShape="0">
              <a:srgbClr val="1C1C1C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kumimoji="0" lang="en-US" altLang="zh-CN" sz="1600" b="0" kern="0" dirty="0" err="1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cwnd</a:t>
            </a:r>
            <a:r>
              <a:rPr kumimoji="0" lang="en-US" altLang="zh-CN" sz="1600" b="0" kern="0" dirty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= 4 </a:t>
            </a:r>
          </a:p>
        </p:txBody>
      </p:sp>
      <p:sp>
        <p:nvSpPr>
          <p:cNvPr id="35" name="Text Box 30"/>
          <p:cNvSpPr txBox="1">
            <a:spLocks noChangeArrowheads="1"/>
          </p:cNvSpPr>
          <p:nvPr/>
        </p:nvSpPr>
        <p:spPr bwMode="auto">
          <a:xfrm>
            <a:off x="1816109" y="5489537"/>
            <a:ext cx="130035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kumimoji="0" lang="zh-CN" altLang="en-US" sz="1600" b="0" kern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发送 </a:t>
            </a:r>
            <a:r>
              <a:rPr kumimoji="0" lang="en-US" altLang="zh-CN" sz="1600" b="0" kern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M</a:t>
            </a:r>
            <a:r>
              <a:rPr kumimoji="0" lang="en-US" altLang="zh-CN" sz="1600" b="0" kern="0" baseline="-2500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8</a:t>
            </a:r>
            <a:r>
              <a:rPr kumimoji="0" lang="en-US" altLang="zh-CN" sz="1600" b="0" kern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~M</a:t>
            </a:r>
            <a:r>
              <a:rPr kumimoji="0" lang="en-US" altLang="zh-CN" sz="1600" b="0" kern="0" baseline="-2500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15</a:t>
            </a:r>
          </a:p>
        </p:txBody>
      </p:sp>
      <p:sp>
        <p:nvSpPr>
          <p:cNvPr id="36" name="Text Box 31"/>
          <p:cNvSpPr txBox="1">
            <a:spLocks noChangeArrowheads="1"/>
          </p:cNvSpPr>
          <p:nvPr/>
        </p:nvSpPr>
        <p:spPr bwMode="auto">
          <a:xfrm>
            <a:off x="920804" y="5489537"/>
            <a:ext cx="979755" cy="338554"/>
          </a:xfrm>
          <a:prstGeom prst="rect">
            <a:avLst/>
          </a:prstGeom>
          <a:solidFill>
            <a:srgbClr val="CCECFF"/>
          </a:solidFill>
          <a:ln>
            <a:noFill/>
          </a:ln>
          <a:effectLst>
            <a:outerShdw dist="35921" dir="2700000" algn="ctr" rotWithShape="0">
              <a:srgbClr val="1C1C1C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kumimoji="0" lang="en-US" altLang="zh-CN" sz="1600" b="0" kern="0" dirty="0" err="1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cwnd</a:t>
            </a:r>
            <a:r>
              <a:rPr kumimoji="0" lang="en-US" altLang="zh-CN" sz="1600" b="0" kern="0" dirty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= 8 </a:t>
            </a:r>
          </a:p>
        </p:txBody>
      </p:sp>
      <p:sp>
        <p:nvSpPr>
          <p:cNvPr id="37" name="Text Box 32"/>
          <p:cNvSpPr txBox="1">
            <a:spLocks noChangeArrowheads="1"/>
          </p:cNvSpPr>
          <p:nvPr/>
        </p:nvSpPr>
        <p:spPr bwMode="auto">
          <a:xfrm rot="5400000">
            <a:off x="4756697" y="5851987"/>
            <a:ext cx="3481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kumimoji="0" lang="en-US" altLang="zh-CN" sz="1800" kern="0" dirty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…</a:t>
            </a:r>
          </a:p>
        </p:txBody>
      </p:sp>
      <p:sp>
        <p:nvSpPr>
          <p:cNvPr id="38" name="Line 33"/>
          <p:cNvSpPr>
            <a:spLocks noChangeShapeType="1"/>
          </p:cNvSpPr>
          <p:nvPr/>
        </p:nvSpPr>
        <p:spPr bwMode="auto">
          <a:xfrm>
            <a:off x="3318128" y="3893528"/>
            <a:ext cx="3055327" cy="294542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 sz="1600" kern="0">
              <a:solidFill>
                <a:sysClr val="windowText" lastClr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39" name="Line 34"/>
          <p:cNvSpPr>
            <a:spLocks noChangeShapeType="1"/>
          </p:cNvSpPr>
          <p:nvPr/>
        </p:nvSpPr>
        <p:spPr bwMode="auto">
          <a:xfrm>
            <a:off x="3318128" y="4188069"/>
            <a:ext cx="3055327" cy="294543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 sz="1600" kern="0">
              <a:solidFill>
                <a:sysClr val="windowText" lastClr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40" name="Line 35"/>
          <p:cNvSpPr>
            <a:spLocks noChangeShapeType="1"/>
          </p:cNvSpPr>
          <p:nvPr/>
        </p:nvSpPr>
        <p:spPr bwMode="auto">
          <a:xfrm>
            <a:off x="3318128" y="4482612"/>
            <a:ext cx="3055327" cy="294542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 sz="1600" kern="0">
              <a:solidFill>
                <a:sysClr val="windowText" lastClr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41" name="Line 36"/>
          <p:cNvSpPr>
            <a:spLocks noChangeShapeType="1"/>
          </p:cNvSpPr>
          <p:nvPr/>
        </p:nvSpPr>
        <p:spPr bwMode="auto">
          <a:xfrm>
            <a:off x="3318128" y="4777154"/>
            <a:ext cx="3055327" cy="294543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 sz="1600" kern="0">
              <a:solidFill>
                <a:sysClr val="windowText" lastClr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7865217" y="2045678"/>
            <a:ext cx="745717" cy="338554"/>
          </a:xfrm>
          <a:prstGeom prst="rect">
            <a:avLst/>
          </a:prstGeom>
          <a:solidFill>
            <a:srgbClr val="CCECFF"/>
          </a:solidFill>
          <a:ln>
            <a:noFill/>
          </a:ln>
          <a:effectLst>
            <a:outerShdw dist="35921" dir="2700000" algn="ctr" rotWithShape="0">
              <a:srgbClr val="1C1C1C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99CCFF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kumimoji="0" lang="zh-CN" altLang="en-US" sz="1600" b="0" kern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轮次 </a:t>
            </a:r>
            <a:r>
              <a:rPr kumimoji="0" lang="en-US" altLang="zh-CN" sz="1600" b="0" kern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1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7865217" y="2996713"/>
            <a:ext cx="745717" cy="338554"/>
          </a:xfrm>
          <a:prstGeom prst="rect">
            <a:avLst/>
          </a:prstGeom>
          <a:solidFill>
            <a:srgbClr val="CCECFF"/>
          </a:solidFill>
          <a:ln>
            <a:noFill/>
          </a:ln>
          <a:effectLst>
            <a:outerShdw dist="35921" dir="2700000" algn="ctr" rotWithShape="0">
              <a:srgbClr val="1C1C1C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99CCFF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kumimoji="0" lang="zh-CN" altLang="en-US" sz="1600" b="0" kern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轮次 </a:t>
            </a:r>
            <a:r>
              <a:rPr kumimoji="0" lang="en-US" altLang="zh-CN" sz="1600" b="0" kern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2</a:t>
            </a:r>
          </a:p>
        </p:txBody>
      </p:sp>
      <p:sp>
        <p:nvSpPr>
          <p:cNvPr id="44" name="Text Box 42"/>
          <p:cNvSpPr txBox="1">
            <a:spLocks noChangeArrowheads="1"/>
          </p:cNvSpPr>
          <p:nvPr/>
        </p:nvSpPr>
        <p:spPr bwMode="auto">
          <a:xfrm>
            <a:off x="7865217" y="4525108"/>
            <a:ext cx="745717" cy="338554"/>
          </a:xfrm>
          <a:prstGeom prst="rect">
            <a:avLst/>
          </a:prstGeom>
          <a:solidFill>
            <a:srgbClr val="CCECFF"/>
          </a:solidFill>
          <a:ln>
            <a:noFill/>
          </a:ln>
          <a:effectLst>
            <a:outerShdw dist="35921" dir="2700000" algn="ctr" rotWithShape="0">
              <a:srgbClr val="1C1C1C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99CCFF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kumimoji="0" lang="zh-CN" altLang="en-US" sz="1600" b="0" kern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轮次 </a:t>
            </a:r>
            <a:r>
              <a:rPr kumimoji="0" lang="en-US" altLang="zh-CN" sz="1600" b="0" kern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3</a:t>
            </a:r>
          </a:p>
        </p:txBody>
      </p:sp>
      <p:sp>
        <p:nvSpPr>
          <p:cNvPr id="46" name="矩形 45"/>
          <p:cNvSpPr/>
          <p:nvPr/>
        </p:nvSpPr>
        <p:spPr>
          <a:xfrm>
            <a:off x="369951" y="1309971"/>
            <a:ext cx="430887" cy="5167113"/>
          </a:xfrm>
          <a:prstGeom prst="rect">
            <a:avLst/>
          </a:prstGeom>
          <a:solidFill>
            <a:srgbClr val="000099"/>
          </a:solidFill>
          <a:ln w="19050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 vert="eaVert" wrap="square">
            <a:spAutoFit/>
          </a:bodyPr>
          <a:lstStyle/>
          <a:p>
            <a:r>
              <a:rPr kumimoji="1" lang="zh-CN" altLang="zh-CN" sz="1600" kern="0" dirty="0">
                <a:solidFill>
                  <a:srgbClr val="FFFFFF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每经过一个传输轮次，拥塞窗口就</a:t>
            </a:r>
            <a:r>
              <a:rPr kumimoji="1" lang="zh-CN" altLang="zh-CN" sz="1600" kern="0" dirty="0" smtClean="0">
                <a:solidFill>
                  <a:srgbClr val="FFFFFF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加倍</a:t>
            </a:r>
            <a:r>
              <a:rPr kumimoji="1" lang="zh-CN" altLang="en-US" sz="1600" kern="0" dirty="0" smtClean="0">
                <a:solidFill>
                  <a:srgbClr val="FFFFFF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增长</a:t>
            </a:r>
            <a:endParaRPr kumimoji="1" lang="zh-CN" altLang="en-US" sz="1600" kern="0" dirty="0">
              <a:solidFill>
                <a:srgbClr val="FFFFFF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9295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00"/>
                            </p:stCondLst>
                            <p:childTnLst>
                              <p:par>
                                <p:cTn id="7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5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0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1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4000"/>
                            </p:stCondLst>
                            <p:childTnLst>
                              <p:par>
                                <p:cTn id="1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4500"/>
                            </p:stCondLst>
                            <p:childTnLst>
                              <p:par>
                                <p:cTn id="1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000"/>
                            </p:stCondLst>
                            <p:childTnLst>
                              <p:par>
                                <p:cTn id="1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 animBg="1"/>
      <p:bldP spid="14" grpId="0" animBg="1"/>
      <p:bldP spid="15" grpId="0" animBg="1"/>
      <p:bldP spid="16" grpId="0"/>
      <p:bldP spid="17" grpId="0" animBg="1"/>
      <p:bldP spid="18" grpId="0" animBg="1"/>
      <p:bldP spid="22" grpId="0"/>
      <p:bldP spid="23" grpId="0" animBg="1"/>
      <p:bldP spid="24" grpId="0"/>
      <p:bldP spid="25" grpId="0" animBg="1"/>
      <p:bldP spid="26" grpId="0" animBg="1"/>
      <p:bldP spid="27" grpId="0"/>
      <p:bldP spid="28" grpId="0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6" grpId="0" animBg="1"/>
      <p:bldP spid="37" grpId="0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6" grpId="0" animBg="1"/>
    </p:bldLst>
  </p:timing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慢</a:t>
            </a:r>
            <a:r>
              <a:rPr lang="zh-CN" altLang="en-US" dirty="0" smtClean="0"/>
              <a:t>启动 </a:t>
            </a:r>
            <a:r>
              <a:rPr lang="en-US" altLang="zh-CN" dirty="0" smtClean="0"/>
              <a:t>(slow-start)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444978"/>
            <a:ext cx="8579555" cy="3567289"/>
          </a:xfrm>
        </p:spPr>
        <p:txBody>
          <a:bodyPr/>
          <a:lstStyle/>
          <a:p>
            <a:r>
              <a:rPr lang="zh-CN" altLang="en-US" sz="2800" dirty="0" smtClean="0"/>
              <a:t>慢启动的问题</a:t>
            </a:r>
            <a:endParaRPr lang="zh-CN" altLang="en-US" sz="28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/>
              <a:t>拥塞窗口快速增长到一定值会导致大量丢包</a:t>
            </a:r>
            <a:endParaRPr lang="en-US" altLang="zh-CN" dirty="0" smtClean="0"/>
          </a:p>
          <a:p>
            <a:pPr>
              <a:spcBef>
                <a:spcPts val="1800"/>
              </a:spcBef>
            </a:pPr>
            <a:r>
              <a:rPr lang="zh-CN" altLang="en-US" sz="2800" smtClean="0"/>
              <a:t>例子</a:t>
            </a:r>
            <a:endParaRPr lang="zh-CN" altLang="en-US" sz="28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/>
              <a:t>假设源通过网络正好能成功发送</a:t>
            </a:r>
            <a:r>
              <a:rPr lang="en-US" altLang="zh-CN" dirty="0" smtClean="0"/>
              <a:t>16</a:t>
            </a:r>
            <a:r>
              <a:rPr lang="zh-CN" altLang="en-US" dirty="0" smtClean="0"/>
              <a:t>个</a:t>
            </a:r>
            <a:r>
              <a:rPr lang="zh-CN" altLang="en-US" smtClean="0"/>
              <a:t>分组 </a:t>
            </a:r>
            <a:endParaRPr lang="en-US" altLang="zh-CN" smtClean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mtClean="0"/>
              <a:t>当</a:t>
            </a:r>
            <a:r>
              <a:rPr lang="zh-CN" altLang="en-US" dirty="0" smtClean="0"/>
              <a:t>成功发送这</a:t>
            </a:r>
            <a:r>
              <a:rPr lang="en-US" altLang="zh-CN" dirty="0" smtClean="0"/>
              <a:t>16</a:t>
            </a:r>
            <a:r>
              <a:rPr lang="zh-CN" altLang="en-US" dirty="0" smtClean="0"/>
              <a:t>个分组后，拥塞窗口增大到</a:t>
            </a:r>
            <a:r>
              <a:rPr lang="en-US" altLang="zh-CN" dirty="0" smtClean="0"/>
              <a:t>32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/>
              <a:t>源按照窗口大小发送</a:t>
            </a:r>
            <a:r>
              <a:rPr lang="en-US" altLang="zh-CN" dirty="0" smtClean="0"/>
              <a:t>32</a:t>
            </a:r>
            <a:r>
              <a:rPr lang="zh-CN" altLang="en-US" dirty="0" smtClean="0"/>
              <a:t>个分组，但将会有</a:t>
            </a:r>
            <a:r>
              <a:rPr lang="en-US" altLang="zh-CN" dirty="0" smtClean="0"/>
              <a:t>16</a:t>
            </a:r>
            <a:r>
              <a:rPr lang="zh-CN" altLang="en-US" dirty="0" smtClean="0"/>
              <a:t>个分组</a:t>
            </a:r>
            <a:r>
              <a:rPr lang="zh-CN" altLang="en-US" smtClean="0"/>
              <a:t>被丢弃</a:t>
            </a:r>
            <a:endParaRPr lang="en-US" altLang="zh-CN" sz="28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7132320" y="87868"/>
            <a:ext cx="19044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5.3.8   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拥塞控制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715411" y="5231851"/>
            <a:ext cx="7835922" cy="1162473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当大致估计到网络负载能力时，应采用一种更缓和的调整机制</a:t>
            </a:r>
            <a:endParaRPr lang="zh-CN" altLang="en-US" sz="20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5365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  <p:extLst mod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3995" y="1232429"/>
            <a:ext cx="8601075" cy="51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拥塞窗口的增减策略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7132320" y="87868"/>
            <a:ext cx="19044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5.3.8   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拥塞控制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842553" y="6021977"/>
            <a:ext cx="7530737" cy="574766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选出最优的策略组合，以达到上述目标：兼顾效率和公平性</a:t>
            </a:r>
            <a:endParaRPr lang="en-US" altLang="zh-CN" dirty="0" smtClean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608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拥塞窗口的增减策略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760" y="1864957"/>
            <a:ext cx="2686952" cy="1010766"/>
          </a:xfrm>
        </p:spPr>
        <p:txBody>
          <a:bodyPr/>
          <a:lstStyle/>
          <a:p>
            <a:r>
              <a:rPr lang="zh-CN" altLang="en-US" sz="2000" dirty="0" smtClean="0"/>
              <a:t>以两条流为例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zh-CN" altLang="en-US" sz="1600" dirty="0" smtClean="0"/>
              <a:t>假设可用总资源为</a:t>
            </a:r>
            <a:r>
              <a:rPr lang="en-US" altLang="zh-CN" sz="1600" dirty="0" smtClean="0"/>
              <a:t>1</a:t>
            </a:r>
            <a:endParaRPr lang="zh-CN" altLang="en-US" sz="1600" dirty="0"/>
          </a:p>
          <a:p>
            <a:pPr marL="457188" lvl="1" indent="0">
              <a:spcBef>
                <a:spcPts val="600"/>
              </a:spcBef>
              <a:buNone/>
            </a:pPr>
            <a:endParaRPr lang="en-US" altLang="zh-CN" sz="1600" dirty="0"/>
          </a:p>
          <a:p>
            <a:pPr marL="457188" lvl="1" indent="0">
              <a:spcBef>
                <a:spcPts val="600"/>
              </a:spcBef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7132320" y="87868"/>
            <a:ext cx="19044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5.3.8   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拥塞控制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Line 3"/>
          <p:cNvSpPr>
            <a:spLocks noChangeShapeType="1"/>
          </p:cNvSpPr>
          <p:nvPr/>
        </p:nvSpPr>
        <p:spPr bwMode="auto">
          <a:xfrm flipH="1" flipV="1">
            <a:off x="3493911" y="1449977"/>
            <a:ext cx="0" cy="478878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094111" y="6391158"/>
            <a:ext cx="1193800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000">
                <a:latin typeface="Calibri" panose="020F0502020204030204" pitchFamily="34" charset="0"/>
                <a:ea typeface="华文楷体" panose="02010600040101010101" pitchFamily="2" charset="-122"/>
              </a:rPr>
              <a:t>User 1: x</a:t>
            </a:r>
            <a:r>
              <a:rPr lang="en-US" sz="2000" baseline="-25000">
                <a:latin typeface="Calibri" panose="020F0502020204030204" pitchFamily="34" charset="0"/>
                <a:ea typeface="华文楷体" panose="02010600040101010101" pitchFamily="2" charset="-122"/>
              </a:rPr>
              <a:t>1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 rot="16200000">
            <a:off x="2560461" y="3895608"/>
            <a:ext cx="1193800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000" dirty="0">
                <a:latin typeface="Calibri" panose="020F0502020204030204" pitchFamily="34" charset="0"/>
                <a:ea typeface="华文楷体" panose="02010600040101010101" pitchFamily="2" charset="-122"/>
              </a:rPr>
              <a:t>User 2: x</a:t>
            </a:r>
            <a:r>
              <a:rPr lang="en-US" sz="2000" baseline="-25000" dirty="0">
                <a:latin typeface="Calibri" panose="020F0502020204030204" pitchFamily="34" charset="0"/>
                <a:ea typeface="华文楷体" panose="02010600040101010101" pitchFamily="2" charset="-122"/>
              </a:rPr>
              <a:t>2</a:t>
            </a: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 flipH="1">
            <a:off x="3493911" y="2200158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7540645" y="1895358"/>
            <a:ext cx="763352" cy="52065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400" dirty="0">
                <a:latin typeface="Calibri" panose="020F0502020204030204" pitchFamily="34" charset="0"/>
                <a:ea typeface="华文楷体" panose="02010600040101010101" pitchFamily="2" charset="-122"/>
              </a:rPr>
              <a:t>fairness</a:t>
            </a:r>
          </a:p>
          <a:p>
            <a:pPr algn="ctr" eaLnBrk="0" hangingPunct="0"/>
            <a:r>
              <a:rPr lang="en-US" sz="1400" dirty="0">
                <a:latin typeface="Calibri" panose="020F0502020204030204" pitchFamily="34" charset="0"/>
                <a:ea typeface="华文楷体" panose="02010600040101010101" pitchFamily="2" charset="-122"/>
              </a:rPr>
              <a:t>line</a:t>
            </a:r>
            <a:endParaRPr lang="en-US" sz="1400" baseline="-25000" dirty="0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7146331" y="5579874"/>
            <a:ext cx="1071980" cy="52065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400" dirty="0">
                <a:latin typeface="Calibri" panose="020F0502020204030204" pitchFamily="34" charset="0"/>
                <a:ea typeface="华文楷体" panose="02010600040101010101" pitchFamily="2" charset="-122"/>
              </a:rPr>
              <a:t>efficiency</a:t>
            </a:r>
          </a:p>
          <a:p>
            <a:pPr algn="ctr" eaLnBrk="0" hangingPunct="0"/>
            <a:r>
              <a:rPr lang="en-US" sz="1400" dirty="0">
                <a:latin typeface="Calibri" panose="020F0502020204030204" pitchFamily="34" charset="0"/>
                <a:ea typeface="华文楷体" panose="02010600040101010101" pitchFamily="2" charset="-122"/>
              </a:rPr>
              <a:t>line</a:t>
            </a:r>
            <a:endParaRPr lang="en-US" sz="1400" baseline="-25000" dirty="0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 rot="5400000" flipH="1" flipV="1">
            <a:off x="5998916" y="3733753"/>
            <a:ext cx="0" cy="501000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>
            <a:off x="3493911" y="2047758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6" name="Text Box 26"/>
          <p:cNvSpPr txBox="1">
            <a:spLocks noChangeArrowheads="1"/>
          </p:cNvSpPr>
          <p:nvPr/>
        </p:nvSpPr>
        <p:spPr bwMode="auto">
          <a:xfrm>
            <a:off x="7532511" y="6351471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华文楷体" panose="02010600040101010101" pitchFamily="2" charset="-122"/>
              </a:rPr>
              <a:t>1</a:t>
            </a:r>
          </a:p>
        </p:txBody>
      </p:sp>
      <p:sp>
        <p:nvSpPr>
          <p:cNvPr id="17" name="Text Box 27"/>
          <p:cNvSpPr txBox="1">
            <a:spLocks noChangeArrowheads="1"/>
          </p:cNvSpPr>
          <p:nvPr/>
        </p:nvSpPr>
        <p:spPr bwMode="auto">
          <a:xfrm>
            <a:off x="3205496" y="189535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panose="020F0502020204030204" pitchFamily="34" charset="0"/>
                <a:ea typeface="华文楷体" panose="02010600040101010101" pitchFamily="2" charset="-122"/>
              </a:rPr>
              <a:t>1</a:t>
            </a:r>
          </a:p>
        </p:txBody>
      </p:sp>
      <p:sp>
        <p:nvSpPr>
          <p:cNvPr id="19" name="AutoShape 29"/>
          <p:cNvSpPr>
            <a:spLocks noChangeArrowheads="1"/>
          </p:cNvSpPr>
          <p:nvPr/>
        </p:nvSpPr>
        <p:spPr bwMode="auto">
          <a:xfrm>
            <a:off x="1817511" y="4638558"/>
            <a:ext cx="2514600" cy="609600"/>
          </a:xfrm>
          <a:prstGeom prst="wedgeRectCallout">
            <a:avLst>
              <a:gd name="adj1" fmla="val 35856"/>
              <a:gd name="adj2" fmla="val -145315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Calibri" panose="020F0502020204030204" pitchFamily="34" charset="0"/>
                <a:ea typeface="华文楷体" panose="02010600040101010101" pitchFamily="2" charset="-122"/>
              </a:rPr>
              <a:t>Inefficient: x</a:t>
            </a:r>
            <a:r>
              <a:rPr lang="en-US" baseline="-25000">
                <a:latin typeface="Calibri" panose="020F0502020204030204" pitchFamily="34" charset="0"/>
                <a:ea typeface="华文楷体" panose="02010600040101010101" pitchFamily="2" charset="-122"/>
              </a:rPr>
              <a:t>1</a:t>
            </a:r>
            <a:r>
              <a:rPr lang="en-US">
                <a:latin typeface="Calibri" panose="020F0502020204030204" pitchFamily="34" charset="0"/>
                <a:ea typeface="华文楷体" panose="02010600040101010101" pitchFamily="2" charset="-122"/>
              </a:rPr>
              <a:t>+x</a:t>
            </a:r>
            <a:r>
              <a:rPr lang="en-US" baseline="-25000">
                <a:latin typeface="Calibri" panose="020F0502020204030204" pitchFamily="34" charset="0"/>
                <a:ea typeface="华文楷体" panose="02010600040101010101" pitchFamily="2" charset="-122"/>
              </a:rPr>
              <a:t>2</a:t>
            </a:r>
            <a:r>
              <a:rPr lang="en-US">
                <a:latin typeface="Calibri" panose="020F0502020204030204" pitchFamily="34" charset="0"/>
                <a:ea typeface="华文楷体" panose="02010600040101010101" pitchFamily="2" charset="-122"/>
              </a:rPr>
              <a:t>=0.7 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3951111" y="3814646"/>
            <a:ext cx="1143000" cy="366712"/>
            <a:chOff x="3951111" y="3814646"/>
            <a:chExt cx="1143000" cy="366712"/>
          </a:xfrm>
        </p:grpSpPr>
        <p:sp>
          <p:nvSpPr>
            <p:cNvPr id="20" name="Oval 30"/>
            <p:cNvSpPr>
              <a:spLocks noChangeArrowheads="1"/>
            </p:cNvSpPr>
            <p:nvPr/>
          </p:nvSpPr>
          <p:spPr bwMode="auto">
            <a:xfrm>
              <a:off x="3951111" y="3952758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1" name="Text Box 31"/>
            <p:cNvSpPr txBox="1">
              <a:spLocks noChangeArrowheads="1"/>
            </p:cNvSpPr>
            <p:nvPr/>
          </p:nvSpPr>
          <p:spPr bwMode="auto">
            <a:xfrm>
              <a:off x="4071761" y="3814646"/>
              <a:ext cx="10223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ea typeface="华文楷体" panose="02010600040101010101" pitchFamily="2" charset="-122"/>
                </a:rPr>
                <a:t>(0.2, 0.5)</a:t>
              </a:r>
            </a:p>
          </p:txBody>
        </p:sp>
      </p:grpSp>
      <p:sp>
        <p:nvSpPr>
          <p:cNvPr id="23" name="AutoShape 34"/>
          <p:cNvSpPr>
            <a:spLocks noChangeArrowheads="1"/>
          </p:cNvSpPr>
          <p:nvPr/>
        </p:nvSpPr>
        <p:spPr bwMode="auto">
          <a:xfrm>
            <a:off x="6313311" y="2809758"/>
            <a:ext cx="2514600" cy="609600"/>
          </a:xfrm>
          <a:prstGeom prst="wedgeRectCallout">
            <a:avLst>
              <a:gd name="adj1" fmla="val -43245"/>
              <a:gd name="adj2" fmla="val 123699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华文楷体" panose="02010600040101010101" pitchFamily="2" charset="-122"/>
              </a:rPr>
              <a:t>Congested: x</a:t>
            </a:r>
            <a:r>
              <a:rPr lang="en-US" baseline="-25000" dirty="0">
                <a:latin typeface="Calibri" panose="020F0502020204030204" pitchFamily="34" charset="0"/>
                <a:ea typeface="华文楷体" panose="02010600040101010101" pitchFamily="2" charset="-122"/>
              </a:rPr>
              <a:t>1</a:t>
            </a:r>
            <a:r>
              <a:rPr lang="en-US" dirty="0">
                <a:latin typeface="Calibri" panose="020F0502020204030204" pitchFamily="34" charset="0"/>
                <a:ea typeface="华文楷体" panose="02010600040101010101" pitchFamily="2" charset="-122"/>
              </a:rPr>
              <a:t>+x</a:t>
            </a:r>
            <a:r>
              <a:rPr lang="en-US" baseline="-25000" dirty="0">
                <a:latin typeface="Calibri" panose="020F0502020204030204" pitchFamily="34" charset="0"/>
                <a:ea typeface="华文楷体" panose="02010600040101010101" pitchFamily="2" charset="-122"/>
              </a:rPr>
              <a:t>2</a:t>
            </a:r>
            <a:r>
              <a:rPr lang="en-US" dirty="0">
                <a:latin typeface="Calibri" panose="020F0502020204030204" pitchFamily="34" charset="0"/>
                <a:ea typeface="华文楷体" panose="02010600040101010101" pitchFamily="2" charset="-122"/>
              </a:rPr>
              <a:t>=1.2 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6389511" y="3738446"/>
            <a:ext cx="1143000" cy="366713"/>
            <a:chOff x="6389511" y="3738446"/>
            <a:chExt cx="1143000" cy="366713"/>
          </a:xfrm>
        </p:grpSpPr>
        <p:sp>
          <p:nvSpPr>
            <p:cNvPr id="24" name="Oval 35"/>
            <p:cNvSpPr>
              <a:spLocks noChangeArrowheads="1"/>
            </p:cNvSpPr>
            <p:nvPr/>
          </p:nvSpPr>
          <p:spPr bwMode="auto">
            <a:xfrm>
              <a:off x="6389511" y="3876558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5" name="Text Box 36"/>
            <p:cNvSpPr txBox="1">
              <a:spLocks noChangeArrowheads="1"/>
            </p:cNvSpPr>
            <p:nvPr/>
          </p:nvSpPr>
          <p:spPr bwMode="auto">
            <a:xfrm>
              <a:off x="6510161" y="3738446"/>
              <a:ext cx="10223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ea typeface="华文楷体" panose="02010600040101010101" pitchFamily="2" charset="-122"/>
                </a:rPr>
                <a:t>(0.7, 0.5)</a:t>
              </a:r>
            </a:p>
          </p:txBody>
        </p:sp>
      </p:grpSp>
      <p:sp>
        <p:nvSpPr>
          <p:cNvPr id="27" name="AutoShape 37"/>
          <p:cNvSpPr>
            <a:spLocks noChangeArrowheads="1"/>
          </p:cNvSpPr>
          <p:nvPr/>
        </p:nvSpPr>
        <p:spPr bwMode="auto">
          <a:xfrm>
            <a:off x="4179711" y="5629158"/>
            <a:ext cx="2514600" cy="609600"/>
          </a:xfrm>
          <a:prstGeom prst="wedgeRectCallout">
            <a:avLst>
              <a:gd name="adj1" fmla="val 38449"/>
              <a:gd name="adj2" fmla="val -138801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l"/>
            <a:r>
              <a:rPr lang="en-US">
                <a:solidFill>
                  <a:srgbClr val="FF33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Efficient</a:t>
            </a:r>
            <a:r>
              <a:rPr lang="en-US">
                <a:latin typeface="Calibri" panose="020F0502020204030204" pitchFamily="34" charset="0"/>
                <a:ea typeface="华文楷体" panose="02010600040101010101" pitchFamily="2" charset="-122"/>
              </a:rPr>
              <a:t>: x</a:t>
            </a:r>
            <a:r>
              <a:rPr lang="en-US" baseline="-25000">
                <a:latin typeface="Calibri" panose="020F0502020204030204" pitchFamily="34" charset="0"/>
                <a:ea typeface="华文楷体" panose="02010600040101010101" pitchFamily="2" charset="-122"/>
              </a:rPr>
              <a:t>1</a:t>
            </a:r>
            <a:r>
              <a:rPr lang="en-US">
                <a:latin typeface="Calibri" panose="020F0502020204030204" pitchFamily="34" charset="0"/>
                <a:ea typeface="华文楷体" panose="02010600040101010101" pitchFamily="2" charset="-122"/>
              </a:rPr>
              <a:t>+x</a:t>
            </a:r>
            <a:r>
              <a:rPr lang="en-US" baseline="-25000">
                <a:latin typeface="Calibri" panose="020F0502020204030204" pitchFamily="34" charset="0"/>
                <a:ea typeface="华文楷体" panose="02010600040101010101" pitchFamily="2" charset="-122"/>
              </a:rPr>
              <a:t>2</a:t>
            </a:r>
            <a:r>
              <a:rPr lang="en-US">
                <a:latin typeface="Calibri" panose="020F0502020204030204" pitchFamily="34" charset="0"/>
                <a:ea typeface="华文楷体" panose="02010600040101010101" pitchFamily="2" charset="-122"/>
              </a:rPr>
              <a:t>=1</a:t>
            </a:r>
          </a:p>
          <a:p>
            <a:pPr algn="l"/>
            <a:r>
              <a:rPr lang="en-US">
                <a:latin typeface="Calibri" panose="020F0502020204030204" pitchFamily="34" charset="0"/>
                <a:ea typeface="华文楷体" panose="02010600040101010101" pitchFamily="2" charset="-122"/>
              </a:rPr>
              <a:t>Not fair 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6389511" y="4790958"/>
            <a:ext cx="1174750" cy="366713"/>
            <a:chOff x="6389511" y="4790958"/>
            <a:chExt cx="1174750" cy="366713"/>
          </a:xfrm>
        </p:grpSpPr>
        <p:sp>
          <p:nvSpPr>
            <p:cNvPr id="28" name="Oval 38"/>
            <p:cNvSpPr>
              <a:spLocks noChangeArrowheads="1"/>
            </p:cNvSpPr>
            <p:nvPr/>
          </p:nvSpPr>
          <p:spPr bwMode="auto">
            <a:xfrm>
              <a:off x="6389511" y="4943358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9" name="Text Box 39"/>
            <p:cNvSpPr txBox="1">
              <a:spLocks noChangeArrowheads="1"/>
            </p:cNvSpPr>
            <p:nvPr/>
          </p:nvSpPr>
          <p:spPr bwMode="auto">
            <a:xfrm>
              <a:off x="6541911" y="4790958"/>
              <a:ext cx="10223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alibri" panose="020F0502020204030204" pitchFamily="34" charset="0"/>
                  <a:ea typeface="华文楷体" panose="02010600040101010101" pitchFamily="2" charset="-122"/>
                </a:rPr>
                <a:t>(0.7, 0.3)</a:t>
              </a:r>
            </a:p>
          </p:txBody>
        </p:sp>
      </p:grpSp>
      <p:sp>
        <p:nvSpPr>
          <p:cNvPr id="32" name="AutoShape 41"/>
          <p:cNvSpPr>
            <a:spLocks noChangeArrowheads="1"/>
          </p:cNvSpPr>
          <p:nvPr/>
        </p:nvSpPr>
        <p:spPr bwMode="auto">
          <a:xfrm>
            <a:off x="4085098" y="1819158"/>
            <a:ext cx="2514600" cy="900113"/>
          </a:xfrm>
          <a:prstGeom prst="wedgeRectCallout">
            <a:avLst>
              <a:gd name="adj1" fmla="val 9078"/>
              <a:gd name="adj2" fmla="val 202517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l"/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最优分配点：</a:t>
            </a:r>
            <a:endParaRPr lang="en-US" b="1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algn="l"/>
            <a:r>
              <a:rPr lang="en-US" dirty="0" smtClean="0">
                <a:solidFill>
                  <a:srgbClr val="FF33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Efficient</a:t>
            </a:r>
            <a:r>
              <a:rPr lang="en-US" dirty="0">
                <a:latin typeface="Calibri" panose="020F0502020204030204" pitchFamily="34" charset="0"/>
                <a:ea typeface="华文楷体" panose="02010600040101010101" pitchFamily="2" charset="-122"/>
              </a:rPr>
              <a:t>: x</a:t>
            </a:r>
            <a:r>
              <a:rPr lang="en-US" baseline="-25000" dirty="0">
                <a:latin typeface="Calibri" panose="020F0502020204030204" pitchFamily="34" charset="0"/>
                <a:ea typeface="华文楷体" panose="02010600040101010101" pitchFamily="2" charset="-122"/>
              </a:rPr>
              <a:t>1</a:t>
            </a:r>
            <a:r>
              <a:rPr lang="en-US" dirty="0">
                <a:latin typeface="Calibri" panose="020F0502020204030204" pitchFamily="34" charset="0"/>
                <a:ea typeface="华文楷体" panose="02010600040101010101" pitchFamily="2" charset="-122"/>
              </a:rPr>
              <a:t>+x</a:t>
            </a:r>
            <a:r>
              <a:rPr lang="en-US" baseline="-25000" dirty="0">
                <a:latin typeface="Calibri" panose="020F0502020204030204" pitchFamily="34" charset="0"/>
                <a:ea typeface="华文楷体" panose="02010600040101010101" pitchFamily="2" charset="-122"/>
              </a:rPr>
              <a:t>2</a:t>
            </a:r>
            <a:r>
              <a:rPr lang="en-US" dirty="0">
                <a:latin typeface="Calibri" panose="020F0502020204030204" pitchFamily="34" charset="0"/>
                <a:ea typeface="华文楷体" panose="02010600040101010101" pitchFamily="2" charset="-122"/>
              </a:rPr>
              <a:t>=1</a:t>
            </a:r>
          </a:p>
          <a:p>
            <a:pPr algn="l"/>
            <a:r>
              <a:rPr lang="en-US" dirty="0">
                <a:solidFill>
                  <a:srgbClr val="FF33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Fair</a:t>
            </a:r>
            <a:r>
              <a:rPr lang="en-US" dirty="0">
                <a:latin typeface="Calibri" panose="020F0502020204030204" pitchFamily="34" charset="0"/>
                <a:ea typeface="华文楷体" panose="02010600040101010101" pitchFamily="2" charset="-122"/>
              </a:rPr>
              <a:t> 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5501148" y="3952759"/>
            <a:ext cx="1098550" cy="366713"/>
            <a:chOff x="5501148" y="3952759"/>
            <a:chExt cx="1098550" cy="366713"/>
          </a:xfrm>
        </p:grpSpPr>
        <p:sp>
          <p:nvSpPr>
            <p:cNvPr id="31" name="Oval 40"/>
            <p:cNvSpPr>
              <a:spLocks noChangeArrowheads="1"/>
            </p:cNvSpPr>
            <p:nvPr/>
          </p:nvSpPr>
          <p:spPr bwMode="auto">
            <a:xfrm>
              <a:off x="5501148" y="4044834"/>
              <a:ext cx="152400" cy="152400"/>
            </a:xfrm>
            <a:prstGeom prst="ellipse">
              <a:avLst/>
            </a:prstGeom>
            <a:solidFill>
              <a:srgbClr val="CC0099"/>
            </a:solidFill>
            <a:ln w="9525">
              <a:solidFill>
                <a:srgbClr val="CC0099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3" name="Text Box 42"/>
            <p:cNvSpPr txBox="1">
              <a:spLocks noChangeArrowheads="1"/>
            </p:cNvSpPr>
            <p:nvPr/>
          </p:nvSpPr>
          <p:spPr bwMode="auto">
            <a:xfrm>
              <a:off x="5577348" y="3952759"/>
              <a:ext cx="10223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ea typeface="华文楷体" panose="02010600040101010101" pitchFamily="2" charset="-122"/>
                </a:rPr>
                <a:t>(0.5, 0.5)</a:t>
              </a:r>
            </a:p>
          </p:txBody>
        </p:sp>
      </p:grp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5605168" y="3585452"/>
            <a:ext cx="936861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600" b="1">
                <a:latin typeface="Calibri" panose="020F0502020204030204" pitchFamily="34" charset="0"/>
              </a:rPr>
              <a:t>overload</a:t>
            </a:r>
          </a:p>
        </p:txBody>
      </p:sp>
      <p:sp>
        <p:nvSpPr>
          <p:cNvPr id="35" name="Text Box 12"/>
          <p:cNvSpPr txBox="1">
            <a:spLocks noChangeArrowheads="1"/>
          </p:cNvSpPr>
          <p:nvPr/>
        </p:nvSpPr>
        <p:spPr bwMode="auto">
          <a:xfrm>
            <a:off x="4367453" y="4790957"/>
            <a:ext cx="1062792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600" b="1" dirty="0" err="1">
                <a:latin typeface="Calibri" panose="020F0502020204030204" pitchFamily="34" charset="0"/>
              </a:rPr>
              <a:t>underload</a:t>
            </a:r>
            <a:endParaRPr lang="en-US" sz="1600" b="1" dirty="0">
              <a:latin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9502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 animBg="1"/>
      <p:bldP spid="12" grpId="0"/>
      <p:bldP spid="13" grpId="0"/>
      <p:bldP spid="14" grpId="0" animBg="1"/>
      <p:bldP spid="15" grpId="0" animBg="1"/>
      <p:bldP spid="16" grpId="0"/>
      <p:bldP spid="17" grpId="0"/>
      <p:bldP spid="19" grpId="0" animBg="1"/>
      <p:bldP spid="23" grpId="0" animBg="1"/>
      <p:bldP spid="27" grpId="0" animBg="1"/>
      <p:bldP spid="32" grpId="0" animBg="1"/>
      <p:bldP spid="34" grpId="0"/>
      <p:bldP spid="34" grpId="1"/>
      <p:bldP spid="35" grpId="0"/>
      <p:bldP spid="35" grpId="1"/>
    </p:bldLst>
  </p:timing>
  <p:extLst mod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拥塞窗口的增减策略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319" y="1446944"/>
            <a:ext cx="2964306" cy="2876861"/>
          </a:xfrm>
        </p:spPr>
        <p:txBody>
          <a:bodyPr/>
          <a:lstStyle/>
          <a:p>
            <a:r>
              <a:rPr lang="zh-CN" altLang="en-US" sz="2000" dirty="0" smtClean="0"/>
              <a:t>加性增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加性减</a:t>
            </a:r>
            <a:r>
              <a:rPr lang="en-US" altLang="zh-CN" sz="2000" dirty="0" smtClean="0"/>
              <a:t>AIAD</a:t>
            </a:r>
          </a:p>
          <a:p>
            <a:pPr marL="648000" lvl="1" indent="-288000">
              <a:spcBef>
                <a:spcPts val="600"/>
              </a:spcBef>
            </a:pPr>
            <a:r>
              <a:rPr lang="zh-CN" altLang="en-US" sz="1600" dirty="0" smtClean="0"/>
              <a:t>增：</a:t>
            </a:r>
            <a:r>
              <a:rPr lang="en-US" altLang="zh-CN" sz="1600" dirty="0" smtClean="0"/>
              <a:t>x + </a:t>
            </a:r>
            <a:r>
              <a:rPr lang="en-US" altLang="zh-CN" sz="1600" dirty="0" err="1" smtClean="0"/>
              <a:t>a</a:t>
            </a:r>
            <a:r>
              <a:rPr lang="en-US" altLang="zh-CN" sz="1600" baseline="-25000" dirty="0" err="1" smtClean="0"/>
              <a:t>I</a:t>
            </a:r>
            <a:endParaRPr lang="en-US" altLang="zh-CN" sz="1600" baseline="-25000" dirty="0"/>
          </a:p>
          <a:p>
            <a:pPr marL="648000" lvl="1" indent="-288000">
              <a:spcBef>
                <a:spcPts val="600"/>
              </a:spcBef>
            </a:pPr>
            <a:r>
              <a:rPr lang="zh-CN" altLang="en-US" sz="1600" dirty="0" smtClean="0"/>
              <a:t>减：</a:t>
            </a:r>
            <a:r>
              <a:rPr lang="en-US" altLang="zh-CN" sz="1600" dirty="0" smtClean="0"/>
              <a:t>x – </a:t>
            </a:r>
            <a:r>
              <a:rPr lang="en-US" altLang="zh-CN" sz="1600" dirty="0" err="1" smtClean="0"/>
              <a:t>a</a:t>
            </a:r>
            <a:r>
              <a:rPr lang="en-US" altLang="zh-CN" sz="1600" baseline="-25000" dirty="0" err="1" smtClean="0"/>
              <a:t>D</a:t>
            </a:r>
            <a:endParaRPr lang="en-US" altLang="zh-CN" sz="1600" baseline="-25000" dirty="0" smtClean="0"/>
          </a:p>
          <a:p>
            <a:pPr marL="648000" lvl="1" indent="-288000">
              <a:spcBef>
                <a:spcPts val="600"/>
              </a:spcBef>
            </a:pPr>
            <a:r>
              <a:rPr lang="zh-CN" altLang="en-US" sz="1600" dirty="0" smtClean="0"/>
              <a:t>无法收敛到最优分配点</a:t>
            </a:r>
            <a:endParaRPr lang="en-US" altLang="zh-CN" sz="1600" dirty="0"/>
          </a:p>
          <a:p>
            <a:pPr marL="457188" lvl="1" indent="0">
              <a:spcBef>
                <a:spcPts val="600"/>
              </a:spcBef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7132320" y="87868"/>
            <a:ext cx="19044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5.3.8   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拥塞控制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39" name="Line 3"/>
          <p:cNvSpPr>
            <a:spLocks noChangeShapeType="1"/>
          </p:cNvSpPr>
          <p:nvPr/>
        </p:nvSpPr>
        <p:spPr bwMode="auto">
          <a:xfrm flipH="1" flipV="1">
            <a:off x="3603625" y="1685108"/>
            <a:ext cx="0" cy="462679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0" name="Text Box 4"/>
          <p:cNvSpPr txBox="1">
            <a:spLocks noChangeArrowheads="1"/>
          </p:cNvSpPr>
          <p:nvPr/>
        </p:nvSpPr>
        <p:spPr bwMode="auto">
          <a:xfrm>
            <a:off x="5203825" y="6464300"/>
            <a:ext cx="1193800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alibri" panose="020F0502020204030204" pitchFamily="34" charset="0"/>
              </a:rPr>
              <a:t>User 1: x</a:t>
            </a:r>
            <a:r>
              <a:rPr lang="en-US" sz="2000" baseline="-25000">
                <a:solidFill>
                  <a:srgbClr val="000000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41" name="Text Box 5"/>
          <p:cNvSpPr txBox="1">
            <a:spLocks noChangeArrowheads="1"/>
          </p:cNvSpPr>
          <p:nvPr/>
        </p:nvSpPr>
        <p:spPr bwMode="auto">
          <a:xfrm rot="16200000">
            <a:off x="2670175" y="3968750"/>
            <a:ext cx="1193800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alibri" panose="020F0502020204030204" pitchFamily="34" charset="0"/>
              </a:rPr>
              <a:t>User 2: x</a:t>
            </a:r>
            <a:r>
              <a:rPr lang="en-US" sz="2000" baseline="-2500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42" name="Line 6"/>
          <p:cNvSpPr>
            <a:spLocks noChangeShapeType="1"/>
          </p:cNvSpPr>
          <p:nvPr/>
        </p:nvSpPr>
        <p:spPr bwMode="auto">
          <a:xfrm flipH="1">
            <a:off x="3603625" y="22733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7710989" y="1968500"/>
            <a:ext cx="749886" cy="52065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fairness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line</a:t>
            </a:r>
            <a:endParaRPr lang="en-US" sz="1400" baseline="-250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4" name="Text Box 8"/>
          <p:cNvSpPr txBox="1">
            <a:spLocks noChangeArrowheads="1"/>
          </p:cNvSpPr>
          <p:nvPr/>
        </p:nvSpPr>
        <p:spPr bwMode="auto">
          <a:xfrm>
            <a:off x="7530157" y="5715045"/>
            <a:ext cx="878318" cy="52065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efficiency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line</a:t>
            </a:r>
            <a:endParaRPr lang="en-US" sz="1400" baseline="-250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5" name="Line 9"/>
          <p:cNvSpPr>
            <a:spLocks noChangeShapeType="1"/>
          </p:cNvSpPr>
          <p:nvPr/>
        </p:nvSpPr>
        <p:spPr bwMode="auto">
          <a:xfrm rot="5400000" flipH="1" flipV="1">
            <a:off x="6032250" y="3883275"/>
            <a:ext cx="0" cy="4857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6" name="Line 10"/>
          <p:cNvSpPr>
            <a:spLocks noChangeShapeType="1"/>
          </p:cNvSpPr>
          <p:nvPr/>
        </p:nvSpPr>
        <p:spPr bwMode="auto">
          <a:xfrm>
            <a:off x="3603625" y="21209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7" name="Oval 11"/>
          <p:cNvSpPr>
            <a:spLocks noChangeArrowheads="1"/>
          </p:cNvSpPr>
          <p:nvPr/>
        </p:nvSpPr>
        <p:spPr bwMode="auto">
          <a:xfrm>
            <a:off x="5432425" y="31877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488" tIns="44450" rIns="90488" bIns="44450" anchor="ctr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8" name="Text Box 12"/>
          <p:cNvSpPr txBox="1">
            <a:spLocks noChangeArrowheads="1"/>
          </p:cNvSpPr>
          <p:nvPr/>
        </p:nvSpPr>
        <p:spPr bwMode="auto">
          <a:xfrm>
            <a:off x="5443379" y="3044031"/>
            <a:ext cx="923925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(x</a:t>
            </a:r>
            <a:r>
              <a:rPr lang="en-US" baseline="-25000" dirty="0">
                <a:solidFill>
                  <a:srgbClr val="000000"/>
                </a:solidFill>
                <a:latin typeface="Calibri" panose="020F0502020204030204" pitchFamily="34" charset="0"/>
              </a:rPr>
              <a:t>1h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,x</a:t>
            </a:r>
            <a:r>
              <a:rPr lang="en-US" baseline="-25000" dirty="0">
                <a:solidFill>
                  <a:srgbClr val="000000"/>
                </a:solidFill>
                <a:latin typeface="Calibri" panose="020F0502020204030204" pitchFamily="34" charset="0"/>
              </a:rPr>
              <a:t>2h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  <a:endParaRPr lang="en-US" baseline="-250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8" name="Oval 40"/>
          <p:cNvSpPr>
            <a:spLocks noChangeArrowheads="1"/>
          </p:cNvSpPr>
          <p:nvPr/>
        </p:nvSpPr>
        <p:spPr bwMode="auto">
          <a:xfrm>
            <a:off x="5638550" y="4140200"/>
            <a:ext cx="152400" cy="152400"/>
          </a:xfrm>
          <a:prstGeom prst="ellipse">
            <a:avLst/>
          </a:prstGeom>
          <a:solidFill>
            <a:srgbClr val="CC0099"/>
          </a:solidFill>
          <a:ln w="9525">
            <a:solidFill>
              <a:srgbClr val="CC0099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5" name="Text Box 14"/>
          <p:cNvSpPr txBox="1">
            <a:spLocks noChangeArrowheads="1"/>
          </p:cNvSpPr>
          <p:nvPr/>
        </p:nvSpPr>
        <p:spPr bwMode="auto">
          <a:xfrm>
            <a:off x="3933825" y="4023708"/>
            <a:ext cx="1498600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(x</a:t>
            </a:r>
            <a:r>
              <a:rPr lang="en-US" baseline="-25000" dirty="0">
                <a:solidFill>
                  <a:srgbClr val="000000"/>
                </a:solidFill>
                <a:latin typeface="Calibri" panose="020F0502020204030204" pitchFamily="34" charset="0"/>
              </a:rPr>
              <a:t>1h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-a</a:t>
            </a:r>
            <a:r>
              <a:rPr lang="en-US" baseline="-25000" dirty="0">
                <a:solidFill>
                  <a:srgbClr val="000000"/>
                </a:solidFill>
                <a:latin typeface="Calibri" panose="020F0502020204030204" pitchFamily="34" charset="0"/>
              </a:rPr>
              <a:t>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,x</a:t>
            </a:r>
            <a:r>
              <a:rPr lang="en-US" baseline="-25000" dirty="0">
                <a:solidFill>
                  <a:srgbClr val="000000"/>
                </a:solidFill>
                <a:latin typeface="Calibri" panose="020F0502020204030204" pitchFamily="34" charset="0"/>
              </a:rPr>
              <a:t>2h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-a</a:t>
            </a:r>
            <a:r>
              <a:rPr lang="en-US" baseline="-25000" dirty="0">
                <a:solidFill>
                  <a:srgbClr val="000000"/>
                </a:solidFill>
                <a:latin typeface="Calibri" panose="020F0502020204030204" pitchFamily="34" charset="0"/>
              </a:rPr>
              <a:t>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  <a:endParaRPr lang="en-US" baseline="-250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6" name="Oval 15"/>
          <p:cNvSpPr>
            <a:spLocks noChangeArrowheads="1"/>
          </p:cNvSpPr>
          <p:nvPr/>
        </p:nvSpPr>
        <p:spPr bwMode="auto">
          <a:xfrm>
            <a:off x="4670425" y="39497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488" tIns="44450" rIns="90488" bIns="44450" anchor="ctr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27" name="Line 16"/>
          <p:cNvSpPr>
            <a:spLocks noChangeShapeType="1"/>
          </p:cNvSpPr>
          <p:nvPr/>
        </p:nvSpPr>
        <p:spPr bwMode="auto">
          <a:xfrm flipH="1">
            <a:off x="4746625" y="32639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29" name="Line 18"/>
          <p:cNvSpPr>
            <a:spLocks noChangeShapeType="1"/>
          </p:cNvSpPr>
          <p:nvPr/>
        </p:nvSpPr>
        <p:spPr bwMode="auto">
          <a:xfrm flipV="1">
            <a:off x="4670425" y="2882900"/>
            <a:ext cx="990600" cy="99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30" name="Text Box 19"/>
          <p:cNvSpPr txBox="1">
            <a:spLocks noChangeArrowheads="1"/>
          </p:cNvSpPr>
          <p:nvPr/>
        </p:nvSpPr>
        <p:spPr bwMode="auto">
          <a:xfrm>
            <a:off x="5292566" y="2199655"/>
            <a:ext cx="1225550" cy="6381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(x</a:t>
            </a:r>
            <a:r>
              <a:rPr lang="en-US" baseline="-25000" dirty="0">
                <a:solidFill>
                  <a:srgbClr val="000000"/>
                </a:solidFill>
                <a:latin typeface="Calibri" panose="020F0502020204030204" pitchFamily="34" charset="0"/>
              </a:rPr>
              <a:t>1h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-a</a:t>
            </a:r>
            <a:r>
              <a:rPr lang="en-US" baseline="-25000" dirty="0">
                <a:solidFill>
                  <a:srgbClr val="000000"/>
                </a:solidFill>
                <a:latin typeface="Calibri" panose="020F0502020204030204" pitchFamily="34" charset="0"/>
              </a:rPr>
              <a:t>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+a</a:t>
            </a:r>
            <a:r>
              <a:rPr lang="en-US" baseline="-25000" dirty="0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),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x</a:t>
            </a:r>
            <a:r>
              <a:rPr lang="en-US" baseline="-25000" dirty="0">
                <a:solidFill>
                  <a:srgbClr val="000000"/>
                </a:solidFill>
                <a:latin typeface="Calibri" panose="020F0502020204030204" pitchFamily="34" charset="0"/>
              </a:rPr>
              <a:t>2h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-a</a:t>
            </a:r>
            <a:r>
              <a:rPr lang="en-US" baseline="-25000" dirty="0">
                <a:solidFill>
                  <a:srgbClr val="000000"/>
                </a:solidFill>
                <a:latin typeface="Calibri" panose="020F0502020204030204" pitchFamily="34" charset="0"/>
              </a:rPr>
              <a:t>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+a</a:t>
            </a:r>
            <a:r>
              <a:rPr lang="en-US" baseline="-25000" dirty="0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))</a:t>
            </a:r>
          </a:p>
        </p:txBody>
      </p:sp>
      <p:sp>
        <p:nvSpPr>
          <p:cNvPr id="31" name="Oval 20"/>
          <p:cNvSpPr>
            <a:spLocks noChangeArrowheads="1"/>
          </p:cNvSpPr>
          <p:nvPr/>
        </p:nvSpPr>
        <p:spPr bwMode="auto">
          <a:xfrm>
            <a:off x="5813425" y="28829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488" tIns="44450" rIns="90488" bIns="44450" anchor="ctr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6302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animBg="1"/>
      <p:bldP spid="27" grpId="0" animBg="1"/>
      <p:bldP spid="29" grpId="0" animBg="1"/>
      <p:bldP spid="30" grpId="0"/>
      <p:bldP spid="31" grpId="0" animBg="1"/>
    </p:bldLst>
  </p:timing>
  <p:extLst mod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拥塞窗口的增减策略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319" y="1446944"/>
            <a:ext cx="2964306" cy="2876861"/>
          </a:xfrm>
        </p:spPr>
        <p:txBody>
          <a:bodyPr/>
          <a:lstStyle/>
          <a:p>
            <a:r>
              <a:rPr lang="zh-CN" altLang="en-US" sz="2000" dirty="0" smtClean="0"/>
              <a:t>乘性增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加性减</a:t>
            </a:r>
            <a:r>
              <a:rPr lang="en-US" altLang="zh-CN" sz="2000" dirty="0" smtClean="0"/>
              <a:t>MIAD</a:t>
            </a:r>
          </a:p>
          <a:p>
            <a:pPr marL="648000" lvl="1" indent="-288000">
              <a:spcBef>
                <a:spcPts val="600"/>
              </a:spcBef>
            </a:pPr>
            <a:r>
              <a:rPr lang="zh-CN" altLang="en-US" sz="1600" dirty="0" smtClean="0"/>
              <a:t>增：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x*</a:t>
            </a:r>
            <a:r>
              <a:rPr lang="en-US" altLang="zh-CN" sz="1600" dirty="0" err="1"/>
              <a:t>b</a:t>
            </a:r>
            <a:r>
              <a:rPr lang="en-US" altLang="zh-CN" sz="1600" baseline="-25000" dirty="0" err="1"/>
              <a:t>I</a:t>
            </a:r>
            <a:endParaRPr lang="en-US" altLang="zh-CN" sz="1600" baseline="-25000" dirty="0"/>
          </a:p>
          <a:p>
            <a:pPr marL="648000" lvl="1" indent="-288000">
              <a:spcBef>
                <a:spcPts val="600"/>
              </a:spcBef>
            </a:pPr>
            <a:r>
              <a:rPr lang="zh-CN" altLang="en-US" sz="1600" dirty="0" smtClean="0"/>
              <a:t>减：</a:t>
            </a:r>
            <a:r>
              <a:rPr lang="en-US" altLang="zh-CN" sz="1600" dirty="0" smtClean="0"/>
              <a:t>x – </a:t>
            </a:r>
            <a:r>
              <a:rPr lang="en-US" altLang="zh-CN" sz="1600" dirty="0" err="1" smtClean="0"/>
              <a:t>a</a:t>
            </a:r>
            <a:r>
              <a:rPr lang="en-US" altLang="zh-CN" sz="1600" baseline="-25000" dirty="0" err="1" smtClean="0"/>
              <a:t>D</a:t>
            </a:r>
            <a:endParaRPr lang="en-US" altLang="zh-CN" sz="1600" baseline="-25000" dirty="0" smtClean="0"/>
          </a:p>
          <a:p>
            <a:pPr marL="648000" lvl="1" indent="-288000">
              <a:spcBef>
                <a:spcPts val="600"/>
              </a:spcBef>
            </a:pPr>
            <a:r>
              <a:rPr lang="zh-CN" altLang="en-US" sz="1600" dirty="0" smtClean="0"/>
              <a:t>无法收敛到最优分配点</a:t>
            </a:r>
            <a:endParaRPr lang="en-US" altLang="zh-CN" sz="1600" dirty="0"/>
          </a:p>
          <a:p>
            <a:pPr marL="457188" lvl="1" indent="0">
              <a:spcBef>
                <a:spcPts val="600"/>
              </a:spcBef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7132320" y="87868"/>
            <a:ext cx="19044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5.3.8   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拥塞控制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39" name="Line 3"/>
          <p:cNvSpPr>
            <a:spLocks noChangeShapeType="1"/>
          </p:cNvSpPr>
          <p:nvPr/>
        </p:nvSpPr>
        <p:spPr bwMode="auto">
          <a:xfrm flipH="1" flipV="1">
            <a:off x="3603625" y="1685108"/>
            <a:ext cx="0" cy="462679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0" name="Text Box 4"/>
          <p:cNvSpPr txBox="1">
            <a:spLocks noChangeArrowheads="1"/>
          </p:cNvSpPr>
          <p:nvPr/>
        </p:nvSpPr>
        <p:spPr bwMode="auto">
          <a:xfrm>
            <a:off x="5203825" y="6464300"/>
            <a:ext cx="1193800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alibri" panose="020F0502020204030204" pitchFamily="34" charset="0"/>
              </a:rPr>
              <a:t>User 1: x</a:t>
            </a:r>
            <a:r>
              <a:rPr lang="en-US" sz="2000" baseline="-25000">
                <a:solidFill>
                  <a:srgbClr val="000000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41" name="Text Box 5"/>
          <p:cNvSpPr txBox="1">
            <a:spLocks noChangeArrowheads="1"/>
          </p:cNvSpPr>
          <p:nvPr/>
        </p:nvSpPr>
        <p:spPr bwMode="auto">
          <a:xfrm rot="16200000">
            <a:off x="2670175" y="3968750"/>
            <a:ext cx="1193800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alibri" panose="020F0502020204030204" pitchFamily="34" charset="0"/>
              </a:rPr>
              <a:t>User 2: x</a:t>
            </a:r>
            <a:r>
              <a:rPr lang="en-US" sz="2000" baseline="-2500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42" name="Line 6"/>
          <p:cNvSpPr>
            <a:spLocks noChangeShapeType="1"/>
          </p:cNvSpPr>
          <p:nvPr/>
        </p:nvSpPr>
        <p:spPr bwMode="auto">
          <a:xfrm flipH="1">
            <a:off x="3603625" y="22733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7710989" y="1968500"/>
            <a:ext cx="749886" cy="52065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alibri" panose="020F0502020204030204" pitchFamily="34" charset="0"/>
              </a:rPr>
              <a:t>fairness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alibri" panose="020F0502020204030204" pitchFamily="34" charset="0"/>
              </a:rPr>
              <a:t>line</a:t>
            </a:r>
            <a:endParaRPr lang="en-US" sz="1400" baseline="-250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4" name="Text Box 8"/>
          <p:cNvSpPr txBox="1">
            <a:spLocks noChangeArrowheads="1"/>
          </p:cNvSpPr>
          <p:nvPr/>
        </p:nvSpPr>
        <p:spPr bwMode="auto">
          <a:xfrm>
            <a:off x="7530157" y="5715045"/>
            <a:ext cx="878318" cy="52065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efficiency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line</a:t>
            </a:r>
            <a:endParaRPr lang="en-US" sz="1400" baseline="-250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5" name="Line 9"/>
          <p:cNvSpPr>
            <a:spLocks noChangeShapeType="1"/>
          </p:cNvSpPr>
          <p:nvPr/>
        </p:nvSpPr>
        <p:spPr bwMode="auto">
          <a:xfrm rot="5400000" flipH="1" flipV="1">
            <a:off x="6032250" y="3883275"/>
            <a:ext cx="0" cy="4857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6" name="Line 10"/>
          <p:cNvSpPr>
            <a:spLocks noChangeShapeType="1"/>
          </p:cNvSpPr>
          <p:nvPr/>
        </p:nvSpPr>
        <p:spPr bwMode="auto">
          <a:xfrm>
            <a:off x="3603625" y="21209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7" name="Oval 11"/>
          <p:cNvSpPr>
            <a:spLocks noChangeArrowheads="1"/>
          </p:cNvSpPr>
          <p:nvPr/>
        </p:nvSpPr>
        <p:spPr bwMode="auto">
          <a:xfrm>
            <a:off x="5432425" y="31877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488" tIns="44450" rIns="90488" bIns="44450" anchor="ctr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8" name="Text Box 12"/>
          <p:cNvSpPr txBox="1">
            <a:spLocks noChangeArrowheads="1"/>
          </p:cNvSpPr>
          <p:nvPr/>
        </p:nvSpPr>
        <p:spPr bwMode="auto">
          <a:xfrm>
            <a:off x="5584825" y="3035300"/>
            <a:ext cx="923925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</a:rPr>
              <a:t>(x</a:t>
            </a:r>
            <a:r>
              <a:rPr lang="en-US" baseline="-25000">
                <a:solidFill>
                  <a:srgbClr val="000000"/>
                </a:solidFill>
                <a:latin typeface="Calibri" panose="020F0502020204030204" pitchFamily="34" charset="0"/>
              </a:rPr>
              <a:t>1h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</a:rPr>
              <a:t>,x</a:t>
            </a:r>
            <a:r>
              <a:rPr lang="en-US" baseline="-25000">
                <a:solidFill>
                  <a:srgbClr val="000000"/>
                </a:solidFill>
                <a:latin typeface="Calibri" panose="020F0502020204030204" pitchFamily="34" charset="0"/>
              </a:rPr>
              <a:t>2h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  <a:endParaRPr lang="en-US" baseline="-250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0" name="Text Box 14"/>
          <p:cNvSpPr txBox="1">
            <a:spLocks noChangeArrowheads="1"/>
          </p:cNvSpPr>
          <p:nvPr/>
        </p:nvSpPr>
        <p:spPr bwMode="auto">
          <a:xfrm>
            <a:off x="3806825" y="4102100"/>
            <a:ext cx="1498600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(x</a:t>
            </a:r>
            <a:r>
              <a:rPr lang="en-US" baseline="-25000" dirty="0">
                <a:solidFill>
                  <a:srgbClr val="000000"/>
                </a:solidFill>
                <a:latin typeface="Calibri" panose="020F0502020204030204" pitchFamily="34" charset="0"/>
              </a:rPr>
              <a:t>1h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-a</a:t>
            </a:r>
            <a:r>
              <a:rPr lang="en-US" baseline="-25000" dirty="0">
                <a:solidFill>
                  <a:srgbClr val="000000"/>
                </a:solidFill>
                <a:latin typeface="Calibri" panose="020F0502020204030204" pitchFamily="34" charset="0"/>
              </a:rPr>
              <a:t>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,x</a:t>
            </a:r>
            <a:r>
              <a:rPr lang="en-US" baseline="-25000" dirty="0">
                <a:solidFill>
                  <a:srgbClr val="000000"/>
                </a:solidFill>
                <a:latin typeface="Calibri" panose="020F0502020204030204" pitchFamily="34" charset="0"/>
              </a:rPr>
              <a:t>2h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-a</a:t>
            </a:r>
            <a:r>
              <a:rPr lang="en-US" baseline="-25000" dirty="0">
                <a:solidFill>
                  <a:srgbClr val="000000"/>
                </a:solidFill>
                <a:latin typeface="Calibri" panose="020F0502020204030204" pitchFamily="34" charset="0"/>
              </a:rPr>
              <a:t>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  <a:endParaRPr lang="en-US" baseline="-250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1" name="Oval 15"/>
          <p:cNvSpPr>
            <a:spLocks noChangeArrowheads="1"/>
          </p:cNvSpPr>
          <p:nvPr/>
        </p:nvSpPr>
        <p:spPr bwMode="auto">
          <a:xfrm>
            <a:off x="4594225" y="39497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488" tIns="44450" rIns="90488" bIns="44450" anchor="ctr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2" name="Line 16"/>
          <p:cNvSpPr>
            <a:spLocks noChangeShapeType="1"/>
          </p:cNvSpPr>
          <p:nvPr/>
        </p:nvSpPr>
        <p:spPr bwMode="auto">
          <a:xfrm flipH="1">
            <a:off x="4670425" y="32639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4" name="Line 18"/>
          <p:cNvSpPr>
            <a:spLocks noChangeShapeType="1"/>
          </p:cNvSpPr>
          <p:nvPr/>
        </p:nvSpPr>
        <p:spPr bwMode="auto">
          <a:xfrm flipV="1">
            <a:off x="4670425" y="2882900"/>
            <a:ext cx="457200" cy="99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5" name="Line 19"/>
          <p:cNvSpPr>
            <a:spLocks noChangeShapeType="1"/>
          </p:cNvSpPr>
          <p:nvPr/>
        </p:nvSpPr>
        <p:spPr bwMode="auto">
          <a:xfrm flipV="1">
            <a:off x="3603625" y="4025900"/>
            <a:ext cx="990600" cy="228600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6" name="Text Box 20"/>
          <p:cNvSpPr txBox="1">
            <a:spLocks noChangeArrowheads="1"/>
          </p:cNvSpPr>
          <p:nvPr/>
        </p:nvSpPr>
        <p:spPr bwMode="auto">
          <a:xfrm>
            <a:off x="3908425" y="2273300"/>
            <a:ext cx="2667000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</a:rPr>
              <a:t>(b</a:t>
            </a:r>
            <a:r>
              <a:rPr lang="en-US" baseline="-25000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</a:rPr>
              <a:t>(x</a:t>
            </a:r>
            <a:r>
              <a:rPr lang="en-US" baseline="-25000">
                <a:solidFill>
                  <a:srgbClr val="000000"/>
                </a:solidFill>
                <a:latin typeface="Calibri" panose="020F0502020204030204" pitchFamily="34" charset="0"/>
              </a:rPr>
              <a:t>1h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</a:rPr>
              <a:t>-a</a:t>
            </a:r>
            <a:r>
              <a:rPr lang="en-US" baseline="-25000">
                <a:solidFill>
                  <a:srgbClr val="000000"/>
                </a:solidFill>
                <a:latin typeface="Calibri" panose="020F0502020204030204" pitchFamily="34" charset="0"/>
              </a:rPr>
              <a:t>D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</a:rPr>
              <a:t>), b</a:t>
            </a:r>
            <a:r>
              <a:rPr lang="en-US" baseline="-25000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</a:rPr>
              <a:t>(x</a:t>
            </a:r>
            <a:r>
              <a:rPr lang="en-US" baseline="-25000">
                <a:solidFill>
                  <a:srgbClr val="000000"/>
                </a:solidFill>
                <a:latin typeface="Calibri" panose="020F0502020204030204" pitchFamily="34" charset="0"/>
              </a:rPr>
              <a:t>2h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</a:rPr>
              <a:t>-a</a:t>
            </a:r>
            <a:r>
              <a:rPr lang="en-US" baseline="-25000">
                <a:solidFill>
                  <a:srgbClr val="000000"/>
                </a:solidFill>
                <a:latin typeface="Calibri" panose="020F0502020204030204" pitchFamily="34" charset="0"/>
              </a:rPr>
              <a:t>D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</a:rPr>
              <a:t>))</a:t>
            </a:r>
          </a:p>
        </p:txBody>
      </p:sp>
      <p:sp>
        <p:nvSpPr>
          <p:cNvPr id="57" name="Oval 21"/>
          <p:cNvSpPr>
            <a:spLocks noChangeArrowheads="1"/>
          </p:cNvSpPr>
          <p:nvPr/>
        </p:nvSpPr>
        <p:spPr bwMode="auto">
          <a:xfrm>
            <a:off x="5127625" y="27305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488" tIns="44450" rIns="90488" bIns="44450" anchor="ctr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8" name="Oval 40"/>
          <p:cNvSpPr>
            <a:spLocks noChangeArrowheads="1"/>
          </p:cNvSpPr>
          <p:nvPr/>
        </p:nvSpPr>
        <p:spPr bwMode="auto">
          <a:xfrm>
            <a:off x="5638550" y="4140200"/>
            <a:ext cx="152400" cy="152400"/>
          </a:xfrm>
          <a:prstGeom prst="ellipse">
            <a:avLst/>
          </a:prstGeom>
          <a:solidFill>
            <a:srgbClr val="CC0099"/>
          </a:solidFill>
          <a:ln w="9525">
            <a:solidFill>
              <a:srgbClr val="CC0099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4612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 animBg="1"/>
      <p:bldP spid="52" grpId="0" animBg="1"/>
      <p:bldP spid="54" grpId="0" animBg="1"/>
      <p:bldP spid="55" grpId="0" animBg="1"/>
      <p:bldP spid="56" grpId="0"/>
      <p:bldP spid="5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拥塞窗口的增减策略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58319" y="1446944"/>
                <a:ext cx="2964306" cy="2876861"/>
              </a:xfrm>
            </p:spPr>
            <p:txBody>
              <a:bodyPr/>
              <a:lstStyle/>
              <a:p>
                <a:r>
                  <a:rPr lang="zh-CN" altLang="en-US" sz="2000" dirty="0" smtClean="0"/>
                  <a:t>乘性增</a:t>
                </a:r>
                <a:r>
                  <a:rPr lang="en-US" altLang="zh-CN" sz="2000" dirty="0" smtClean="0"/>
                  <a:t>/</a:t>
                </a:r>
                <a:r>
                  <a:rPr lang="zh-CN" altLang="en-US" sz="2000" dirty="0" smtClean="0"/>
                  <a:t>乘性减</a:t>
                </a:r>
                <a:r>
                  <a:rPr lang="en-US" altLang="zh-CN" sz="2000" dirty="0" smtClean="0"/>
                  <a:t>MIMD</a:t>
                </a:r>
              </a:p>
              <a:p>
                <a:pPr marL="648000" lvl="1" indent="-288000">
                  <a:spcBef>
                    <a:spcPts val="600"/>
                  </a:spcBef>
                </a:pPr>
                <a:r>
                  <a:rPr lang="zh-CN" altLang="en-US" sz="1600" dirty="0" smtClean="0"/>
                  <a:t>增：</a:t>
                </a:r>
                <a:r>
                  <a:rPr lang="en-US" altLang="zh-CN" sz="1600" dirty="0" smtClean="0"/>
                  <a:t> </a:t>
                </a:r>
                <a:r>
                  <a:rPr lang="en-US" altLang="zh-CN" sz="1600" dirty="0"/>
                  <a:t>x*</a:t>
                </a:r>
                <a:r>
                  <a:rPr lang="en-US" altLang="zh-CN" sz="1600" dirty="0" err="1"/>
                  <a:t>b</a:t>
                </a:r>
                <a:r>
                  <a:rPr lang="en-US" altLang="zh-CN" sz="1600" baseline="-25000" dirty="0" err="1"/>
                  <a:t>I</a:t>
                </a:r>
                <a:endParaRPr lang="en-US" altLang="zh-CN" sz="1600" baseline="-25000" dirty="0"/>
              </a:p>
              <a:p>
                <a:pPr marL="648000" lvl="1" indent="-288000">
                  <a:spcBef>
                    <a:spcPts val="600"/>
                  </a:spcBef>
                </a:pPr>
                <a:r>
                  <a:rPr lang="zh-CN" altLang="en-US" sz="1600" dirty="0" smtClean="0"/>
                  <a:t>减：</a:t>
                </a:r>
                <a:r>
                  <a:rPr lang="en-US" altLang="zh-CN" sz="1600" dirty="0"/>
                  <a:t>x</a:t>
                </a:r>
                <a:r>
                  <a:rPr lang="en-US" altLang="zh-CN" sz="1600" dirty="0" smtClean="0"/>
                  <a:t>*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sz="1600" dirty="0" smtClean="0"/>
              </a:p>
              <a:p>
                <a:pPr marL="648000" lvl="1" indent="-288000">
                  <a:spcBef>
                    <a:spcPts val="600"/>
                  </a:spcBef>
                </a:pPr>
                <a:r>
                  <a:rPr lang="zh-CN" altLang="en-US" sz="1600" dirty="0" smtClean="0"/>
                  <a:t>无法收敛到最优分配点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319" y="1446944"/>
                <a:ext cx="2964306" cy="2876861"/>
              </a:xfrm>
              <a:blipFill>
                <a:blip r:embed="rId6"/>
                <a:stretch>
                  <a:fillRect l="-6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7132320" y="87868"/>
            <a:ext cx="19044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5.3.8   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拥塞控制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39" name="Line 3"/>
          <p:cNvSpPr>
            <a:spLocks noChangeShapeType="1"/>
          </p:cNvSpPr>
          <p:nvPr/>
        </p:nvSpPr>
        <p:spPr bwMode="auto">
          <a:xfrm flipH="1" flipV="1">
            <a:off x="3603625" y="1685108"/>
            <a:ext cx="0" cy="462679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0" name="Text Box 4"/>
          <p:cNvSpPr txBox="1">
            <a:spLocks noChangeArrowheads="1"/>
          </p:cNvSpPr>
          <p:nvPr/>
        </p:nvSpPr>
        <p:spPr bwMode="auto">
          <a:xfrm>
            <a:off x="5203825" y="6464300"/>
            <a:ext cx="1193800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alibri" panose="020F0502020204030204" pitchFamily="34" charset="0"/>
              </a:rPr>
              <a:t>User 1: x</a:t>
            </a:r>
            <a:r>
              <a:rPr lang="en-US" sz="2000" baseline="-25000">
                <a:solidFill>
                  <a:srgbClr val="000000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41" name="Text Box 5"/>
          <p:cNvSpPr txBox="1">
            <a:spLocks noChangeArrowheads="1"/>
          </p:cNvSpPr>
          <p:nvPr/>
        </p:nvSpPr>
        <p:spPr bwMode="auto">
          <a:xfrm rot="16200000">
            <a:off x="2670175" y="3968750"/>
            <a:ext cx="1193800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alibri" panose="020F0502020204030204" pitchFamily="34" charset="0"/>
              </a:rPr>
              <a:t>User 2: x</a:t>
            </a:r>
            <a:r>
              <a:rPr lang="en-US" sz="2000" baseline="-2500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42" name="Line 6"/>
          <p:cNvSpPr>
            <a:spLocks noChangeShapeType="1"/>
          </p:cNvSpPr>
          <p:nvPr/>
        </p:nvSpPr>
        <p:spPr bwMode="auto">
          <a:xfrm flipH="1">
            <a:off x="3603625" y="22733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7710989" y="1968500"/>
            <a:ext cx="749886" cy="52065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alibri" panose="020F0502020204030204" pitchFamily="34" charset="0"/>
              </a:rPr>
              <a:t>fairness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alibri" panose="020F0502020204030204" pitchFamily="34" charset="0"/>
              </a:rPr>
              <a:t>line</a:t>
            </a:r>
            <a:endParaRPr lang="en-US" sz="1400" baseline="-250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4" name="Text Box 8"/>
          <p:cNvSpPr txBox="1">
            <a:spLocks noChangeArrowheads="1"/>
          </p:cNvSpPr>
          <p:nvPr/>
        </p:nvSpPr>
        <p:spPr bwMode="auto">
          <a:xfrm>
            <a:off x="7530157" y="5715045"/>
            <a:ext cx="878318" cy="52065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efficiency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line</a:t>
            </a:r>
            <a:endParaRPr lang="en-US" sz="1400" baseline="-250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5" name="Line 9"/>
          <p:cNvSpPr>
            <a:spLocks noChangeShapeType="1"/>
          </p:cNvSpPr>
          <p:nvPr/>
        </p:nvSpPr>
        <p:spPr bwMode="auto">
          <a:xfrm rot="5400000" flipH="1" flipV="1">
            <a:off x="6032250" y="3883275"/>
            <a:ext cx="0" cy="4857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6" name="Line 10"/>
          <p:cNvSpPr>
            <a:spLocks noChangeShapeType="1"/>
          </p:cNvSpPr>
          <p:nvPr/>
        </p:nvSpPr>
        <p:spPr bwMode="auto">
          <a:xfrm>
            <a:off x="3603625" y="21209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7" name="Oval 11"/>
          <p:cNvSpPr>
            <a:spLocks noChangeArrowheads="1"/>
          </p:cNvSpPr>
          <p:nvPr/>
        </p:nvSpPr>
        <p:spPr bwMode="auto">
          <a:xfrm>
            <a:off x="4975229" y="3096259"/>
            <a:ext cx="76200" cy="76200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0488" tIns="44450" rIns="90488" bIns="44450" anchor="ctr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8" name="Text Box 12"/>
          <p:cNvSpPr txBox="1">
            <a:spLocks noChangeArrowheads="1"/>
          </p:cNvSpPr>
          <p:nvPr/>
        </p:nvSpPr>
        <p:spPr bwMode="auto">
          <a:xfrm>
            <a:off x="4837339" y="2290762"/>
            <a:ext cx="923925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(x</a:t>
            </a:r>
            <a:r>
              <a:rPr lang="en-US" baseline="-25000" dirty="0">
                <a:solidFill>
                  <a:srgbClr val="000000"/>
                </a:solidFill>
                <a:latin typeface="Calibri" panose="020F0502020204030204" pitchFamily="34" charset="0"/>
              </a:rPr>
              <a:t>1h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,x</a:t>
            </a:r>
            <a:r>
              <a:rPr lang="en-US" baseline="-25000" dirty="0">
                <a:solidFill>
                  <a:srgbClr val="000000"/>
                </a:solidFill>
                <a:latin typeface="Calibri" panose="020F0502020204030204" pitchFamily="34" charset="0"/>
              </a:rPr>
              <a:t>2h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  <a:endParaRPr lang="en-US" baseline="-250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 Box 14"/>
              <p:cNvSpPr txBox="1">
                <a:spLocks noChangeArrowheads="1"/>
              </p:cNvSpPr>
              <p:nvPr/>
            </p:nvSpPr>
            <p:spPr bwMode="auto">
              <a:xfrm>
                <a:off x="4080835" y="4102100"/>
                <a:ext cx="950582" cy="51693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dirty="0">
                            <a:solidFill>
                              <a:srgbClr val="000000"/>
                            </a:solidFill>
                            <a:latin typeface="Calibri" panose="020F0502020204030204" pitchFamily="34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zh-CN" baseline="-25000" dirty="0">
                            <a:solidFill>
                              <a:srgbClr val="000000"/>
                            </a:solidFill>
                            <a:latin typeface="Calibri" panose="020F0502020204030204" pitchFamily="34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altLang="zh-CN" baseline="-25000" dirty="0">
                            <a:solidFill>
                              <a:srgbClr val="000000"/>
                            </a:solidFill>
                            <a:latin typeface="Calibri" panose="020F0502020204030204" pitchFamily="34" charset="0"/>
                          </a:rPr>
                          <m:t>h</m:t>
                        </m:r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dirty="0">
                            <a:solidFill>
                              <a:srgbClr val="000000"/>
                            </a:solidFill>
                            <a:latin typeface="Calibri" panose="020F0502020204030204" pitchFamily="34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zh-CN" baseline="-25000" dirty="0">
                            <a:solidFill>
                              <a:srgbClr val="000000"/>
                            </a:solidFill>
                            <a:latin typeface="Calibri" panose="020F0502020204030204" pitchFamily="34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zh-CN" baseline="-25000" dirty="0">
                            <a:solidFill>
                              <a:srgbClr val="000000"/>
                            </a:solidFill>
                            <a:latin typeface="Calibri" panose="020F0502020204030204" pitchFamily="34" charset="0"/>
                          </a:rPr>
                          <m:t>h</m:t>
                        </m:r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)</a:t>
                </a:r>
                <a:endParaRPr lang="en-US" baseline="-25000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0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80835" y="4102100"/>
                <a:ext cx="950582" cy="516936"/>
              </a:xfrm>
              <a:prstGeom prst="rect">
                <a:avLst/>
              </a:prstGeom>
              <a:blipFill rotWithShape="0">
                <a:blip r:embed="rId7" cstate="print"/>
                <a:stretch>
                  <a:fillRect l="-5128" r="-5128" b="-1176"/>
                </a:stretch>
              </a:blipFill>
              <a:ln w="254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Oval 15"/>
          <p:cNvSpPr>
            <a:spLocks noChangeArrowheads="1"/>
          </p:cNvSpPr>
          <p:nvPr/>
        </p:nvSpPr>
        <p:spPr bwMode="auto">
          <a:xfrm>
            <a:off x="4594225" y="39497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488" tIns="44450" rIns="90488" bIns="44450" anchor="ctr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4" name="Line 18"/>
          <p:cNvSpPr>
            <a:spLocks noChangeShapeType="1"/>
          </p:cNvSpPr>
          <p:nvPr/>
        </p:nvSpPr>
        <p:spPr bwMode="auto">
          <a:xfrm flipV="1">
            <a:off x="4670425" y="2882900"/>
            <a:ext cx="457200" cy="99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5" name="Line 19"/>
          <p:cNvSpPr>
            <a:spLocks noChangeShapeType="1"/>
          </p:cNvSpPr>
          <p:nvPr/>
        </p:nvSpPr>
        <p:spPr bwMode="auto">
          <a:xfrm flipV="1">
            <a:off x="3603625" y="4025900"/>
            <a:ext cx="990600" cy="228600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7" name="Oval 21"/>
          <p:cNvSpPr>
            <a:spLocks noChangeArrowheads="1"/>
          </p:cNvSpPr>
          <p:nvPr/>
        </p:nvSpPr>
        <p:spPr bwMode="auto">
          <a:xfrm>
            <a:off x="5127625" y="27305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488" tIns="44450" rIns="90488" bIns="44450" anchor="ctr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8" name="Oval 40"/>
          <p:cNvSpPr>
            <a:spLocks noChangeArrowheads="1"/>
          </p:cNvSpPr>
          <p:nvPr/>
        </p:nvSpPr>
        <p:spPr bwMode="auto">
          <a:xfrm>
            <a:off x="5638550" y="4140200"/>
            <a:ext cx="152400" cy="152400"/>
          </a:xfrm>
          <a:prstGeom prst="ellipse">
            <a:avLst/>
          </a:prstGeom>
          <a:solidFill>
            <a:srgbClr val="CC0099"/>
          </a:solidFill>
          <a:ln w="9525">
            <a:solidFill>
              <a:srgbClr val="CC0099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4" name="Line 19"/>
          <p:cNvSpPr>
            <a:spLocks noChangeShapeType="1"/>
          </p:cNvSpPr>
          <p:nvPr/>
        </p:nvSpPr>
        <p:spPr bwMode="auto">
          <a:xfrm flipV="1">
            <a:off x="4746079" y="3143430"/>
            <a:ext cx="304800" cy="685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2"/>
              <p:cNvSpPr txBox="1">
                <a:spLocks noChangeArrowheads="1"/>
              </p:cNvSpPr>
              <p:nvPr/>
            </p:nvSpPr>
            <p:spPr bwMode="auto">
              <a:xfrm>
                <a:off x="4995838" y="2945038"/>
                <a:ext cx="1387753" cy="52155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x</a:t>
                </a:r>
                <a:r>
                  <a:rPr lang="en-US" baseline="-250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1h</a:t>
                </a:r>
                <a:r>
                  <a:rPr lang="en-US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x</a:t>
                </a:r>
                <a:r>
                  <a:rPr lang="en-US" baseline="-25000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2h</a:t>
                </a:r>
                <a:r>
                  <a:rPr lang="en-US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)</a:t>
                </a:r>
                <a:endParaRPr lang="en-US" baseline="-25000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5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95838" y="2945038"/>
                <a:ext cx="1387753" cy="521553"/>
              </a:xfrm>
              <a:prstGeom prst="rect">
                <a:avLst/>
              </a:prstGeom>
              <a:blipFill rotWithShape="0">
                <a:blip r:embed="rId8" cstate="print"/>
                <a:stretch>
                  <a:fillRect l="-3965" r="-3524" b="-1163"/>
                </a:stretch>
              </a:blipFill>
              <a:ln w="254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911002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0" grpId="0" animBg="1"/>
      <p:bldP spid="51" grpId="0" animBg="1"/>
      <p:bldP spid="54" grpId="0" animBg="1"/>
      <p:bldP spid="55" grpId="0" animBg="1"/>
      <p:bldP spid="24" grpId="0" animBg="1"/>
      <p:bldP spid="25" grpId="0" animBg="1"/>
    </p:bldLst>
  </p:timing>
  <p:extLst mod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拥塞窗口的增减策略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7132320" y="87868"/>
            <a:ext cx="19044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5.3.8   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拥塞控制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39" name="Line 3"/>
          <p:cNvSpPr>
            <a:spLocks noChangeShapeType="1"/>
          </p:cNvSpPr>
          <p:nvPr/>
        </p:nvSpPr>
        <p:spPr bwMode="auto">
          <a:xfrm flipH="1" flipV="1">
            <a:off x="3603625" y="1685108"/>
            <a:ext cx="0" cy="462679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0" name="Text Box 4"/>
          <p:cNvSpPr txBox="1">
            <a:spLocks noChangeArrowheads="1"/>
          </p:cNvSpPr>
          <p:nvPr/>
        </p:nvSpPr>
        <p:spPr bwMode="auto">
          <a:xfrm>
            <a:off x="5203825" y="6464300"/>
            <a:ext cx="1193800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alibri" panose="020F0502020204030204" pitchFamily="34" charset="0"/>
              </a:rPr>
              <a:t>User 1: x</a:t>
            </a:r>
            <a:r>
              <a:rPr lang="en-US" sz="2000" baseline="-25000">
                <a:solidFill>
                  <a:srgbClr val="000000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41" name="Text Box 5"/>
          <p:cNvSpPr txBox="1">
            <a:spLocks noChangeArrowheads="1"/>
          </p:cNvSpPr>
          <p:nvPr/>
        </p:nvSpPr>
        <p:spPr bwMode="auto">
          <a:xfrm rot="16200000">
            <a:off x="2670175" y="3968750"/>
            <a:ext cx="1193800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alibri" panose="020F0502020204030204" pitchFamily="34" charset="0"/>
              </a:rPr>
              <a:t>User 2: x</a:t>
            </a:r>
            <a:r>
              <a:rPr lang="en-US" sz="2000" baseline="-2500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42" name="Line 6"/>
          <p:cNvSpPr>
            <a:spLocks noChangeShapeType="1"/>
          </p:cNvSpPr>
          <p:nvPr/>
        </p:nvSpPr>
        <p:spPr bwMode="auto">
          <a:xfrm flipH="1">
            <a:off x="3603625" y="22733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7710989" y="1968500"/>
            <a:ext cx="749886" cy="52065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alibri" panose="020F0502020204030204" pitchFamily="34" charset="0"/>
              </a:rPr>
              <a:t>fairness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alibri" panose="020F0502020204030204" pitchFamily="34" charset="0"/>
              </a:rPr>
              <a:t>line</a:t>
            </a:r>
            <a:endParaRPr lang="en-US" sz="1400" baseline="-250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4" name="Text Box 8"/>
          <p:cNvSpPr txBox="1">
            <a:spLocks noChangeArrowheads="1"/>
          </p:cNvSpPr>
          <p:nvPr/>
        </p:nvSpPr>
        <p:spPr bwMode="auto">
          <a:xfrm>
            <a:off x="7530157" y="5715045"/>
            <a:ext cx="878318" cy="52065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efficiency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line</a:t>
            </a:r>
            <a:endParaRPr lang="en-US" sz="1400" baseline="-250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5" name="Line 9"/>
          <p:cNvSpPr>
            <a:spLocks noChangeShapeType="1"/>
          </p:cNvSpPr>
          <p:nvPr/>
        </p:nvSpPr>
        <p:spPr bwMode="auto">
          <a:xfrm rot="5400000" flipH="1" flipV="1">
            <a:off x="6032250" y="3883275"/>
            <a:ext cx="0" cy="4857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6" name="Line 10"/>
          <p:cNvSpPr>
            <a:spLocks noChangeShapeType="1"/>
          </p:cNvSpPr>
          <p:nvPr/>
        </p:nvSpPr>
        <p:spPr bwMode="auto">
          <a:xfrm>
            <a:off x="3603625" y="21209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8" name="Oval 40"/>
          <p:cNvSpPr>
            <a:spLocks noChangeArrowheads="1"/>
          </p:cNvSpPr>
          <p:nvPr/>
        </p:nvSpPr>
        <p:spPr bwMode="auto">
          <a:xfrm>
            <a:off x="5638550" y="4140200"/>
            <a:ext cx="152400" cy="152400"/>
          </a:xfrm>
          <a:prstGeom prst="ellipse">
            <a:avLst/>
          </a:prstGeom>
          <a:solidFill>
            <a:srgbClr val="CC0099"/>
          </a:solidFill>
          <a:ln w="9525">
            <a:solidFill>
              <a:srgbClr val="CC0099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9" name="Oval 5"/>
          <p:cNvSpPr>
            <a:spLocks noChangeArrowheads="1"/>
          </p:cNvSpPr>
          <p:nvPr/>
        </p:nvSpPr>
        <p:spPr bwMode="auto">
          <a:xfrm>
            <a:off x="5432424" y="31877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488" tIns="44450" rIns="90488" bIns="44450" anchor="ctr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30" name="Line 6"/>
          <p:cNvSpPr>
            <a:spLocks noChangeShapeType="1"/>
          </p:cNvSpPr>
          <p:nvPr/>
        </p:nvSpPr>
        <p:spPr bwMode="auto">
          <a:xfrm flipH="1">
            <a:off x="4670424" y="32639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31" name="Text Box 16"/>
          <p:cNvSpPr txBox="1">
            <a:spLocks noChangeArrowheads="1"/>
          </p:cNvSpPr>
          <p:nvPr/>
        </p:nvSpPr>
        <p:spPr bwMode="auto">
          <a:xfrm>
            <a:off x="4746624" y="2273300"/>
            <a:ext cx="923925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</a:rPr>
              <a:t>(x</a:t>
            </a:r>
            <a:r>
              <a:rPr lang="en-US" baseline="-25000">
                <a:solidFill>
                  <a:srgbClr val="000000"/>
                </a:solidFill>
                <a:latin typeface="Times New Roman" charset="0"/>
              </a:rPr>
              <a:t>1h</a:t>
            </a:r>
            <a:r>
              <a:rPr lang="en-US">
                <a:solidFill>
                  <a:srgbClr val="000000"/>
                </a:solidFill>
                <a:latin typeface="Times New Roman" charset="0"/>
              </a:rPr>
              <a:t>,x</a:t>
            </a:r>
            <a:r>
              <a:rPr lang="en-US" baseline="-25000">
                <a:solidFill>
                  <a:srgbClr val="000000"/>
                </a:solidFill>
                <a:latin typeface="Times New Roman" charset="0"/>
              </a:rPr>
              <a:t>2h</a:t>
            </a:r>
            <a:r>
              <a:rPr lang="en-US">
                <a:solidFill>
                  <a:srgbClr val="000000"/>
                </a:solidFill>
                <a:latin typeface="Times New Roman" charset="0"/>
              </a:rPr>
              <a:t>)</a:t>
            </a:r>
            <a:endParaRPr lang="en-US" baseline="-250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34" name="Oval 19"/>
          <p:cNvSpPr>
            <a:spLocks noChangeArrowheads="1"/>
          </p:cNvSpPr>
          <p:nvPr/>
        </p:nvSpPr>
        <p:spPr bwMode="auto">
          <a:xfrm>
            <a:off x="4594224" y="39497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488" tIns="44450" rIns="90488" bIns="44450" anchor="ctr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35" name="Line 20"/>
          <p:cNvSpPr>
            <a:spLocks noChangeShapeType="1"/>
          </p:cNvSpPr>
          <p:nvPr/>
        </p:nvSpPr>
        <p:spPr bwMode="auto">
          <a:xfrm flipV="1">
            <a:off x="4670424" y="2882900"/>
            <a:ext cx="457200" cy="99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36" name="Line 21"/>
          <p:cNvSpPr>
            <a:spLocks noChangeShapeType="1"/>
          </p:cNvSpPr>
          <p:nvPr/>
        </p:nvSpPr>
        <p:spPr bwMode="auto">
          <a:xfrm flipV="1">
            <a:off x="3603624" y="4025900"/>
            <a:ext cx="990600" cy="228600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37" name="Oval 22"/>
          <p:cNvSpPr>
            <a:spLocks noChangeArrowheads="1"/>
          </p:cNvSpPr>
          <p:nvPr/>
        </p:nvSpPr>
        <p:spPr bwMode="auto">
          <a:xfrm>
            <a:off x="5127624" y="27305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488" tIns="44450" rIns="90488" bIns="44450" anchor="ctr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49" name="Line 25"/>
          <p:cNvSpPr>
            <a:spLocks noChangeShapeType="1"/>
          </p:cNvSpPr>
          <p:nvPr/>
        </p:nvSpPr>
        <p:spPr bwMode="auto">
          <a:xfrm flipH="1">
            <a:off x="5203824" y="34925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52" name="Line 26"/>
          <p:cNvSpPr>
            <a:spLocks noChangeShapeType="1"/>
          </p:cNvSpPr>
          <p:nvPr/>
        </p:nvSpPr>
        <p:spPr bwMode="auto">
          <a:xfrm flipH="1">
            <a:off x="4975224" y="3263900"/>
            <a:ext cx="457200" cy="7620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53" name="Line 27"/>
          <p:cNvSpPr>
            <a:spLocks noChangeShapeType="1"/>
          </p:cNvSpPr>
          <p:nvPr/>
        </p:nvSpPr>
        <p:spPr bwMode="auto">
          <a:xfrm flipV="1">
            <a:off x="4975224" y="34925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56" name="Line 28"/>
          <p:cNvSpPr>
            <a:spLocks noChangeShapeType="1"/>
          </p:cNvSpPr>
          <p:nvPr/>
        </p:nvSpPr>
        <p:spPr bwMode="auto">
          <a:xfrm flipV="1">
            <a:off x="3603624" y="4025900"/>
            <a:ext cx="1371600" cy="228600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59" name="Line 29"/>
          <p:cNvSpPr>
            <a:spLocks noChangeShapeType="1"/>
          </p:cNvSpPr>
          <p:nvPr/>
        </p:nvSpPr>
        <p:spPr bwMode="auto">
          <a:xfrm flipV="1">
            <a:off x="3603624" y="3949700"/>
            <a:ext cx="1600200" cy="236220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 Box 14"/>
              <p:cNvSpPr txBox="1">
                <a:spLocks noChangeArrowheads="1"/>
              </p:cNvSpPr>
              <p:nvPr/>
            </p:nvSpPr>
            <p:spPr bwMode="auto">
              <a:xfrm>
                <a:off x="3810188" y="3420063"/>
                <a:ext cx="950582" cy="51693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dirty="0">
                            <a:solidFill>
                              <a:srgbClr val="000000"/>
                            </a:solidFill>
                            <a:latin typeface="Calibri" panose="020F0502020204030204" pitchFamily="34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zh-CN" baseline="-25000" dirty="0">
                            <a:solidFill>
                              <a:srgbClr val="000000"/>
                            </a:solidFill>
                            <a:latin typeface="Calibri" panose="020F0502020204030204" pitchFamily="34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altLang="zh-CN" baseline="-25000" dirty="0">
                            <a:solidFill>
                              <a:srgbClr val="000000"/>
                            </a:solidFill>
                            <a:latin typeface="Calibri" panose="020F0502020204030204" pitchFamily="34" charset="0"/>
                          </a:rPr>
                          <m:t>h</m:t>
                        </m:r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dirty="0">
                            <a:solidFill>
                              <a:srgbClr val="000000"/>
                            </a:solidFill>
                            <a:latin typeface="Calibri" panose="020F0502020204030204" pitchFamily="34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zh-CN" baseline="-25000" dirty="0">
                            <a:solidFill>
                              <a:srgbClr val="000000"/>
                            </a:solidFill>
                            <a:latin typeface="Calibri" panose="020F0502020204030204" pitchFamily="34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zh-CN" baseline="-25000" dirty="0">
                            <a:solidFill>
                              <a:srgbClr val="000000"/>
                            </a:solidFill>
                            <a:latin typeface="Calibri" panose="020F0502020204030204" pitchFamily="34" charset="0"/>
                          </a:rPr>
                          <m:t>h</m:t>
                        </m:r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)</a:t>
                </a:r>
                <a:endParaRPr lang="en-US" baseline="-25000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0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188" y="3420063"/>
                <a:ext cx="950582" cy="516936"/>
              </a:xfrm>
              <a:prstGeom prst="rect">
                <a:avLst/>
              </a:prstGeom>
              <a:blipFill rotWithShape="0">
                <a:blip r:embed="rId6" cstate="print"/>
                <a:stretch>
                  <a:fillRect l="-5769" r="-4487" b="-1176"/>
                </a:stretch>
              </a:blipFill>
              <a:ln w="254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 Box 14"/>
              <p:cNvSpPr txBox="1">
                <a:spLocks noChangeArrowheads="1"/>
              </p:cNvSpPr>
              <p:nvPr/>
            </p:nvSpPr>
            <p:spPr bwMode="auto">
              <a:xfrm>
                <a:off x="5239564" y="2704395"/>
                <a:ext cx="1585371" cy="51693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dirty="0">
                            <a:solidFill>
                              <a:srgbClr val="000000"/>
                            </a:solidFill>
                            <a:latin typeface="Calibri" panose="020F0502020204030204" pitchFamily="34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zh-CN" baseline="-25000" dirty="0">
                            <a:solidFill>
                              <a:srgbClr val="000000"/>
                            </a:solidFill>
                            <a:latin typeface="Calibri" panose="020F0502020204030204" pitchFamily="34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altLang="zh-CN" baseline="-25000" dirty="0">
                            <a:solidFill>
                              <a:srgbClr val="000000"/>
                            </a:solidFill>
                            <a:latin typeface="Calibri" panose="020F0502020204030204" pitchFamily="34" charset="0"/>
                          </a:rPr>
                          <m:t>h</m:t>
                        </m:r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+</a:t>
                </a:r>
                <a:r>
                  <a:rPr lang="en-US" altLang="zh-CN" dirty="0" err="1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a</a:t>
                </a:r>
                <a:r>
                  <a:rPr lang="en-US" altLang="zh-CN" baseline="-25000" dirty="0" err="1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I</a:t>
                </a:r>
                <a:r>
                  <a:rPr lang="en-US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dirty="0">
                            <a:solidFill>
                              <a:srgbClr val="000000"/>
                            </a:solidFill>
                            <a:latin typeface="Calibri" panose="020F0502020204030204" pitchFamily="34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zh-CN" baseline="-25000" dirty="0">
                            <a:solidFill>
                              <a:srgbClr val="000000"/>
                            </a:solidFill>
                            <a:latin typeface="Calibri" panose="020F0502020204030204" pitchFamily="34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zh-CN" baseline="-25000" dirty="0">
                            <a:solidFill>
                              <a:srgbClr val="000000"/>
                            </a:solidFill>
                            <a:latin typeface="Calibri" panose="020F0502020204030204" pitchFamily="34" charset="0"/>
                          </a:rPr>
                          <m:t>h</m:t>
                        </m:r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+a</a:t>
                </a:r>
                <a:r>
                  <a:rPr lang="en-US" altLang="zh-CN" baseline="-250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I</a:t>
                </a:r>
                <a:r>
                  <a:rPr lang="en-US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)</a:t>
                </a:r>
                <a:endParaRPr lang="en-US" baseline="-25000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1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39564" y="2704395"/>
                <a:ext cx="1585371" cy="516936"/>
              </a:xfrm>
              <a:prstGeom prst="rect">
                <a:avLst/>
              </a:prstGeom>
              <a:blipFill rotWithShape="0">
                <a:blip r:embed="rId7" cstate="print"/>
                <a:stretch>
                  <a:fillRect l="-3462" r="-2692" b="-1190"/>
                </a:stretch>
              </a:blipFill>
              <a:ln w="254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18063" y="1439344"/>
            <a:ext cx="298132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直接箭头连接符 5"/>
          <p:cNvCxnSpPr/>
          <p:nvPr/>
        </p:nvCxnSpPr>
        <p:spPr>
          <a:xfrm>
            <a:off x="5396137" y="3786412"/>
            <a:ext cx="274412" cy="239488"/>
          </a:xfrm>
          <a:prstGeom prst="straightConnector1">
            <a:avLst/>
          </a:prstGeom>
          <a:ln w="38100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506508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4" grpId="0" animBg="1"/>
      <p:bldP spid="35" grpId="0" animBg="1"/>
      <p:bldP spid="36" grpId="0" animBg="1"/>
      <p:bldP spid="49" grpId="0" animBg="1"/>
      <p:bldP spid="52" grpId="0" animBg="1"/>
      <p:bldP spid="53" grpId="0" animBg="1"/>
      <p:bldP spid="56" grpId="0" animBg="1"/>
      <p:bldP spid="59" grpId="0" animBg="1"/>
      <p:bldP spid="60" grpId="0" animBg="1"/>
      <p:bldP spid="61" grpId="0" animBg="1"/>
    </p:bldLst>
  </p:timing>
  <p:extLst mod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E704E2A-200F-4FD4-82DE-C9E7CB5B3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5927" y="3107840"/>
            <a:ext cx="4800533" cy="855663"/>
          </a:xfrm>
        </p:spPr>
        <p:txBody>
          <a:bodyPr tIns="72000" bIns="72000" anchor="ctr" anchorCtr="0">
            <a:noAutofit/>
          </a:bodyPr>
          <a:lstStyle/>
          <a:p>
            <a:pPr algn="ctr"/>
            <a:r>
              <a:rPr lang="zh-CN" altLang="en-US" sz="6600" dirty="0" smtClean="0">
                <a:solidFill>
                  <a:srgbClr val="0000CC"/>
                </a:solidFill>
                <a:latin typeface="+mn-ea"/>
                <a:ea typeface="+mn-ea"/>
              </a:rPr>
              <a:t>休息！！！</a:t>
            </a:r>
            <a:endParaRPr lang="zh-CN" altLang="en-US" sz="6600" b="1" dirty="0">
              <a:solidFill>
                <a:srgbClr val="0000CC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25235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19346"/>
            <a:ext cx="8229600" cy="553865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5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.1  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传输层协议概述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5.2  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用户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数据报协议 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UDP</a:t>
            </a:r>
          </a:p>
          <a:p>
            <a:r>
              <a:rPr lang="en-US" altLang="zh-CN" dirty="0" smtClean="0"/>
              <a:t>5.3  </a:t>
            </a:r>
            <a:r>
              <a:rPr lang="zh-CN" altLang="en-US" dirty="0" smtClean="0"/>
              <a:t>传输控制协议 </a:t>
            </a:r>
            <a:r>
              <a:rPr lang="en-US" altLang="zh-CN" dirty="0"/>
              <a:t>TCP 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5.3.1  TCP</a:t>
            </a:r>
            <a:r>
              <a:rPr lang="zh-CN" altLang="en-US" dirty="0" smtClean="0"/>
              <a:t>协议概述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5.3.2  TCP</a:t>
            </a:r>
            <a:r>
              <a:rPr lang="zh-CN" altLang="en-US" dirty="0" smtClean="0"/>
              <a:t>报文段格式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5.3.3  </a:t>
            </a:r>
            <a:r>
              <a:rPr lang="zh-CN" altLang="en-US" dirty="0" smtClean="0"/>
              <a:t>连接管理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5.3.4  </a:t>
            </a:r>
            <a:r>
              <a:rPr lang="zh-CN" altLang="en-US" dirty="0" smtClean="0"/>
              <a:t>可靠</a:t>
            </a:r>
            <a:r>
              <a:rPr lang="zh-CN" altLang="en-US" dirty="0"/>
              <a:t>和有序</a:t>
            </a:r>
            <a:r>
              <a:rPr lang="zh-CN" altLang="en-US" dirty="0" smtClean="0"/>
              <a:t>传输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5.3.5  </a:t>
            </a:r>
            <a:r>
              <a:rPr lang="zh-CN" altLang="en-US" dirty="0" smtClean="0"/>
              <a:t>流量控制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5.3.6  </a:t>
            </a:r>
            <a:r>
              <a:rPr lang="zh-CN" altLang="en-US" dirty="0" smtClean="0"/>
              <a:t>触发传输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5.3.7  </a:t>
            </a:r>
            <a:r>
              <a:rPr lang="zh-CN" altLang="en-US" dirty="0" smtClean="0"/>
              <a:t>自</a:t>
            </a:r>
            <a:r>
              <a:rPr lang="zh-CN" altLang="en-US" dirty="0"/>
              <a:t>适应重传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5.3.8  </a:t>
            </a:r>
            <a:r>
              <a:rPr lang="zh-CN" altLang="en-US" dirty="0" smtClean="0"/>
              <a:t>拥塞控制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82834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9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5292676" y="1564118"/>
            <a:ext cx="3871457" cy="4836038"/>
            <a:chOff x="5292676" y="1564118"/>
            <a:chExt cx="3871457" cy="4836038"/>
          </a:xfrm>
        </p:grpSpPr>
        <p:sp>
          <p:nvSpPr>
            <p:cNvPr id="7" name="Rectangle 2"/>
            <p:cNvSpPr>
              <a:spLocks noChangeArrowheads="1"/>
            </p:cNvSpPr>
            <p:nvPr/>
          </p:nvSpPr>
          <p:spPr bwMode="auto">
            <a:xfrm>
              <a:off x="7831181" y="2132956"/>
              <a:ext cx="685800" cy="4191000"/>
            </a:xfrm>
            <a:prstGeom prst="rect">
              <a:avLst/>
            </a:prstGeom>
            <a:solidFill>
              <a:srgbClr val="FFCC00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 flipH="1" flipV="1">
              <a:off x="5697581" y="1980556"/>
              <a:ext cx="0" cy="1905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5697581" y="3885556"/>
              <a:ext cx="3124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5697581" y="2132956"/>
              <a:ext cx="2514600" cy="1771650"/>
            </a:xfrm>
            <a:custGeom>
              <a:avLst/>
              <a:gdLst/>
              <a:ahLst/>
              <a:cxnLst>
                <a:cxn ang="0">
                  <a:pos x="0" y="1212"/>
                </a:cxn>
                <a:cxn ang="0">
                  <a:pos x="0" y="1170"/>
                </a:cxn>
                <a:cxn ang="0">
                  <a:pos x="96" y="768"/>
                </a:cxn>
                <a:cxn ang="0">
                  <a:pos x="240" y="480"/>
                </a:cxn>
                <a:cxn ang="0">
                  <a:pos x="480" y="192"/>
                </a:cxn>
                <a:cxn ang="0">
                  <a:pos x="816" y="48"/>
                </a:cxn>
                <a:cxn ang="0">
                  <a:pos x="1104" y="0"/>
                </a:cxn>
                <a:cxn ang="0">
                  <a:pos x="1344" y="0"/>
                </a:cxn>
                <a:cxn ang="0">
                  <a:pos x="1392" y="480"/>
                </a:cxn>
                <a:cxn ang="0">
                  <a:pos x="1488" y="1008"/>
                </a:cxn>
                <a:cxn ang="0">
                  <a:pos x="1536" y="1152"/>
                </a:cxn>
                <a:cxn ang="0">
                  <a:pos x="1584" y="1200"/>
                </a:cxn>
              </a:cxnLst>
              <a:rect l="0" t="0" r="r" b="b"/>
              <a:pathLst>
                <a:path w="1584" h="1212">
                  <a:moveTo>
                    <a:pt x="0" y="1212"/>
                  </a:moveTo>
                  <a:cubicBezTo>
                    <a:pt x="0" y="1198"/>
                    <a:pt x="0" y="1184"/>
                    <a:pt x="0" y="1170"/>
                  </a:cubicBezTo>
                  <a:lnTo>
                    <a:pt x="96" y="768"/>
                  </a:lnTo>
                  <a:lnTo>
                    <a:pt x="240" y="480"/>
                  </a:lnTo>
                  <a:lnTo>
                    <a:pt x="480" y="192"/>
                  </a:lnTo>
                  <a:lnTo>
                    <a:pt x="816" y="48"/>
                  </a:lnTo>
                  <a:lnTo>
                    <a:pt x="1104" y="0"/>
                  </a:lnTo>
                  <a:lnTo>
                    <a:pt x="1344" y="0"/>
                  </a:lnTo>
                  <a:lnTo>
                    <a:pt x="1392" y="480"/>
                  </a:lnTo>
                  <a:lnTo>
                    <a:pt x="1488" y="1008"/>
                  </a:lnTo>
                  <a:lnTo>
                    <a:pt x="1536" y="1152"/>
                  </a:lnTo>
                  <a:lnTo>
                    <a:pt x="1584" y="1200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7831181" y="1980556"/>
              <a:ext cx="0" cy="2057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6459581" y="1980556"/>
              <a:ext cx="0" cy="2057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 flipV="1">
              <a:off x="5697581" y="4190356"/>
              <a:ext cx="0" cy="2133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5697581" y="6323956"/>
              <a:ext cx="3124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6459581" y="4190356"/>
              <a:ext cx="0" cy="2209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7831181" y="4190356"/>
              <a:ext cx="0" cy="2209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6459581" y="2132956"/>
              <a:ext cx="1371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697581" y="4190356"/>
              <a:ext cx="2209800" cy="1981200"/>
            </a:xfrm>
            <a:custGeom>
              <a:avLst/>
              <a:gdLst/>
              <a:ahLst/>
              <a:cxnLst>
                <a:cxn ang="0">
                  <a:pos x="0" y="1248"/>
                </a:cxn>
                <a:cxn ang="0">
                  <a:pos x="480" y="1152"/>
                </a:cxn>
                <a:cxn ang="0">
                  <a:pos x="816" y="912"/>
                </a:cxn>
                <a:cxn ang="0">
                  <a:pos x="1104" y="624"/>
                </a:cxn>
                <a:cxn ang="0">
                  <a:pos x="1296" y="384"/>
                </a:cxn>
                <a:cxn ang="0">
                  <a:pos x="1344" y="288"/>
                </a:cxn>
                <a:cxn ang="0">
                  <a:pos x="1392" y="0"/>
                </a:cxn>
              </a:cxnLst>
              <a:rect l="0" t="0" r="r" b="b"/>
              <a:pathLst>
                <a:path w="1392" h="1248">
                  <a:moveTo>
                    <a:pt x="0" y="1248"/>
                  </a:moveTo>
                  <a:lnTo>
                    <a:pt x="480" y="1152"/>
                  </a:lnTo>
                  <a:lnTo>
                    <a:pt x="816" y="912"/>
                  </a:lnTo>
                  <a:lnTo>
                    <a:pt x="1104" y="624"/>
                  </a:lnTo>
                  <a:lnTo>
                    <a:pt x="1296" y="384"/>
                  </a:lnTo>
                  <a:lnTo>
                    <a:pt x="1344" y="288"/>
                  </a:lnTo>
                  <a:lnTo>
                    <a:pt x="1392" y="0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8141096" y="3885556"/>
              <a:ext cx="583494" cy="3359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Load</a:t>
              </a:r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 rot="16200000">
              <a:off x="4879646" y="2747946"/>
              <a:ext cx="1162050" cy="3359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Throughput</a:t>
              </a:r>
              <a:endPara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 rot="16200000">
              <a:off x="5155734" y="5317761"/>
              <a:ext cx="645434" cy="3359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Delay</a:t>
              </a:r>
            </a:p>
          </p:txBody>
        </p:sp>
        <p:sp>
          <p:nvSpPr>
            <p:cNvPr id="24" name="Text Box 21"/>
            <p:cNvSpPr txBox="1">
              <a:spLocks noChangeArrowheads="1"/>
            </p:cNvSpPr>
            <p:nvPr/>
          </p:nvSpPr>
          <p:spPr bwMode="auto">
            <a:xfrm>
              <a:off x="6104310" y="1663056"/>
              <a:ext cx="588303" cy="3359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knee</a:t>
              </a:r>
            </a:p>
          </p:txBody>
        </p:sp>
        <p:sp>
          <p:nvSpPr>
            <p:cNvPr id="25" name="Text Box 22"/>
            <p:cNvSpPr txBox="1">
              <a:spLocks noChangeArrowheads="1"/>
            </p:cNvSpPr>
            <p:nvPr/>
          </p:nvSpPr>
          <p:spPr bwMode="auto">
            <a:xfrm>
              <a:off x="7602805" y="1663056"/>
              <a:ext cx="485327" cy="3359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cliff</a:t>
              </a:r>
            </a:p>
          </p:txBody>
        </p:sp>
        <p:sp>
          <p:nvSpPr>
            <p:cNvPr id="27" name="AutoShape 24"/>
            <p:cNvSpPr>
              <a:spLocks/>
            </p:cNvSpPr>
            <p:nvPr/>
          </p:nvSpPr>
          <p:spPr bwMode="auto">
            <a:xfrm rot="-5400000">
              <a:off x="8074068" y="1713856"/>
              <a:ext cx="152400" cy="685800"/>
            </a:xfrm>
            <a:prstGeom prst="rightBrace">
              <a:avLst>
                <a:gd name="adj1" fmla="val 37500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9" name="Text Box 26"/>
            <p:cNvSpPr txBox="1">
              <a:spLocks noChangeArrowheads="1"/>
            </p:cNvSpPr>
            <p:nvPr/>
          </p:nvSpPr>
          <p:spPr bwMode="auto">
            <a:xfrm>
              <a:off x="8432843" y="1564118"/>
              <a:ext cx="731290" cy="58221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packet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loss</a:t>
              </a:r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 flipH="1">
              <a:off x="8188368" y="1828156"/>
              <a:ext cx="53340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网络拥塞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7566" y="1444978"/>
            <a:ext cx="5192889" cy="5260621"/>
          </a:xfrm>
        </p:spPr>
        <p:txBody>
          <a:bodyPr/>
          <a:lstStyle/>
          <a:p>
            <a:r>
              <a:rPr lang="zh-CN" altLang="en-US" sz="2000" dirty="0" smtClean="0"/>
              <a:t>网络负载与网络性能</a:t>
            </a:r>
            <a:endParaRPr lang="en-US" altLang="zh-CN" sz="2000" dirty="0" smtClean="0">
              <a:ea typeface="华文中宋" pitchFamily="2" charset="-122"/>
            </a:endParaRPr>
          </a:p>
          <a:p>
            <a:pPr marL="648000" lvl="1">
              <a:lnSpc>
                <a:spcPct val="150000"/>
              </a:lnSpc>
            </a:pPr>
            <a:r>
              <a:rPr lang="zh-CN" altLang="en-US" sz="1600" dirty="0" smtClean="0"/>
              <a:t>网络中负载过大时，</a:t>
            </a:r>
            <a:r>
              <a:rPr lang="zh-CN" altLang="en-US" sz="1600" dirty="0"/>
              <a:t>网络的性能会</a:t>
            </a:r>
            <a:r>
              <a:rPr lang="zh-CN" altLang="en-US" sz="1600" dirty="0" smtClean="0"/>
              <a:t>下降，当</a:t>
            </a:r>
            <a:r>
              <a:rPr lang="zh-CN" altLang="en-US" sz="1600" dirty="0"/>
              <a:t>负载超过某阈值后，性能急剧</a:t>
            </a:r>
            <a:r>
              <a:rPr lang="zh-CN" altLang="en-US" sz="1600" dirty="0" smtClean="0"/>
              <a:t>下降</a:t>
            </a:r>
            <a:endParaRPr lang="en-US" altLang="zh-CN" sz="1600" dirty="0" smtClean="0"/>
          </a:p>
          <a:p>
            <a:pPr marL="900000" lvl="2">
              <a:lnSpc>
                <a:spcPct val="150000"/>
              </a:lnSpc>
            </a:pPr>
            <a:r>
              <a:rPr lang="en-US" altLang="zh-CN" sz="1600" dirty="0"/>
              <a:t>Knee</a:t>
            </a:r>
            <a:r>
              <a:rPr lang="zh-CN" altLang="en-US" sz="1600" dirty="0"/>
              <a:t>之后，吞吐率增长缓慢，延迟增长很快</a:t>
            </a:r>
          </a:p>
          <a:p>
            <a:pPr marL="900000" lvl="2">
              <a:lnSpc>
                <a:spcPct val="150000"/>
              </a:lnSpc>
            </a:pPr>
            <a:r>
              <a:rPr lang="en-US" altLang="zh-CN" sz="1600" dirty="0"/>
              <a:t>Cliff</a:t>
            </a:r>
            <a:r>
              <a:rPr lang="zh-CN" altLang="en-US" sz="1600" dirty="0"/>
              <a:t>之后，吞吐率下降很快（到零），延迟增长很快（到无穷大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pPr marL="648000" lvl="1">
              <a:lnSpc>
                <a:spcPct val="150000"/>
              </a:lnSpc>
            </a:pPr>
            <a:r>
              <a:rPr lang="en-US" altLang="zh-CN" sz="1600" dirty="0"/>
              <a:t>Congestion Collapse</a:t>
            </a:r>
          </a:p>
          <a:p>
            <a:pPr marL="900000" lvl="2">
              <a:lnSpc>
                <a:spcPct val="150000"/>
              </a:lnSpc>
            </a:pPr>
            <a:r>
              <a:rPr lang="zh-CN" altLang="en-US" sz="1600" dirty="0"/>
              <a:t>网络负载的增大使得网络的有效工作急剧减小</a:t>
            </a:r>
            <a:endParaRPr lang="en-US" altLang="zh-CN" sz="1600" dirty="0"/>
          </a:p>
          <a:p>
            <a:pPr marL="1116000" lvl="3">
              <a:lnSpc>
                <a:spcPct val="150000"/>
              </a:lnSpc>
            </a:pPr>
            <a:r>
              <a:rPr lang="zh-CN" altLang="en-US" dirty="0" smtClean="0"/>
              <a:t>大量未送达分组：分组消耗网络资源后中途被丢弃</a:t>
            </a:r>
            <a:endParaRPr lang="en-US" altLang="zh-CN" dirty="0" smtClean="0"/>
          </a:p>
          <a:p>
            <a:pPr marL="1116000" lvl="3">
              <a:lnSpc>
                <a:spcPct val="150000"/>
              </a:lnSpc>
            </a:pPr>
            <a:r>
              <a:rPr lang="zh-CN" altLang="en-US" dirty="0" smtClean="0"/>
              <a:t>大量重传分组：火上浇油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7132320" y="87868"/>
            <a:ext cx="19044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5.3.8   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拥塞控制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8141096" y="6323956"/>
            <a:ext cx="583494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Load</a:t>
            </a: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8137000" y="2630918"/>
            <a:ext cx="1090684" cy="58221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1pPr>
          </a:lstStyle>
          <a:p>
            <a:r>
              <a:rPr lang="en-US" dirty="0"/>
              <a:t>congestion</a:t>
            </a:r>
          </a:p>
          <a:p>
            <a:r>
              <a:rPr lang="en-US" dirty="0"/>
              <a:t>collapse</a:t>
            </a:r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 flipH="1">
            <a:off x="8188368" y="3199756"/>
            <a:ext cx="762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31" name="文本框 4"/>
          <p:cNvSpPr txBox="1">
            <a:spLocks noChangeArrowheads="1"/>
          </p:cNvSpPr>
          <p:nvPr/>
        </p:nvSpPr>
        <p:spPr bwMode="auto">
          <a:xfrm>
            <a:off x="5608353" y="1307047"/>
            <a:ext cx="28413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800" smtClean="0">
                <a:solidFill>
                  <a:srgbClr val="FF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拥塞避免、恢复、崩溃</a:t>
            </a:r>
            <a:endParaRPr lang="zh-CN" altLang="en-US" sz="1800" dirty="0">
              <a:solidFill>
                <a:srgbClr val="FF000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7094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网络拥塞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444978"/>
            <a:ext cx="8579555" cy="51517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000" dirty="0"/>
              <a:t>多个传输</a:t>
            </a:r>
            <a:r>
              <a:rPr lang="zh-CN" altLang="en-US" sz="2000" dirty="0" smtClean="0"/>
              <a:t>流共享</a:t>
            </a:r>
            <a:r>
              <a:rPr lang="en-US" altLang="zh-CN" sz="2000" dirty="0"/>
              <a:t>(</a:t>
            </a:r>
            <a:r>
              <a:rPr lang="zh-CN" altLang="en-US" sz="2000" dirty="0"/>
              <a:t>争用</a:t>
            </a:r>
            <a:r>
              <a:rPr lang="en-US" altLang="zh-CN" sz="2000" dirty="0"/>
              <a:t>)</a:t>
            </a:r>
            <a:r>
              <a:rPr lang="zh-CN" altLang="en-US" sz="2000" dirty="0"/>
              <a:t>网络内</a:t>
            </a:r>
            <a:r>
              <a:rPr lang="zh-CN" altLang="en-US" sz="2000" dirty="0" smtClean="0"/>
              <a:t>资源，资源</a:t>
            </a:r>
            <a:r>
              <a:rPr lang="zh-CN" altLang="en-US" sz="2000" dirty="0"/>
              <a:t>需求超过网络容量时，产生问题</a:t>
            </a:r>
          </a:p>
          <a:p>
            <a:pPr lvl="1">
              <a:spcBef>
                <a:spcPts val="1200"/>
              </a:spcBef>
            </a:pPr>
            <a:r>
              <a:rPr lang="zh-CN" altLang="en-US" sz="1600" dirty="0"/>
              <a:t>每条流不知道当前网络资源分配情况</a:t>
            </a:r>
          </a:p>
          <a:p>
            <a:pPr lvl="1">
              <a:spcBef>
                <a:spcPts val="1200"/>
              </a:spcBef>
            </a:pPr>
            <a:r>
              <a:rPr lang="zh-CN" altLang="en-US" sz="1600" dirty="0"/>
              <a:t>每条流也不知道其它</a:t>
            </a:r>
            <a:r>
              <a:rPr lang="en-US" altLang="zh-CN" sz="1600" dirty="0"/>
              <a:t>(</a:t>
            </a:r>
            <a:r>
              <a:rPr lang="zh-CN" altLang="en-US" sz="1600" dirty="0"/>
              <a:t>竞争</a:t>
            </a:r>
            <a:r>
              <a:rPr lang="en-US" altLang="zh-CN" sz="1600" dirty="0"/>
              <a:t>)</a:t>
            </a:r>
            <a:r>
              <a:rPr lang="zh-CN" altLang="en-US" sz="1600" dirty="0"/>
              <a:t>流的存在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zh-CN" altLang="en-US" sz="2000" dirty="0"/>
              <a:t>后果</a:t>
            </a:r>
          </a:p>
          <a:p>
            <a:pPr lvl="1">
              <a:spcBef>
                <a:spcPts val="1200"/>
              </a:spcBef>
            </a:pPr>
            <a:r>
              <a:rPr lang="zh-CN" altLang="en-US" sz="1600" dirty="0"/>
              <a:t>丢包率升高、时延增大、甚至网络崩溃 </a:t>
            </a:r>
            <a:r>
              <a:rPr lang="en-US" altLang="zh-CN" sz="1600" dirty="0"/>
              <a:t>(Network Collapse)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zh-CN" altLang="en-US" sz="2000" dirty="0"/>
              <a:t>挑战：如何协调网络内各条流，使其可以高效利用网络资源？</a:t>
            </a:r>
            <a:endParaRPr lang="en-US" altLang="zh-CN" sz="2000" dirty="0"/>
          </a:p>
          <a:p>
            <a:pPr lvl="1">
              <a:spcBef>
                <a:spcPts val="1200"/>
              </a:spcBef>
            </a:pPr>
            <a:r>
              <a:rPr lang="zh-CN" altLang="en-US" sz="1600" dirty="0"/>
              <a:t>发送速率适应网络瓶颈</a:t>
            </a:r>
            <a:endParaRPr lang="en-US" altLang="zh-CN" sz="1600" dirty="0"/>
          </a:p>
          <a:p>
            <a:pPr lvl="1">
              <a:spcBef>
                <a:spcPts val="1200"/>
              </a:spcBef>
            </a:pPr>
            <a:r>
              <a:rPr lang="zh-CN" altLang="en-US" sz="1600" dirty="0"/>
              <a:t>发送速率适应网络处理能力的变化</a:t>
            </a:r>
            <a:endParaRPr lang="en-US" altLang="zh-CN" sz="1600" dirty="0"/>
          </a:p>
          <a:p>
            <a:pPr lvl="1">
              <a:spcBef>
                <a:spcPts val="1200"/>
              </a:spcBef>
            </a:pPr>
            <a:r>
              <a:rPr lang="zh-CN" altLang="en-US" sz="1600" dirty="0"/>
              <a:t>多条</a:t>
            </a:r>
            <a:r>
              <a:rPr lang="zh-CN" altLang="en-US" sz="1600" dirty="0" smtClean="0"/>
              <a:t>流公平地共享资源</a:t>
            </a:r>
            <a:endParaRPr lang="en-US" altLang="zh-CN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7132320" y="87868"/>
            <a:ext cx="19044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5.3.8   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拥塞控制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6971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两种拥塞控制思路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7132320" y="87868"/>
            <a:ext cx="19044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5.3.8   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拥塞控制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69818" y="1614798"/>
            <a:ext cx="4241090" cy="4015296"/>
          </a:xfrm>
        </p:spPr>
        <p:txBody>
          <a:bodyPr/>
          <a:lstStyle/>
          <a:p>
            <a:r>
              <a:rPr lang="zh-CN" altLang="en-US" sz="2000" dirty="0" smtClean="0"/>
              <a:t>端到端的拥塞控制</a:t>
            </a:r>
            <a:endParaRPr lang="en-US" altLang="zh-CN" sz="2000" dirty="0" smtClean="0">
              <a:ea typeface="华文中宋" pitchFamily="2" charset="-122"/>
            </a:endParaRPr>
          </a:p>
          <a:p>
            <a:pPr marL="576000" lvl="1" indent="-216000">
              <a:lnSpc>
                <a:spcPct val="150000"/>
              </a:lnSpc>
            </a:pPr>
            <a:r>
              <a:rPr lang="zh-CN" altLang="en-US" sz="1600" dirty="0"/>
              <a:t>不需要网络设备的拥塞提醒</a:t>
            </a:r>
            <a:endParaRPr lang="en-US" altLang="zh-CN" sz="1600" dirty="0"/>
          </a:p>
          <a:p>
            <a:pPr marL="792000" lvl="2" indent="-180000">
              <a:lnSpc>
                <a:spcPct val="150000"/>
              </a:lnSpc>
            </a:pPr>
            <a:r>
              <a:rPr lang="zh-CN" altLang="en-US" sz="1600" dirty="0"/>
              <a:t>端设备通过丢包、延迟变化等推测网络拥塞</a:t>
            </a:r>
            <a:r>
              <a:rPr lang="zh-CN" altLang="en-US" sz="1600" dirty="0" smtClean="0"/>
              <a:t>状况</a:t>
            </a:r>
            <a:endParaRPr lang="en-US" altLang="zh-CN" sz="1600" dirty="0" smtClean="0"/>
          </a:p>
          <a:p>
            <a:pPr marL="576000" lvl="1" indent="-216000">
              <a:lnSpc>
                <a:spcPct val="150000"/>
              </a:lnSpc>
            </a:pPr>
            <a:r>
              <a:rPr lang="zh-CN" altLang="en-US" sz="1600" dirty="0" smtClean="0"/>
              <a:t>优点</a:t>
            </a:r>
            <a:endParaRPr lang="en-US" altLang="zh-CN" sz="1600" dirty="0"/>
          </a:p>
          <a:p>
            <a:pPr marL="792000" lvl="2" indent="-180000">
              <a:lnSpc>
                <a:spcPct val="150000"/>
              </a:lnSpc>
            </a:pPr>
            <a:r>
              <a:rPr lang="zh-CN" altLang="en-US" sz="1600" dirty="0" smtClean="0"/>
              <a:t>网络中间设备设计简单</a:t>
            </a:r>
            <a:endParaRPr lang="en-US" altLang="zh-CN" sz="1600" dirty="0" smtClean="0"/>
          </a:p>
          <a:p>
            <a:pPr marL="576000" lvl="1" indent="-216000">
              <a:lnSpc>
                <a:spcPct val="150000"/>
              </a:lnSpc>
            </a:pPr>
            <a:r>
              <a:rPr lang="zh-CN" altLang="en-US" sz="1600" dirty="0" smtClean="0"/>
              <a:t>缺点</a:t>
            </a:r>
            <a:endParaRPr lang="en-US" altLang="zh-CN" sz="1600" dirty="0"/>
          </a:p>
          <a:p>
            <a:pPr marL="792000" lvl="2" indent="-180000">
              <a:lnSpc>
                <a:spcPct val="150000"/>
              </a:lnSpc>
            </a:pPr>
            <a:r>
              <a:rPr lang="zh-CN" altLang="en-US" sz="1600" dirty="0"/>
              <a:t>当拥塞推断策略较差时，网络资源利用率会很</a:t>
            </a:r>
            <a:r>
              <a:rPr lang="zh-CN" altLang="en-US" sz="1600" dirty="0" smtClean="0"/>
              <a:t>低</a:t>
            </a:r>
            <a:endParaRPr lang="zh-CN" altLang="en-US" sz="1600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4637314" y="1614797"/>
            <a:ext cx="4399440" cy="3819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00800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29600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154800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000" kern="0" dirty="0"/>
              <a:t>网络辅助的</a:t>
            </a:r>
            <a:r>
              <a:rPr lang="zh-CN" altLang="en-US" sz="2000" kern="0" dirty="0" smtClean="0"/>
              <a:t>拥塞控制</a:t>
            </a:r>
            <a:endParaRPr lang="en-US" altLang="zh-CN" sz="2000" kern="0" dirty="0" smtClean="0">
              <a:ea typeface="华文中宋" pitchFamily="2" charset="-122"/>
            </a:endParaRPr>
          </a:p>
          <a:p>
            <a:pPr marL="576000" lvl="1" indent="-216000">
              <a:lnSpc>
                <a:spcPct val="150000"/>
              </a:lnSpc>
            </a:pPr>
            <a:r>
              <a:rPr lang="zh-CN" altLang="en-US" sz="1600" kern="0" dirty="0"/>
              <a:t>网络设备对端设备提供关于网络拥塞状态的反馈</a:t>
            </a:r>
            <a:endParaRPr lang="en-US" altLang="zh-CN" sz="1600" kern="0" dirty="0" smtClean="0"/>
          </a:p>
          <a:p>
            <a:pPr marL="792000" lvl="2" indent="-180000">
              <a:lnSpc>
                <a:spcPct val="150000"/>
              </a:lnSpc>
            </a:pPr>
            <a:r>
              <a:rPr lang="zh-CN" altLang="en-US" sz="1600" dirty="0"/>
              <a:t>显式的规定发送速率 </a:t>
            </a:r>
            <a:r>
              <a:rPr lang="en-US" altLang="zh-CN" sz="1600" dirty="0"/>
              <a:t>(ATM)</a:t>
            </a:r>
          </a:p>
          <a:p>
            <a:pPr marL="792000" lvl="2" indent="-180000">
              <a:lnSpc>
                <a:spcPct val="150000"/>
              </a:lnSpc>
            </a:pPr>
            <a:r>
              <a:rPr lang="zh-CN" altLang="en-US" sz="1600" dirty="0"/>
              <a:t>通过标志位提醒拥塞 </a:t>
            </a:r>
            <a:r>
              <a:rPr lang="en-US" altLang="zh-CN" sz="1600" dirty="0"/>
              <a:t>(ECN)</a:t>
            </a:r>
          </a:p>
          <a:p>
            <a:pPr marL="576000" lvl="1" indent="-216000">
              <a:lnSpc>
                <a:spcPct val="150000"/>
              </a:lnSpc>
            </a:pPr>
            <a:r>
              <a:rPr lang="zh-CN" altLang="en-US" sz="1600" kern="0" dirty="0" smtClean="0"/>
              <a:t>优点</a:t>
            </a:r>
            <a:endParaRPr lang="en-US" altLang="zh-CN" sz="1600" kern="0" dirty="0" smtClean="0"/>
          </a:p>
          <a:p>
            <a:pPr marL="792000" lvl="2" indent="-180000">
              <a:lnSpc>
                <a:spcPct val="150000"/>
              </a:lnSpc>
            </a:pPr>
            <a:r>
              <a:rPr lang="zh-CN" altLang="en-US" sz="1600" dirty="0"/>
              <a:t>资源利用率更高</a:t>
            </a:r>
            <a:endParaRPr lang="en-US" altLang="zh-CN" sz="1600" dirty="0"/>
          </a:p>
          <a:p>
            <a:pPr marL="576000" lvl="1" indent="-216000">
              <a:lnSpc>
                <a:spcPct val="150000"/>
              </a:lnSpc>
            </a:pPr>
            <a:r>
              <a:rPr lang="zh-CN" altLang="en-US" sz="1600" kern="0" dirty="0" smtClean="0"/>
              <a:t>缺点</a:t>
            </a:r>
            <a:endParaRPr lang="en-US" altLang="zh-CN" sz="1600" kern="0" dirty="0" smtClean="0"/>
          </a:p>
          <a:p>
            <a:pPr marL="792000" lvl="2" indent="-180000">
              <a:lnSpc>
                <a:spcPct val="150000"/>
              </a:lnSpc>
            </a:pPr>
            <a:r>
              <a:rPr lang="zh-CN" altLang="en-US" sz="1600" dirty="0"/>
              <a:t>网络中间设备设计更复杂</a:t>
            </a:r>
            <a:endParaRPr lang="en-US" altLang="zh-CN" sz="1600" dirty="0"/>
          </a:p>
          <a:p>
            <a:pPr marL="792000" lvl="2" indent="-180000">
              <a:lnSpc>
                <a:spcPct val="150000"/>
              </a:lnSpc>
            </a:pPr>
            <a:r>
              <a:rPr lang="zh-CN" altLang="en-US" sz="1600" dirty="0"/>
              <a:t>每条流维护一个状态，可扩展性差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281293" y="5531991"/>
            <a:ext cx="5492489" cy="1162473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TCP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采用端到端的拥塞控制策略</a:t>
            </a:r>
            <a:endParaRPr lang="en-US" altLang="zh-CN" sz="1600" dirty="0" smtClean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540000" lvl="1" indent="-288000">
              <a:lnSpc>
                <a:spcPct val="150000"/>
              </a:lnSpc>
              <a:buClr>
                <a:schemeClr val="bg1"/>
              </a:buClr>
              <a:buFont typeface="Wingdings 3" panose="05040102010807070707" pitchFamily="18" charset="2"/>
              <a:buChar char="ª"/>
            </a:pP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遵循</a:t>
            </a: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TCP/IP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简单的设计理念，将可扩展性放到第一位</a:t>
            </a:r>
            <a:endParaRPr lang="zh-CN" altLang="en-US" sz="16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9871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</a:t>
            </a:r>
            <a:r>
              <a:rPr lang="zh-CN" altLang="en-US" dirty="0" smtClean="0"/>
              <a:t>拥塞</a:t>
            </a:r>
            <a:r>
              <a:rPr lang="zh-CN" altLang="en-US" dirty="0"/>
              <a:t>控制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3200" y="1444978"/>
            <a:ext cx="8833555" cy="51517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2800" dirty="0" smtClean="0"/>
              <a:t>TCP</a:t>
            </a:r>
            <a:r>
              <a:rPr lang="zh-CN" altLang="en-US" sz="2800" dirty="0" smtClean="0"/>
              <a:t>可以通过改变发送窗口大小控制发送速率</a:t>
            </a:r>
            <a:endParaRPr lang="zh-CN" altLang="en-US" sz="2800" dirty="0"/>
          </a:p>
          <a:p>
            <a:pPr lvl="1">
              <a:spcBef>
                <a:spcPts val="1200"/>
              </a:spcBef>
            </a:pPr>
            <a:r>
              <a:rPr lang="en-US" altLang="zh-CN" dirty="0"/>
              <a:t>TCP</a:t>
            </a:r>
            <a:r>
              <a:rPr lang="zh-CN" altLang="en-US" dirty="0"/>
              <a:t>连接利用发送窗口</a:t>
            </a:r>
            <a:r>
              <a:rPr lang="zh-CN" altLang="en-US" dirty="0" smtClean="0"/>
              <a:t>控制可同时发送 </a:t>
            </a:r>
            <a:r>
              <a:rPr lang="en-US" altLang="zh-CN" dirty="0" smtClean="0"/>
              <a:t>(</a:t>
            </a:r>
            <a:r>
              <a:rPr lang="zh-CN" altLang="en-US" dirty="0"/>
              <a:t>未确认</a:t>
            </a:r>
            <a:r>
              <a:rPr lang="en-US" altLang="zh-CN" dirty="0" smtClean="0"/>
              <a:t>) </a:t>
            </a:r>
            <a:r>
              <a:rPr lang="zh-CN" altLang="en-US" dirty="0" smtClean="0"/>
              <a:t>的</a:t>
            </a:r>
            <a:r>
              <a:rPr lang="zh-CN" altLang="en-US"/>
              <a:t>数据</a:t>
            </a:r>
            <a:r>
              <a:rPr lang="zh-CN" altLang="en-US" smtClean="0"/>
              <a:t>量</a:t>
            </a:r>
            <a:endParaRPr lang="zh-CN" altLang="en-US" dirty="0"/>
          </a:p>
          <a:p>
            <a:pPr>
              <a:lnSpc>
                <a:spcPct val="100000"/>
              </a:lnSpc>
              <a:spcBef>
                <a:spcPts val="3000"/>
              </a:spcBef>
            </a:pPr>
            <a:r>
              <a:rPr lang="zh-CN" altLang="en-US" sz="2800" dirty="0" smtClean="0"/>
              <a:t>窗口大小</a:t>
            </a:r>
            <a:endParaRPr lang="zh-CN" altLang="en-US" sz="2800" dirty="0"/>
          </a:p>
          <a:p>
            <a:pPr lvl="1">
              <a:spcBef>
                <a:spcPts val="1200"/>
              </a:spcBef>
            </a:pPr>
            <a:r>
              <a:rPr lang="en-US" altLang="zh-CN" dirty="0" err="1"/>
              <a:t>MaxWindow</a:t>
            </a:r>
            <a:r>
              <a:rPr lang="en-US" altLang="zh-CN" dirty="0"/>
              <a:t> = </a:t>
            </a:r>
            <a:r>
              <a:rPr lang="en-US" altLang="zh-CN" dirty="0" smtClean="0"/>
              <a:t>min (</a:t>
            </a:r>
            <a:r>
              <a:rPr lang="en-US" altLang="zh-CN" dirty="0" err="1"/>
              <a:t>cwnd</a:t>
            </a:r>
            <a:r>
              <a:rPr lang="en-US" altLang="zh-CN" dirty="0"/>
              <a:t>, </a:t>
            </a:r>
            <a:r>
              <a:rPr lang="en-US" altLang="zh-CN" dirty="0" err="1"/>
              <a:t>AdvertisedWindow</a:t>
            </a:r>
            <a:r>
              <a:rPr lang="en-US" altLang="zh-CN" dirty="0"/>
              <a:t>) 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zh-CN" altLang="en-US" dirty="0" smtClean="0"/>
              <a:t>通知窗口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AdvertisedWindow</a:t>
            </a:r>
            <a:r>
              <a:rPr lang="en-US" altLang="zh-CN" dirty="0" smtClean="0"/>
              <a:t>)</a:t>
            </a:r>
          </a:p>
          <a:p>
            <a:pPr lvl="2">
              <a:spcBef>
                <a:spcPts val="1200"/>
              </a:spcBef>
            </a:pPr>
            <a:r>
              <a:rPr lang="zh-CN" altLang="en-US" sz="2000" dirty="0"/>
              <a:t>接收</a:t>
            </a:r>
            <a:r>
              <a:rPr lang="zh-CN" altLang="en-US" sz="2000" dirty="0" smtClean="0"/>
              <a:t>方决定，</a:t>
            </a:r>
            <a:r>
              <a:rPr lang="zh-CN" altLang="en-US" sz="2000" dirty="0"/>
              <a:t>可以同时发出</a:t>
            </a:r>
            <a:r>
              <a:rPr lang="zh-CN" altLang="en-US" sz="2000" dirty="0" smtClean="0"/>
              <a:t>的最大字节</a:t>
            </a:r>
            <a:r>
              <a:rPr lang="zh-CN" altLang="en-US" sz="2000" dirty="0"/>
              <a:t>数以防止超出接收方的接收</a:t>
            </a:r>
            <a:r>
              <a:rPr lang="zh-CN" altLang="en-US" sz="2000" dirty="0" smtClean="0"/>
              <a:t>能力</a:t>
            </a:r>
            <a:endParaRPr lang="en-US" altLang="zh-CN" sz="2000" dirty="0" smtClean="0"/>
          </a:p>
          <a:p>
            <a:pPr lvl="1">
              <a:spcBef>
                <a:spcPts val="1200"/>
              </a:spcBef>
            </a:pPr>
            <a:r>
              <a:rPr lang="zh-CN" altLang="en-US" dirty="0"/>
              <a:t>拥塞窗口</a:t>
            </a:r>
            <a:r>
              <a:rPr lang="en-US" altLang="zh-CN" dirty="0" err="1"/>
              <a:t>cwnd</a:t>
            </a:r>
            <a:r>
              <a:rPr lang="en-US" altLang="zh-CN" dirty="0"/>
              <a:t> (Congestion Windows)</a:t>
            </a:r>
          </a:p>
          <a:p>
            <a:pPr lvl="2">
              <a:spcBef>
                <a:spcPts val="1200"/>
              </a:spcBef>
            </a:pPr>
            <a:r>
              <a:rPr lang="zh-CN" altLang="en-US" sz="2000" dirty="0"/>
              <a:t>拥塞控制算法决定，可以同时发出的最大字节数以防止造成网络拥塞</a:t>
            </a:r>
            <a:endParaRPr lang="en-US" altLang="zh-CN" sz="2000" dirty="0"/>
          </a:p>
          <a:p>
            <a:pPr marL="779406" lvl="2" indent="0">
              <a:spcBef>
                <a:spcPts val="1200"/>
              </a:spcBef>
              <a:buNone/>
            </a:pPr>
            <a:endParaRPr lang="en-US" altLang="zh-CN" sz="2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7132320" y="87868"/>
            <a:ext cx="19044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5.3.8   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拥塞控制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5913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</a:t>
            </a:r>
            <a:r>
              <a:rPr lang="zh-CN" altLang="en-US" dirty="0" smtClean="0"/>
              <a:t>拥塞</a:t>
            </a:r>
            <a:r>
              <a:rPr lang="zh-CN" altLang="en-US" dirty="0"/>
              <a:t>控制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444978"/>
            <a:ext cx="8579555" cy="51517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 smtClean="0"/>
              <a:t>TCP</a:t>
            </a:r>
            <a:r>
              <a:rPr lang="zh-CN" altLang="en-US" dirty="0" smtClean="0"/>
              <a:t>拥塞控制的基本问题</a:t>
            </a:r>
            <a:endParaRPr lang="zh-CN" altLang="en-US" dirty="0"/>
          </a:p>
          <a:p>
            <a:pPr lvl="1">
              <a:spcBef>
                <a:spcPts val="1200"/>
              </a:spcBef>
            </a:pPr>
            <a:r>
              <a:rPr lang="zh-CN" altLang="en-US" dirty="0" smtClean="0"/>
              <a:t>拥塞检测</a:t>
            </a:r>
            <a:endParaRPr lang="zh-CN" altLang="en-US" dirty="0"/>
          </a:p>
          <a:p>
            <a:pPr lvl="1">
              <a:spcBef>
                <a:spcPts val="1200"/>
              </a:spcBef>
            </a:pPr>
            <a:r>
              <a:rPr lang="zh-CN" altLang="en-US" dirty="0" smtClean="0"/>
              <a:t>速率 </a:t>
            </a:r>
            <a:r>
              <a:rPr lang="en-US" altLang="zh-CN" dirty="0" smtClean="0"/>
              <a:t>(</a:t>
            </a:r>
            <a:r>
              <a:rPr lang="zh-CN" altLang="en-US" dirty="0" smtClean="0"/>
              <a:t>拥塞窗口</a:t>
            </a:r>
            <a:r>
              <a:rPr lang="en-US" altLang="zh-CN" dirty="0" smtClean="0"/>
              <a:t>) </a:t>
            </a:r>
            <a:r>
              <a:rPr lang="zh-CN" altLang="en-US" dirty="0" smtClean="0"/>
              <a:t>调整</a:t>
            </a:r>
            <a:endParaRPr lang="en-US" altLang="zh-CN" dirty="0" smtClean="0"/>
          </a:p>
          <a:p>
            <a:pPr lvl="2">
              <a:spcBef>
                <a:spcPts val="1200"/>
              </a:spcBef>
            </a:pPr>
            <a:r>
              <a:rPr lang="zh-CN" altLang="en-US" dirty="0" smtClean="0"/>
              <a:t>根据是否发生拥塞</a:t>
            </a:r>
            <a:endParaRPr lang="en-US" altLang="zh-CN" dirty="0" smtClean="0"/>
          </a:p>
          <a:p>
            <a:pPr lvl="2">
              <a:spcBef>
                <a:spcPts val="1200"/>
              </a:spcBef>
            </a:pPr>
            <a:r>
              <a:rPr lang="zh-CN" altLang="en-US" dirty="0" smtClean="0"/>
              <a:t>三个子问题</a:t>
            </a:r>
            <a:endParaRPr lang="en-US" altLang="zh-CN" dirty="0" smtClean="0"/>
          </a:p>
          <a:p>
            <a:pPr lvl="3">
              <a:spcBef>
                <a:spcPts val="1200"/>
              </a:spcBef>
            </a:pPr>
            <a:r>
              <a:rPr lang="zh-CN" altLang="en-US" dirty="0" smtClean="0"/>
              <a:t>连接刚建立或当判断发生拥塞时，应如何找到合适的发送速率以适应可用资源</a:t>
            </a:r>
            <a:endParaRPr lang="en-US" altLang="zh-CN" dirty="0" smtClean="0"/>
          </a:p>
          <a:p>
            <a:pPr lvl="3">
              <a:spcBef>
                <a:spcPts val="1200"/>
              </a:spcBef>
            </a:pPr>
            <a:r>
              <a:rPr lang="zh-CN" altLang="en-US" dirty="0" smtClean="0"/>
              <a:t>根据可用资源的变化如何调整发送速率</a:t>
            </a:r>
            <a:endParaRPr lang="en-US" altLang="zh-CN" dirty="0" smtClean="0"/>
          </a:p>
          <a:p>
            <a:pPr lvl="3">
              <a:spcBef>
                <a:spcPts val="1200"/>
              </a:spcBef>
            </a:pPr>
            <a:r>
              <a:rPr lang="zh-CN" altLang="en-US" dirty="0" smtClean="0"/>
              <a:t>如何使得共享资源的各条流获得相对公平的服务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7132320" y="87868"/>
            <a:ext cx="19044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5.3.8   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拥塞控制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362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拥塞检测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444978"/>
            <a:ext cx="8579555" cy="51517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000" dirty="0"/>
              <a:t>丢</a:t>
            </a:r>
            <a:r>
              <a:rPr lang="zh-CN" altLang="en-US" sz="2000" dirty="0" smtClean="0"/>
              <a:t>包是网络拥塞的主要迹象</a:t>
            </a:r>
            <a:endParaRPr lang="zh-CN" altLang="en-US" sz="2000" dirty="0"/>
          </a:p>
          <a:p>
            <a:pPr lvl="1">
              <a:spcBef>
                <a:spcPts val="1200"/>
              </a:spcBef>
            </a:pPr>
            <a:r>
              <a:rPr lang="zh-CN" altLang="en-US" sz="1800" dirty="0" smtClean="0"/>
              <a:t>可通过</a:t>
            </a:r>
            <a:r>
              <a:rPr lang="zh-CN" altLang="en-US" sz="1800" dirty="0"/>
              <a:t>丢包</a:t>
            </a:r>
            <a:r>
              <a:rPr lang="zh-CN" altLang="en-US" sz="1800" dirty="0" smtClean="0"/>
              <a:t>进行隐式的拥塞反馈</a:t>
            </a:r>
            <a:endParaRPr lang="en-US" altLang="zh-CN" sz="1800" dirty="0"/>
          </a:p>
          <a:p>
            <a:pPr>
              <a:spcBef>
                <a:spcPts val="3000"/>
              </a:spcBef>
            </a:pPr>
            <a:r>
              <a:rPr lang="zh-CN" altLang="en-US" sz="2000" dirty="0" smtClean="0"/>
              <a:t>如何判断丢包？</a:t>
            </a:r>
            <a:endParaRPr lang="zh-CN" altLang="en-US" sz="2000" dirty="0"/>
          </a:p>
          <a:p>
            <a:pPr lvl="1">
              <a:spcBef>
                <a:spcPts val="600"/>
              </a:spcBef>
            </a:pPr>
            <a:r>
              <a:rPr lang="en-US" altLang="zh-CN" sz="1800" dirty="0" smtClean="0"/>
              <a:t>ACK</a:t>
            </a:r>
          </a:p>
          <a:p>
            <a:pPr>
              <a:spcBef>
                <a:spcPts val="3000"/>
              </a:spcBef>
            </a:pPr>
            <a:r>
              <a:rPr lang="en-US" altLang="zh-CN" sz="2000" dirty="0"/>
              <a:t>TCP</a:t>
            </a:r>
            <a:r>
              <a:rPr lang="zh-CN" altLang="en-US" sz="2000" dirty="0"/>
              <a:t>判断拥塞的两个依据</a:t>
            </a:r>
          </a:p>
          <a:p>
            <a:pPr lvl="1">
              <a:spcBef>
                <a:spcPts val="600"/>
              </a:spcBef>
            </a:pPr>
            <a:r>
              <a:rPr lang="zh-CN" altLang="en-US" sz="1800" dirty="0" smtClean="0"/>
              <a:t>报文段超时</a:t>
            </a:r>
            <a:endParaRPr lang="en-US" altLang="zh-CN" sz="1800" dirty="0" smtClean="0"/>
          </a:p>
          <a:p>
            <a:pPr lvl="2">
              <a:spcBef>
                <a:spcPts val="600"/>
              </a:spcBef>
            </a:pPr>
            <a:r>
              <a:rPr lang="zh-CN" altLang="zh-CN" sz="1600" dirty="0"/>
              <a:t>现在通信线路的传输质量一般都很好，因传输出差错而丢弃分组的概率是很小的（远小于</a:t>
            </a:r>
            <a:r>
              <a:rPr lang="en-US" altLang="zh-CN" sz="1600" dirty="0"/>
              <a:t> 1 %</a:t>
            </a:r>
            <a:r>
              <a:rPr lang="zh-CN" altLang="zh-CN" sz="1600" dirty="0" smtClean="0"/>
              <a:t>）</a:t>
            </a:r>
            <a:r>
              <a:rPr lang="zh-CN" altLang="en-US" sz="1600" dirty="0" smtClean="0"/>
              <a:t>，</a:t>
            </a:r>
            <a:r>
              <a:rPr lang="zh-CN" altLang="zh-CN" sz="1600" dirty="0" smtClean="0"/>
              <a:t>出现超时</a:t>
            </a:r>
            <a:r>
              <a:rPr lang="zh-CN" altLang="zh-CN" sz="1600" dirty="0"/>
              <a:t>，就可以猜想网络可能出现了拥塞</a:t>
            </a:r>
            <a:endParaRPr lang="en-US" altLang="zh-CN" sz="1600" dirty="0" smtClean="0"/>
          </a:p>
          <a:p>
            <a:pPr lvl="1">
              <a:spcBef>
                <a:spcPts val="600"/>
              </a:spcBef>
            </a:pPr>
            <a:r>
              <a:rPr lang="zh-CN" altLang="en-US" sz="1800" dirty="0" smtClean="0"/>
              <a:t>收到多个重复</a:t>
            </a:r>
            <a:r>
              <a:rPr lang="en-US" altLang="zh-CN" sz="1800" dirty="0" smtClean="0"/>
              <a:t>ACK</a:t>
            </a:r>
          </a:p>
          <a:p>
            <a:pPr lvl="2">
              <a:spcBef>
                <a:spcPts val="600"/>
              </a:spcBef>
            </a:pPr>
            <a:r>
              <a:rPr lang="zh-CN" altLang="en-US" sz="1600" dirty="0"/>
              <a:t>收到一个重复</a:t>
            </a:r>
            <a:r>
              <a:rPr lang="en-US" altLang="zh-CN" sz="1600" dirty="0"/>
              <a:t>ACK</a:t>
            </a:r>
            <a:r>
              <a:rPr lang="zh-CN" altLang="en-US" sz="1600" dirty="0"/>
              <a:t>，就知道接收方必定收到乱序到达的报文段，表明其前面的分组可能丢失</a:t>
            </a:r>
            <a:endParaRPr lang="en-US" altLang="zh-CN" sz="1600" dirty="0"/>
          </a:p>
          <a:p>
            <a:pPr lvl="2">
              <a:spcBef>
                <a:spcPts val="600"/>
              </a:spcBef>
            </a:pPr>
            <a:endParaRPr lang="en-US" altLang="zh-CN" sz="1600" dirty="0"/>
          </a:p>
          <a:p>
            <a:pPr marL="457188" lvl="1" indent="0">
              <a:spcBef>
                <a:spcPts val="600"/>
              </a:spcBef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7132320" y="87868"/>
            <a:ext cx="19044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5.3.8   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拥塞控制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4406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发送速率 </a:t>
            </a:r>
            <a:r>
              <a:rPr lang="en-US" altLang="zh-CN" dirty="0" smtClean="0"/>
              <a:t>(</a:t>
            </a:r>
            <a:r>
              <a:rPr lang="zh-CN" altLang="en-US" dirty="0" smtClean="0"/>
              <a:t>拥塞窗口</a:t>
            </a:r>
            <a:r>
              <a:rPr lang="zh-CN" altLang="en-US" dirty="0"/>
              <a:t>大小</a:t>
            </a:r>
            <a:r>
              <a:rPr lang="en-US" altLang="zh-CN" dirty="0" smtClean="0"/>
              <a:t>)</a:t>
            </a:r>
            <a:r>
              <a:rPr lang="zh-CN" altLang="en-US" dirty="0" smtClean="0"/>
              <a:t>调整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444978"/>
            <a:ext cx="8579555" cy="51517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000" dirty="0" smtClean="0"/>
              <a:t>基本思想</a:t>
            </a:r>
            <a:endParaRPr lang="zh-CN" altLang="en-US" sz="2000" dirty="0"/>
          </a:p>
          <a:p>
            <a:pPr lvl="1">
              <a:spcBef>
                <a:spcPts val="1200"/>
              </a:spcBef>
            </a:pPr>
            <a:r>
              <a:rPr lang="zh-CN" altLang="en-US" sz="1800" dirty="0" smtClean="0"/>
              <a:t>当判断网络拥塞时，减慢发送速率 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减小拥塞窗口大小</a:t>
            </a:r>
            <a:r>
              <a:rPr lang="en-US" altLang="zh-CN" sz="1800" dirty="0" smtClean="0"/>
              <a:t>)</a:t>
            </a:r>
          </a:p>
          <a:p>
            <a:pPr lvl="1">
              <a:spcBef>
                <a:spcPts val="1200"/>
              </a:spcBef>
            </a:pPr>
            <a:r>
              <a:rPr lang="zh-CN" altLang="en-US" sz="1800" dirty="0" smtClean="0"/>
              <a:t>当收到新的</a:t>
            </a:r>
            <a:r>
              <a:rPr lang="en-US" altLang="zh-CN" sz="1800" dirty="0" smtClean="0"/>
              <a:t>ACK (</a:t>
            </a:r>
            <a:r>
              <a:rPr lang="zh-CN" altLang="en-US" sz="1800" dirty="0" smtClean="0"/>
              <a:t>非重复</a:t>
            </a:r>
            <a:r>
              <a:rPr lang="en-US" altLang="zh-CN" sz="1800" dirty="0" smtClean="0"/>
              <a:t>ACK) </a:t>
            </a:r>
            <a:r>
              <a:rPr lang="zh-CN" altLang="en-US" sz="1800" dirty="0" smtClean="0"/>
              <a:t>时，增大发送速率以探测更多可用网络资源</a:t>
            </a:r>
            <a:endParaRPr lang="en-US" altLang="zh-CN" sz="1800" dirty="0"/>
          </a:p>
          <a:p>
            <a:pPr>
              <a:spcBef>
                <a:spcPts val="3000"/>
              </a:spcBef>
            </a:pPr>
            <a:r>
              <a:rPr lang="zh-CN" altLang="en-US" sz="2000" dirty="0" smtClean="0"/>
              <a:t>增减控制策略？</a:t>
            </a:r>
            <a:endParaRPr lang="zh-CN" altLang="en-US" sz="2000" dirty="0"/>
          </a:p>
          <a:p>
            <a:pPr lvl="1">
              <a:spcBef>
                <a:spcPts val="1200"/>
              </a:spcBef>
            </a:pPr>
            <a:r>
              <a:rPr lang="zh-CN" altLang="en-US" sz="1800" dirty="0" smtClean="0"/>
              <a:t>增大，增大多少？减慢，减慢多少？</a:t>
            </a:r>
            <a:endParaRPr lang="zh-CN" altLang="en-US" sz="2000" dirty="0"/>
          </a:p>
          <a:p>
            <a:pPr lvl="1">
              <a:spcBef>
                <a:spcPts val="1200"/>
              </a:spcBef>
            </a:pPr>
            <a:r>
              <a:rPr lang="zh-CN" altLang="en-US" sz="1800" dirty="0" smtClean="0"/>
              <a:t>需要解决的三个子问题</a:t>
            </a:r>
            <a:endParaRPr lang="en-US" altLang="zh-CN" sz="1800" dirty="0" smtClean="0"/>
          </a:p>
          <a:p>
            <a:pPr lvl="2">
              <a:spcBef>
                <a:spcPts val="1200"/>
              </a:spcBef>
            </a:pPr>
            <a:r>
              <a:rPr lang="zh-CN" altLang="en-US" dirty="0"/>
              <a:t>连接刚建立或当</a:t>
            </a:r>
            <a:r>
              <a:rPr lang="zh-CN" altLang="en-US" dirty="0" smtClean="0"/>
              <a:t>判断</a:t>
            </a:r>
            <a:r>
              <a:rPr lang="zh-CN" altLang="en-US" dirty="0"/>
              <a:t>拥塞</a:t>
            </a:r>
            <a:r>
              <a:rPr lang="zh-CN" altLang="en-US" dirty="0" smtClean="0"/>
              <a:t>发生时</a:t>
            </a:r>
            <a:r>
              <a:rPr lang="zh-CN" altLang="en-US" dirty="0"/>
              <a:t>，应如何找到合适的发送速率以适应可用资源</a:t>
            </a:r>
          </a:p>
          <a:p>
            <a:pPr lvl="2">
              <a:spcBef>
                <a:spcPts val="1200"/>
              </a:spcBef>
            </a:pPr>
            <a:r>
              <a:rPr lang="zh-CN" altLang="en-US" dirty="0"/>
              <a:t>根据可用资源的变化如何调整发送速率</a:t>
            </a:r>
          </a:p>
          <a:p>
            <a:pPr lvl="2">
              <a:spcBef>
                <a:spcPts val="1200"/>
              </a:spcBef>
            </a:pPr>
            <a:r>
              <a:rPr lang="zh-CN" altLang="en-US" dirty="0"/>
              <a:t>如何使得共享资源的各条流获得相对公平的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7132320" y="87868"/>
            <a:ext cx="19044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5.3.8   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拥塞控制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右大括号 5"/>
          <p:cNvSpPr/>
          <p:nvPr/>
        </p:nvSpPr>
        <p:spPr>
          <a:xfrm>
            <a:off x="6438718" y="5251270"/>
            <a:ext cx="249465" cy="613954"/>
          </a:xfrm>
          <a:prstGeom prst="rightBrace">
            <a:avLst>
              <a:gd name="adj1" fmla="val 22967"/>
              <a:gd name="adj2" fmla="val 50000"/>
            </a:avLst>
          </a:prstGeom>
          <a:ln w="222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779786" y="5219693"/>
            <a:ext cx="2348571" cy="67710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拥塞避免</a:t>
            </a:r>
            <a:endParaRPr lang="en-US" altLang="zh-CN" sz="2000" dirty="0" smtClean="0">
              <a:solidFill>
                <a:schemeClr val="bg1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(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加性增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/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乘性减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AIMD)</a:t>
            </a:r>
            <a:endParaRPr lang="zh-CN" altLang="en-US" b="1" dirty="0">
              <a:solidFill>
                <a:srgbClr val="FFFF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03446" y="4757228"/>
            <a:ext cx="2338817" cy="40011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>
                <a:solidFill>
                  <a:schemeClr val="bg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/>
              <a:t>慢启动</a:t>
            </a:r>
            <a:r>
              <a:rPr lang="en-US" altLang="zh-CN" dirty="0"/>
              <a:t>(slow-start)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7136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9|12.8|2.3|9.6|3.7|29|2.9|6.1|3.2|4.3|202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36.5|30.6|3.4|9.3|7.5|3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4.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3.9|5.5|2.7|10.9|14.9|2|12.8|17.6|13.2|24.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3.3|6.6|17.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0.7|12.4|14.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12.7|2.1|0.9|14|4.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3|5.4|6.4|9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9.7|96.4|28.6|6.4|129.8|14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|103.2|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2|19.6|4.2|21.6|69.2|44.7|19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2|8.9|7.1|31.1|11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36.4|26.1|45.4|2|39.3|37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77.4|3.1|7.3|2.4|97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8|50.5|9.1|40.2|11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|68.4|58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8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11.xml><?xml version="1.0" encoding="utf-8"?>
<a:theme xmlns:a="http://schemas.openxmlformats.org/drawingml/2006/main" name="9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12.xml><?xml version="1.0" encoding="utf-8"?>
<a:theme xmlns:a="http://schemas.openxmlformats.org/drawingml/2006/main" name="10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13.xml><?xml version="1.0" encoding="utf-8"?>
<a:theme xmlns:a="http://schemas.openxmlformats.org/drawingml/2006/main" name="1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14.xml><?xml version="1.0" encoding="utf-8"?>
<a:theme xmlns:a="http://schemas.openxmlformats.org/drawingml/2006/main" name="1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15.xml><?xml version="1.0" encoding="utf-8"?>
<a:theme xmlns:a="http://schemas.openxmlformats.org/drawingml/2006/main" name="1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1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5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6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7.xml><?xml version="1.0" encoding="utf-8"?>
<a:theme xmlns:a="http://schemas.openxmlformats.org/drawingml/2006/main" name="5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8.xml><?xml version="1.0" encoding="utf-8"?>
<a:theme xmlns:a="http://schemas.openxmlformats.org/drawingml/2006/main" name="6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9.xml><?xml version="1.0" encoding="utf-8"?>
<a:theme xmlns:a="http://schemas.openxmlformats.org/drawingml/2006/main" name="7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第一章概述</Template>
  <TotalTime>38541</TotalTime>
  <Words>1350</Words>
  <Application>Microsoft Office PowerPoint</Application>
  <PresentationFormat>全屏显示(4:3)</PresentationFormat>
  <Paragraphs>270</Paragraphs>
  <Slides>19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15</vt:i4>
      </vt:variant>
      <vt:variant>
        <vt:lpstr>幻灯片标题</vt:lpstr>
      </vt:variant>
      <vt:variant>
        <vt:i4>19</vt:i4>
      </vt:variant>
    </vt:vector>
  </HeadingPairs>
  <TitlesOfParts>
    <vt:vector size="46" baseType="lpstr">
      <vt:lpstr>黑体</vt:lpstr>
      <vt:lpstr>华文楷体</vt:lpstr>
      <vt:lpstr>华文中宋</vt:lpstr>
      <vt:lpstr>宋体</vt:lpstr>
      <vt:lpstr>微软雅黑</vt:lpstr>
      <vt:lpstr>Arial</vt:lpstr>
      <vt:lpstr>Arial Black</vt:lpstr>
      <vt:lpstr>Calibri</vt:lpstr>
      <vt:lpstr>Cambria Math</vt:lpstr>
      <vt:lpstr>Times New Roman</vt:lpstr>
      <vt:lpstr>Wingdings</vt:lpstr>
      <vt:lpstr>Wingdings 3</vt:lpstr>
      <vt:lpstr>Pixel</vt:lpstr>
      <vt:lpstr>自定义设计方案</vt:lpstr>
      <vt:lpstr>1_自定义设计方案</vt:lpstr>
      <vt:lpstr>2_自定义设计方案</vt:lpstr>
      <vt:lpstr>3_自定义设计方案</vt:lpstr>
      <vt:lpstr>4_自定义设计方案</vt:lpstr>
      <vt:lpstr>5_自定义设计方案</vt:lpstr>
      <vt:lpstr>6_自定义设计方案</vt:lpstr>
      <vt:lpstr>7_自定义设计方案</vt:lpstr>
      <vt:lpstr>8_自定义设计方案</vt:lpstr>
      <vt:lpstr>9_自定义设计方案</vt:lpstr>
      <vt:lpstr>10_自定义设计方案</vt:lpstr>
      <vt:lpstr>11_自定义设计方案</vt:lpstr>
      <vt:lpstr>12_自定义设计方案</vt:lpstr>
      <vt:lpstr>13_自定义设计方案</vt:lpstr>
      <vt:lpstr>第五章 端到端传输(9)</vt:lpstr>
      <vt:lpstr>提纲</vt:lpstr>
      <vt:lpstr>网络拥塞</vt:lpstr>
      <vt:lpstr>网络拥塞</vt:lpstr>
      <vt:lpstr>两种拥塞控制思路</vt:lpstr>
      <vt:lpstr>TCP拥塞控制</vt:lpstr>
      <vt:lpstr>TCP拥塞控制</vt:lpstr>
      <vt:lpstr>拥塞检测</vt:lpstr>
      <vt:lpstr>发送速率 (拥塞窗口大小)调整</vt:lpstr>
      <vt:lpstr>慢启动 (slow-start)</vt:lpstr>
      <vt:lpstr>慢启动 (slow-start)</vt:lpstr>
      <vt:lpstr>慢启动 (slow-start)</vt:lpstr>
      <vt:lpstr>拥塞窗口的增减策略</vt:lpstr>
      <vt:lpstr>拥塞窗口的增减策略</vt:lpstr>
      <vt:lpstr>拥塞窗口的增减策略</vt:lpstr>
      <vt:lpstr>拥塞窗口的增减策略</vt:lpstr>
      <vt:lpstr>拥塞窗口的增减策略</vt:lpstr>
      <vt:lpstr>拥塞窗口的增减策略</vt:lpstr>
      <vt:lpstr>休息！！！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计算机网络概述</dc:title>
  <dc:creator>zhw</dc:creator>
  <cp:lastModifiedBy>zz zh</cp:lastModifiedBy>
  <cp:revision>1780</cp:revision>
  <dcterms:created xsi:type="dcterms:W3CDTF">2017-02-02T15:53:23Z</dcterms:created>
  <dcterms:modified xsi:type="dcterms:W3CDTF">2020-05-10T14:49:43Z</dcterms:modified>
</cp:coreProperties>
</file>