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1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2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3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theme/theme14.xml" ContentType="application/vnd.openxmlformats-officedocument.theme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5" r:id="rId3"/>
    <p:sldMasterId id="2147483698" r:id="rId4"/>
    <p:sldMasterId id="2147483711" r:id="rId5"/>
    <p:sldMasterId id="2147483736" r:id="rId6"/>
    <p:sldMasterId id="2147483762" r:id="rId7"/>
    <p:sldMasterId id="2147483775" r:id="rId8"/>
    <p:sldMasterId id="2147483814" r:id="rId9"/>
    <p:sldMasterId id="2147483852" r:id="rId10"/>
    <p:sldMasterId id="2147483865" r:id="rId11"/>
    <p:sldMasterId id="2147483891" r:id="rId12"/>
    <p:sldMasterId id="2147483917" r:id="rId13"/>
    <p:sldMasterId id="2147483947" r:id="rId14"/>
    <p:sldMasterId id="2147483974" r:id="rId15"/>
  </p:sldMasterIdLst>
  <p:notesMasterIdLst>
    <p:notesMasterId r:id="rId33"/>
  </p:notesMasterIdLst>
  <p:sldIdLst>
    <p:sldId id="256" r:id="rId16"/>
    <p:sldId id="697" r:id="rId17"/>
    <p:sldId id="771" r:id="rId18"/>
    <p:sldId id="772" r:id="rId19"/>
    <p:sldId id="773" r:id="rId20"/>
    <p:sldId id="774" r:id="rId21"/>
    <p:sldId id="776" r:id="rId22"/>
    <p:sldId id="779" r:id="rId23"/>
    <p:sldId id="778" r:id="rId24"/>
    <p:sldId id="777" r:id="rId25"/>
    <p:sldId id="788" r:id="rId26"/>
    <p:sldId id="793" r:id="rId27"/>
    <p:sldId id="794" r:id="rId28"/>
    <p:sldId id="795" r:id="rId29"/>
    <p:sldId id="796" r:id="rId30"/>
    <p:sldId id="797" r:id="rId31"/>
    <p:sldId id="798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4949A2"/>
    <a:srgbClr val="2F2F95"/>
    <a:srgbClr val="CC0099"/>
    <a:srgbClr val="FF3300"/>
    <a:srgbClr val="008000"/>
    <a:srgbClr val="FF0066"/>
    <a:srgbClr val="EFEFFF"/>
    <a:srgbClr val="66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79622" autoAdjust="0"/>
  </p:normalViewPr>
  <p:slideViewPr>
    <p:cSldViewPr snapToGrid="0">
      <p:cViewPr varScale="1">
        <p:scale>
          <a:sx n="70" d="100"/>
          <a:sy n="70" d="100"/>
        </p:scale>
        <p:origin x="1728" y="4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5F783-0C0C-4437-971D-53EACF12D7BE}" type="datetimeFigureOut">
              <a:rPr lang="zh-CN" altLang="en-US" smtClean="0"/>
              <a:pPr/>
              <a:t>2020/5/10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C233E-39C6-4AB0-A67B-6BD0A5E8E2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31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772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31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28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0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057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0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5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68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6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88" lvl="1" indent="0">
              <a:spcBef>
                <a:spcPts val="600"/>
              </a:spcBef>
              <a:buNone/>
            </a:pP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0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88" lvl="1" indent="0">
              <a:spcBef>
                <a:spcPts val="600"/>
              </a:spcBef>
              <a:buNone/>
            </a:pP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6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188" lvl="1" indent="0">
              <a:spcBef>
                <a:spcPts val="600"/>
              </a:spcBef>
              <a:buNone/>
            </a:pPr>
            <a:endParaRPr lang="en-US" altLang="zh-CN" sz="16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9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4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5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C233E-39C6-4AB0-A67B-6BD0A5E8E2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237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3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1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1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6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1" y="2324106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4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8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>
            <a:grpSpLocks/>
          </p:cNvGrpSpPr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>
              <a:grpSpLocks/>
            </p:cNvGrpSpPr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6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CC745EF-EC24-43F9-80E4-7372CB14086C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23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9C1D6-B1AC-4107-85F4-0B37E9E54158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071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1412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66534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2459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2450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81001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94633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144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30233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5748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5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8951F-BD81-4828-8548-DCD08FEF7C3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25969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5609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7521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12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843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3988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502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6323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3599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37679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08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5DE57-FDAB-40AC-8925-95B849B3B6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77711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7934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7617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0989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9984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2504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26988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86336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408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87419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83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AC7F-B4B1-41E3-868D-DBE217AD94C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6237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2045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600911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06190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0872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4273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25662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8179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6625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325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0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3E94F-B4F1-4DE1-908D-CEACF8CB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139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9221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4413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73500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179375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1391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58183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0282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83831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847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01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25F06-B3B4-4655-804C-D394DD67999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4272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157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09646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93132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93861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6499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057178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7742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4763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21586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27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F1F85-50A7-44FC-95BF-43C37294BFC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45208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214219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47313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5096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9022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50477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613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5572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13748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F829-52EF-4074-A107-F8881F8716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0801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8A802-95DD-4CE3-8AF3-752C760C2D7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74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95FFE-7E6B-44BE-A882-3634B1327DC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01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75D1-D6C4-4934-9D21-D10D5948A6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17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433C-782A-4771-B34E-7091D46568B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11667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CA42-A131-4FAE-8529-3DBC908D5D1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42011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12823-15B9-4C11-9C35-388C2A90666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919260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1A06-6458-45A2-82D8-6A2310F218E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11795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B54DA-A7D1-414C-A710-6F282611289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31482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429D-CC07-4124-8CD2-3AA86E27DB2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9761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D96-F31E-4539-85CF-8D9A21CC23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471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EE43-BBC2-46E2-B532-690A5CF1E1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21774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2CEA-81F4-49E5-AC6E-9FC2EFD633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25246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D21-BAF7-4EF0-8A0C-993EE79555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79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66B1-89B0-40CC-94E2-E9D3887B83A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008000"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296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1548000"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1" y="6705599"/>
            <a:ext cx="208843" cy="152401"/>
          </a:xfrm>
          <a:ln/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337683-96CB-41A2-BE88-7BF13C1F3C1A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40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1A90-C562-4D68-86C7-E7441F36241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651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C4571-7D90-460D-894B-09F7FBD46B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46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BDA58-CE66-4C52-9493-113D5A378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255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F8C3-9C32-4B40-86DC-0E711BA02D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683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CB3F-878A-4642-93A2-BAFB0AFC5C2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410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3B61-CFBC-430F-85B4-4C9CE3E5D42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FCF5-8A96-4DAB-B3A8-F5E424E297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95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ACF69-F05F-4838-8BFC-CD369747EC2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64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BB41-11DE-441E-9B85-598E13DAF08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92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3EBF-86B1-4418-ADA7-DEF4E7BFB5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12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9B091-023F-45B1-A7EF-0082478B6218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21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2ACF8-F759-4878-B1B1-6F5A257F22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01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4329-D2C7-49B8-9B08-A13165361B3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475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151A-AE24-4846-A3A8-921851A6AB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411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D511-CF70-4B54-AB45-49385A9B787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611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1F2C-663B-4CBA-9CEF-0E73A74D1D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87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D034E-951A-4536-89BC-6BADF825F1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62413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5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DCDD-17E4-480E-B309-0C25D406EA5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37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D86D6-C740-4686-91D8-1F3E2A9C1CB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88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1C1CD-8A77-48ED-AB43-18C5D1AE064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605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64D-2922-426A-A2E4-21ABC0D735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2806A-7225-4D82-B25C-B3111FF3C302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413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E46D-D7E3-4B94-8CD1-17A4B39F3A2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128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BD59-048F-4B34-89D3-B56AA99C71E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005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5F34A-B811-4D2D-A356-21394B1D14E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979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D918B-DB77-4ACC-854B-091285D4E48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37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01162-522D-4D23-B4DB-4DE989D891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449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794E-7C17-4A44-B508-31FD301FBB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966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B479-4982-4291-8796-58409899816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178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526A-E276-48B0-9038-5517A1AB244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6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13468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85DC2A9D-A769-45C9-BED6-A6F8A36648D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5525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44D4E714-D3F9-44D4-A3DA-3C3C9E0AB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23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0F08D-750C-4C87-AE2E-AF1E248393D5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0570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674586DD-1963-4A27-AD4D-F032308DAC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387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D19B-4F08-4375-9B90-FFCD8B1EE9F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1695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515D-DCBE-426A-A0C2-13DDDEBDF4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4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5FE3-7E3F-4154-AD04-C19D8812C7C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793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0593-83C9-4A98-85F6-3D46126747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639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1BE4-536E-493A-82F8-C82B889709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66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9DEC9-49C8-4829-818A-BBF575230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13871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1AE69-686A-44FC-A21C-69B494465EC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942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06F5-8A5C-47EE-811E-18B3B28111C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639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1FA8-CA50-4D02-8540-2D265FC513D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55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864F2B-1CE5-4413-A61A-DF21FE09A6BF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87987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2230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650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8741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9615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75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555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833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867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056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1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82807-4757-43D3-9D77-060738FB30BD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1640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65416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7277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395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28555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2449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5646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25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2970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6413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91DC6E-A819-46A5-9261-35302D6EAEC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938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320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102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2168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121509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50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393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938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960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74C5-CD20-4965-91EB-972769F80F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45895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45F2F-EB1A-48BA-9A8C-9F9069A501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9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0EBD28-52BD-4E87-AB0D-4B099216D196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975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E537-D00F-4E31-AFF3-1A3499AC4E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11016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CE77-0B6B-4987-9C06-44CDBF66D7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99073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349-9568-40C1-922A-FF241DC2199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60267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6E02-0602-4538-9D12-864DF9919E3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80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5952-E16D-464C-AC52-D5BD393891D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610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D958-CFED-47D1-B4BA-3B58F83A582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2481-23C4-4A03-8BBE-49BC24E6799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5145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 baseline="0">
                <a:ea typeface="黑体" panose="02010609060101010101" pitchFamily="49" charset="-122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65D1D5F-2B53-4699-8A8F-5C7A556E62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98057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2pPr>
            <a:lvl3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3pPr>
            <a:lvl4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4pPr>
            <a:lvl5pPr>
              <a:lnSpc>
                <a:spcPct val="130000"/>
              </a:lnSpc>
              <a:defRPr baseline="0"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94D2C994-3656-4DD1-A38B-AB94400642A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7676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 baseline="0"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>
                    <a:tint val="75000"/>
                  </a:schemeClr>
                </a:solidFill>
                <a:ea typeface="黑体" panose="02010609060101010101" pitchFamily="49" charset="-122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53F0A94D-E498-4F83-AE68-1FF5ED47E2B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3797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954CB-2221-4F90-87F7-0C8F70187FF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1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2" Type="http://schemas.openxmlformats.org/officeDocument/2006/relationships/slideLayout" Target="../slideLayouts/slideLayout133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5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4.xml"/><Relationship Id="rId12" Type="http://schemas.openxmlformats.org/officeDocument/2006/relationships/slideLayout" Target="../slideLayouts/slideLayout179.xml"/><Relationship Id="rId2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68.xml"/><Relationship Id="rId6" Type="http://schemas.openxmlformats.org/officeDocument/2006/relationships/slideLayout" Target="../slideLayouts/slideLayout173.xml"/><Relationship Id="rId11" Type="http://schemas.openxmlformats.org/officeDocument/2006/relationships/slideLayout" Target="../slideLayouts/slideLayout178.xml"/><Relationship Id="rId5" Type="http://schemas.openxmlformats.org/officeDocument/2006/relationships/slideLayout" Target="../slideLayouts/slideLayout172.xml"/><Relationship Id="rId10" Type="http://schemas.openxmlformats.org/officeDocument/2006/relationships/slideLayout" Target="../slideLayouts/slideLayout177.xml"/><Relationship Id="rId4" Type="http://schemas.openxmlformats.org/officeDocument/2006/relationships/slideLayout" Target="../slideLayouts/slideLayout171.xml"/><Relationship Id="rId9" Type="http://schemas.openxmlformats.org/officeDocument/2006/relationships/slideLayout" Target="../slideLayouts/slideLayout17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1A7A0873-376A-4A4E-91BA-7081C35D80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fld id="{3F925A4C-1434-4E60-B118-CFB175DDF0B9}" type="datetime1">
              <a:rPr lang="zh-CN" altLang="en-US" smtClean="0"/>
              <a:pPr/>
              <a:t>2020/5/10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0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14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23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93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39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426EC3D6-A884-4FAF-A2A7-E28466A46A3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178BFB4-2B10-4FBE-B6AE-36B145E8EC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19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F88082A5-DAAA-40BC-8E1A-C501AD8E7D7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98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3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28BCC91-89F8-4CE3-92D7-F359DEFF1FD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8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A42C2A16-C986-443B-94DB-9385F6B9811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90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25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4571013C-02B7-472A-8C8B-98FC67774C8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2020/5/10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7D9D34A7-6962-48C3-985A-4607A23522D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7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37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28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20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12" indent="-171446" algn="l" defTabSz="685783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第五章 端到端传输</a:t>
            </a:r>
            <a:r>
              <a:rPr lang="en-US" altLang="zh-CN" dirty="0" smtClean="0"/>
              <a:t>(10)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50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拥塞窗口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537754" y="3652652"/>
            <a:ext cx="8084857" cy="2998526"/>
            <a:chOff x="106942" y="3941601"/>
            <a:chExt cx="8084857" cy="2998526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799012" y="4010297"/>
              <a:ext cx="0" cy="25864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799011" y="6583422"/>
              <a:ext cx="7364435" cy="13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7532964" y="6550476"/>
              <a:ext cx="65883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1" dirty="0">
                  <a:latin typeface="Calibri" panose="020F0502020204030204" pitchFamily="34" charset="0"/>
                </a:rPr>
                <a:t>Time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06942" y="3941601"/>
              <a:ext cx="7005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b="1" dirty="0" err="1">
                  <a:latin typeface="Calibri" panose="020F0502020204030204" pitchFamily="34" charset="0"/>
                </a:rPr>
                <a:t>cwnd</a:t>
              </a:r>
              <a:endParaRPr lang="en-US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Arc 7"/>
            <p:cNvSpPr>
              <a:spLocks/>
            </p:cNvSpPr>
            <p:nvPr/>
          </p:nvSpPr>
          <p:spPr bwMode="auto">
            <a:xfrm>
              <a:off x="799012" y="4691743"/>
              <a:ext cx="1105851" cy="19050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31775" y="4691743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312775" y="4691743"/>
              <a:ext cx="0" cy="1905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96099" y="5606143"/>
              <a:ext cx="637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14" name="Arc 11"/>
            <p:cNvSpPr>
              <a:spLocks/>
            </p:cNvSpPr>
            <p:nvPr/>
          </p:nvSpPr>
          <p:spPr bwMode="auto">
            <a:xfrm>
              <a:off x="2296099" y="5592822"/>
              <a:ext cx="560313" cy="9906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2839296" y="5231441"/>
              <a:ext cx="502179" cy="3970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697905" y="4404142"/>
              <a:ext cx="9175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>
                  <a:latin typeface="Calibri" panose="020F0502020204030204" pitchFamily="34" charset="0"/>
                </a:rPr>
                <a:t>Timeout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679010" y="6545148"/>
              <a:ext cx="10881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 smtClean="0">
                  <a:latin typeface="Calibri" panose="020F0502020204030204" pitchFamily="34" charset="0"/>
                </a:rPr>
                <a:t>Slow Start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495587" y="5183788"/>
              <a:ext cx="65723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>
                  <a:latin typeface="Calibri" panose="020F0502020204030204" pitchFamily="34" charset="0"/>
                </a:rPr>
                <a:t>AIMD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3341475" y="5231441"/>
              <a:ext cx="0" cy="699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V="1">
              <a:off x="3338731" y="5077332"/>
              <a:ext cx="1089312" cy="891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4428043" y="5077332"/>
              <a:ext cx="0" cy="699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 flipV="1">
              <a:off x="4426671" y="5086381"/>
              <a:ext cx="863786" cy="706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5272774" y="5094059"/>
              <a:ext cx="0" cy="6990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V="1">
              <a:off x="5256245" y="5379423"/>
              <a:ext cx="501723" cy="4105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5757968" y="5390309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6151456" y="5390309"/>
              <a:ext cx="0" cy="1206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43" name="Arc 11"/>
            <p:cNvSpPr>
              <a:spLocks/>
            </p:cNvSpPr>
            <p:nvPr/>
          </p:nvSpPr>
          <p:spPr bwMode="auto">
            <a:xfrm>
              <a:off x="6154580" y="5968637"/>
              <a:ext cx="390366" cy="628106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6138968" y="5968637"/>
              <a:ext cx="4059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Calibri" panose="020F0502020204030204" pitchFamily="34" charset="0"/>
              </a:endParaRP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V="1">
              <a:off x="6542158" y="5200386"/>
              <a:ext cx="962453" cy="7843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1979959" y="6581254"/>
              <a:ext cx="10881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 smtClean="0">
                  <a:latin typeface="Calibri" panose="020F0502020204030204" pitchFamily="34" charset="0"/>
                </a:rPr>
                <a:t>Slow Start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5805695" y="6600931"/>
              <a:ext cx="10881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 smtClean="0">
                  <a:latin typeface="Calibri" panose="020F0502020204030204" pitchFamily="34" charset="0"/>
                </a:rPr>
                <a:t>Slow Start</a:t>
              </a:r>
              <a:endParaRPr lang="en-US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50" name="Rectangle 18"/>
            <p:cNvSpPr>
              <a:spLocks noChangeArrowheads="1"/>
            </p:cNvSpPr>
            <p:nvPr/>
          </p:nvSpPr>
          <p:spPr bwMode="auto">
            <a:xfrm>
              <a:off x="5515983" y="5120060"/>
              <a:ext cx="9175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 algn="l" eaLnBrk="0" hangingPunct="0"/>
              <a:r>
                <a:rPr lang="en-US" sz="1600" b="0" dirty="0">
                  <a:latin typeface="Calibri" panose="020F0502020204030204" pitchFamily="34" charset="0"/>
                </a:rPr>
                <a:t>Timeout</a:t>
              </a:r>
            </a:p>
          </p:txBody>
        </p:sp>
        <p:sp>
          <p:nvSpPr>
            <p:cNvPr id="51" name="Line 17"/>
            <p:cNvSpPr>
              <a:spLocks noChangeShapeType="1"/>
            </p:cNvSpPr>
            <p:nvPr/>
          </p:nvSpPr>
          <p:spPr bwMode="auto">
            <a:xfrm flipH="1" flipV="1">
              <a:off x="3360461" y="5970805"/>
              <a:ext cx="351390" cy="2108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3264324" y="6154639"/>
              <a:ext cx="289560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Calibri" panose="020F0502020204030204" pitchFamily="34" charset="0"/>
                </a:rPr>
                <a:t>Fast </a:t>
              </a:r>
              <a:r>
                <a:rPr lang="en-US" altLang="zh-CN" sz="1600" dirty="0">
                  <a:latin typeface="Calibri" panose="020F0502020204030204" pitchFamily="34" charset="0"/>
                </a:rPr>
                <a:t>Retransmit + Fast Recovery 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53" name="Line 17"/>
            <p:cNvSpPr>
              <a:spLocks noChangeShapeType="1"/>
            </p:cNvSpPr>
            <p:nvPr/>
          </p:nvSpPr>
          <p:spPr bwMode="auto">
            <a:xfrm flipV="1">
              <a:off x="4426671" y="5849591"/>
              <a:ext cx="13860" cy="332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 flipV="1">
              <a:off x="5064889" y="5847435"/>
              <a:ext cx="191822" cy="334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505" y="550053"/>
            <a:ext cx="5739999" cy="29986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23556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网络中间设备对</a:t>
            </a:r>
            <a:r>
              <a:rPr lang="en-US" altLang="zh-CN" dirty="0"/>
              <a:t>TCP</a:t>
            </a:r>
            <a:r>
              <a:rPr lang="zh-CN" altLang="en-US" dirty="0"/>
              <a:t>性能的影响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3740975"/>
          </a:xfrm>
        </p:spPr>
        <p:txBody>
          <a:bodyPr/>
          <a:lstStyle/>
          <a:p>
            <a:r>
              <a:rPr lang="en-US" altLang="zh-CN" sz="2000" dirty="0"/>
              <a:t>Buffer</a:t>
            </a:r>
            <a:r>
              <a:rPr lang="zh-CN" altLang="en-US" sz="2000" dirty="0"/>
              <a:t>大小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Buffer</a:t>
            </a:r>
            <a:r>
              <a:rPr lang="zh-CN" altLang="en-US" sz="1600" dirty="0"/>
              <a:t>很大时，可以减少丢包，但会引起</a:t>
            </a:r>
            <a:r>
              <a:rPr lang="en-US" altLang="zh-CN" sz="1600" err="1"/>
              <a:t>BufferBloat</a:t>
            </a:r>
            <a:r>
              <a:rPr lang="zh-CN" altLang="en-US" sz="1600" smtClean="0"/>
              <a:t>问题（过多的缓冲数据包导致了数据包的延迟、延迟抖动，降低了网络的总吞吐量）</a:t>
            </a:r>
          </a:p>
          <a:p>
            <a:r>
              <a:rPr lang="zh-CN" altLang="en-US" sz="2000" smtClean="0"/>
              <a:t>队列调度</a:t>
            </a:r>
          </a:p>
          <a:p>
            <a:pPr lvl="1">
              <a:lnSpc>
                <a:spcPct val="150000"/>
              </a:lnSpc>
            </a:pPr>
            <a:r>
              <a:rPr lang="zh-CN" altLang="en-US" sz="1600" smtClean="0"/>
              <a:t>先进先出 </a:t>
            </a:r>
            <a:r>
              <a:rPr lang="en-US" altLang="zh-CN" sz="1600" dirty="0" smtClean="0"/>
              <a:t>(FIFO)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实现简单，通常会有更高吞吐率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公平排队 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FairQueue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：提升</a:t>
            </a:r>
            <a:r>
              <a:rPr lang="zh-CN" altLang="en-US" sz="1600" dirty="0"/>
              <a:t>不同流之间的公平性</a:t>
            </a:r>
          </a:p>
          <a:p>
            <a:r>
              <a:rPr lang="zh-CN" altLang="en-US" sz="2000" dirty="0" smtClean="0"/>
              <a:t>丢弃策略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队尾丢弃 </a:t>
            </a:r>
            <a:r>
              <a:rPr lang="en-US" altLang="zh-CN" sz="1600" dirty="0" smtClean="0"/>
              <a:t>(Tail Drop)</a:t>
            </a:r>
            <a:r>
              <a:rPr lang="zh-CN" altLang="en-US" sz="1600" dirty="0" smtClean="0"/>
              <a:t>、随机早检测 </a:t>
            </a:r>
            <a:r>
              <a:rPr lang="en-US" altLang="zh-CN" sz="1600" dirty="0" smtClean="0"/>
              <a:t>(RED) </a:t>
            </a:r>
            <a:r>
              <a:rPr lang="zh-CN" altLang="en-US" sz="1600" dirty="0" smtClean="0"/>
              <a:t>等不同丢包策略</a:t>
            </a:r>
            <a:endParaRPr lang="zh-CN" altLang="en-US" sz="1600" dirty="0"/>
          </a:p>
          <a:p>
            <a:pPr marL="457188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71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网络中间设备对</a:t>
            </a:r>
            <a:r>
              <a:rPr lang="en-US" altLang="zh-CN" dirty="0"/>
              <a:t>TCP</a:t>
            </a:r>
            <a:r>
              <a:rPr lang="zh-CN" altLang="en-US" dirty="0"/>
              <a:t>性能的影响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3740975"/>
          </a:xfrm>
        </p:spPr>
        <p:txBody>
          <a:bodyPr/>
          <a:lstStyle/>
          <a:p>
            <a:r>
              <a:rPr lang="zh-CN" altLang="en-US" sz="2000" dirty="0" smtClean="0"/>
              <a:t>路由器的队列管理</a:t>
            </a:r>
            <a:r>
              <a:rPr lang="zh-CN" altLang="en-US" sz="2000" dirty="0"/>
              <a:t>通常采用</a:t>
            </a:r>
            <a:r>
              <a:rPr lang="en-US" altLang="zh-CN" sz="2000" dirty="0"/>
              <a:t>FIFO + Tail </a:t>
            </a:r>
            <a:r>
              <a:rPr lang="en-US" altLang="zh-CN" sz="2000" dirty="0" smtClean="0"/>
              <a:t>Drop</a:t>
            </a:r>
            <a:endParaRPr lang="zh-CN" altLang="en-US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尾部</a:t>
            </a:r>
            <a:r>
              <a:rPr lang="zh-CN" altLang="en-US" sz="1600" dirty="0"/>
              <a:t>丢弃往往会导致一连串分组的丢失</a:t>
            </a:r>
            <a:r>
              <a:rPr lang="zh-CN" altLang="en-US" sz="1600" dirty="0" smtClean="0"/>
              <a:t>，使</a:t>
            </a:r>
            <a:r>
              <a:rPr lang="zh-CN" altLang="en-US" sz="1600" dirty="0"/>
              <a:t>发送方出现超时重传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TCP </a:t>
            </a:r>
            <a:r>
              <a:rPr lang="zh-CN" altLang="en-US" sz="1600" dirty="0" smtClean="0"/>
              <a:t>进入慢启动状态，使得发送</a:t>
            </a:r>
            <a:r>
              <a:rPr lang="zh-CN" altLang="en-US" sz="1600" dirty="0"/>
              <a:t>方突然把</a:t>
            </a:r>
            <a:r>
              <a:rPr lang="zh-CN" altLang="en-US" sz="1600" dirty="0" smtClean="0"/>
              <a:t>数据发送</a:t>
            </a:r>
            <a:r>
              <a:rPr lang="zh-CN" altLang="en-US" sz="1600" dirty="0"/>
              <a:t>速率降低到很</a:t>
            </a:r>
            <a:r>
              <a:rPr lang="zh-CN" altLang="en-US" sz="1600" dirty="0" smtClean="0"/>
              <a:t>小值</a:t>
            </a:r>
            <a:endParaRPr lang="en-US" altLang="zh-CN" sz="16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路由器</a:t>
            </a:r>
            <a:r>
              <a:rPr lang="zh-CN" altLang="en-US" sz="1600" dirty="0"/>
              <a:t>中的尾部丢弃</a:t>
            </a:r>
            <a:r>
              <a:rPr lang="zh-CN" altLang="en-US" sz="1600" dirty="0" smtClean="0"/>
              <a:t>，可能同时影响很多</a:t>
            </a:r>
            <a:r>
              <a:rPr lang="zh-CN" altLang="en-US" sz="1600" dirty="0"/>
              <a:t>条 </a:t>
            </a:r>
            <a:r>
              <a:rPr lang="en-US" altLang="zh-CN" sz="1600" dirty="0"/>
              <a:t>TCP </a:t>
            </a:r>
            <a:r>
              <a:rPr lang="zh-CN" altLang="en-US" sz="1600" dirty="0"/>
              <a:t>连接</a:t>
            </a:r>
            <a:r>
              <a:rPr lang="zh-CN" altLang="en-US" sz="1600" dirty="0" smtClean="0"/>
              <a:t>，使这些连接</a:t>
            </a:r>
            <a:r>
              <a:rPr lang="zh-CN" altLang="en-US" sz="1600" dirty="0"/>
              <a:t>在同一时间突然都</a:t>
            </a:r>
            <a:r>
              <a:rPr lang="zh-CN" altLang="en-US" sz="1600" dirty="0" smtClean="0"/>
              <a:t>进入慢启动状态，即全局</a:t>
            </a:r>
            <a:r>
              <a:rPr lang="zh-CN" altLang="en-US" sz="1600" dirty="0"/>
              <a:t>同步 </a:t>
            </a:r>
            <a:r>
              <a:rPr lang="en-US" altLang="zh-CN" sz="1600" dirty="0"/>
              <a:t>(global </a:t>
            </a:r>
            <a:r>
              <a:rPr lang="en-US" altLang="zh-CN" sz="1600" dirty="0" err="1"/>
              <a:t>syncronization</a:t>
            </a:r>
            <a:r>
              <a:rPr lang="en-US" altLang="zh-CN" sz="1600" dirty="0" smtClean="0"/>
              <a:t>)</a:t>
            </a:r>
            <a:endParaRPr lang="zh-CN" altLang="en-US" sz="1600" dirty="0"/>
          </a:p>
          <a:p>
            <a:pPr lvl="2">
              <a:lnSpc>
                <a:spcPct val="150000"/>
              </a:lnSpc>
            </a:pPr>
            <a:r>
              <a:rPr lang="zh-CN" altLang="en-US" sz="1600" dirty="0"/>
              <a:t>全局同步使得全网的通信量突然</a:t>
            </a:r>
            <a:r>
              <a:rPr lang="zh-CN" altLang="en-US" sz="1600" dirty="0" smtClean="0"/>
              <a:t>下降很多</a:t>
            </a:r>
            <a:r>
              <a:rPr lang="zh-CN" altLang="en-US" sz="1600" dirty="0"/>
              <a:t>，而在网络恢复正常后</a:t>
            </a:r>
            <a:r>
              <a:rPr lang="zh-CN" altLang="en-US" sz="1600" dirty="0" smtClean="0"/>
              <a:t>，通信量</a:t>
            </a:r>
            <a:r>
              <a:rPr lang="zh-CN" altLang="en-US" sz="1600" dirty="0"/>
              <a:t>又突然增大很多</a:t>
            </a:r>
            <a:endParaRPr lang="en-US" altLang="zh-CN" sz="16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211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主动队列管理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3740975"/>
          </a:xfrm>
        </p:spPr>
        <p:txBody>
          <a:bodyPr/>
          <a:lstStyle/>
          <a:p>
            <a:r>
              <a:rPr lang="zh-CN" altLang="en-US" sz="2000" dirty="0"/>
              <a:t>主动队列管理 </a:t>
            </a:r>
            <a:r>
              <a:rPr lang="en-US" altLang="zh-CN" sz="2000" dirty="0"/>
              <a:t>AQM (Active Queue Management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 smtClean="0"/>
              <a:t>“主动”即不等到</a:t>
            </a:r>
            <a:r>
              <a:rPr lang="zh-CN" altLang="en-US" sz="1800" dirty="0"/>
              <a:t>路由器的队列长度已经达到最大值时才不得不丢弃后面到达的</a:t>
            </a:r>
            <a:r>
              <a:rPr lang="zh-CN" altLang="en-US" sz="1800" dirty="0" smtClean="0"/>
              <a:t>分组，而是在</a:t>
            </a:r>
            <a:r>
              <a:rPr lang="zh-CN" altLang="en-US" sz="1800" dirty="0"/>
              <a:t>队列长度达到某个值得警惕</a:t>
            </a:r>
            <a:r>
              <a:rPr lang="zh-CN" altLang="en-US" sz="1800" dirty="0" smtClean="0"/>
              <a:t>的值</a:t>
            </a:r>
            <a:r>
              <a:rPr lang="zh-CN" altLang="en-US" sz="1800" dirty="0"/>
              <a:t>时（即当网络拥塞有了某些拥塞征兆时），就主动丢弃到达的</a:t>
            </a:r>
            <a:r>
              <a:rPr lang="zh-CN" altLang="en-US" sz="1800" dirty="0" smtClean="0"/>
              <a:t>分组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en-US" altLang="zh-CN" sz="1800" dirty="0"/>
              <a:t>AQM </a:t>
            </a:r>
            <a:r>
              <a:rPr lang="zh-CN" altLang="en-US" sz="1800" dirty="0"/>
              <a:t>可以有不同实现方法，其中曾流行多年的就是随机早期检测 </a:t>
            </a:r>
            <a:r>
              <a:rPr lang="en-US" altLang="zh-CN" sz="1800" dirty="0"/>
              <a:t>RED (Random Early Detection)</a:t>
            </a:r>
            <a:endParaRPr lang="en-US" altLang="zh-CN" sz="1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985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随机早期检测 </a:t>
            </a:r>
            <a:r>
              <a:rPr lang="en-US" altLang="zh-CN" dirty="0"/>
              <a:t>RED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370711" cy="4694565"/>
          </a:xfrm>
        </p:spPr>
        <p:txBody>
          <a:bodyPr/>
          <a:lstStyle/>
          <a:p>
            <a:r>
              <a:rPr lang="zh-CN" altLang="en-US" sz="2000" dirty="0" smtClean="0"/>
              <a:t>路由器</a:t>
            </a:r>
            <a:r>
              <a:rPr lang="zh-CN" altLang="en-US" sz="2000" dirty="0"/>
              <a:t>的队列维持两个</a:t>
            </a:r>
            <a:r>
              <a:rPr lang="zh-CN" altLang="en-US" sz="2000" dirty="0" smtClean="0"/>
              <a:t>参数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队列长度</a:t>
            </a:r>
            <a:r>
              <a:rPr lang="zh-CN" altLang="en-US" sz="1600" dirty="0"/>
              <a:t>最小门限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min</a:t>
            </a:r>
            <a:r>
              <a:rPr lang="en-US" altLang="zh-CN" sz="1600" dirty="0" smtClean="0"/>
              <a:t> </a:t>
            </a:r>
            <a:r>
              <a:rPr lang="zh-CN" altLang="en-US" sz="1600" dirty="0"/>
              <a:t>和最大</a:t>
            </a:r>
            <a:r>
              <a:rPr lang="zh-CN" altLang="en-US" sz="1600" dirty="0" smtClean="0"/>
              <a:t>门限</a:t>
            </a:r>
            <a:r>
              <a:rPr lang="en-US" altLang="zh-CN" sz="1600" dirty="0" err="1" smtClean="0"/>
              <a:t>TH</a:t>
            </a:r>
            <a:r>
              <a:rPr lang="en-US" altLang="zh-CN" sz="1600" baseline="-25000" dirty="0" err="1" smtClean="0"/>
              <a:t>max</a:t>
            </a:r>
            <a:r>
              <a:rPr lang="en-US" altLang="zh-CN" sz="1600" baseline="-25000" dirty="0" smtClean="0"/>
              <a:t> </a:t>
            </a:r>
            <a:r>
              <a:rPr lang="en-US" altLang="zh-CN" sz="1600" dirty="0" smtClean="0"/>
              <a:t> </a:t>
            </a:r>
            <a:endParaRPr lang="zh-CN" altLang="en-US" sz="1600" dirty="0"/>
          </a:p>
          <a:p>
            <a:pPr>
              <a:spcBef>
                <a:spcPts val="1800"/>
              </a:spcBef>
            </a:pPr>
            <a:r>
              <a:rPr lang="zh-CN" altLang="en-US" sz="2000" dirty="0" smtClean="0"/>
              <a:t>每</a:t>
            </a:r>
            <a:r>
              <a:rPr lang="zh-CN" altLang="en-US" sz="2000" dirty="0"/>
              <a:t>一</a:t>
            </a:r>
            <a:r>
              <a:rPr lang="zh-CN" altLang="en-US" sz="2000" dirty="0" smtClean="0"/>
              <a:t>个分组到达时先</a:t>
            </a:r>
            <a:r>
              <a:rPr lang="zh-CN" altLang="en-US" sz="2000" dirty="0"/>
              <a:t>计算平均队列长度 </a:t>
            </a:r>
            <a:r>
              <a:rPr lang="en-US" altLang="zh-CN" sz="2000" dirty="0"/>
              <a:t>L</a:t>
            </a:r>
            <a:r>
              <a:rPr lang="en-US" altLang="zh-CN" sz="2000" baseline="-25000" dirty="0"/>
              <a:t>AV</a:t>
            </a:r>
            <a:r>
              <a:rPr lang="en-US" altLang="zh-CN" sz="2000" dirty="0"/>
              <a:t> </a:t>
            </a:r>
            <a:endParaRPr lang="zh-CN" altLang="en-US" sz="2000" dirty="0"/>
          </a:p>
          <a:p>
            <a:pPr lvl="1">
              <a:lnSpc>
                <a:spcPct val="150000"/>
              </a:lnSpc>
            </a:pPr>
            <a:r>
              <a:rPr lang="zh-CN" altLang="en-US" sz="1600" dirty="0" smtClean="0"/>
              <a:t>若</a:t>
            </a:r>
            <a:r>
              <a:rPr lang="zh-CN" altLang="en-US" sz="1600" dirty="0"/>
              <a:t>平均队列长度小于最小门限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min</a:t>
            </a:r>
            <a:r>
              <a:rPr lang="zh-CN" altLang="en-US" sz="1600" dirty="0"/>
              <a:t>，则将新到达的分组放入队列进行</a:t>
            </a:r>
            <a:r>
              <a:rPr lang="zh-CN" altLang="en-US" sz="1600" dirty="0" smtClean="0"/>
              <a:t>排队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L</a:t>
            </a:r>
            <a:r>
              <a:rPr lang="en-US" altLang="zh-CN" sz="1600" baseline="-25000" dirty="0"/>
              <a:t>AV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&lt;</a:t>
            </a:r>
            <a:r>
              <a:rPr lang="zh-CN" altLang="en-US" sz="1600" dirty="0" smtClean="0"/>
              <a:t> 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min</a:t>
            </a:r>
            <a:r>
              <a:rPr lang="en-US" altLang="zh-CN" sz="1600" baseline="-25000" dirty="0"/>
              <a:t> </a:t>
            </a:r>
            <a:r>
              <a:rPr lang="zh-CN" altLang="en-US" sz="1600" dirty="0" smtClean="0"/>
              <a:t>，</a:t>
            </a:r>
            <a:r>
              <a:rPr lang="zh-CN" altLang="en-US" sz="1600" dirty="0"/>
              <a:t>丢弃概率 </a:t>
            </a:r>
            <a:r>
              <a:rPr lang="en-US" altLang="zh-CN" sz="1600" dirty="0"/>
              <a:t>p = 0</a:t>
            </a:r>
            <a:endParaRPr lang="zh-CN" altLang="en-US" sz="16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 smtClean="0"/>
              <a:t>若</a:t>
            </a:r>
            <a:r>
              <a:rPr lang="zh-CN" altLang="en-US" sz="1600" dirty="0"/>
              <a:t>平均队列长度超过最大门限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max</a:t>
            </a:r>
            <a:r>
              <a:rPr lang="zh-CN" altLang="en-US" sz="1600" dirty="0"/>
              <a:t>，则将新到达的分组</a:t>
            </a:r>
            <a:r>
              <a:rPr lang="zh-CN" altLang="en-US" sz="1600" dirty="0" smtClean="0"/>
              <a:t>丢弃</a:t>
            </a:r>
            <a:endParaRPr lang="en-US" altLang="zh-CN" sz="1600" dirty="0" smtClean="0"/>
          </a:p>
          <a:p>
            <a:pPr lvl="2"/>
            <a:r>
              <a:rPr lang="en-US" altLang="zh-CN" sz="1600" dirty="0"/>
              <a:t>L</a:t>
            </a:r>
            <a:r>
              <a:rPr lang="en-US" altLang="zh-CN" sz="1600" baseline="-25000" dirty="0"/>
              <a:t>AV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&gt;</a:t>
            </a:r>
            <a:r>
              <a:rPr lang="zh-CN" altLang="en-US" sz="1600" dirty="0" smtClean="0"/>
              <a:t>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max</a:t>
            </a:r>
            <a:r>
              <a:rPr lang="en-US" altLang="zh-CN" sz="1600" baseline="-25000" dirty="0" smtClean="0"/>
              <a:t> </a:t>
            </a:r>
            <a:r>
              <a:rPr lang="zh-CN" altLang="en-US" sz="1600" dirty="0"/>
              <a:t>，丢弃概率 </a:t>
            </a:r>
            <a:r>
              <a:rPr lang="en-US" altLang="zh-CN" sz="1600" dirty="0"/>
              <a:t>p = </a:t>
            </a:r>
            <a:r>
              <a:rPr lang="en-US" altLang="zh-CN" sz="1600" dirty="0" smtClean="0"/>
              <a:t>1</a:t>
            </a:r>
            <a:endParaRPr lang="zh-CN" altLang="en-US" sz="1600" dirty="0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 smtClean="0"/>
              <a:t>若</a:t>
            </a:r>
            <a:r>
              <a:rPr lang="zh-CN" altLang="en-US" sz="1600" dirty="0"/>
              <a:t>平均队列长度在最小门限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min</a:t>
            </a:r>
            <a:r>
              <a:rPr lang="en-US" altLang="zh-CN" sz="1600" dirty="0"/>
              <a:t> </a:t>
            </a:r>
            <a:r>
              <a:rPr lang="zh-CN" altLang="en-US" sz="1600" dirty="0"/>
              <a:t>和最大门限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max</a:t>
            </a:r>
            <a:r>
              <a:rPr lang="en-US" altLang="zh-CN" sz="1600" dirty="0"/>
              <a:t> </a:t>
            </a:r>
            <a:r>
              <a:rPr lang="zh-CN" altLang="en-US" sz="1600" dirty="0"/>
              <a:t>之间，则按照某一概率 </a:t>
            </a:r>
            <a:r>
              <a:rPr lang="en-US" altLang="zh-CN" sz="1600" dirty="0"/>
              <a:t>p </a:t>
            </a:r>
            <a:r>
              <a:rPr lang="zh-CN" altLang="en-US" sz="1600" dirty="0"/>
              <a:t>将新到达的分组</a:t>
            </a:r>
            <a:r>
              <a:rPr lang="zh-CN" altLang="en-US" sz="1600" dirty="0" smtClean="0"/>
              <a:t>丢弃</a:t>
            </a:r>
            <a:endParaRPr lang="en-US" altLang="zh-CN" sz="1600" dirty="0" smtClean="0"/>
          </a:p>
          <a:p>
            <a:pPr lvl="2"/>
            <a:r>
              <a:rPr lang="en-US" altLang="zh-CN" sz="1600" dirty="0" err="1" smtClean="0"/>
              <a:t>TH</a:t>
            </a:r>
            <a:r>
              <a:rPr lang="en-US" altLang="zh-CN" sz="1600" baseline="-25000" dirty="0" err="1" smtClean="0"/>
              <a:t>min</a:t>
            </a:r>
            <a:r>
              <a:rPr lang="en-US" altLang="zh-CN" sz="1600" dirty="0" smtClean="0"/>
              <a:t> &gt;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L</a:t>
            </a:r>
            <a:r>
              <a:rPr lang="en-US" altLang="zh-CN" sz="1600" baseline="-25000" dirty="0" smtClean="0"/>
              <a:t>AV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&gt;</a:t>
            </a:r>
            <a:r>
              <a:rPr lang="zh-CN" altLang="en-US" sz="1600" dirty="0"/>
              <a:t> </a:t>
            </a:r>
            <a:r>
              <a:rPr lang="en-US" altLang="zh-CN" sz="1600" dirty="0" err="1"/>
              <a:t>TH</a:t>
            </a:r>
            <a:r>
              <a:rPr lang="en-US" altLang="zh-CN" sz="1600" baseline="-25000" dirty="0" err="1"/>
              <a:t>max</a:t>
            </a:r>
            <a:r>
              <a:rPr lang="en-US" altLang="zh-CN" sz="1600" baseline="-25000" dirty="0"/>
              <a:t> </a:t>
            </a:r>
            <a:r>
              <a:rPr lang="zh-CN" altLang="en-US" sz="1600" dirty="0"/>
              <a:t>，丢弃</a:t>
            </a:r>
            <a:r>
              <a:rPr lang="zh-CN" altLang="en-US" sz="1600" dirty="0" smtClean="0"/>
              <a:t>概率 </a:t>
            </a:r>
            <a:r>
              <a:rPr lang="en-US" altLang="zh-CN" sz="1600" dirty="0" smtClean="0"/>
              <a:t>0&lt;</a:t>
            </a:r>
            <a:r>
              <a:rPr lang="zh-CN" altLang="en-US" sz="1600" dirty="0" smtClean="0"/>
              <a:t> </a:t>
            </a:r>
            <a:r>
              <a:rPr lang="en-US" altLang="zh-CN" sz="1600" dirty="0"/>
              <a:t>p </a:t>
            </a:r>
            <a:r>
              <a:rPr lang="en-US" altLang="zh-CN" sz="1600" dirty="0" smtClean="0"/>
              <a:t>&lt;1</a:t>
            </a:r>
            <a:endParaRPr lang="zh-CN" altLang="en-US" sz="1600" dirty="0"/>
          </a:p>
          <a:p>
            <a:pPr lvl="2"/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044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随机早期检测 </a:t>
            </a:r>
            <a:r>
              <a:rPr lang="en-US" altLang="zh-CN" dirty="0"/>
              <a:t>RED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08458" y="2525196"/>
            <a:ext cx="8219453" cy="3288072"/>
            <a:chOff x="608458" y="1636625"/>
            <a:chExt cx="8219453" cy="3333533"/>
          </a:xfrm>
        </p:grpSpPr>
        <p:sp>
          <p:nvSpPr>
            <p:cNvPr id="7" name="Rectangle 35"/>
            <p:cNvSpPr>
              <a:spLocks noChangeArrowheads="1"/>
            </p:cNvSpPr>
            <p:nvPr/>
          </p:nvSpPr>
          <p:spPr bwMode="auto">
            <a:xfrm>
              <a:off x="2589036" y="1638092"/>
              <a:ext cx="3173412" cy="2781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8" name="Rectangle 34"/>
            <p:cNvSpPr>
              <a:spLocks noChangeArrowheads="1"/>
            </p:cNvSpPr>
            <p:nvPr/>
          </p:nvSpPr>
          <p:spPr bwMode="auto">
            <a:xfrm>
              <a:off x="5765622" y="1636625"/>
              <a:ext cx="946150" cy="228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auto">
            <a:xfrm>
              <a:off x="1411111" y="1636626"/>
              <a:ext cx="1177925" cy="31927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455935" y="2282860"/>
              <a:ext cx="2257425" cy="117816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1661936" y="2282860"/>
              <a:ext cx="5051425" cy="1178169"/>
            </a:xfrm>
            <a:custGeom>
              <a:avLst/>
              <a:gdLst>
                <a:gd name="T0" fmla="*/ 0 w 1920"/>
                <a:gd name="T1" fmla="*/ 0 h 528"/>
                <a:gd name="T2" fmla="*/ 1920 w 1920"/>
                <a:gd name="T3" fmla="*/ 0 h 528"/>
                <a:gd name="T4" fmla="*/ 1920 w 1920"/>
                <a:gd name="T5" fmla="*/ 528 h 528"/>
                <a:gd name="T6" fmla="*/ 0 w 1920"/>
                <a:gd name="T7" fmla="*/ 528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0" h="528">
                  <a:moveTo>
                    <a:pt x="0" y="0"/>
                  </a:moveTo>
                  <a:lnTo>
                    <a:pt x="1920" y="0"/>
                  </a:lnTo>
                  <a:lnTo>
                    <a:pt x="1920" y="528"/>
                  </a:lnTo>
                  <a:lnTo>
                    <a:pt x="0" y="528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6392685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6070422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5746572" y="1852036"/>
              <a:ext cx="0" cy="18756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5424310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5102047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4778197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2600147" y="1869622"/>
              <a:ext cx="0" cy="2917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6606998" y="2603781"/>
              <a:ext cx="968375" cy="429357"/>
            </a:xfrm>
            <a:prstGeom prst="rightArrow">
              <a:avLst>
                <a:gd name="adj1" fmla="val 50000"/>
                <a:gd name="adj2" fmla="val 52048"/>
              </a:avLst>
            </a:prstGeom>
            <a:solidFill>
              <a:schemeClr val="accent5">
                <a:lumMod val="5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7519286" y="2493876"/>
              <a:ext cx="896400" cy="6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从队首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发送</a:t>
              </a: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455935" y="2282860"/>
              <a:ext cx="0" cy="11781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6875286" y="3730661"/>
              <a:ext cx="195262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最小门限 </a:t>
              </a:r>
              <a:r>
                <a:rPr kumimoji="1" lang="en-US" altLang="zh-CN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TH</a:t>
              </a:r>
              <a:r>
                <a:rPr kumimoji="1" lang="en-US" altLang="zh-CN" sz="1846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min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781247" y="4593773"/>
              <a:ext cx="1704313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最大门限 </a:t>
              </a:r>
              <a:r>
                <a:rPr kumimoji="1" lang="en-US" altLang="zh-CN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TH</a:t>
              </a:r>
              <a:r>
                <a:rPr kumimoji="1" lang="en-US" altLang="zh-CN" sz="1846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min</a:t>
              </a:r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205529" y="2657781"/>
              <a:ext cx="1981200" cy="398585"/>
            </a:xfrm>
            <a:prstGeom prst="rightArrow">
              <a:avLst>
                <a:gd name="adj1" fmla="val 50000"/>
                <a:gd name="adj2" fmla="val 114706"/>
              </a:avLst>
            </a:prstGeom>
            <a:solidFill>
              <a:schemeClr val="accent5">
                <a:lumMod val="50000"/>
              </a:schemeClr>
            </a:solidFill>
            <a:ln w="9525">
              <a:solidFill>
                <a:srgbClr val="3333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608458" y="2452845"/>
              <a:ext cx="659155" cy="660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分组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到达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573410" y="4063304"/>
              <a:ext cx="1912062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平均队列长度 </a:t>
              </a:r>
              <a:r>
                <a:rPr kumimoji="1" lang="en-US" altLang="zh-CN" sz="1846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L</a:t>
              </a:r>
              <a:r>
                <a:rPr kumimoji="1" lang="en-US" altLang="zh-CN" sz="1846" baseline="-25000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av</a:t>
              </a: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6713360" y="1856433"/>
              <a:ext cx="0" cy="426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5854523" y="1868158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排队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1796872" y="1868158"/>
              <a:ext cx="65915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丢弃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3306586" y="1869622"/>
              <a:ext cx="1646605" cy="376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以概率</a:t>
              </a:r>
              <a:r>
                <a:rPr kumimoji="1" lang="zh-CN" altLang="en-US" sz="1846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1846" i="1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p</a:t>
              </a:r>
              <a:r>
                <a:rPr kumimoji="1" lang="en-US" altLang="zh-CN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zh-CN" altLang="en-US" sz="1846">
                  <a:solidFill>
                    <a:srgbClr val="000099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丢弃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4470223" y="4079421"/>
              <a:ext cx="22256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H="1">
              <a:off x="6713361" y="3500595"/>
              <a:ext cx="14287" cy="1393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4462285" y="3491802"/>
              <a:ext cx="0" cy="8030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5743398" y="3639806"/>
              <a:ext cx="100647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2609672" y="4586444"/>
              <a:ext cx="40957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 flipH="1" flipV="1">
              <a:off x="6211710" y="3657391"/>
              <a:ext cx="652462" cy="21980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solidFill>
                  <a:srgbClr val="000099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8" name="圆角矩形标注 37"/>
          <p:cNvSpPr/>
          <p:nvPr/>
        </p:nvSpPr>
        <p:spPr>
          <a:xfrm>
            <a:off x="3781247" y="1497133"/>
            <a:ext cx="4497179" cy="720192"/>
          </a:xfrm>
          <a:prstGeom prst="wedgeRoundRectCallout">
            <a:avLst>
              <a:gd name="adj1" fmla="val -44652"/>
              <a:gd name="adj2" fmla="val 121083"/>
              <a:gd name="adj3" fmla="val 16667"/>
            </a:avLst>
          </a:prstGeom>
          <a:solidFill>
            <a:srgbClr val="990099"/>
          </a:solidFill>
          <a:ln>
            <a:solidFill>
              <a:srgbClr val="99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FFFFFF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随机丢弃不同流的分组，避免全局同步问题</a:t>
            </a:r>
            <a:endParaRPr lang="zh-CN" altLang="en-US" sz="1600" dirty="0">
              <a:solidFill>
                <a:srgbClr val="FFFF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653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随机早期检测 </a:t>
            </a:r>
            <a:r>
              <a:rPr lang="en-US" altLang="zh-CN" dirty="0"/>
              <a:t>RED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221822" y="3471047"/>
            <a:ext cx="8606088" cy="2544021"/>
            <a:chOff x="283192" y="4239292"/>
            <a:chExt cx="8606088" cy="2757689"/>
          </a:xfrm>
        </p:grpSpPr>
        <p:sp>
          <p:nvSpPr>
            <p:cNvPr id="38" name="Line 4"/>
            <p:cNvSpPr>
              <a:spLocks noChangeShapeType="1"/>
            </p:cNvSpPr>
            <p:nvPr/>
          </p:nvSpPr>
          <p:spPr bwMode="auto">
            <a:xfrm>
              <a:off x="943592" y="6565537"/>
              <a:ext cx="77898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39" name="Line 5"/>
            <p:cNvSpPr>
              <a:spLocks noChangeShapeType="1"/>
            </p:cNvSpPr>
            <p:nvPr/>
          </p:nvSpPr>
          <p:spPr bwMode="auto">
            <a:xfrm rot="-5400000">
              <a:off x="68757" y="5690702"/>
              <a:ext cx="1749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0" name="Text Box 6"/>
            <p:cNvSpPr txBox="1">
              <a:spLocks noChangeArrowheads="1"/>
            </p:cNvSpPr>
            <p:nvPr/>
          </p:nvSpPr>
          <p:spPr bwMode="auto">
            <a:xfrm>
              <a:off x="2072305" y="6588984"/>
              <a:ext cx="1696298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最小门限 </a:t>
              </a: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TH</a:t>
              </a:r>
              <a:r>
                <a:rPr kumimoji="1" lang="en-US" altLang="zh-CN" sz="1846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min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4882180" y="6559677"/>
              <a:ext cx="1718868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dirty="0">
                  <a:latin typeface="Calibri" panose="020F0502020204030204" pitchFamily="34" charset="0"/>
                  <a:ea typeface="华文楷体" panose="02010600040101010101" pitchFamily="2" charset="-122"/>
                </a:rPr>
                <a:t>最大门限 </a:t>
              </a:r>
              <a:r>
                <a:rPr kumimoji="1" lang="en-US" altLang="zh-CN" sz="1846" dirty="0" err="1">
                  <a:latin typeface="Calibri" panose="020F0502020204030204" pitchFamily="34" charset="0"/>
                  <a:ea typeface="华文楷体" panose="02010600040101010101" pitchFamily="2" charset="-122"/>
                </a:rPr>
                <a:t>TH</a:t>
              </a:r>
              <a:r>
                <a:rPr kumimoji="1" lang="en-US" altLang="zh-CN" sz="1846" baseline="-25000" dirty="0" err="1">
                  <a:latin typeface="Calibri" panose="020F0502020204030204" pitchFamily="34" charset="0"/>
                  <a:ea typeface="华文楷体" panose="02010600040101010101" pitchFamily="2" charset="-122"/>
                </a:rPr>
                <a:t>max</a:t>
              </a:r>
              <a:endParaRPr kumimoji="1" lang="en-US" altLang="zh-CN" sz="1846" baseline="-25000" dirty="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6985617" y="6158161"/>
              <a:ext cx="1903663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>
                  <a:latin typeface="Calibri" panose="020F0502020204030204" pitchFamily="34" charset="0"/>
                  <a:ea typeface="华文楷体" panose="02010600040101010101" pitchFamily="2" charset="-122"/>
                </a:rPr>
                <a:t>平均队列长度 </a:t>
              </a:r>
              <a:r>
                <a:rPr kumimoji="1" lang="en-US" altLang="zh-CN" sz="1846" i="1">
                  <a:latin typeface="Calibri" panose="020F0502020204030204" pitchFamily="34" charset="0"/>
                  <a:ea typeface="华文楷体" panose="02010600040101010101" pitchFamily="2" charset="-122"/>
                </a:rPr>
                <a:t>L</a:t>
              </a:r>
              <a:r>
                <a:rPr kumimoji="1" lang="en-US" altLang="zh-CN" sz="1846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av</a:t>
              </a: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283421" y="4239292"/>
              <a:ext cx="1308371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846" dirty="0" smtClean="0">
                  <a:latin typeface="Calibri" panose="020F0502020204030204" pitchFamily="34" charset="0"/>
                  <a:ea typeface="华文楷体" panose="02010600040101010101" pitchFamily="2" charset="-122"/>
                </a:rPr>
                <a:t>丢弃</a:t>
              </a:r>
              <a:r>
                <a:rPr kumimoji="1" lang="zh-CN" altLang="en-US" sz="1846" dirty="0">
                  <a:latin typeface="Calibri" panose="020F0502020204030204" pitchFamily="34" charset="0"/>
                  <a:ea typeface="华文楷体" panose="02010600040101010101" pitchFamily="2" charset="-122"/>
                </a:rPr>
                <a:t>概率</a:t>
              </a:r>
              <a:r>
                <a:rPr kumimoji="1" lang="zh-CN" altLang="en-US" sz="1846" i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kumimoji="1" lang="en-US" altLang="zh-CN" sz="1846" i="1" dirty="0">
                  <a:latin typeface="Calibri" panose="020F0502020204030204" pitchFamily="34" charset="0"/>
                  <a:ea typeface="华文楷体" panose="02010600040101010101" pitchFamily="2" charset="-122"/>
                </a:rPr>
                <a:t>p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>
              <a:off x="6023591" y="6127387"/>
              <a:ext cx="0" cy="4381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3201016" y="6492269"/>
              <a:ext cx="0" cy="73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 rot="-5400000">
              <a:off x="999948" y="5124392"/>
              <a:ext cx="0" cy="112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3201016" y="5180750"/>
              <a:ext cx="5307013" cy="1384788"/>
            </a:xfrm>
            <a:custGeom>
              <a:avLst/>
              <a:gdLst>
                <a:gd name="T0" fmla="*/ 0 w 2256"/>
                <a:gd name="T1" fmla="*/ 912 h 912"/>
                <a:gd name="T2" fmla="*/ 1200 w 2256"/>
                <a:gd name="T3" fmla="*/ 624 h 912"/>
                <a:gd name="T4" fmla="*/ 1200 w 2256"/>
                <a:gd name="T5" fmla="*/ 0 h 912"/>
                <a:gd name="T6" fmla="*/ 2256 w 2256"/>
                <a:gd name="T7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6" h="912">
                  <a:moveTo>
                    <a:pt x="0" y="912"/>
                  </a:moveTo>
                  <a:lnTo>
                    <a:pt x="1200" y="624"/>
                  </a:lnTo>
                  <a:lnTo>
                    <a:pt x="1200" y="0"/>
                  </a:lnTo>
                  <a:lnTo>
                    <a:pt x="2256" y="0"/>
                  </a:ln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378441" y="4912584"/>
              <a:ext cx="484428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1.0</a:t>
              </a:r>
              <a:endParaRPr kumimoji="1" lang="en-US" altLang="zh-CN" sz="1846" i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519730" y="6268065"/>
              <a:ext cx="304892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>
                  <a:latin typeface="Calibri" panose="020F0502020204030204" pitchFamily="34" charset="0"/>
                  <a:ea typeface="华文楷体" panose="02010600040101010101" pitchFamily="2" charset="-122"/>
                </a:rPr>
                <a:t>0</a:t>
              </a:r>
              <a:endParaRPr kumimoji="1" lang="en-US" altLang="zh-CN" sz="1846" i="1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>
              <a:off x="943591" y="6127387"/>
              <a:ext cx="508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662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283192" y="5841638"/>
              <a:ext cx="575927" cy="407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46" i="1">
                  <a:latin typeface="Calibri" panose="020F0502020204030204" pitchFamily="34" charset="0"/>
                  <a:ea typeface="华文楷体" panose="02010600040101010101" pitchFamily="2" charset="-122"/>
                </a:rPr>
                <a:t>p</a:t>
              </a:r>
              <a:r>
                <a:rPr kumimoji="1" lang="en-US" altLang="zh-CN" sz="1846" baseline="-25000">
                  <a:latin typeface="Calibri" panose="020F0502020204030204" pitchFamily="34" charset="0"/>
                  <a:ea typeface="华文楷体" panose="02010600040101010101" pitchFamily="2" charset="-122"/>
                </a:rPr>
                <a:t>max</a:t>
              </a:r>
              <a:endParaRPr kumimoji="1" lang="en-US" altLang="zh-CN" sz="1846" i="1" baseline="-25000"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457199" y="1546577"/>
            <a:ext cx="8370711" cy="1552221"/>
          </a:xfrm>
        </p:spPr>
        <p:txBody>
          <a:bodyPr/>
          <a:lstStyle/>
          <a:p>
            <a:r>
              <a:rPr lang="zh-CN" altLang="en-US" sz="2000" dirty="0"/>
              <a:t>丢弃概率 </a:t>
            </a:r>
            <a:r>
              <a:rPr lang="en-US" altLang="zh-CN" sz="2000" dirty="0"/>
              <a:t>p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选择是难点</a:t>
            </a:r>
            <a:endParaRPr lang="en-US" altLang="zh-CN" sz="2000" dirty="0" smtClean="0"/>
          </a:p>
          <a:p>
            <a:pPr lvl="1"/>
            <a:r>
              <a:rPr lang="en-US" altLang="zh-CN" sz="1600" dirty="0" smtClean="0"/>
              <a:t>p </a:t>
            </a:r>
            <a:r>
              <a:rPr lang="zh-CN" altLang="en-US" sz="1600" dirty="0" smtClean="0"/>
              <a:t>不是</a:t>
            </a:r>
            <a:r>
              <a:rPr lang="zh-CN" altLang="en-US" sz="1600" dirty="0"/>
              <a:t>个</a:t>
            </a:r>
            <a:r>
              <a:rPr lang="zh-CN" altLang="en-US" sz="1600" dirty="0" smtClean="0"/>
              <a:t>常量，与平均队列长度等多因素相关</a:t>
            </a:r>
            <a:endParaRPr lang="en-US" altLang="zh-CN" dirty="0"/>
          </a:p>
          <a:p>
            <a:r>
              <a:rPr lang="en-US" altLang="zh-CN" sz="2000" dirty="0" smtClean="0"/>
              <a:t>RED </a:t>
            </a:r>
            <a:r>
              <a:rPr lang="zh-CN" altLang="en-US" sz="2000" dirty="0"/>
              <a:t>的使用效果</a:t>
            </a:r>
            <a:r>
              <a:rPr lang="zh-CN" altLang="en-US" sz="2000" dirty="0" smtClean="0"/>
              <a:t>并不理想，未进行</a:t>
            </a:r>
            <a:r>
              <a:rPr lang="zh-CN" altLang="en-US" sz="2000" smtClean="0"/>
              <a:t>大规模部署</a:t>
            </a:r>
            <a:endParaRPr lang="en-US" altLang="zh-CN" sz="16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202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7" name="图片 1" descr="问号11.jpg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5" y="1763112"/>
            <a:ext cx="3742509" cy="374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45576" y="2187817"/>
            <a:ext cx="259079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Any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40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Questions</a:t>
            </a:r>
            <a:endParaRPr lang="zh-CN" altLang="en-US" sz="40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36374" y="2187817"/>
            <a:ext cx="112776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8800" b="1" i="1" dirty="0" smtClean="0">
                <a:solidFill>
                  <a:srgbClr val="6900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方正舒体" panose="02010601030101010101" pitchFamily="2" charset="-122"/>
              </a:rPr>
              <a:t>？</a:t>
            </a:r>
            <a:endParaRPr lang="zh-CN" altLang="en-US" sz="8800" b="1" i="1" dirty="0">
              <a:solidFill>
                <a:srgbClr val="69008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方正舒体" panose="02010601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68533" y="4432349"/>
            <a:ext cx="17678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谢谢！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74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9346"/>
            <a:ext cx="8229600" cy="553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5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.1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传输层协议概述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5.2  </a:t>
            </a:r>
            <a:r>
              <a:rPr lang="zh-CN" altLang="en-US" dirty="0" smtClean="0">
                <a:solidFill>
                  <a:schemeClr val="bg1">
                    <a:lumMod val="75000"/>
                  </a:schemeClr>
                </a:solidFill>
              </a:rPr>
              <a:t>用户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数据报协议 </a:t>
            </a:r>
            <a:r>
              <a:rPr lang="en-US" altLang="zh-CN" dirty="0" smtClean="0">
                <a:solidFill>
                  <a:schemeClr val="bg1">
                    <a:lumMod val="75000"/>
                  </a:schemeClr>
                </a:solidFill>
              </a:rPr>
              <a:t>UDP</a:t>
            </a:r>
          </a:p>
          <a:p>
            <a:r>
              <a:rPr lang="en-US" altLang="zh-CN" dirty="0" smtClean="0"/>
              <a:t>5.3  </a:t>
            </a:r>
            <a:r>
              <a:rPr lang="zh-CN" altLang="en-US" dirty="0" smtClean="0"/>
              <a:t>传输控制协议 </a:t>
            </a:r>
            <a:r>
              <a:rPr lang="en-US" altLang="zh-CN" dirty="0"/>
              <a:t>TCP 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5.3.1  TCP</a:t>
            </a:r>
            <a:r>
              <a:rPr lang="zh-CN" altLang="en-US" dirty="0" smtClean="0"/>
              <a:t>协议概述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5.3.2  TCP</a:t>
            </a:r>
            <a:r>
              <a:rPr lang="zh-CN" altLang="en-US" dirty="0" smtClean="0"/>
              <a:t>报文段格式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5.3.3  </a:t>
            </a:r>
            <a:r>
              <a:rPr lang="zh-CN" altLang="en-US" dirty="0" smtClean="0"/>
              <a:t>连接管理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5.3.4  </a:t>
            </a:r>
            <a:r>
              <a:rPr lang="zh-CN" altLang="en-US" dirty="0" smtClean="0"/>
              <a:t>可靠</a:t>
            </a:r>
            <a:r>
              <a:rPr lang="zh-CN" altLang="en-US" dirty="0"/>
              <a:t>和有序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5.3.5  </a:t>
            </a:r>
            <a:r>
              <a:rPr lang="zh-CN" altLang="en-US" dirty="0" smtClean="0"/>
              <a:t>流量控制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5.3.6  </a:t>
            </a:r>
            <a:r>
              <a:rPr lang="zh-CN" altLang="en-US" dirty="0" smtClean="0"/>
              <a:t>触发传输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5.3.7  </a:t>
            </a:r>
            <a:r>
              <a:rPr lang="zh-CN" altLang="en-US" dirty="0" smtClean="0"/>
              <a:t>自</a:t>
            </a:r>
            <a:r>
              <a:rPr lang="zh-CN" altLang="en-US" dirty="0"/>
              <a:t>适应重传</a:t>
            </a:r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5.3.8  </a:t>
            </a:r>
            <a:r>
              <a:rPr lang="zh-CN" altLang="en-US" dirty="0" smtClean="0"/>
              <a:t>拥塞控制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8283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9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拥塞避免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96" y="1418685"/>
            <a:ext cx="8601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4256314" y="4528457"/>
            <a:ext cx="239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系统中引入门限值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14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+</a:t>
            </a:r>
            <a:r>
              <a:rPr lang="zh-CN" altLang="en-US" dirty="0"/>
              <a:t>拥塞</a:t>
            </a:r>
            <a:r>
              <a:rPr lang="zh-CN" altLang="en-US" dirty="0" smtClean="0"/>
              <a:t>避免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63337" y="1638092"/>
            <a:ext cx="5468983" cy="4794250"/>
            <a:chOff x="1663337" y="1638092"/>
            <a:chExt cx="5468983" cy="4794250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663337" y="1638092"/>
              <a:ext cx="5334000" cy="479425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80808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</a:endParaRPr>
            </a:p>
          </p:txBody>
        </p:sp>
        <p:sp>
          <p:nvSpPr>
            <p:cNvPr id="10" name="Rectangle 4"/>
            <p:cNvSpPr txBox="1">
              <a:spLocks noChangeArrowheads="1"/>
            </p:cNvSpPr>
            <p:nvPr/>
          </p:nvSpPr>
          <p:spPr bwMode="auto">
            <a:xfrm>
              <a:off x="2476499" y="1784142"/>
              <a:ext cx="4655821" cy="464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0000"/>
                <a:buFont typeface="Wingdings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2150" indent="-34766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charset="2"/>
                <a:buChar char="l"/>
                <a:defRPr sz="24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987425" indent="-293688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charset="2"/>
                <a:buChar char="l"/>
                <a:defRPr sz="20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281113" indent="-2921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986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20558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5130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702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427413" indent="-315913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charset="2"/>
                <a:buChar char="§"/>
                <a:defRPr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Initially:</a:t>
              </a:r>
              <a:endPara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= 1</a:t>
              </a:r>
              <a:r>
                <a:rPr lang="en-US" altLang="zh-CN" sz="200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;</a:t>
              </a:r>
            </a:p>
            <a:p>
              <a:pPr lvl="0">
                <a:lnSpc>
                  <a:spcPct val="80000"/>
                </a:lnSpc>
                <a:buClr>
                  <a:srgbClr val="330066"/>
                </a:buClr>
                <a:buNone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ssthresh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</a:t>
              </a:r>
              <a:r>
                <a:rPr lang="en-US" sz="200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= initial </a:t>
              </a:r>
              <a:r>
                <a:rPr lang="en-US" altLang="zh-CN" sz="2000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value</a:t>
              </a:r>
              <a:r>
                <a:rPr lang="en-US" sz="2000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;</a:t>
              </a:r>
              <a:endPara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New 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ack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received:</a:t>
              </a:r>
              <a:endPara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if (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&lt; 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ssthresh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) 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      /* Slow Start*/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      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= 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+ 1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;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else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      /* Congestion Avoidance */</a:t>
              </a:r>
            </a:p>
            <a:p>
              <a:pPr lvl="0">
                <a:lnSpc>
                  <a:spcPct val="80000"/>
                </a:lnSpc>
                <a:buClr>
                  <a:srgbClr val="330066"/>
                </a:buClr>
                <a:buNone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      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= 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+ 1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/</a:t>
              </a:r>
              <a:r>
                <a:rPr lang="en-US" altLang="zh-CN" sz="2000" kern="0" dirty="0" err="1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cwnd</a:t>
              </a:r>
              <a:r>
                <a:rPr lang="zh-CN" altLang="en-US" sz="2000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*</a:t>
              </a:r>
              <a:r>
                <a:rPr lang="en-US" altLang="zh-CN" sz="2000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1MSS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;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Timeout: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/* Multiplicative decrease */</a:t>
              </a:r>
            </a:p>
            <a:p>
              <a:pPr lvl="0">
                <a:lnSpc>
                  <a:spcPct val="80000"/>
                </a:lnSpc>
                <a:buClr>
                  <a:srgbClr val="330066"/>
                </a:buClr>
                <a:buNone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ssthresh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= max (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/2, 2</a:t>
              </a:r>
              <a:r>
                <a:rPr lang="zh-CN" altLang="en-US" sz="2000" kern="0" dirty="0">
                  <a:solidFill>
                    <a:srgbClr val="000000"/>
                  </a:solidFill>
                  <a:latin typeface="Calibri" panose="020F0502020204030204" pitchFamily="34" charset="0"/>
                </a:rPr>
                <a:t> </a:t>
              </a:r>
              <a:r>
                <a:rPr lang="en-US" altLang="zh-CN" sz="2000" kern="0" dirty="0" smtClean="0">
                  <a:solidFill>
                    <a:srgbClr val="000000"/>
                  </a:solidFill>
                  <a:latin typeface="Calibri" panose="020F0502020204030204" pitchFamily="34" charset="0"/>
                </a:rPr>
                <a:t>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);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0066"/>
                </a:buClr>
                <a:buSzPct val="70000"/>
                <a:buFont typeface="Wingdings" charset="2"/>
                <a:buNone/>
                <a:tabLst/>
                <a:defRPr/>
              </a:pP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	</a:t>
              </a:r>
              <a:r>
                <a:rPr kumimoji="0" lang="en-US" sz="20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cwnd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 = 1</a:t>
              </a:r>
              <a:r>
                <a:rPr kumimoji="0" lang="en-US" altLang="zh-CN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MSS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;</a:t>
              </a:r>
              <a:endPara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圆角矩形标注 11"/>
          <p:cNvSpPr/>
          <p:nvPr/>
        </p:nvSpPr>
        <p:spPr>
          <a:xfrm>
            <a:off x="5556828" y="3388897"/>
            <a:ext cx="3289097" cy="1292639"/>
          </a:xfrm>
          <a:prstGeom prst="wedgeRoundRectCallout">
            <a:avLst>
              <a:gd name="adj1" fmla="val -93733"/>
              <a:gd name="adj2" fmla="val 112045"/>
              <a:gd name="adj3" fmla="val 16667"/>
            </a:avLst>
          </a:prstGeom>
          <a:solidFill>
            <a:srgbClr val="CACAFF">
              <a:lumMod val="50000"/>
            </a:srgbClr>
          </a:solidFill>
          <a:ln w="25400" cap="flat" cmpd="sng" algn="ctr">
            <a:solidFill>
              <a:srgbClr val="CACAFF">
                <a:lumMod val="2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>
              <a:lnSpc>
                <a:spcPct val="150000"/>
              </a:lnSpc>
            </a:pPr>
            <a:r>
              <a:rPr lang="zh-CN" altLang="en-US" sz="1400" kern="0" dirty="0" smtClean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 发生超时时：</a:t>
            </a:r>
            <a:endParaRPr lang="en-US" altLang="zh-CN" sz="1400" kern="0" dirty="0" smtClean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kern="0" dirty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 </a:t>
            </a:r>
            <a:r>
              <a:rPr lang="en-US" altLang="zh-CN" sz="1400" kern="0" dirty="0" smtClean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   </a:t>
            </a:r>
            <a:r>
              <a:rPr lang="en-US" altLang="zh-CN" sz="1400" kern="0" dirty="0" err="1" smtClean="0">
                <a:solidFill>
                  <a:srgbClr val="FFFFFF"/>
                </a:solidFill>
                <a:ea typeface="黑体" panose="02010609060101010101" pitchFamily="49" charset="-122"/>
              </a:rPr>
              <a:t>ssthresh</a:t>
            </a:r>
            <a:r>
              <a:rPr lang="zh-CN" altLang="en-US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减小为当前</a:t>
            </a:r>
            <a:r>
              <a:rPr lang="en-US" altLang="zh-CN" sz="1400" kern="0" dirty="0" err="1" smtClean="0">
                <a:solidFill>
                  <a:srgbClr val="FFFFFF"/>
                </a:solidFill>
                <a:ea typeface="黑体" panose="02010609060101010101" pitchFamily="49" charset="-122"/>
              </a:rPr>
              <a:t>cwnd</a:t>
            </a:r>
            <a:r>
              <a:rPr lang="zh-CN" altLang="en-US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值的一半，    </a:t>
            </a:r>
            <a:endParaRPr lang="en-US" altLang="zh-CN" sz="1400" kern="0" dirty="0" smtClean="0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kern="0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1400" kern="0" dirty="0" err="1" smtClean="0">
                <a:solidFill>
                  <a:srgbClr val="FFFFFF"/>
                </a:solidFill>
                <a:ea typeface="黑体" panose="02010609060101010101" pitchFamily="49" charset="-122"/>
              </a:rPr>
              <a:t>cwnd</a:t>
            </a:r>
            <a:r>
              <a:rPr lang="zh-CN" altLang="en-US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置为最小值，  </a:t>
            </a:r>
            <a:endParaRPr lang="en-US" altLang="zh-CN" sz="1400" kern="0" dirty="0" smtClean="0">
              <a:solidFill>
                <a:srgbClr val="FFFFFF"/>
              </a:solidFill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1400" kern="0" dirty="0">
                <a:solidFill>
                  <a:srgbClr val="FFFFFF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1400" kern="0" dirty="0" smtClean="0">
                <a:solidFill>
                  <a:srgbClr val="FFFFFF"/>
                </a:solidFill>
                <a:ea typeface="黑体" panose="02010609060101010101" pitchFamily="49" charset="-122"/>
              </a:rPr>
              <a:t>执行慢启动</a:t>
            </a:r>
            <a:endParaRPr lang="en-US" altLang="zh-CN" sz="1400" kern="0" dirty="0" smtClean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3108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9"/>
          <p:cNvSpPr>
            <a:spLocks noChangeArrowheads="1"/>
          </p:cNvSpPr>
          <p:nvPr/>
        </p:nvSpPr>
        <p:spPr bwMode="auto">
          <a:xfrm>
            <a:off x="5702231" y="892635"/>
            <a:ext cx="3284179" cy="34290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808080">
                <a:alpha val="74998"/>
              </a:srgbClr>
            </a:outerShdw>
          </a:effec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慢启动</a:t>
            </a:r>
            <a:r>
              <a:rPr lang="en-US" altLang="zh-CN" dirty="0"/>
              <a:t>+</a:t>
            </a:r>
            <a:r>
              <a:rPr lang="zh-CN" altLang="en-US" dirty="0"/>
              <a:t>拥塞</a:t>
            </a:r>
            <a:r>
              <a:rPr lang="zh-CN" altLang="en-US" dirty="0" smtClean="0"/>
              <a:t>避免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3" name="Line 3"/>
          <p:cNvSpPr>
            <a:spLocks noChangeShapeType="1"/>
          </p:cNvSpPr>
          <p:nvPr/>
        </p:nvSpPr>
        <p:spPr bwMode="auto">
          <a:xfrm>
            <a:off x="1295400" y="3154684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295400" y="6202684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001000" y="6278884"/>
            <a:ext cx="65883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1">
                <a:latin typeface="Calibri" panose="020F0502020204030204" pitchFamily="34" charset="0"/>
              </a:rPr>
              <a:t>Time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4887" y="3114290"/>
            <a:ext cx="7005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1" dirty="0" err="1">
                <a:latin typeface="Calibri" panose="020F0502020204030204" pitchFamily="34" charset="0"/>
              </a:rPr>
              <a:t>cwnd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17" name="Arc 7"/>
          <p:cNvSpPr>
            <a:spLocks/>
          </p:cNvSpPr>
          <p:nvPr/>
        </p:nvSpPr>
        <p:spPr bwMode="auto">
          <a:xfrm>
            <a:off x="1295400" y="4297684"/>
            <a:ext cx="1524000" cy="19050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819400" y="429768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200400" y="4297684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200400" y="521208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1" name="Arc 11"/>
          <p:cNvSpPr>
            <a:spLocks/>
          </p:cNvSpPr>
          <p:nvPr/>
        </p:nvSpPr>
        <p:spPr bwMode="auto">
          <a:xfrm>
            <a:off x="3200400" y="5212084"/>
            <a:ext cx="990600" cy="9906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V="1">
            <a:off x="4191000" y="4831084"/>
            <a:ext cx="1143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5334000" y="483108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5715000" y="4831084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715000" y="5516884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6" name="Arc 16"/>
          <p:cNvSpPr>
            <a:spLocks/>
          </p:cNvSpPr>
          <p:nvPr/>
        </p:nvSpPr>
        <p:spPr bwMode="auto">
          <a:xfrm>
            <a:off x="5715000" y="5516884"/>
            <a:ext cx="914400" cy="685800"/>
          </a:xfrm>
          <a:custGeom>
            <a:avLst/>
            <a:gdLst>
              <a:gd name="G0" fmla="+- 0 0 0"/>
              <a:gd name="G1" fmla="+- 0 0 0"/>
              <a:gd name="G2" fmla="+- 21600 0 0"/>
              <a:gd name="T0" fmla="*/ 21600 w 21600"/>
              <a:gd name="T1" fmla="*/ 0 h 21600"/>
              <a:gd name="T2" fmla="*/ 0 w 21600"/>
              <a:gd name="T3" fmla="*/ 21600 h 21600"/>
              <a:gd name="T4" fmla="*/ 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V="1">
            <a:off x="6629400" y="5059684"/>
            <a:ext cx="1371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2551112" y="3947814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Timeout</a:t>
            </a:r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1600200" y="6202684"/>
            <a:ext cx="58580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Slow</a:t>
            </a:r>
            <a:br>
              <a:rPr lang="en-US" sz="1600" b="0" dirty="0">
                <a:latin typeface="Calibri" panose="020F0502020204030204" pitchFamily="34" charset="0"/>
              </a:rPr>
            </a:br>
            <a:r>
              <a:rPr lang="en-US" sz="1600" b="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267200" y="4602484"/>
            <a:ext cx="65723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AIMD</a:t>
            </a: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5410200" y="5516884"/>
            <a:ext cx="228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4495800" y="5288284"/>
            <a:ext cx="879856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 err="1">
                <a:latin typeface="Calibri" panose="020F0502020204030204" pitchFamily="34" charset="0"/>
              </a:rPr>
              <a:t>ssthresh</a:t>
            </a:r>
            <a:endParaRPr lang="en-US" sz="1600" b="0" dirty="0">
              <a:latin typeface="Calibri" panose="020F0502020204030204" pitchFamily="34" charset="0"/>
            </a:endParaRPr>
          </a:p>
        </p:txBody>
      </p:sp>
      <p:sp>
        <p:nvSpPr>
          <p:cNvPr id="33" name="Line 23"/>
          <p:cNvSpPr>
            <a:spLocks noChangeShapeType="1"/>
          </p:cNvSpPr>
          <p:nvPr/>
        </p:nvSpPr>
        <p:spPr bwMode="auto">
          <a:xfrm flipH="1" flipV="1">
            <a:off x="3962400" y="5288284"/>
            <a:ext cx="533400" cy="152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 sz="1600">
              <a:latin typeface="Calibri" panose="020F0502020204030204" pitchFamily="34" charset="0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5105400" y="4450084"/>
            <a:ext cx="917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Timeout</a:t>
            </a:r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5943600" y="6278884"/>
            <a:ext cx="58580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Slow</a:t>
            </a:r>
            <a:br>
              <a:rPr lang="en-US" sz="1600" b="0" dirty="0">
                <a:latin typeface="Calibri" panose="020F0502020204030204" pitchFamily="34" charset="0"/>
              </a:rPr>
            </a:br>
            <a:r>
              <a:rPr lang="en-US" sz="1600" b="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3352800" y="6202684"/>
            <a:ext cx="585801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 dirty="0">
                <a:latin typeface="Calibri" panose="020F0502020204030204" pitchFamily="34" charset="0"/>
              </a:rPr>
              <a:t>Slow</a:t>
            </a:r>
            <a:br>
              <a:rPr lang="en-US" sz="1600" b="0" dirty="0">
                <a:latin typeface="Calibri" panose="020F0502020204030204" pitchFamily="34" charset="0"/>
              </a:rPr>
            </a:br>
            <a:r>
              <a:rPr lang="en-US" sz="1600" b="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7080069" y="4872888"/>
            <a:ext cx="65723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1600" b="0">
                <a:latin typeface="Calibri" panose="020F0502020204030204" pitchFamily="34" charset="0"/>
              </a:rPr>
              <a:t>AIMD</a:t>
            </a:r>
          </a:p>
        </p:txBody>
      </p:sp>
      <p:sp>
        <p:nvSpPr>
          <p:cNvPr id="44" name="Rectangle 37"/>
          <p:cNvSpPr>
            <a:spLocks noChangeArrowheads="1"/>
          </p:cNvSpPr>
          <p:nvPr/>
        </p:nvSpPr>
        <p:spPr bwMode="auto">
          <a:xfrm>
            <a:off x="5930831" y="3559635"/>
            <a:ext cx="2819400" cy="76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Rectangle 36"/>
          <p:cNvSpPr>
            <a:spLocks noChangeArrowheads="1"/>
          </p:cNvSpPr>
          <p:nvPr/>
        </p:nvSpPr>
        <p:spPr bwMode="auto">
          <a:xfrm>
            <a:off x="5930831" y="1883235"/>
            <a:ext cx="2819400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5930831" y="1197435"/>
            <a:ext cx="2819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35"/>
          <p:cNvSpPr>
            <a:spLocks noChangeArrowheads="1"/>
          </p:cNvSpPr>
          <p:nvPr/>
        </p:nvSpPr>
        <p:spPr bwMode="auto">
          <a:xfrm>
            <a:off x="5930831" y="2864909"/>
            <a:ext cx="28194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120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28"/>
          <p:cNvSpPr>
            <a:spLocks noGrp="1" noChangeArrowheads="1"/>
          </p:cNvSpPr>
          <p:nvPr/>
        </p:nvSpPr>
        <p:spPr bwMode="auto">
          <a:xfrm>
            <a:off x="5778431" y="892635"/>
            <a:ext cx="320797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Initially:</a:t>
            </a:r>
            <a:endParaRPr lang="en-US" altLang="zh-CN" sz="160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ssthresh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zh-CN" sz="1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 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value;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zh-CN" sz="1600" b="1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ack</a:t>
            </a:r>
            <a:r>
              <a:rPr lang="en-US" altLang="zh-CN" sz="16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received:</a:t>
            </a:r>
            <a:endParaRPr lang="en-US" altLang="zh-CN" sz="1600" dirty="0" smtClean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if (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&lt; 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ssthresh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      /* Slow Start*/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      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+ 1;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      /* Congestion Avoidance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      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+ 1/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Timeout: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/* Multiplicative decrease */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ssthresh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max (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/2, 2);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  <a:r>
              <a:rPr lang="en-US" altLang="zh-CN" sz="1600" dirty="0" err="1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cwnd</a:t>
            </a:r>
            <a:r>
              <a:rPr lang="en-US" altLang="zh-CN" sz="1600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 = 1;</a:t>
            </a:r>
          </a:p>
        </p:txBody>
      </p:sp>
      <p:sp>
        <p:nvSpPr>
          <p:cNvPr id="49" name="圆角矩形标注 48"/>
          <p:cNvSpPr/>
          <p:nvPr/>
        </p:nvSpPr>
        <p:spPr>
          <a:xfrm>
            <a:off x="1815737" y="2380248"/>
            <a:ext cx="3119991" cy="484662"/>
          </a:xfrm>
          <a:prstGeom prst="wedgeRoundRectCallout">
            <a:avLst>
              <a:gd name="adj1" fmla="val -11729"/>
              <a:gd name="adj2" fmla="val 339459"/>
              <a:gd name="adj3" fmla="val 16667"/>
            </a:avLst>
          </a:prstGeom>
          <a:solidFill>
            <a:srgbClr val="CACAFF">
              <a:lumMod val="50000"/>
            </a:srgbClr>
          </a:solidFill>
          <a:ln w="25400" cap="flat" cmpd="sng" algn="ctr">
            <a:solidFill>
              <a:srgbClr val="CACAFF">
                <a:lumMod val="2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lvl="0">
              <a:lnSpc>
                <a:spcPct val="150000"/>
              </a:lnSpc>
            </a:pPr>
            <a:r>
              <a:rPr lang="zh-CN" altLang="en-US" sz="1400" kern="0" dirty="0" smtClean="0">
                <a:solidFill>
                  <a:srgbClr val="FFFFFF"/>
                </a:solidFill>
                <a:latin typeface="Arial"/>
                <a:ea typeface="黑体" panose="02010609060101010101" pitchFamily="49" charset="-122"/>
              </a:rPr>
              <a:t>拥塞窗口没有变化且没有数据发送</a:t>
            </a:r>
            <a:endParaRPr lang="en-US" altLang="zh-CN" sz="1400" kern="0" dirty="0" smtClean="0">
              <a:solidFill>
                <a:srgbClr val="FFFFFF"/>
              </a:solidFill>
              <a:latin typeface="Arial"/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296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/>
      <p:bldP spid="35" grpId="0"/>
      <p:bldP spid="36" grpId="0"/>
      <p:bldP spid="37" grpId="0"/>
      <p:bldP spid="44" grpId="0" animBg="1"/>
      <p:bldP spid="44" grpId="1" animBg="1"/>
      <p:bldP spid="44" grpId="2" animBg="1"/>
      <p:bldP spid="44" grpId="3" animBg="1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6" grpId="0" animBg="1"/>
      <p:bldP spid="46" grpId="1" animBg="1"/>
      <p:bldP spid="48" grpId="0" animBg="1"/>
      <p:bldP spid="48" grpId="1" animBg="1"/>
      <p:bldP spid="48" grpId="2" animBg="1"/>
      <p:bldP spid="47" grpId="0"/>
      <p:bldP spid="49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快重传</a:t>
            </a:r>
            <a:r>
              <a:rPr lang="en-US" altLang="zh-CN" dirty="0" smtClean="0"/>
              <a:t>+</a:t>
            </a:r>
            <a:r>
              <a:rPr lang="zh-CN" altLang="en-US" dirty="0" smtClean="0"/>
              <a:t>快恢复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5151765"/>
          </a:xfrm>
        </p:spPr>
        <p:txBody>
          <a:bodyPr/>
          <a:lstStyle/>
          <a:p>
            <a:r>
              <a:rPr lang="zh-CN" altLang="en-US" dirty="0" smtClean="0"/>
              <a:t>快重传</a:t>
            </a:r>
            <a:r>
              <a:rPr lang="en-US" altLang="zh-CN" dirty="0" smtClean="0"/>
              <a:t>(</a:t>
            </a:r>
            <a:r>
              <a:rPr lang="en-US" altLang="zh-CN" dirty="0">
                <a:ea typeface="ＭＳ Ｐゴシック" panose="020B0600070205080204" pitchFamily="34" charset="-128"/>
              </a:rPr>
              <a:t>Fast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Retransmit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收到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个重复</a:t>
            </a:r>
            <a:r>
              <a:rPr lang="en-US" altLang="zh-CN" sz="1800" dirty="0" smtClean="0"/>
              <a:t>ACK</a:t>
            </a:r>
            <a:r>
              <a:rPr lang="zh-CN" altLang="en-US" sz="1800" dirty="0" smtClean="0"/>
              <a:t>立即触发重传</a:t>
            </a:r>
            <a:endParaRPr lang="en-US" altLang="zh-CN" sz="1800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/>
              <a:t>快恢复 </a:t>
            </a:r>
            <a:r>
              <a:rPr lang="en-US" altLang="zh-CN" dirty="0" smtClean="0"/>
              <a:t>(</a:t>
            </a:r>
            <a:r>
              <a:rPr lang="en-US" altLang="zh-CN" dirty="0">
                <a:ea typeface="ＭＳ Ｐゴシック" panose="020B0600070205080204" pitchFamily="34" charset="-128"/>
              </a:rPr>
              <a:t>Fast Recovery</a:t>
            </a:r>
            <a:r>
              <a:rPr lang="en-US" altLang="zh-CN" dirty="0" smtClean="0"/>
              <a:t>)</a:t>
            </a:r>
            <a:endParaRPr lang="zh-CN" altLang="en-US" dirty="0" smtClean="0"/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在快重传之后</a:t>
            </a:r>
            <a:endParaRPr lang="en-US" altLang="zh-CN" sz="1800" dirty="0"/>
          </a:p>
          <a:p>
            <a:pPr marL="900000" lvl="2" indent="-216000">
              <a:lnSpc>
                <a:spcPct val="150000"/>
              </a:lnSpc>
              <a:spcBef>
                <a:spcPts val="0"/>
              </a:spcBef>
            </a:pPr>
            <a:r>
              <a:rPr lang="en-US" altLang="zh-CN" dirty="0" err="1" smtClean="0"/>
              <a:t>Ssthresh</a:t>
            </a:r>
            <a:r>
              <a:rPr lang="zh-CN" altLang="en-US" dirty="0" smtClean="0"/>
              <a:t>减小为当前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的一半：</a:t>
            </a:r>
            <a:r>
              <a:rPr lang="en-US" altLang="zh-CN" dirty="0" err="1"/>
              <a:t>ssthresh</a:t>
            </a:r>
            <a:r>
              <a:rPr lang="en-US" altLang="zh-CN" dirty="0"/>
              <a:t> = </a:t>
            </a:r>
            <a:r>
              <a:rPr lang="en-US" altLang="zh-CN" dirty="0" err="1"/>
              <a:t>cwnd</a:t>
            </a:r>
            <a:r>
              <a:rPr lang="en-US" altLang="zh-CN" dirty="0"/>
              <a:t> / 2</a:t>
            </a:r>
          </a:p>
          <a:p>
            <a:pPr marL="900000" lvl="2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新拥塞窗口 </a:t>
            </a:r>
            <a:r>
              <a:rPr lang="en-US" altLang="zh-CN" dirty="0" err="1"/>
              <a:t>cwnd</a:t>
            </a:r>
            <a:r>
              <a:rPr lang="en-US" altLang="zh-CN" dirty="0"/>
              <a:t> = 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新的 </a:t>
            </a:r>
            <a:r>
              <a:rPr lang="en-US" altLang="zh-CN" dirty="0" err="1"/>
              <a:t>ssthresh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1188000" lvl="3" indent="-216000">
              <a:spcBef>
                <a:spcPts val="0"/>
              </a:spcBef>
            </a:pPr>
            <a:r>
              <a:rPr lang="zh-CN" altLang="en-US" sz="1800" dirty="0"/>
              <a:t>不</a:t>
            </a:r>
            <a:r>
              <a:rPr lang="zh-CN" altLang="en-US" sz="1800" dirty="0" smtClean="0"/>
              <a:t>将</a:t>
            </a:r>
            <a:r>
              <a:rPr lang="en-US" altLang="zh-CN" sz="1800" dirty="0" err="1" smtClean="0"/>
              <a:t>cwnd</a:t>
            </a:r>
            <a:r>
              <a:rPr lang="zh-CN" altLang="en-US" sz="1800" dirty="0" smtClean="0"/>
              <a:t>减为最小值，而是减小一半</a:t>
            </a:r>
          </a:p>
          <a:p>
            <a:pPr marL="900000" lvl="2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执行拥塞避免 </a:t>
            </a:r>
            <a:r>
              <a:rPr lang="en-US" altLang="zh-CN" dirty="0" smtClean="0"/>
              <a:t>(AIMD)</a:t>
            </a:r>
            <a:r>
              <a:rPr lang="zh-CN" altLang="en-US" dirty="0" smtClean="0"/>
              <a:t>，使</a:t>
            </a:r>
            <a:r>
              <a:rPr lang="en-US" altLang="zh-CN" dirty="0" err="1" smtClean="0"/>
              <a:t>cwnd</a:t>
            </a:r>
            <a:r>
              <a:rPr lang="zh-CN" altLang="en-US" dirty="0" smtClean="0"/>
              <a:t>缓慢线性</a:t>
            </a:r>
            <a:r>
              <a:rPr lang="zh-CN" altLang="en-US" dirty="0"/>
              <a:t>增大</a:t>
            </a:r>
            <a:endParaRPr lang="en-US" altLang="zh-CN" dirty="0" smtClean="0"/>
          </a:p>
          <a:p>
            <a:pPr marL="634932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退出条件</a:t>
            </a:r>
            <a:endParaRPr lang="en-US" altLang="zh-CN" dirty="0" smtClean="0"/>
          </a:p>
          <a:p>
            <a:pPr marL="900000" lvl="2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/>
              <a:t>快</a:t>
            </a:r>
            <a:r>
              <a:rPr lang="zh-CN" altLang="en-US" dirty="0"/>
              <a:t>恢复过程中若出现超时，</a:t>
            </a:r>
            <a:r>
              <a:rPr lang="en-US" altLang="zh-CN" dirty="0" err="1" smtClean="0"/>
              <a:t>cwnd</a:t>
            </a:r>
            <a:r>
              <a:rPr lang="en-US" altLang="zh-CN" dirty="0" smtClean="0"/>
              <a:t>=1</a:t>
            </a: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51" y="-12498"/>
            <a:ext cx="3439005" cy="3639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6665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快重传</a:t>
            </a:r>
            <a:r>
              <a:rPr lang="en-US" altLang="zh-CN" dirty="0" smtClean="0"/>
              <a:t>+</a:t>
            </a:r>
            <a:r>
              <a:rPr lang="zh-CN" altLang="en-US" dirty="0" smtClean="0"/>
              <a:t>快恢复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719328"/>
            <a:ext cx="8579555" cy="1717583"/>
          </a:xfrm>
        </p:spPr>
        <p:txBody>
          <a:bodyPr/>
          <a:lstStyle/>
          <a:p>
            <a:r>
              <a:rPr lang="zh-CN" altLang="en-US" sz="2000" dirty="0" smtClean="0"/>
              <a:t>减少了慢启动</a:t>
            </a:r>
            <a:endParaRPr lang="en-US" altLang="zh-CN" dirty="0"/>
          </a:p>
          <a:p>
            <a:r>
              <a:rPr lang="zh-CN" altLang="en-US" sz="2000" dirty="0" smtClean="0"/>
              <a:t>减少了由于等待超时引起的连接无效 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cwnd</a:t>
            </a:r>
            <a:r>
              <a:rPr lang="zh-CN" altLang="en-US" sz="2000" dirty="0" smtClean="0"/>
              <a:t>不变且无数据发送</a:t>
            </a:r>
            <a:r>
              <a:rPr lang="en-US" altLang="zh-CN" sz="2000" dirty="0" smtClean="0"/>
              <a:t>) </a:t>
            </a:r>
            <a:r>
              <a:rPr lang="zh-CN" altLang="en-US" sz="2000" dirty="0" smtClean="0"/>
              <a:t>时间</a:t>
            </a:r>
            <a:endParaRPr lang="en-US" altLang="zh-CN" sz="2000" dirty="0" smtClean="0"/>
          </a:p>
          <a:p>
            <a:r>
              <a:rPr lang="zh-CN" altLang="en-US" sz="2000" dirty="0" smtClean="0"/>
              <a:t>可以达到稳态，且稳态时</a:t>
            </a:r>
            <a:r>
              <a:rPr lang="en-US" altLang="zh-CN" sz="2000" dirty="0" err="1" smtClean="0"/>
              <a:t>cwnd</a:t>
            </a:r>
            <a:r>
              <a:rPr lang="zh-CN" altLang="en-US" sz="2000" dirty="0" smtClean="0"/>
              <a:t>会在最优值附近摆动</a:t>
            </a:r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59040" y="4094751"/>
            <a:ext cx="7913075" cy="2687048"/>
            <a:chOff x="659040" y="4094751"/>
            <a:chExt cx="7913075" cy="2687048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1360715" y="4094751"/>
              <a:ext cx="0" cy="228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360715" y="6380751"/>
              <a:ext cx="7086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7913280" y="6411825"/>
              <a:ext cx="658835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Calibri" panose="020F0502020204030204" pitchFamily="34" charset="0"/>
                </a:rPr>
                <a:t>Time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659040" y="4116976"/>
              <a:ext cx="70051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 err="1">
                  <a:latin typeface="Calibri" panose="020F0502020204030204" pitchFamily="34" charset="0"/>
                </a:rPr>
                <a:t>cwnd</a:t>
              </a:r>
              <a:endParaRPr lang="en-US" altLang="zh-CN" sz="1800" b="1" dirty="0">
                <a:latin typeface="Calibri" panose="020F0502020204030204" pitchFamily="34" charset="0"/>
              </a:endParaRPr>
            </a:p>
          </p:txBody>
        </p:sp>
        <p:sp>
          <p:nvSpPr>
            <p:cNvPr id="10" name="Arc 8"/>
            <p:cNvSpPr>
              <a:spLocks/>
            </p:cNvSpPr>
            <p:nvPr/>
          </p:nvSpPr>
          <p:spPr bwMode="auto">
            <a:xfrm>
              <a:off x="1360715" y="4475751"/>
              <a:ext cx="1524000" cy="1905000"/>
            </a:xfrm>
            <a:custGeom>
              <a:avLst/>
              <a:gdLst>
                <a:gd name="T0" fmla="*/ 2147483646 w 21600"/>
                <a:gd name="T1" fmla="*/ 0 h 21600"/>
                <a:gd name="T2" fmla="*/ 0 w 21600"/>
                <a:gd name="T3" fmla="*/ 2147483646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884715" y="4551951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84715" y="5009151"/>
              <a:ext cx="1143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027715" y="5009151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4027715" y="5009151"/>
              <a:ext cx="23622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22653" y="5259976"/>
              <a:ext cx="102900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latin typeface="Calibri" panose="020F0502020204030204" pitchFamily="34" charset="0"/>
                </a:rPr>
                <a:t>Slow Start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796064" y="5053601"/>
              <a:ext cx="657231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smtClean="0">
                  <a:latin typeface="Calibri" panose="020F0502020204030204" pitchFamily="34" charset="0"/>
                </a:rPr>
                <a:t>AIMD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389915" y="5009151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389915" y="5390151"/>
              <a:ext cx="11430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 flipV="1">
              <a:off x="2887889" y="5482891"/>
              <a:ext cx="762000" cy="457200"/>
            </a:xfrm>
            <a:prstGeom prst="lin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440341" y="6020653"/>
              <a:ext cx="2895600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Fast </a:t>
              </a:r>
              <a:r>
                <a:rPr lang="en-US" altLang="zh-CN" sz="1600" dirty="0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</a:rPr>
                <a:t>Retransmit + Fast Recovery </a:t>
              </a:r>
              <a:endParaRPr lang="en-US" altLang="zh-CN" sz="1600" b="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065691" y="4863101"/>
              <a:ext cx="657231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987425" indent="-293688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281113" indent="-2921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1598613" indent="-315913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0558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5130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29702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427413" indent="-3159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smtClean="0">
                  <a:latin typeface="Calibri" panose="020F0502020204030204" pitchFamily="34" charset="0"/>
                </a:rPr>
                <a:t>AIMD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>
              <a:off x="6586764" y="5221876"/>
              <a:ext cx="657231" cy="339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smtClean="0">
                  <a:latin typeface="Calibri" panose="020F0502020204030204" pitchFamily="34" charset="0"/>
                </a:rPr>
                <a:t>AIMD</a:t>
              </a:r>
              <a:endParaRPr lang="en-US" altLang="zh-CN" sz="1600" b="0" dirty="0">
                <a:latin typeface="Calibri" panose="020F0502020204030204" pitchFamily="34" charset="0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flipH="1" flipV="1">
              <a:off x="4058649" y="5847351"/>
              <a:ext cx="526414" cy="173302"/>
            </a:xfrm>
            <a:prstGeom prst="lin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V="1">
              <a:off x="5447211" y="5876727"/>
              <a:ext cx="906060" cy="143926"/>
            </a:xfrm>
            <a:prstGeom prst="lin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zh-CN" altLang="en-US" sz="1600">
                <a:latin typeface="Calibri" panose="020F0502020204030204" pitchFamily="34" charset="0"/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56" y="11587"/>
            <a:ext cx="4875533" cy="23070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388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拥塞控制算法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444978"/>
            <a:ext cx="8579555" cy="3747507"/>
          </a:xfrm>
        </p:spPr>
        <p:txBody>
          <a:bodyPr/>
          <a:lstStyle/>
          <a:p>
            <a:r>
              <a:rPr lang="zh-CN" altLang="en-US" sz="2000" dirty="0" smtClean="0"/>
              <a:t>四种 </a:t>
            </a:r>
            <a:r>
              <a:rPr lang="en-US" altLang="zh-CN" sz="2000" dirty="0" smtClean="0"/>
              <a:t>(RFC 5681)</a:t>
            </a:r>
            <a:endParaRPr lang="zh-CN" altLang="en-US" sz="2000" dirty="0"/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慢</a:t>
            </a:r>
            <a:r>
              <a:rPr lang="zh-CN" altLang="en-US" sz="1800" dirty="0" smtClean="0"/>
              <a:t>启动 </a:t>
            </a:r>
            <a:r>
              <a:rPr lang="en-US" altLang="zh-CN" sz="1800" dirty="0" smtClean="0"/>
              <a:t>(slow start)</a:t>
            </a:r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 smtClean="0"/>
              <a:t>拥塞避免 </a:t>
            </a:r>
            <a:r>
              <a:rPr lang="en-US" altLang="zh-CN" sz="1800" dirty="0" smtClean="0"/>
              <a:t>(AIMD)</a:t>
            </a:r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快</a:t>
            </a:r>
            <a:r>
              <a:rPr lang="zh-CN" altLang="en-US" sz="1800" dirty="0" smtClean="0"/>
              <a:t>重传 </a:t>
            </a:r>
            <a:r>
              <a:rPr lang="en-US" altLang="zh-CN" sz="1800" dirty="0" smtClean="0"/>
              <a:t>(fast retransmit)</a:t>
            </a:r>
          </a:p>
          <a:p>
            <a:pPr marL="648000" lvl="1" indent="-216000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快</a:t>
            </a:r>
            <a:r>
              <a:rPr lang="zh-CN" altLang="en-US" sz="1800" dirty="0" smtClean="0"/>
              <a:t>恢复 </a:t>
            </a:r>
            <a:r>
              <a:rPr lang="en-US" altLang="zh-CN" sz="1800" dirty="0" smtClean="0"/>
              <a:t>(fast recovery)</a:t>
            </a:r>
          </a:p>
          <a:p>
            <a:pPr marL="457188" lvl="1" indent="0">
              <a:spcBef>
                <a:spcPts val="600"/>
              </a:spcBef>
              <a:buNone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925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TCP</a:t>
            </a:r>
            <a:r>
              <a:rPr lang="zh-CN" altLang="en-US" dirty="0" smtClean="0"/>
              <a:t>拥塞控制算法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7A0873-376A-4A4E-91BA-7081C35D808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132320" y="87868"/>
            <a:ext cx="190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5.3.8   </a:t>
            </a:r>
            <a:r>
              <a:rPr lang="zh-CN" altLang="en-US" sz="18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拥塞控制</a:t>
            </a:r>
            <a:endParaRPr lang="zh-CN" altLang="en-US" sz="1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2675" y="1807909"/>
            <a:ext cx="8544125" cy="4436457"/>
            <a:chOff x="143690" y="1638092"/>
            <a:chExt cx="8544125" cy="4436457"/>
          </a:xfrm>
        </p:grpSpPr>
        <p:cxnSp>
          <p:nvCxnSpPr>
            <p:cNvPr id="45" name="直接箭头连接符 44"/>
            <p:cNvCxnSpPr/>
            <p:nvPr/>
          </p:nvCxnSpPr>
          <p:spPr>
            <a:xfrm>
              <a:off x="4296507" y="1995460"/>
              <a:ext cx="0" cy="4754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H="1">
              <a:off x="4313563" y="3691633"/>
              <a:ext cx="1" cy="12835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utoShape 5"/>
            <p:cNvSpPr>
              <a:spLocks noChangeArrowheads="1"/>
            </p:cNvSpPr>
            <p:nvPr/>
          </p:nvSpPr>
          <p:spPr bwMode="auto">
            <a:xfrm>
              <a:off x="2244513" y="4961071"/>
              <a:ext cx="4103987" cy="1113478"/>
            </a:xfrm>
            <a:prstGeom prst="flowChartProcess">
              <a:avLst/>
            </a:prstGeom>
            <a:solidFill>
              <a:schemeClr val="accent5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60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58" name="TextBox 65"/>
            <p:cNvSpPr txBox="1">
              <a:spLocks noChangeArrowheads="1"/>
            </p:cNvSpPr>
            <p:nvPr/>
          </p:nvSpPr>
          <p:spPr bwMode="auto">
            <a:xfrm>
              <a:off x="143690" y="1771375"/>
              <a:ext cx="206937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defRPr>
              </a:lvl1pPr>
              <a:lvl2pPr marL="742950" indent="-285750" eaLnBrk="0" hangingPunct="0">
                <a:defRPr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dirty="0" err="1"/>
                <a:t>ssthresh</a:t>
              </a:r>
              <a:r>
                <a:rPr lang="en-US" altLang="zh-CN" dirty="0"/>
                <a:t> = </a:t>
              </a:r>
              <a:r>
                <a:rPr lang="en-US" altLang="zh-CN" dirty="0" err="1"/>
                <a:t>cwnd</a:t>
              </a:r>
              <a:r>
                <a:rPr lang="en-US" altLang="zh-CN" dirty="0"/>
                <a:t> / 2</a:t>
              </a:r>
            </a:p>
            <a:p>
              <a:r>
                <a:rPr lang="en-US" altLang="zh-CN" dirty="0" err="1"/>
                <a:t>cwnd</a:t>
              </a:r>
              <a:r>
                <a:rPr lang="en-US" altLang="zh-CN" dirty="0"/>
                <a:t> = 1</a:t>
              </a:r>
              <a:endParaRPr lang="zh-CN" altLang="en-US" dirty="0"/>
            </a:p>
          </p:txBody>
        </p:sp>
        <p:cxnSp>
          <p:nvCxnSpPr>
            <p:cNvPr id="59" name="肘形连接符 58"/>
            <p:cNvCxnSpPr>
              <a:stCxn id="69" idx="1"/>
              <a:endCxn id="58" idx="2"/>
            </p:cNvCxnSpPr>
            <p:nvPr/>
          </p:nvCxnSpPr>
          <p:spPr>
            <a:xfrm rot="10800000">
              <a:off x="1178377" y="2417707"/>
              <a:ext cx="1066136" cy="61980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>
              <a:stCxn id="57" idx="1"/>
            </p:cNvCxnSpPr>
            <p:nvPr/>
          </p:nvCxnSpPr>
          <p:spPr>
            <a:xfrm rot="10800000">
              <a:off x="1178378" y="2982824"/>
              <a:ext cx="1066136" cy="253498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36"/>
            <p:cNvSpPr txBox="1">
              <a:spLocks noChangeArrowheads="1"/>
            </p:cNvSpPr>
            <p:nvPr/>
          </p:nvSpPr>
          <p:spPr bwMode="auto">
            <a:xfrm>
              <a:off x="6618441" y="3827608"/>
              <a:ext cx="2069374" cy="1031051"/>
            </a:xfrm>
            <a:prstGeom prst="rect">
              <a:avLst/>
            </a:prstGeom>
            <a:solidFill>
              <a:srgbClr val="4949A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lvl="0" algn="ctr" eaLnBrk="1" hangingPunct="1">
                <a:spcAft>
                  <a:spcPts val="600"/>
                </a:spcAft>
              </a:pPr>
              <a:r>
                <a:rPr lang="zh-CN" altLang="en-US" sz="2000" b="1" dirty="0" smtClean="0">
                  <a:solidFill>
                    <a:srgbClr val="FFFF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快重传快恢复</a:t>
              </a:r>
              <a:endParaRPr lang="en-US" altLang="zh-CN" sz="2000" dirty="0" smtClean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eaLnBrk="1" hangingPunct="1"/>
              <a:r>
                <a:rPr lang="en-US" altLang="zh-CN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ssthresh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= </a:t>
              </a:r>
              <a:r>
                <a:rPr lang="en-US" altLang="zh-CN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cwnd</a:t>
              </a: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 / 2</a:t>
              </a:r>
            </a:p>
            <a:p>
              <a:pPr algn="ctr" eaLnBrk="1" hangingPunct="1"/>
              <a:r>
                <a:rPr lang="en-US" altLang="zh-CN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cwnd</a:t>
              </a: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 = </a:t>
              </a:r>
              <a:r>
                <a:rPr lang="en-US" altLang="zh-CN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ssthresh</a:t>
              </a: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H="1">
              <a:off x="4312081" y="4347525"/>
              <a:ext cx="23063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肘形连接符 62"/>
            <p:cNvCxnSpPr/>
            <p:nvPr/>
          </p:nvCxnSpPr>
          <p:spPr>
            <a:xfrm flipV="1">
              <a:off x="6404673" y="4890270"/>
              <a:ext cx="1248456" cy="54757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肘形连接符 105"/>
            <p:cNvCxnSpPr>
              <a:endCxn id="61" idx="0"/>
            </p:cNvCxnSpPr>
            <p:nvPr/>
          </p:nvCxnSpPr>
          <p:spPr>
            <a:xfrm>
              <a:off x="6381130" y="3090887"/>
              <a:ext cx="1271998" cy="736721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utoShape 5"/>
            <p:cNvSpPr>
              <a:spLocks noChangeArrowheads="1"/>
            </p:cNvSpPr>
            <p:nvPr/>
          </p:nvSpPr>
          <p:spPr bwMode="auto">
            <a:xfrm>
              <a:off x="2244513" y="2457290"/>
              <a:ext cx="4103987" cy="1234344"/>
            </a:xfrm>
            <a:prstGeom prst="flowChartProcess">
              <a:avLst/>
            </a:prstGeom>
            <a:solidFill>
              <a:srgbClr val="2F2F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zh-CN" altLang="zh-C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3776625" y="2457290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rgbClr val="FFFF00"/>
                  </a:solidFill>
                  <a:latin typeface="Calibri" panose="020F0502020204030204" pitchFamily="34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000" dirty="0"/>
                <a:t>慢启动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3181608" y="2777098"/>
              <a:ext cx="222979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拥塞窗口 </a:t>
              </a:r>
              <a:r>
                <a:rPr lang="en-US" altLang="zh-CN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cwnd</a:t>
              </a: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=</a:t>
              </a:r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1 </a:t>
              </a:r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按指数规律增大</a:t>
              </a:r>
              <a:endParaRPr lang="en-US" altLang="zh-CN" u="sng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sp>
          <p:nvSpPr>
            <p:cNvPr id="68" name="TextBox 25"/>
            <p:cNvSpPr txBox="1">
              <a:spLocks noChangeArrowheads="1"/>
            </p:cNvSpPr>
            <p:nvPr/>
          </p:nvSpPr>
          <p:spPr bwMode="auto">
            <a:xfrm>
              <a:off x="5460158" y="2801549"/>
              <a:ext cx="9509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3 </a:t>
              </a:r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个重复</a:t>
              </a:r>
              <a:endPara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的 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ACK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  <p:sp>
          <p:nvSpPr>
            <p:cNvPr id="69" name="TextBox 26"/>
            <p:cNvSpPr txBox="1">
              <a:spLocks noChangeArrowheads="1"/>
            </p:cNvSpPr>
            <p:nvPr/>
          </p:nvSpPr>
          <p:spPr bwMode="auto">
            <a:xfrm>
              <a:off x="2244513" y="2868234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超时</a:t>
              </a:r>
            </a:p>
          </p:txBody>
        </p:sp>
        <p:sp>
          <p:nvSpPr>
            <p:cNvPr id="70" name="TextBox 32"/>
            <p:cNvSpPr txBox="1">
              <a:spLocks noChangeArrowheads="1"/>
            </p:cNvSpPr>
            <p:nvPr/>
          </p:nvSpPr>
          <p:spPr bwMode="auto">
            <a:xfrm>
              <a:off x="3671342" y="3383569"/>
              <a:ext cx="15325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cwnd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 </a:t>
              </a:r>
              <a:r>
                <a:rPr lang="en-US" altLang="zh-CN" sz="1600" dirty="0" err="1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sym typeface="Symbol" pitchFamily="18" charset="2"/>
                </a:rPr>
                <a:t>ssthresh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3681365" y="5092450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FFFF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拥塞避免</a:t>
              </a:r>
            </a:p>
          </p:txBody>
        </p:sp>
        <p:sp>
          <p:nvSpPr>
            <p:cNvPr id="73" name="TextBox 42"/>
            <p:cNvSpPr txBox="1">
              <a:spLocks noChangeArrowheads="1"/>
            </p:cNvSpPr>
            <p:nvPr/>
          </p:nvSpPr>
          <p:spPr bwMode="auto">
            <a:xfrm>
              <a:off x="2256379" y="5429732"/>
              <a:ext cx="697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0000FF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超时</a:t>
              </a:r>
            </a:p>
          </p:txBody>
        </p:sp>
        <p:sp>
          <p:nvSpPr>
            <p:cNvPr id="74" name="Text Box 16"/>
            <p:cNvSpPr txBox="1">
              <a:spLocks noChangeArrowheads="1"/>
            </p:cNvSpPr>
            <p:nvPr/>
          </p:nvSpPr>
          <p:spPr bwMode="auto">
            <a:xfrm>
              <a:off x="2845365" y="5535387"/>
              <a:ext cx="2669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拥塞窗口 </a:t>
              </a:r>
              <a:r>
                <a:rPr lang="en-US" altLang="zh-CN" dirty="0" err="1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cwnd</a:t>
              </a:r>
              <a:r>
                <a:rPr lang="en-US" altLang="zh-CN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 </a:t>
              </a:r>
              <a:r>
                <a:rPr lang="zh-CN" altLang="en-US" dirty="0" smtClean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线性增大</a:t>
              </a:r>
              <a:endParaRPr lang="en-US" altLang="zh-CN" u="sng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sym typeface="Symbol" pitchFamily="18" charset="2"/>
              </a:endParaRP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2213064" y="2078932"/>
              <a:ext cx="1092625" cy="378357"/>
              <a:chOff x="2775421" y="1756579"/>
              <a:chExt cx="1169467" cy="397559"/>
            </a:xfrm>
          </p:grpSpPr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2775421" y="1773022"/>
                <a:ext cx="1169467" cy="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直接箭头连接符 76"/>
              <p:cNvCxnSpPr/>
              <p:nvPr/>
            </p:nvCxnSpPr>
            <p:spPr bwMode="auto">
              <a:xfrm>
                <a:off x="3944888" y="1756579"/>
                <a:ext cx="0" cy="397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sm" len="lg"/>
              </a:ln>
              <a:ex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31"/>
            <p:cNvSpPr txBox="1">
              <a:spLocks noChangeArrowheads="1"/>
            </p:cNvSpPr>
            <p:nvPr/>
          </p:nvSpPr>
          <p:spPr bwMode="auto">
            <a:xfrm>
              <a:off x="3671342" y="1638092"/>
              <a:ext cx="1210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连接建立</a:t>
              </a:r>
            </a:p>
          </p:txBody>
        </p:sp>
        <p:sp>
          <p:nvSpPr>
            <p:cNvPr id="79" name="TextBox 26"/>
            <p:cNvSpPr txBox="1">
              <a:spLocks noChangeArrowheads="1"/>
            </p:cNvSpPr>
            <p:nvPr/>
          </p:nvSpPr>
          <p:spPr bwMode="auto">
            <a:xfrm>
              <a:off x="2188523" y="5369894"/>
              <a:ext cx="5950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超时</a:t>
              </a:r>
            </a:p>
          </p:txBody>
        </p:sp>
        <p:sp>
          <p:nvSpPr>
            <p:cNvPr id="82" name="TextBox 25"/>
            <p:cNvSpPr txBox="1">
              <a:spLocks noChangeArrowheads="1"/>
            </p:cNvSpPr>
            <p:nvPr/>
          </p:nvSpPr>
          <p:spPr bwMode="auto">
            <a:xfrm>
              <a:off x="5459494" y="5188564"/>
              <a:ext cx="95090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3 </a:t>
              </a:r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个重复</a:t>
              </a:r>
              <a:endParaRPr lang="en-US" altLang="zh-CN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eaLnBrk="1" hangingPunct="1"/>
              <a:r>
                <a:rPr lang="zh-CN" altLang="en-US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的 </a:t>
              </a:r>
              <a:r>
                <a:rPr lang="en-US" altLang="zh-CN" sz="1600" dirty="0">
                  <a:solidFill>
                    <a:schemeClr val="bg1"/>
                  </a:solidFill>
                  <a:latin typeface="Calibri" panose="020F0502020204030204" pitchFamily="34" charset="0"/>
                  <a:ea typeface="华文楷体" panose="02010600040101010101" pitchFamily="2" charset="-122"/>
                  <a:cs typeface="Times New Roman" pitchFamily="18" charset="0"/>
                </a:rPr>
                <a:t>ACK</a:t>
              </a:r>
              <a:endParaRPr lang="zh-CN" altLang="en-US" sz="1600" dirty="0">
                <a:solidFill>
                  <a:schemeClr val="bg1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31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2|39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6.3|1.2|27.5|43.3|14.3|1.3|46.6|2.9|14.6|2|11.7|11.6|2.7|20.3|7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41.1|17.3|25.4|47.1|21.2|124.2|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6.7|8.9|3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57.5|8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2|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|46.2|44.8|24.4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2.xml><?xml version="1.0" encoding="utf-8"?>
<a:theme xmlns:a="http://schemas.openxmlformats.org/drawingml/2006/main" name="1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4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5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F935A313-AA73-40DA-9A7E-280E38D4ACF7}" vid="{2C9FAF92-E915-4571-AAA6-F0001F18E262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6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8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ppt/theme/theme9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空白模板.potx" id="{563CA164-D7A1-4BB3-9BDB-FB2F4C870887}" vid="{D6B7F712-D9DF-4153-BA90-1234198DF2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第一章概述</Template>
  <TotalTime>38594</TotalTime>
  <Words>911</Words>
  <Application>Microsoft Office PowerPoint</Application>
  <PresentationFormat>全屏显示(4:3)</PresentationFormat>
  <Paragraphs>218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ＭＳ Ｐゴシック</vt:lpstr>
      <vt:lpstr>方正舒体</vt:lpstr>
      <vt:lpstr>黑体</vt:lpstr>
      <vt:lpstr>华文楷体</vt:lpstr>
      <vt:lpstr>华文新魏</vt:lpstr>
      <vt:lpstr>宋体</vt:lpstr>
      <vt:lpstr>微软雅黑</vt:lpstr>
      <vt:lpstr>Arial</vt:lpstr>
      <vt:lpstr>Arial Black</vt:lpstr>
      <vt:lpstr>Calibri</vt:lpstr>
      <vt:lpstr>Comic Sans MS</vt:lpstr>
      <vt:lpstr>Symbol</vt:lpstr>
      <vt:lpstr>Times New Roman</vt:lpstr>
      <vt:lpstr>Wingdings</vt:lpstr>
      <vt:lpstr>Pixel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第五章 端到端传输(10)</vt:lpstr>
      <vt:lpstr>提纲</vt:lpstr>
      <vt:lpstr>TCP拥塞避免</vt:lpstr>
      <vt:lpstr>慢启动+拥塞避免</vt:lpstr>
      <vt:lpstr>慢启动+拥塞避免</vt:lpstr>
      <vt:lpstr>快重传+快恢复 </vt:lpstr>
      <vt:lpstr>快重传+快恢复 </vt:lpstr>
      <vt:lpstr>TCP拥塞控制算法</vt:lpstr>
      <vt:lpstr>TCP拥塞控制算法</vt:lpstr>
      <vt:lpstr>TCP拥塞窗口</vt:lpstr>
      <vt:lpstr>网络中间设备对TCP性能的影响</vt:lpstr>
      <vt:lpstr>网络中间设备对TCP性能的影响</vt:lpstr>
      <vt:lpstr>主动队列管理</vt:lpstr>
      <vt:lpstr>随机早期检测 RED </vt:lpstr>
      <vt:lpstr>随机早期检测 RED </vt:lpstr>
      <vt:lpstr>随机早期检测 RED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计算机网络概述</dc:title>
  <dc:creator>zhw</dc:creator>
  <cp:lastModifiedBy>zz zh</cp:lastModifiedBy>
  <cp:revision>1784</cp:revision>
  <dcterms:created xsi:type="dcterms:W3CDTF">2017-02-02T15:53:23Z</dcterms:created>
  <dcterms:modified xsi:type="dcterms:W3CDTF">2020-05-10T14:49:59Z</dcterms:modified>
</cp:coreProperties>
</file>