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17" r:id="rId13"/>
    <p:sldMasterId id="2147483947" r:id="rId14"/>
    <p:sldMasterId id="2147483974" r:id="rId15"/>
    <p:sldMasterId id="2147483987" r:id="rId16"/>
    <p:sldMasterId id="2147484012" r:id="rId17"/>
  </p:sldMasterIdLst>
  <p:notesMasterIdLst>
    <p:notesMasterId r:id="rId33"/>
  </p:notesMasterIdLst>
  <p:sldIdLst>
    <p:sldId id="256" r:id="rId18"/>
    <p:sldId id="799" r:id="rId19"/>
    <p:sldId id="800" r:id="rId20"/>
    <p:sldId id="801" r:id="rId21"/>
    <p:sldId id="802" r:id="rId22"/>
    <p:sldId id="930" r:id="rId23"/>
    <p:sldId id="931" r:id="rId24"/>
    <p:sldId id="932" r:id="rId25"/>
    <p:sldId id="941" r:id="rId26"/>
    <p:sldId id="933" r:id="rId27"/>
    <p:sldId id="934" r:id="rId28"/>
    <p:sldId id="935" r:id="rId29"/>
    <p:sldId id="936" r:id="rId30"/>
    <p:sldId id="937" r:id="rId31"/>
    <p:sldId id="93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F2F95"/>
    <a:srgbClr val="CC0099"/>
    <a:srgbClr val="CCECFF"/>
    <a:srgbClr val="FFFFCC"/>
    <a:srgbClr val="4949A2"/>
    <a:srgbClr val="FF3300"/>
    <a:srgbClr val="008000"/>
    <a:srgbClr val="FF0066"/>
    <a:srgbClr val="E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70" d="100"/>
          <a:sy n="70" d="100"/>
        </p:scale>
        <p:origin x="172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0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1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028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8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8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57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96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1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86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49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5717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774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4763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1586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142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4731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0960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9022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0477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7613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5572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13748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0801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74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7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166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01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1926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1795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1482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9761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3471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177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246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4127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992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908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4846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7734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9594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7135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5491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8607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37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068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18372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3626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389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2549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0877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2237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0565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8892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0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3985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5320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7078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53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2020/5/20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e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网络应用（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smtClean="0"/>
              <a:t>CC</a:t>
            </a:r>
            <a:r>
              <a:rPr lang="zh-CN" altLang="en-US" smtClean="0"/>
              <a:t>模型  </a:t>
            </a:r>
            <a:r>
              <a:rPr lang="en-US" altLang="zh-CN" smtClean="0"/>
              <a:t>–</a:t>
            </a:r>
            <a:r>
              <a:rPr lang="zh-CN" altLang="en-US" smtClean="0"/>
              <a:t>  端服务系统模型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3" y="1089386"/>
            <a:ext cx="8686800" cy="4363147"/>
          </a:xfrm>
        </p:spPr>
        <p:txBody>
          <a:bodyPr/>
          <a:lstStyle/>
          <a:p>
            <a:r>
              <a:rPr lang="zh-CN" altLang="en-US" smtClean="0"/>
              <a:t>特点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因为每个端服务系统面向的用户规模有限，对服务系统的服务能力没有过高要求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应用服务的两端都是用户，采用这种部署方式能实现对用户数据管理的自主可控，更好地满足用户个性化需求和隐私保护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网络管理员能够自主控制在本地网络上部署策略和部署成本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对用户来讲，用户可见的仅包括离自己很近的端服务系统，其配置管理与更新策略较为容易实现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2049" name="Object 1"/>
          <p:cNvGraphicFramePr>
            <a:graphicFrameLocks noChangeAspect="1"/>
          </p:cNvGraphicFramePr>
          <p:nvPr/>
        </p:nvGraphicFramePr>
        <p:xfrm>
          <a:off x="4572002" y="5059492"/>
          <a:ext cx="4115330" cy="166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6" name="Visio" r:id="rId3" imgW="4894568" imgH="1942712" progId="Visio.Drawing.11">
                  <p:embed/>
                </p:oleObj>
              </mc:Choice>
              <mc:Fallback>
                <p:oleObj name="Visio" r:id="rId3" imgW="4894568" imgH="1942712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2" y="5059492"/>
                        <a:ext cx="4115330" cy="1663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smtClean="0"/>
              <a:t>CC</a:t>
            </a:r>
            <a:r>
              <a:rPr lang="zh-CN" altLang="en-US" smtClean="0"/>
              <a:t>模型 </a:t>
            </a:r>
            <a:r>
              <a:rPr lang="en-US" altLang="zh-CN" smtClean="0"/>
              <a:t>–</a:t>
            </a:r>
            <a:r>
              <a:rPr lang="zh-CN" altLang="en-US" smtClean="0"/>
              <a:t> 中心服务系统模型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3" y="1089386"/>
            <a:ext cx="8686800" cy="1111947"/>
          </a:xfrm>
        </p:spPr>
        <p:txBody>
          <a:bodyPr/>
          <a:lstStyle/>
          <a:p>
            <a:r>
              <a:rPr lang="zh-CN" altLang="zh-CN" sz="2000" smtClean="0"/>
              <a:t>网络应用的两端仍然是用户</a:t>
            </a:r>
            <a:r>
              <a:rPr lang="zh-CN" altLang="en-US" sz="2000" smtClean="0"/>
              <a:t>，</a:t>
            </a:r>
            <a:r>
              <a:rPr lang="zh-CN" altLang="zh-CN" sz="2000" smtClean="0"/>
              <a:t>用户之间依赖于统一部署的服务系统实现应用，用户所在网络的管理员无法参与服务系统的部署与管理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75743" y="5797849"/>
            <a:ext cx="8128000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ctr"/>
            <a:r>
              <a:rPr lang="zh-CN" altLang="en-US" sz="2400" b="1" smtClean="0"/>
              <a:t>电商、即时</a:t>
            </a:r>
            <a:r>
              <a:rPr lang="zh-CN" altLang="zh-CN" sz="2400" b="1" smtClean="0"/>
              <a:t>通信应用</a:t>
            </a:r>
            <a:r>
              <a:rPr lang="en-US" altLang="zh-CN" sz="2400" b="1" smtClean="0"/>
              <a:t>……</a:t>
            </a:r>
            <a:endParaRPr lang="zh-CN" altLang="en-US" sz="2800" b="1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1027" name="Object 3"/>
          <p:cNvGraphicFramePr>
            <a:graphicFrameLocks noChangeAspect="1"/>
          </p:cNvGraphicFramePr>
          <p:nvPr/>
        </p:nvGraphicFramePr>
        <p:xfrm>
          <a:off x="1032929" y="2370666"/>
          <a:ext cx="7103496" cy="308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4" name="Visio" r:id="rId3" imgW="4894568" imgH="2122758" progId="Visio.Drawing.11">
                  <p:embed/>
                </p:oleObj>
              </mc:Choice>
              <mc:Fallback>
                <p:oleObj name="Visio" r:id="rId3" imgW="4894568" imgH="212275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929" y="2370666"/>
                        <a:ext cx="7103496" cy="3081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smtClean="0"/>
              <a:t>CC</a:t>
            </a:r>
            <a:r>
              <a:rPr lang="zh-CN" altLang="en-US" smtClean="0"/>
              <a:t>模型 </a:t>
            </a:r>
            <a:r>
              <a:rPr lang="en-US" altLang="zh-CN" smtClean="0"/>
              <a:t>–</a:t>
            </a:r>
            <a:r>
              <a:rPr lang="zh-CN" altLang="en-US" smtClean="0"/>
              <a:t> 中心服务系统模型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3" y="1360314"/>
            <a:ext cx="8686800" cy="3922881"/>
          </a:xfrm>
        </p:spPr>
        <p:txBody>
          <a:bodyPr/>
          <a:lstStyle/>
          <a:p>
            <a:r>
              <a:rPr lang="zh-CN" altLang="en-US" sz="2800" smtClean="0"/>
              <a:t>特点</a:t>
            </a:r>
            <a:endParaRPr lang="en-US" altLang="zh-CN" sz="2800" smtClean="0"/>
          </a:p>
          <a:p>
            <a:pPr lvl="1">
              <a:lnSpc>
                <a:spcPct val="150000"/>
              </a:lnSpc>
            </a:pPr>
            <a:r>
              <a:rPr lang="zh-CN" altLang="zh-CN" smtClean="0"/>
              <a:t>服务系统面向全体用户，对系统处理能力要求较高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zh-CN" smtClean="0"/>
              <a:t>为提高系统服务能力，服务商倾向于采用各种分布式部署方案，大大提升了系统复杂度和管理难度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zh-CN" smtClean="0"/>
              <a:t>对用户应用策略和用户数据统一管理，带来用户隐私泄露风险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21" name="Object 1"/>
          <p:cNvGraphicFramePr>
            <a:graphicFrameLocks noChangeAspect="1"/>
          </p:cNvGraphicFramePr>
          <p:nvPr/>
        </p:nvGraphicFramePr>
        <p:xfrm>
          <a:off x="2116673" y="4493825"/>
          <a:ext cx="4901671" cy="2127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28" name="Visio" r:id="rId3" imgW="4894568" imgH="2122758" progId="Visio.Drawing.11">
                  <p:embed/>
                </p:oleObj>
              </mc:Choice>
              <mc:Fallback>
                <p:oleObj name="Visio" r:id="rId3" imgW="4894568" imgH="2122758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673" y="4493825"/>
                        <a:ext cx="4901671" cy="2127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smtClean="0"/>
              <a:t>CS</a:t>
            </a:r>
            <a:r>
              <a:rPr lang="zh-CN" altLang="en-US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2" y="1089387"/>
            <a:ext cx="8923867" cy="739414"/>
          </a:xfrm>
        </p:spPr>
        <p:txBody>
          <a:bodyPr/>
          <a:lstStyle/>
          <a:p>
            <a:r>
              <a:rPr lang="zh-CN" altLang="zh-CN" sz="2000" smtClean="0"/>
              <a:t>服务系统部署于网络中，每个用户通过访问服务系统，获取相应的服务数据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35468" y="5537200"/>
            <a:ext cx="8906933" cy="101599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ctr"/>
            <a:r>
              <a:rPr lang="en-US" altLang="zh-CN" sz="2400" smtClean="0"/>
              <a:t>Web</a:t>
            </a:r>
            <a:r>
              <a:rPr lang="zh-CN" altLang="zh-CN" sz="2400" smtClean="0"/>
              <a:t>、</a:t>
            </a:r>
            <a:r>
              <a:rPr lang="en-US" altLang="zh-CN" sz="2400" smtClean="0"/>
              <a:t>DNS</a:t>
            </a:r>
            <a:r>
              <a:rPr lang="zh-CN" altLang="zh-CN" sz="2400" smtClean="0"/>
              <a:t>、</a:t>
            </a:r>
            <a:r>
              <a:rPr lang="en-US" altLang="zh-CN" sz="2400" smtClean="0"/>
              <a:t>DHCP</a:t>
            </a:r>
            <a:r>
              <a:rPr lang="zh-CN" altLang="zh-CN" sz="2400" smtClean="0"/>
              <a:t>、</a:t>
            </a:r>
            <a:r>
              <a:rPr lang="en-US" altLang="zh-CN" sz="2400" smtClean="0"/>
              <a:t>SNMP</a:t>
            </a:r>
            <a:r>
              <a:rPr lang="zh-CN" altLang="zh-CN" sz="2400" smtClean="0"/>
              <a:t>等，用户访问的目的是获取服务</a:t>
            </a:r>
            <a:r>
              <a:rPr lang="zh-CN" altLang="en-US" sz="2400" smtClean="0"/>
              <a:t>系统</a:t>
            </a:r>
            <a:r>
              <a:rPr lang="zh-CN" altLang="zh-CN" sz="2400" smtClean="0"/>
              <a:t>所提供的数据，用户之间不需要进行交互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3075" name="Object 3"/>
          <p:cNvGraphicFramePr>
            <a:graphicFrameLocks noChangeAspect="1"/>
          </p:cNvGraphicFramePr>
          <p:nvPr/>
        </p:nvGraphicFramePr>
        <p:xfrm>
          <a:off x="1540933" y="1744133"/>
          <a:ext cx="6180666" cy="358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82" name="Visio" r:id="rId3" imgW="3994585" imgH="2311441" progId="Visio.Drawing.11">
                  <p:embed/>
                </p:oleObj>
              </mc:Choice>
              <mc:Fallback>
                <p:oleObj name="Visio" r:id="rId3" imgW="3994585" imgH="2311441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33" y="1744133"/>
                        <a:ext cx="6180666" cy="3584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smtClean="0"/>
              <a:t>CS</a:t>
            </a:r>
            <a:r>
              <a:rPr lang="zh-CN" altLang="en-US" smtClean="0"/>
              <a:t>模型 </a:t>
            </a:r>
            <a:r>
              <a:rPr lang="en-US" altLang="zh-CN" smtClean="0"/>
              <a:t>–</a:t>
            </a:r>
            <a:r>
              <a:rPr lang="zh-CN" altLang="en-US" smtClean="0"/>
              <a:t> 进一步扩展与优化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2" y="1089386"/>
            <a:ext cx="8923867" cy="1958613"/>
          </a:xfrm>
        </p:spPr>
        <p:txBody>
          <a:bodyPr/>
          <a:lstStyle/>
          <a:p>
            <a:r>
              <a:rPr lang="zh-CN" altLang="zh-CN" sz="2000" smtClean="0"/>
              <a:t>往往在靠近用户侧的地方部署本地代理，作为用户访问服务系统的前端环节</a:t>
            </a:r>
            <a:endParaRPr lang="en-US" altLang="zh-CN" sz="2000" smtClean="0"/>
          </a:p>
          <a:p>
            <a:pPr lvl="1"/>
            <a:r>
              <a:rPr lang="zh-CN" altLang="en-US" sz="1800" smtClean="0"/>
              <a:t>降低服务系统工作负载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提升用户访问效率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降低用户侧配置复杂度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降低服务系统部署成本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4099" name="Object 3"/>
          <p:cNvGraphicFramePr>
            <a:graphicFrameLocks noChangeAspect="1"/>
          </p:cNvGraphicFramePr>
          <p:nvPr/>
        </p:nvGraphicFramePr>
        <p:xfrm>
          <a:off x="1134527" y="3098799"/>
          <a:ext cx="6963103" cy="365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06" name="Visio" r:id="rId4" imgW="4543645" imgH="2490137" progId="Visio.Drawing.11">
                  <p:embed/>
                </p:oleObj>
              </mc:Choice>
              <mc:Fallback>
                <p:oleObj name="Visio" r:id="rId4" imgW="4543645" imgH="2490137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527" y="3098799"/>
                        <a:ext cx="6963103" cy="3657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3480765" y="2004786"/>
            <a:ext cx="5646302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en-US" altLang="zh-CN" sz="24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Web</a:t>
            </a:r>
            <a:r>
              <a:rPr lang="zh-CN" altLang="en-US" sz="24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代理、本地域名服务器、</a:t>
            </a:r>
            <a:r>
              <a:rPr lang="en-US" altLang="zh-CN" sz="24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DHCP</a:t>
            </a:r>
            <a:r>
              <a:rPr lang="zh-CN" altLang="en-US" sz="24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代理</a:t>
            </a:r>
            <a:endParaRPr lang="zh-CN" altLang="en-US" sz="24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36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网络通信的最终目的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包罗万象的网络应用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年代：基于文本的电子邮件、文件传输、文本</a:t>
            </a:r>
            <a:r>
              <a:rPr lang="zh-CN" altLang="en-US" dirty="0" smtClean="0"/>
              <a:t>聊天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90</a:t>
            </a:r>
            <a:r>
              <a:rPr lang="zh-CN" altLang="en-US" dirty="0"/>
              <a:t>年代：</a:t>
            </a:r>
            <a:r>
              <a:rPr lang="en-US" altLang="zh-CN" dirty="0"/>
              <a:t>Web</a:t>
            </a:r>
            <a:r>
              <a:rPr lang="zh-CN" altLang="en-US" dirty="0"/>
              <a:t>应用、</a:t>
            </a:r>
            <a:r>
              <a:rPr lang="en-US" altLang="zh-CN" dirty="0"/>
              <a:t>IP</a:t>
            </a:r>
            <a:r>
              <a:rPr lang="zh-CN" altLang="en-US" dirty="0"/>
              <a:t>电话、视频</a:t>
            </a:r>
            <a:r>
              <a:rPr lang="zh-CN" altLang="en-US" dirty="0" smtClean="0"/>
              <a:t>会议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世纪末：</a:t>
            </a:r>
            <a:r>
              <a:rPr lang="zh-CN" altLang="en-US" dirty="0" smtClean="0"/>
              <a:t>即时通信、 </a:t>
            </a:r>
            <a:r>
              <a:rPr lang="en-US" altLang="zh-CN" dirty="0" smtClean="0"/>
              <a:t>P2P</a:t>
            </a:r>
            <a:r>
              <a:rPr lang="zh-CN" altLang="en-US" dirty="0" smtClean="0"/>
              <a:t>文件共享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如今：视频分发、社交网络、电子商务</a:t>
            </a:r>
            <a:r>
              <a:rPr lang="en-US" altLang="zh-CN" dirty="0" smtClean="0">
                <a:solidFill>
                  <a:srgbClr val="FF0000"/>
                </a:solidFill>
              </a:rPr>
              <a:t>…….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未来：全息通信、智能交通、智慧城市</a:t>
            </a:r>
            <a:r>
              <a:rPr lang="en-US" altLang="zh-CN" dirty="0" smtClean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2493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传输层、网络层以及更底层技术，实现了应用进程之间的通信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在此之上的网络应用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部分看做是网络协议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应用层协议</a:t>
            </a:r>
            <a:r>
              <a:rPr lang="en-US" altLang="zh-CN" sz="1600" dirty="0" smtClean="0"/>
              <a:t>)</a:t>
            </a:r>
          </a:p>
          <a:p>
            <a:pPr lvl="2"/>
            <a:r>
              <a:rPr lang="zh-CN" altLang="en-US" sz="1600" dirty="0" smtClean="0"/>
              <a:t>从它们与其它计算机上的对等实体交换消息的角度看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部分看做是传统应用程序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从它们与窗口系统、文件系统，以及最终和用户之间相互作用的角度看</a:t>
            </a:r>
            <a:endParaRPr lang="en-US" altLang="zh-CN" sz="16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应用层协议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定义某一类网络应用的应用进程之间的通信规则（</a:t>
            </a:r>
            <a:r>
              <a:rPr lang="zh-CN" altLang="en-US" sz="1600" dirty="0"/>
              <a:t>区别于应用程序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应用进程间交换的报文类型：如请求、响应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各种报文类型的语法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报文字段的语义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进程何时、如何发送报文，以及对报文进行响应的规则</a:t>
            </a:r>
            <a:endParaRPr lang="en-US" altLang="zh-CN" sz="1600" dirty="0" smtClean="0"/>
          </a:p>
          <a:p>
            <a:pPr lvl="2"/>
            <a:endParaRPr lang="en-US" altLang="zh-CN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70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916"/>
            <a:ext cx="8229600" cy="56162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6.1</a:t>
            </a:r>
            <a:r>
              <a:rPr lang="zh-CN" altLang="en-US" smtClean="0">
                <a:solidFill>
                  <a:srgbClr val="FF0000"/>
                </a:solidFill>
              </a:rPr>
              <a:t>  基本应用模型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mtClean="0"/>
              <a:t>6.2  </a:t>
            </a:r>
            <a:r>
              <a:rPr lang="zh-CN" altLang="en-US" dirty="0" smtClean="0"/>
              <a:t>域名系统</a:t>
            </a:r>
            <a:r>
              <a:rPr lang="en-US" altLang="zh-CN" dirty="0" smtClean="0"/>
              <a:t>DNS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6.3  </a:t>
            </a:r>
            <a:r>
              <a:rPr lang="zh-CN" altLang="en-US" dirty="0" smtClean="0"/>
              <a:t>万维网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6.4  </a:t>
            </a:r>
            <a:r>
              <a:rPr lang="zh-CN" altLang="en-US" dirty="0" smtClean="0"/>
              <a:t>电子邮件</a:t>
            </a:r>
            <a:endParaRPr lang="en-US" altLang="zh-CN" dirty="0"/>
          </a:p>
          <a:p>
            <a:r>
              <a:rPr lang="en-US" altLang="zh-CN" smtClean="0"/>
              <a:t>6.5  </a:t>
            </a:r>
            <a:r>
              <a:rPr lang="zh-CN" altLang="en-US" dirty="0" smtClean="0"/>
              <a:t>文件传送协议</a:t>
            </a:r>
          </a:p>
          <a:p>
            <a:r>
              <a:rPr lang="en-US" altLang="zh-CN" smtClean="0"/>
              <a:t>6.6  </a:t>
            </a:r>
            <a:r>
              <a:rPr lang="zh-CN" altLang="en-US" dirty="0" smtClean="0"/>
              <a:t>远程终端协议 </a:t>
            </a:r>
            <a:r>
              <a:rPr lang="en-US" altLang="zh-CN" dirty="0" smtClean="0"/>
              <a:t>Telnet</a:t>
            </a:r>
            <a:endParaRPr lang="zh-CN" altLang="en-US" dirty="0"/>
          </a:p>
          <a:p>
            <a:r>
              <a:rPr lang="en-US" altLang="zh-CN" smtClean="0"/>
              <a:t>6.7  </a:t>
            </a:r>
            <a:r>
              <a:rPr lang="zh-CN" altLang="en-US" dirty="0" smtClean="0"/>
              <a:t>动态主机配置协议</a:t>
            </a:r>
            <a:r>
              <a:rPr lang="en-US" altLang="zh-CN" dirty="0" smtClean="0"/>
              <a:t>DHCP</a:t>
            </a:r>
          </a:p>
          <a:p>
            <a:r>
              <a:rPr lang="en-US" altLang="zh-CN" smtClean="0"/>
              <a:t>6.8  </a:t>
            </a:r>
            <a:r>
              <a:rPr lang="zh-CN" altLang="en-US" dirty="0" smtClean="0"/>
              <a:t>简单</a:t>
            </a:r>
            <a:r>
              <a:rPr lang="zh-CN" altLang="en-US" dirty="0"/>
              <a:t>网络管理协议 </a:t>
            </a:r>
            <a:r>
              <a:rPr lang="en-US" altLang="zh-CN" dirty="0" smtClean="0"/>
              <a:t>SNMP</a:t>
            </a:r>
            <a:endParaRPr lang="zh-CN" altLang="en-US" dirty="0"/>
          </a:p>
          <a:p>
            <a:r>
              <a:rPr lang="en-US" altLang="zh-CN" smtClean="0"/>
              <a:t>6.9  </a:t>
            </a:r>
            <a:r>
              <a:rPr lang="zh-CN" altLang="en-US" dirty="0" smtClean="0"/>
              <a:t>应用</a:t>
            </a:r>
            <a:r>
              <a:rPr lang="zh-CN" altLang="en-US" dirty="0"/>
              <a:t>进程跨越网络的</a:t>
            </a:r>
            <a:r>
              <a:rPr lang="zh-CN" altLang="en-US" dirty="0" smtClean="0"/>
              <a:t>通信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821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基本应用模型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6" y="1309514"/>
            <a:ext cx="8686800" cy="5034843"/>
          </a:xfrm>
        </p:spPr>
        <p:txBody>
          <a:bodyPr/>
          <a:lstStyle/>
          <a:p>
            <a:r>
              <a:rPr lang="zh-CN" altLang="zh-CN" sz="2800" smtClean="0"/>
              <a:t>互联网由边缘和核心组成</a:t>
            </a:r>
            <a:endParaRPr lang="en-US" altLang="zh-CN" sz="2800" smtClean="0"/>
          </a:p>
          <a:p>
            <a:pPr lvl="1">
              <a:lnSpc>
                <a:spcPct val="150000"/>
              </a:lnSpc>
            </a:pPr>
            <a:r>
              <a:rPr lang="zh-CN" altLang="zh-CN" sz="2400" smtClean="0"/>
              <a:t>网络核心包括路由器及连接链路，其目的是为网络边缘节点之间提供数据传输服务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zh-CN" sz="2400" smtClean="0"/>
              <a:t>网络边缘包括用户侧和服务侧</a:t>
            </a:r>
            <a:endParaRPr lang="en-US" altLang="zh-CN" sz="2400" smtClean="0"/>
          </a:p>
          <a:p>
            <a:pPr lvl="2">
              <a:lnSpc>
                <a:spcPct val="150000"/>
              </a:lnSpc>
            </a:pPr>
            <a:r>
              <a:rPr lang="zh-CN" altLang="zh-CN" sz="2000" smtClean="0"/>
              <a:t>用户侧由用户所使用的各种终端组成，它们是网络应用过程中服务请求数据的起点，也是服务响应数据的终点</a:t>
            </a:r>
            <a:endParaRPr lang="en-US" altLang="zh-CN" sz="2000" smtClean="0"/>
          </a:p>
          <a:p>
            <a:pPr lvl="2">
              <a:lnSpc>
                <a:spcPct val="150000"/>
              </a:lnSpc>
            </a:pPr>
            <a:r>
              <a:rPr lang="zh-CN" altLang="zh-CN" sz="2000" smtClean="0"/>
              <a:t>服务侧由提供各种特定应用的服务器构成，它们是网络应用过程中服务请求数据的终点，也是服务响应数据的起点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7297" y="5933322"/>
            <a:ext cx="8524969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</a:pPr>
            <a:r>
              <a:rPr lang="zh-CN" altLang="zh-CN" sz="2000" smtClean="0"/>
              <a:t>用户与服务之间的关系来看，网络应用的基本模型分为两种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zh-CN" altLang="en-US" smtClean="0"/>
              <a:t>基本应用模型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3" y="1089387"/>
            <a:ext cx="8686800" cy="1128886"/>
          </a:xfrm>
        </p:spPr>
        <p:txBody>
          <a:bodyPr/>
          <a:lstStyle/>
          <a:p>
            <a:r>
              <a:rPr lang="zh-CN" altLang="zh-CN" smtClean="0"/>
              <a:t>用户</a:t>
            </a:r>
            <a:r>
              <a:rPr lang="zh-CN" altLang="en-US" smtClean="0"/>
              <a:t> </a:t>
            </a:r>
            <a:r>
              <a:rPr lang="en-US" altLang="zh-CN" smtClean="0"/>
              <a:t>-</a:t>
            </a:r>
            <a:r>
              <a:rPr lang="zh-CN" altLang="en-US" smtClean="0"/>
              <a:t> </a:t>
            </a:r>
            <a:r>
              <a:rPr lang="zh-CN" altLang="zh-CN" smtClean="0"/>
              <a:t>用户模型（</a:t>
            </a:r>
            <a:r>
              <a:rPr lang="en-US" altLang="zh-CN" smtClean="0"/>
              <a:t>C to C</a:t>
            </a:r>
            <a:r>
              <a:rPr lang="zh-CN" altLang="zh-CN" smtClean="0"/>
              <a:t>，简称</a:t>
            </a:r>
            <a:r>
              <a:rPr lang="en-US" altLang="zh-CN" smtClean="0"/>
              <a:t>CC</a:t>
            </a:r>
            <a:r>
              <a:rPr lang="zh-CN" altLang="zh-CN" smtClean="0"/>
              <a:t>模型）</a:t>
            </a:r>
            <a:endParaRPr lang="en-US" altLang="zh-CN" smtClean="0"/>
          </a:p>
          <a:p>
            <a:pPr lvl="1"/>
            <a:r>
              <a:rPr lang="zh-CN" altLang="zh-CN" smtClean="0"/>
              <a:t>用户和用户之间相互通信，实现特定的应用服务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5153" name="Object 1"/>
          <p:cNvGraphicFramePr>
            <a:graphicFrameLocks noChangeAspect="1"/>
          </p:cNvGraphicFramePr>
          <p:nvPr/>
        </p:nvGraphicFramePr>
        <p:xfrm>
          <a:off x="745063" y="2269071"/>
          <a:ext cx="5723467" cy="176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9" name="Visio" r:id="rId4" imgW="4354686" imgH="1346429" progId="Visio.Drawing.11">
                  <p:embed/>
                </p:oleObj>
              </mc:Choice>
              <mc:Fallback>
                <p:oleObj name="Visio" r:id="rId4" imgW="4354686" imgH="1346429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63" y="2269071"/>
                        <a:ext cx="5723467" cy="176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6773333" y="5459189"/>
            <a:ext cx="2370667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zh-CN" altLang="en-US" sz="200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应用两端分别是用户和服务系统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773333" y="2665189"/>
            <a:ext cx="2370667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应用两端都是用户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0136" y="3951067"/>
            <a:ext cx="8686800" cy="2856133"/>
            <a:chOff x="220136" y="3951067"/>
            <a:chExt cx="8686800" cy="2856133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 bwMode="auto">
            <a:xfrm>
              <a:off x="220136" y="3951067"/>
              <a:ext cx="8686800" cy="1128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891" indent="-342891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CN" altLang="zh-CN" sz="2400" smtClean="0"/>
                <a:t>用户</a:t>
              </a:r>
              <a:r>
                <a:rPr lang="zh-CN" altLang="en-US" sz="2400" smtClean="0"/>
                <a:t> </a:t>
              </a:r>
              <a:r>
                <a:rPr lang="en-US" altLang="zh-CN" sz="2400" smtClean="0"/>
                <a:t>-</a:t>
              </a:r>
              <a:r>
                <a:rPr lang="zh-CN" altLang="en-US" sz="2400" smtClean="0"/>
                <a:t> </a:t>
              </a:r>
              <a:r>
                <a:rPr lang="zh-CN" altLang="zh-CN" sz="2400" smtClean="0"/>
                <a:t>服务器模型（</a:t>
              </a:r>
              <a:r>
                <a:rPr lang="en-US" altLang="zh-CN" sz="2400" smtClean="0"/>
                <a:t>C to S</a:t>
              </a:r>
              <a:r>
                <a:rPr lang="zh-CN" altLang="zh-CN" sz="2400" smtClean="0"/>
                <a:t>，简称</a:t>
              </a:r>
              <a:r>
                <a:rPr lang="en-US" altLang="zh-CN" sz="2400" smtClean="0"/>
                <a:t>CS</a:t>
              </a:r>
              <a:r>
                <a:rPr lang="zh-CN" altLang="zh-CN" sz="2400" smtClean="0"/>
                <a:t>模型）</a:t>
              </a:r>
              <a:endParaRPr lang="en-US" altLang="zh-CN" sz="2400" smtClean="0"/>
            </a:p>
            <a:p>
              <a:pPr marL="742932" lvl="1" indent="-285744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</a:pPr>
              <a:r>
                <a:rPr lang="zh-CN" altLang="en-US" sz="2000" kern="0" smtClean="0">
                  <a:latin typeface="Calibri" panose="020F0502020204030204" pitchFamily="34" charset="0"/>
                  <a:ea typeface="黑体" panose="02010609060101010101" pitchFamily="49" charset="-122"/>
                </a:rPr>
                <a:t>用户和服务器之间相互通信，实现特定的应用服务</a:t>
              </a:r>
            </a:p>
            <a:p>
              <a:pPr marL="742932" lvl="1" indent="-285744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305156" name="Object 4"/>
            <p:cNvGraphicFramePr>
              <a:graphicFrameLocks noChangeAspect="1"/>
            </p:cNvGraphicFramePr>
            <p:nvPr/>
          </p:nvGraphicFramePr>
          <p:xfrm>
            <a:off x="541867" y="4961467"/>
            <a:ext cx="5982269" cy="1845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170" name="Visio" r:id="rId6" imgW="4354686" imgH="1346429" progId="Visio.Drawing.11">
                    <p:embed/>
                  </p:oleObj>
                </mc:Choice>
                <mc:Fallback>
                  <p:oleObj name="Visio" r:id="rId6" imgW="4354686" imgH="1346429" progId="Visio.Drawing.11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867" y="4961467"/>
                          <a:ext cx="5982269" cy="18457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基本应用模型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71" y="1576795"/>
            <a:ext cx="8686800" cy="2009419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CC</a:t>
            </a:r>
            <a:r>
              <a:rPr lang="zh-CN" altLang="en-US" sz="2800" dirty="0" smtClean="0">
                <a:solidFill>
                  <a:srgbClr val="FF0000"/>
                </a:solidFill>
              </a:rPr>
              <a:t>模型和</a:t>
            </a:r>
            <a:r>
              <a:rPr lang="en-US" altLang="zh-CN" sz="2800" dirty="0" smtClean="0">
                <a:solidFill>
                  <a:srgbClr val="FF0000"/>
                </a:solidFill>
              </a:rPr>
              <a:t>CS</a:t>
            </a:r>
            <a:r>
              <a:rPr lang="zh-CN" altLang="en-US" sz="2800" dirty="0" smtClean="0">
                <a:solidFill>
                  <a:srgbClr val="FF0000"/>
                </a:solidFill>
              </a:rPr>
              <a:t>模型的共同点：均需要服务系统的支撑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CC</a:t>
            </a:r>
            <a:r>
              <a:rPr lang="zh-CN" altLang="zh-CN" sz="2400" dirty="0" smtClean="0"/>
              <a:t>应用模型中，用户之间仍然需要网络中的服务系统提供支撑，才能够进行相互通信并进而实现应用目的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849072"/>
              </p:ext>
            </p:extLst>
          </p:nvPr>
        </p:nvGraphicFramePr>
        <p:xfrm>
          <a:off x="8467" y="3807161"/>
          <a:ext cx="4008358" cy="123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52" name="Visio" r:id="rId3" imgW="4354686" imgH="1346429" progId="Visio.Drawing.11">
                  <p:embed/>
                </p:oleObj>
              </mc:Choice>
              <mc:Fallback>
                <p:oleObj name="Visio" r:id="rId3" imgW="4354686" imgH="1346429" progId="Visio.Drawing.11">
                  <p:embed/>
                  <p:pic>
                    <p:nvPicPr>
                      <p:cNvPr id="3051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" y="3807161"/>
                        <a:ext cx="4008358" cy="12367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034572"/>
              </p:ext>
            </p:extLst>
          </p:nvPr>
        </p:nvGraphicFramePr>
        <p:xfrm>
          <a:off x="4778829" y="3784161"/>
          <a:ext cx="4365171" cy="1346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53" name="Visio" r:id="rId5" imgW="4354686" imgH="1346429" progId="Visio.Drawing.11">
                  <p:embed/>
                </p:oleObj>
              </mc:Choice>
              <mc:Fallback>
                <p:oleObj name="Visio" r:id="rId5" imgW="4354686" imgH="1346429" progId="Visio.Drawing.11">
                  <p:embed/>
                  <p:pic>
                    <p:nvPicPr>
                      <p:cNvPr id="305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829" y="3784161"/>
                        <a:ext cx="4365171" cy="13468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873281" y="5081818"/>
            <a:ext cx="2370667" cy="39369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CC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模型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39194" y="5179788"/>
            <a:ext cx="2370667" cy="39369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/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CS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模型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smtClean="0"/>
              <a:t>CC</a:t>
            </a:r>
            <a:r>
              <a:rPr lang="zh-CN" altLang="en-US" smtClean="0"/>
              <a:t>模型 </a:t>
            </a:r>
            <a:r>
              <a:rPr lang="en-US" altLang="zh-CN" smtClean="0"/>
              <a:t>–</a:t>
            </a:r>
            <a:r>
              <a:rPr lang="zh-CN" altLang="en-US" smtClean="0"/>
              <a:t> 端服务系统模型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133" y="1089386"/>
            <a:ext cx="8686800" cy="1111947"/>
          </a:xfrm>
        </p:spPr>
        <p:txBody>
          <a:bodyPr/>
          <a:lstStyle/>
          <a:p>
            <a:r>
              <a:rPr lang="zh-CN" altLang="zh-CN" smtClean="0"/>
              <a:t>在靠近用户的网络边缘，分别部署端服务系统，各个端服务系统组合起来，共同实现针对某一通信目的的网络应用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75743" y="5797849"/>
            <a:ext cx="8128000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ctr"/>
            <a:r>
              <a:rPr lang="zh-CN" altLang="zh-CN" sz="2400" smtClean="0"/>
              <a:t>电子邮件（</a:t>
            </a:r>
            <a:r>
              <a:rPr lang="en-US" altLang="zh-CN" sz="2400" smtClean="0"/>
              <a:t>E-Mail</a:t>
            </a:r>
            <a:r>
              <a:rPr lang="zh-CN" altLang="zh-CN" sz="2400" smtClean="0"/>
              <a:t>）、</a:t>
            </a:r>
            <a:r>
              <a:rPr lang="en-US" altLang="zh-CN" sz="2400" smtClean="0"/>
              <a:t>VPN</a:t>
            </a:r>
            <a:r>
              <a:rPr lang="zh-CN" altLang="zh-CN" sz="2400" smtClean="0"/>
              <a:t>、隧道通信等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8020" name="Object 4"/>
          <p:cNvGraphicFramePr>
            <a:graphicFrameLocks noChangeAspect="1"/>
          </p:cNvGraphicFramePr>
          <p:nvPr/>
        </p:nvGraphicFramePr>
        <p:xfrm>
          <a:off x="880528" y="2539997"/>
          <a:ext cx="7416801" cy="299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7" name="Visio" r:id="rId3" imgW="4894568" imgH="1942712" progId="Visio.Drawing.11">
                  <p:embed/>
                </p:oleObj>
              </mc:Choice>
              <mc:Fallback>
                <p:oleObj name="Visio" r:id="rId3" imgW="4894568" imgH="194271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28" y="2539997"/>
                        <a:ext cx="7416801" cy="2997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54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468"/>
            <a:ext cx="8229600" cy="811560"/>
          </a:xfrm>
        </p:spPr>
        <p:txBody>
          <a:bodyPr/>
          <a:lstStyle/>
          <a:p>
            <a:r>
              <a:rPr lang="en-US" altLang="zh-CN" smtClean="0"/>
              <a:t>CC</a:t>
            </a:r>
            <a:r>
              <a:rPr lang="zh-CN" altLang="en-US" smtClean="0"/>
              <a:t>模型 </a:t>
            </a:r>
            <a:r>
              <a:rPr lang="en-US" altLang="zh-CN" smtClean="0"/>
              <a:t>–</a:t>
            </a:r>
            <a:r>
              <a:rPr lang="zh-CN" altLang="en-US" smtClean="0"/>
              <a:t> 端服务系统模型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75743" y="5797849"/>
            <a:ext cx="8128000" cy="755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ctr"/>
            <a:r>
              <a:rPr lang="zh-CN" altLang="zh-CN" sz="2400" smtClean="0"/>
              <a:t>电子邮件（</a:t>
            </a:r>
            <a:r>
              <a:rPr lang="en-US" altLang="zh-CN" sz="2400" smtClean="0"/>
              <a:t>E-Mail</a:t>
            </a:r>
            <a:r>
              <a:rPr lang="zh-CN" altLang="zh-CN" sz="2400" smtClean="0"/>
              <a:t>）、</a:t>
            </a:r>
            <a:r>
              <a:rPr lang="en-US" altLang="zh-CN" sz="2400" smtClean="0"/>
              <a:t>VPN</a:t>
            </a:r>
            <a:r>
              <a:rPr lang="zh-CN" altLang="zh-CN" sz="2400" smtClean="0"/>
              <a:t>、隧道通信等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AutoShape 5"/>
          <p:cNvSpPr>
            <a:spLocks noChangeArrowheads="1"/>
          </p:cNvSpPr>
          <p:nvPr/>
        </p:nvSpPr>
        <p:spPr bwMode="auto">
          <a:xfrm>
            <a:off x="249971" y="2080594"/>
            <a:ext cx="8686800" cy="302299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233060" y="2385790"/>
            <a:ext cx="2743200" cy="1703388"/>
            <a:chOff x="3124200" y="2222500"/>
            <a:chExt cx="2743200" cy="1703388"/>
          </a:xfrm>
        </p:grpSpPr>
        <p:graphicFrame>
          <p:nvGraphicFramePr>
            <p:cNvPr id="96" name="Object 48"/>
            <p:cNvGraphicFramePr>
              <a:graphicFrameLocks noChangeAspect="1"/>
            </p:cNvGraphicFramePr>
            <p:nvPr/>
          </p:nvGraphicFramePr>
          <p:xfrm>
            <a:off x="3124200" y="2222500"/>
            <a:ext cx="2743200" cy="170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73" name="VISIO" r:id="rId3" imgW="1687068" imgH="964692" progId="Visio.Drawing.11">
                    <p:embed/>
                  </p:oleObj>
                </mc:Choice>
                <mc:Fallback>
                  <p:oleObj name="VISIO" r:id="rId3" imgW="1687068" imgH="964692" progId="Visio.Drawing.11">
                    <p:embed/>
                    <p:pic>
                      <p:nvPicPr>
                        <p:cNvPr id="12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2222500"/>
                          <a:ext cx="2743200" cy="170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 Box 53"/>
            <p:cNvSpPr txBox="1">
              <a:spLocks noChangeArrowheads="1"/>
            </p:cNvSpPr>
            <p:nvPr/>
          </p:nvSpPr>
          <p:spPr bwMode="auto">
            <a:xfrm>
              <a:off x="4095750" y="321151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因特网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86661" y="2360390"/>
            <a:ext cx="2460034" cy="2359200"/>
            <a:chOff x="177801" y="2197100"/>
            <a:chExt cx="2460034" cy="2359200"/>
          </a:xfrm>
        </p:grpSpPr>
        <p:grpSp>
          <p:nvGrpSpPr>
            <p:cNvPr id="99" name="Group 2"/>
            <p:cNvGrpSpPr>
              <a:grpSpLocks/>
            </p:cNvGrpSpPr>
            <p:nvPr/>
          </p:nvGrpSpPr>
          <p:grpSpPr bwMode="auto">
            <a:xfrm>
              <a:off x="177801" y="2197100"/>
              <a:ext cx="1498600" cy="1789113"/>
              <a:chOff x="112" y="1384"/>
              <a:chExt cx="944" cy="1127"/>
            </a:xfrm>
          </p:grpSpPr>
          <p:sp>
            <p:nvSpPr>
              <p:cNvPr id="120" name="Line 3"/>
              <p:cNvSpPr>
                <a:spLocks noChangeShapeType="1"/>
              </p:cNvSpPr>
              <p:nvPr/>
            </p:nvSpPr>
            <p:spPr bwMode="auto">
              <a:xfrm flipV="1">
                <a:off x="816" y="2248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1" name="Line 4"/>
              <p:cNvSpPr>
                <a:spLocks noChangeShapeType="1"/>
              </p:cNvSpPr>
              <p:nvPr/>
            </p:nvSpPr>
            <p:spPr bwMode="auto">
              <a:xfrm>
                <a:off x="624" y="1576"/>
                <a:ext cx="240" cy="144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2" name="Line 5"/>
              <p:cNvSpPr>
                <a:spLocks noChangeShapeType="1"/>
              </p:cNvSpPr>
              <p:nvPr/>
            </p:nvSpPr>
            <p:spPr bwMode="auto">
              <a:xfrm flipV="1">
                <a:off x="432" y="196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23" name="Picture 6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" y="1823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4" name="Text Box 7"/>
              <p:cNvSpPr txBox="1">
                <a:spLocks noChangeArrowheads="1"/>
              </p:cNvSpPr>
              <p:nvPr/>
            </p:nvSpPr>
            <p:spPr bwMode="auto">
              <a:xfrm>
                <a:off x="113" y="1797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X</a:t>
                </a:r>
              </a:p>
            </p:txBody>
          </p:sp>
          <p:sp>
            <p:nvSpPr>
              <p:cNvPr id="125" name="Text Box 8"/>
              <p:cNvSpPr txBox="1">
                <a:spLocks noChangeArrowheads="1"/>
              </p:cNvSpPr>
              <p:nvPr/>
            </p:nvSpPr>
            <p:spPr bwMode="auto">
              <a:xfrm>
                <a:off x="112" y="2031"/>
                <a:ext cx="59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10.1.0.1</a:t>
                </a:r>
              </a:p>
            </p:txBody>
          </p:sp>
          <p:pic>
            <p:nvPicPr>
              <p:cNvPr id="126" name="Picture 9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1384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10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296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0" name="Group 12"/>
            <p:cNvGrpSpPr>
              <a:grpSpLocks/>
            </p:cNvGrpSpPr>
            <p:nvPr/>
          </p:nvGrpSpPr>
          <p:grpSpPr bwMode="auto">
            <a:xfrm>
              <a:off x="973138" y="2384425"/>
              <a:ext cx="1511300" cy="1225550"/>
              <a:chOff x="385" y="2795"/>
              <a:chExt cx="1769" cy="816"/>
            </a:xfrm>
          </p:grpSpPr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4" name="Oval 14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Oval 15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6" name="Oval 16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7" name="Oval 17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8" name="Oval 18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9" name="Oval 19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0" name="Oval 20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1" name="Oval 21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2" name="Oval 22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3" name="Oval 23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4" name="Oval 24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5" name="Oval 25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6" name="Oval 26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7" name="Oval 27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8" name="Oval 28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9" name="Freeform 29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137 h 1128"/>
                  <a:gd name="T2" fmla="*/ 80 w 1447"/>
                  <a:gd name="T3" fmla="*/ 110 h 1128"/>
                  <a:gd name="T4" fmla="*/ 56 w 1447"/>
                  <a:gd name="T5" fmla="*/ 107 h 1128"/>
                  <a:gd name="T6" fmla="*/ 24 w 1447"/>
                  <a:gd name="T7" fmla="*/ 112 h 1128"/>
                  <a:gd name="T8" fmla="*/ 40 w 1447"/>
                  <a:gd name="T9" fmla="*/ 105 h 1128"/>
                  <a:gd name="T10" fmla="*/ 64 w 1447"/>
                  <a:gd name="T11" fmla="*/ 98 h 1128"/>
                  <a:gd name="T12" fmla="*/ 96 w 1447"/>
                  <a:gd name="T13" fmla="*/ 85 h 1128"/>
                  <a:gd name="T14" fmla="*/ 104 w 1447"/>
                  <a:gd name="T15" fmla="*/ 78 h 1128"/>
                  <a:gd name="T16" fmla="*/ 152 w 1447"/>
                  <a:gd name="T17" fmla="*/ 58 h 1128"/>
                  <a:gd name="T18" fmla="*/ 168 w 1447"/>
                  <a:gd name="T19" fmla="*/ 51 h 1128"/>
                  <a:gd name="T20" fmla="*/ 202 w 1447"/>
                  <a:gd name="T21" fmla="*/ 49 h 1128"/>
                  <a:gd name="T22" fmla="*/ 290 w 1447"/>
                  <a:gd name="T23" fmla="*/ 31 h 1128"/>
                  <a:gd name="T24" fmla="*/ 330 w 1447"/>
                  <a:gd name="T25" fmla="*/ 22 h 1128"/>
                  <a:gd name="T26" fmla="*/ 354 w 1447"/>
                  <a:gd name="T27" fmla="*/ 16 h 1128"/>
                  <a:gd name="T28" fmla="*/ 426 w 1447"/>
                  <a:gd name="T29" fmla="*/ 11 h 1128"/>
                  <a:gd name="T30" fmla="*/ 506 w 1447"/>
                  <a:gd name="T31" fmla="*/ 0 h 1128"/>
                  <a:gd name="T32" fmla="*/ 812 w 1447"/>
                  <a:gd name="T33" fmla="*/ 11 h 1128"/>
                  <a:gd name="T34" fmla="*/ 1062 w 1447"/>
                  <a:gd name="T35" fmla="*/ 49 h 1128"/>
                  <a:gd name="T36" fmla="*/ 1086 w 1447"/>
                  <a:gd name="T37" fmla="*/ 56 h 1128"/>
                  <a:gd name="T38" fmla="*/ 1110 w 1447"/>
                  <a:gd name="T39" fmla="*/ 60 h 1128"/>
                  <a:gd name="T40" fmla="*/ 1230 w 1447"/>
                  <a:gd name="T41" fmla="*/ 85 h 1128"/>
                  <a:gd name="T42" fmla="*/ 1304 w 1447"/>
                  <a:gd name="T43" fmla="*/ 103 h 1128"/>
                  <a:gd name="T44" fmla="*/ 1352 w 1447"/>
                  <a:gd name="T45" fmla="*/ 123 h 1128"/>
                  <a:gd name="T46" fmla="*/ 1368 w 1447"/>
                  <a:gd name="T47" fmla="*/ 137 h 1128"/>
                  <a:gd name="T48" fmla="*/ 1400 w 1447"/>
                  <a:gd name="T49" fmla="*/ 150 h 1128"/>
                  <a:gd name="T50" fmla="*/ 1424 w 1447"/>
                  <a:gd name="T51" fmla="*/ 170 h 1128"/>
                  <a:gd name="T52" fmla="*/ 1440 w 1447"/>
                  <a:gd name="T53" fmla="*/ 184 h 1128"/>
                  <a:gd name="T54" fmla="*/ 1440 w 1447"/>
                  <a:gd name="T55" fmla="*/ 240 h 1128"/>
                  <a:gd name="T56" fmla="*/ 1424 w 1447"/>
                  <a:gd name="T57" fmla="*/ 253 h 1128"/>
                  <a:gd name="T58" fmla="*/ 1376 w 1447"/>
                  <a:gd name="T59" fmla="*/ 258 h 1128"/>
                  <a:gd name="T60" fmla="*/ 1360 w 1447"/>
                  <a:gd name="T61" fmla="*/ 265 h 1128"/>
                  <a:gd name="T62" fmla="*/ 1312 w 1447"/>
                  <a:gd name="T63" fmla="*/ 274 h 1128"/>
                  <a:gd name="T64" fmla="*/ 1222 w 1447"/>
                  <a:gd name="T65" fmla="*/ 291 h 1128"/>
                  <a:gd name="T66" fmla="*/ 1174 w 1447"/>
                  <a:gd name="T67" fmla="*/ 300 h 1128"/>
                  <a:gd name="T68" fmla="*/ 1118 w 1447"/>
                  <a:gd name="T69" fmla="*/ 316 h 1128"/>
                  <a:gd name="T70" fmla="*/ 442 w 1447"/>
                  <a:gd name="T71" fmla="*/ 307 h 1128"/>
                  <a:gd name="T72" fmla="*/ 362 w 1447"/>
                  <a:gd name="T73" fmla="*/ 300 h 1128"/>
                  <a:gd name="T74" fmla="*/ 306 w 1447"/>
                  <a:gd name="T75" fmla="*/ 274 h 1128"/>
                  <a:gd name="T76" fmla="*/ 242 w 1447"/>
                  <a:gd name="T77" fmla="*/ 247 h 1128"/>
                  <a:gd name="T78" fmla="*/ 202 w 1447"/>
                  <a:gd name="T79" fmla="*/ 224 h 1128"/>
                  <a:gd name="T80" fmla="*/ 120 w 1447"/>
                  <a:gd name="T81" fmla="*/ 197 h 1128"/>
                  <a:gd name="T82" fmla="*/ 56 w 1447"/>
                  <a:gd name="T83" fmla="*/ 175 h 1128"/>
                  <a:gd name="T84" fmla="*/ 16 w 1447"/>
                  <a:gd name="T85" fmla="*/ 152 h 1128"/>
                  <a:gd name="T86" fmla="*/ 8 w 1447"/>
                  <a:gd name="T87" fmla="*/ 143 h 1128"/>
                  <a:gd name="T88" fmla="*/ 0 w 1447"/>
                  <a:gd name="T89" fmla="*/ 137 h 112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01" name="Text Box 51"/>
            <p:cNvSpPr txBox="1">
              <a:spLocks noChangeArrowheads="1"/>
            </p:cNvSpPr>
            <p:nvPr/>
          </p:nvSpPr>
          <p:spPr bwMode="auto">
            <a:xfrm>
              <a:off x="1315442" y="2845576"/>
              <a:ext cx="83227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部门 </a:t>
              </a: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02" name="Text Box 54"/>
            <p:cNvSpPr txBox="1">
              <a:spLocks noChangeArrowheads="1"/>
            </p:cNvSpPr>
            <p:nvPr/>
          </p:nvSpPr>
          <p:spPr bwMode="auto">
            <a:xfrm>
              <a:off x="762001" y="3971525"/>
              <a:ext cx="187583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网络地址 </a:t>
              </a:r>
              <a:r>
                <a: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= 10.1.0.0</a:t>
              </a: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（私有地址</a:t>
              </a:r>
              <a:r>
                <a: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</a:p>
          </p:txBody>
        </p:sp>
      </p:grpSp>
      <p:sp>
        <p:nvSpPr>
          <p:cNvPr id="128" name="Text Box 55"/>
          <p:cNvSpPr txBox="1">
            <a:spLocks noChangeArrowheads="1"/>
          </p:cNvSpPr>
          <p:nvPr/>
        </p:nvSpPr>
        <p:spPr bwMode="auto">
          <a:xfrm>
            <a:off x="2601819" y="3125013"/>
            <a:ext cx="388248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9" name="Text Box 56"/>
          <p:cNvSpPr txBox="1">
            <a:spLocks noChangeArrowheads="1"/>
          </p:cNvSpPr>
          <p:nvPr/>
        </p:nvSpPr>
        <p:spPr bwMode="auto">
          <a:xfrm>
            <a:off x="6085348" y="3154140"/>
            <a:ext cx="388248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</a:t>
            </a:r>
            <a:r>
              <a:rPr kumimoji="1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3214010" y="2871565"/>
            <a:ext cx="2514600" cy="382032"/>
            <a:chOff x="3105150" y="2708275"/>
            <a:chExt cx="2514600" cy="382032"/>
          </a:xfrm>
        </p:grpSpPr>
        <p:sp>
          <p:nvSpPr>
            <p:cNvPr id="131" name="AutoShape 52"/>
            <p:cNvSpPr>
              <a:spLocks noChangeArrowheads="1"/>
            </p:cNvSpPr>
            <p:nvPr/>
          </p:nvSpPr>
          <p:spPr bwMode="auto">
            <a:xfrm rot="16200000">
              <a:off x="4182268" y="1631157"/>
              <a:ext cx="360363" cy="2514600"/>
            </a:xfrm>
            <a:prstGeom prst="can">
              <a:avLst>
                <a:gd name="adj" fmla="val 25521"/>
              </a:avLst>
            </a:prstGeom>
            <a:gradFill rotWithShape="1">
              <a:gsLst>
                <a:gs pos="0">
                  <a:srgbClr val="185E76"/>
                </a:gs>
                <a:gs pos="50000">
                  <a:srgbClr val="33CCFF"/>
                </a:gs>
                <a:gs pos="100000">
                  <a:srgbClr val="185E76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2" name="Text Box 57"/>
            <p:cNvSpPr txBox="1">
              <a:spLocks noChangeArrowheads="1"/>
            </p:cNvSpPr>
            <p:nvPr/>
          </p:nvSpPr>
          <p:spPr bwMode="auto">
            <a:xfrm>
              <a:off x="4095750" y="272097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隧道</a:t>
              </a:r>
            </a:p>
          </p:txBody>
        </p:sp>
      </p:grpSp>
      <p:sp>
        <p:nvSpPr>
          <p:cNvPr id="133" name="Line 58"/>
          <p:cNvSpPr>
            <a:spLocks noChangeShapeType="1"/>
          </p:cNvSpPr>
          <p:nvPr/>
        </p:nvSpPr>
        <p:spPr bwMode="auto">
          <a:xfrm>
            <a:off x="2909210" y="3046190"/>
            <a:ext cx="381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4" name="Line 59"/>
          <p:cNvSpPr>
            <a:spLocks noChangeShapeType="1"/>
          </p:cNvSpPr>
          <p:nvPr/>
        </p:nvSpPr>
        <p:spPr bwMode="auto">
          <a:xfrm>
            <a:off x="5728610" y="3046190"/>
            <a:ext cx="381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6336623" y="2284190"/>
            <a:ext cx="2513012" cy="2423550"/>
            <a:chOff x="6227763" y="2120900"/>
            <a:chExt cx="2513012" cy="2423550"/>
          </a:xfrm>
        </p:grpSpPr>
        <p:grpSp>
          <p:nvGrpSpPr>
            <p:cNvPr id="138" name="Group 30"/>
            <p:cNvGrpSpPr>
              <a:grpSpLocks/>
            </p:cNvGrpSpPr>
            <p:nvPr/>
          </p:nvGrpSpPr>
          <p:grpSpPr bwMode="auto">
            <a:xfrm>
              <a:off x="6227763" y="2314575"/>
              <a:ext cx="1511300" cy="1225550"/>
              <a:chOff x="385" y="2795"/>
              <a:chExt cx="1769" cy="816"/>
            </a:xfrm>
          </p:grpSpPr>
          <p:sp>
            <p:nvSpPr>
              <p:cNvPr id="150" name="Oval 31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1" name="Oval 32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2" name="Oval 33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3" name="Oval 34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4" name="Oval 35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5" name="Oval 36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6" name="Oval 37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7" name="Oval 38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8" name="Oval 39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9" name="Oval 40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0" name="Oval 41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1" name="Oval 42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2" name="Oval 43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3" name="Oval 44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4" name="Oval 45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5" name="Oval 46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6" name="Freeform 47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137 h 1128"/>
                  <a:gd name="T2" fmla="*/ 80 w 1447"/>
                  <a:gd name="T3" fmla="*/ 110 h 1128"/>
                  <a:gd name="T4" fmla="*/ 56 w 1447"/>
                  <a:gd name="T5" fmla="*/ 107 h 1128"/>
                  <a:gd name="T6" fmla="*/ 24 w 1447"/>
                  <a:gd name="T7" fmla="*/ 112 h 1128"/>
                  <a:gd name="T8" fmla="*/ 40 w 1447"/>
                  <a:gd name="T9" fmla="*/ 105 h 1128"/>
                  <a:gd name="T10" fmla="*/ 64 w 1447"/>
                  <a:gd name="T11" fmla="*/ 98 h 1128"/>
                  <a:gd name="T12" fmla="*/ 96 w 1447"/>
                  <a:gd name="T13" fmla="*/ 85 h 1128"/>
                  <a:gd name="T14" fmla="*/ 104 w 1447"/>
                  <a:gd name="T15" fmla="*/ 78 h 1128"/>
                  <a:gd name="T16" fmla="*/ 152 w 1447"/>
                  <a:gd name="T17" fmla="*/ 58 h 1128"/>
                  <a:gd name="T18" fmla="*/ 168 w 1447"/>
                  <a:gd name="T19" fmla="*/ 51 h 1128"/>
                  <a:gd name="T20" fmla="*/ 202 w 1447"/>
                  <a:gd name="T21" fmla="*/ 49 h 1128"/>
                  <a:gd name="T22" fmla="*/ 290 w 1447"/>
                  <a:gd name="T23" fmla="*/ 31 h 1128"/>
                  <a:gd name="T24" fmla="*/ 330 w 1447"/>
                  <a:gd name="T25" fmla="*/ 22 h 1128"/>
                  <a:gd name="T26" fmla="*/ 354 w 1447"/>
                  <a:gd name="T27" fmla="*/ 16 h 1128"/>
                  <a:gd name="T28" fmla="*/ 426 w 1447"/>
                  <a:gd name="T29" fmla="*/ 11 h 1128"/>
                  <a:gd name="T30" fmla="*/ 506 w 1447"/>
                  <a:gd name="T31" fmla="*/ 0 h 1128"/>
                  <a:gd name="T32" fmla="*/ 812 w 1447"/>
                  <a:gd name="T33" fmla="*/ 11 h 1128"/>
                  <a:gd name="T34" fmla="*/ 1062 w 1447"/>
                  <a:gd name="T35" fmla="*/ 49 h 1128"/>
                  <a:gd name="T36" fmla="*/ 1086 w 1447"/>
                  <a:gd name="T37" fmla="*/ 56 h 1128"/>
                  <a:gd name="T38" fmla="*/ 1110 w 1447"/>
                  <a:gd name="T39" fmla="*/ 60 h 1128"/>
                  <a:gd name="T40" fmla="*/ 1230 w 1447"/>
                  <a:gd name="T41" fmla="*/ 85 h 1128"/>
                  <a:gd name="T42" fmla="*/ 1304 w 1447"/>
                  <a:gd name="T43" fmla="*/ 103 h 1128"/>
                  <a:gd name="T44" fmla="*/ 1352 w 1447"/>
                  <a:gd name="T45" fmla="*/ 123 h 1128"/>
                  <a:gd name="T46" fmla="*/ 1368 w 1447"/>
                  <a:gd name="T47" fmla="*/ 137 h 1128"/>
                  <a:gd name="T48" fmla="*/ 1400 w 1447"/>
                  <a:gd name="T49" fmla="*/ 150 h 1128"/>
                  <a:gd name="T50" fmla="*/ 1424 w 1447"/>
                  <a:gd name="T51" fmla="*/ 170 h 1128"/>
                  <a:gd name="T52" fmla="*/ 1440 w 1447"/>
                  <a:gd name="T53" fmla="*/ 184 h 1128"/>
                  <a:gd name="T54" fmla="*/ 1440 w 1447"/>
                  <a:gd name="T55" fmla="*/ 240 h 1128"/>
                  <a:gd name="T56" fmla="*/ 1424 w 1447"/>
                  <a:gd name="T57" fmla="*/ 253 h 1128"/>
                  <a:gd name="T58" fmla="*/ 1376 w 1447"/>
                  <a:gd name="T59" fmla="*/ 258 h 1128"/>
                  <a:gd name="T60" fmla="*/ 1360 w 1447"/>
                  <a:gd name="T61" fmla="*/ 265 h 1128"/>
                  <a:gd name="T62" fmla="*/ 1312 w 1447"/>
                  <a:gd name="T63" fmla="*/ 274 h 1128"/>
                  <a:gd name="T64" fmla="*/ 1222 w 1447"/>
                  <a:gd name="T65" fmla="*/ 291 h 1128"/>
                  <a:gd name="T66" fmla="*/ 1174 w 1447"/>
                  <a:gd name="T67" fmla="*/ 300 h 1128"/>
                  <a:gd name="T68" fmla="*/ 1118 w 1447"/>
                  <a:gd name="T69" fmla="*/ 316 h 1128"/>
                  <a:gd name="T70" fmla="*/ 442 w 1447"/>
                  <a:gd name="T71" fmla="*/ 307 h 1128"/>
                  <a:gd name="T72" fmla="*/ 362 w 1447"/>
                  <a:gd name="T73" fmla="*/ 300 h 1128"/>
                  <a:gd name="T74" fmla="*/ 306 w 1447"/>
                  <a:gd name="T75" fmla="*/ 274 h 1128"/>
                  <a:gd name="T76" fmla="*/ 242 w 1447"/>
                  <a:gd name="T77" fmla="*/ 247 h 1128"/>
                  <a:gd name="T78" fmla="*/ 202 w 1447"/>
                  <a:gd name="T79" fmla="*/ 224 h 1128"/>
                  <a:gd name="T80" fmla="*/ 120 w 1447"/>
                  <a:gd name="T81" fmla="*/ 197 h 1128"/>
                  <a:gd name="T82" fmla="*/ 56 w 1447"/>
                  <a:gd name="T83" fmla="*/ 175 h 1128"/>
                  <a:gd name="T84" fmla="*/ 16 w 1447"/>
                  <a:gd name="T85" fmla="*/ 152 h 1128"/>
                  <a:gd name="T86" fmla="*/ 8 w 1447"/>
                  <a:gd name="T87" fmla="*/ 143 h 1128"/>
                  <a:gd name="T88" fmla="*/ 0 w 1447"/>
                  <a:gd name="T89" fmla="*/ 137 h 112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39" name="Group 65"/>
            <p:cNvGrpSpPr>
              <a:grpSpLocks/>
            </p:cNvGrpSpPr>
            <p:nvPr/>
          </p:nvGrpSpPr>
          <p:grpSpPr bwMode="auto">
            <a:xfrm>
              <a:off x="7391400" y="2120900"/>
              <a:ext cx="1349375" cy="1712913"/>
              <a:chOff x="4656" y="1336"/>
              <a:chExt cx="850" cy="1079"/>
            </a:xfrm>
          </p:grpSpPr>
          <p:sp>
            <p:nvSpPr>
              <p:cNvPr id="142" name="Line 66"/>
              <p:cNvSpPr>
                <a:spLocks noChangeShapeType="1"/>
              </p:cNvSpPr>
              <p:nvPr/>
            </p:nvSpPr>
            <p:spPr bwMode="auto">
              <a:xfrm flipH="1" flipV="1">
                <a:off x="4800" y="1912"/>
                <a:ext cx="348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3" name="Line 67"/>
              <p:cNvSpPr>
                <a:spLocks noChangeShapeType="1"/>
              </p:cNvSpPr>
              <p:nvPr/>
            </p:nvSpPr>
            <p:spPr bwMode="auto">
              <a:xfrm flipH="1" flipV="1">
                <a:off x="4656" y="2152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4" name="Line 68"/>
              <p:cNvSpPr>
                <a:spLocks noChangeShapeType="1"/>
              </p:cNvSpPr>
              <p:nvPr/>
            </p:nvSpPr>
            <p:spPr bwMode="auto">
              <a:xfrm flipH="1">
                <a:off x="4800" y="1528"/>
                <a:ext cx="240" cy="96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45" name="Picture 69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" y="1768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6" name="Text Box 70"/>
              <p:cNvSpPr txBox="1">
                <a:spLocks noChangeArrowheads="1"/>
              </p:cNvSpPr>
              <p:nvPr/>
            </p:nvSpPr>
            <p:spPr bwMode="auto">
              <a:xfrm>
                <a:off x="5284" y="1729"/>
                <a:ext cx="18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Y</a:t>
                </a:r>
              </a:p>
            </p:txBody>
          </p:sp>
          <p:sp>
            <p:nvSpPr>
              <p:cNvPr id="147" name="Text Box 71"/>
              <p:cNvSpPr txBox="1">
                <a:spLocks noChangeArrowheads="1"/>
              </p:cNvSpPr>
              <p:nvPr/>
            </p:nvSpPr>
            <p:spPr bwMode="auto">
              <a:xfrm>
                <a:off x="4912" y="1955"/>
                <a:ext cx="59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10.2.0.3</a:t>
                </a:r>
              </a:p>
            </p:txBody>
          </p:sp>
          <p:pic>
            <p:nvPicPr>
              <p:cNvPr id="148" name="Picture 72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1336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9" name="Picture 73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4" y="2200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0" name="Text Box 54"/>
            <p:cNvSpPr txBox="1">
              <a:spLocks noChangeArrowheads="1"/>
            </p:cNvSpPr>
            <p:nvPr/>
          </p:nvSpPr>
          <p:spPr bwMode="auto">
            <a:xfrm>
              <a:off x="6437442" y="3959675"/>
              <a:ext cx="187583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网络地址 </a:t>
              </a:r>
              <a:r>
                <a: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= 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10.2.0.0</a:t>
              </a:r>
              <a:endPara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（私有地址</a:t>
              </a:r>
              <a:r>
                <a: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141" name="Text Box 51"/>
            <p:cNvSpPr txBox="1">
              <a:spLocks noChangeArrowheads="1"/>
            </p:cNvSpPr>
            <p:nvPr/>
          </p:nvSpPr>
          <p:spPr bwMode="auto">
            <a:xfrm>
              <a:off x="6635959" y="2743015"/>
              <a:ext cx="83227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部门 </a:t>
              </a: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</p:grpSp>
      <p:pic>
        <p:nvPicPr>
          <p:cNvPr id="167" name="Picture 49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810" y="2920778"/>
            <a:ext cx="5207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8" name="Picture 5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98" y="2922365"/>
            <a:ext cx="5207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69" name="圆角矩形 168"/>
          <p:cNvSpPr/>
          <p:nvPr/>
        </p:nvSpPr>
        <p:spPr>
          <a:xfrm>
            <a:off x="2762110" y="1437514"/>
            <a:ext cx="3510311" cy="501530"/>
          </a:xfrm>
          <a:prstGeom prst="roundRect">
            <a:avLst/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隧道两端：公有地址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75" name="Text Box 69"/>
          <p:cNvSpPr txBox="1">
            <a:spLocks noChangeArrowheads="1"/>
          </p:cNvSpPr>
          <p:nvPr/>
        </p:nvSpPr>
        <p:spPr bwMode="auto">
          <a:xfrm>
            <a:off x="3780615" y="4527328"/>
            <a:ext cx="1725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虚拟</a:t>
            </a:r>
            <a:r>
              <a:rPr kumimoji="1"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专网 </a:t>
            </a:r>
            <a:r>
              <a:rPr kumimoji="1" lang="en-US" altLang="zh-CN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26853804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4.4|15.8|62.3|58.5|22.9|24.8|13.4|1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9|20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2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1.9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4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5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6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7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38449</TotalTime>
  <Words>861</Words>
  <Application>Microsoft Office PowerPoint</Application>
  <PresentationFormat>全屏显示(4:3)</PresentationFormat>
  <Paragraphs>114</Paragraphs>
  <Slides>15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44" baseType="lpstr">
      <vt:lpstr>黑体</vt:lpstr>
      <vt:lpstr>华文楷体</vt:lpstr>
      <vt:lpstr>宋体</vt:lpstr>
      <vt:lpstr>微软雅黑</vt:lpstr>
      <vt:lpstr>Arial</vt:lpstr>
      <vt:lpstr>Arial Black</vt:lpstr>
      <vt:lpstr>Calibri</vt:lpstr>
      <vt:lpstr>Tahoma</vt:lpstr>
      <vt:lpstr>Times New Roman</vt:lpstr>
      <vt:lpstr>Wingdings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Visio</vt:lpstr>
      <vt:lpstr>VISIO</vt:lpstr>
      <vt:lpstr>第六章 网络应用（1）</vt:lpstr>
      <vt:lpstr>概述</vt:lpstr>
      <vt:lpstr>概述</vt:lpstr>
      <vt:lpstr>提纲</vt:lpstr>
      <vt:lpstr>基本应用模型</vt:lpstr>
      <vt:lpstr>基本应用模型</vt:lpstr>
      <vt:lpstr>基本应用模型</vt:lpstr>
      <vt:lpstr>CC模型 – 端服务系统模型</vt:lpstr>
      <vt:lpstr>CC模型 – 端服务系统模型</vt:lpstr>
      <vt:lpstr>CC模型  –  端服务系统模型</vt:lpstr>
      <vt:lpstr>CC模型 – 中心服务系统模型</vt:lpstr>
      <vt:lpstr>CC模型 – 中心服务系统模型</vt:lpstr>
      <vt:lpstr>CS模型</vt:lpstr>
      <vt:lpstr>CS模型 – 进一步扩展与优化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1904</cp:revision>
  <dcterms:created xsi:type="dcterms:W3CDTF">2017-02-02T15:53:23Z</dcterms:created>
  <dcterms:modified xsi:type="dcterms:W3CDTF">2020-05-20T06:45:20Z</dcterms:modified>
</cp:coreProperties>
</file>