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0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1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2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3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theme/theme14.xml" ContentType="application/vnd.openxmlformats-officedocument.theme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theme/theme15.xml" ContentType="application/vnd.openxmlformats-officedocument.theme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16.xml" ContentType="application/vnd.openxmlformats-officedocument.theme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5" r:id="rId3"/>
    <p:sldMasterId id="2147483698" r:id="rId4"/>
    <p:sldMasterId id="2147483711" r:id="rId5"/>
    <p:sldMasterId id="2147483736" r:id="rId6"/>
    <p:sldMasterId id="2147483762" r:id="rId7"/>
    <p:sldMasterId id="2147483775" r:id="rId8"/>
    <p:sldMasterId id="2147483814" r:id="rId9"/>
    <p:sldMasterId id="2147483852" r:id="rId10"/>
    <p:sldMasterId id="2147483865" r:id="rId11"/>
    <p:sldMasterId id="2147483891" r:id="rId12"/>
    <p:sldMasterId id="2147483917" r:id="rId13"/>
    <p:sldMasterId id="2147483947" r:id="rId14"/>
    <p:sldMasterId id="2147483974" r:id="rId15"/>
    <p:sldMasterId id="2147483987" r:id="rId16"/>
    <p:sldMasterId id="2147484012" r:id="rId17"/>
  </p:sldMasterIdLst>
  <p:notesMasterIdLst>
    <p:notesMasterId r:id="rId41"/>
  </p:notesMasterIdLst>
  <p:sldIdLst>
    <p:sldId id="256" r:id="rId18"/>
    <p:sldId id="938" r:id="rId19"/>
    <p:sldId id="929" r:id="rId20"/>
    <p:sldId id="807" r:id="rId21"/>
    <p:sldId id="803" r:id="rId22"/>
    <p:sldId id="806" r:id="rId23"/>
    <p:sldId id="808" r:id="rId24"/>
    <p:sldId id="809" r:id="rId25"/>
    <p:sldId id="810" r:id="rId26"/>
    <p:sldId id="811" r:id="rId27"/>
    <p:sldId id="812" r:id="rId28"/>
    <p:sldId id="813" r:id="rId29"/>
    <p:sldId id="814" r:id="rId30"/>
    <p:sldId id="815" r:id="rId31"/>
    <p:sldId id="928" r:id="rId32"/>
    <p:sldId id="816" r:id="rId33"/>
    <p:sldId id="817" r:id="rId34"/>
    <p:sldId id="940" r:id="rId35"/>
    <p:sldId id="818" r:id="rId36"/>
    <p:sldId id="820" r:id="rId37"/>
    <p:sldId id="819" r:id="rId38"/>
    <p:sldId id="821" r:id="rId39"/>
    <p:sldId id="804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2F2F95"/>
    <a:srgbClr val="CC0099"/>
    <a:srgbClr val="CCECFF"/>
    <a:srgbClr val="FFFFCC"/>
    <a:srgbClr val="4949A2"/>
    <a:srgbClr val="FF3300"/>
    <a:srgbClr val="008000"/>
    <a:srgbClr val="FF0066"/>
    <a:srgbClr val="EF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79622" autoAdjust="0"/>
  </p:normalViewPr>
  <p:slideViewPr>
    <p:cSldViewPr snapToGrid="0">
      <p:cViewPr varScale="1">
        <p:scale>
          <a:sx n="70" d="100"/>
          <a:sy n="70" d="100"/>
        </p:scale>
        <p:origin x="1728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slide" Target="slides/slide22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40" Type="http://schemas.openxmlformats.org/officeDocument/2006/relationships/slide" Target="slides/slide23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43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slide" Target="slides/slide21.xml"/><Relationship Id="rId20" Type="http://schemas.openxmlformats.org/officeDocument/2006/relationships/slide" Target="slides/slide3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F783-0C0C-4437-971D-53EACF12D7BE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233E-39C6-4AB0-A67B-6BD0A5E8E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3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772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473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179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3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1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1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6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1" y="2324106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4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8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6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CC745EF-EC24-43F9-80E4-7372CB14086C}" type="datetime1">
              <a:rPr lang="zh-CN" altLang="en-US" smtClean="0"/>
              <a:pPr/>
              <a:t>2020/5/20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3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9C1D6-B1AC-4107-85F4-0B37E9E54158}" type="datetime1">
              <a:rPr lang="zh-CN" altLang="en-US" smtClean="0"/>
              <a:pPr/>
              <a:t>2020/5/20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0718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21412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66534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02459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4245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81001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94633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31446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1130233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5748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58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8951F-BD81-4828-8548-DCD08FEF7C39}" type="datetime1">
              <a:rPr lang="zh-CN" altLang="en-US" smtClean="0"/>
              <a:pPr/>
              <a:t>2020/5/20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5969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35609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7521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12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84303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3988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81502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16323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23599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37679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3087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DE57-FDAB-40AC-8925-95B849B3B6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7711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7934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6178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0989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29984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12504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26988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86336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5408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87419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32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AC7F-B4B1-41E3-868D-DBE217AD94C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6237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32045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600911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06190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60872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42730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25662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18179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16625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53250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50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E94F-B4F1-4DE1-908D-CEACF8CB800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391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29221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444136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73500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17937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11391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35818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80282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838312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12847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001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5F06-B3B4-4655-804C-D394DD67999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4272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91571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09646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3132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938610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16499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80571788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477422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647635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21586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27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1F85-50A7-44FC-95BF-43C37294BFC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4520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21421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547313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509601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190225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504774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676133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055724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613748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908015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874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5FFE-7E6B-44BE-A882-3634B1327DC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0177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173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11667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42011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19260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117958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314822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397612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234712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121774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52464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8D21-BAF7-4EF0-8A0C-993EE79555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79993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541271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89927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509081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348465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677347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395945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71351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954915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986071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637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66B1-89B0-40CC-94E2-E9D3887B83A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62298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50686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5183726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736266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083890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525497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508774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022372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905651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688928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90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008000"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296000"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1548000"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337683-96CB-41A2-BE88-7BF13C1F3C1A}" type="datetime1">
              <a:rPr lang="zh-CN" altLang="en-US" smtClean="0"/>
              <a:pPr/>
              <a:t>2020/5/20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01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1A90-C562-4D68-86C7-E7441F36241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65163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339851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453205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570784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0531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4571-7D90-460D-894B-09F7FBD46B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4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DA58-CE66-4C52-9493-113D5A378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25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F8C3-9C32-4B40-86DC-0E711BA02D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368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CB3F-878A-4642-93A2-BAFB0AFC5C2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10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3B61-CFBC-430F-85B4-4C9CE3E5D42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74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FCF5-8A96-4DAB-B3A8-F5E424E297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953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ACF69-F05F-4838-8BFC-CD369747EC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64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BB41-11DE-441E-9B85-598E13DAF08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59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3EBF-86B1-4418-ADA7-DEF4E7BFB5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2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9B091-023F-45B1-A7EF-0082478B6218}" type="datetime1">
              <a:rPr lang="zh-CN" altLang="en-US" smtClean="0"/>
              <a:pPr/>
              <a:t>2020/5/20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ACF8-F759-4878-B1B1-6F5A257F22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4012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4329-D2C7-49B8-9B08-A13165361B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475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151A-AE24-4846-A3A8-921851A6AB4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41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D511-CF70-4B54-AB45-49385A9B78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611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1F2C-663B-4CBA-9CEF-0E73A74D1D9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777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34E-951A-4536-89BC-6BADF825F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62413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CDD-17E4-480E-B309-0C25D406EA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37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86D6-C740-4686-91D8-1F3E2A9C1C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88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C1CD-8A77-48ED-AB43-18C5D1AE064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054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264D-2922-426A-A2E4-21ABC0D735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2806A-7225-4D82-B25C-B3111FF3C302}" type="datetime1">
              <a:rPr lang="zh-CN" altLang="en-US" smtClean="0"/>
              <a:pPr/>
              <a:t>2020/5/20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413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E46D-D7E3-4B94-8CD1-17A4B39F3A2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128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BD59-048F-4B34-89D3-B56AA99C71E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00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F34A-B811-4D2D-A356-21394B1D14E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1979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918B-DB77-4ACC-854B-091285D4E48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371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1162-522D-4D23-B4DB-4DE989D891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449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94E-7C17-4A44-B508-31FD301FBB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966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B479-4982-4291-8796-58409899816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4178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526A-E276-48B0-9038-5517A1AB244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13468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85DC2A9D-A769-45C9-BED6-A6F8A36648D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525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44D4E714-D3F9-44D4-A3DA-3C3C9E0ABB5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23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0F08D-750C-4C87-AE2E-AF1E248393D5}" type="datetime1">
              <a:rPr lang="zh-CN" altLang="en-US" smtClean="0"/>
              <a:pPr/>
              <a:t>2020/5/20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570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674586DD-1963-4A27-AD4D-F032308DAC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387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D19B-4F08-4375-9B90-FFCD8B1EE9F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695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15D-DCBE-426A-A0C2-13DDDEBDF4A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644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FE3-7E3F-4154-AD04-C19D8812C7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793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0593-83C9-4A98-85F6-3D46126747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639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1BE4-536E-493A-82F8-C82B889709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662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DEC9-49C8-4829-818A-BBF575230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387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AE69-686A-44FC-A21C-69B494465EC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942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06F5-8A5C-47EE-811E-18B3B28111C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639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1FA8-CA50-4D02-8540-2D265FC513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553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864F2B-1CE5-4413-A61A-DF21FE09A6BF}" type="datetime1">
              <a:rPr lang="zh-CN" altLang="en-US" smtClean="0"/>
              <a:pPr/>
              <a:t>2020/5/20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798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2230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650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874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615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75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5555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833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6733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0561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1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82807-4757-43D3-9D77-060738FB30BD}" type="datetime1">
              <a:rPr lang="zh-CN" altLang="en-US" smtClean="0"/>
              <a:pPr/>
              <a:t>2020/5/20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40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5416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7277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395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28555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32449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95646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08251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92970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6413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91DC6E-A819-46A5-9261-35302D6EAEC9}" type="datetime1">
              <a:rPr lang="zh-CN" altLang="en-US" smtClean="0"/>
              <a:pPr/>
              <a:t>2020/5/20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9387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72320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1029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22168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121509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54503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7393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09388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39607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45895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9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EBD28-52BD-4E87-AB0D-4B099216D196}" type="datetime1">
              <a:rPr lang="zh-CN" altLang="en-US" smtClean="0"/>
              <a:pPr/>
              <a:t>2020/5/20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75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11016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99073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6026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12805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610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6751452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98057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7676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43797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10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slideLayout" Target="../slideLayouts/slideLayout167.xml"/><Relationship Id="rId2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0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5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0.xml"/><Relationship Id="rId7" Type="http://schemas.openxmlformats.org/officeDocument/2006/relationships/slideLayout" Target="../slideLayouts/slideLayout174.xml"/><Relationship Id="rId12" Type="http://schemas.openxmlformats.org/officeDocument/2006/relationships/slideLayout" Target="../slideLayouts/slideLayout179.xml"/><Relationship Id="rId2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68.xml"/><Relationship Id="rId6" Type="http://schemas.openxmlformats.org/officeDocument/2006/relationships/slideLayout" Target="../slideLayouts/slideLayout173.xml"/><Relationship Id="rId11" Type="http://schemas.openxmlformats.org/officeDocument/2006/relationships/slideLayout" Target="../slideLayouts/slideLayout178.xml"/><Relationship Id="rId5" Type="http://schemas.openxmlformats.org/officeDocument/2006/relationships/slideLayout" Target="../slideLayouts/slideLayout172.xml"/><Relationship Id="rId10" Type="http://schemas.openxmlformats.org/officeDocument/2006/relationships/slideLayout" Target="../slideLayouts/slideLayout177.xml"/><Relationship Id="rId4" Type="http://schemas.openxmlformats.org/officeDocument/2006/relationships/slideLayout" Target="../slideLayouts/slideLayout171.xml"/><Relationship Id="rId9" Type="http://schemas.openxmlformats.org/officeDocument/2006/relationships/slideLayout" Target="../slideLayouts/slideLayout176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7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2.xml"/><Relationship Id="rId7" Type="http://schemas.openxmlformats.org/officeDocument/2006/relationships/slideLayout" Target="../slideLayouts/slideLayout186.xml"/><Relationship Id="rId12" Type="http://schemas.openxmlformats.org/officeDocument/2006/relationships/slideLayout" Target="../slideLayouts/slideLayout191.xml"/><Relationship Id="rId2" Type="http://schemas.openxmlformats.org/officeDocument/2006/relationships/slideLayout" Target="../slideLayouts/slideLayout181.xml"/><Relationship Id="rId1" Type="http://schemas.openxmlformats.org/officeDocument/2006/relationships/slideLayout" Target="../slideLayouts/slideLayout180.xml"/><Relationship Id="rId6" Type="http://schemas.openxmlformats.org/officeDocument/2006/relationships/slideLayout" Target="../slideLayouts/slideLayout185.xml"/><Relationship Id="rId11" Type="http://schemas.openxmlformats.org/officeDocument/2006/relationships/slideLayout" Target="../slideLayouts/slideLayout190.xml"/><Relationship Id="rId5" Type="http://schemas.openxmlformats.org/officeDocument/2006/relationships/slideLayout" Target="../slideLayouts/slideLayout184.xml"/><Relationship Id="rId10" Type="http://schemas.openxmlformats.org/officeDocument/2006/relationships/slideLayout" Target="../slideLayouts/slideLayout189.xml"/><Relationship Id="rId4" Type="http://schemas.openxmlformats.org/officeDocument/2006/relationships/slideLayout" Target="../slideLayouts/slideLayout183.xml"/><Relationship Id="rId9" Type="http://schemas.openxmlformats.org/officeDocument/2006/relationships/slideLayout" Target="../slideLayouts/slideLayout188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9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194.xml"/><Relationship Id="rId7" Type="http://schemas.openxmlformats.org/officeDocument/2006/relationships/slideLayout" Target="../slideLayouts/slideLayout198.xml"/><Relationship Id="rId12" Type="http://schemas.openxmlformats.org/officeDocument/2006/relationships/slideLayout" Target="../slideLayouts/slideLayout203.xml"/><Relationship Id="rId2" Type="http://schemas.openxmlformats.org/officeDocument/2006/relationships/slideLayout" Target="../slideLayouts/slideLayout193.xml"/><Relationship Id="rId1" Type="http://schemas.openxmlformats.org/officeDocument/2006/relationships/slideLayout" Target="../slideLayouts/slideLayout192.xml"/><Relationship Id="rId6" Type="http://schemas.openxmlformats.org/officeDocument/2006/relationships/slideLayout" Target="../slideLayouts/slideLayout197.xml"/><Relationship Id="rId11" Type="http://schemas.openxmlformats.org/officeDocument/2006/relationships/slideLayout" Target="../slideLayouts/slideLayout202.xml"/><Relationship Id="rId5" Type="http://schemas.openxmlformats.org/officeDocument/2006/relationships/slideLayout" Target="../slideLayouts/slideLayout196.xml"/><Relationship Id="rId10" Type="http://schemas.openxmlformats.org/officeDocument/2006/relationships/slideLayout" Target="../slideLayouts/slideLayout201.xml"/><Relationship Id="rId4" Type="http://schemas.openxmlformats.org/officeDocument/2006/relationships/slideLayout" Target="../slideLayouts/slideLayout195.xml"/><Relationship Id="rId9" Type="http://schemas.openxmlformats.org/officeDocument/2006/relationships/slideLayout" Target="../slideLayouts/slideLayout20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3F925A4C-1434-4E60-B118-CFB175DDF0B9}" type="datetime1">
              <a:rPr lang="zh-CN" altLang="en-US" smtClean="0"/>
              <a:pPr/>
              <a:t>2020/5/20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40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4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23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93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39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45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35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59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178BFB4-2B10-4FBE-B6AE-36B145E8EC8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9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F88082A5-DAAA-40BC-8E1A-C501AD8E7D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8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28BCC91-89F8-4CE3-92D7-F359DEFF1F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8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A42C2A16-C986-443B-94DB-9385F6B9811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9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3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5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59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47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第六章 网络应用（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50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DNS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3252"/>
            <a:ext cx="8229600" cy="671204"/>
          </a:xfrm>
        </p:spPr>
        <p:txBody>
          <a:bodyPr/>
          <a:lstStyle/>
          <a:p>
            <a:r>
              <a:rPr lang="zh-CN" altLang="en-US" sz="2000" dirty="0" smtClean="0"/>
              <a:t>区的不同划分方法举例</a:t>
            </a: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grpSp>
        <p:nvGrpSpPr>
          <p:cNvPr id="259" name="组合 258"/>
          <p:cNvGrpSpPr/>
          <p:nvPr/>
        </p:nvGrpSpPr>
        <p:grpSpPr>
          <a:xfrm>
            <a:off x="405150" y="1970675"/>
            <a:ext cx="8281650" cy="3963094"/>
            <a:chOff x="277184" y="1238722"/>
            <a:chExt cx="9572360" cy="4844042"/>
          </a:xfrm>
        </p:grpSpPr>
        <p:sp>
          <p:nvSpPr>
            <p:cNvPr id="175" name="Line 92"/>
            <p:cNvSpPr>
              <a:spLocks noChangeShapeType="1"/>
            </p:cNvSpPr>
            <p:nvPr/>
          </p:nvSpPr>
          <p:spPr bwMode="auto">
            <a:xfrm>
              <a:off x="2660815" y="2515072"/>
              <a:ext cx="10319" cy="800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6" name="Text Box 93"/>
            <p:cNvSpPr txBox="1">
              <a:spLocks noChangeArrowheads="1"/>
            </p:cNvSpPr>
            <p:nvPr/>
          </p:nvSpPr>
          <p:spPr bwMode="auto">
            <a:xfrm>
              <a:off x="409608" y="2902422"/>
              <a:ext cx="1454475" cy="451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域 </a:t>
              </a:r>
              <a:r>
                <a:rPr kumimoji="1" lang="en-US" altLang="zh-CN" sz="18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abc.com</a:t>
              </a:r>
            </a:p>
          </p:txBody>
        </p:sp>
        <p:sp>
          <p:nvSpPr>
            <p:cNvPr id="177" name="Freeform 94"/>
            <p:cNvSpPr>
              <a:spLocks/>
            </p:cNvSpPr>
            <p:nvPr/>
          </p:nvSpPr>
          <p:spPr bwMode="auto">
            <a:xfrm>
              <a:off x="736368" y="3092923"/>
              <a:ext cx="3719910" cy="2295525"/>
            </a:xfrm>
            <a:custGeom>
              <a:avLst/>
              <a:gdLst>
                <a:gd name="T0" fmla="*/ 2147483646 w 1917"/>
                <a:gd name="T1" fmla="*/ 2147483646 h 1143"/>
                <a:gd name="T2" fmla="*/ 2147483646 w 1917"/>
                <a:gd name="T3" fmla="*/ 2147483646 h 1143"/>
                <a:gd name="T4" fmla="*/ 2147483646 w 1917"/>
                <a:gd name="T5" fmla="*/ 2147483646 h 1143"/>
                <a:gd name="T6" fmla="*/ 2147483646 w 1917"/>
                <a:gd name="T7" fmla="*/ 2147483646 h 1143"/>
                <a:gd name="T8" fmla="*/ 2147483646 w 1917"/>
                <a:gd name="T9" fmla="*/ 2147483646 h 1143"/>
                <a:gd name="T10" fmla="*/ 2147483646 w 1917"/>
                <a:gd name="T11" fmla="*/ 2147483646 h 1143"/>
                <a:gd name="T12" fmla="*/ 2147483646 w 1917"/>
                <a:gd name="T13" fmla="*/ 2147483646 h 1143"/>
                <a:gd name="T14" fmla="*/ 2147483646 w 1917"/>
                <a:gd name="T15" fmla="*/ 2147483646 h 1143"/>
                <a:gd name="T16" fmla="*/ 2147483646 w 1917"/>
                <a:gd name="T17" fmla="*/ 2147483646 h 1143"/>
                <a:gd name="T18" fmla="*/ 2147483646 w 1917"/>
                <a:gd name="T19" fmla="*/ 2147483646 h 1143"/>
                <a:gd name="T20" fmla="*/ 2147483646 w 1917"/>
                <a:gd name="T21" fmla="*/ 2147483646 h 1143"/>
                <a:gd name="T22" fmla="*/ 2147483646 w 1917"/>
                <a:gd name="T23" fmla="*/ 2147483646 h 1143"/>
                <a:gd name="T24" fmla="*/ 2147483646 w 1917"/>
                <a:gd name="T25" fmla="*/ 2147483646 h 1143"/>
                <a:gd name="T26" fmla="*/ 2147483646 w 1917"/>
                <a:gd name="T27" fmla="*/ 2147483646 h 1143"/>
                <a:gd name="T28" fmla="*/ 2147483646 w 1917"/>
                <a:gd name="T29" fmla="*/ 2147483646 h 1143"/>
                <a:gd name="T30" fmla="*/ 2147483646 w 1917"/>
                <a:gd name="T31" fmla="*/ 2147483646 h 114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917" h="1143">
                  <a:moveTo>
                    <a:pt x="1097" y="32"/>
                  </a:moveTo>
                  <a:cubicBezTo>
                    <a:pt x="1031" y="7"/>
                    <a:pt x="964" y="0"/>
                    <a:pt x="882" y="43"/>
                  </a:cubicBezTo>
                  <a:cubicBezTo>
                    <a:pt x="800" y="86"/>
                    <a:pt x="730" y="155"/>
                    <a:pt x="603" y="287"/>
                  </a:cubicBezTo>
                  <a:cubicBezTo>
                    <a:pt x="476" y="418"/>
                    <a:pt x="218" y="703"/>
                    <a:pt x="120" y="830"/>
                  </a:cubicBezTo>
                  <a:cubicBezTo>
                    <a:pt x="22" y="957"/>
                    <a:pt x="0" y="1000"/>
                    <a:pt x="13" y="1050"/>
                  </a:cubicBezTo>
                  <a:cubicBezTo>
                    <a:pt x="26" y="1099"/>
                    <a:pt x="95" y="1114"/>
                    <a:pt x="195" y="1126"/>
                  </a:cubicBezTo>
                  <a:cubicBezTo>
                    <a:pt x="295" y="1139"/>
                    <a:pt x="458" y="1126"/>
                    <a:pt x="612" y="1128"/>
                  </a:cubicBezTo>
                  <a:cubicBezTo>
                    <a:pt x="766" y="1130"/>
                    <a:pt x="981" y="1134"/>
                    <a:pt x="1121" y="1136"/>
                  </a:cubicBezTo>
                  <a:cubicBezTo>
                    <a:pt x="1261" y="1138"/>
                    <a:pt x="1336" y="1143"/>
                    <a:pt x="1451" y="1139"/>
                  </a:cubicBezTo>
                  <a:cubicBezTo>
                    <a:pt x="1566" y="1135"/>
                    <a:pt x="1735" y="1132"/>
                    <a:pt x="1811" y="1109"/>
                  </a:cubicBezTo>
                  <a:cubicBezTo>
                    <a:pt x="1887" y="1086"/>
                    <a:pt x="1917" y="1062"/>
                    <a:pt x="1907" y="1001"/>
                  </a:cubicBezTo>
                  <a:cubicBezTo>
                    <a:pt x="1897" y="940"/>
                    <a:pt x="1807" y="823"/>
                    <a:pt x="1751" y="743"/>
                  </a:cubicBezTo>
                  <a:cubicBezTo>
                    <a:pt x="1695" y="663"/>
                    <a:pt x="1625" y="586"/>
                    <a:pt x="1571" y="521"/>
                  </a:cubicBezTo>
                  <a:cubicBezTo>
                    <a:pt x="1517" y="456"/>
                    <a:pt x="1476" y="408"/>
                    <a:pt x="1427" y="353"/>
                  </a:cubicBezTo>
                  <a:cubicBezTo>
                    <a:pt x="1378" y="298"/>
                    <a:pt x="1332" y="245"/>
                    <a:pt x="1277" y="191"/>
                  </a:cubicBezTo>
                  <a:cubicBezTo>
                    <a:pt x="1222" y="137"/>
                    <a:pt x="1163" y="57"/>
                    <a:pt x="1097" y="32"/>
                  </a:cubicBezTo>
                  <a:close/>
                </a:path>
              </a:pathLst>
            </a:custGeom>
            <a:solidFill>
              <a:srgbClr val="66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cmpd="sng">
                  <a:solidFill>
                    <a:srgbClr val="5F5F5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8" name="AutoShape 95"/>
            <p:cNvSpPr>
              <a:spLocks noChangeArrowheads="1"/>
            </p:cNvSpPr>
            <p:nvPr/>
          </p:nvSpPr>
          <p:spPr bwMode="auto">
            <a:xfrm>
              <a:off x="277184" y="2970684"/>
              <a:ext cx="4579805" cy="2641600"/>
            </a:xfrm>
            <a:prstGeom prst="roundRect">
              <a:avLst>
                <a:gd name="adj" fmla="val 9319"/>
              </a:avLst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9" name="Text Box 96"/>
            <p:cNvSpPr txBox="1">
              <a:spLocks noChangeArrowheads="1"/>
            </p:cNvSpPr>
            <p:nvPr/>
          </p:nvSpPr>
          <p:spPr bwMode="auto">
            <a:xfrm>
              <a:off x="415596" y="3502497"/>
              <a:ext cx="1126523" cy="586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zh-CN" sz="18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区</a:t>
              </a:r>
              <a:endParaRPr kumimoji="1" lang="zh-CN" altLang="en-US" sz="180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abc.com</a:t>
              </a:r>
            </a:p>
          </p:txBody>
        </p:sp>
        <p:sp>
          <p:nvSpPr>
            <p:cNvPr id="180" name="Freeform 97"/>
            <p:cNvSpPr>
              <a:spLocks/>
            </p:cNvSpPr>
            <p:nvPr/>
          </p:nvSpPr>
          <p:spPr bwMode="auto">
            <a:xfrm>
              <a:off x="953062" y="4026372"/>
              <a:ext cx="142743" cy="582612"/>
            </a:xfrm>
            <a:custGeom>
              <a:avLst/>
              <a:gdLst>
                <a:gd name="T0" fmla="*/ 0 w 172"/>
                <a:gd name="T1" fmla="*/ 0 h 244"/>
                <a:gd name="T2" fmla="*/ 2147483646 w 172"/>
                <a:gd name="T3" fmla="*/ 2147483646 h 24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2" h="244">
                  <a:moveTo>
                    <a:pt x="0" y="0"/>
                  </a:moveTo>
                  <a:lnTo>
                    <a:pt x="172" y="24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1" name="Line 98"/>
            <p:cNvSpPr>
              <a:spLocks noChangeShapeType="1"/>
            </p:cNvSpPr>
            <p:nvPr/>
          </p:nvSpPr>
          <p:spPr bwMode="auto">
            <a:xfrm flipH="1">
              <a:off x="2177554" y="3485034"/>
              <a:ext cx="390393" cy="661988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2" name="Line 99"/>
            <p:cNvSpPr>
              <a:spLocks noChangeShapeType="1"/>
            </p:cNvSpPr>
            <p:nvPr/>
          </p:nvSpPr>
          <p:spPr bwMode="auto">
            <a:xfrm>
              <a:off x="2784640" y="3515198"/>
              <a:ext cx="510778" cy="61753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3" name="Line 100"/>
            <p:cNvSpPr>
              <a:spLocks noChangeShapeType="1"/>
            </p:cNvSpPr>
            <p:nvPr/>
          </p:nvSpPr>
          <p:spPr bwMode="auto">
            <a:xfrm>
              <a:off x="3383128" y="4256560"/>
              <a:ext cx="546894" cy="792163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4" name="Line 101"/>
            <p:cNvSpPr>
              <a:spLocks noChangeShapeType="1"/>
            </p:cNvSpPr>
            <p:nvPr/>
          </p:nvSpPr>
          <p:spPr bwMode="auto">
            <a:xfrm>
              <a:off x="2203350" y="4275609"/>
              <a:ext cx="667279" cy="70485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5" name="Line 102"/>
            <p:cNvSpPr>
              <a:spLocks noChangeShapeType="1"/>
            </p:cNvSpPr>
            <p:nvPr/>
          </p:nvSpPr>
          <p:spPr bwMode="auto">
            <a:xfrm flipH="1">
              <a:off x="2088124" y="4286722"/>
              <a:ext cx="18918" cy="60325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6" name="Line 103"/>
            <p:cNvSpPr>
              <a:spLocks noChangeShapeType="1"/>
            </p:cNvSpPr>
            <p:nvPr/>
          </p:nvSpPr>
          <p:spPr bwMode="auto">
            <a:xfrm flipH="1">
              <a:off x="1272943" y="4205759"/>
              <a:ext cx="810022" cy="77470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7" name="Oval 104"/>
            <p:cNvSpPr>
              <a:spLocks noChangeArrowheads="1"/>
            </p:cNvSpPr>
            <p:nvPr/>
          </p:nvSpPr>
          <p:spPr bwMode="auto">
            <a:xfrm>
              <a:off x="2294499" y="3259610"/>
              <a:ext cx="703395" cy="3841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abc</a:t>
              </a:r>
            </a:p>
          </p:txBody>
        </p:sp>
        <p:sp>
          <p:nvSpPr>
            <p:cNvPr id="188" name="Oval 105"/>
            <p:cNvSpPr>
              <a:spLocks noChangeArrowheads="1"/>
            </p:cNvSpPr>
            <p:nvPr/>
          </p:nvSpPr>
          <p:spPr bwMode="auto">
            <a:xfrm>
              <a:off x="1816397" y="4051773"/>
              <a:ext cx="617406" cy="3063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x</a:t>
              </a:r>
            </a:p>
          </p:txBody>
        </p:sp>
        <p:sp>
          <p:nvSpPr>
            <p:cNvPr id="189" name="Oval 106"/>
            <p:cNvSpPr>
              <a:spLocks noChangeArrowheads="1"/>
            </p:cNvSpPr>
            <p:nvPr/>
          </p:nvSpPr>
          <p:spPr bwMode="auto">
            <a:xfrm>
              <a:off x="937584" y="4894735"/>
              <a:ext cx="617405" cy="3079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u</a:t>
              </a:r>
            </a:p>
          </p:txBody>
        </p:sp>
        <p:sp>
          <p:nvSpPr>
            <p:cNvPr id="190" name="Oval 107"/>
            <p:cNvSpPr>
              <a:spLocks noChangeArrowheads="1"/>
            </p:cNvSpPr>
            <p:nvPr/>
          </p:nvSpPr>
          <p:spPr bwMode="auto">
            <a:xfrm>
              <a:off x="1757924" y="4894735"/>
              <a:ext cx="617406" cy="3079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v</a:t>
              </a:r>
            </a:p>
          </p:txBody>
        </p:sp>
        <p:sp>
          <p:nvSpPr>
            <p:cNvPr id="191" name="Oval 108"/>
            <p:cNvSpPr>
              <a:spLocks noChangeArrowheads="1"/>
            </p:cNvSpPr>
            <p:nvPr/>
          </p:nvSpPr>
          <p:spPr bwMode="auto">
            <a:xfrm>
              <a:off x="2579985" y="4894735"/>
              <a:ext cx="617406" cy="3079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w</a:t>
              </a:r>
            </a:p>
          </p:txBody>
        </p:sp>
        <p:sp>
          <p:nvSpPr>
            <p:cNvPr id="192" name="Oval 109"/>
            <p:cNvSpPr>
              <a:spLocks noChangeArrowheads="1"/>
            </p:cNvSpPr>
            <p:nvPr/>
          </p:nvSpPr>
          <p:spPr bwMode="auto">
            <a:xfrm>
              <a:off x="3577464" y="4894735"/>
              <a:ext cx="617406" cy="3079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t</a:t>
              </a:r>
            </a:p>
          </p:txBody>
        </p:sp>
        <p:sp>
          <p:nvSpPr>
            <p:cNvPr id="193" name="Oval 110"/>
            <p:cNvSpPr>
              <a:spLocks noChangeArrowheads="1"/>
            </p:cNvSpPr>
            <p:nvPr/>
          </p:nvSpPr>
          <p:spPr bwMode="auto">
            <a:xfrm>
              <a:off x="3049488" y="4051773"/>
              <a:ext cx="617405" cy="3063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y</a:t>
              </a:r>
            </a:p>
          </p:txBody>
        </p:sp>
        <p:sp>
          <p:nvSpPr>
            <p:cNvPr id="194" name="Text Box 111"/>
            <p:cNvSpPr txBox="1">
              <a:spLocks noChangeArrowheads="1"/>
            </p:cNvSpPr>
            <p:nvPr/>
          </p:nvSpPr>
          <p:spPr bwMode="auto">
            <a:xfrm>
              <a:off x="1658177" y="5631334"/>
              <a:ext cx="1354792" cy="451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(a) </a:t>
              </a:r>
              <a:r>
                <a:rPr kumimoji="1" lang="zh-CN" altLang="en-US" sz="18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区 </a:t>
              </a:r>
              <a:r>
                <a:rPr kumimoji="1" lang="en-US" altLang="zh-CN" sz="18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= </a:t>
              </a:r>
              <a:r>
                <a:rPr kumimoji="1" lang="zh-CN" altLang="en-US" sz="18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域</a:t>
              </a:r>
            </a:p>
          </p:txBody>
        </p:sp>
        <p:grpSp>
          <p:nvGrpSpPr>
            <p:cNvPr id="195" name="Group 173"/>
            <p:cNvGrpSpPr>
              <a:grpSpLocks/>
            </p:cNvGrpSpPr>
            <p:nvPr/>
          </p:nvGrpSpPr>
          <p:grpSpPr bwMode="auto">
            <a:xfrm>
              <a:off x="5247381" y="1238722"/>
              <a:ext cx="4602163" cy="4843462"/>
              <a:chOff x="2971" y="709"/>
              <a:chExt cx="2676" cy="3051"/>
            </a:xfrm>
          </p:grpSpPr>
          <p:grpSp>
            <p:nvGrpSpPr>
              <p:cNvPr id="196" name="Group 89"/>
              <p:cNvGrpSpPr>
                <a:grpSpLocks/>
              </p:cNvGrpSpPr>
              <p:nvPr/>
            </p:nvGrpSpPr>
            <p:grpSpPr bwMode="auto">
              <a:xfrm>
                <a:off x="4196" y="1530"/>
                <a:ext cx="256" cy="98"/>
                <a:chOff x="1519" y="813"/>
                <a:chExt cx="227" cy="77"/>
              </a:xfrm>
            </p:grpSpPr>
            <p:sp>
              <p:nvSpPr>
                <p:cNvPr id="237" name="Line 90"/>
                <p:cNvSpPr>
                  <a:spLocks noChangeShapeType="1"/>
                </p:cNvSpPr>
                <p:nvPr/>
              </p:nvSpPr>
              <p:spPr bwMode="auto">
                <a:xfrm>
                  <a:off x="1647" y="813"/>
                  <a:ext cx="99" cy="77"/>
                </a:xfrm>
                <a:prstGeom prst="line">
                  <a:avLst/>
                </a:prstGeom>
                <a:noFill/>
                <a:ln w="28575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38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1519" y="813"/>
                  <a:ext cx="99" cy="77"/>
                </a:xfrm>
                <a:prstGeom prst="line">
                  <a:avLst/>
                </a:prstGeom>
                <a:noFill/>
                <a:ln w="28575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197" name="Text Box 112"/>
              <p:cNvSpPr txBox="1">
                <a:spLocks noChangeArrowheads="1"/>
              </p:cNvSpPr>
              <p:nvPr/>
            </p:nvSpPr>
            <p:spPr bwMode="auto">
              <a:xfrm>
                <a:off x="3742" y="3476"/>
                <a:ext cx="795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i="0" u="none" strike="noStrike" kern="0" cap="none" spc="0" normalizeH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(b) </a:t>
                </a:r>
                <a:r>
                  <a:rPr kumimoji="1" lang="zh-CN" altLang="en-US" sz="1800" i="0" u="none" strike="noStrike" kern="0" cap="none" spc="0" normalizeH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区 </a:t>
                </a:r>
                <a:r>
                  <a:rPr kumimoji="1" lang="en-US" altLang="zh-CN" sz="1800" i="0" u="none" strike="noStrike" kern="0" cap="none" spc="0" normalizeH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&lt; </a:t>
                </a:r>
                <a:r>
                  <a:rPr kumimoji="1" lang="zh-CN" altLang="en-US" sz="1800" i="0" u="none" strike="noStrike" kern="0" cap="none" spc="0" normalizeH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域</a:t>
                </a:r>
              </a:p>
            </p:txBody>
          </p:sp>
          <p:sp>
            <p:nvSpPr>
              <p:cNvPr id="198" name="Line 113"/>
              <p:cNvSpPr>
                <a:spLocks noChangeShapeType="1"/>
              </p:cNvSpPr>
              <p:nvPr/>
            </p:nvSpPr>
            <p:spPr bwMode="auto">
              <a:xfrm>
                <a:off x="4328" y="1523"/>
                <a:ext cx="5" cy="505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99" name="Text Box 114"/>
              <p:cNvSpPr txBox="1">
                <a:spLocks noChangeArrowheads="1"/>
              </p:cNvSpPr>
              <p:nvPr/>
            </p:nvSpPr>
            <p:spPr bwMode="auto">
              <a:xfrm>
                <a:off x="3061" y="1757"/>
                <a:ext cx="847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i="0" u="none" strike="noStrike" kern="0" cap="none" spc="0" normalizeH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域 </a:t>
                </a:r>
                <a:r>
                  <a:rPr kumimoji="1" lang="en-US" altLang="zh-CN" sz="1800" i="0" u="none" strike="noStrike" kern="0" cap="none" spc="0" normalizeH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abc.com</a:t>
                </a:r>
              </a:p>
            </p:txBody>
          </p:sp>
          <p:sp>
            <p:nvSpPr>
              <p:cNvPr id="200" name="Freeform 115"/>
              <p:cNvSpPr>
                <a:spLocks/>
              </p:cNvSpPr>
              <p:nvPr/>
            </p:nvSpPr>
            <p:spPr bwMode="auto">
              <a:xfrm>
                <a:off x="4458" y="2341"/>
                <a:ext cx="849" cy="958"/>
              </a:xfrm>
              <a:custGeom>
                <a:avLst/>
                <a:gdLst>
                  <a:gd name="T0" fmla="*/ 627 w 753"/>
                  <a:gd name="T1" fmla="*/ 43 h 900"/>
                  <a:gd name="T2" fmla="*/ 149 w 753"/>
                  <a:gd name="T3" fmla="*/ 90 h 900"/>
                  <a:gd name="T4" fmla="*/ 1 w 753"/>
                  <a:gd name="T5" fmla="*/ 345 h 900"/>
                  <a:gd name="T6" fmla="*/ 167 w 753"/>
                  <a:gd name="T7" fmla="*/ 532 h 900"/>
                  <a:gd name="T8" fmla="*/ 472 w 753"/>
                  <a:gd name="T9" fmla="*/ 854 h 900"/>
                  <a:gd name="T10" fmla="*/ 745 w 753"/>
                  <a:gd name="T11" fmla="*/ 1193 h 900"/>
                  <a:gd name="T12" fmla="*/ 1103 w 753"/>
                  <a:gd name="T13" fmla="*/ 1300 h 900"/>
                  <a:gd name="T14" fmla="*/ 1416 w 753"/>
                  <a:gd name="T15" fmla="*/ 1242 h 900"/>
                  <a:gd name="T16" fmla="*/ 1547 w 753"/>
                  <a:gd name="T17" fmla="*/ 1114 h 900"/>
                  <a:gd name="T18" fmla="*/ 1413 w 753"/>
                  <a:gd name="T19" fmla="*/ 843 h 900"/>
                  <a:gd name="T20" fmla="*/ 1235 w 753"/>
                  <a:gd name="T21" fmla="*/ 626 h 900"/>
                  <a:gd name="T22" fmla="*/ 991 w 753"/>
                  <a:gd name="T23" fmla="*/ 356 h 900"/>
                  <a:gd name="T24" fmla="*/ 627 w 753"/>
                  <a:gd name="T25" fmla="*/ 43 h 90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53" h="900">
                    <a:moveTo>
                      <a:pt x="305" y="30"/>
                    </a:moveTo>
                    <a:cubicBezTo>
                      <a:pt x="237" y="0"/>
                      <a:pt x="124" y="27"/>
                      <a:pt x="73" y="62"/>
                    </a:cubicBezTo>
                    <a:cubicBezTo>
                      <a:pt x="22" y="97"/>
                      <a:pt x="0" y="187"/>
                      <a:pt x="1" y="238"/>
                    </a:cubicBezTo>
                    <a:cubicBezTo>
                      <a:pt x="2" y="289"/>
                      <a:pt x="43" y="308"/>
                      <a:pt x="81" y="366"/>
                    </a:cubicBezTo>
                    <a:cubicBezTo>
                      <a:pt x="119" y="424"/>
                      <a:pt x="184" y="510"/>
                      <a:pt x="231" y="586"/>
                    </a:cubicBezTo>
                    <a:cubicBezTo>
                      <a:pt x="278" y="662"/>
                      <a:pt x="312" y="769"/>
                      <a:pt x="363" y="820"/>
                    </a:cubicBezTo>
                    <a:cubicBezTo>
                      <a:pt x="414" y="871"/>
                      <a:pt x="483" y="888"/>
                      <a:pt x="537" y="894"/>
                    </a:cubicBezTo>
                    <a:cubicBezTo>
                      <a:pt x="591" y="900"/>
                      <a:pt x="653" y="875"/>
                      <a:pt x="689" y="854"/>
                    </a:cubicBezTo>
                    <a:cubicBezTo>
                      <a:pt x="725" y="833"/>
                      <a:pt x="753" y="812"/>
                      <a:pt x="753" y="766"/>
                    </a:cubicBezTo>
                    <a:cubicBezTo>
                      <a:pt x="753" y="720"/>
                      <a:pt x="712" y="636"/>
                      <a:pt x="687" y="580"/>
                    </a:cubicBezTo>
                    <a:cubicBezTo>
                      <a:pt x="662" y="524"/>
                      <a:pt x="635" y="486"/>
                      <a:pt x="601" y="430"/>
                    </a:cubicBezTo>
                    <a:cubicBezTo>
                      <a:pt x="567" y="374"/>
                      <a:pt x="532" y="311"/>
                      <a:pt x="483" y="244"/>
                    </a:cubicBezTo>
                    <a:cubicBezTo>
                      <a:pt x="434" y="177"/>
                      <a:pt x="368" y="58"/>
                      <a:pt x="305" y="30"/>
                    </a:cubicBezTo>
                    <a:close/>
                  </a:path>
                </a:pathLst>
              </a:custGeom>
              <a:solidFill>
                <a:srgbClr val="9999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cmpd="sng">
                    <a:solidFill>
                      <a:srgbClr val="5F5F5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01" name="Freeform 116"/>
              <p:cNvSpPr>
                <a:spLocks/>
              </p:cNvSpPr>
              <p:nvPr/>
            </p:nvSpPr>
            <p:spPr bwMode="auto">
              <a:xfrm>
                <a:off x="3215" y="1882"/>
                <a:ext cx="1535" cy="1436"/>
              </a:xfrm>
              <a:custGeom>
                <a:avLst/>
                <a:gdLst>
                  <a:gd name="T0" fmla="*/ 2481 w 1360"/>
                  <a:gd name="T1" fmla="*/ 85 h 1349"/>
                  <a:gd name="T2" fmla="*/ 1823 w 1360"/>
                  <a:gd name="T3" fmla="*/ 67 h 1349"/>
                  <a:gd name="T4" fmla="*/ 1248 w 1360"/>
                  <a:gd name="T5" fmla="*/ 490 h 1349"/>
                  <a:gd name="T6" fmla="*/ 247 w 1360"/>
                  <a:gd name="T7" fmla="*/ 1427 h 1349"/>
                  <a:gd name="T8" fmla="*/ 27 w 1360"/>
                  <a:gd name="T9" fmla="*/ 1809 h 1349"/>
                  <a:gd name="T10" fmla="*/ 403 w 1360"/>
                  <a:gd name="T11" fmla="*/ 1943 h 1349"/>
                  <a:gd name="T12" fmla="*/ 1265 w 1360"/>
                  <a:gd name="T13" fmla="*/ 1945 h 1349"/>
                  <a:gd name="T14" fmla="*/ 2380 w 1360"/>
                  <a:gd name="T15" fmla="*/ 1934 h 1349"/>
                  <a:gd name="T16" fmla="*/ 2764 w 1360"/>
                  <a:gd name="T17" fmla="*/ 1796 h 1349"/>
                  <a:gd name="T18" fmla="*/ 2651 w 1360"/>
                  <a:gd name="T19" fmla="*/ 1546 h 1349"/>
                  <a:gd name="T20" fmla="*/ 2169 w 1360"/>
                  <a:gd name="T21" fmla="*/ 1123 h 1349"/>
                  <a:gd name="T22" fmla="*/ 2090 w 1360"/>
                  <a:gd name="T23" fmla="*/ 884 h 1349"/>
                  <a:gd name="T24" fmla="*/ 2368 w 1360"/>
                  <a:gd name="T25" fmla="*/ 557 h 1349"/>
                  <a:gd name="T26" fmla="*/ 2617 w 1360"/>
                  <a:gd name="T27" fmla="*/ 381 h 1349"/>
                  <a:gd name="T28" fmla="*/ 2652 w 1360"/>
                  <a:gd name="T29" fmla="*/ 242 h 1349"/>
                  <a:gd name="T30" fmla="*/ 2481 w 1360"/>
                  <a:gd name="T31" fmla="*/ 85 h 134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360" h="1349">
                    <a:moveTo>
                      <a:pt x="1200" y="58"/>
                    </a:moveTo>
                    <a:cubicBezTo>
                      <a:pt x="1133" y="38"/>
                      <a:pt x="981" y="0"/>
                      <a:pt x="882" y="46"/>
                    </a:cubicBezTo>
                    <a:cubicBezTo>
                      <a:pt x="783" y="92"/>
                      <a:pt x="730" y="180"/>
                      <a:pt x="603" y="336"/>
                    </a:cubicBezTo>
                    <a:cubicBezTo>
                      <a:pt x="476" y="492"/>
                      <a:pt x="218" y="831"/>
                      <a:pt x="120" y="982"/>
                    </a:cubicBezTo>
                    <a:cubicBezTo>
                      <a:pt x="22" y="1133"/>
                      <a:pt x="0" y="1184"/>
                      <a:pt x="13" y="1243"/>
                    </a:cubicBezTo>
                    <a:cubicBezTo>
                      <a:pt x="26" y="1302"/>
                      <a:pt x="95" y="1319"/>
                      <a:pt x="195" y="1334"/>
                    </a:cubicBezTo>
                    <a:cubicBezTo>
                      <a:pt x="295" y="1349"/>
                      <a:pt x="453" y="1337"/>
                      <a:pt x="612" y="1336"/>
                    </a:cubicBezTo>
                    <a:cubicBezTo>
                      <a:pt x="771" y="1335"/>
                      <a:pt x="1031" y="1347"/>
                      <a:pt x="1152" y="1330"/>
                    </a:cubicBezTo>
                    <a:cubicBezTo>
                      <a:pt x="1273" y="1313"/>
                      <a:pt x="1316" y="1279"/>
                      <a:pt x="1338" y="1234"/>
                    </a:cubicBezTo>
                    <a:cubicBezTo>
                      <a:pt x="1360" y="1189"/>
                      <a:pt x="1331" y="1139"/>
                      <a:pt x="1283" y="1062"/>
                    </a:cubicBezTo>
                    <a:cubicBezTo>
                      <a:pt x="1235" y="985"/>
                      <a:pt x="1095" y="848"/>
                      <a:pt x="1050" y="772"/>
                    </a:cubicBezTo>
                    <a:cubicBezTo>
                      <a:pt x="1005" y="696"/>
                      <a:pt x="995" y="673"/>
                      <a:pt x="1011" y="608"/>
                    </a:cubicBezTo>
                    <a:cubicBezTo>
                      <a:pt x="1027" y="543"/>
                      <a:pt x="1104" y="440"/>
                      <a:pt x="1146" y="382"/>
                    </a:cubicBezTo>
                    <a:cubicBezTo>
                      <a:pt x="1188" y="324"/>
                      <a:pt x="1243" y="298"/>
                      <a:pt x="1266" y="262"/>
                    </a:cubicBezTo>
                    <a:cubicBezTo>
                      <a:pt x="1289" y="226"/>
                      <a:pt x="1295" y="200"/>
                      <a:pt x="1284" y="166"/>
                    </a:cubicBezTo>
                    <a:cubicBezTo>
                      <a:pt x="1273" y="132"/>
                      <a:pt x="1267" y="78"/>
                      <a:pt x="1200" y="58"/>
                    </a:cubicBezTo>
                    <a:close/>
                  </a:path>
                </a:pathLst>
              </a:custGeom>
              <a:solidFill>
                <a:srgbClr val="99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cmpd="sng">
                    <a:solidFill>
                      <a:srgbClr val="5F5F5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02" name="AutoShape 117"/>
              <p:cNvSpPr>
                <a:spLocks noChangeArrowheads="1"/>
              </p:cNvSpPr>
              <p:nvPr/>
            </p:nvSpPr>
            <p:spPr bwMode="auto">
              <a:xfrm>
                <a:off x="2971" y="1800"/>
                <a:ext cx="2665" cy="1664"/>
              </a:xfrm>
              <a:prstGeom prst="roundRect">
                <a:avLst>
                  <a:gd name="adj" fmla="val 9319"/>
                </a:avLst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03" name="Text Box 118"/>
              <p:cNvSpPr txBox="1">
                <a:spLocks noChangeArrowheads="1"/>
              </p:cNvSpPr>
              <p:nvPr/>
            </p:nvSpPr>
            <p:spPr bwMode="auto">
              <a:xfrm>
                <a:off x="3061" y="2131"/>
                <a:ext cx="656" cy="3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zh-CN" sz="1800" i="0" u="none" strike="noStrike" kern="0" cap="none" spc="0" normalizeH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区</a:t>
                </a:r>
                <a:endParaRPr kumimoji="1" lang="zh-CN" altLang="en-US" sz="18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i="0" u="none" strike="noStrike" kern="0" cap="none" spc="0" normalizeH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abc.com</a:t>
                </a:r>
              </a:p>
            </p:txBody>
          </p:sp>
          <p:sp>
            <p:nvSpPr>
              <p:cNvPr id="204" name="Text Box 119"/>
              <p:cNvSpPr txBox="1">
                <a:spLocks noChangeArrowheads="1"/>
              </p:cNvSpPr>
              <p:nvPr/>
            </p:nvSpPr>
            <p:spPr bwMode="auto">
              <a:xfrm>
                <a:off x="4649" y="1950"/>
                <a:ext cx="998" cy="3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i="0" u="none" strike="noStrike" kern="0" cap="none" spc="0" normalizeH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区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i="0" u="none" strike="noStrike" kern="0" cap="none" spc="0" normalizeH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y.abc.com</a:t>
                </a:r>
              </a:p>
            </p:txBody>
          </p:sp>
          <p:sp>
            <p:nvSpPr>
              <p:cNvPr id="205" name="Line 120"/>
              <p:cNvSpPr>
                <a:spLocks noChangeShapeType="1"/>
              </p:cNvSpPr>
              <p:nvPr/>
            </p:nvSpPr>
            <p:spPr bwMode="auto">
              <a:xfrm>
                <a:off x="3382" y="2491"/>
                <a:ext cx="156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06" name="Line 121"/>
              <p:cNvSpPr>
                <a:spLocks noChangeShapeType="1"/>
              </p:cNvSpPr>
              <p:nvPr/>
            </p:nvSpPr>
            <p:spPr bwMode="auto">
              <a:xfrm rot="10800000" flipV="1">
                <a:off x="5103" y="2316"/>
                <a:ext cx="124" cy="42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07" name="Line 122"/>
              <p:cNvSpPr>
                <a:spLocks noChangeShapeType="1"/>
              </p:cNvSpPr>
              <p:nvPr/>
            </p:nvSpPr>
            <p:spPr bwMode="auto">
              <a:xfrm flipH="1">
                <a:off x="4054" y="2124"/>
                <a:ext cx="226" cy="417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08" name="Line 123"/>
              <p:cNvSpPr>
                <a:spLocks noChangeShapeType="1"/>
              </p:cNvSpPr>
              <p:nvPr/>
            </p:nvSpPr>
            <p:spPr bwMode="auto">
              <a:xfrm>
                <a:off x="4407" y="2143"/>
                <a:ext cx="297" cy="389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09" name="Line 124"/>
              <p:cNvSpPr>
                <a:spLocks noChangeShapeType="1"/>
              </p:cNvSpPr>
              <p:nvPr/>
            </p:nvSpPr>
            <p:spPr bwMode="auto">
              <a:xfrm>
                <a:off x="4754" y="2610"/>
                <a:ext cx="319" cy="499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10" name="Line 125"/>
              <p:cNvSpPr>
                <a:spLocks noChangeShapeType="1"/>
              </p:cNvSpPr>
              <p:nvPr/>
            </p:nvSpPr>
            <p:spPr bwMode="auto">
              <a:xfrm>
                <a:off x="4068" y="2622"/>
                <a:ext cx="388" cy="444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11" name="Line 126"/>
              <p:cNvSpPr>
                <a:spLocks noChangeShapeType="1"/>
              </p:cNvSpPr>
              <p:nvPr/>
            </p:nvSpPr>
            <p:spPr bwMode="auto">
              <a:xfrm flipH="1">
                <a:off x="4002" y="2629"/>
                <a:ext cx="11" cy="380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12" name="Line 127"/>
              <p:cNvSpPr>
                <a:spLocks noChangeShapeType="1"/>
              </p:cNvSpPr>
              <p:nvPr/>
            </p:nvSpPr>
            <p:spPr bwMode="auto">
              <a:xfrm flipH="1">
                <a:off x="3528" y="2578"/>
                <a:ext cx="470" cy="488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13" name="Oval 128"/>
              <p:cNvSpPr>
                <a:spLocks noChangeArrowheads="1"/>
              </p:cNvSpPr>
              <p:nvPr/>
            </p:nvSpPr>
            <p:spPr bwMode="auto">
              <a:xfrm>
                <a:off x="4121" y="1982"/>
                <a:ext cx="410" cy="24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abc</a:t>
                </a:r>
              </a:p>
            </p:txBody>
          </p:sp>
          <p:sp>
            <p:nvSpPr>
              <p:cNvPr id="214" name="Oval 129"/>
              <p:cNvSpPr>
                <a:spLocks noChangeArrowheads="1"/>
              </p:cNvSpPr>
              <p:nvPr/>
            </p:nvSpPr>
            <p:spPr bwMode="auto">
              <a:xfrm>
                <a:off x="3844" y="2481"/>
                <a:ext cx="359" cy="19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x</a:t>
                </a:r>
              </a:p>
            </p:txBody>
          </p:sp>
          <p:sp>
            <p:nvSpPr>
              <p:cNvPr id="215" name="Oval 130"/>
              <p:cNvSpPr>
                <a:spLocks noChangeArrowheads="1"/>
              </p:cNvSpPr>
              <p:nvPr/>
            </p:nvSpPr>
            <p:spPr bwMode="auto">
              <a:xfrm>
                <a:off x="3332" y="3012"/>
                <a:ext cx="359" cy="19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u</a:t>
                </a:r>
              </a:p>
            </p:txBody>
          </p:sp>
          <p:sp>
            <p:nvSpPr>
              <p:cNvPr id="216" name="Oval 131"/>
              <p:cNvSpPr>
                <a:spLocks noChangeArrowheads="1"/>
              </p:cNvSpPr>
              <p:nvPr/>
            </p:nvSpPr>
            <p:spPr bwMode="auto">
              <a:xfrm>
                <a:off x="3810" y="3012"/>
                <a:ext cx="359" cy="19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v</a:t>
                </a:r>
              </a:p>
            </p:txBody>
          </p:sp>
          <p:sp>
            <p:nvSpPr>
              <p:cNvPr id="217" name="Oval 132"/>
              <p:cNvSpPr>
                <a:spLocks noChangeArrowheads="1"/>
              </p:cNvSpPr>
              <p:nvPr/>
            </p:nvSpPr>
            <p:spPr bwMode="auto">
              <a:xfrm>
                <a:off x="4287" y="3012"/>
                <a:ext cx="359" cy="19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w</a:t>
                </a:r>
              </a:p>
            </p:txBody>
          </p:sp>
          <p:sp>
            <p:nvSpPr>
              <p:cNvPr id="218" name="Oval 133"/>
              <p:cNvSpPr>
                <a:spLocks noChangeArrowheads="1"/>
              </p:cNvSpPr>
              <p:nvPr/>
            </p:nvSpPr>
            <p:spPr bwMode="auto">
              <a:xfrm>
                <a:off x="4867" y="3012"/>
                <a:ext cx="359" cy="19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t</a:t>
                </a:r>
              </a:p>
            </p:txBody>
          </p:sp>
          <p:sp>
            <p:nvSpPr>
              <p:cNvPr id="219" name="Oval 134"/>
              <p:cNvSpPr>
                <a:spLocks noChangeArrowheads="1"/>
              </p:cNvSpPr>
              <p:nvPr/>
            </p:nvSpPr>
            <p:spPr bwMode="auto">
              <a:xfrm>
                <a:off x="4560" y="2481"/>
                <a:ext cx="359" cy="19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y</a:t>
                </a:r>
              </a:p>
            </p:txBody>
          </p:sp>
          <p:sp>
            <p:nvSpPr>
              <p:cNvPr id="220" name="AutoShape 135"/>
              <p:cNvSpPr>
                <a:spLocks noChangeArrowheads="1"/>
              </p:cNvSpPr>
              <p:nvPr/>
            </p:nvSpPr>
            <p:spPr bwMode="auto">
              <a:xfrm>
                <a:off x="4063" y="1232"/>
                <a:ext cx="522" cy="303"/>
              </a:xfrm>
              <a:prstGeom prst="roundRect">
                <a:avLst>
                  <a:gd name="adj" fmla="val 34167"/>
                </a:avLst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com</a:t>
                </a:r>
              </a:p>
            </p:txBody>
          </p:sp>
          <p:sp>
            <p:nvSpPr>
              <p:cNvPr id="221" name="AutoShape 136"/>
              <p:cNvSpPr>
                <a:spLocks noChangeArrowheads="1"/>
              </p:cNvSpPr>
              <p:nvPr/>
            </p:nvSpPr>
            <p:spPr bwMode="auto">
              <a:xfrm>
                <a:off x="4909" y="1225"/>
                <a:ext cx="522" cy="304"/>
              </a:xfrm>
              <a:prstGeom prst="roundRect">
                <a:avLst>
                  <a:gd name="adj" fmla="val 34167"/>
                </a:avLst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edu</a:t>
                </a:r>
              </a:p>
            </p:txBody>
          </p:sp>
          <p:sp>
            <p:nvSpPr>
              <p:cNvPr id="222" name="AutoShape 137"/>
              <p:cNvSpPr>
                <a:spLocks noChangeArrowheads="1"/>
              </p:cNvSpPr>
              <p:nvPr/>
            </p:nvSpPr>
            <p:spPr bwMode="auto">
              <a:xfrm>
                <a:off x="3220" y="1225"/>
                <a:ext cx="522" cy="304"/>
              </a:xfrm>
              <a:prstGeom prst="roundRect">
                <a:avLst>
                  <a:gd name="adj" fmla="val 34167"/>
                </a:avLst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org</a:t>
                </a:r>
              </a:p>
            </p:txBody>
          </p:sp>
          <p:grpSp>
            <p:nvGrpSpPr>
              <p:cNvPr id="223" name="Group 138"/>
              <p:cNvGrpSpPr>
                <a:grpSpLocks/>
              </p:cNvGrpSpPr>
              <p:nvPr/>
            </p:nvGrpSpPr>
            <p:grpSpPr bwMode="auto">
              <a:xfrm>
                <a:off x="5042" y="1530"/>
                <a:ext cx="256" cy="98"/>
                <a:chOff x="2875" y="1143"/>
                <a:chExt cx="330" cy="132"/>
              </a:xfrm>
            </p:grpSpPr>
            <p:sp>
              <p:nvSpPr>
                <p:cNvPr id="233" name="Line 139"/>
                <p:cNvSpPr>
                  <a:spLocks noChangeShapeType="1"/>
                </p:cNvSpPr>
                <p:nvPr/>
              </p:nvSpPr>
              <p:spPr bwMode="auto">
                <a:xfrm>
                  <a:off x="3061" y="1143"/>
                  <a:ext cx="144" cy="132"/>
                </a:xfrm>
                <a:prstGeom prst="line">
                  <a:avLst/>
                </a:prstGeom>
                <a:noFill/>
                <a:ln w="28575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34" name="Line 140"/>
                <p:cNvSpPr>
                  <a:spLocks noChangeShapeType="1"/>
                </p:cNvSpPr>
                <p:nvPr/>
              </p:nvSpPr>
              <p:spPr bwMode="auto">
                <a:xfrm>
                  <a:off x="3050" y="1143"/>
                  <a:ext cx="37" cy="129"/>
                </a:xfrm>
                <a:prstGeom prst="line">
                  <a:avLst/>
                </a:prstGeom>
                <a:noFill/>
                <a:ln w="28575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35" name="Line 141"/>
                <p:cNvSpPr>
                  <a:spLocks noChangeShapeType="1"/>
                </p:cNvSpPr>
                <p:nvPr/>
              </p:nvSpPr>
              <p:spPr bwMode="auto">
                <a:xfrm flipH="1">
                  <a:off x="2875" y="1143"/>
                  <a:ext cx="144" cy="132"/>
                </a:xfrm>
                <a:prstGeom prst="line">
                  <a:avLst/>
                </a:prstGeom>
                <a:noFill/>
                <a:ln w="28575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36" name="Line 142"/>
                <p:cNvSpPr>
                  <a:spLocks noChangeShapeType="1"/>
                </p:cNvSpPr>
                <p:nvPr/>
              </p:nvSpPr>
              <p:spPr bwMode="auto">
                <a:xfrm flipH="1">
                  <a:off x="2980" y="1143"/>
                  <a:ext cx="54" cy="126"/>
                </a:xfrm>
                <a:prstGeom prst="line">
                  <a:avLst/>
                </a:prstGeom>
                <a:noFill/>
                <a:ln w="28575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224" name="Group 143"/>
              <p:cNvGrpSpPr>
                <a:grpSpLocks/>
              </p:cNvGrpSpPr>
              <p:nvPr/>
            </p:nvGrpSpPr>
            <p:grpSpPr bwMode="auto">
              <a:xfrm>
                <a:off x="3353" y="1530"/>
                <a:ext cx="256" cy="98"/>
                <a:chOff x="2875" y="1143"/>
                <a:chExt cx="330" cy="132"/>
              </a:xfrm>
            </p:grpSpPr>
            <p:sp>
              <p:nvSpPr>
                <p:cNvPr id="229" name="Line 144"/>
                <p:cNvSpPr>
                  <a:spLocks noChangeShapeType="1"/>
                </p:cNvSpPr>
                <p:nvPr/>
              </p:nvSpPr>
              <p:spPr bwMode="auto">
                <a:xfrm>
                  <a:off x="3061" y="1143"/>
                  <a:ext cx="144" cy="132"/>
                </a:xfrm>
                <a:prstGeom prst="line">
                  <a:avLst/>
                </a:prstGeom>
                <a:noFill/>
                <a:ln w="28575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30" name="Line 145"/>
                <p:cNvSpPr>
                  <a:spLocks noChangeShapeType="1"/>
                </p:cNvSpPr>
                <p:nvPr/>
              </p:nvSpPr>
              <p:spPr bwMode="auto">
                <a:xfrm>
                  <a:off x="3050" y="1143"/>
                  <a:ext cx="37" cy="129"/>
                </a:xfrm>
                <a:prstGeom prst="line">
                  <a:avLst/>
                </a:prstGeom>
                <a:noFill/>
                <a:ln w="28575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31" name="Line 146"/>
                <p:cNvSpPr>
                  <a:spLocks noChangeShapeType="1"/>
                </p:cNvSpPr>
                <p:nvPr/>
              </p:nvSpPr>
              <p:spPr bwMode="auto">
                <a:xfrm flipH="1">
                  <a:off x="2875" y="1143"/>
                  <a:ext cx="144" cy="132"/>
                </a:xfrm>
                <a:prstGeom prst="line">
                  <a:avLst/>
                </a:prstGeom>
                <a:noFill/>
                <a:ln w="28575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32" name="Line 147"/>
                <p:cNvSpPr>
                  <a:spLocks noChangeShapeType="1"/>
                </p:cNvSpPr>
                <p:nvPr/>
              </p:nvSpPr>
              <p:spPr bwMode="auto">
                <a:xfrm flipH="1">
                  <a:off x="2980" y="1143"/>
                  <a:ext cx="54" cy="126"/>
                </a:xfrm>
                <a:prstGeom prst="line">
                  <a:avLst/>
                </a:prstGeom>
                <a:noFill/>
                <a:ln w="28575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225" name="AutoShape 148"/>
              <p:cNvSpPr>
                <a:spLocks noChangeArrowheads="1"/>
              </p:cNvSpPr>
              <p:nvPr/>
            </p:nvSpPr>
            <p:spPr bwMode="auto">
              <a:xfrm>
                <a:off x="4049" y="709"/>
                <a:ext cx="523" cy="304"/>
              </a:xfrm>
              <a:prstGeom prst="roundRect">
                <a:avLst>
                  <a:gd name="adj" fmla="val 34167"/>
                </a:avLst>
              </a:prstGeom>
              <a:solidFill>
                <a:srgbClr val="FF99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根</a:t>
                </a:r>
              </a:p>
            </p:txBody>
          </p:sp>
          <p:sp>
            <p:nvSpPr>
              <p:cNvPr id="226" name="Line 149"/>
              <p:cNvSpPr>
                <a:spLocks noChangeShapeType="1"/>
              </p:cNvSpPr>
              <p:nvPr/>
            </p:nvSpPr>
            <p:spPr bwMode="auto">
              <a:xfrm>
                <a:off x="4375" y="1010"/>
                <a:ext cx="792" cy="213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27" name="Line 150"/>
              <p:cNvSpPr>
                <a:spLocks noChangeShapeType="1"/>
              </p:cNvSpPr>
              <p:nvPr/>
            </p:nvSpPr>
            <p:spPr bwMode="auto">
              <a:xfrm flipV="1">
                <a:off x="3481" y="1010"/>
                <a:ext cx="779" cy="213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28" name="Line 151"/>
              <p:cNvSpPr>
                <a:spLocks noChangeShapeType="1"/>
              </p:cNvSpPr>
              <p:nvPr/>
            </p:nvSpPr>
            <p:spPr bwMode="auto">
              <a:xfrm>
                <a:off x="4321" y="1010"/>
                <a:ext cx="0" cy="213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39" name="AutoShape 152"/>
            <p:cNvSpPr>
              <a:spLocks noChangeArrowheads="1"/>
            </p:cNvSpPr>
            <p:nvPr/>
          </p:nvSpPr>
          <p:spPr bwMode="auto">
            <a:xfrm>
              <a:off x="2211949" y="2068985"/>
              <a:ext cx="899452" cy="481013"/>
            </a:xfrm>
            <a:prstGeom prst="roundRect">
              <a:avLst>
                <a:gd name="adj" fmla="val 34167"/>
              </a:avLst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com</a:t>
              </a:r>
            </a:p>
          </p:txBody>
        </p:sp>
        <p:sp>
          <p:nvSpPr>
            <p:cNvPr id="240" name="AutoShape 153"/>
            <p:cNvSpPr>
              <a:spLocks noChangeArrowheads="1"/>
            </p:cNvSpPr>
            <p:nvPr/>
          </p:nvSpPr>
          <p:spPr bwMode="auto">
            <a:xfrm>
              <a:off x="3668614" y="2057872"/>
              <a:ext cx="897731" cy="482600"/>
            </a:xfrm>
            <a:prstGeom prst="roundRect">
              <a:avLst>
                <a:gd name="adj" fmla="val 34167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edu</a:t>
              </a:r>
            </a:p>
          </p:txBody>
        </p:sp>
        <p:sp>
          <p:nvSpPr>
            <p:cNvPr id="241" name="AutoShape 154"/>
            <p:cNvSpPr>
              <a:spLocks noChangeArrowheads="1"/>
            </p:cNvSpPr>
            <p:nvPr/>
          </p:nvSpPr>
          <p:spPr bwMode="auto">
            <a:xfrm>
              <a:off x="762165" y="2057872"/>
              <a:ext cx="899451" cy="482600"/>
            </a:xfrm>
            <a:prstGeom prst="roundRect">
              <a:avLst>
                <a:gd name="adj" fmla="val 34167"/>
              </a:avLst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org</a:t>
              </a:r>
            </a:p>
          </p:txBody>
        </p:sp>
        <p:grpSp>
          <p:nvGrpSpPr>
            <p:cNvPr id="242" name="Group 155"/>
            <p:cNvGrpSpPr>
              <a:grpSpLocks/>
            </p:cNvGrpSpPr>
            <p:nvPr/>
          </p:nvGrpSpPr>
          <p:grpSpPr bwMode="auto">
            <a:xfrm>
              <a:off x="3897344" y="2542060"/>
              <a:ext cx="440267" cy="155575"/>
              <a:chOff x="2875" y="1143"/>
              <a:chExt cx="330" cy="132"/>
            </a:xfrm>
          </p:grpSpPr>
          <p:sp>
            <p:nvSpPr>
              <p:cNvPr id="243" name="Line 156"/>
              <p:cNvSpPr>
                <a:spLocks noChangeShapeType="1"/>
              </p:cNvSpPr>
              <p:nvPr/>
            </p:nvSpPr>
            <p:spPr bwMode="auto">
              <a:xfrm>
                <a:off x="3061" y="1143"/>
                <a:ext cx="144" cy="132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44" name="Line 157"/>
              <p:cNvSpPr>
                <a:spLocks noChangeShapeType="1"/>
              </p:cNvSpPr>
              <p:nvPr/>
            </p:nvSpPr>
            <p:spPr bwMode="auto">
              <a:xfrm>
                <a:off x="3050" y="1143"/>
                <a:ext cx="37" cy="129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45" name="Line 158"/>
              <p:cNvSpPr>
                <a:spLocks noChangeShapeType="1"/>
              </p:cNvSpPr>
              <p:nvPr/>
            </p:nvSpPr>
            <p:spPr bwMode="auto">
              <a:xfrm flipH="1">
                <a:off x="2875" y="1143"/>
                <a:ext cx="144" cy="132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46" name="Line 159"/>
              <p:cNvSpPr>
                <a:spLocks noChangeShapeType="1"/>
              </p:cNvSpPr>
              <p:nvPr/>
            </p:nvSpPr>
            <p:spPr bwMode="auto">
              <a:xfrm flipH="1">
                <a:off x="2980" y="1143"/>
                <a:ext cx="54" cy="126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247" name="Group 160"/>
            <p:cNvGrpSpPr>
              <a:grpSpLocks/>
            </p:cNvGrpSpPr>
            <p:nvPr/>
          </p:nvGrpSpPr>
          <p:grpSpPr bwMode="auto">
            <a:xfrm>
              <a:off x="992617" y="2542060"/>
              <a:ext cx="440267" cy="155575"/>
              <a:chOff x="2875" y="1143"/>
              <a:chExt cx="330" cy="132"/>
            </a:xfrm>
          </p:grpSpPr>
          <p:sp>
            <p:nvSpPr>
              <p:cNvPr id="248" name="Line 161"/>
              <p:cNvSpPr>
                <a:spLocks noChangeShapeType="1"/>
              </p:cNvSpPr>
              <p:nvPr/>
            </p:nvSpPr>
            <p:spPr bwMode="auto">
              <a:xfrm>
                <a:off x="3061" y="1143"/>
                <a:ext cx="144" cy="132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49" name="Line 162"/>
              <p:cNvSpPr>
                <a:spLocks noChangeShapeType="1"/>
              </p:cNvSpPr>
              <p:nvPr/>
            </p:nvSpPr>
            <p:spPr bwMode="auto">
              <a:xfrm>
                <a:off x="3050" y="1143"/>
                <a:ext cx="37" cy="129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50" name="Line 163"/>
              <p:cNvSpPr>
                <a:spLocks noChangeShapeType="1"/>
              </p:cNvSpPr>
              <p:nvPr/>
            </p:nvSpPr>
            <p:spPr bwMode="auto">
              <a:xfrm flipH="1">
                <a:off x="2875" y="1143"/>
                <a:ext cx="144" cy="132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51" name="Line 164"/>
              <p:cNvSpPr>
                <a:spLocks noChangeShapeType="1"/>
              </p:cNvSpPr>
              <p:nvPr/>
            </p:nvSpPr>
            <p:spPr bwMode="auto">
              <a:xfrm flipH="1">
                <a:off x="2980" y="1143"/>
                <a:ext cx="54" cy="126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52" name="AutoShape 165"/>
            <p:cNvSpPr>
              <a:spLocks noChangeArrowheads="1"/>
            </p:cNvSpPr>
            <p:nvPr/>
          </p:nvSpPr>
          <p:spPr bwMode="auto">
            <a:xfrm>
              <a:off x="2189593" y="1238722"/>
              <a:ext cx="897731" cy="482600"/>
            </a:xfrm>
            <a:prstGeom prst="roundRect">
              <a:avLst>
                <a:gd name="adj" fmla="val 34167"/>
              </a:avLst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根</a:t>
              </a:r>
            </a:p>
          </p:txBody>
        </p:sp>
        <p:sp>
          <p:nvSpPr>
            <p:cNvPr id="253" name="Line 166"/>
            <p:cNvSpPr>
              <a:spLocks noChangeShapeType="1"/>
            </p:cNvSpPr>
            <p:nvPr/>
          </p:nvSpPr>
          <p:spPr bwMode="auto">
            <a:xfrm>
              <a:off x="2750244" y="1716559"/>
              <a:ext cx="1362075" cy="338138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54" name="Line 167"/>
            <p:cNvSpPr>
              <a:spLocks noChangeShapeType="1"/>
            </p:cNvSpPr>
            <p:nvPr/>
          </p:nvSpPr>
          <p:spPr bwMode="auto">
            <a:xfrm flipV="1">
              <a:off x="1212750" y="1716559"/>
              <a:ext cx="1339717" cy="338138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55" name="Line 168"/>
            <p:cNvSpPr>
              <a:spLocks noChangeShapeType="1"/>
            </p:cNvSpPr>
            <p:nvPr/>
          </p:nvSpPr>
          <p:spPr bwMode="auto">
            <a:xfrm>
              <a:off x="2657375" y="1716559"/>
              <a:ext cx="0" cy="338138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256" name="Group 169"/>
            <p:cNvGrpSpPr>
              <a:grpSpLocks/>
            </p:cNvGrpSpPr>
            <p:nvPr/>
          </p:nvGrpSpPr>
          <p:grpSpPr bwMode="auto">
            <a:xfrm>
              <a:off x="2435522" y="2542060"/>
              <a:ext cx="440267" cy="155575"/>
              <a:chOff x="1519" y="813"/>
              <a:chExt cx="227" cy="77"/>
            </a:xfrm>
          </p:grpSpPr>
          <p:sp>
            <p:nvSpPr>
              <p:cNvPr id="257" name="Line 170"/>
              <p:cNvSpPr>
                <a:spLocks noChangeShapeType="1"/>
              </p:cNvSpPr>
              <p:nvPr/>
            </p:nvSpPr>
            <p:spPr bwMode="auto">
              <a:xfrm>
                <a:off x="1647" y="813"/>
                <a:ext cx="99" cy="77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58" name="Line 171"/>
              <p:cNvSpPr>
                <a:spLocks noChangeShapeType="1"/>
              </p:cNvSpPr>
              <p:nvPr/>
            </p:nvSpPr>
            <p:spPr bwMode="auto">
              <a:xfrm flipH="1">
                <a:off x="1519" y="813"/>
                <a:ext cx="99" cy="77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</p:grpSp>
      <p:sp>
        <p:nvSpPr>
          <p:cNvPr id="90" name="圆角矩形 89"/>
          <p:cNvSpPr/>
          <p:nvPr/>
        </p:nvSpPr>
        <p:spPr>
          <a:xfrm>
            <a:off x="991549" y="6001054"/>
            <a:ext cx="7200680" cy="755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</a:pPr>
            <a:r>
              <a:rPr lang="zh-CN" altLang="en-US" sz="320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区：可以以更小的范围进行域名的管理</a:t>
            </a:r>
            <a:endParaRPr lang="zh-CN" altLang="en-US" sz="32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9475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DNS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671204"/>
          </a:xfrm>
        </p:spPr>
        <p:txBody>
          <a:bodyPr/>
          <a:lstStyle/>
          <a:p>
            <a:r>
              <a:rPr lang="zh-CN" altLang="en-US" sz="2000" dirty="0" smtClean="0"/>
              <a:t>层次化树状结构的</a:t>
            </a:r>
            <a:r>
              <a:rPr lang="en-US" altLang="zh-CN" sz="2000" dirty="0" smtClean="0"/>
              <a:t>DNS</a:t>
            </a:r>
            <a:r>
              <a:rPr lang="zh-CN" altLang="en-US" sz="2000" dirty="0" smtClean="0"/>
              <a:t>服务器</a:t>
            </a: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71422" y="2292402"/>
            <a:ext cx="8764085" cy="3983038"/>
            <a:chOff x="63476" y="1556792"/>
            <a:chExt cx="9961166" cy="3983038"/>
          </a:xfrm>
        </p:grpSpPr>
        <p:sp>
          <p:nvSpPr>
            <p:cNvPr id="166" name="AutoShape 31"/>
            <p:cNvSpPr>
              <a:spLocks noChangeArrowheads="1"/>
            </p:cNvSpPr>
            <p:nvPr/>
          </p:nvSpPr>
          <p:spPr bwMode="auto">
            <a:xfrm>
              <a:off x="4154498" y="3455442"/>
              <a:ext cx="2858294" cy="2084388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167" name="Group 5"/>
            <p:cNvGrpSpPr>
              <a:grpSpLocks/>
            </p:cNvGrpSpPr>
            <p:nvPr/>
          </p:nvGrpSpPr>
          <p:grpSpPr bwMode="auto">
            <a:xfrm>
              <a:off x="3540531" y="2160043"/>
              <a:ext cx="4677833" cy="392113"/>
              <a:chOff x="2294" y="572"/>
              <a:chExt cx="2450" cy="318"/>
            </a:xfrm>
          </p:grpSpPr>
          <p:sp>
            <p:nvSpPr>
              <p:cNvPr id="168" name="Line 6"/>
              <p:cNvSpPr>
                <a:spLocks noChangeShapeType="1"/>
              </p:cNvSpPr>
              <p:nvPr/>
            </p:nvSpPr>
            <p:spPr bwMode="auto">
              <a:xfrm flipV="1">
                <a:off x="2294" y="572"/>
                <a:ext cx="1089" cy="318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69" name="Line 7"/>
              <p:cNvSpPr>
                <a:spLocks noChangeShapeType="1"/>
              </p:cNvSpPr>
              <p:nvPr/>
            </p:nvSpPr>
            <p:spPr bwMode="auto">
              <a:xfrm>
                <a:off x="3474" y="572"/>
                <a:ext cx="0" cy="318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70" name="Line 8"/>
              <p:cNvSpPr>
                <a:spLocks noChangeShapeType="1"/>
              </p:cNvSpPr>
              <p:nvPr/>
            </p:nvSpPr>
            <p:spPr bwMode="auto">
              <a:xfrm flipH="1" flipV="1">
                <a:off x="3565" y="572"/>
                <a:ext cx="1179" cy="318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71" name="Rectangle 9"/>
            <p:cNvSpPr>
              <a:spLocks noChangeArrowheads="1"/>
            </p:cNvSpPr>
            <p:nvPr/>
          </p:nvSpPr>
          <p:spPr bwMode="auto">
            <a:xfrm>
              <a:off x="4847573" y="1639342"/>
              <a:ext cx="1905529" cy="496888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>
              <a:outerShdw dist="35921" dir="2700000" algn="ctr" rotWithShape="0">
                <a:srgbClr val="1C1C1C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根域名服务器</a:t>
              </a:r>
            </a:p>
          </p:txBody>
        </p:sp>
        <p:sp>
          <p:nvSpPr>
            <p:cNvPr id="172" name="Rectangle 10"/>
            <p:cNvSpPr>
              <a:spLocks noChangeArrowheads="1"/>
            </p:cNvSpPr>
            <p:nvPr/>
          </p:nvSpPr>
          <p:spPr bwMode="auto">
            <a:xfrm>
              <a:off x="2508656" y="2552156"/>
              <a:ext cx="1974319" cy="496887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>
              <a:outerShdw dist="35921" dir="2700000" algn="ctr" rotWithShape="0">
                <a:srgbClr val="1C1C1C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org </a:t>
              </a:r>
              <a:r>
                <a:rPr kumimoji="1" lang="zh-CN" altLang="en-US" sz="2000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域名服务器</a:t>
              </a:r>
            </a:p>
          </p:txBody>
        </p:sp>
        <p:sp>
          <p:nvSpPr>
            <p:cNvPr id="173" name="Rectangle 11"/>
            <p:cNvSpPr>
              <a:spLocks noChangeArrowheads="1"/>
            </p:cNvSpPr>
            <p:nvPr/>
          </p:nvSpPr>
          <p:spPr bwMode="auto">
            <a:xfrm>
              <a:off x="4755205" y="2527549"/>
              <a:ext cx="2070647" cy="496887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>
              <a:outerShdw dist="35921" dir="2700000" algn="ctr" rotWithShape="0">
                <a:srgbClr val="1C1C1C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com </a:t>
              </a:r>
              <a:r>
                <a:rPr kumimoji="1" lang="zh-CN" altLang="en-US" sz="2000" i="0" u="none" strike="noStrike" kern="0" cap="none" spc="0" normalizeH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域名服务器</a:t>
              </a:r>
            </a:p>
          </p:txBody>
        </p:sp>
        <p:sp>
          <p:nvSpPr>
            <p:cNvPr id="174" name="Rectangle 12"/>
            <p:cNvSpPr>
              <a:spLocks noChangeArrowheads="1"/>
            </p:cNvSpPr>
            <p:nvPr/>
          </p:nvSpPr>
          <p:spPr bwMode="auto">
            <a:xfrm>
              <a:off x="7188208" y="2552156"/>
              <a:ext cx="2032791" cy="496887"/>
            </a:xfrm>
            <a:prstGeom prst="rect">
              <a:avLst/>
            </a:prstGeom>
            <a:solidFill>
              <a:srgbClr val="CC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edu </a:t>
              </a:r>
              <a:r>
                <a:rPr kumimoji="1"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域名服务器</a:t>
              </a:r>
            </a:p>
          </p:txBody>
        </p:sp>
        <p:grpSp>
          <p:nvGrpSpPr>
            <p:cNvPr id="260" name="Group 13"/>
            <p:cNvGrpSpPr>
              <a:grpSpLocks/>
            </p:cNvGrpSpPr>
            <p:nvPr/>
          </p:nvGrpSpPr>
          <p:grpSpPr bwMode="auto">
            <a:xfrm>
              <a:off x="7704147" y="3049042"/>
              <a:ext cx="866775" cy="249238"/>
              <a:chOff x="2875" y="1143"/>
              <a:chExt cx="330" cy="132"/>
            </a:xfrm>
          </p:grpSpPr>
          <p:sp>
            <p:nvSpPr>
              <p:cNvPr id="261" name="Line 14"/>
              <p:cNvSpPr>
                <a:spLocks noChangeShapeType="1"/>
              </p:cNvSpPr>
              <p:nvPr/>
            </p:nvSpPr>
            <p:spPr bwMode="auto">
              <a:xfrm>
                <a:off x="3061" y="1143"/>
                <a:ext cx="144" cy="132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62" name="Line 15"/>
              <p:cNvSpPr>
                <a:spLocks noChangeShapeType="1"/>
              </p:cNvSpPr>
              <p:nvPr/>
            </p:nvSpPr>
            <p:spPr bwMode="auto">
              <a:xfrm>
                <a:off x="3050" y="1143"/>
                <a:ext cx="37" cy="129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63" name="Line 16"/>
              <p:cNvSpPr>
                <a:spLocks noChangeShapeType="1"/>
              </p:cNvSpPr>
              <p:nvPr/>
            </p:nvSpPr>
            <p:spPr bwMode="auto">
              <a:xfrm flipH="1">
                <a:off x="2875" y="1143"/>
                <a:ext cx="144" cy="132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64" name="Line 17"/>
              <p:cNvSpPr>
                <a:spLocks noChangeShapeType="1"/>
              </p:cNvSpPr>
              <p:nvPr/>
            </p:nvSpPr>
            <p:spPr bwMode="auto">
              <a:xfrm flipH="1">
                <a:off x="2980" y="1143"/>
                <a:ext cx="54" cy="126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65" name="Text Box 18"/>
            <p:cNvSpPr txBox="1">
              <a:spLocks noChangeArrowheads="1"/>
            </p:cNvSpPr>
            <p:nvPr/>
          </p:nvSpPr>
          <p:spPr bwMode="auto">
            <a:xfrm>
              <a:off x="9263998" y="2209256"/>
              <a:ext cx="585417" cy="769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44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…</a:t>
              </a:r>
            </a:p>
          </p:txBody>
        </p:sp>
        <p:grpSp>
          <p:nvGrpSpPr>
            <p:cNvPr id="266" name="Group 19"/>
            <p:cNvGrpSpPr>
              <a:grpSpLocks/>
            </p:cNvGrpSpPr>
            <p:nvPr/>
          </p:nvGrpSpPr>
          <p:grpSpPr bwMode="auto">
            <a:xfrm>
              <a:off x="3028033" y="3049042"/>
              <a:ext cx="866775" cy="249238"/>
              <a:chOff x="2875" y="1143"/>
              <a:chExt cx="330" cy="132"/>
            </a:xfrm>
          </p:grpSpPr>
          <p:sp>
            <p:nvSpPr>
              <p:cNvPr id="267" name="Line 20"/>
              <p:cNvSpPr>
                <a:spLocks noChangeShapeType="1"/>
              </p:cNvSpPr>
              <p:nvPr/>
            </p:nvSpPr>
            <p:spPr bwMode="auto">
              <a:xfrm>
                <a:off x="3061" y="1143"/>
                <a:ext cx="144" cy="132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68" name="Line 21"/>
              <p:cNvSpPr>
                <a:spLocks noChangeShapeType="1"/>
              </p:cNvSpPr>
              <p:nvPr/>
            </p:nvSpPr>
            <p:spPr bwMode="auto">
              <a:xfrm>
                <a:off x="3050" y="1143"/>
                <a:ext cx="37" cy="129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69" name="Line 22"/>
              <p:cNvSpPr>
                <a:spLocks noChangeShapeType="1"/>
              </p:cNvSpPr>
              <p:nvPr/>
            </p:nvSpPr>
            <p:spPr bwMode="auto">
              <a:xfrm flipH="1">
                <a:off x="2875" y="1143"/>
                <a:ext cx="144" cy="132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70" name="Line 23"/>
              <p:cNvSpPr>
                <a:spLocks noChangeShapeType="1"/>
              </p:cNvSpPr>
              <p:nvPr/>
            </p:nvSpPr>
            <p:spPr bwMode="auto">
              <a:xfrm flipH="1">
                <a:off x="2980" y="1143"/>
                <a:ext cx="54" cy="126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71" name="Line 24"/>
            <p:cNvSpPr>
              <a:spLocks noChangeShapeType="1"/>
            </p:cNvSpPr>
            <p:nvPr/>
          </p:nvSpPr>
          <p:spPr bwMode="auto">
            <a:xfrm>
              <a:off x="5943081" y="3049042"/>
              <a:ext cx="376634" cy="249238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72" name="Line 25"/>
            <p:cNvSpPr>
              <a:spLocks noChangeShapeType="1"/>
            </p:cNvSpPr>
            <p:nvPr/>
          </p:nvSpPr>
          <p:spPr bwMode="auto">
            <a:xfrm>
              <a:off x="5913843" y="3049043"/>
              <a:ext cx="98029" cy="24447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73" name="Line 26"/>
            <p:cNvSpPr>
              <a:spLocks noChangeShapeType="1"/>
            </p:cNvSpPr>
            <p:nvPr/>
          </p:nvSpPr>
          <p:spPr bwMode="auto">
            <a:xfrm flipH="1">
              <a:off x="5452940" y="3049042"/>
              <a:ext cx="378354" cy="249238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74" name="Line 27"/>
            <p:cNvSpPr>
              <a:spLocks noChangeShapeType="1"/>
            </p:cNvSpPr>
            <p:nvPr/>
          </p:nvSpPr>
          <p:spPr bwMode="auto">
            <a:xfrm flipH="1">
              <a:off x="5590523" y="3049042"/>
              <a:ext cx="282046" cy="668338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75" name="Rectangle 29"/>
            <p:cNvSpPr>
              <a:spLocks noChangeArrowheads="1"/>
            </p:cNvSpPr>
            <p:nvPr/>
          </p:nvSpPr>
          <p:spPr bwMode="auto">
            <a:xfrm>
              <a:off x="4587886" y="4711156"/>
              <a:ext cx="1907248" cy="57943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dist="35921" dir="2700000" algn="ctr" rotWithShape="0">
                <a:srgbClr val="1C1C1C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y.abc.com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域名服务器</a:t>
              </a:r>
            </a:p>
          </p:txBody>
        </p:sp>
        <p:sp>
          <p:nvSpPr>
            <p:cNvPr id="276" name="Line 30"/>
            <p:cNvSpPr>
              <a:spLocks noChangeShapeType="1"/>
            </p:cNvSpPr>
            <p:nvPr/>
          </p:nvSpPr>
          <p:spPr bwMode="auto">
            <a:xfrm>
              <a:off x="5538929" y="4211093"/>
              <a:ext cx="0" cy="49847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77" name="Line 32"/>
            <p:cNvSpPr>
              <a:spLocks noChangeShapeType="1"/>
            </p:cNvSpPr>
            <p:nvPr/>
          </p:nvSpPr>
          <p:spPr bwMode="auto">
            <a:xfrm flipH="1" flipV="1">
              <a:off x="6557046" y="3918993"/>
              <a:ext cx="1394752" cy="18097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78" name="Text Box 33"/>
            <p:cNvSpPr txBox="1">
              <a:spLocks noChangeArrowheads="1"/>
            </p:cNvSpPr>
            <p:nvPr/>
          </p:nvSpPr>
          <p:spPr bwMode="auto">
            <a:xfrm>
              <a:off x="7774161" y="3831681"/>
              <a:ext cx="2250481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err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abc</a:t>
              </a:r>
              <a:r>
                <a:rPr lang="en-US" altLang="zh-CN" sz="20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lang="zh-CN" altLang="en-US" sz="20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公司有两个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权威域名</a:t>
              </a:r>
              <a:r>
                <a:rPr lang="zh-CN" altLang="en-US" sz="20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服务器</a:t>
              </a:r>
            </a:p>
          </p:txBody>
        </p:sp>
        <p:grpSp>
          <p:nvGrpSpPr>
            <p:cNvPr id="279" name="Group 34"/>
            <p:cNvGrpSpPr>
              <a:grpSpLocks/>
            </p:cNvGrpSpPr>
            <p:nvPr/>
          </p:nvGrpSpPr>
          <p:grpSpPr bwMode="auto">
            <a:xfrm>
              <a:off x="128464" y="2385468"/>
              <a:ext cx="9873325" cy="830263"/>
              <a:chOff x="158" y="799"/>
              <a:chExt cx="5444" cy="454"/>
            </a:xfrm>
          </p:grpSpPr>
          <p:sp>
            <p:nvSpPr>
              <p:cNvPr id="280" name="Line 35"/>
              <p:cNvSpPr>
                <a:spLocks noChangeShapeType="1"/>
              </p:cNvSpPr>
              <p:nvPr/>
            </p:nvSpPr>
            <p:spPr bwMode="auto">
              <a:xfrm>
                <a:off x="158" y="799"/>
                <a:ext cx="5444" cy="0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81" name="Line 36"/>
              <p:cNvSpPr>
                <a:spLocks noChangeShapeType="1"/>
              </p:cNvSpPr>
              <p:nvPr/>
            </p:nvSpPr>
            <p:spPr bwMode="auto">
              <a:xfrm>
                <a:off x="158" y="1253"/>
                <a:ext cx="5444" cy="0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2" name="Text Box 37"/>
            <p:cNvSpPr txBox="1">
              <a:spLocks noChangeArrowheads="1"/>
            </p:cNvSpPr>
            <p:nvPr/>
          </p:nvSpPr>
          <p:spPr bwMode="auto">
            <a:xfrm>
              <a:off x="63476" y="4063456"/>
              <a:ext cx="225048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权威域名</a:t>
              </a:r>
              <a:r>
                <a:rPr lang="zh-CN" altLang="en-US" sz="20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服务器</a:t>
              </a:r>
            </a:p>
          </p:txBody>
        </p:sp>
        <p:sp>
          <p:nvSpPr>
            <p:cNvPr id="283" name="Text Box 38"/>
            <p:cNvSpPr txBox="1">
              <a:spLocks noChangeArrowheads="1"/>
            </p:cNvSpPr>
            <p:nvPr/>
          </p:nvSpPr>
          <p:spPr bwMode="auto">
            <a:xfrm>
              <a:off x="315762" y="1696493"/>
              <a:ext cx="172354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根域名服务器</a:t>
              </a:r>
            </a:p>
          </p:txBody>
        </p:sp>
        <p:sp>
          <p:nvSpPr>
            <p:cNvPr id="284" name="Text Box 39"/>
            <p:cNvSpPr txBox="1">
              <a:spLocks noChangeArrowheads="1"/>
            </p:cNvSpPr>
            <p:nvPr/>
          </p:nvSpPr>
          <p:spPr bwMode="auto">
            <a:xfrm>
              <a:off x="197842" y="2583906"/>
              <a:ext cx="198002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顶级域名服务器</a:t>
              </a:r>
            </a:p>
          </p:txBody>
        </p:sp>
        <p:sp>
          <p:nvSpPr>
            <p:cNvPr id="285" name="Line 40"/>
            <p:cNvSpPr>
              <a:spLocks noChangeShapeType="1"/>
            </p:cNvSpPr>
            <p:nvPr/>
          </p:nvSpPr>
          <p:spPr bwMode="auto">
            <a:xfrm>
              <a:off x="2242089" y="1556792"/>
              <a:ext cx="0" cy="3900488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6" name="Line 41"/>
            <p:cNvSpPr>
              <a:spLocks noChangeShapeType="1"/>
            </p:cNvSpPr>
            <p:nvPr/>
          </p:nvSpPr>
          <p:spPr bwMode="auto">
            <a:xfrm flipH="1">
              <a:off x="6531250" y="4377780"/>
              <a:ext cx="1427427" cy="65881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7" name="Rectangle 43"/>
            <p:cNvSpPr>
              <a:spLocks noChangeArrowheads="1"/>
            </p:cNvSpPr>
            <p:nvPr/>
          </p:nvSpPr>
          <p:spPr bwMode="auto">
            <a:xfrm>
              <a:off x="4575845" y="3714206"/>
              <a:ext cx="1907250" cy="57943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dist="35921" dir="2700000" algn="ctr" rotWithShape="0">
                <a:srgbClr val="1C1C1C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abc.com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域名服务器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900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DNS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4720690"/>
          </a:xfrm>
        </p:spPr>
        <p:txBody>
          <a:bodyPr/>
          <a:lstStyle/>
          <a:p>
            <a:r>
              <a:rPr lang="zh-CN" altLang="en-US" dirty="0" smtClean="0"/>
              <a:t>根域名服务器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en-US" sz="1800" dirty="0"/>
              <a:t>根域名服务器是最高层次的域名服务器，也是最重要的域名</a:t>
            </a:r>
            <a:r>
              <a:rPr lang="zh-CN" altLang="en-US" sz="1800" dirty="0" smtClean="0"/>
              <a:t>服务器，所有</a:t>
            </a:r>
            <a:r>
              <a:rPr lang="zh-CN" altLang="en-US" sz="1800" dirty="0"/>
              <a:t>的根域名服务器都知道</a:t>
            </a:r>
            <a:r>
              <a:rPr lang="zh-CN" altLang="en-US" sz="1800" dirty="0">
                <a:solidFill>
                  <a:srgbClr val="FF0000"/>
                </a:solidFill>
              </a:rPr>
              <a:t>所有的顶级域名</a:t>
            </a:r>
            <a:r>
              <a:rPr lang="zh-CN" altLang="en-US" sz="1800" dirty="0" smtClean="0">
                <a:solidFill>
                  <a:srgbClr val="FF0000"/>
                </a:solidFill>
              </a:rPr>
              <a:t>服务器的</a:t>
            </a:r>
            <a:r>
              <a:rPr lang="zh-CN" altLang="en-US" sz="1800" dirty="0">
                <a:solidFill>
                  <a:srgbClr val="FF0000"/>
                </a:solidFill>
              </a:rPr>
              <a:t>域名和 </a:t>
            </a:r>
            <a:r>
              <a:rPr lang="en-US" altLang="zh-CN" sz="1800" dirty="0">
                <a:solidFill>
                  <a:srgbClr val="FF0000"/>
                </a:solidFill>
              </a:rPr>
              <a:t>IP </a:t>
            </a:r>
            <a:r>
              <a:rPr lang="zh-CN" altLang="en-US" sz="1800" dirty="0" smtClean="0">
                <a:solidFill>
                  <a:srgbClr val="FF0000"/>
                </a:solidFill>
              </a:rPr>
              <a:t>地址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en-US" sz="1800" dirty="0"/>
              <a:t>不管是哪一个本地域名服务器，若要对互联网上任何一个域名进行解析，只要自己无法解析，</a:t>
            </a:r>
            <a:r>
              <a:rPr lang="zh-CN" altLang="en-US" sz="1800" dirty="0" smtClean="0"/>
              <a:t>就求助于</a:t>
            </a:r>
            <a:r>
              <a:rPr lang="zh-CN" altLang="en-US" sz="1800" dirty="0"/>
              <a:t>根域名</a:t>
            </a:r>
            <a:r>
              <a:rPr lang="zh-CN" altLang="en-US" sz="1800" dirty="0" smtClean="0"/>
              <a:t>服务器</a:t>
            </a:r>
            <a:endParaRPr lang="en-US" altLang="zh-CN" sz="1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6176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DNS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678764"/>
          </a:xfrm>
        </p:spPr>
        <p:txBody>
          <a:bodyPr/>
          <a:lstStyle/>
          <a:p>
            <a:r>
              <a:rPr lang="zh-CN" altLang="en-US" dirty="0" smtClean="0"/>
              <a:t>根域名服务器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在互联网上共有 </a:t>
            </a:r>
            <a:r>
              <a:rPr lang="en-US" altLang="zh-CN" sz="1600" dirty="0"/>
              <a:t>13 </a:t>
            </a:r>
            <a:r>
              <a:rPr lang="zh-CN" altLang="en-US" sz="1600" dirty="0"/>
              <a:t>个不同 </a:t>
            </a:r>
            <a:r>
              <a:rPr lang="en-US" altLang="zh-CN" sz="1600" dirty="0"/>
              <a:t>IP </a:t>
            </a:r>
            <a:r>
              <a:rPr lang="zh-CN" altLang="en-US" sz="1600" dirty="0"/>
              <a:t>地址的根域名服务器，它们的名字是用一个英文字母命名，用</a:t>
            </a:r>
            <a:r>
              <a:rPr lang="en-US" altLang="zh-CN" sz="1600" dirty="0"/>
              <a:t>A</a:t>
            </a:r>
            <a:r>
              <a:rPr lang="zh-CN" altLang="en-US" sz="1600" dirty="0"/>
              <a:t>到</a:t>
            </a:r>
            <a:r>
              <a:rPr lang="en-US" altLang="zh-CN" sz="1600" dirty="0"/>
              <a:t>M</a:t>
            </a:r>
            <a:r>
              <a:rPr lang="zh-CN" altLang="en-US" sz="1600" dirty="0"/>
              <a:t>来标记</a:t>
            </a:r>
            <a:endParaRPr lang="en-US" altLang="zh-CN" sz="1600" dirty="0"/>
          </a:p>
          <a:p>
            <a:pPr lvl="2"/>
            <a:r>
              <a:rPr lang="en-US" altLang="zh-CN" sz="1600" dirty="0" smtClean="0"/>
              <a:t>a.rootservers.net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b.rootservers.net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…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m.rootservers.net</a:t>
            </a:r>
            <a:endParaRPr lang="en-US" altLang="zh-CN" sz="1600" dirty="0"/>
          </a:p>
          <a:p>
            <a:pPr lvl="1"/>
            <a:endParaRPr lang="en-US" altLang="zh-CN" sz="1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319629" y="3073530"/>
            <a:ext cx="8504742" cy="3777809"/>
            <a:chOff x="161132" y="1659380"/>
            <a:chExt cx="8821737" cy="4450176"/>
          </a:xfrm>
        </p:grpSpPr>
        <p:pic>
          <p:nvPicPr>
            <p:cNvPr id="7" name="Picture 5" descr="world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4869" y="3442556"/>
              <a:ext cx="5400675" cy="266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596357" y="2644043"/>
              <a:ext cx="804862" cy="1511300"/>
            </a:xfrm>
            <a:custGeom>
              <a:avLst/>
              <a:gdLst>
                <a:gd name="T0" fmla="*/ 0 w 963"/>
                <a:gd name="T1" fmla="*/ 0 h 1893"/>
                <a:gd name="T2" fmla="*/ 0 w 963"/>
                <a:gd name="T3" fmla="*/ 2147483647 h 1893"/>
                <a:gd name="T4" fmla="*/ 2147483647 w 963"/>
                <a:gd name="T5" fmla="*/ 2147483647 h 1893"/>
                <a:gd name="T6" fmla="*/ 0 60000 65536"/>
                <a:gd name="T7" fmla="*/ 0 60000 65536"/>
                <a:gd name="T8" fmla="*/ 0 60000 65536"/>
                <a:gd name="T9" fmla="*/ 0 w 963"/>
                <a:gd name="T10" fmla="*/ 0 h 1893"/>
                <a:gd name="T11" fmla="*/ 963 w 963"/>
                <a:gd name="T12" fmla="*/ 1893 h 18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3" h="1893">
                  <a:moveTo>
                    <a:pt x="0" y="0"/>
                  </a:moveTo>
                  <a:lnTo>
                    <a:pt x="0" y="930"/>
                  </a:lnTo>
                  <a:lnTo>
                    <a:pt x="963" y="189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64319" y="5020531"/>
              <a:ext cx="2851150" cy="45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1323" tIns="35662" rIns="71323" bIns="35662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sz="1400" b="0">
                  <a:solidFill>
                    <a:srgbClr val="000000"/>
                  </a:solidFill>
                  <a:latin typeface="+mn-lt"/>
                </a:rPr>
                <a:t>B USC-ISI Marina del Rey, CA</a:t>
              </a:r>
            </a:p>
            <a:p>
              <a:pPr algn="l"/>
              <a:r>
                <a:rPr lang="en-US" altLang="zh-CN" sz="1400" b="0">
                  <a:solidFill>
                    <a:srgbClr val="000000"/>
                  </a:solidFill>
                  <a:latin typeface="+mn-lt"/>
                </a:rPr>
                <a:t>L ICANN Los Angeles, CA</a:t>
              </a:r>
            </a:p>
            <a:p>
              <a:endParaRPr lang="en-US" altLang="zh-CN" sz="1400" b="0">
                <a:latin typeface="+mn-lt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1743869" y="4342668"/>
              <a:ext cx="952500" cy="668338"/>
            </a:xfrm>
            <a:custGeom>
              <a:avLst/>
              <a:gdLst>
                <a:gd name="T0" fmla="*/ 0 w 582"/>
                <a:gd name="T1" fmla="*/ 2147483647 h 426"/>
                <a:gd name="T2" fmla="*/ 2147483647 w 582"/>
                <a:gd name="T3" fmla="*/ 0 h 426"/>
                <a:gd name="T4" fmla="*/ 0 60000 65536"/>
                <a:gd name="T5" fmla="*/ 0 60000 65536"/>
                <a:gd name="T6" fmla="*/ 0 w 582"/>
                <a:gd name="T7" fmla="*/ 0 h 426"/>
                <a:gd name="T8" fmla="*/ 582 w 582"/>
                <a:gd name="T9" fmla="*/ 426 h 4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2" h="426">
                  <a:moveTo>
                    <a:pt x="0" y="426"/>
                  </a:moveTo>
                  <a:lnTo>
                    <a:pt x="58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61132" y="3186968"/>
              <a:ext cx="2573337" cy="960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1323" tIns="35662" rIns="71323" bIns="35662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sz="1400" b="0">
                  <a:solidFill>
                    <a:srgbClr val="000000"/>
                  </a:solidFill>
                  <a:latin typeface="+mn-lt"/>
                </a:rPr>
                <a:t>E NASA Mt View, CA</a:t>
              </a:r>
            </a:p>
            <a:p>
              <a:pPr algn="l"/>
              <a:r>
                <a:rPr lang="en-US" altLang="zh-CN" sz="1400" b="0" dirty="0">
                  <a:solidFill>
                    <a:srgbClr val="000000"/>
                  </a:solidFill>
                  <a:latin typeface="+mn-lt"/>
                </a:rPr>
                <a:t>F  Internet Software C. Palo Alto, CA (and 17 other locations)</a:t>
              </a:r>
            </a:p>
            <a:p>
              <a:endParaRPr lang="en-US" altLang="zh-CN" sz="1400" b="0" dirty="0">
                <a:latin typeface="+mn-lt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439069" y="4025168"/>
              <a:ext cx="1235075" cy="242888"/>
            </a:xfrm>
            <a:custGeom>
              <a:avLst/>
              <a:gdLst>
                <a:gd name="T0" fmla="*/ 0 w 582"/>
                <a:gd name="T1" fmla="*/ 2147483647 h 426"/>
                <a:gd name="T2" fmla="*/ 2147483647 w 582"/>
                <a:gd name="T3" fmla="*/ 0 h 426"/>
                <a:gd name="T4" fmla="*/ 0 60000 65536"/>
                <a:gd name="T5" fmla="*/ 0 60000 65536"/>
                <a:gd name="T6" fmla="*/ 0 w 582"/>
                <a:gd name="T7" fmla="*/ 0 h 426"/>
                <a:gd name="T8" fmla="*/ 582 w 582"/>
                <a:gd name="T9" fmla="*/ 426 h 4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2" h="426">
                  <a:moveTo>
                    <a:pt x="0" y="426"/>
                  </a:moveTo>
                  <a:lnTo>
                    <a:pt x="58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5417344" y="2947256"/>
              <a:ext cx="2498725" cy="544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1323" tIns="35662" rIns="71323" bIns="35662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r"/>
              <a:r>
                <a:rPr lang="en-US" altLang="zh-CN" sz="1400" b="0" dirty="0">
                  <a:solidFill>
                    <a:srgbClr val="000000"/>
                  </a:solidFill>
                  <a:latin typeface="+mn-lt"/>
                </a:rPr>
                <a:t>I </a:t>
              </a:r>
              <a:r>
                <a:rPr lang="en-US" altLang="zh-CN" sz="1400" b="0" dirty="0" err="1">
                  <a:latin typeface="+mn-lt"/>
                </a:rPr>
                <a:t>Autonomica</a:t>
              </a:r>
              <a:r>
                <a:rPr lang="en-US" altLang="zh-CN" sz="1400" b="0" dirty="0">
                  <a:latin typeface="+mn-lt"/>
                </a:rPr>
                <a:t>,</a:t>
              </a:r>
              <a:r>
                <a:rPr lang="en-US" altLang="zh-CN" sz="1400" b="0" dirty="0">
                  <a:solidFill>
                    <a:srgbClr val="000000"/>
                  </a:solidFill>
                  <a:latin typeface="+mn-lt"/>
                </a:rPr>
                <a:t> Stockholm (plus 3 other locations)</a:t>
              </a: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868069" y="3339368"/>
              <a:ext cx="914400" cy="609600"/>
            </a:xfrm>
            <a:custGeom>
              <a:avLst/>
              <a:gdLst>
                <a:gd name="T0" fmla="*/ 2147483647 w 666"/>
                <a:gd name="T1" fmla="*/ 0 h 1005"/>
                <a:gd name="T2" fmla="*/ 0 w 666"/>
                <a:gd name="T3" fmla="*/ 2147483647 h 1005"/>
                <a:gd name="T4" fmla="*/ 0 60000 65536"/>
                <a:gd name="T5" fmla="*/ 0 60000 65536"/>
                <a:gd name="T6" fmla="*/ 0 w 666"/>
                <a:gd name="T7" fmla="*/ 0 h 1005"/>
                <a:gd name="T8" fmla="*/ 666 w 666"/>
                <a:gd name="T9" fmla="*/ 1005 h 100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6" h="1005">
                  <a:moveTo>
                    <a:pt x="666" y="0"/>
                  </a:moveTo>
                  <a:lnTo>
                    <a:pt x="0" y="100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4561682" y="2810731"/>
              <a:ext cx="771525" cy="1158875"/>
            </a:xfrm>
            <a:custGeom>
              <a:avLst/>
              <a:gdLst>
                <a:gd name="T0" fmla="*/ 2147483647 w 922"/>
                <a:gd name="T1" fmla="*/ 0 h 1448"/>
                <a:gd name="T2" fmla="*/ 0 w 922"/>
                <a:gd name="T3" fmla="*/ 2147483647 h 1448"/>
                <a:gd name="T4" fmla="*/ 0 60000 65536"/>
                <a:gd name="T5" fmla="*/ 0 60000 65536"/>
                <a:gd name="T6" fmla="*/ 0 w 922"/>
                <a:gd name="T7" fmla="*/ 0 h 1448"/>
                <a:gd name="T8" fmla="*/ 922 w 922"/>
                <a:gd name="T9" fmla="*/ 1448 h 14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22" h="1448">
                  <a:moveTo>
                    <a:pt x="922" y="0"/>
                  </a:moveTo>
                  <a:lnTo>
                    <a:pt x="0" y="1448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7417594" y="3739418"/>
              <a:ext cx="156527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1323" tIns="35662" rIns="71323" bIns="35662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sz="1400" b="0" smtClean="0">
                  <a:solidFill>
                    <a:srgbClr val="000000"/>
                  </a:solidFill>
                  <a:latin typeface="+mn-lt"/>
                </a:rPr>
                <a:t>M </a:t>
              </a:r>
              <a:r>
                <a:rPr lang="en-US" altLang="zh-CN" sz="1400" b="0">
                  <a:solidFill>
                    <a:srgbClr val="000000"/>
                  </a:solidFill>
                  <a:latin typeface="+mn-lt"/>
                </a:rPr>
                <a:t>WIDE Tokyo</a:t>
              </a:r>
              <a:endParaRPr lang="en-US" altLang="zh-CN" sz="1400" b="0">
                <a:latin typeface="+mn-lt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6842919" y="3948968"/>
              <a:ext cx="539750" cy="292100"/>
            </a:xfrm>
            <a:custGeom>
              <a:avLst/>
              <a:gdLst>
                <a:gd name="T0" fmla="*/ 2147483647 w 252"/>
                <a:gd name="T1" fmla="*/ 0 h 462"/>
                <a:gd name="T2" fmla="*/ 0 w 252"/>
                <a:gd name="T3" fmla="*/ 2147483647 h 462"/>
                <a:gd name="T4" fmla="*/ 0 60000 65536"/>
                <a:gd name="T5" fmla="*/ 0 60000 65536"/>
                <a:gd name="T6" fmla="*/ 0 w 252"/>
                <a:gd name="T7" fmla="*/ 0 h 462"/>
                <a:gd name="T8" fmla="*/ 252 w 252"/>
                <a:gd name="T9" fmla="*/ 462 h 46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2" h="462">
                  <a:moveTo>
                    <a:pt x="252" y="0"/>
                  </a:moveTo>
                  <a:lnTo>
                    <a:pt x="0" y="46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2621553" y="1659380"/>
              <a:ext cx="3903662" cy="1304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1323" tIns="35662" rIns="71323" bIns="35662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sz="1400" b="0" dirty="0">
                  <a:solidFill>
                    <a:srgbClr val="000000"/>
                  </a:solidFill>
                  <a:latin typeface="+mn-lt"/>
                </a:rPr>
                <a:t>A Verisign, Dulles, VA</a:t>
              </a:r>
            </a:p>
            <a:p>
              <a:pPr algn="l"/>
              <a:r>
                <a:rPr lang="en-US" altLang="zh-CN" sz="1400" b="0" dirty="0">
                  <a:solidFill>
                    <a:srgbClr val="000000"/>
                  </a:solidFill>
                  <a:latin typeface="+mn-lt"/>
                </a:rPr>
                <a:t>C Cogent, Herndon, VA (also Los Angeles)</a:t>
              </a:r>
            </a:p>
            <a:p>
              <a:pPr algn="l"/>
              <a:r>
                <a:rPr lang="en-US" altLang="zh-CN" sz="1400" b="0" dirty="0">
                  <a:solidFill>
                    <a:srgbClr val="000000"/>
                  </a:solidFill>
                  <a:latin typeface="+mn-lt"/>
                </a:rPr>
                <a:t>D U Maryland College Park, MD</a:t>
              </a:r>
            </a:p>
            <a:p>
              <a:pPr algn="l"/>
              <a:r>
                <a:rPr lang="en-US" altLang="zh-CN" sz="1400" b="0" dirty="0">
                  <a:solidFill>
                    <a:srgbClr val="000000"/>
                  </a:solidFill>
                  <a:latin typeface="+mn-lt"/>
                </a:rPr>
                <a:t>G US </a:t>
              </a:r>
              <a:r>
                <a:rPr lang="en-US" altLang="zh-CN" sz="1400" b="0" dirty="0" err="1">
                  <a:solidFill>
                    <a:srgbClr val="000000"/>
                  </a:solidFill>
                  <a:latin typeface="+mn-lt"/>
                </a:rPr>
                <a:t>DoD</a:t>
              </a:r>
              <a:r>
                <a:rPr lang="en-US" altLang="zh-CN" sz="1400" b="0" dirty="0">
                  <a:solidFill>
                    <a:srgbClr val="000000"/>
                  </a:solidFill>
                  <a:latin typeface="+mn-lt"/>
                </a:rPr>
                <a:t> Vienna, VA</a:t>
              </a:r>
            </a:p>
            <a:p>
              <a:pPr algn="l"/>
              <a:r>
                <a:rPr lang="en-US" altLang="zh-CN" sz="1400" b="0" dirty="0">
                  <a:solidFill>
                    <a:srgbClr val="000000"/>
                  </a:solidFill>
                  <a:latin typeface="+mn-lt"/>
                </a:rPr>
                <a:t>H ARL Aberdeen, MD</a:t>
              </a:r>
            </a:p>
            <a:p>
              <a:pPr algn="l"/>
              <a:r>
                <a:rPr lang="en-US" altLang="zh-CN" sz="1400" b="0" dirty="0">
                  <a:solidFill>
                    <a:srgbClr val="000000"/>
                  </a:solidFill>
                  <a:latin typeface="+mn-lt"/>
                </a:rPr>
                <a:t>J Verisign, ( 11 locations)</a:t>
              </a:r>
            </a:p>
            <a:p>
              <a:endParaRPr lang="en-US" altLang="zh-CN" sz="1400" b="0" dirty="0">
                <a:latin typeface="+mn-lt"/>
              </a:endParaRPr>
            </a:p>
          </p:txBody>
        </p:sp>
      </p:grp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5403903" y="3675769"/>
            <a:ext cx="2408937" cy="462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en-US" altLang="zh-CN" sz="1400" b="0" smtClean="0">
                <a:solidFill>
                  <a:srgbClr val="000000"/>
                </a:solidFill>
                <a:latin typeface="+mn-lt"/>
              </a:rPr>
              <a:t>K</a:t>
            </a:r>
            <a:r>
              <a:rPr lang="zh-CN" altLang="en-US" sz="1400" b="0" smtClean="0">
                <a:solidFill>
                  <a:srgbClr val="000000"/>
                </a:solidFill>
                <a:latin typeface="+mn-lt"/>
              </a:rPr>
              <a:t>  </a:t>
            </a:r>
            <a:r>
              <a:rPr lang="en-US" altLang="zh-CN" sz="1400" b="0" smtClean="0">
                <a:solidFill>
                  <a:srgbClr val="000000"/>
                </a:solidFill>
                <a:latin typeface="+mn-lt"/>
              </a:rPr>
              <a:t>RIPE</a:t>
            </a:r>
            <a:r>
              <a:rPr lang="zh-CN" altLang="en-US" sz="1400" b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sz="1400" b="0" smtClean="0">
                <a:solidFill>
                  <a:srgbClr val="000000"/>
                </a:solidFill>
                <a:latin typeface="+mn-lt"/>
              </a:rPr>
              <a:t>NCC</a:t>
            </a:r>
            <a:endParaRPr lang="en-US" altLang="zh-CN" sz="1400" b="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6628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DNS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26448"/>
            <a:ext cx="8229600" cy="1611730"/>
          </a:xfrm>
        </p:spPr>
        <p:txBody>
          <a:bodyPr/>
          <a:lstStyle/>
          <a:p>
            <a:r>
              <a:rPr lang="zh-CN" altLang="en-US" dirty="0" smtClean="0"/>
              <a:t>根域名服务器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1600" smtClean="0"/>
              <a:t>全世界</a:t>
            </a:r>
            <a:r>
              <a:rPr lang="zh-CN" altLang="en-US" sz="1600" dirty="0"/>
              <a:t>已经</a:t>
            </a:r>
            <a:r>
              <a:rPr lang="zh-CN" altLang="en-US" sz="1600"/>
              <a:t>在 </a:t>
            </a:r>
            <a:r>
              <a:rPr lang="en-US" altLang="zh-CN" sz="1600" smtClean="0"/>
              <a:t>500</a:t>
            </a:r>
            <a:r>
              <a:rPr lang="zh-CN" altLang="en-US" sz="1600" smtClean="0"/>
              <a:t>多个个</a:t>
            </a:r>
            <a:r>
              <a:rPr lang="zh-CN" altLang="en-US" sz="1600" dirty="0"/>
              <a:t>地点安装了根域名服务器，但只有</a:t>
            </a:r>
            <a:r>
              <a:rPr lang="en-US" altLang="zh-CN" sz="1600" dirty="0"/>
              <a:t>13</a:t>
            </a:r>
            <a:r>
              <a:rPr lang="zh-CN" altLang="en-US" sz="1600"/>
              <a:t>个</a:t>
            </a:r>
            <a:r>
              <a:rPr lang="en-US" altLang="zh-CN" sz="1600" smtClean="0"/>
              <a:t>IP</a:t>
            </a:r>
            <a:r>
              <a:rPr lang="zh-CN" altLang="en-US" sz="1600" smtClean="0"/>
              <a:t>（</a:t>
            </a:r>
            <a:r>
              <a:rPr lang="en-US" altLang="zh-CN" sz="1600" smtClean="0"/>
              <a:t>10</a:t>
            </a:r>
            <a:r>
              <a:rPr lang="zh-CN" altLang="en-US" sz="1600" smtClean="0"/>
              <a:t>个在美国，</a:t>
            </a:r>
            <a:r>
              <a:rPr lang="en-US" altLang="zh-CN" sz="1600" smtClean="0"/>
              <a:t> 2</a:t>
            </a:r>
            <a:r>
              <a:rPr lang="zh-CN" altLang="en-US" sz="1600" smtClean="0"/>
              <a:t>个位于欧洲，亚洲</a:t>
            </a:r>
            <a:r>
              <a:rPr lang="en-US" altLang="zh-CN" sz="1600" smtClean="0"/>
              <a:t>1</a:t>
            </a:r>
            <a:r>
              <a:rPr lang="zh-CN" altLang="en-US" sz="1600" smtClean="0"/>
              <a:t>个位于日本），</a:t>
            </a:r>
            <a:r>
              <a:rPr lang="zh-CN" altLang="en-US" sz="1600" dirty="0"/>
              <a:t>编号相同的根服务器使用同一个</a:t>
            </a:r>
            <a:r>
              <a:rPr lang="en-US" altLang="zh-CN" sz="1600" dirty="0"/>
              <a:t>IP</a:t>
            </a:r>
            <a:r>
              <a:rPr lang="zh-CN" altLang="en-US" sz="1600" dirty="0"/>
              <a:t>，借由</a:t>
            </a:r>
            <a:r>
              <a:rPr lang="en-US" altLang="zh-CN" sz="1600" dirty="0" err="1"/>
              <a:t>Anycast</a:t>
            </a:r>
            <a:r>
              <a:rPr lang="zh-CN" altLang="en-US" sz="1600" dirty="0"/>
              <a:t>技术，使世界上大部分 </a:t>
            </a:r>
            <a:r>
              <a:rPr lang="en-US" altLang="zh-CN" sz="1600" dirty="0"/>
              <a:t>DNS </a:t>
            </a:r>
            <a:r>
              <a:rPr lang="zh-CN" altLang="en-US" sz="1600" dirty="0"/>
              <a:t>域名服务器都能就近找到一个根域名</a:t>
            </a:r>
            <a:r>
              <a:rPr lang="zh-CN" altLang="en-US" sz="1600" dirty="0" smtClean="0"/>
              <a:t>服务器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19" name="图片 18" descr="L-rootserver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3453027"/>
            <a:ext cx="8424093" cy="283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23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DNS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22318" y="1293224"/>
            <a:ext cx="8347550" cy="52938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 国内部署现状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1900" dirty="0" smtClean="0"/>
              <a:t>国内没有</a:t>
            </a:r>
            <a:r>
              <a:rPr lang="en-US" altLang="zh-CN" sz="1900" dirty="0" smtClean="0"/>
              <a:t>IPv4</a:t>
            </a:r>
            <a:r>
              <a:rPr lang="zh-CN" altLang="en-US" sz="1900" dirty="0" smtClean="0"/>
              <a:t> 根</a:t>
            </a:r>
            <a:r>
              <a:rPr lang="zh-CN" altLang="en-US" sz="1900" dirty="0"/>
              <a:t>域名服务器外</a:t>
            </a:r>
            <a:r>
              <a:rPr lang="zh-CN" altLang="en-US" sz="1900" dirty="0" smtClean="0"/>
              <a:t>，仅有能</a:t>
            </a:r>
            <a:r>
              <a:rPr lang="zh-CN" altLang="en-US" sz="1900" dirty="0"/>
              <a:t>提供相同功能的</a:t>
            </a:r>
            <a:r>
              <a:rPr lang="zh-CN" altLang="en-US" sz="1900"/>
              <a:t>镜像</a:t>
            </a:r>
            <a:r>
              <a:rPr lang="zh-CN" altLang="en-US" sz="1900" smtClean="0"/>
              <a:t>服务器</a:t>
            </a:r>
            <a:endParaRPr lang="en-US" altLang="zh-CN" sz="1900" dirty="0" smtClean="0"/>
          </a:p>
          <a:p>
            <a:pPr>
              <a:lnSpc>
                <a:spcPct val="150000"/>
              </a:lnSpc>
            </a:pPr>
            <a:r>
              <a:rPr lang="zh-CN" altLang="en-US" sz="2300" dirty="0" smtClean="0"/>
              <a:t>存在的威胁</a:t>
            </a:r>
            <a:endParaRPr lang="en-US" altLang="zh-CN" sz="2300" dirty="0" smtClean="0"/>
          </a:p>
          <a:p>
            <a:pPr lvl="1">
              <a:lnSpc>
                <a:spcPct val="150000"/>
              </a:lnSpc>
            </a:pPr>
            <a:r>
              <a:rPr lang="zh-CN" altLang="en-US" sz="1900" dirty="0"/>
              <a:t>国内没有根服务器</a:t>
            </a:r>
            <a:r>
              <a:rPr lang="zh-CN" altLang="en-US" sz="1900" dirty="0" smtClean="0"/>
              <a:t>，我们</a:t>
            </a:r>
            <a:r>
              <a:rPr lang="zh-CN" altLang="en-US" sz="1900" dirty="0"/>
              <a:t>在域名服务上处于受制于人的</a:t>
            </a:r>
            <a:r>
              <a:rPr lang="zh-CN" altLang="en-US" sz="1900" dirty="0" smtClean="0"/>
              <a:t>状态</a:t>
            </a:r>
            <a:endParaRPr lang="en-US" altLang="zh-CN" sz="1900" dirty="0" smtClean="0"/>
          </a:p>
          <a:p>
            <a:pPr lvl="1">
              <a:lnSpc>
                <a:spcPct val="150000"/>
              </a:lnSpc>
            </a:pPr>
            <a:r>
              <a:rPr lang="zh-CN" altLang="en-US" sz="1900" dirty="0" smtClean="0"/>
              <a:t>一旦</a:t>
            </a:r>
            <a:r>
              <a:rPr lang="zh-CN" altLang="en-US" sz="1900" dirty="0"/>
              <a:t>境外的根服务器停止服务，必然会影响到国内</a:t>
            </a:r>
            <a:r>
              <a:rPr lang="zh-CN" altLang="en-US" sz="1900" dirty="0" smtClean="0"/>
              <a:t>网络，虽然</a:t>
            </a:r>
            <a:r>
              <a:rPr lang="zh-CN" altLang="en-US" sz="1900" dirty="0"/>
              <a:t>能够依靠镜像服务器中的缓存在短时间内保持通信，但是随着信息的扩散，最终还是会出现域名无法解析的问题。</a:t>
            </a:r>
          </a:p>
          <a:p>
            <a:pPr lvl="1">
              <a:lnSpc>
                <a:spcPct val="150000"/>
              </a:lnSpc>
            </a:pPr>
            <a:r>
              <a:rPr lang="zh-CN" altLang="en-US" sz="1900" dirty="0"/>
              <a:t>如果根服务器恶意修改域名记录，例如将</a:t>
            </a:r>
            <a:r>
              <a:rPr lang="en-US" altLang="zh-CN" sz="1900" dirty="0"/>
              <a:t>.</a:t>
            </a:r>
            <a:r>
              <a:rPr lang="en-US" altLang="zh-CN" sz="1900" dirty="0" err="1"/>
              <a:t>cn</a:t>
            </a:r>
            <a:r>
              <a:rPr lang="zh-CN" altLang="en-US" sz="1900" dirty="0"/>
              <a:t>域名服务器解析到一个错误的</a:t>
            </a:r>
            <a:r>
              <a:rPr lang="en-US" altLang="zh-CN" sz="1900" dirty="0"/>
              <a:t>IP</a:t>
            </a:r>
            <a:r>
              <a:rPr lang="zh-CN" altLang="en-US" sz="1900" dirty="0"/>
              <a:t>地址，也会导致国内网站</a:t>
            </a:r>
            <a:r>
              <a:rPr lang="zh-CN" altLang="en-US" sz="1900"/>
              <a:t>无法</a:t>
            </a:r>
            <a:r>
              <a:rPr lang="zh-CN" altLang="en-US" sz="1900" smtClean="0"/>
              <a:t>访问</a:t>
            </a:r>
            <a:endParaRPr lang="zh-CN" altLang="en-US" sz="1900" dirty="0"/>
          </a:p>
        </p:txBody>
      </p:sp>
      <p:sp>
        <p:nvSpPr>
          <p:cNvPr id="5" name="圆角矩形 4"/>
          <p:cNvSpPr/>
          <p:nvPr/>
        </p:nvSpPr>
        <p:spPr>
          <a:xfrm>
            <a:off x="186263" y="5831724"/>
            <a:ext cx="8805333" cy="755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</a:pPr>
            <a:r>
              <a:rPr lang="zh-CN" altLang="en-US" sz="280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工信部</a:t>
            </a:r>
            <a:r>
              <a:rPr lang="en-US" altLang="zh-CN" sz="280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2019.6</a:t>
            </a:r>
            <a:r>
              <a:rPr lang="zh-CN" altLang="en-US" sz="280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280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2019.11</a:t>
            </a:r>
            <a:r>
              <a:rPr lang="zh-CN" altLang="en-US" sz="280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批准镜像服务器</a:t>
            </a:r>
            <a:endParaRPr lang="zh-CN" altLang="en-US" sz="28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5060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DNS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4720690"/>
          </a:xfrm>
        </p:spPr>
        <p:txBody>
          <a:bodyPr/>
          <a:lstStyle/>
          <a:p>
            <a:r>
              <a:rPr lang="zh-CN" altLang="en-US" dirty="0"/>
              <a:t>全球顶级域名</a:t>
            </a:r>
            <a:r>
              <a:rPr lang="en-US" altLang="zh-CN" dirty="0"/>
              <a:t>(Global Top-level domain, </a:t>
            </a:r>
            <a:r>
              <a:rPr lang="en-US" altLang="zh-CN" dirty="0" err="1"/>
              <a:t>gTLD</a:t>
            </a:r>
            <a:r>
              <a:rPr lang="en-US" altLang="zh-CN" dirty="0"/>
              <a:t>)</a:t>
            </a:r>
            <a:r>
              <a:rPr lang="zh-CN" altLang="en-US" dirty="0"/>
              <a:t>服务器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一般性域名 </a:t>
            </a:r>
            <a:r>
              <a:rPr lang="en-US" altLang="zh-CN" sz="1800" dirty="0"/>
              <a:t>(e.g. .com, .org, .info)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国家地区域名 </a:t>
            </a:r>
            <a:r>
              <a:rPr lang="en-US" altLang="zh-CN" sz="1800" dirty="0"/>
              <a:t>(e.g. .</a:t>
            </a:r>
            <a:r>
              <a:rPr lang="en-US" altLang="zh-CN" sz="1800" dirty="0" err="1"/>
              <a:t>cn</a:t>
            </a:r>
            <a:r>
              <a:rPr lang="en-US" altLang="zh-CN" sz="1800" dirty="0"/>
              <a:t>, .</a:t>
            </a:r>
            <a:r>
              <a:rPr lang="en-US" altLang="zh-CN" sz="1800" dirty="0" err="1"/>
              <a:t>hk</a:t>
            </a:r>
            <a:r>
              <a:rPr lang="en-US" altLang="zh-CN" sz="1800" dirty="0"/>
              <a:t>, .</a:t>
            </a:r>
            <a:r>
              <a:rPr lang="en-US" altLang="zh-CN" sz="1800" dirty="0" err="1"/>
              <a:t>uk</a:t>
            </a:r>
            <a:r>
              <a:rPr lang="en-US" altLang="zh-CN" sz="18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</a:t>
            </a:r>
            <a:r>
              <a:rPr lang="zh-CN" altLang="en-US" sz="1800" dirty="0"/>
              <a:t>一般由专业机构来维护管理 </a:t>
            </a:r>
            <a:r>
              <a:rPr lang="en-US" altLang="zh-CN" sz="1800" dirty="0"/>
              <a:t>(e.g. VeriSign </a:t>
            </a:r>
            <a:r>
              <a:rPr lang="zh-CN" altLang="en-US" sz="1800" dirty="0"/>
              <a:t>管理 </a:t>
            </a:r>
            <a:r>
              <a:rPr lang="en-US" altLang="zh-CN" sz="1800" dirty="0"/>
              <a:t>.com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.net</a:t>
            </a:r>
            <a:r>
              <a:rPr lang="zh-CN" altLang="en-US" sz="1800" dirty="0"/>
              <a:t>域名</a:t>
            </a:r>
            <a:r>
              <a:rPr lang="en-US" altLang="zh-CN" sz="1800" dirty="0"/>
              <a:t>)</a:t>
            </a:r>
          </a:p>
          <a:p>
            <a:pPr>
              <a:spcBef>
                <a:spcPts val="1800"/>
              </a:spcBef>
            </a:pPr>
            <a:r>
              <a:rPr lang="zh-CN" altLang="en-US" dirty="0"/>
              <a:t>权威</a:t>
            </a:r>
            <a:r>
              <a:rPr lang="en-US" altLang="zh-CN" dirty="0"/>
              <a:t>(Authoritative)</a:t>
            </a:r>
            <a:r>
              <a:rPr lang="zh-CN" altLang="en-US" dirty="0"/>
              <a:t>域名服务器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负责一个区的域名</a:t>
            </a:r>
            <a:r>
              <a:rPr lang="zh-CN" altLang="en-US" sz="1800" dirty="0" smtClean="0"/>
              <a:t>服务器，提供</a:t>
            </a:r>
            <a:r>
              <a:rPr lang="zh-CN" altLang="en-US" sz="1800" dirty="0"/>
              <a:t>一个组织内的域名与主机映射</a:t>
            </a:r>
            <a:r>
              <a:rPr lang="zh-CN" altLang="en-US" sz="1800" dirty="0" smtClean="0"/>
              <a:t>关系</a:t>
            </a:r>
            <a:endParaRPr lang="zh-CN" altLang="en-US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通常是该组织提供的</a:t>
            </a:r>
            <a:r>
              <a:rPr lang="zh-CN" altLang="en-US" sz="1800" dirty="0" smtClean="0"/>
              <a:t>服务，一般</a:t>
            </a:r>
            <a:r>
              <a:rPr lang="zh-CN" altLang="en-US" sz="1800" dirty="0"/>
              <a:t>由组织自己维护管理</a:t>
            </a:r>
          </a:p>
          <a:p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4537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DNS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4720690"/>
          </a:xfrm>
        </p:spPr>
        <p:txBody>
          <a:bodyPr/>
          <a:lstStyle/>
          <a:p>
            <a:r>
              <a:rPr lang="zh-CN" altLang="en-US" dirty="0" smtClean="0"/>
              <a:t>本地</a:t>
            </a:r>
            <a:r>
              <a:rPr lang="zh-CN" altLang="en-US" smtClean="0"/>
              <a:t>域名服务器（递归服务器）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每</a:t>
            </a:r>
            <a:r>
              <a:rPr lang="zh-CN" altLang="en-US" sz="1800" dirty="0"/>
              <a:t>一个互联网服务提供者 </a:t>
            </a:r>
            <a:r>
              <a:rPr lang="en-US" altLang="zh-CN" sz="1800" dirty="0"/>
              <a:t>ISP</a:t>
            </a:r>
            <a:r>
              <a:rPr lang="zh-CN" altLang="en-US" sz="1800" dirty="0"/>
              <a:t>，或一个大学，甚至一个大学里的系，都可以拥有一个本地域名</a:t>
            </a:r>
            <a:r>
              <a:rPr lang="zh-CN" altLang="en-US" sz="1800" dirty="0" smtClean="0"/>
              <a:t>服务器</a:t>
            </a:r>
            <a:endParaRPr lang="zh-CN" altLang="en-US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这种域名服务器有时也称为默认域名</a:t>
            </a:r>
            <a:r>
              <a:rPr lang="zh-CN" altLang="en-US" sz="1800" dirty="0" smtClean="0"/>
              <a:t>服务器，通常</a:t>
            </a:r>
            <a:r>
              <a:rPr lang="zh-CN" altLang="en-US" sz="1800" dirty="0"/>
              <a:t>离终端用户比较近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在主机的</a:t>
            </a:r>
            <a:r>
              <a:rPr lang="en-US" altLang="zh-CN" sz="1800" dirty="0" smtClean="0"/>
              <a:t>/</a:t>
            </a:r>
            <a:r>
              <a:rPr lang="en-US" altLang="zh-CN" sz="1800" dirty="0" err="1"/>
              <a:t>etc</a:t>
            </a:r>
            <a:r>
              <a:rPr lang="en-US" altLang="zh-CN" sz="1800" dirty="0"/>
              <a:t>/</a:t>
            </a:r>
            <a:r>
              <a:rPr lang="en-US" altLang="zh-CN" sz="1800" dirty="0" err="1"/>
              <a:t>resolv.conf</a:t>
            </a:r>
            <a:r>
              <a:rPr lang="zh-CN" altLang="en-US" sz="1800" dirty="0"/>
              <a:t>中配置，或由</a:t>
            </a:r>
            <a:r>
              <a:rPr lang="en-US" altLang="zh-CN" sz="1800" dirty="0"/>
              <a:t>DHCP</a:t>
            </a:r>
            <a:r>
              <a:rPr lang="zh-CN" altLang="en-US" sz="1800" dirty="0" smtClean="0"/>
              <a:t>获取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当一个主机发出 </a:t>
            </a:r>
            <a:r>
              <a:rPr lang="en-US" altLang="zh-CN" sz="1800" dirty="0"/>
              <a:t>DNS </a:t>
            </a:r>
            <a:r>
              <a:rPr lang="zh-CN" altLang="en-US" sz="1800" dirty="0"/>
              <a:t>查询请求时，这个查询请求报文就发送给本地域名</a:t>
            </a:r>
            <a:r>
              <a:rPr lang="zh-CN" altLang="en-US" sz="1800" dirty="0" smtClean="0"/>
              <a:t>服务器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5060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DNS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5428" y="1161947"/>
            <a:ext cx="8229600" cy="4720690"/>
          </a:xfrm>
        </p:spPr>
        <p:txBody>
          <a:bodyPr/>
          <a:lstStyle/>
          <a:p>
            <a:r>
              <a:rPr lang="zh-CN" altLang="en-US" dirty="0" smtClean="0"/>
              <a:t>本地域名服务器（递归服务器）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409417"/>
              </p:ext>
            </p:extLst>
          </p:nvPr>
        </p:nvGraphicFramePr>
        <p:xfrm>
          <a:off x="1069212" y="2989944"/>
          <a:ext cx="6963103" cy="3657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175" name="Visio" r:id="rId4" imgW="4543645" imgH="2490137" progId="Visio.Drawing.11">
                  <p:embed/>
                </p:oleObj>
              </mc:Choice>
              <mc:Fallback>
                <p:oleObj name="Visio" r:id="rId4" imgW="4543645" imgH="2490137" progId="Visio.Drawing.11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212" y="2989944"/>
                        <a:ext cx="6963103" cy="365759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>
          <a:xfrm>
            <a:off x="1847907" y="2059219"/>
            <a:ext cx="5646302" cy="755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Web</a:t>
            </a:r>
            <a:r>
              <a:rPr lang="zh-CN" altLang="en-US" sz="24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代理、本地域名服务器、</a:t>
            </a:r>
            <a:r>
              <a:rPr lang="en-US" altLang="zh-CN" sz="24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DHCP</a:t>
            </a:r>
            <a:r>
              <a:rPr lang="zh-CN" altLang="en-US" sz="24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代理</a:t>
            </a:r>
            <a:endParaRPr lang="zh-CN" altLang="en-US" sz="24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735540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DNS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4720690"/>
          </a:xfrm>
        </p:spPr>
        <p:txBody>
          <a:bodyPr/>
          <a:lstStyle/>
          <a:p>
            <a:r>
              <a:rPr lang="zh-CN" altLang="en-US" dirty="0" smtClean="0"/>
              <a:t>提高域名服务的可靠性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DNS </a:t>
            </a:r>
            <a:r>
              <a:rPr lang="zh-CN" altLang="en-US" sz="1800" dirty="0"/>
              <a:t>域名服务器都把数据复制到几个域名服务器来</a:t>
            </a:r>
            <a:r>
              <a:rPr lang="zh-CN" altLang="en-US" sz="1800" dirty="0" smtClean="0"/>
              <a:t>保存</a:t>
            </a:r>
            <a:endParaRPr lang="en-US" altLang="zh-CN" sz="1800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其中</a:t>
            </a:r>
            <a:r>
              <a:rPr lang="zh-CN" altLang="en-US" dirty="0"/>
              <a:t>的一个是主域名服务器，其他的是辅助域名</a:t>
            </a:r>
            <a:r>
              <a:rPr lang="zh-CN" altLang="en-US" dirty="0" smtClean="0"/>
              <a:t>服务器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当主域名服务器出故障时，辅助域名服务器</a:t>
            </a:r>
            <a:r>
              <a:rPr lang="zh-CN" altLang="en-US" sz="1800" dirty="0" smtClean="0"/>
              <a:t>可保证 </a:t>
            </a:r>
            <a:r>
              <a:rPr lang="en-US" altLang="zh-CN" sz="1800" dirty="0"/>
              <a:t>DNS </a:t>
            </a:r>
            <a:r>
              <a:rPr lang="zh-CN" altLang="en-US" sz="1800" dirty="0" smtClean="0"/>
              <a:t>查询工作</a:t>
            </a:r>
            <a:r>
              <a:rPr lang="zh-CN" altLang="en-US" sz="1800" dirty="0"/>
              <a:t>不</a:t>
            </a:r>
            <a:r>
              <a:rPr lang="zh-CN" altLang="en-US" sz="1800" dirty="0" smtClean="0"/>
              <a:t>中断</a:t>
            </a:r>
            <a:endParaRPr lang="zh-CN" altLang="en-US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主域名服务器定期把数据复制到辅助域名服务器中</a:t>
            </a:r>
            <a:r>
              <a:rPr lang="zh-CN" altLang="en-US" sz="1800" dirty="0" smtClean="0"/>
              <a:t>，更改</a:t>
            </a:r>
            <a:r>
              <a:rPr lang="zh-CN" altLang="en-US" sz="1800" dirty="0"/>
              <a:t>数据只能在主域名服务器中</a:t>
            </a:r>
            <a:r>
              <a:rPr lang="zh-CN" altLang="en-US" sz="1800" dirty="0" smtClean="0"/>
              <a:t>进行，以保证数据</a:t>
            </a:r>
            <a:r>
              <a:rPr lang="zh-CN" altLang="en-US" sz="1800" dirty="0"/>
              <a:t>的</a:t>
            </a:r>
            <a:r>
              <a:rPr lang="zh-CN" altLang="en-US" sz="1800" dirty="0" smtClean="0"/>
              <a:t>一致性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6044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7916"/>
            <a:ext cx="8229600" cy="56162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mtClean="0"/>
              <a:t>6.1</a:t>
            </a:r>
            <a:r>
              <a:rPr lang="zh-CN" altLang="en-US" smtClean="0"/>
              <a:t>  基本应用模型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rgbClr val="FF0000"/>
                </a:solidFill>
              </a:rPr>
              <a:t>6.2  </a:t>
            </a:r>
            <a:r>
              <a:rPr lang="zh-CN" altLang="en-US" dirty="0" smtClean="0">
                <a:solidFill>
                  <a:srgbClr val="FF0000"/>
                </a:solidFill>
              </a:rPr>
              <a:t>域名系统</a:t>
            </a:r>
            <a:r>
              <a:rPr lang="en-US" altLang="zh-CN" dirty="0" smtClean="0">
                <a:solidFill>
                  <a:srgbClr val="FF0000"/>
                </a:solidFill>
              </a:rPr>
              <a:t>DNS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mtClean="0"/>
              <a:t>6.3  </a:t>
            </a:r>
            <a:r>
              <a:rPr lang="zh-CN" altLang="en-US" dirty="0" smtClean="0"/>
              <a:t>万维网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mtClean="0"/>
              <a:t>6.4  </a:t>
            </a:r>
            <a:r>
              <a:rPr lang="zh-CN" altLang="en-US" dirty="0" smtClean="0"/>
              <a:t>电子邮件</a:t>
            </a:r>
            <a:endParaRPr lang="en-US" altLang="zh-CN" dirty="0"/>
          </a:p>
          <a:p>
            <a:r>
              <a:rPr lang="en-US" altLang="zh-CN" smtClean="0"/>
              <a:t>6.5  </a:t>
            </a:r>
            <a:r>
              <a:rPr lang="zh-CN" altLang="en-US" dirty="0" smtClean="0"/>
              <a:t>文件传送协议</a:t>
            </a:r>
          </a:p>
          <a:p>
            <a:r>
              <a:rPr lang="en-US" altLang="zh-CN" smtClean="0"/>
              <a:t>6.6  </a:t>
            </a:r>
            <a:r>
              <a:rPr lang="zh-CN" altLang="en-US" dirty="0" smtClean="0"/>
              <a:t>远程终端协议 </a:t>
            </a:r>
            <a:r>
              <a:rPr lang="en-US" altLang="zh-CN" dirty="0" smtClean="0"/>
              <a:t>Telnet</a:t>
            </a:r>
            <a:endParaRPr lang="zh-CN" altLang="en-US" dirty="0"/>
          </a:p>
          <a:p>
            <a:r>
              <a:rPr lang="en-US" altLang="zh-CN" smtClean="0"/>
              <a:t>6.7  </a:t>
            </a:r>
            <a:r>
              <a:rPr lang="zh-CN" altLang="en-US" dirty="0" smtClean="0"/>
              <a:t>动态主机配置协议</a:t>
            </a:r>
            <a:r>
              <a:rPr lang="en-US" altLang="zh-CN" dirty="0" smtClean="0"/>
              <a:t>DHCP</a:t>
            </a:r>
          </a:p>
          <a:p>
            <a:r>
              <a:rPr lang="en-US" altLang="zh-CN" smtClean="0"/>
              <a:t>6.8  </a:t>
            </a:r>
            <a:r>
              <a:rPr lang="zh-CN" altLang="en-US" dirty="0" smtClean="0"/>
              <a:t>简单</a:t>
            </a:r>
            <a:r>
              <a:rPr lang="zh-CN" altLang="en-US" dirty="0"/>
              <a:t>网络管理协议 </a:t>
            </a:r>
            <a:r>
              <a:rPr lang="en-US" altLang="zh-CN" dirty="0" smtClean="0"/>
              <a:t>SNMP</a:t>
            </a:r>
            <a:endParaRPr lang="zh-CN" altLang="en-US" dirty="0"/>
          </a:p>
          <a:p>
            <a:r>
              <a:rPr lang="en-US" altLang="zh-CN" smtClean="0"/>
              <a:t>6.9  </a:t>
            </a:r>
            <a:r>
              <a:rPr lang="zh-CN" altLang="en-US" dirty="0" smtClean="0"/>
              <a:t>应用</a:t>
            </a:r>
            <a:r>
              <a:rPr lang="zh-CN" altLang="en-US" dirty="0"/>
              <a:t>进程跨越网络的</a:t>
            </a:r>
            <a:r>
              <a:rPr lang="zh-CN" altLang="en-US" dirty="0" smtClean="0"/>
              <a:t>通信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28216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域名解析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91" name="Rectangle 5"/>
          <p:cNvSpPr>
            <a:spLocks noChangeArrowheads="1"/>
          </p:cNvSpPr>
          <p:nvPr/>
        </p:nvSpPr>
        <p:spPr bwMode="auto">
          <a:xfrm flipH="1">
            <a:off x="2997598" y="1519709"/>
            <a:ext cx="3326077" cy="302418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2" name="Text Box 7"/>
          <p:cNvSpPr txBox="1">
            <a:spLocks noChangeArrowheads="1"/>
          </p:cNvSpPr>
          <p:nvPr/>
        </p:nvSpPr>
        <p:spPr bwMode="auto">
          <a:xfrm flipH="1">
            <a:off x="6422626" y="1634009"/>
            <a:ext cx="1800493" cy="563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80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顶级域名服务器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dns.com</a:t>
            </a:r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 flipH="1">
            <a:off x="6045069" y="3723160"/>
            <a:ext cx="2342356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800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权威</a:t>
            </a:r>
            <a:r>
              <a:rPr kumimoji="1" lang="zh-CN" altLang="zh-CN" sz="1800" dirty="0" smtClean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域名</a:t>
            </a:r>
            <a:r>
              <a:rPr kumimoji="1" lang="zh-CN" altLang="zh-CN" sz="1800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服务</a:t>
            </a:r>
            <a:r>
              <a:rPr kumimoji="1" lang="en-US" altLang="zh-CN" sz="1800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dns.abc.com</a:t>
            </a:r>
          </a:p>
        </p:txBody>
      </p:sp>
      <p:sp>
        <p:nvSpPr>
          <p:cNvPr id="94" name="Text Box 9"/>
          <p:cNvSpPr txBox="1">
            <a:spLocks noChangeArrowheads="1"/>
          </p:cNvSpPr>
          <p:nvPr/>
        </p:nvSpPr>
        <p:spPr bwMode="auto">
          <a:xfrm flipH="1">
            <a:off x="1058596" y="3691409"/>
            <a:ext cx="180049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800" dirty="0">
                <a:solidFill>
                  <a:srgbClr val="FF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本地域名服务器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>
                <a:solidFill>
                  <a:srgbClr val="FF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dns.xyz.com</a:t>
            </a:r>
          </a:p>
        </p:txBody>
      </p:sp>
      <p:sp>
        <p:nvSpPr>
          <p:cNvPr id="95" name="Text Box 12"/>
          <p:cNvSpPr txBox="1">
            <a:spLocks noChangeArrowheads="1"/>
          </p:cNvSpPr>
          <p:nvPr/>
        </p:nvSpPr>
        <p:spPr bwMode="auto">
          <a:xfrm flipH="1">
            <a:off x="1375228" y="1646710"/>
            <a:ext cx="1569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80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根域名服务器</a:t>
            </a:r>
          </a:p>
        </p:txBody>
      </p:sp>
      <p:pic>
        <p:nvPicPr>
          <p:cNvPr id="96" name="Picture 1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92185" y="3397723"/>
            <a:ext cx="736071" cy="125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1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92185" y="1484784"/>
            <a:ext cx="736071" cy="125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1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34542" y="1484784"/>
            <a:ext cx="737791" cy="125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9" name="Group 40"/>
          <p:cNvGrpSpPr>
            <a:grpSpLocks/>
          </p:cNvGrpSpPr>
          <p:nvPr/>
        </p:nvGrpSpPr>
        <p:grpSpPr bwMode="auto">
          <a:xfrm>
            <a:off x="2976959" y="2645247"/>
            <a:ext cx="459184" cy="901700"/>
            <a:chOff x="1731" y="1927"/>
            <a:chExt cx="267" cy="568"/>
          </a:xfrm>
        </p:grpSpPr>
        <p:sp>
          <p:nvSpPr>
            <p:cNvPr id="100" name="Text Box 18"/>
            <p:cNvSpPr txBox="1">
              <a:spLocks noChangeArrowheads="1"/>
            </p:cNvSpPr>
            <p:nvPr/>
          </p:nvSpPr>
          <p:spPr bwMode="auto">
            <a:xfrm flipH="1">
              <a:off x="1731" y="2190"/>
              <a:ext cx="2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sym typeface="Wingdings" pitchFamily="2" charset="2"/>
                </a:rPr>
                <a:t></a:t>
              </a:r>
            </a:p>
          </p:txBody>
        </p:sp>
        <p:sp>
          <p:nvSpPr>
            <p:cNvPr id="101" name="Line 20"/>
            <p:cNvSpPr>
              <a:spLocks noChangeShapeType="1"/>
            </p:cNvSpPr>
            <p:nvPr/>
          </p:nvSpPr>
          <p:spPr bwMode="auto">
            <a:xfrm rot="10800000" flipH="1">
              <a:off x="1996" y="1927"/>
              <a:ext cx="0" cy="568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02" name="Group 41"/>
          <p:cNvGrpSpPr>
            <a:grpSpLocks/>
          </p:cNvGrpSpPr>
          <p:nvPr/>
        </p:nvGrpSpPr>
        <p:grpSpPr bwMode="auto">
          <a:xfrm>
            <a:off x="3499775" y="2492847"/>
            <a:ext cx="459184" cy="1054100"/>
            <a:chOff x="2035" y="1831"/>
            <a:chExt cx="267" cy="664"/>
          </a:xfrm>
        </p:grpSpPr>
        <p:sp>
          <p:nvSpPr>
            <p:cNvPr id="103" name="Text Box 19"/>
            <p:cNvSpPr txBox="1">
              <a:spLocks noChangeArrowheads="1"/>
            </p:cNvSpPr>
            <p:nvPr/>
          </p:nvSpPr>
          <p:spPr bwMode="auto">
            <a:xfrm flipH="1">
              <a:off x="2035" y="1831"/>
              <a:ext cx="2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sym typeface="Wingdings" pitchFamily="2" charset="2"/>
                </a:rPr>
                <a:t></a:t>
              </a:r>
            </a:p>
          </p:txBody>
        </p:sp>
        <p:sp>
          <p:nvSpPr>
            <p:cNvPr id="104" name="Line 21"/>
            <p:cNvSpPr>
              <a:spLocks noChangeShapeType="1"/>
            </p:cNvSpPr>
            <p:nvPr/>
          </p:nvSpPr>
          <p:spPr bwMode="auto">
            <a:xfrm rot="10800000" flipH="1" flipV="1">
              <a:off x="2089" y="1927"/>
              <a:ext cx="0" cy="568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05" name="Group 42"/>
          <p:cNvGrpSpPr>
            <a:grpSpLocks/>
          </p:cNvGrpSpPr>
          <p:nvPr/>
        </p:nvGrpSpPr>
        <p:grpSpPr bwMode="auto">
          <a:xfrm>
            <a:off x="3704432" y="2464273"/>
            <a:ext cx="1936485" cy="1112837"/>
            <a:chOff x="2154" y="1813"/>
            <a:chExt cx="1126" cy="701"/>
          </a:xfrm>
        </p:grpSpPr>
        <p:sp>
          <p:nvSpPr>
            <p:cNvPr id="106" name="Text Box 14"/>
            <p:cNvSpPr txBox="1">
              <a:spLocks noChangeArrowheads="1"/>
            </p:cNvSpPr>
            <p:nvPr/>
          </p:nvSpPr>
          <p:spPr bwMode="auto">
            <a:xfrm flipH="1">
              <a:off x="2154" y="2205"/>
              <a:ext cx="2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sym typeface="Wingdings" pitchFamily="2" charset="2"/>
                </a:rPr>
                <a:t></a:t>
              </a:r>
            </a:p>
          </p:txBody>
        </p:sp>
        <p:sp>
          <p:nvSpPr>
            <p:cNvPr id="107" name="Line 22"/>
            <p:cNvSpPr>
              <a:spLocks noChangeShapeType="1"/>
            </p:cNvSpPr>
            <p:nvPr/>
          </p:nvSpPr>
          <p:spPr bwMode="auto">
            <a:xfrm rot="10800000" flipH="1">
              <a:off x="2245" y="1813"/>
              <a:ext cx="1035" cy="701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08" name="Group 43"/>
          <p:cNvGrpSpPr>
            <a:grpSpLocks/>
          </p:cNvGrpSpPr>
          <p:nvPr/>
        </p:nvGrpSpPr>
        <p:grpSpPr bwMode="auto">
          <a:xfrm>
            <a:off x="3842015" y="2492847"/>
            <a:ext cx="2084387" cy="1268412"/>
            <a:chOff x="2234" y="1831"/>
            <a:chExt cx="1212" cy="799"/>
          </a:xfrm>
        </p:grpSpPr>
        <p:sp>
          <p:nvSpPr>
            <p:cNvPr id="109" name="Text Box 13"/>
            <p:cNvSpPr txBox="1">
              <a:spLocks noChangeArrowheads="1"/>
            </p:cNvSpPr>
            <p:nvPr/>
          </p:nvSpPr>
          <p:spPr bwMode="auto">
            <a:xfrm flipH="1">
              <a:off x="3179" y="1831"/>
              <a:ext cx="2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sym typeface="Wingdings" pitchFamily="2" charset="2"/>
                </a:rPr>
                <a:t></a:t>
              </a:r>
            </a:p>
          </p:txBody>
        </p:sp>
        <p:sp>
          <p:nvSpPr>
            <p:cNvPr id="110" name="Line 23"/>
            <p:cNvSpPr>
              <a:spLocks noChangeShapeType="1"/>
            </p:cNvSpPr>
            <p:nvPr/>
          </p:nvSpPr>
          <p:spPr bwMode="auto">
            <a:xfrm flipH="1">
              <a:off x="2234" y="1870"/>
              <a:ext cx="1100" cy="76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pic>
        <p:nvPicPr>
          <p:cNvPr id="111" name="Picture 2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27411" y="3397723"/>
            <a:ext cx="737791" cy="125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2" name="Group 45"/>
          <p:cNvGrpSpPr>
            <a:grpSpLocks/>
          </p:cNvGrpSpPr>
          <p:nvPr/>
        </p:nvGrpSpPr>
        <p:grpSpPr bwMode="auto">
          <a:xfrm>
            <a:off x="3842015" y="3637438"/>
            <a:ext cx="1733550" cy="461963"/>
            <a:chOff x="2234" y="2552"/>
            <a:chExt cx="1008" cy="291"/>
          </a:xfrm>
        </p:grpSpPr>
        <p:sp>
          <p:nvSpPr>
            <p:cNvPr id="113" name="Text Box 25"/>
            <p:cNvSpPr txBox="1">
              <a:spLocks noChangeArrowheads="1"/>
            </p:cNvSpPr>
            <p:nvPr/>
          </p:nvSpPr>
          <p:spPr bwMode="auto">
            <a:xfrm flipH="1">
              <a:off x="2275" y="2552"/>
              <a:ext cx="2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sym typeface="Wingdings" pitchFamily="2" charset="2"/>
                </a:rPr>
                <a:t></a:t>
              </a:r>
            </a:p>
          </p:txBody>
        </p:sp>
        <p:sp>
          <p:nvSpPr>
            <p:cNvPr id="114" name="Line 27"/>
            <p:cNvSpPr>
              <a:spLocks noChangeShapeType="1"/>
            </p:cNvSpPr>
            <p:nvPr/>
          </p:nvSpPr>
          <p:spPr bwMode="auto">
            <a:xfrm rot="16200000" flipH="1">
              <a:off x="2738" y="2283"/>
              <a:ext cx="0" cy="1008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15" name="Group 46"/>
          <p:cNvGrpSpPr>
            <a:grpSpLocks/>
          </p:cNvGrpSpPr>
          <p:nvPr/>
        </p:nvGrpSpPr>
        <p:grpSpPr bwMode="auto">
          <a:xfrm>
            <a:off x="3842013" y="4094639"/>
            <a:ext cx="1733550" cy="461963"/>
            <a:chOff x="2234" y="2840"/>
            <a:chExt cx="1008" cy="291"/>
          </a:xfrm>
        </p:grpSpPr>
        <p:sp>
          <p:nvSpPr>
            <p:cNvPr id="116" name="Line 28"/>
            <p:cNvSpPr>
              <a:spLocks noChangeShapeType="1"/>
            </p:cNvSpPr>
            <p:nvPr/>
          </p:nvSpPr>
          <p:spPr bwMode="auto">
            <a:xfrm rot="5400000">
              <a:off x="2738" y="2379"/>
              <a:ext cx="0" cy="1008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7" name="Text Box 29"/>
            <p:cNvSpPr txBox="1">
              <a:spLocks noChangeArrowheads="1"/>
            </p:cNvSpPr>
            <p:nvPr/>
          </p:nvSpPr>
          <p:spPr bwMode="auto">
            <a:xfrm flipH="1">
              <a:off x="2971" y="2840"/>
              <a:ext cx="2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sym typeface="Wingdings" pitchFamily="2" charset="2"/>
                </a:rPr>
                <a:t></a:t>
              </a:r>
            </a:p>
          </p:txBody>
        </p:sp>
      </p:grpSp>
      <p:sp>
        <p:nvSpPr>
          <p:cNvPr id="118" name="Text Box 30"/>
          <p:cNvSpPr txBox="1">
            <a:spLocks noChangeArrowheads="1"/>
          </p:cNvSpPr>
          <p:nvPr/>
        </p:nvSpPr>
        <p:spPr bwMode="auto">
          <a:xfrm flipH="1">
            <a:off x="4137594" y="1568922"/>
            <a:ext cx="110799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i="0" u="none" strike="noStrike" kern="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迭代查询</a:t>
            </a:r>
          </a:p>
        </p:txBody>
      </p:sp>
      <p:grpSp>
        <p:nvGrpSpPr>
          <p:cNvPr id="119" name="Group 49"/>
          <p:cNvGrpSpPr>
            <a:grpSpLocks/>
          </p:cNvGrpSpPr>
          <p:nvPr/>
        </p:nvGrpSpPr>
        <p:grpSpPr bwMode="auto">
          <a:xfrm>
            <a:off x="3530733" y="4502623"/>
            <a:ext cx="2748227" cy="1011237"/>
            <a:chOff x="2053" y="3097"/>
            <a:chExt cx="1598" cy="637"/>
          </a:xfrm>
        </p:grpSpPr>
        <p:grpSp>
          <p:nvGrpSpPr>
            <p:cNvPr id="120" name="Group 48"/>
            <p:cNvGrpSpPr>
              <a:grpSpLocks/>
            </p:cNvGrpSpPr>
            <p:nvPr/>
          </p:nvGrpSpPr>
          <p:grpSpPr bwMode="auto">
            <a:xfrm>
              <a:off x="2053" y="3097"/>
              <a:ext cx="1598" cy="637"/>
              <a:chOff x="2053" y="3097"/>
              <a:chExt cx="1598" cy="637"/>
            </a:xfrm>
          </p:grpSpPr>
          <p:sp>
            <p:nvSpPr>
              <p:cNvPr id="122" name="Rectangle 36"/>
              <p:cNvSpPr>
                <a:spLocks noChangeArrowheads="1"/>
              </p:cNvSpPr>
              <p:nvPr/>
            </p:nvSpPr>
            <p:spPr bwMode="auto">
              <a:xfrm>
                <a:off x="2135" y="3356"/>
                <a:ext cx="1516" cy="263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123" name="Group 47"/>
              <p:cNvGrpSpPr>
                <a:grpSpLocks/>
              </p:cNvGrpSpPr>
              <p:nvPr/>
            </p:nvGrpSpPr>
            <p:grpSpPr bwMode="auto">
              <a:xfrm>
                <a:off x="2053" y="3097"/>
                <a:ext cx="267" cy="637"/>
                <a:chOff x="2053" y="3097"/>
                <a:chExt cx="267" cy="637"/>
              </a:xfrm>
            </p:grpSpPr>
            <p:sp>
              <p:nvSpPr>
                <p:cNvPr id="124" name="Text Box 33"/>
                <p:cNvSpPr txBox="1">
                  <a:spLocks noChangeArrowheads="1"/>
                </p:cNvSpPr>
                <p:nvPr/>
              </p:nvSpPr>
              <p:spPr bwMode="auto">
                <a:xfrm flipH="1">
                  <a:off x="2053" y="3097"/>
                  <a:ext cx="26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36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i="0" u="none" strike="noStrike" kern="0" cap="none" spc="0" normalizeH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  <a:sym typeface="Wingdings" pitchFamily="2" charset="2"/>
                    </a:rPr>
                    <a:t></a:t>
                  </a:r>
                </a:p>
              </p:txBody>
            </p:sp>
            <p:sp>
              <p:nvSpPr>
                <p:cNvPr id="125" name="Line 35"/>
                <p:cNvSpPr>
                  <a:spLocks noChangeShapeType="1"/>
                </p:cNvSpPr>
                <p:nvPr/>
              </p:nvSpPr>
              <p:spPr bwMode="auto">
                <a:xfrm rot="10800000" flipH="1" flipV="1">
                  <a:off x="2089" y="3166"/>
                  <a:ext cx="0" cy="568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</p:grpSp>
        <p:sp>
          <p:nvSpPr>
            <p:cNvPr id="121" name="Text Box 6"/>
            <p:cNvSpPr txBox="1">
              <a:spLocks noChangeArrowheads="1"/>
            </p:cNvSpPr>
            <p:nvPr/>
          </p:nvSpPr>
          <p:spPr bwMode="auto">
            <a:xfrm flipH="1">
              <a:off x="2104" y="3417"/>
              <a:ext cx="1305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 y.abc.com</a:t>
              </a:r>
              <a:r>
                <a:rPr kumimoji="1" lang="en-US" altLang="zh-CN" sz="9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zh-CN" altLang="en-US" sz="18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的</a:t>
              </a:r>
              <a:r>
                <a:rPr kumimoji="1" lang="zh-CN" altLang="en-US" sz="14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en-US" altLang="zh-CN" sz="18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kumimoji="1" lang="en-US" altLang="zh-CN" sz="14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zh-CN" altLang="en-US" sz="18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地址 </a:t>
              </a:r>
            </a:p>
          </p:txBody>
        </p:sp>
      </p:grpSp>
      <p:pic>
        <p:nvPicPr>
          <p:cNvPr id="126" name="Picture 1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29769" y="5604347"/>
            <a:ext cx="517658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" name="Text Box 11"/>
          <p:cNvSpPr txBox="1">
            <a:spLocks noChangeArrowheads="1"/>
          </p:cNvSpPr>
          <p:nvPr/>
        </p:nvSpPr>
        <p:spPr bwMode="auto">
          <a:xfrm flipH="1">
            <a:off x="2925366" y="6112347"/>
            <a:ext cx="1257780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m.xyz.com </a:t>
            </a:r>
          </a:p>
        </p:txBody>
      </p:sp>
      <p:sp>
        <p:nvSpPr>
          <p:cNvPr id="128" name="Text Box 31"/>
          <p:cNvSpPr txBox="1">
            <a:spLocks noChangeArrowheads="1"/>
          </p:cNvSpPr>
          <p:nvPr/>
        </p:nvSpPr>
        <p:spPr bwMode="auto">
          <a:xfrm flipH="1">
            <a:off x="2714846" y="4743923"/>
            <a:ext cx="646331" cy="61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80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递归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80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查询</a:t>
            </a:r>
          </a:p>
        </p:txBody>
      </p:sp>
      <p:grpSp>
        <p:nvGrpSpPr>
          <p:cNvPr id="129" name="Group 39"/>
          <p:cNvGrpSpPr>
            <a:grpSpLocks/>
          </p:cNvGrpSpPr>
          <p:nvPr/>
        </p:nvGrpSpPr>
        <p:grpSpPr bwMode="auto">
          <a:xfrm>
            <a:off x="3002756" y="4612161"/>
            <a:ext cx="459185" cy="1071563"/>
            <a:chOff x="1746" y="3166"/>
            <a:chExt cx="267" cy="675"/>
          </a:xfrm>
        </p:grpSpPr>
        <p:sp>
          <p:nvSpPr>
            <p:cNvPr id="130" name="Text Box 32"/>
            <p:cNvSpPr txBox="1">
              <a:spLocks noChangeArrowheads="1"/>
            </p:cNvSpPr>
            <p:nvPr/>
          </p:nvSpPr>
          <p:spPr bwMode="auto">
            <a:xfrm flipH="1">
              <a:off x="1746" y="3550"/>
              <a:ext cx="2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sym typeface="Wingdings" pitchFamily="2" charset="2"/>
                </a:rPr>
                <a:t></a:t>
              </a:r>
            </a:p>
          </p:txBody>
        </p:sp>
        <p:sp>
          <p:nvSpPr>
            <p:cNvPr id="131" name="Line 34"/>
            <p:cNvSpPr>
              <a:spLocks noChangeShapeType="1"/>
            </p:cNvSpPr>
            <p:nvPr/>
          </p:nvSpPr>
          <p:spPr bwMode="auto">
            <a:xfrm rot="10800000" flipH="1">
              <a:off x="1996" y="3166"/>
              <a:ext cx="0" cy="568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132" name="Text Box 50"/>
          <p:cNvSpPr txBox="1">
            <a:spLocks noChangeArrowheads="1"/>
          </p:cNvSpPr>
          <p:nvPr/>
        </p:nvSpPr>
        <p:spPr bwMode="auto">
          <a:xfrm flipH="1">
            <a:off x="3549651" y="5751984"/>
            <a:ext cx="3821377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80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需要查找 </a:t>
            </a:r>
            <a:r>
              <a:rPr kumimoji="1" lang="en-US" altLang="zh-CN" sz="180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y.abc.com </a:t>
            </a:r>
            <a:r>
              <a:rPr kumimoji="1" lang="zh-CN" altLang="en-US" sz="180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的 </a:t>
            </a:r>
            <a:r>
              <a:rPr kumimoji="1" lang="en-US" altLang="zh-CN" sz="180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IP </a:t>
            </a:r>
            <a:r>
              <a:rPr kumimoji="1" lang="zh-CN" altLang="en-US" sz="180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地址</a:t>
            </a:r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 flipH="1">
            <a:off x="50809" y="5723394"/>
            <a:ext cx="2498601" cy="694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本地</a:t>
            </a:r>
            <a:r>
              <a:rPr kumimoji="1" lang="zh-CN" altLang="en-US" sz="24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域名</a:t>
            </a:r>
            <a:r>
              <a:rPr kumimoji="1" lang="zh-CN" altLang="en-US" sz="2400" b="1" smtClean="0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服务器相当于一个代理</a:t>
            </a:r>
            <a:endParaRPr kumimoji="1" lang="en-US" altLang="zh-CN" sz="2400" b="1" dirty="0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6806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域名解析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96839"/>
            <a:ext cx="8229600" cy="4008764"/>
          </a:xfrm>
        </p:spPr>
        <p:txBody>
          <a:bodyPr/>
          <a:lstStyle/>
          <a:p>
            <a:r>
              <a:rPr lang="zh-CN" altLang="en-US" sz="2000" dirty="0"/>
              <a:t>递归</a:t>
            </a:r>
            <a:r>
              <a:rPr lang="zh-CN" altLang="en-US" sz="2000" dirty="0" smtClean="0"/>
              <a:t>查询（</a:t>
            </a:r>
            <a:r>
              <a:rPr lang="zh-CN" altLang="en-US" sz="2000" dirty="0" smtClean="0">
                <a:solidFill>
                  <a:srgbClr val="FF0000"/>
                </a:solidFill>
              </a:rPr>
              <a:t>第一阶段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主机</a:t>
            </a:r>
            <a:r>
              <a:rPr lang="zh-CN" altLang="en-US" sz="1800" dirty="0"/>
              <a:t>向本地域名服务器的查询一般都是</a:t>
            </a:r>
            <a:r>
              <a:rPr lang="zh-CN" altLang="en-US" sz="1800" dirty="0" smtClean="0"/>
              <a:t>采用递归查询</a:t>
            </a:r>
            <a:endParaRPr lang="en-US" altLang="zh-CN" sz="1800" dirty="0" smtClean="0"/>
          </a:p>
          <a:p>
            <a:pPr lvl="2">
              <a:lnSpc>
                <a:spcPct val="150000"/>
              </a:lnSpc>
            </a:pPr>
            <a:r>
              <a:rPr lang="zh-CN" altLang="en-US" sz="1600" dirty="0" smtClean="0"/>
              <a:t>若主机</a:t>
            </a:r>
            <a:r>
              <a:rPr lang="zh-CN" altLang="en-US" sz="1600" dirty="0"/>
              <a:t>所询问的本地域名服务器不知道被查询域名的 </a:t>
            </a:r>
            <a:r>
              <a:rPr lang="en-US" altLang="zh-CN" sz="1600" dirty="0"/>
              <a:t>IP </a:t>
            </a:r>
            <a:r>
              <a:rPr lang="zh-CN" altLang="en-US" sz="1600" dirty="0"/>
              <a:t>地址，那么本地域名服务器就以 </a:t>
            </a:r>
            <a:r>
              <a:rPr lang="en-US" altLang="zh-CN" sz="1600" dirty="0"/>
              <a:t>DNS </a:t>
            </a:r>
            <a:r>
              <a:rPr lang="zh-CN" altLang="en-US" sz="1600" dirty="0"/>
              <a:t>客户的身份，向其他根域名服务器继续发出查询请求</a:t>
            </a:r>
            <a:r>
              <a:rPr lang="zh-CN" altLang="en-US" sz="1600" dirty="0" smtClean="0"/>
              <a:t>报文</a:t>
            </a:r>
            <a:endParaRPr lang="zh-CN" altLang="en-US" sz="1600" dirty="0"/>
          </a:p>
          <a:p>
            <a:r>
              <a:rPr lang="zh-CN" altLang="en-US" sz="2000" dirty="0"/>
              <a:t>迭代</a:t>
            </a:r>
            <a:r>
              <a:rPr lang="zh-CN" altLang="en-US" sz="2000" dirty="0" smtClean="0"/>
              <a:t>查询（</a:t>
            </a:r>
            <a:r>
              <a:rPr lang="zh-CN" altLang="en-US" sz="2000" dirty="0" smtClean="0">
                <a:solidFill>
                  <a:srgbClr val="FF0000"/>
                </a:solidFill>
              </a:rPr>
              <a:t>第二阶段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本地</a:t>
            </a:r>
            <a:r>
              <a:rPr lang="zh-CN" altLang="en-US" sz="1800" dirty="0"/>
              <a:t>域名服务器向根域名服务器的查询通常是采用迭代</a:t>
            </a:r>
            <a:r>
              <a:rPr lang="zh-CN" altLang="en-US" sz="1800" dirty="0" smtClean="0"/>
              <a:t>查询</a:t>
            </a:r>
            <a:endParaRPr lang="en-US" altLang="zh-CN" sz="1800" dirty="0" smtClean="0"/>
          </a:p>
          <a:p>
            <a:pPr lvl="2">
              <a:lnSpc>
                <a:spcPct val="150000"/>
              </a:lnSpc>
            </a:pPr>
            <a:r>
              <a:rPr lang="zh-CN" altLang="en-US" sz="1600" dirty="0" smtClean="0"/>
              <a:t>当</a:t>
            </a:r>
            <a:r>
              <a:rPr lang="zh-CN" altLang="en-US" sz="1600" dirty="0"/>
              <a:t>根域名服务器收到本地域名服务器的迭代查询请求报文时，要么给出所要查询的 </a:t>
            </a:r>
            <a:r>
              <a:rPr lang="en-US" altLang="zh-CN" sz="1600" dirty="0"/>
              <a:t>IP </a:t>
            </a:r>
            <a:r>
              <a:rPr lang="zh-CN" altLang="en-US" sz="1600" dirty="0"/>
              <a:t>地址，要么告诉本地域名服务器：“你下一步应当向哪一个域名服务器进行查询</a:t>
            </a:r>
            <a:r>
              <a:rPr lang="zh-CN" altLang="en-US" sz="1600" dirty="0" smtClean="0"/>
              <a:t>”，再让</a:t>
            </a:r>
            <a:r>
              <a:rPr lang="zh-CN" altLang="en-US" sz="1600" dirty="0"/>
              <a:t>本地域名服务器进行后续的</a:t>
            </a:r>
            <a:r>
              <a:rPr lang="zh-CN" altLang="en-US" sz="1600" dirty="0" smtClean="0"/>
              <a:t>查询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830" y="50673"/>
            <a:ext cx="5064029" cy="306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08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DNS</a:t>
            </a:r>
            <a:r>
              <a:rPr lang="zh-CN" altLang="en-US" dirty="0" smtClean="0"/>
              <a:t>高速缓存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4720690"/>
          </a:xfrm>
        </p:spPr>
        <p:txBody>
          <a:bodyPr/>
          <a:lstStyle/>
          <a:p>
            <a:r>
              <a:rPr lang="zh-CN" altLang="en-US" sz="2000" dirty="0"/>
              <a:t>每个域名服务器都维护一个</a:t>
            </a:r>
            <a:r>
              <a:rPr lang="zh-CN" altLang="en-US" sz="2000" dirty="0" smtClean="0"/>
              <a:t>高速缓存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存放</a:t>
            </a:r>
            <a:r>
              <a:rPr lang="zh-CN" altLang="en-US" sz="1600" dirty="0"/>
              <a:t>最近用过的名字以及从何处获得名字映射信息的</a:t>
            </a:r>
            <a:r>
              <a:rPr lang="zh-CN" altLang="en-US" sz="1600" dirty="0" smtClean="0"/>
              <a:t>记录</a:t>
            </a:r>
            <a:endParaRPr lang="zh-CN" altLang="en-US" sz="1600" dirty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可大大减轻根域名服务器的负荷，使互联网上的 </a:t>
            </a:r>
            <a:r>
              <a:rPr lang="en-US" altLang="zh-CN" sz="1600" dirty="0"/>
              <a:t>DNS </a:t>
            </a:r>
            <a:r>
              <a:rPr lang="zh-CN" altLang="en-US" sz="1600" dirty="0"/>
              <a:t>查询请求和回答报文的数量大为</a:t>
            </a:r>
            <a:r>
              <a:rPr lang="zh-CN" altLang="en-US" sz="1600" dirty="0" smtClean="0"/>
              <a:t>减少 </a:t>
            </a:r>
            <a:endParaRPr lang="zh-CN" altLang="en-US" sz="1600" dirty="0"/>
          </a:p>
          <a:p>
            <a:r>
              <a:rPr lang="zh-CN" altLang="en-US" sz="2000" dirty="0"/>
              <a:t>为保持高速缓存中的内容正确，域名服务器应为每项内容设置计时器，并处理超过合理时间的项（例如，每个项目只存放两天</a:t>
            </a:r>
            <a:r>
              <a:rPr lang="zh-CN" altLang="en-US" sz="2000" dirty="0" smtClean="0"/>
              <a:t>）</a:t>
            </a:r>
            <a:endParaRPr lang="zh-CN" altLang="en-US" sz="2000" dirty="0"/>
          </a:p>
          <a:p>
            <a:r>
              <a:rPr lang="zh-CN" altLang="en-US" sz="2000" dirty="0"/>
              <a:t>当权限域名服务器回答一个查询请求时，在响应中都指明绑定有效存在的时间</a:t>
            </a:r>
            <a:r>
              <a:rPr lang="zh-CN" altLang="en-US" sz="2000" dirty="0" smtClean="0"/>
              <a:t>值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增加</a:t>
            </a:r>
            <a:r>
              <a:rPr lang="zh-CN" altLang="en-US" sz="1600" dirty="0"/>
              <a:t>此时间值可减少网络开销，而减少此时间值可提高域名转换的</a:t>
            </a:r>
            <a:r>
              <a:rPr lang="zh-CN" altLang="en-US" sz="1600" dirty="0" smtClean="0"/>
              <a:t>准确性 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3073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97726" y="2084840"/>
            <a:ext cx="3418110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 smtClean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Any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 smtClean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Questions</a:t>
            </a:r>
            <a:endParaRPr lang="zh-CN" altLang="en-US" sz="4800" b="1" i="1" dirty="0">
              <a:solidFill>
                <a:srgbClr val="6900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方正舒体" panose="02010601030101010101" pitchFamily="2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518257" y="4850361"/>
            <a:ext cx="176784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谢谢！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1" name="图片 1" descr="问号32.jpg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620" y="1054865"/>
            <a:ext cx="2597876" cy="34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392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为什么需要域名解析？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用户倾向于使用可读</a:t>
            </a:r>
            <a:r>
              <a:rPr lang="zh-CN" altLang="en-US" dirty="0" smtClean="0"/>
              <a:t>的变长的名字</a:t>
            </a:r>
            <a:endParaRPr lang="zh-CN" altLang="en-US" dirty="0"/>
          </a:p>
          <a:p>
            <a:pPr lvl="1"/>
            <a:r>
              <a:rPr lang="zh-CN" altLang="en-US" dirty="0" smtClean="0"/>
              <a:t>例如：</a:t>
            </a:r>
            <a:r>
              <a:rPr lang="en-US" altLang="zh-CN" dirty="0" smtClean="0"/>
              <a:t>www.baidu.com</a:t>
            </a:r>
            <a:endParaRPr lang="en-US" altLang="zh-CN" dirty="0"/>
          </a:p>
          <a:p>
            <a:r>
              <a:rPr lang="zh-CN" altLang="en-US" dirty="0"/>
              <a:t>计算机更易</a:t>
            </a:r>
            <a:r>
              <a:rPr lang="zh-CN" altLang="en-US" dirty="0" smtClean="0"/>
              <a:t>处理的定长的数字</a:t>
            </a:r>
            <a:r>
              <a:rPr lang="zh-CN" altLang="en-US" dirty="0"/>
              <a:t>地址</a:t>
            </a:r>
          </a:p>
          <a:p>
            <a:pPr lvl="1"/>
            <a:r>
              <a:rPr lang="zh-CN" altLang="en-US" dirty="0" smtClean="0"/>
              <a:t>例如：</a:t>
            </a:r>
            <a:r>
              <a:rPr lang="en-US" altLang="zh-CN" dirty="0" smtClean="0"/>
              <a:t>61.135.169.125 </a:t>
            </a:r>
            <a:r>
              <a:rPr lang="en-US" altLang="zh-CN" dirty="0"/>
              <a:t>on port 80</a:t>
            </a:r>
          </a:p>
          <a:p>
            <a:r>
              <a:rPr lang="en-US" altLang="zh-CN" dirty="0" smtClean="0"/>
              <a:t>DNS (Domain Name System) </a:t>
            </a:r>
            <a:r>
              <a:rPr lang="zh-CN" altLang="en-US" dirty="0" smtClean="0"/>
              <a:t>将</a:t>
            </a:r>
            <a:r>
              <a:rPr lang="zh-CN" altLang="en-US" dirty="0"/>
              <a:t>两者关联映射起来</a:t>
            </a:r>
          </a:p>
          <a:p>
            <a:pPr lvl="1"/>
            <a:r>
              <a:rPr lang="en-US" altLang="zh-CN" dirty="0" smtClean="0"/>
              <a:t>What is </a:t>
            </a:r>
            <a:r>
              <a:rPr lang="en-US" altLang="zh-CN" dirty="0"/>
              <a:t>the IP address of www.baidu.com -&gt; 61.135.169.125</a:t>
            </a:r>
          </a:p>
          <a:p>
            <a:r>
              <a:rPr lang="en-US" altLang="zh-CN" dirty="0"/>
              <a:t>DNS</a:t>
            </a:r>
            <a:r>
              <a:rPr lang="zh-CN" altLang="en-US" dirty="0"/>
              <a:t>是互联网系统中最关键的服务</a:t>
            </a:r>
            <a:r>
              <a:rPr lang="zh-CN" altLang="en-US" dirty="0" smtClean="0"/>
              <a:t>之一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DNS</a:t>
            </a:r>
            <a:r>
              <a:rPr lang="zh-CN" altLang="en-US" dirty="0"/>
              <a:t>为几乎</a:t>
            </a:r>
            <a:r>
              <a:rPr lang="zh-CN" altLang="en-US" dirty="0" smtClean="0"/>
              <a:t>所有的互联网网络应用提供基础服务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将主机名 </a:t>
            </a:r>
            <a:r>
              <a:rPr lang="en-US" altLang="zh-CN" dirty="0" smtClean="0"/>
              <a:t>(</a:t>
            </a:r>
            <a:r>
              <a:rPr lang="zh-CN" altLang="en-US" dirty="0" smtClean="0"/>
              <a:t>域名</a:t>
            </a:r>
            <a:r>
              <a:rPr lang="en-US" altLang="zh-CN" dirty="0" smtClean="0"/>
              <a:t>)</a:t>
            </a:r>
            <a:r>
              <a:rPr lang="zh-CN" altLang="en-US" dirty="0" smtClean="0"/>
              <a:t>解析 </a:t>
            </a:r>
            <a:r>
              <a:rPr lang="en-US" altLang="zh-CN" dirty="0" smtClean="0"/>
              <a:t>(</a:t>
            </a:r>
            <a:r>
              <a:rPr lang="zh-CN" altLang="en-US" dirty="0" smtClean="0"/>
              <a:t>映射</a:t>
            </a:r>
            <a:r>
              <a:rPr lang="en-US" altLang="zh-CN" dirty="0" smtClean="0"/>
              <a:t>)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97297" y="5933322"/>
            <a:ext cx="8524969" cy="755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</a:pPr>
            <a:r>
              <a:rPr lang="zh-CN" altLang="en-US" sz="280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网络中的其他转换：</a:t>
            </a:r>
            <a:r>
              <a:rPr lang="en-US" altLang="zh-CN" sz="280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ARP</a:t>
            </a:r>
            <a:r>
              <a:rPr lang="zh-CN" altLang="en-US" sz="280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280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NAT……….</a:t>
            </a:r>
            <a:endParaRPr lang="zh-CN" altLang="en-US" sz="28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16548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DNS</a:t>
            </a:r>
            <a:r>
              <a:rPr lang="zh-CN" altLang="en-US" dirty="0" smtClean="0"/>
              <a:t>工作的位置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817155" y="1968886"/>
            <a:ext cx="5342703" cy="4540946"/>
            <a:chOff x="843282" y="1895775"/>
            <a:chExt cx="5342703" cy="4540946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969660" y="2841183"/>
              <a:ext cx="1477551" cy="764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50800" dir="3420000" algn="ctr" rotWithShape="0">
                <a:schemeClr val="tx1">
                  <a:lumMod val="65000"/>
                  <a:lumOff val="35000"/>
                </a:schemeClr>
              </a:outerShdw>
            </a:effectLst>
          </p:spPr>
          <p:txBody>
            <a:bodyPr wrap="none" anchor="ctr"/>
            <a:lstStyle/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邮件程序</a:t>
              </a:r>
              <a:endPara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969659" y="4206252"/>
              <a:ext cx="1477551" cy="76416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50800" dir="3420000" algn="ctr" rotWithShape="0">
                <a:schemeClr val="tx1">
                  <a:lumMod val="65000"/>
                  <a:lumOff val="35000"/>
                </a:scheme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TCP</a:t>
              </a:r>
              <a:endPara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975464" y="5672553"/>
              <a:ext cx="1477551" cy="76416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50800" dir="3420000" algn="ctr" rotWithShape="0">
                <a:schemeClr val="tx1">
                  <a:lumMod val="65000"/>
                  <a:lumOff val="35000"/>
                </a:schemeClr>
              </a:outerShdw>
            </a:effectLst>
          </p:spPr>
          <p:txBody>
            <a:bodyPr wrap="none" anchor="ctr"/>
            <a:lstStyle/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IP</a:t>
              </a:r>
              <a:endPara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843282" y="2841183"/>
              <a:ext cx="1477551" cy="7641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50800" dir="3420000" algn="ctr" rotWithShape="0">
                <a:schemeClr val="tx1">
                  <a:lumMod val="65000"/>
                  <a:lumOff val="35000"/>
                </a:schemeClr>
              </a:outerShdw>
            </a:effectLst>
          </p:spPr>
          <p:txBody>
            <a:bodyPr wrap="none" anchor="ctr"/>
            <a:lstStyle/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名字服务器</a:t>
              </a:r>
              <a:endPara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>
              <a:off x="4677083" y="3605351"/>
              <a:ext cx="0" cy="600901"/>
            </a:xfrm>
            <a:prstGeom prst="line">
              <a:avLst/>
            </a:prstGeom>
            <a:noFill/>
            <a:ln w="28575">
              <a:tailEnd type="triangle" w="lg" len="lg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4677083" y="4970420"/>
              <a:ext cx="0" cy="702133"/>
            </a:xfrm>
            <a:prstGeom prst="line">
              <a:avLst/>
            </a:prstGeom>
            <a:noFill/>
            <a:ln w="28575">
              <a:tailEnd type="triangle" w="lg" len="lg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4677083" y="2240282"/>
              <a:ext cx="0" cy="600901"/>
            </a:xfrm>
            <a:prstGeom prst="line">
              <a:avLst/>
            </a:prstGeom>
            <a:noFill/>
            <a:ln w="28575">
              <a:tailEnd type="triangle" w="lg" len="lg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3969659" y="1895775"/>
              <a:ext cx="1477551" cy="274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用户</a:t>
              </a:r>
              <a:endPara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4645731" y="2312960"/>
              <a:ext cx="1477551" cy="274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en-US" altLang="zh-CN" dirty="0" smtClean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user@ict.ac.cn</a:t>
              </a:r>
              <a:endParaRPr lang="zh-CN" altLang="zh-CN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2351314" y="2860633"/>
              <a:ext cx="1593669" cy="365893"/>
            </a:xfrm>
            <a:custGeom>
              <a:avLst/>
              <a:gdLst>
                <a:gd name="connsiteX0" fmla="*/ 1593669 w 1593669"/>
                <a:gd name="connsiteY0" fmla="*/ 365893 h 365893"/>
                <a:gd name="connsiteX1" fmla="*/ 849086 w 1593669"/>
                <a:gd name="connsiteY1" fmla="*/ 133 h 365893"/>
                <a:gd name="connsiteX2" fmla="*/ 0 w 1593669"/>
                <a:gd name="connsiteY2" fmla="*/ 326704 h 36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3669" h="365893">
                  <a:moveTo>
                    <a:pt x="1593669" y="365893"/>
                  </a:moveTo>
                  <a:cubicBezTo>
                    <a:pt x="1354183" y="186278"/>
                    <a:pt x="1114697" y="6664"/>
                    <a:pt x="849086" y="133"/>
                  </a:cubicBezTo>
                  <a:cubicBezTo>
                    <a:pt x="583474" y="-6399"/>
                    <a:pt x="152400" y="228733"/>
                    <a:pt x="0" y="326704"/>
                  </a:cubicBezTo>
                </a:path>
              </a:pathLst>
            </a:custGeom>
            <a:noFill/>
            <a:ln w="28575"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flipV="1">
              <a:off x="2345510" y="3381100"/>
              <a:ext cx="1593669" cy="448501"/>
            </a:xfrm>
            <a:custGeom>
              <a:avLst/>
              <a:gdLst>
                <a:gd name="connsiteX0" fmla="*/ 1593669 w 1593669"/>
                <a:gd name="connsiteY0" fmla="*/ 365893 h 365893"/>
                <a:gd name="connsiteX1" fmla="*/ 849086 w 1593669"/>
                <a:gd name="connsiteY1" fmla="*/ 133 h 365893"/>
                <a:gd name="connsiteX2" fmla="*/ 0 w 1593669"/>
                <a:gd name="connsiteY2" fmla="*/ 326704 h 36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3669" h="365893">
                  <a:moveTo>
                    <a:pt x="1593669" y="365893"/>
                  </a:moveTo>
                  <a:cubicBezTo>
                    <a:pt x="1354183" y="186278"/>
                    <a:pt x="1114697" y="6664"/>
                    <a:pt x="849086" y="133"/>
                  </a:cubicBezTo>
                  <a:cubicBezTo>
                    <a:pt x="583474" y="-6399"/>
                    <a:pt x="152400" y="228733"/>
                    <a:pt x="0" y="326704"/>
                  </a:cubicBezTo>
                </a:path>
              </a:pathLst>
            </a:custGeom>
            <a:noFill/>
            <a:ln w="28575"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Rectangle 5"/>
            <p:cNvSpPr>
              <a:spLocks noChangeArrowheads="1"/>
            </p:cNvSpPr>
            <p:nvPr/>
          </p:nvSpPr>
          <p:spPr bwMode="auto">
            <a:xfrm>
              <a:off x="2427813" y="2568906"/>
              <a:ext cx="1477551" cy="274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en-US" altLang="zh-CN" dirty="0" smtClean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ict.ac.cn</a:t>
              </a:r>
              <a:endParaRPr lang="zh-CN" altLang="zh-CN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2403568" y="3831648"/>
              <a:ext cx="1477551" cy="274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en-US" altLang="zh-CN" dirty="0" smtClean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159.26.39.23</a:t>
              </a:r>
              <a:endParaRPr lang="zh-CN" altLang="zh-CN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" name="Rectangle 5"/>
            <p:cNvSpPr>
              <a:spLocks noChangeArrowheads="1"/>
            </p:cNvSpPr>
            <p:nvPr/>
          </p:nvSpPr>
          <p:spPr bwMode="auto">
            <a:xfrm>
              <a:off x="4677083" y="3795190"/>
              <a:ext cx="1477551" cy="274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en-US" altLang="zh-CN" dirty="0" smtClean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159.26.39.23</a:t>
              </a:r>
              <a:endParaRPr lang="zh-CN" altLang="zh-CN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" name="Rectangle 5"/>
            <p:cNvSpPr>
              <a:spLocks noChangeArrowheads="1"/>
            </p:cNvSpPr>
            <p:nvPr/>
          </p:nvSpPr>
          <p:spPr bwMode="auto">
            <a:xfrm>
              <a:off x="4708434" y="5274978"/>
              <a:ext cx="1477551" cy="274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en-US" altLang="zh-CN" dirty="0" smtClean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159.26.39.23</a:t>
              </a:r>
              <a:endParaRPr lang="zh-CN" altLang="zh-CN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35" name="圆角矩形标注 34"/>
          <p:cNvSpPr/>
          <p:nvPr/>
        </p:nvSpPr>
        <p:spPr>
          <a:xfrm>
            <a:off x="3761859" y="717376"/>
            <a:ext cx="5274895" cy="886935"/>
          </a:xfrm>
          <a:prstGeom prst="wedgeRoundRectCallout">
            <a:avLst>
              <a:gd name="adj1" fmla="val -29015"/>
              <a:gd name="adj2" fmla="val 94573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28575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用户提供主机名给应用程序</a:t>
            </a:r>
            <a:endParaRPr lang="en-US" altLang="zh-CN" sz="1600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40000" lvl="1" indent="-21600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"/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可能嵌入在</a:t>
            </a:r>
            <a:r>
              <a:rPr lang="zh-CN" altLang="en-US" sz="160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一个复合名字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中，如电子邮件地址或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URL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36" name="圆角矩形标注 35"/>
          <p:cNvSpPr/>
          <p:nvPr/>
        </p:nvSpPr>
        <p:spPr>
          <a:xfrm>
            <a:off x="3140461" y="1925373"/>
            <a:ext cx="3870586" cy="603887"/>
          </a:xfrm>
          <a:prstGeom prst="wedgeRoundRectCallout">
            <a:avLst>
              <a:gd name="adj1" fmla="val -38018"/>
              <a:gd name="adj2" fmla="val 130334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28575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应用程序启用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DNS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将名字解析为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  <a:endParaRPr lang="en-US" altLang="zh-CN" sz="1600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38" name="圆角矩形标注 37"/>
          <p:cNvSpPr/>
          <p:nvPr/>
        </p:nvSpPr>
        <p:spPr>
          <a:xfrm>
            <a:off x="6008620" y="2740030"/>
            <a:ext cx="2539668" cy="603887"/>
          </a:xfrm>
          <a:prstGeom prst="wedgeRoundRectCallout">
            <a:avLst>
              <a:gd name="adj1" fmla="val -56535"/>
              <a:gd name="adj2" fmla="val 130334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28575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后续通信使用该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  <a:endParaRPr lang="en-US" altLang="zh-CN" sz="1600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97298" y="4758267"/>
            <a:ext cx="3224836" cy="193040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</a:pPr>
            <a:r>
              <a:rPr lang="zh-CN" altLang="en-US" sz="280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   用户空间和网络空间的连通</a:t>
            </a:r>
            <a:endParaRPr lang="zh-CN" altLang="en-US" sz="28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5682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36" grpId="1" animBg="1"/>
      <p:bldP spid="38" grpId="0" animBg="1"/>
      <p:bldP spid="38" grpId="1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早期的方案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中央权威机构网络信息中心</a:t>
            </a:r>
            <a:r>
              <a:rPr lang="en-US" altLang="zh-CN" sz="2000" dirty="0" smtClean="0"/>
              <a:t>(network Information Center, NIC)</a:t>
            </a:r>
            <a:r>
              <a:rPr lang="zh-CN" altLang="en-US" sz="2000" dirty="0" smtClean="0"/>
              <a:t>维护名字</a:t>
            </a:r>
            <a:r>
              <a:rPr lang="en-US" altLang="zh-CN" sz="2000" dirty="0" smtClean="0">
                <a:sym typeface="Wingdings 3" panose="05040102010807070707" pitchFamily="18" charset="2"/>
              </a:rPr>
              <a:t></a:t>
            </a:r>
            <a:r>
              <a:rPr lang="zh-CN" altLang="en-US" sz="2000" dirty="0" smtClean="0">
                <a:sym typeface="Wingdings 3" panose="05040102010807070707" pitchFamily="18" charset="2"/>
              </a:rPr>
              <a:t>地址映射表 </a:t>
            </a:r>
            <a:r>
              <a:rPr lang="en-US" altLang="zh-CN" sz="2000" dirty="0" smtClean="0">
                <a:sym typeface="Wingdings 3" panose="05040102010807070707" pitchFamily="18" charset="2"/>
              </a:rPr>
              <a:t>host.txt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sym typeface="Wingdings 3" panose="05040102010807070707" pitchFamily="18" charset="2"/>
              </a:rPr>
              <a:t>当时的互联网仅几百台主机</a:t>
            </a:r>
            <a:endParaRPr lang="en-US" altLang="zh-CN" sz="1800" dirty="0" smtClean="0">
              <a:sym typeface="Wingdings 3" panose="05040102010807070707" pitchFamily="18" charset="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sym typeface="Wingdings 3" panose="05040102010807070707" pitchFamily="18" charset="2"/>
              </a:rPr>
              <a:t>扁平化的名字空间</a:t>
            </a:r>
            <a:endParaRPr lang="en-US" altLang="zh-CN" sz="1800" dirty="0" smtClean="0">
              <a:sym typeface="Wingdings 3" panose="05040102010807070707" pitchFamily="18" charset="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sym typeface="Wingdings 3" panose="05040102010807070707" pitchFamily="18" charset="2"/>
              </a:rPr>
              <a:t>新的信息人工添加</a:t>
            </a:r>
            <a:endParaRPr lang="en-US" altLang="zh-CN" sz="1800" dirty="0" smtClean="0">
              <a:sym typeface="Wingdings 3" panose="05040102010807070707" pitchFamily="18" charset="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sym typeface="Wingdings 3" panose="05040102010807070707" pitchFamily="18" charset="2"/>
              </a:rPr>
              <a:t>定期发送给所有主机</a:t>
            </a:r>
            <a:endParaRPr lang="en-US" altLang="zh-CN" sz="1800" dirty="0" smtClean="0">
              <a:sym typeface="Wingdings 3" panose="05040102010807070707" pitchFamily="18" charset="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sym typeface="Wingdings 3" panose="05040102010807070707" pitchFamily="18" charset="2"/>
              </a:rPr>
              <a:t>所有主机本地保存，名字解析在本地完成</a:t>
            </a:r>
            <a:endParaRPr lang="en-US" altLang="zh-CN" sz="1800" dirty="0" smtClean="0">
              <a:sym typeface="Wingdings 3" panose="05040102010807070707" pitchFamily="18" charset="2"/>
            </a:endParaRPr>
          </a:p>
          <a:p>
            <a:r>
              <a:rPr lang="zh-CN" altLang="en-US" sz="2200" dirty="0" smtClean="0"/>
              <a:t>随着主机数目的增多</a:t>
            </a:r>
            <a:endParaRPr lang="en-US" altLang="zh-CN" sz="2200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效率、一致性、可扩展性问题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37553" y="5900691"/>
            <a:ext cx="7200680" cy="755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需要</a:t>
            </a:r>
            <a:r>
              <a:rPr lang="zh-CN" altLang="en-US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一种分布式、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层次化的服务系统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747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DNS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260621"/>
          </a:xfrm>
        </p:spPr>
        <p:txBody>
          <a:bodyPr/>
          <a:lstStyle/>
          <a:p>
            <a:r>
              <a:rPr lang="zh-CN" altLang="en-US" sz="2000" dirty="0"/>
              <a:t>支持域名到地址的映射查询</a:t>
            </a:r>
          </a:p>
          <a:p>
            <a:pPr lvl="1"/>
            <a:r>
              <a:rPr lang="zh-CN" altLang="en-US" sz="1800" dirty="0"/>
              <a:t>类比于网络层与数据链路层之间的</a:t>
            </a:r>
            <a:r>
              <a:rPr lang="en-US" altLang="zh-CN" sz="1800" dirty="0" smtClean="0"/>
              <a:t>ARP</a:t>
            </a:r>
          </a:p>
          <a:p>
            <a:pPr lvl="1"/>
            <a:r>
              <a:rPr lang="zh-CN" altLang="en-US" sz="1800" dirty="0"/>
              <a:t>运行</a:t>
            </a:r>
            <a:r>
              <a:rPr lang="zh-CN" altLang="en-US" sz="1800" dirty="0" smtClean="0"/>
              <a:t>于</a:t>
            </a:r>
            <a:r>
              <a:rPr lang="en-US" altLang="zh-CN" sz="1800" dirty="0" smtClean="0"/>
              <a:t>UDP</a:t>
            </a:r>
            <a:r>
              <a:rPr lang="zh-CN" altLang="en-US" sz="1800" dirty="0" smtClean="0"/>
              <a:t>之上</a:t>
            </a:r>
            <a:endParaRPr lang="en-US" altLang="zh-CN" sz="1800" dirty="0" smtClean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以客户</a:t>
            </a:r>
            <a:r>
              <a:rPr lang="en-US" altLang="zh-CN" sz="2000" dirty="0"/>
              <a:t>/</a:t>
            </a:r>
            <a:r>
              <a:rPr lang="zh-CN" altLang="en-US" sz="2000" dirty="0"/>
              <a:t>服务器 </a:t>
            </a:r>
            <a:r>
              <a:rPr lang="en-US" altLang="zh-CN" sz="2000" dirty="0"/>
              <a:t>(Client/Server) </a:t>
            </a:r>
            <a:r>
              <a:rPr lang="zh-CN" altLang="en-US" sz="2000" dirty="0"/>
              <a:t>方式工作</a:t>
            </a:r>
            <a:endParaRPr lang="en-US" altLang="zh-CN" sz="2000" dirty="0"/>
          </a:p>
          <a:p>
            <a:pPr lvl="1"/>
            <a:r>
              <a:rPr lang="zh-CN" altLang="en-US" sz="1800" dirty="0"/>
              <a:t>客户程序：位于端系统，由端系统的各应用进程调用</a:t>
            </a:r>
          </a:p>
          <a:p>
            <a:pPr lvl="1"/>
            <a:r>
              <a:rPr lang="zh-CN" altLang="en-US" sz="1800" dirty="0"/>
              <a:t>域名服务程序：在专设的机器上运行，这些机器称为域名</a:t>
            </a:r>
            <a:r>
              <a:rPr lang="zh-CN" altLang="en-US" sz="1800" dirty="0" smtClean="0"/>
              <a:t>服务器</a:t>
            </a:r>
            <a:endParaRPr lang="en-US" altLang="zh-CN" sz="1800" dirty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层次化的命名空间</a:t>
            </a:r>
          </a:p>
          <a:p>
            <a:pPr lvl="1"/>
            <a:r>
              <a:rPr lang="en-US" altLang="zh-CN" sz="1800" dirty="0" smtClean="0"/>
              <a:t>.com </a:t>
            </a:r>
            <a:r>
              <a:rPr lang="en-US" altLang="zh-CN" sz="1800" dirty="0" smtClean="0">
                <a:sym typeface="Wingdings 3" panose="05040102010807070707" pitchFamily="18" charset="2"/>
              </a:rPr>
              <a:t></a:t>
            </a:r>
            <a:r>
              <a:rPr lang="en-US" altLang="zh-CN" sz="1800" dirty="0" smtClean="0"/>
              <a:t> google.com</a:t>
            </a:r>
            <a:r>
              <a:rPr lang="en-US" altLang="zh-CN" sz="1800" dirty="0">
                <a:sym typeface="Wingdings 3" panose="05040102010807070707" pitchFamily="18" charset="2"/>
              </a:rPr>
              <a:t> 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www.google.com</a:t>
            </a:r>
          </a:p>
          <a:p>
            <a:pPr>
              <a:spcBef>
                <a:spcPts val="1200"/>
              </a:spcBef>
            </a:pPr>
            <a:r>
              <a:rPr lang="zh-CN" altLang="en-US" sz="2000" dirty="0" smtClean="0"/>
              <a:t>分布式</a:t>
            </a:r>
            <a:r>
              <a:rPr lang="zh-CN" altLang="en-US" sz="2000" dirty="0"/>
              <a:t>、层次化的域名空间存储和管理</a:t>
            </a:r>
          </a:p>
          <a:p>
            <a:pPr lvl="1"/>
            <a:r>
              <a:rPr lang="zh-CN" altLang="en-US" sz="1800" dirty="0"/>
              <a:t>根服务器</a:t>
            </a:r>
          </a:p>
          <a:p>
            <a:pPr lvl="1"/>
            <a:r>
              <a:rPr lang="zh-CN" altLang="en-US" sz="1800" dirty="0"/>
              <a:t>顶级域名服务器</a:t>
            </a:r>
          </a:p>
          <a:p>
            <a:pPr lvl="1"/>
            <a:r>
              <a:rPr lang="zh-CN" altLang="en-US" sz="1800" dirty="0"/>
              <a:t>权威服务器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2785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层次化的命名空间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260621"/>
          </a:xfrm>
        </p:spPr>
        <p:txBody>
          <a:bodyPr/>
          <a:lstStyle/>
          <a:p>
            <a:r>
              <a:rPr lang="zh-CN" altLang="en-US" sz="2000" dirty="0" smtClean="0"/>
              <a:t>域名 </a:t>
            </a:r>
            <a:r>
              <a:rPr lang="en-US" altLang="zh-CN" sz="2000" dirty="0" smtClean="0"/>
              <a:t>(domain name)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任何连接在互联网上的主机或路由器都有唯一域名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只是逻辑概念，不代表结点所在的地址</a:t>
            </a:r>
            <a:endParaRPr lang="en-US" altLang="zh-CN" sz="1800" dirty="0" smtClean="0"/>
          </a:p>
          <a:p>
            <a:r>
              <a:rPr lang="zh-CN" altLang="en-US" sz="2000" dirty="0" smtClean="0"/>
              <a:t>互联网采用层次树状结构的命名结构</a:t>
            </a:r>
            <a:endParaRPr lang="zh-CN" altLang="en-US" sz="2000" dirty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域 </a:t>
            </a:r>
            <a:r>
              <a:rPr lang="en-US" altLang="zh-CN" sz="1800" dirty="0" smtClean="0"/>
              <a:t>(domain) </a:t>
            </a:r>
            <a:r>
              <a:rPr lang="zh-CN" altLang="en-US" sz="1800" dirty="0" smtClean="0"/>
              <a:t>是</a:t>
            </a:r>
            <a:r>
              <a:rPr lang="zh-CN" altLang="en-US" sz="1800" dirty="0"/>
              <a:t>名字空间中一个可被管理的</a:t>
            </a:r>
            <a:r>
              <a:rPr lang="zh-CN" altLang="en-US" sz="1800" dirty="0" smtClean="0"/>
              <a:t>划分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域可以划分子域，子域可继续划分为子域的子域，形成顶级域、二级域、三级域等</a:t>
            </a:r>
            <a:endParaRPr lang="en-US" altLang="zh-CN" sz="1800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例如</a:t>
            </a:r>
            <a:r>
              <a:rPr lang="zh-CN" altLang="en-US" smtClean="0"/>
              <a:t>：</a:t>
            </a:r>
            <a:r>
              <a:rPr lang="en-US" altLang="zh-CN" smtClean="0"/>
              <a:t>www.ucas.ac.cn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6" name="Line 23"/>
          <p:cNvSpPr>
            <a:spLocks noChangeShapeType="1"/>
          </p:cNvSpPr>
          <p:nvPr/>
        </p:nvSpPr>
        <p:spPr bwMode="auto">
          <a:xfrm flipV="1">
            <a:off x="2181497" y="5159828"/>
            <a:ext cx="365760" cy="418011"/>
          </a:xfrm>
          <a:prstGeom prst="line">
            <a:avLst/>
          </a:prstGeom>
          <a:noFill/>
          <a:ln w="28575">
            <a:tailEnd type="triangle" w="med" len="lg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28486" y="5616904"/>
            <a:ext cx="4375479" cy="365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Aft>
                <a:spcPct val="0"/>
              </a:spcAft>
              <a:buClr>
                <a:schemeClr val="bg2"/>
              </a:buClr>
              <a:buSzPct val="75000"/>
            </a:pP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四级域名 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. 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三级域名 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. 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二级域名 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. 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顶级域名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endParaRPr lang="zh-CN" altLang="zh-CN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V="1">
            <a:off x="2899953" y="5159827"/>
            <a:ext cx="13063" cy="418011"/>
          </a:xfrm>
          <a:prstGeom prst="line">
            <a:avLst/>
          </a:prstGeom>
          <a:noFill/>
          <a:ln w="28575">
            <a:tailEnd type="triangle" w="med" len="lg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Line 23"/>
          <p:cNvSpPr>
            <a:spLocks noChangeShapeType="1"/>
          </p:cNvSpPr>
          <p:nvPr/>
        </p:nvSpPr>
        <p:spPr bwMode="auto">
          <a:xfrm flipH="1" flipV="1">
            <a:off x="3363689" y="5159825"/>
            <a:ext cx="731517" cy="457078"/>
          </a:xfrm>
          <a:prstGeom prst="line">
            <a:avLst/>
          </a:prstGeom>
          <a:noFill/>
          <a:ln w="28575">
            <a:tailEnd type="triangle" w="med" len="lg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Line 23"/>
          <p:cNvSpPr>
            <a:spLocks noChangeShapeType="1"/>
          </p:cNvSpPr>
          <p:nvPr/>
        </p:nvSpPr>
        <p:spPr bwMode="auto">
          <a:xfrm flipH="1" flipV="1">
            <a:off x="3522613" y="5159824"/>
            <a:ext cx="1467396" cy="496143"/>
          </a:xfrm>
          <a:prstGeom prst="line">
            <a:avLst/>
          </a:prstGeom>
          <a:noFill/>
          <a:ln w="28575">
            <a:tailEnd type="triangle" w="med" len="lg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354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126"/>
          <p:cNvSpPr>
            <a:spLocks noChangeArrowheads="1"/>
          </p:cNvSpPr>
          <p:nvPr/>
        </p:nvSpPr>
        <p:spPr bwMode="auto">
          <a:xfrm>
            <a:off x="23315" y="2647222"/>
            <a:ext cx="1281870" cy="713218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CCE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216000" rIns="90488" bIns="21600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宋体" charset="-122"/>
                <a:cs typeface="+mn-cs"/>
              </a:defRPr>
            </a:lvl9pPr>
          </a:lstStyle>
          <a:p>
            <a:pPr defTabSz="762000"/>
            <a:r>
              <a:rPr kumimoji="1" lang="zh-CN" altLang="en-US" sz="1800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顶级域名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层次化的命名空间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pSp>
        <p:nvGrpSpPr>
          <p:cNvPr id="99" name="组合 98"/>
          <p:cNvGrpSpPr/>
          <p:nvPr/>
        </p:nvGrpSpPr>
        <p:grpSpPr>
          <a:xfrm>
            <a:off x="2159115" y="3554089"/>
            <a:ext cx="492829" cy="508221"/>
            <a:chOff x="2159115" y="3279766"/>
            <a:chExt cx="492829" cy="508221"/>
          </a:xfrm>
        </p:grpSpPr>
        <p:sp>
          <p:nvSpPr>
            <p:cNvPr id="13" name="Oval 36"/>
            <p:cNvSpPr>
              <a:spLocks noChangeArrowheads="1"/>
            </p:cNvSpPr>
            <p:nvPr/>
          </p:nvSpPr>
          <p:spPr bwMode="auto">
            <a:xfrm>
              <a:off x="2159808" y="3279766"/>
              <a:ext cx="492136" cy="50822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 b="0"/>
            </a:p>
          </p:txBody>
        </p:sp>
        <p:sp>
          <p:nvSpPr>
            <p:cNvPr id="16" name="Text Box 47"/>
            <p:cNvSpPr txBox="1">
              <a:spLocks noChangeArrowheads="1"/>
            </p:cNvSpPr>
            <p:nvPr/>
          </p:nvSpPr>
          <p:spPr bwMode="auto">
            <a:xfrm>
              <a:off x="2159115" y="3335768"/>
              <a:ext cx="49244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sz="1800" b="0" dirty="0" err="1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mit</a:t>
              </a:r>
              <a:endPara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2141093" y="4415125"/>
            <a:ext cx="607859" cy="508220"/>
            <a:chOff x="2141093" y="4140802"/>
            <a:chExt cx="607859" cy="508220"/>
          </a:xfrm>
        </p:grpSpPr>
        <p:sp>
          <p:nvSpPr>
            <p:cNvPr id="14" name="Oval 38"/>
            <p:cNvSpPr>
              <a:spLocks noChangeArrowheads="1"/>
            </p:cNvSpPr>
            <p:nvPr/>
          </p:nvSpPr>
          <p:spPr bwMode="auto">
            <a:xfrm>
              <a:off x="2159808" y="4140802"/>
              <a:ext cx="492137" cy="5082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 b="0"/>
            </a:p>
          </p:txBody>
        </p:sp>
        <p:sp>
          <p:nvSpPr>
            <p:cNvPr id="17" name="Text Box 49"/>
            <p:cNvSpPr txBox="1">
              <a:spLocks noChangeArrowheads="1"/>
            </p:cNvSpPr>
            <p:nvPr/>
          </p:nvSpPr>
          <p:spPr bwMode="auto">
            <a:xfrm>
              <a:off x="2141093" y="4215004"/>
              <a:ext cx="6078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sz="1800" b="0" dirty="0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csail</a:t>
              </a:r>
              <a:endPara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102675" y="5264959"/>
            <a:ext cx="684803" cy="508221"/>
            <a:chOff x="2102675" y="4990636"/>
            <a:chExt cx="684803" cy="508221"/>
          </a:xfrm>
        </p:grpSpPr>
        <p:sp>
          <p:nvSpPr>
            <p:cNvPr id="15" name="Oval 42"/>
            <p:cNvSpPr>
              <a:spLocks noChangeArrowheads="1"/>
            </p:cNvSpPr>
            <p:nvPr/>
          </p:nvSpPr>
          <p:spPr bwMode="auto">
            <a:xfrm>
              <a:off x="2159808" y="4990636"/>
              <a:ext cx="492136" cy="50822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 b="0"/>
            </a:p>
          </p:txBody>
        </p:sp>
        <p:sp>
          <p:nvSpPr>
            <p:cNvPr id="18" name="Text Box 51"/>
            <p:cNvSpPr txBox="1">
              <a:spLocks noChangeArrowheads="1"/>
            </p:cNvSpPr>
            <p:nvPr/>
          </p:nvSpPr>
          <p:spPr bwMode="auto">
            <a:xfrm>
              <a:off x="2102675" y="5034038"/>
              <a:ext cx="6848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sz="1800" b="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www</a:t>
              </a:r>
              <a:endPara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9" name="Line 54"/>
          <p:cNvSpPr>
            <a:spLocks noChangeShapeType="1"/>
          </p:cNvSpPr>
          <p:nvPr/>
        </p:nvSpPr>
        <p:spPr bwMode="auto">
          <a:xfrm flipH="1">
            <a:off x="2405183" y="4073511"/>
            <a:ext cx="0" cy="327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zh-CN" altLang="en-US" sz="1800" b="0"/>
          </a:p>
        </p:txBody>
      </p:sp>
      <p:sp>
        <p:nvSpPr>
          <p:cNvPr id="20" name="Line 56"/>
          <p:cNvSpPr>
            <a:spLocks noChangeShapeType="1"/>
          </p:cNvSpPr>
          <p:nvPr/>
        </p:nvSpPr>
        <p:spPr bwMode="auto">
          <a:xfrm>
            <a:off x="2405183" y="4916345"/>
            <a:ext cx="0" cy="3542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zh-CN" altLang="en-US" sz="1800" b="0"/>
          </a:p>
        </p:txBody>
      </p:sp>
      <p:sp>
        <p:nvSpPr>
          <p:cNvPr id="21" name="Text Box 74"/>
          <p:cNvSpPr txBox="1">
            <a:spLocks noChangeArrowheads="1"/>
          </p:cNvSpPr>
          <p:nvPr/>
        </p:nvSpPr>
        <p:spPr bwMode="auto">
          <a:xfrm>
            <a:off x="1457884" y="5889155"/>
            <a:ext cx="19736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www.csail.mit.edu</a:t>
            </a:r>
            <a:endParaRPr lang="en-US" altLang="zh-CN" sz="1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Line 52"/>
          <p:cNvSpPr>
            <a:spLocks noChangeShapeType="1"/>
          </p:cNvSpPr>
          <p:nvPr/>
        </p:nvSpPr>
        <p:spPr bwMode="auto">
          <a:xfrm>
            <a:off x="2405183" y="3225076"/>
            <a:ext cx="0" cy="329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zh-CN" altLang="en-US" sz="1800" b="0"/>
          </a:p>
        </p:txBody>
      </p:sp>
      <p:sp>
        <p:nvSpPr>
          <p:cNvPr id="27" name="Line 58"/>
          <p:cNvSpPr>
            <a:spLocks noChangeShapeType="1"/>
          </p:cNvSpPr>
          <p:nvPr/>
        </p:nvSpPr>
        <p:spPr bwMode="auto">
          <a:xfrm>
            <a:off x="6611947" y="4062310"/>
            <a:ext cx="1387" cy="3780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zh-CN" altLang="en-US" sz="1800" b="0"/>
          </a:p>
        </p:txBody>
      </p:sp>
      <p:sp>
        <p:nvSpPr>
          <p:cNvPr id="28" name="Line 59"/>
          <p:cNvSpPr>
            <a:spLocks noChangeShapeType="1"/>
          </p:cNvSpPr>
          <p:nvPr/>
        </p:nvSpPr>
        <p:spPr bwMode="auto">
          <a:xfrm>
            <a:off x="6611947" y="4954146"/>
            <a:ext cx="0" cy="3416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zh-CN" altLang="en-US" sz="1800" b="0"/>
          </a:p>
        </p:txBody>
      </p:sp>
      <p:grpSp>
        <p:nvGrpSpPr>
          <p:cNvPr id="104" name="组合 103"/>
          <p:cNvGrpSpPr/>
          <p:nvPr/>
        </p:nvGrpSpPr>
        <p:grpSpPr>
          <a:xfrm>
            <a:off x="6365185" y="3566690"/>
            <a:ext cx="492137" cy="508220"/>
            <a:chOff x="6365185" y="3292367"/>
            <a:chExt cx="492137" cy="508220"/>
          </a:xfrm>
        </p:grpSpPr>
        <p:sp>
          <p:nvSpPr>
            <p:cNvPr id="24" name="Oval 39"/>
            <p:cNvSpPr>
              <a:spLocks noChangeArrowheads="1"/>
            </p:cNvSpPr>
            <p:nvPr/>
          </p:nvSpPr>
          <p:spPr bwMode="auto">
            <a:xfrm>
              <a:off x="6365185" y="3292367"/>
              <a:ext cx="492137" cy="5082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 b="0"/>
            </a:p>
          </p:txBody>
        </p:sp>
        <p:sp>
          <p:nvSpPr>
            <p:cNvPr id="29" name="Text Box 65"/>
            <p:cNvSpPr txBox="1">
              <a:spLocks noChangeArrowheads="1"/>
            </p:cNvSpPr>
            <p:nvPr/>
          </p:nvSpPr>
          <p:spPr bwMode="auto">
            <a:xfrm>
              <a:off x="6426182" y="3335768"/>
              <a:ext cx="389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sz="1800" b="0">
                  <a:solidFill>
                    <a:srgbClr val="0066FF"/>
                  </a:solidFill>
                  <a:latin typeface="Times New Roman" panose="02020603050405020304" pitchFamily="18" charset="0"/>
                </a:rPr>
                <a:t>ac</a:t>
              </a: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6317638" y="4427725"/>
            <a:ext cx="595035" cy="508221"/>
            <a:chOff x="6317638" y="4153402"/>
            <a:chExt cx="595035" cy="508221"/>
          </a:xfrm>
        </p:grpSpPr>
        <p:sp>
          <p:nvSpPr>
            <p:cNvPr id="25" name="Oval 40"/>
            <p:cNvSpPr>
              <a:spLocks noChangeArrowheads="1"/>
            </p:cNvSpPr>
            <p:nvPr/>
          </p:nvSpPr>
          <p:spPr bwMode="auto">
            <a:xfrm>
              <a:off x="6365185" y="4153402"/>
              <a:ext cx="492137" cy="50822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 b="0"/>
            </a:p>
          </p:txBody>
        </p:sp>
        <p:sp>
          <p:nvSpPr>
            <p:cNvPr id="30" name="Text Box 66"/>
            <p:cNvSpPr txBox="1">
              <a:spLocks noChangeArrowheads="1"/>
            </p:cNvSpPr>
            <p:nvPr/>
          </p:nvSpPr>
          <p:spPr bwMode="auto">
            <a:xfrm>
              <a:off x="6317638" y="4227605"/>
              <a:ext cx="5950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sz="1800" b="0" smtClean="0">
                  <a:solidFill>
                    <a:srgbClr val="0066FF"/>
                  </a:solidFill>
                  <a:latin typeface="Times New Roman" panose="02020603050405020304" pitchFamily="18" charset="0"/>
                </a:rPr>
                <a:t>ucas</a:t>
              </a:r>
              <a:endParaRPr lang="en-US" altLang="zh-CN" sz="1800" b="0" dirty="0">
                <a:solidFill>
                  <a:srgbClr val="0066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6278705" y="5277560"/>
            <a:ext cx="684803" cy="508220"/>
            <a:chOff x="6278705" y="5003237"/>
            <a:chExt cx="684803" cy="508220"/>
          </a:xfrm>
        </p:grpSpPr>
        <p:sp>
          <p:nvSpPr>
            <p:cNvPr id="26" name="Oval 41"/>
            <p:cNvSpPr>
              <a:spLocks noChangeArrowheads="1"/>
            </p:cNvSpPr>
            <p:nvPr/>
          </p:nvSpPr>
          <p:spPr bwMode="auto">
            <a:xfrm>
              <a:off x="6365185" y="5003237"/>
              <a:ext cx="492137" cy="5082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 b="0"/>
            </a:p>
          </p:txBody>
        </p:sp>
        <p:sp>
          <p:nvSpPr>
            <p:cNvPr id="31" name="Text Box 67"/>
            <p:cNvSpPr txBox="1">
              <a:spLocks noChangeArrowheads="1"/>
            </p:cNvSpPr>
            <p:nvPr/>
          </p:nvSpPr>
          <p:spPr bwMode="auto">
            <a:xfrm>
              <a:off x="6278705" y="5072681"/>
              <a:ext cx="6848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sz="1800" b="0" dirty="0" smtClean="0">
                  <a:solidFill>
                    <a:srgbClr val="0066FF"/>
                  </a:solidFill>
                  <a:latin typeface="Times New Roman" panose="02020603050405020304" pitchFamily="18" charset="0"/>
                </a:rPr>
                <a:t>www</a:t>
              </a:r>
              <a:endParaRPr lang="en-US" altLang="zh-CN" sz="1800" b="0" dirty="0">
                <a:solidFill>
                  <a:srgbClr val="0066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2" name="Text Box 75"/>
          <p:cNvSpPr txBox="1">
            <a:spLocks noChangeArrowheads="1"/>
          </p:cNvSpPr>
          <p:nvPr/>
        </p:nvSpPr>
        <p:spPr bwMode="auto">
          <a:xfrm>
            <a:off x="5861701" y="5911273"/>
            <a:ext cx="18197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en-US" altLang="zh-CN" sz="1800" smtClean="0">
                <a:solidFill>
                  <a:srgbClr val="0066FF"/>
                </a:solidFill>
                <a:latin typeface="Times New Roman" panose="02020603050405020304" pitchFamily="18" charset="0"/>
              </a:rPr>
              <a:t>www.ucass.ac.cn</a:t>
            </a:r>
            <a:endParaRPr lang="en-US" altLang="zh-CN" sz="1800" dirty="0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Line 57"/>
          <p:cNvSpPr>
            <a:spLocks noChangeShapeType="1"/>
          </p:cNvSpPr>
          <p:nvPr/>
        </p:nvSpPr>
        <p:spPr bwMode="auto">
          <a:xfrm>
            <a:off x="6610561" y="3243276"/>
            <a:ext cx="1386" cy="3234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zh-CN" altLang="en-US" sz="1800" b="0"/>
          </a:p>
        </p:txBody>
      </p:sp>
      <p:grpSp>
        <p:nvGrpSpPr>
          <p:cNvPr id="90" name="组合 89"/>
          <p:cNvGrpSpPr/>
          <p:nvPr/>
        </p:nvGrpSpPr>
        <p:grpSpPr>
          <a:xfrm>
            <a:off x="1474314" y="2716854"/>
            <a:ext cx="582211" cy="508221"/>
            <a:chOff x="1474314" y="2442531"/>
            <a:chExt cx="582211" cy="508221"/>
          </a:xfrm>
        </p:grpSpPr>
        <p:sp>
          <p:nvSpPr>
            <p:cNvPr id="46" name="Oval 3"/>
            <p:cNvSpPr>
              <a:spLocks noChangeArrowheads="1"/>
            </p:cNvSpPr>
            <p:nvPr/>
          </p:nvSpPr>
          <p:spPr bwMode="auto">
            <a:xfrm>
              <a:off x="1493723" y="2442531"/>
              <a:ext cx="492137" cy="50822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 b="0"/>
            </a:p>
          </p:txBody>
        </p:sp>
        <p:sp>
          <p:nvSpPr>
            <p:cNvPr id="47" name="Text Box 4"/>
            <p:cNvSpPr txBox="1">
              <a:spLocks noChangeArrowheads="1"/>
            </p:cNvSpPr>
            <p:nvPr/>
          </p:nvSpPr>
          <p:spPr bwMode="auto">
            <a:xfrm>
              <a:off x="1474314" y="2505534"/>
              <a:ext cx="5822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sz="1800" b="0" dirty="0">
                  <a:latin typeface="Times New Roman" panose="02020603050405020304" pitchFamily="18" charset="0"/>
                </a:rPr>
                <a:t>com</a:t>
              </a: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2178555" y="2716854"/>
            <a:ext cx="526409" cy="508221"/>
            <a:chOff x="2178555" y="2442531"/>
            <a:chExt cx="526409" cy="508221"/>
          </a:xfrm>
        </p:grpSpPr>
        <p:sp>
          <p:nvSpPr>
            <p:cNvPr id="48" name="Oval 5"/>
            <p:cNvSpPr>
              <a:spLocks noChangeArrowheads="1"/>
            </p:cNvSpPr>
            <p:nvPr/>
          </p:nvSpPr>
          <p:spPr bwMode="auto">
            <a:xfrm>
              <a:off x="2178555" y="2442531"/>
              <a:ext cx="492137" cy="50822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 b="0"/>
            </a:p>
          </p:txBody>
        </p:sp>
        <p:sp>
          <p:nvSpPr>
            <p:cNvPr id="49" name="Text Box 6"/>
            <p:cNvSpPr txBox="1">
              <a:spLocks noChangeArrowheads="1"/>
            </p:cNvSpPr>
            <p:nvPr/>
          </p:nvSpPr>
          <p:spPr bwMode="auto">
            <a:xfrm>
              <a:off x="2186873" y="2505534"/>
              <a:ext cx="5180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sz="1800" b="0">
                  <a:solidFill>
                    <a:srgbClr val="FF0000"/>
                  </a:solidFill>
                  <a:latin typeface="Times New Roman" panose="02020603050405020304" pitchFamily="18" charset="0"/>
                </a:rPr>
                <a:t>edu</a:t>
              </a:r>
            </a:p>
          </p:txBody>
        </p:sp>
      </p:grpSp>
      <p:grpSp>
        <p:nvGrpSpPr>
          <p:cNvPr id="50" name="Group 7"/>
          <p:cNvGrpSpPr>
            <a:grpSpLocks/>
          </p:cNvGrpSpPr>
          <p:nvPr/>
        </p:nvGrpSpPr>
        <p:grpSpPr bwMode="auto">
          <a:xfrm>
            <a:off x="2956274" y="2931063"/>
            <a:ext cx="456094" cy="78403"/>
            <a:chOff x="1347" y="1706"/>
            <a:chExt cx="329" cy="56"/>
          </a:xfrm>
        </p:grpSpPr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1347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 b="0"/>
            </a:p>
          </p:txBody>
        </p:sp>
        <p:sp>
          <p:nvSpPr>
            <p:cNvPr id="79" name="Oval 9"/>
            <p:cNvSpPr>
              <a:spLocks noChangeArrowheads="1"/>
            </p:cNvSpPr>
            <p:nvPr/>
          </p:nvSpPr>
          <p:spPr bwMode="auto">
            <a:xfrm>
              <a:off x="1483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 b="0"/>
            </a:p>
          </p:txBody>
        </p:sp>
        <p:sp>
          <p:nvSpPr>
            <p:cNvPr id="80" name="Oval 10"/>
            <p:cNvSpPr>
              <a:spLocks noChangeArrowheads="1"/>
            </p:cNvSpPr>
            <p:nvPr/>
          </p:nvSpPr>
          <p:spPr bwMode="auto">
            <a:xfrm>
              <a:off x="1620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 b="0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3749235" y="2716854"/>
            <a:ext cx="522932" cy="508221"/>
            <a:chOff x="3749235" y="2442531"/>
            <a:chExt cx="522932" cy="508221"/>
          </a:xfrm>
        </p:grpSpPr>
        <p:sp>
          <p:nvSpPr>
            <p:cNvPr id="51" name="Oval 11"/>
            <p:cNvSpPr>
              <a:spLocks noChangeArrowheads="1"/>
            </p:cNvSpPr>
            <p:nvPr/>
          </p:nvSpPr>
          <p:spPr bwMode="auto">
            <a:xfrm>
              <a:off x="3749235" y="2442531"/>
              <a:ext cx="492136" cy="50822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 b="0"/>
            </a:p>
          </p:txBody>
        </p:sp>
        <p:sp>
          <p:nvSpPr>
            <p:cNvPr id="52" name="Text Box 12"/>
            <p:cNvSpPr txBox="1">
              <a:spLocks noChangeArrowheads="1"/>
            </p:cNvSpPr>
            <p:nvPr/>
          </p:nvSpPr>
          <p:spPr bwMode="auto">
            <a:xfrm>
              <a:off x="3783892" y="2505534"/>
              <a:ext cx="4882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sz="1800" b="0" dirty="0">
                  <a:latin typeface="Times New Roman" panose="02020603050405020304" pitchFamily="18" charset="0"/>
                </a:rPr>
                <a:t>org</a:t>
              </a:r>
            </a:p>
          </p:txBody>
        </p:sp>
      </p:grpSp>
      <p:sp>
        <p:nvSpPr>
          <p:cNvPr id="53" name="Rectangle 13"/>
          <p:cNvSpPr>
            <a:spLocks noChangeArrowheads="1"/>
          </p:cNvSpPr>
          <p:nvPr/>
        </p:nvSpPr>
        <p:spPr bwMode="auto">
          <a:xfrm>
            <a:off x="1407772" y="2651052"/>
            <a:ext cx="2973616" cy="66922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zh-CN" altLang="zh-CN" sz="1800" b="0"/>
          </a:p>
        </p:txBody>
      </p:sp>
      <p:grpSp>
        <p:nvGrpSpPr>
          <p:cNvPr id="93" name="组合 92"/>
          <p:cNvGrpSpPr/>
          <p:nvPr/>
        </p:nvGrpSpPr>
        <p:grpSpPr>
          <a:xfrm>
            <a:off x="4759848" y="2716854"/>
            <a:ext cx="492137" cy="508221"/>
            <a:chOff x="4759848" y="2442531"/>
            <a:chExt cx="492137" cy="508221"/>
          </a:xfrm>
        </p:grpSpPr>
        <p:sp>
          <p:nvSpPr>
            <p:cNvPr id="54" name="Oval 14"/>
            <p:cNvSpPr>
              <a:spLocks noChangeArrowheads="1"/>
            </p:cNvSpPr>
            <p:nvPr/>
          </p:nvSpPr>
          <p:spPr bwMode="auto">
            <a:xfrm>
              <a:off x="4759848" y="2442531"/>
              <a:ext cx="492137" cy="50822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 b="0"/>
            </a:p>
          </p:txBody>
        </p:sp>
        <p:sp>
          <p:nvSpPr>
            <p:cNvPr id="55" name="Text Box 15"/>
            <p:cNvSpPr txBox="1">
              <a:spLocks noChangeArrowheads="1"/>
            </p:cNvSpPr>
            <p:nvPr/>
          </p:nvSpPr>
          <p:spPr bwMode="auto">
            <a:xfrm>
              <a:off x="4793547" y="2505534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sz="1800" b="0" dirty="0" err="1" smtClean="0">
                  <a:latin typeface="Times New Roman" panose="02020603050405020304" pitchFamily="18" charset="0"/>
                </a:rPr>
                <a:t>uk</a:t>
              </a:r>
              <a:endParaRPr lang="en-US" altLang="zh-CN" sz="1800" b="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365185" y="2716854"/>
            <a:ext cx="492137" cy="508221"/>
            <a:chOff x="6365185" y="2442531"/>
            <a:chExt cx="492137" cy="508221"/>
          </a:xfrm>
        </p:grpSpPr>
        <p:sp>
          <p:nvSpPr>
            <p:cNvPr id="56" name="Oval 16"/>
            <p:cNvSpPr>
              <a:spLocks noChangeArrowheads="1"/>
            </p:cNvSpPr>
            <p:nvPr/>
          </p:nvSpPr>
          <p:spPr bwMode="auto">
            <a:xfrm>
              <a:off x="6365185" y="2442531"/>
              <a:ext cx="492137" cy="50822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 b="0"/>
            </a:p>
          </p:txBody>
        </p:sp>
        <p:sp>
          <p:nvSpPr>
            <p:cNvPr id="57" name="Text Box 17"/>
            <p:cNvSpPr txBox="1">
              <a:spLocks noChangeArrowheads="1"/>
            </p:cNvSpPr>
            <p:nvPr/>
          </p:nvSpPr>
          <p:spPr bwMode="auto">
            <a:xfrm>
              <a:off x="6406774" y="2504133"/>
              <a:ext cx="4026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sz="1800" b="0" dirty="0" err="1" smtClean="0">
                  <a:solidFill>
                    <a:srgbClr val="0066FF"/>
                  </a:solidFill>
                  <a:latin typeface="Times New Roman" panose="02020603050405020304" pitchFamily="18" charset="0"/>
                </a:rPr>
                <a:t>cn</a:t>
              </a:r>
              <a:endParaRPr lang="en-US" altLang="zh-CN" sz="1800" b="0" dirty="0">
                <a:solidFill>
                  <a:srgbClr val="0066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8" name="Group 18"/>
          <p:cNvGrpSpPr>
            <a:grpSpLocks/>
          </p:cNvGrpSpPr>
          <p:nvPr/>
        </p:nvGrpSpPr>
        <p:grpSpPr bwMode="auto">
          <a:xfrm>
            <a:off x="5558358" y="2956264"/>
            <a:ext cx="456094" cy="78403"/>
            <a:chOff x="3703" y="1706"/>
            <a:chExt cx="329" cy="56"/>
          </a:xfrm>
        </p:grpSpPr>
        <p:sp>
          <p:nvSpPr>
            <p:cNvPr id="75" name="Oval 19"/>
            <p:cNvSpPr>
              <a:spLocks noChangeArrowheads="1"/>
            </p:cNvSpPr>
            <p:nvPr/>
          </p:nvSpPr>
          <p:spPr bwMode="auto">
            <a:xfrm>
              <a:off x="3703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 b="0"/>
            </a:p>
          </p:txBody>
        </p:sp>
        <p:sp>
          <p:nvSpPr>
            <p:cNvPr id="76" name="Oval 20"/>
            <p:cNvSpPr>
              <a:spLocks noChangeArrowheads="1"/>
            </p:cNvSpPr>
            <p:nvPr/>
          </p:nvSpPr>
          <p:spPr bwMode="auto">
            <a:xfrm>
              <a:off x="3839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 b="0"/>
            </a:p>
          </p:txBody>
        </p:sp>
        <p:sp>
          <p:nvSpPr>
            <p:cNvPr id="77" name="Oval 21"/>
            <p:cNvSpPr>
              <a:spLocks noChangeArrowheads="1"/>
            </p:cNvSpPr>
            <p:nvPr/>
          </p:nvSpPr>
          <p:spPr bwMode="auto">
            <a:xfrm>
              <a:off x="3976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 b="0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7015361" y="2716854"/>
            <a:ext cx="492136" cy="508221"/>
            <a:chOff x="7015361" y="2442531"/>
            <a:chExt cx="492136" cy="508221"/>
          </a:xfrm>
        </p:grpSpPr>
        <p:sp>
          <p:nvSpPr>
            <p:cNvPr id="59" name="Oval 22"/>
            <p:cNvSpPr>
              <a:spLocks noChangeArrowheads="1"/>
            </p:cNvSpPr>
            <p:nvPr/>
          </p:nvSpPr>
          <p:spPr bwMode="auto">
            <a:xfrm>
              <a:off x="7015361" y="2442531"/>
              <a:ext cx="492136" cy="50822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 b="0"/>
            </a:p>
          </p:txBody>
        </p:sp>
        <p:sp>
          <p:nvSpPr>
            <p:cNvPr id="60" name="Text Box 23"/>
            <p:cNvSpPr txBox="1">
              <a:spLocks noChangeArrowheads="1"/>
            </p:cNvSpPr>
            <p:nvPr/>
          </p:nvSpPr>
          <p:spPr bwMode="auto">
            <a:xfrm>
              <a:off x="7074971" y="2492933"/>
              <a:ext cx="389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sz="1800" b="0" dirty="0" smtClean="0">
                  <a:latin typeface="Times New Roman" panose="02020603050405020304" pitchFamily="18" charset="0"/>
                </a:rPr>
                <a:t>us</a:t>
              </a:r>
              <a:endParaRPr lang="en-US" altLang="zh-CN" sz="1800" b="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1" name="Rectangle 24"/>
          <p:cNvSpPr>
            <a:spLocks noChangeArrowheads="1"/>
          </p:cNvSpPr>
          <p:nvPr/>
        </p:nvSpPr>
        <p:spPr bwMode="auto">
          <a:xfrm>
            <a:off x="4673898" y="2651052"/>
            <a:ext cx="2973616" cy="66922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zh-CN" altLang="zh-CN" sz="1800" b="0"/>
          </a:p>
        </p:txBody>
      </p:sp>
      <p:grpSp>
        <p:nvGrpSpPr>
          <p:cNvPr id="89" name="组合 88"/>
          <p:cNvGrpSpPr/>
          <p:nvPr/>
        </p:nvGrpSpPr>
        <p:grpSpPr>
          <a:xfrm>
            <a:off x="8146582" y="2716854"/>
            <a:ext cx="582211" cy="508221"/>
            <a:chOff x="8146582" y="2442531"/>
            <a:chExt cx="582211" cy="508221"/>
          </a:xfrm>
        </p:grpSpPr>
        <p:sp>
          <p:nvSpPr>
            <p:cNvPr id="62" name="Oval 25"/>
            <p:cNvSpPr>
              <a:spLocks noChangeArrowheads="1"/>
            </p:cNvSpPr>
            <p:nvPr/>
          </p:nvSpPr>
          <p:spPr bwMode="auto">
            <a:xfrm>
              <a:off x="8186785" y="2442531"/>
              <a:ext cx="492137" cy="50822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 b="0"/>
            </a:p>
          </p:txBody>
        </p:sp>
        <p:sp>
          <p:nvSpPr>
            <p:cNvPr id="63" name="Text Box 26"/>
            <p:cNvSpPr txBox="1">
              <a:spLocks noChangeArrowheads="1"/>
            </p:cNvSpPr>
            <p:nvPr/>
          </p:nvSpPr>
          <p:spPr bwMode="auto">
            <a:xfrm>
              <a:off x="8146582" y="2494333"/>
              <a:ext cx="5822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sz="1800" b="0" dirty="0" err="1">
                  <a:solidFill>
                    <a:schemeClr val="tx2"/>
                  </a:solidFill>
                  <a:latin typeface="Times New Roman" panose="02020603050405020304" pitchFamily="18" charset="0"/>
                </a:rPr>
                <a:t>arpa</a:t>
              </a:r>
              <a:endParaRPr lang="en-US" altLang="zh-CN" sz="1800" b="0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5" name="Line 29"/>
          <p:cNvSpPr>
            <a:spLocks noChangeShapeType="1"/>
          </p:cNvSpPr>
          <p:nvPr/>
        </p:nvSpPr>
        <p:spPr bwMode="auto">
          <a:xfrm flipH="1">
            <a:off x="1719690" y="2191833"/>
            <a:ext cx="3266126" cy="5376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zh-CN" altLang="en-US" sz="1800" b="0"/>
          </a:p>
        </p:txBody>
      </p:sp>
      <p:sp>
        <p:nvSpPr>
          <p:cNvPr id="66" name="Line 30"/>
          <p:cNvSpPr>
            <a:spLocks noChangeShapeType="1"/>
          </p:cNvSpPr>
          <p:nvPr/>
        </p:nvSpPr>
        <p:spPr bwMode="auto">
          <a:xfrm flipH="1">
            <a:off x="2444725" y="2277236"/>
            <a:ext cx="2577134" cy="4522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zh-CN" altLang="en-US" sz="1800" b="0"/>
          </a:p>
        </p:txBody>
      </p:sp>
      <p:sp>
        <p:nvSpPr>
          <p:cNvPr id="67" name="Line 31"/>
          <p:cNvSpPr>
            <a:spLocks noChangeShapeType="1"/>
          </p:cNvSpPr>
          <p:nvPr/>
        </p:nvSpPr>
        <p:spPr bwMode="auto">
          <a:xfrm flipH="1">
            <a:off x="3994610" y="2338839"/>
            <a:ext cx="1052203" cy="3906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zh-CN" altLang="en-US" sz="1800" b="0"/>
          </a:p>
        </p:txBody>
      </p:sp>
      <p:sp>
        <p:nvSpPr>
          <p:cNvPr id="68" name="Line 32"/>
          <p:cNvSpPr>
            <a:spLocks noChangeShapeType="1"/>
          </p:cNvSpPr>
          <p:nvPr/>
        </p:nvSpPr>
        <p:spPr bwMode="auto">
          <a:xfrm flipH="1">
            <a:off x="5010769" y="2386441"/>
            <a:ext cx="205173" cy="3304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zh-CN" altLang="en-US" sz="1800" b="0"/>
          </a:p>
        </p:txBody>
      </p:sp>
      <p:sp>
        <p:nvSpPr>
          <p:cNvPr id="69" name="Line 33"/>
          <p:cNvSpPr>
            <a:spLocks noChangeShapeType="1"/>
          </p:cNvSpPr>
          <p:nvPr/>
        </p:nvSpPr>
        <p:spPr bwMode="auto">
          <a:xfrm>
            <a:off x="5446068" y="2179232"/>
            <a:ext cx="2902915" cy="5502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zh-CN" altLang="en-US" sz="1800" b="0"/>
          </a:p>
        </p:txBody>
      </p:sp>
      <p:sp>
        <p:nvSpPr>
          <p:cNvPr id="70" name="Line 34"/>
          <p:cNvSpPr>
            <a:spLocks noChangeShapeType="1"/>
          </p:cNvSpPr>
          <p:nvPr/>
        </p:nvSpPr>
        <p:spPr bwMode="auto">
          <a:xfrm>
            <a:off x="5410024" y="2277236"/>
            <a:ext cx="1850712" cy="4522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zh-CN" altLang="en-US" sz="1800" b="0"/>
          </a:p>
        </p:txBody>
      </p:sp>
      <p:sp>
        <p:nvSpPr>
          <p:cNvPr id="71" name="Line 35"/>
          <p:cNvSpPr>
            <a:spLocks noChangeShapeType="1"/>
          </p:cNvSpPr>
          <p:nvPr/>
        </p:nvSpPr>
        <p:spPr bwMode="auto">
          <a:xfrm>
            <a:off x="5361503" y="2351440"/>
            <a:ext cx="1174198" cy="3906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zh-CN" altLang="en-US" sz="1800" b="0"/>
          </a:p>
        </p:txBody>
      </p:sp>
      <p:sp>
        <p:nvSpPr>
          <p:cNvPr id="72" name="Text Box 72"/>
          <p:cNvSpPr txBox="1">
            <a:spLocks noChangeArrowheads="1"/>
          </p:cNvSpPr>
          <p:nvPr/>
        </p:nvSpPr>
        <p:spPr bwMode="auto">
          <a:xfrm>
            <a:off x="2801005" y="3297878"/>
            <a:ext cx="1704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en-US" altLang="zh-CN" sz="1800" b="0" dirty="0">
                <a:latin typeface="Times New Roman" panose="02020603050405020304" pitchFamily="18" charset="0"/>
              </a:rPr>
              <a:t>generic domains</a:t>
            </a:r>
          </a:p>
        </p:txBody>
      </p:sp>
      <p:sp>
        <p:nvSpPr>
          <p:cNvPr id="73" name="Text Box 73"/>
          <p:cNvSpPr txBox="1">
            <a:spLocks noChangeArrowheads="1"/>
          </p:cNvSpPr>
          <p:nvPr/>
        </p:nvSpPr>
        <p:spPr bwMode="auto">
          <a:xfrm>
            <a:off x="4722419" y="3297878"/>
            <a:ext cx="17299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en-US" altLang="zh-CN" sz="1800" b="0">
                <a:latin typeface="Times New Roman" panose="02020603050405020304" pitchFamily="18" charset="0"/>
              </a:rPr>
              <a:t>country domains</a:t>
            </a:r>
          </a:p>
        </p:txBody>
      </p:sp>
      <p:sp>
        <p:nvSpPr>
          <p:cNvPr id="74" name="Text Box 28"/>
          <p:cNvSpPr txBox="1">
            <a:spLocks noChangeArrowheads="1"/>
          </p:cNvSpPr>
          <p:nvPr/>
        </p:nvSpPr>
        <p:spPr bwMode="auto">
          <a:xfrm>
            <a:off x="5396666" y="1774811"/>
            <a:ext cx="1460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en-US" altLang="zh-CN" sz="1800" b="0" dirty="0">
                <a:latin typeface="Times New Roman" panose="02020603050405020304" pitchFamily="18" charset="0"/>
              </a:rPr>
              <a:t>unnamed root</a:t>
            </a:r>
          </a:p>
        </p:txBody>
      </p:sp>
      <p:sp>
        <p:nvSpPr>
          <p:cNvPr id="64" name="Oval 27"/>
          <p:cNvSpPr>
            <a:spLocks noChangeArrowheads="1"/>
          </p:cNvSpPr>
          <p:nvPr/>
        </p:nvSpPr>
        <p:spPr bwMode="auto">
          <a:xfrm>
            <a:off x="4965715" y="2002879"/>
            <a:ext cx="492136" cy="3780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zh-CN" altLang="zh-CN" sz="1800" b="0"/>
          </a:p>
        </p:txBody>
      </p:sp>
      <p:sp>
        <p:nvSpPr>
          <p:cNvPr id="86" name="Rectangle 127"/>
          <p:cNvSpPr>
            <a:spLocks noChangeArrowheads="1"/>
          </p:cNvSpPr>
          <p:nvPr/>
        </p:nvSpPr>
        <p:spPr bwMode="auto">
          <a:xfrm>
            <a:off x="23315" y="3500543"/>
            <a:ext cx="1281870" cy="64051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CCE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180000" rIns="90488" bIns="180000">
            <a:spAutoFit/>
          </a:bodyPr>
          <a:lstStyle/>
          <a:p>
            <a:pPr defTabSz="762000"/>
            <a:r>
              <a:rPr kumimoji="1" lang="zh-CN" altLang="en-US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二级域名</a:t>
            </a:r>
          </a:p>
        </p:txBody>
      </p:sp>
      <p:sp>
        <p:nvSpPr>
          <p:cNvPr id="87" name="Rectangle 128"/>
          <p:cNvSpPr>
            <a:spLocks noChangeArrowheads="1"/>
          </p:cNvSpPr>
          <p:nvPr/>
        </p:nvSpPr>
        <p:spPr bwMode="auto">
          <a:xfrm>
            <a:off x="34430" y="5243124"/>
            <a:ext cx="1287663" cy="64051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CCE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180000" rIns="90488" bIns="180000">
            <a:spAutoFit/>
          </a:bodyPr>
          <a:lstStyle/>
          <a:p>
            <a:pPr defTabSz="762000"/>
            <a:r>
              <a:rPr kumimoji="1" lang="zh-CN" altLang="en-US" b="1" dirty="0" smtClean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四级</a:t>
            </a:r>
            <a:r>
              <a:rPr kumimoji="1" lang="zh-CN" altLang="en-US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域名</a:t>
            </a:r>
          </a:p>
        </p:txBody>
      </p:sp>
      <p:sp>
        <p:nvSpPr>
          <p:cNvPr id="88" name="Rectangle 130"/>
          <p:cNvSpPr>
            <a:spLocks noChangeArrowheads="1"/>
          </p:cNvSpPr>
          <p:nvPr/>
        </p:nvSpPr>
        <p:spPr bwMode="auto">
          <a:xfrm>
            <a:off x="17521" y="4401124"/>
            <a:ext cx="1287663" cy="640515"/>
          </a:xfrm>
          <a:prstGeom prst="rect">
            <a:avLst/>
          </a:prstGeom>
          <a:solidFill>
            <a:srgbClr val="CC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CCE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180000" rIns="90488" bIns="180000">
            <a:spAutoFit/>
          </a:bodyPr>
          <a:lstStyle/>
          <a:p>
            <a:pPr defTabSz="762000"/>
            <a:r>
              <a:rPr kumimoji="1" lang="zh-CN" altLang="en-US" b="1" dirty="0" smtClean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三级</a:t>
            </a:r>
            <a:r>
              <a:rPr kumimoji="1" lang="zh-CN" altLang="en-US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域名</a:t>
            </a:r>
          </a:p>
        </p:txBody>
      </p:sp>
      <p:sp>
        <p:nvSpPr>
          <p:cNvPr id="106" name="圆角矩形标注 105"/>
          <p:cNvSpPr/>
          <p:nvPr/>
        </p:nvSpPr>
        <p:spPr>
          <a:xfrm>
            <a:off x="2761504" y="3798216"/>
            <a:ext cx="3986730" cy="1188529"/>
          </a:xfrm>
          <a:prstGeom prst="wedgeRoundRectCallout">
            <a:avLst>
              <a:gd name="adj1" fmla="val 8622"/>
              <a:gd name="adj2" fmla="val -86612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marL="285750" indent="-18000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国家顶级域名</a:t>
            </a:r>
            <a:endParaRPr lang="en-US" altLang="zh-CN" sz="1600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40000" lvl="1" indent="-216000">
              <a:buClr>
                <a:schemeClr val="bg1"/>
              </a:buClr>
              <a:buFont typeface="Wingdings 3" panose="05040102010807070707" pitchFamily="18" charset="2"/>
              <a:buChar char=""/>
            </a:pPr>
            <a:r>
              <a:rPr lang="en-US" altLang="zh-CN" sz="1600" dirty="0" err="1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cn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：中国；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us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：美国；</a:t>
            </a:r>
            <a:r>
              <a:rPr lang="en-US" altLang="zh-CN" sz="1600" dirty="0" err="1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Uk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：英国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…..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08" name="圆角矩形标注 107"/>
          <p:cNvSpPr/>
          <p:nvPr/>
        </p:nvSpPr>
        <p:spPr>
          <a:xfrm>
            <a:off x="1099628" y="3604111"/>
            <a:ext cx="3612183" cy="2479568"/>
          </a:xfrm>
          <a:prstGeom prst="wedgeRoundRectCallout">
            <a:avLst>
              <a:gd name="adj1" fmla="val -7863"/>
              <a:gd name="adj2" fmla="val -66066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marL="285750" indent="-18000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通用顶级域名</a:t>
            </a:r>
            <a:endParaRPr lang="en-US" altLang="zh-CN" sz="1600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40000" lvl="1" indent="-216000">
              <a:buClr>
                <a:schemeClr val="bg1"/>
              </a:buClr>
              <a:buFont typeface="Wingdings 3" panose="05040102010807070707" pitchFamily="18" charset="2"/>
              <a:buChar char=""/>
            </a:pP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com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：公司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和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企业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40000" lvl="1" indent="-216000">
              <a:buClr>
                <a:schemeClr val="bg1"/>
              </a:buClr>
              <a:buFont typeface="Wingdings 3" panose="05040102010807070707" pitchFamily="18" charset="2"/>
              <a:buChar char=""/>
            </a:pP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net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：网络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服务机构</a:t>
            </a:r>
          </a:p>
          <a:p>
            <a:pPr marL="540000" lvl="1" indent="-216000">
              <a:buClr>
                <a:schemeClr val="bg1"/>
              </a:buClr>
              <a:buFont typeface="Wingdings 3" panose="05040102010807070707" pitchFamily="18" charset="2"/>
              <a:buChar char=""/>
            </a:pP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org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：非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赢利性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组织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40000" lvl="1" indent="-216000">
              <a:buClr>
                <a:schemeClr val="bg1"/>
              </a:buClr>
              <a:buFont typeface="Wingdings 3" panose="05040102010807070707" pitchFamily="18" charset="2"/>
              <a:buChar char=""/>
            </a:pPr>
            <a:r>
              <a:rPr lang="en-US" altLang="zh-CN" sz="1600" dirty="0" err="1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edu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：美国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专用的教育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机构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40000" lvl="1" indent="-216000">
              <a:buClr>
                <a:schemeClr val="bg1"/>
              </a:buClr>
              <a:buFont typeface="Wingdings 3" panose="05040102010807070707" pitchFamily="18" charset="2"/>
              <a:buChar char=""/>
            </a:pPr>
            <a:r>
              <a:rPr lang="en-US" altLang="zh-CN" sz="1600" dirty="0" err="1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gov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：美国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专用的政府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部门</a:t>
            </a:r>
            <a:endParaRPr lang="en-US" altLang="zh-CN" sz="1600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40000" lvl="1" indent="-216000">
              <a:buClr>
                <a:schemeClr val="bg1"/>
              </a:buClr>
              <a:buFont typeface="Wingdings 3" panose="05040102010807070707" pitchFamily="18" charset="2"/>
              <a:buChar char=""/>
            </a:pP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mil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：美国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专用的军事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部门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40000" lvl="1" indent="-216000">
              <a:buClr>
                <a:schemeClr val="bg1"/>
              </a:buClr>
              <a:buFont typeface="Wingdings 3" panose="05040102010807070707" pitchFamily="18" charset="2"/>
              <a:buChar char=""/>
            </a:pPr>
            <a:r>
              <a:rPr lang="en-US" altLang="zh-CN" sz="1600" dirty="0" err="1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int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：国际组织</a:t>
            </a:r>
            <a:endParaRPr lang="en-US" altLang="zh-CN" sz="1600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40000" lvl="1" indent="-216000">
              <a:buClr>
                <a:schemeClr val="bg1"/>
              </a:buClr>
              <a:buFont typeface="Wingdings 3" panose="05040102010807070707" pitchFamily="18" charset="2"/>
              <a:buChar char=""/>
            </a:pP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….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09" name="圆角矩形标注 108"/>
          <p:cNvSpPr/>
          <p:nvPr/>
        </p:nvSpPr>
        <p:spPr>
          <a:xfrm>
            <a:off x="446992" y="4441704"/>
            <a:ext cx="5614851" cy="1267402"/>
          </a:xfrm>
          <a:prstGeom prst="wedgeRoundRectCallout">
            <a:avLst>
              <a:gd name="adj1" fmla="val 57046"/>
              <a:gd name="adj2" fmla="val -95956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marL="285750" indent="-180000">
              <a:buFont typeface="Arial" panose="020B0604020202020204" pitchFamily="34" charset="0"/>
              <a:buChar char="•"/>
            </a:pPr>
            <a:r>
              <a:rPr lang="en-US" altLang="zh-CN" sz="160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.cn</a:t>
            </a:r>
            <a:r>
              <a:rPr lang="zh-CN" altLang="en-US" sz="160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下的二级域名</a:t>
            </a:r>
            <a:endParaRPr lang="en-US" altLang="zh-CN" sz="1600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40000" lvl="1" indent="-216000">
              <a:buClr>
                <a:schemeClr val="bg1"/>
              </a:buClr>
              <a:buFont typeface="Wingdings 3" panose="05040102010807070707" pitchFamily="18" charset="2"/>
              <a:buChar char=""/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类别域名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7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个：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ac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com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1600" dirty="0" err="1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edu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1600" dirty="0" err="1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gov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mil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net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org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40000" lvl="1" indent="-216000">
              <a:buClr>
                <a:schemeClr val="bg1"/>
              </a:buClr>
              <a:buFont typeface="Wingdings 3" panose="05040102010807070707" pitchFamily="18" charset="2"/>
              <a:buChar char=""/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行政区域名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34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个：</a:t>
            </a:r>
            <a:r>
              <a:rPr lang="en-US" altLang="zh-CN" sz="1600" dirty="0" err="1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bj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1600" dirty="0" err="1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js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等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10" name="圆角矩形标注 109"/>
          <p:cNvSpPr/>
          <p:nvPr/>
        </p:nvSpPr>
        <p:spPr>
          <a:xfrm>
            <a:off x="5429310" y="3746555"/>
            <a:ext cx="3265269" cy="572956"/>
          </a:xfrm>
          <a:prstGeom prst="wedgeRoundRectCallout">
            <a:avLst>
              <a:gd name="adj1" fmla="val 38809"/>
              <a:gd name="adj2" fmla="val -148893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marL="285750" indent="-18000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基础结构域名</a:t>
            </a:r>
          </a:p>
          <a:p>
            <a:pPr marL="540000" lvl="1" indent="-216000">
              <a:buClr>
                <a:schemeClr val="bg1"/>
              </a:buClr>
              <a:buFont typeface="Wingdings 3" panose="05040102010807070707" pitchFamily="18" charset="2"/>
              <a:buChar char=""/>
            </a:pPr>
            <a:r>
              <a:rPr lang="en-US" altLang="zh-CN" sz="1600" dirty="0" err="1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Arpa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：反向域名解析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3664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3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19" grpId="0" animBg="1"/>
      <p:bldP spid="20" grpId="0" animBg="1"/>
      <p:bldP spid="21" grpId="0"/>
      <p:bldP spid="22" grpId="0" animBg="1"/>
      <p:bldP spid="27" grpId="0" animBg="1"/>
      <p:bldP spid="28" grpId="0" animBg="1"/>
      <p:bldP spid="32" grpId="0"/>
      <p:bldP spid="33" grpId="0" animBg="1"/>
      <p:bldP spid="53" grpId="0" animBg="1"/>
      <p:bldP spid="61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/>
      <p:bldP spid="73" grpId="0"/>
      <p:bldP spid="74" grpId="0"/>
      <p:bldP spid="64" grpId="0" animBg="1"/>
      <p:bldP spid="86" grpId="0" animBg="1"/>
      <p:bldP spid="87" grpId="0" animBg="1"/>
      <p:bldP spid="88" grpId="0" animBg="1"/>
      <p:bldP spid="106" grpId="0" animBg="1"/>
      <p:bldP spid="106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DNS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3061708"/>
          </a:xfrm>
        </p:spPr>
        <p:txBody>
          <a:bodyPr/>
          <a:lstStyle/>
          <a:p>
            <a:r>
              <a:rPr lang="zh-CN" altLang="en-US" sz="2000" dirty="0" smtClean="0"/>
              <a:t>一个</a:t>
            </a:r>
            <a:r>
              <a:rPr lang="en-US" altLang="zh-CN" sz="2000" dirty="0" smtClean="0"/>
              <a:t>DNS</a:t>
            </a:r>
            <a:r>
              <a:rPr lang="zh-CN" altLang="en-US" sz="2000" dirty="0" smtClean="0"/>
              <a:t>服务器</a:t>
            </a:r>
            <a:r>
              <a:rPr lang="zh-CN" altLang="en-US" sz="2000" dirty="0"/>
              <a:t>所负责管辖的（或有权限的）范围叫做区 </a:t>
            </a:r>
            <a:r>
              <a:rPr lang="en-US" altLang="zh-CN" sz="2000" dirty="0"/>
              <a:t>(zone</a:t>
            </a:r>
            <a:r>
              <a:rPr lang="en-US" altLang="zh-CN" sz="2000" dirty="0" smtClean="0"/>
              <a:t>)</a:t>
            </a:r>
          </a:p>
          <a:p>
            <a:pPr lvl="1"/>
            <a:r>
              <a:rPr lang="en-US" altLang="zh-CN" sz="1600" dirty="0"/>
              <a:t>DNS </a:t>
            </a:r>
            <a:r>
              <a:rPr lang="zh-CN" altLang="en-US" sz="1600" dirty="0"/>
              <a:t>服务器的管辖范围不是以“域”为单位，而是以“区”为单位</a:t>
            </a:r>
          </a:p>
          <a:p>
            <a:pPr>
              <a:spcBef>
                <a:spcPts val="1800"/>
              </a:spcBef>
            </a:pPr>
            <a:r>
              <a:rPr lang="zh-CN" altLang="en-US" sz="2000" dirty="0"/>
              <a:t>各单位根据具体情况来划分自己管辖</a:t>
            </a:r>
            <a:r>
              <a:rPr lang="zh-CN" altLang="en-US" sz="2000" dirty="0" smtClean="0"/>
              <a:t>范围的区，但</a:t>
            </a:r>
            <a:r>
              <a:rPr lang="zh-CN" altLang="en-US" sz="2000" dirty="0"/>
              <a:t>在一个区中的所有节点必须是能够连通</a:t>
            </a:r>
            <a:r>
              <a:rPr lang="zh-CN" altLang="en-US" sz="2000" dirty="0" smtClean="0"/>
              <a:t>的</a:t>
            </a:r>
            <a:endParaRPr lang="zh-CN" altLang="en-US" sz="2000" dirty="0"/>
          </a:p>
          <a:p>
            <a:pPr>
              <a:spcBef>
                <a:spcPts val="1800"/>
              </a:spcBef>
            </a:pPr>
            <a:r>
              <a:rPr lang="zh-CN" altLang="en-US" sz="2000" dirty="0"/>
              <a:t>每一个区设置相应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权威</a:t>
            </a:r>
            <a:r>
              <a:rPr lang="zh-CN" altLang="en-US" sz="2000" dirty="0" smtClean="0"/>
              <a:t>域名</a:t>
            </a:r>
            <a:r>
              <a:rPr lang="zh-CN" altLang="en-US" sz="2000" dirty="0"/>
              <a:t>服务器，用来保存该区中的所有主机的域名到 </a:t>
            </a:r>
            <a:r>
              <a:rPr lang="en-US" altLang="zh-CN" sz="2000" dirty="0"/>
              <a:t>IP </a:t>
            </a:r>
            <a:r>
              <a:rPr lang="zh-CN" altLang="en-US" sz="2000" dirty="0"/>
              <a:t>地址的</a:t>
            </a:r>
            <a:r>
              <a:rPr lang="zh-CN" altLang="en-US" sz="2000" dirty="0" smtClean="0"/>
              <a:t>映射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0351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42.1|54.8|12.1|12.5|20.5|24.2|5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1|13|10.8|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|22.4|14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22.8|64.9|14.2|19.4|7.5|9.1|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5|27.5|33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87.8|17.6|6.4|7|1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4|63.8|26.1|15.7|12.5|10.7|15.2|17.1|16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30.1|21.9|11.4|9.6|29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36.3|7.4|18.9|18.9|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.9|4.4|16.1|13.2|4.8|1|6.7|1|4.9|19.7|31.3|10.2|37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35.6|9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4|90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2.8|18.3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1.xml><?xml version="1.0" encoding="utf-8"?>
<a:theme xmlns:a="http://schemas.openxmlformats.org/drawingml/2006/main" name="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2.xml><?xml version="1.0" encoding="utf-8"?>
<a:theme xmlns:a="http://schemas.openxmlformats.org/drawingml/2006/main" name="1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3.xml><?xml version="1.0" encoding="utf-8"?>
<a:theme xmlns:a="http://schemas.openxmlformats.org/drawingml/2006/main" name="1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4.xml><?xml version="1.0" encoding="utf-8"?>
<a:theme xmlns:a="http://schemas.openxmlformats.org/drawingml/2006/main" name="1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5.xml><?xml version="1.0" encoding="utf-8"?>
<a:theme xmlns:a="http://schemas.openxmlformats.org/drawingml/2006/main" name="1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6.xml><?xml version="1.0" encoding="utf-8"?>
<a:theme xmlns:a="http://schemas.openxmlformats.org/drawingml/2006/main" name="1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7.xml><?xml version="1.0" encoding="utf-8"?>
<a:theme xmlns:a="http://schemas.openxmlformats.org/drawingml/2006/main" name="1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6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7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8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9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第一章概述</Template>
  <TotalTime>38444</TotalTime>
  <Words>1814</Words>
  <Application>Microsoft Office PowerPoint</Application>
  <PresentationFormat>全屏显示(4:3)</PresentationFormat>
  <Paragraphs>284</Paragraphs>
  <Slides>23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17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56" baseType="lpstr">
      <vt:lpstr>ＭＳ Ｐゴシック</vt:lpstr>
      <vt:lpstr>方正舒体</vt:lpstr>
      <vt:lpstr>黑体</vt:lpstr>
      <vt:lpstr>华文楷体</vt:lpstr>
      <vt:lpstr>华文新魏</vt:lpstr>
      <vt:lpstr>宋体</vt:lpstr>
      <vt:lpstr>微软雅黑</vt:lpstr>
      <vt:lpstr>Arial</vt:lpstr>
      <vt:lpstr>Arial Black</vt:lpstr>
      <vt:lpstr>Calibri</vt:lpstr>
      <vt:lpstr>Comic Sans MS</vt:lpstr>
      <vt:lpstr>Helvetica</vt:lpstr>
      <vt:lpstr>Times New Roman</vt:lpstr>
      <vt:lpstr>Wingdings</vt:lpstr>
      <vt:lpstr>Wingdings 3</vt:lpstr>
      <vt:lpstr>Pixel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11_自定义设计方案</vt:lpstr>
      <vt:lpstr>12_自定义设计方案</vt:lpstr>
      <vt:lpstr>13_自定义设计方案</vt:lpstr>
      <vt:lpstr>14_自定义设计方案</vt:lpstr>
      <vt:lpstr>15_自定义设计方案</vt:lpstr>
      <vt:lpstr>Visio</vt:lpstr>
      <vt:lpstr>第六章 网络应用（2）</vt:lpstr>
      <vt:lpstr>提纲</vt:lpstr>
      <vt:lpstr>为什么需要域名解析？</vt:lpstr>
      <vt:lpstr>DNS工作的位置</vt:lpstr>
      <vt:lpstr>早期的方案</vt:lpstr>
      <vt:lpstr>DNS设计</vt:lpstr>
      <vt:lpstr>层次化的命名空间</vt:lpstr>
      <vt:lpstr>层次化的命名空间</vt:lpstr>
      <vt:lpstr>DNS服务器</vt:lpstr>
      <vt:lpstr>DNS服务器</vt:lpstr>
      <vt:lpstr>DNS服务器</vt:lpstr>
      <vt:lpstr>DNS服务器</vt:lpstr>
      <vt:lpstr>DNS服务器</vt:lpstr>
      <vt:lpstr>DNS服务器</vt:lpstr>
      <vt:lpstr>DNS服务器</vt:lpstr>
      <vt:lpstr>DNS服务器</vt:lpstr>
      <vt:lpstr>DNS服务器</vt:lpstr>
      <vt:lpstr>DNS服务器</vt:lpstr>
      <vt:lpstr>DNS服务器</vt:lpstr>
      <vt:lpstr>域名解析</vt:lpstr>
      <vt:lpstr>域名解析</vt:lpstr>
      <vt:lpstr>DNS高速缓存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计算机网络概述</dc:title>
  <dc:creator>zhw</dc:creator>
  <cp:lastModifiedBy>zz zh</cp:lastModifiedBy>
  <cp:revision>1904</cp:revision>
  <dcterms:created xsi:type="dcterms:W3CDTF">2017-02-02T15:53:23Z</dcterms:created>
  <dcterms:modified xsi:type="dcterms:W3CDTF">2020-05-20T06:45:47Z</dcterms:modified>
</cp:coreProperties>
</file>