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2.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3.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4.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5.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theme/theme16.xml" ContentType="application/vnd.openxmlformats-officedocument.theme+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5" r:id="rId3"/>
    <p:sldMasterId id="2147483698" r:id="rId4"/>
    <p:sldMasterId id="2147483711" r:id="rId5"/>
    <p:sldMasterId id="2147483736" r:id="rId6"/>
    <p:sldMasterId id="2147483762" r:id="rId7"/>
    <p:sldMasterId id="2147483775" r:id="rId8"/>
    <p:sldMasterId id="2147483814" r:id="rId9"/>
    <p:sldMasterId id="2147483852" r:id="rId10"/>
    <p:sldMasterId id="2147483865" r:id="rId11"/>
    <p:sldMasterId id="2147483891" r:id="rId12"/>
    <p:sldMasterId id="2147483917" r:id="rId13"/>
    <p:sldMasterId id="2147483947" r:id="rId14"/>
    <p:sldMasterId id="2147483974" r:id="rId15"/>
    <p:sldMasterId id="2147483987" r:id="rId16"/>
    <p:sldMasterId id="2147484012" r:id="rId17"/>
  </p:sldMasterIdLst>
  <p:notesMasterIdLst>
    <p:notesMasterId r:id="rId43"/>
  </p:notesMasterIdLst>
  <p:sldIdLst>
    <p:sldId id="256" r:id="rId18"/>
    <p:sldId id="940" r:id="rId19"/>
    <p:sldId id="825" r:id="rId20"/>
    <p:sldId id="824" r:id="rId21"/>
    <p:sldId id="826" r:id="rId22"/>
    <p:sldId id="827" r:id="rId23"/>
    <p:sldId id="828" r:id="rId24"/>
    <p:sldId id="836" r:id="rId25"/>
    <p:sldId id="837" r:id="rId26"/>
    <p:sldId id="838" r:id="rId27"/>
    <p:sldId id="839" r:id="rId28"/>
    <p:sldId id="840" r:id="rId29"/>
    <p:sldId id="864" r:id="rId30"/>
    <p:sldId id="865" r:id="rId31"/>
    <p:sldId id="866" r:id="rId32"/>
    <p:sldId id="867" r:id="rId33"/>
    <p:sldId id="868" r:id="rId34"/>
    <p:sldId id="869" r:id="rId35"/>
    <p:sldId id="870" r:id="rId36"/>
    <p:sldId id="871" r:id="rId37"/>
    <p:sldId id="872" r:id="rId38"/>
    <p:sldId id="873" r:id="rId39"/>
    <p:sldId id="874" r:id="rId40"/>
    <p:sldId id="927" r:id="rId41"/>
    <p:sldId id="941"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2F2F95"/>
    <a:srgbClr val="CC0099"/>
    <a:srgbClr val="CCECFF"/>
    <a:srgbClr val="FFFFCC"/>
    <a:srgbClr val="4949A2"/>
    <a:srgbClr val="FF3300"/>
    <a:srgbClr val="008000"/>
    <a:srgbClr val="FF0066"/>
    <a:srgbClr val="EF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8" autoAdjust="0"/>
    <p:restoredTop sz="79622" autoAdjust="0"/>
  </p:normalViewPr>
  <p:slideViewPr>
    <p:cSldViewPr snapToGrid="0">
      <p:cViewPr varScale="1">
        <p:scale>
          <a:sx n="70" d="100"/>
          <a:sy n="70" d="100"/>
        </p:scale>
        <p:origin x="1728"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theme" Target="theme/theme1.xml"/><Relationship Id="rId20" Type="http://schemas.openxmlformats.org/officeDocument/2006/relationships/slide" Target="slides/slide3.xml"/><Relationship Id="rId41"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2020/5/27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3725481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1795470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12</a:t>
            </a:fld>
            <a:endParaRPr lang="zh-CN" altLang="en-US"/>
          </a:p>
        </p:txBody>
      </p:sp>
    </p:spTree>
    <p:extLst>
      <p:ext uri="{BB962C8B-B14F-4D97-AF65-F5344CB8AC3E}">
        <p14:creationId xmlns:p14="http://schemas.microsoft.com/office/powerpoint/2010/main" val="1297973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13</a:t>
            </a:fld>
            <a:endParaRPr lang="zh-CN" altLang="en-US"/>
          </a:p>
        </p:txBody>
      </p:sp>
    </p:spTree>
    <p:extLst>
      <p:ext uri="{BB962C8B-B14F-4D97-AF65-F5344CB8AC3E}">
        <p14:creationId xmlns:p14="http://schemas.microsoft.com/office/powerpoint/2010/main" val="435564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421582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15</a:t>
            </a:fld>
            <a:endParaRPr lang="zh-CN" altLang="en-US"/>
          </a:p>
        </p:txBody>
      </p:sp>
    </p:spTree>
    <p:extLst>
      <p:ext uri="{BB962C8B-B14F-4D97-AF65-F5344CB8AC3E}">
        <p14:creationId xmlns:p14="http://schemas.microsoft.com/office/powerpoint/2010/main" val="2199481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16</a:t>
            </a:fld>
            <a:endParaRPr lang="zh-CN" altLang="en-US"/>
          </a:p>
        </p:txBody>
      </p:sp>
    </p:spTree>
    <p:extLst>
      <p:ext uri="{BB962C8B-B14F-4D97-AF65-F5344CB8AC3E}">
        <p14:creationId xmlns:p14="http://schemas.microsoft.com/office/powerpoint/2010/main" val="2449225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17</a:t>
            </a:fld>
            <a:endParaRPr lang="zh-CN" altLang="en-US"/>
          </a:p>
        </p:txBody>
      </p:sp>
    </p:spTree>
    <p:extLst>
      <p:ext uri="{BB962C8B-B14F-4D97-AF65-F5344CB8AC3E}">
        <p14:creationId xmlns:p14="http://schemas.microsoft.com/office/powerpoint/2010/main" val="3123270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18</a:t>
            </a:fld>
            <a:endParaRPr lang="zh-CN" altLang="en-US"/>
          </a:p>
        </p:txBody>
      </p:sp>
    </p:spTree>
    <p:extLst>
      <p:ext uri="{BB962C8B-B14F-4D97-AF65-F5344CB8AC3E}">
        <p14:creationId xmlns:p14="http://schemas.microsoft.com/office/powerpoint/2010/main" val="3605804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19</a:t>
            </a:fld>
            <a:endParaRPr lang="zh-CN" altLang="en-US"/>
          </a:p>
        </p:txBody>
      </p:sp>
    </p:spTree>
    <p:extLst>
      <p:ext uri="{BB962C8B-B14F-4D97-AF65-F5344CB8AC3E}">
        <p14:creationId xmlns:p14="http://schemas.microsoft.com/office/powerpoint/2010/main" val="111957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2875473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20</a:t>
            </a:fld>
            <a:endParaRPr lang="zh-CN" altLang="en-US"/>
          </a:p>
        </p:txBody>
      </p:sp>
    </p:spTree>
    <p:extLst>
      <p:ext uri="{BB962C8B-B14F-4D97-AF65-F5344CB8AC3E}">
        <p14:creationId xmlns:p14="http://schemas.microsoft.com/office/powerpoint/2010/main" val="3758161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21</a:t>
            </a:fld>
            <a:endParaRPr lang="zh-CN" altLang="en-US"/>
          </a:p>
        </p:txBody>
      </p:sp>
    </p:spTree>
    <p:extLst>
      <p:ext uri="{BB962C8B-B14F-4D97-AF65-F5344CB8AC3E}">
        <p14:creationId xmlns:p14="http://schemas.microsoft.com/office/powerpoint/2010/main" val="3950652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22</a:t>
            </a:fld>
            <a:endParaRPr lang="zh-CN" altLang="en-US"/>
          </a:p>
        </p:txBody>
      </p:sp>
    </p:spTree>
    <p:extLst>
      <p:ext uri="{BB962C8B-B14F-4D97-AF65-F5344CB8AC3E}">
        <p14:creationId xmlns:p14="http://schemas.microsoft.com/office/powerpoint/2010/main" val="1588137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23</a:t>
            </a:fld>
            <a:endParaRPr lang="zh-CN" altLang="en-US"/>
          </a:p>
        </p:txBody>
      </p:sp>
    </p:spTree>
    <p:extLst>
      <p:ext uri="{BB962C8B-B14F-4D97-AF65-F5344CB8AC3E}">
        <p14:creationId xmlns:p14="http://schemas.microsoft.com/office/powerpoint/2010/main" val="2730592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24</a:t>
            </a:fld>
            <a:endParaRPr lang="zh-CN" altLang="en-US"/>
          </a:p>
        </p:txBody>
      </p:sp>
    </p:spTree>
    <p:extLst>
      <p:ext uri="{BB962C8B-B14F-4D97-AF65-F5344CB8AC3E}">
        <p14:creationId xmlns:p14="http://schemas.microsoft.com/office/powerpoint/2010/main" val="2730592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25</a:t>
            </a:fld>
            <a:endParaRPr lang="zh-CN" altLang="en-US"/>
          </a:p>
        </p:txBody>
      </p:sp>
    </p:spTree>
    <p:extLst>
      <p:ext uri="{BB962C8B-B14F-4D97-AF65-F5344CB8AC3E}">
        <p14:creationId xmlns:p14="http://schemas.microsoft.com/office/powerpoint/2010/main" val="1170328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a:t>
            </a:fld>
            <a:endParaRPr lang="zh-CN" altLang="en-US"/>
          </a:p>
        </p:txBody>
      </p:sp>
    </p:spTree>
    <p:extLst>
      <p:ext uri="{BB962C8B-B14F-4D97-AF65-F5344CB8AC3E}">
        <p14:creationId xmlns:p14="http://schemas.microsoft.com/office/powerpoint/2010/main" val="4241038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a:t>
            </a:fld>
            <a:endParaRPr lang="zh-CN" altLang="en-US"/>
          </a:p>
        </p:txBody>
      </p:sp>
    </p:spTree>
    <p:extLst>
      <p:ext uri="{BB962C8B-B14F-4D97-AF65-F5344CB8AC3E}">
        <p14:creationId xmlns:p14="http://schemas.microsoft.com/office/powerpoint/2010/main" val="179215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489514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a:t>
            </a:fld>
            <a:endParaRPr lang="zh-CN" altLang="en-US"/>
          </a:p>
        </p:txBody>
      </p:sp>
    </p:spTree>
    <p:extLst>
      <p:ext uri="{BB962C8B-B14F-4D97-AF65-F5344CB8AC3E}">
        <p14:creationId xmlns:p14="http://schemas.microsoft.com/office/powerpoint/2010/main" val="402041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7</a:t>
            </a:fld>
            <a:endParaRPr lang="zh-CN" altLang="en-US"/>
          </a:p>
        </p:txBody>
      </p:sp>
    </p:spTree>
    <p:extLst>
      <p:ext uri="{BB962C8B-B14F-4D97-AF65-F5344CB8AC3E}">
        <p14:creationId xmlns:p14="http://schemas.microsoft.com/office/powerpoint/2010/main" val="1709443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8</a:t>
            </a:fld>
            <a:endParaRPr lang="zh-CN" altLang="en-US"/>
          </a:p>
        </p:txBody>
      </p:sp>
    </p:spTree>
    <p:extLst>
      <p:ext uri="{BB962C8B-B14F-4D97-AF65-F5344CB8AC3E}">
        <p14:creationId xmlns:p14="http://schemas.microsoft.com/office/powerpoint/2010/main" val="364837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2672387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2020/5/27</a:t>
            </a:fld>
            <a:endParaRPr lang="zh-CN" altLang="en-US"/>
          </a:p>
        </p:txBody>
      </p:sp>
    </p:spTree>
    <p:extLst>
      <p:ext uri="{BB962C8B-B14F-4D97-AF65-F5344CB8AC3E}">
        <p14:creationId xmlns:p14="http://schemas.microsoft.com/office/powerpoint/2010/main" val="21457238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2020/5/27</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421412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46653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00245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14245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48100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294633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131446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2020/5/27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81130233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005748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958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2020/5/27</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435609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65752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7212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784303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953988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881502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416323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32359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037679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2020/5/27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0308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277934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876178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740989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829984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612504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326988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486336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25408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087419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4832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732045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69600911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2506190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960872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142730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82566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6218179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916625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453250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1350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929221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944413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073500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88417937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711391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735818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080282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1483831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612847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4001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691571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210964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293132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993861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0316499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58057178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747742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364763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0421586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15027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221421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854731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650960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619022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350477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967613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105572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23613748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090801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9874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2217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11166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54201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791926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911795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031482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639761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323471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212177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425246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954127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08992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150908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834846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167734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239594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067135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295491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6398607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6637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095068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350518372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073626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208389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152549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7850877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502237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6905651"/>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68892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790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08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marL="1548000">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2020/5/27</a:t>
            </a:fld>
            <a:endParaRPr lang="zh-CN" altLang="en-US"/>
          </a:p>
        </p:txBody>
      </p:sp>
    </p:spTree>
    <p:extLst>
      <p:ext uri="{BB962C8B-B14F-4D97-AF65-F5344CB8AC3E}">
        <p14:creationId xmlns:p14="http://schemas.microsoft.com/office/powerpoint/2010/main" val="17394013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033985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2245320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057078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830531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083CB3F-878A-4642-93A2-BAFB0AFC5C28}"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4410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C33B61-CFBC-430F-85B4-4C9CE3E5D426}"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6274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82BFCF5-8A96-4DAB-B3A8-F5E424E297D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2395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CACF69-F05F-4838-8BFC-CD369747EC2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10649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D9BB41-11DE-441E-9B85-598E13DAF08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15923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883EBF-86B1-4418-ADA7-DEF4E7BFB5F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012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2020/5/27</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12ACF8-F759-4878-B1B1-6F5A257F22D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54012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A44329-D2C7-49B8-9B08-A13165361B30}"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4347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982151A-AE24-4846-A3A8-921851A6AB4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18411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076D511-CF70-4B54-AB45-49385A9B787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72611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091F2C-663B-4CBA-9CEF-0E73A74D1D98}"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28777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0FAD034E-951A-4536-89BC-6BADF825F19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41062413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FC19DCDD-17E4-480E-B309-0C25D406EA5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0537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1D86D6-C740-4686-91D8-1F3E2A9C1CB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40881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31C1CD-8A77-48ED-AB43-18C5D1AE0646}"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76054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58264D-2922-426A-A2E4-21ABC0D73500}"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46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2020/5/27</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CB2E46D-D7E3-4B94-8CD1-17A4B39F3A2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91128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EFBD59-048F-4B34-89D3-B56AA99C71E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69005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95F34A-B811-4D2D-A356-21394B1D14E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0197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5D918B-DB77-4ACC-854B-091285D4E48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7937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301162-522D-4D23-B4DB-4DE989D891DF}"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948449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86794E-7C17-4A44-B508-31FD301FBB5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38966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9DB479-4982-4291-8796-58409899816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541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E4A3526A-E276-48B0-9038-5517A1AB244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3861346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2020/5/27</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2020/5/27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27553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2020/5/27</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2020/5/27</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2020/5/27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77277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24395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22855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83244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539564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00825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9297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14641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2020/5/27</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07232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37102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12216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2020/5/27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2212150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54503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67393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10938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039607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14589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469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2020/5/27</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1101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899073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4602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412805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08961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2020/5/27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5675145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898057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367676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543797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510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theme" Target="../theme/theme11.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theme" Target="../theme/theme12.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theme" Target="../theme/theme13.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slideLayout" Target="../slideLayouts/slideLayout155.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theme" Target="../theme/theme14.xml"/><Relationship Id="rId3" Type="http://schemas.openxmlformats.org/officeDocument/2006/relationships/slideLayout" Target="../slideLayouts/slideLayout158.xml"/><Relationship Id="rId7" Type="http://schemas.openxmlformats.org/officeDocument/2006/relationships/slideLayout" Target="../slideLayouts/slideLayout162.xml"/><Relationship Id="rId12" Type="http://schemas.openxmlformats.org/officeDocument/2006/relationships/slideLayout" Target="../slideLayouts/slideLayout167.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5" Type="http://schemas.openxmlformats.org/officeDocument/2006/relationships/slideLayout" Target="../slideLayouts/slideLayout160.xml"/><Relationship Id="rId10" Type="http://schemas.openxmlformats.org/officeDocument/2006/relationships/slideLayout" Target="../slideLayouts/slideLayout165.xml"/><Relationship Id="rId4" Type="http://schemas.openxmlformats.org/officeDocument/2006/relationships/slideLayout" Target="../slideLayouts/slideLayout159.xml"/><Relationship Id="rId9" Type="http://schemas.openxmlformats.org/officeDocument/2006/relationships/slideLayout" Target="../slideLayouts/slideLayout16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5.xml"/><Relationship Id="rId13" Type="http://schemas.openxmlformats.org/officeDocument/2006/relationships/theme" Target="../theme/theme15.xml"/><Relationship Id="rId3" Type="http://schemas.openxmlformats.org/officeDocument/2006/relationships/slideLayout" Target="../slideLayouts/slideLayout170.xml"/><Relationship Id="rId7" Type="http://schemas.openxmlformats.org/officeDocument/2006/relationships/slideLayout" Target="../slideLayouts/slideLayout174.xml"/><Relationship Id="rId12" Type="http://schemas.openxmlformats.org/officeDocument/2006/relationships/slideLayout" Target="../slideLayouts/slideLayout179.xml"/><Relationship Id="rId2" Type="http://schemas.openxmlformats.org/officeDocument/2006/relationships/slideLayout" Target="../slideLayouts/slideLayout169.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5" Type="http://schemas.openxmlformats.org/officeDocument/2006/relationships/slideLayout" Target="../slideLayouts/slideLayout172.xml"/><Relationship Id="rId10" Type="http://schemas.openxmlformats.org/officeDocument/2006/relationships/slideLayout" Target="../slideLayouts/slideLayout177.xml"/><Relationship Id="rId4" Type="http://schemas.openxmlformats.org/officeDocument/2006/relationships/slideLayout" Target="../slideLayouts/slideLayout171.xml"/><Relationship Id="rId9" Type="http://schemas.openxmlformats.org/officeDocument/2006/relationships/slideLayout" Target="../slideLayouts/slideLayout176.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theme" Target="../theme/theme16.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slideLayout" Target="../slideLayouts/slideLayout191.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9.xml"/><Relationship Id="rId13" Type="http://schemas.openxmlformats.org/officeDocument/2006/relationships/theme" Target="../theme/theme17.xml"/><Relationship Id="rId3" Type="http://schemas.openxmlformats.org/officeDocument/2006/relationships/slideLayout" Target="../slideLayouts/slideLayout194.xml"/><Relationship Id="rId7" Type="http://schemas.openxmlformats.org/officeDocument/2006/relationships/slideLayout" Target="../slideLayouts/slideLayout198.xml"/><Relationship Id="rId12" Type="http://schemas.openxmlformats.org/officeDocument/2006/relationships/slideLayout" Target="../slideLayouts/slideLayout203.xml"/><Relationship Id="rId2" Type="http://schemas.openxmlformats.org/officeDocument/2006/relationships/slideLayout" Target="../slideLayouts/slideLayout193.xml"/><Relationship Id="rId1" Type="http://schemas.openxmlformats.org/officeDocument/2006/relationships/slideLayout" Target="../slideLayouts/slideLayout192.xml"/><Relationship Id="rId6" Type="http://schemas.openxmlformats.org/officeDocument/2006/relationships/slideLayout" Target="../slideLayouts/slideLayout197.xml"/><Relationship Id="rId11" Type="http://schemas.openxmlformats.org/officeDocument/2006/relationships/slideLayout" Target="../slideLayouts/slideLayout202.xml"/><Relationship Id="rId5" Type="http://schemas.openxmlformats.org/officeDocument/2006/relationships/slideLayout" Target="../slideLayouts/slideLayout196.xml"/><Relationship Id="rId10" Type="http://schemas.openxmlformats.org/officeDocument/2006/relationships/slideLayout" Target="../slideLayouts/slideLayout201.xml"/><Relationship Id="rId4" Type="http://schemas.openxmlformats.org/officeDocument/2006/relationships/slideLayout" Target="../slideLayouts/slideLayout195.xml"/><Relationship Id="rId9" Type="http://schemas.openxmlformats.org/officeDocument/2006/relationships/slideLayout" Target="../slideLayouts/slideLayout20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2020/5/27</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40005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214020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123958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7936933"/>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3398976"/>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5455303"/>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1351777"/>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5591647"/>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F88082A5-DAAA-40BC-8E1A-C501AD8E7D7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498309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28BCC91-89F8-4CE3-92D7-F359DEFF1FD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348267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225724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85924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2470209"/>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2.xml"/><Relationship Id="rId7" Type="http://schemas.openxmlformats.org/officeDocument/2006/relationships/image" Target="../media/image9.wmf"/><Relationship Id="rId2" Type="http://schemas.openxmlformats.org/officeDocument/2006/relationships/tags" Target="../tags/tag9.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notesSlide" Target="../notesSlides/notesSlide14.xml"/><Relationship Id="rId9" Type="http://schemas.openxmlformats.org/officeDocument/2006/relationships/hyperlink" Target="http://www.tsinghua.edu.cn/chn/yxsz/index.htm"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7.wmf"/><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第六章 网络应用（</a:t>
            </a:r>
            <a:r>
              <a:rPr lang="en-US" altLang="zh-CN" dirty="0"/>
              <a:t>3</a:t>
            </a:r>
            <a:r>
              <a:rPr lang="zh-CN" altLang="en-US" dirty="0" smtClean="0"/>
              <a:t>）</a:t>
            </a:r>
            <a:endParaRPr lang="zh-CN" altLang="en-US" dirty="0"/>
          </a:p>
        </p:txBody>
      </p:sp>
    </p:spTree>
    <p:extLst>
      <p:ext uri="{BB962C8B-B14F-4D97-AF65-F5344CB8AC3E}">
        <p14:creationId xmlns:p14="http://schemas.microsoft.com/office/powerpoint/2010/main" val="4113500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统一资源定位符</a:t>
            </a:r>
            <a:r>
              <a:rPr lang="en-US" altLang="zh-CN" dirty="0" smtClean="0"/>
              <a:t>URL</a:t>
            </a:r>
            <a:endParaRPr lang="zh-CN" altLang="en-US" dirty="0"/>
          </a:p>
        </p:txBody>
      </p:sp>
      <p:sp>
        <p:nvSpPr>
          <p:cNvPr id="3" name="内容占位符 2"/>
          <p:cNvSpPr>
            <a:spLocks noGrp="1"/>
          </p:cNvSpPr>
          <p:nvPr>
            <p:ph idx="1"/>
          </p:nvPr>
        </p:nvSpPr>
        <p:spPr>
          <a:xfrm>
            <a:off x="457200" y="1444979"/>
            <a:ext cx="8098971" cy="2016678"/>
          </a:xfrm>
        </p:spPr>
        <p:txBody>
          <a:bodyPr/>
          <a:lstStyle/>
          <a:p>
            <a:r>
              <a:rPr lang="en-US" altLang="zh-CN" dirty="0" smtClean="0"/>
              <a:t>URL</a:t>
            </a:r>
            <a:r>
              <a:rPr lang="zh-CN" altLang="en-US" dirty="0" smtClean="0"/>
              <a:t>的格式</a:t>
            </a:r>
            <a:r>
              <a:rPr lang="en-US" altLang="zh-CN" dirty="0" smtClean="0"/>
              <a:t> </a:t>
            </a:r>
            <a:endParaRPr lang="zh-CN" altLang="en-US" dirty="0"/>
          </a:p>
          <a:p>
            <a:pPr lvl="1">
              <a:lnSpc>
                <a:spcPct val="150000"/>
              </a:lnSpc>
            </a:pPr>
            <a:r>
              <a:rPr lang="zh-CN" altLang="en-US" sz="1800" dirty="0"/>
              <a:t>由以冒号隔开的两部分组成</a:t>
            </a:r>
          </a:p>
          <a:p>
            <a:pPr lvl="2">
              <a:lnSpc>
                <a:spcPct val="150000"/>
              </a:lnSpc>
            </a:pPr>
            <a:r>
              <a:rPr lang="en-US" altLang="zh-CN" sz="1600" dirty="0"/>
              <a:t>URL </a:t>
            </a:r>
            <a:r>
              <a:rPr lang="zh-CN" altLang="en-US" sz="1600" dirty="0"/>
              <a:t>字符对大小写没有要求</a:t>
            </a:r>
          </a:p>
          <a:p>
            <a:pPr lvl="2">
              <a:lnSpc>
                <a:spcPct val="150000"/>
              </a:lnSpc>
            </a:pPr>
            <a:r>
              <a:rPr lang="zh-CN" altLang="en-US" sz="1600" dirty="0"/>
              <a:t>例</a:t>
            </a:r>
            <a:r>
              <a:rPr lang="zh-CN" altLang="en-US" sz="1600" dirty="0" smtClean="0"/>
              <a:t>：</a:t>
            </a:r>
            <a:r>
              <a:rPr lang="en-US" altLang="zh-CN" sz="1600" dirty="0" smtClean="0"/>
              <a:t>http</a:t>
            </a:r>
            <a:r>
              <a:rPr lang="en-US" altLang="zh-CN" sz="1600" dirty="0"/>
              <a:t>://www.ict.ac.cn/jssgk/jssjj</a:t>
            </a:r>
            <a:r>
              <a:rPr lang="en-US" altLang="zh-CN" sz="1600" dirty="0" smtClean="0"/>
              <a:t>/</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12" name="Text Box 25"/>
          <p:cNvSpPr txBox="1">
            <a:spLocks noChangeArrowheads="1"/>
          </p:cNvSpPr>
          <p:nvPr/>
        </p:nvSpPr>
        <p:spPr bwMode="auto">
          <a:xfrm>
            <a:off x="1234214" y="3480028"/>
            <a:ext cx="5257800" cy="648997"/>
          </a:xfrm>
          <a:prstGeom prst="rect">
            <a:avLst/>
          </a:prstGeom>
          <a:solidFill>
            <a:schemeClr val="accent6">
              <a:lumMod val="40000"/>
              <a:lumOff val="60000"/>
            </a:schemeClr>
          </a:solidFill>
          <a:ln w="9525">
            <a:noFill/>
            <a:miter lim="800000"/>
            <a:headEnd/>
            <a:tailEnd/>
          </a:ln>
          <a:effectLst/>
          <a:extLst/>
        </p:spPr>
        <p:txBody>
          <a:bodyPr tIns="108000" bIns="108000">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lang="en-US" altLang="zh-CN" sz="2800" b="1">
                <a:latin typeface="Calibri" panose="020F0502020204030204" pitchFamily="34" charset="0"/>
                <a:ea typeface="华文楷体" panose="02010600040101010101" pitchFamily="2" charset="-122"/>
              </a:rPr>
              <a:t>&lt;</a:t>
            </a:r>
            <a:r>
              <a:rPr lang="zh-CN" altLang="en-US" sz="2800" b="1">
                <a:latin typeface="Calibri" panose="020F0502020204030204" pitchFamily="34" charset="0"/>
                <a:ea typeface="华文楷体" panose="02010600040101010101" pitchFamily="2" charset="-122"/>
              </a:rPr>
              <a:t>协议</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主机</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端口</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路径</a:t>
            </a:r>
            <a:r>
              <a:rPr lang="en-US" altLang="zh-CN" sz="2800" b="1">
                <a:latin typeface="Calibri" panose="020F0502020204030204" pitchFamily="34" charset="0"/>
                <a:ea typeface="华文楷体" panose="02010600040101010101" pitchFamily="2" charset="-122"/>
              </a:rPr>
              <a:t>&gt; </a:t>
            </a:r>
          </a:p>
        </p:txBody>
      </p:sp>
      <p:sp>
        <p:nvSpPr>
          <p:cNvPr id="14" name="Line 26"/>
          <p:cNvSpPr>
            <a:spLocks noChangeShapeType="1"/>
          </p:cNvSpPr>
          <p:nvPr/>
        </p:nvSpPr>
        <p:spPr bwMode="auto">
          <a:xfrm>
            <a:off x="2318952" y="4084646"/>
            <a:ext cx="567939" cy="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5" name="Freeform 27"/>
          <p:cNvSpPr>
            <a:spLocks/>
          </p:cNvSpPr>
          <p:nvPr/>
        </p:nvSpPr>
        <p:spPr bwMode="auto">
          <a:xfrm>
            <a:off x="2624558" y="4113732"/>
            <a:ext cx="611187" cy="876279"/>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7" name="Text Box 29"/>
          <p:cNvSpPr txBox="1">
            <a:spLocks noChangeArrowheads="1"/>
          </p:cNvSpPr>
          <p:nvPr/>
        </p:nvSpPr>
        <p:spPr bwMode="auto">
          <a:xfrm>
            <a:off x="3235745" y="4713012"/>
            <a:ext cx="1467068" cy="553998"/>
          </a:xfrm>
          <a:prstGeom prst="rect">
            <a:avLst/>
          </a:prstGeom>
          <a:solidFill>
            <a:schemeClr val="accent5">
              <a:lumMod val="50000"/>
            </a:schemeClr>
          </a:solidFill>
          <a:ln>
            <a:noFill/>
          </a:ln>
          <a:effectLs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lnSpc>
                <a:spcPct val="150000"/>
              </a:lnSpc>
              <a:spcBef>
                <a:spcPct val="0"/>
              </a:spcBef>
              <a:spcAft>
                <a:spcPct val="0"/>
              </a:spcAft>
            </a:pPr>
            <a:r>
              <a:rPr lang="zh-CN" altLang="en-US" sz="2000" b="1" dirty="0" smtClean="0">
                <a:solidFill>
                  <a:schemeClr val="bg1"/>
                </a:solidFill>
                <a:latin typeface="Calibri" panose="020F0502020204030204" pitchFamily="34" charset="0"/>
                <a:ea typeface="华文楷体" panose="02010600040101010101" pitchFamily="2" charset="-122"/>
              </a:rPr>
              <a:t>规定的格式</a:t>
            </a:r>
            <a:endParaRPr lang="zh-CN" altLang="en-US" sz="2000" b="1" dirty="0">
              <a:solidFill>
                <a:schemeClr val="bg1"/>
              </a:solidFill>
              <a:latin typeface="Calibri" panose="020F0502020204030204" pitchFamily="34" charset="0"/>
              <a:ea typeface="华文楷体" panose="02010600040101010101" pitchFamily="2" charset="-122"/>
            </a:endParaRPr>
          </a:p>
        </p:txBody>
      </p:sp>
    </p:spTree>
    <p:extLst>
      <p:ext uri="{BB962C8B-B14F-4D97-AF65-F5344CB8AC3E}">
        <p14:creationId xmlns:p14="http://schemas.microsoft.com/office/powerpoint/2010/main" val="915195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统一资源定位符</a:t>
            </a:r>
            <a:r>
              <a:rPr lang="en-US" altLang="zh-CN" dirty="0" smtClean="0"/>
              <a:t>URL</a:t>
            </a:r>
            <a:endParaRPr lang="zh-CN" altLang="en-US" dirty="0"/>
          </a:p>
        </p:txBody>
      </p:sp>
      <p:sp>
        <p:nvSpPr>
          <p:cNvPr id="3" name="内容占位符 2"/>
          <p:cNvSpPr>
            <a:spLocks noGrp="1"/>
          </p:cNvSpPr>
          <p:nvPr>
            <p:ph idx="1"/>
          </p:nvPr>
        </p:nvSpPr>
        <p:spPr>
          <a:xfrm>
            <a:off x="457200" y="1444979"/>
            <a:ext cx="8098971" cy="2016678"/>
          </a:xfrm>
        </p:spPr>
        <p:txBody>
          <a:bodyPr/>
          <a:lstStyle/>
          <a:p>
            <a:r>
              <a:rPr lang="en-US" altLang="zh-CN" dirty="0" smtClean="0"/>
              <a:t>URL</a:t>
            </a:r>
            <a:r>
              <a:rPr lang="zh-CN" altLang="en-US" dirty="0" smtClean="0"/>
              <a:t>的格式</a:t>
            </a:r>
            <a:r>
              <a:rPr lang="en-US" altLang="zh-CN" dirty="0" smtClean="0"/>
              <a:t> </a:t>
            </a:r>
            <a:endParaRPr lang="zh-CN" altLang="en-US" dirty="0"/>
          </a:p>
          <a:p>
            <a:pPr lvl="1">
              <a:lnSpc>
                <a:spcPct val="150000"/>
              </a:lnSpc>
            </a:pPr>
            <a:r>
              <a:rPr lang="zh-CN" altLang="en-US" sz="1800" dirty="0"/>
              <a:t>由以冒号隔开的两部分组成</a:t>
            </a:r>
          </a:p>
          <a:p>
            <a:pPr lvl="2">
              <a:lnSpc>
                <a:spcPct val="150000"/>
              </a:lnSpc>
            </a:pPr>
            <a:r>
              <a:rPr lang="en-US" altLang="zh-CN" sz="1600" dirty="0"/>
              <a:t>URL </a:t>
            </a:r>
            <a:r>
              <a:rPr lang="zh-CN" altLang="en-US" sz="1600" dirty="0"/>
              <a:t>字符对大小写没有要求</a:t>
            </a:r>
          </a:p>
          <a:p>
            <a:pPr lvl="2">
              <a:lnSpc>
                <a:spcPct val="150000"/>
              </a:lnSpc>
            </a:pPr>
            <a:r>
              <a:rPr lang="zh-CN" altLang="en-US" sz="1600" dirty="0"/>
              <a:t>例</a:t>
            </a:r>
            <a:r>
              <a:rPr lang="zh-CN" altLang="en-US" sz="1600" dirty="0" smtClean="0"/>
              <a:t>：</a:t>
            </a:r>
            <a:r>
              <a:rPr lang="en-US" altLang="zh-CN" sz="1600" dirty="0" smtClean="0"/>
              <a:t>http</a:t>
            </a:r>
            <a:r>
              <a:rPr lang="en-US" altLang="zh-CN" sz="1600" dirty="0"/>
              <a:t>://www.ict.ac.cn/jssgk/jssjj</a:t>
            </a:r>
            <a:r>
              <a:rPr lang="en-US" altLang="zh-CN" sz="1600" dirty="0" smtClean="0"/>
              <a:t>/</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
        <p:nvSpPr>
          <p:cNvPr id="12" name="Text Box 25"/>
          <p:cNvSpPr txBox="1">
            <a:spLocks noChangeArrowheads="1"/>
          </p:cNvSpPr>
          <p:nvPr/>
        </p:nvSpPr>
        <p:spPr bwMode="auto">
          <a:xfrm>
            <a:off x="1234214" y="3480028"/>
            <a:ext cx="5257800" cy="648997"/>
          </a:xfrm>
          <a:prstGeom prst="rect">
            <a:avLst/>
          </a:prstGeom>
          <a:solidFill>
            <a:schemeClr val="accent6">
              <a:lumMod val="40000"/>
              <a:lumOff val="60000"/>
            </a:schemeClr>
          </a:solidFill>
          <a:ln w="9525">
            <a:noFill/>
            <a:miter lim="800000"/>
            <a:headEnd/>
            <a:tailEnd/>
          </a:ln>
          <a:effectLst/>
          <a:extLst/>
        </p:spPr>
        <p:txBody>
          <a:bodyPr tIns="108000" bIns="108000">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lang="en-US" altLang="zh-CN" sz="2800" b="1">
                <a:latin typeface="Calibri" panose="020F0502020204030204" pitchFamily="34" charset="0"/>
                <a:ea typeface="华文楷体" panose="02010600040101010101" pitchFamily="2" charset="-122"/>
              </a:rPr>
              <a:t>&lt;</a:t>
            </a:r>
            <a:r>
              <a:rPr lang="zh-CN" altLang="en-US" sz="2800" b="1">
                <a:latin typeface="Calibri" panose="020F0502020204030204" pitchFamily="34" charset="0"/>
                <a:ea typeface="华文楷体" panose="02010600040101010101" pitchFamily="2" charset="-122"/>
              </a:rPr>
              <a:t>协议</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主机</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端口</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路径</a:t>
            </a:r>
            <a:r>
              <a:rPr lang="en-US" altLang="zh-CN" sz="2800" b="1">
                <a:latin typeface="Calibri" panose="020F0502020204030204" pitchFamily="34" charset="0"/>
                <a:ea typeface="华文楷体" panose="02010600040101010101" pitchFamily="2" charset="-122"/>
              </a:rPr>
              <a:t>&gt; </a:t>
            </a:r>
          </a:p>
        </p:txBody>
      </p:sp>
      <p:sp>
        <p:nvSpPr>
          <p:cNvPr id="14" name="Line 26"/>
          <p:cNvSpPr>
            <a:spLocks noChangeShapeType="1"/>
          </p:cNvSpPr>
          <p:nvPr/>
        </p:nvSpPr>
        <p:spPr bwMode="auto">
          <a:xfrm>
            <a:off x="2889874" y="4096641"/>
            <a:ext cx="989795" cy="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5" name="Freeform 27"/>
          <p:cNvSpPr>
            <a:spLocks/>
          </p:cNvSpPr>
          <p:nvPr/>
        </p:nvSpPr>
        <p:spPr bwMode="auto">
          <a:xfrm>
            <a:off x="3382204" y="4147396"/>
            <a:ext cx="611187" cy="876279"/>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7" name="Text Box 29"/>
          <p:cNvSpPr txBox="1">
            <a:spLocks noChangeArrowheads="1"/>
          </p:cNvSpPr>
          <p:nvPr/>
        </p:nvSpPr>
        <p:spPr bwMode="auto">
          <a:xfrm>
            <a:off x="3993391" y="4746676"/>
            <a:ext cx="4092518" cy="553998"/>
          </a:xfrm>
          <a:prstGeom prst="rect">
            <a:avLst/>
          </a:prstGeom>
          <a:solidFill>
            <a:schemeClr val="accent5">
              <a:lumMod val="50000"/>
            </a:schemeClr>
          </a:solidFill>
          <a:ln>
            <a:noFill/>
          </a:ln>
          <a:effectLs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lnSpc>
                <a:spcPct val="150000"/>
              </a:lnSpc>
              <a:spcBef>
                <a:spcPct val="0"/>
              </a:spcBef>
              <a:spcAft>
                <a:spcPct val="0"/>
              </a:spcAft>
            </a:pPr>
            <a:r>
              <a:rPr lang="zh-CN" altLang="en-US" sz="2000" b="1" dirty="0">
                <a:solidFill>
                  <a:schemeClr val="bg1"/>
                </a:solidFill>
                <a:latin typeface="Calibri" panose="020F0502020204030204" pitchFamily="34" charset="0"/>
                <a:ea typeface="华文楷体" panose="02010600040101010101" pitchFamily="2" charset="-122"/>
              </a:rPr>
              <a:t>存放资源的</a:t>
            </a:r>
            <a:r>
              <a:rPr lang="zh-CN" altLang="en-US" sz="2000" b="1" dirty="0" smtClean="0">
                <a:solidFill>
                  <a:schemeClr val="bg1"/>
                </a:solidFill>
                <a:latin typeface="Calibri" panose="020F0502020204030204" pitchFamily="34" charset="0"/>
                <a:ea typeface="华文楷体" panose="02010600040101010101" pitchFamily="2" charset="-122"/>
              </a:rPr>
              <a:t>主机在</a:t>
            </a:r>
            <a:r>
              <a:rPr lang="zh-CN" altLang="en-US" sz="2000" b="1" dirty="0">
                <a:solidFill>
                  <a:schemeClr val="bg1"/>
                </a:solidFill>
                <a:latin typeface="Calibri" panose="020F0502020204030204" pitchFamily="34" charset="0"/>
                <a:ea typeface="华文楷体" panose="02010600040101010101" pitchFamily="2" charset="-122"/>
              </a:rPr>
              <a:t>互联网中的域名</a:t>
            </a:r>
          </a:p>
        </p:txBody>
      </p:sp>
    </p:spTree>
    <p:extLst>
      <p:ext uri="{BB962C8B-B14F-4D97-AF65-F5344CB8AC3E}">
        <p14:creationId xmlns:p14="http://schemas.microsoft.com/office/powerpoint/2010/main" val="35654576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统一资源定位符</a:t>
            </a:r>
            <a:r>
              <a:rPr lang="en-US" altLang="zh-CN" dirty="0" smtClean="0"/>
              <a:t>URL</a:t>
            </a:r>
            <a:endParaRPr lang="zh-CN" altLang="en-US" dirty="0"/>
          </a:p>
        </p:txBody>
      </p:sp>
      <p:sp>
        <p:nvSpPr>
          <p:cNvPr id="3" name="内容占位符 2"/>
          <p:cNvSpPr>
            <a:spLocks noGrp="1"/>
          </p:cNvSpPr>
          <p:nvPr>
            <p:ph idx="1"/>
          </p:nvPr>
        </p:nvSpPr>
        <p:spPr>
          <a:xfrm>
            <a:off x="457200" y="1444979"/>
            <a:ext cx="8098971" cy="2016678"/>
          </a:xfrm>
        </p:spPr>
        <p:txBody>
          <a:bodyPr/>
          <a:lstStyle/>
          <a:p>
            <a:r>
              <a:rPr lang="en-US" altLang="zh-CN" dirty="0" smtClean="0"/>
              <a:t>URL</a:t>
            </a:r>
            <a:r>
              <a:rPr lang="zh-CN" altLang="en-US" dirty="0" smtClean="0"/>
              <a:t>的格式</a:t>
            </a:r>
            <a:r>
              <a:rPr lang="en-US" altLang="zh-CN" dirty="0" smtClean="0"/>
              <a:t> </a:t>
            </a:r>
            <a:endParaRPr lang="zh-CN" altLang="en-US" dirty="0"/>
          </a:p>
          <a:p>
            <a:pPr lvl="1">
              <a:lnSpc>
                <a:spcPct val="150000"/>
              </a:lnSpc>
            </a:pPr>
            <a:r>
              <a:rPr lang="zh-CN" altLang="en-US" sz="1800" dirty="0"/>
              <a:t>由以冒号隔开的两部分组成</a:t>
            </a:r>
          </a:p>
          <a:p>
            <a:pPr lvl="2">
              <a:lnSpc>
                <a:spcPct val="150000"/>
              </a:lnSpc>
            </a:pPr>
            <a:r>
              <a:rPr lang="en-US" altLang="zh-CN" sz="1600" dirty="0"/>
              <a:t>URL </a:t>
            </a:r>
            <a:r>
              <a:rPr lang="zh-CN" altLang="en-US" sz="1600" dirty="0"/>
              <a:t>字符对大小写没有要求</a:t>
            </a:r>
          </a:p>
          <a:p>
            <a:pPr lvl="2">
              <a:lnSpc>
                <a:spcPct val="150000"/>
              </a:lnSpc>
            </a:pPr>
            <a:r>
              <a:rPr lang="zh-CN" altLang="en-US" sz="1600" dirty="0"/>
              <a:t>例</a:t>
            </a:r>
            <a:r>
              <a:rPr lang="zh-CN" altLang="en-US" sz="1600" dirty="0" smtClean="0"/>
              <a:t>：</a:t>
            </a:r>
            <a:r>
              <a:rPr lang="en-US" altLang="zh-CN" sz="1600" dirty="0" smtClean="0"/>
              <a:t>http</a:t>
            </a:r>
            <a:r>
              <a:rPr lang="en-US" altLang="zh-CN" sz="1600" dirty="0"/>
              <a:t>://www.ict.ac.cn/jssgk/jssjj</a:t>
            </a:r>
            <a:r>
              <a:rPr lang="en-US" altLang="zh-CN" sz="1600" dirty="0" smtClean="0"/>
              <a:t>/</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12" name="Text Box 25"/>
          <p:cNvSpPr txBox="1">
            <a:spLocks noChangeArrowheads="1"/>
          </p:cNvSpPr>
          <p:nvPr/>
        </p:nvSpPr>
        <p:spPr bwMode="auto">
          <a:xfrm>
            <a:off x="1234214" y="3480028"/>
            <a:ext cx="5257800" cy="648997"/>
          </a:xfrm>
          <a:prstGeom prst="rect">
            <a:avLst/>
          </a:prstGeom>
          <a:solidFill>
            <a:schemeClr val="accent6">
              <a:lumMod val="40000"/>
              <a:lumOff val="60000"/>
            </a:schemeClr>
          </a:solidFill>
          <a:ln w="9525">
            <a:noFill/>
            <a:miter lim="800000"/>
            <a:headEnd/>
            <a:tailEnd/>
          </a:ln>
          <a:effectLst/>
          <a:extLst/>
        </p:spPr>
        <p:txBody>
          <a:bodyPr tIns="108000" bIns="108000">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lang="en-US" altLang="zh-CN" sz="2800" b="1">
                <a:latin typeface="Calibri" panose="020F0502020204030204" pitchFamily="34" charset="0"/>
                <a:ea typeface="华文楷体" panose="02010600040101010101" pitchFamily="2" charset="-122"/>
              </a:rPr>
              <a:t>&lt;</a:t>
            </a:r>
            <a:r>
              <a:rPr lang="zh-CN" altLang="en-US" sz="2800" b="1">
                <a:latin typeface="Calibri" panose="020F0502020204030204" pitchFamily="34" charset="0"/>
                <a:ea typeface="华文楷体" panose="02010600040101010101" pitchFamily="2" charset="-122"/>
              </a:rPr>
              <a:t>协议</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主机</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端口</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路径</a:t>
            </a:r>
            <a:r>
              <a:rPr lang="en-US" altLang="zh-CN" sz="2800" b="1">
                <a:latin typeface="Calibri" panose="020F0502020204030204" pitchFamily="34" charset="0"/>
                <a:ea typeface="华文楷体" panose="02010600040101010101" pitchFamily="2" charset="-122"/>
              </a:rPr>
              <a:t>&gt; </a:t>
            </a:r>
          </a:p>
        </p:txBody>
      </p:sp>
      <p:sp>
        <p:nvSpPr>
          <p:cNvPr id="14" name="Line 26"/>
          <p:cNvSpPr>
            <a:spLocks noChangeShapeType="1"/>
          </p:cNvSpPr>
          <p:nvPr/>
        </p:nvSpPr>
        <p:spPr bwMode="auto">
          <a:xfrm>
            <a:off x="4104720" y="4103111"/>
            <a:ext cx="2230766" cy="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5" name="Freeform 27"/>
          <p:cNvSpPr>
            <a:spLocks/>
          </p:cNvSpPr>
          <p:nvPr/>
        </p:nvSpPr>
        <p:spPr bwMode="auto">
          <a:xfrm>
            <a:off x="5171816" y="4152828"/>
            <a:ext cx="611187" cy="876279"/>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7" name="Text Box 29"/>
          <p:cNvSpPr txBox="1">
            <a:spLocks noChangeArrowheads="1"/>
          </p:cNvSpPr>
          <p:nvPr/>
        </p:nvSpPr>
        <p:spPr bwMode="auto">
          <a:xfrm>
            <a:off x="5783003" y="4752108"/>
            <a:ext cx="1610575" cy="553998"/>
          </a:xfrm>
          <a:prstGeom prst="rect">
            <a:avLst/>
          </a:prstGeom>
          <a:solidFill>
            <a:schemeClr val="accent5">
              <a:lumMod val="50000"/>
            </a:schemeClr>
          </a:solidFill>
          <a:ln>
            <a:noFill/>
          </a:ln>
          <a:effectLs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lnSpc>
                <a:spcPct val="150000"/>
              </a:lnSpc>
              <a:spcBef>
                <a:spcPct val="0"/>
              </a:spcBef>
              <a:spcAft>
                <a:spcPct val="0"/>
              </a:spcAft>
            </a:pPr>
            <a:r>
              <a:rPr lang="zh-CN" altLang="en-US" sz="2000" b="1" dirty="0" smtClean="0">
                <a:solidFill>
                  <a:schemeClr val="bg1"/>
                </a:solidFill>
                <a:latin typeface="Calibri" panose="020F0502020204030204" pitchFamily="34" charset="0"/>
                <a:ea typeface="华文楷体" panose="02010600040101010101" pitchFamily="2" charset="-122"/>
              </a:rPr>
              <a:t>有时可省略</a:t>
            </a:r>
            <a:endParaRPr lang="zh-CN" altLang="en-US" sz="2000" b="1" dirty="0">
              <a:solidFill>
                <a:schemeClr val="bg1"/>
              </a:solidFill>
              <a:latin typeface="Calibri" panose="020F0502020204030204" pitchFamily="34" charset="0"/>
              <a:ea typeface="华文楷体" panose="02010600040101010101" pitchFamily="2" charset="-122"/>
            </a:endParaRPr>
          </a:p>
        </p:txBody>
      </p:sp>
    </p:spTree>
    <p:extLst>
      <p:ext uri="{BB962C8B-B14F-4D97-AF65-F5344CB8AC3E}">
        <p14:creationId xmlns:p14="http://schemas.microsoft.com/office/powerpoint/2010/main" val="20453962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200" y="1444979"/>
            <a:ext cx="8098971" cy="3148286"/>
          </a:xfrm>
        </p:spPr>
        <p:txBody>
          <a:bodyPr/>
          <a:lstStyle/>
          <a:p>
            <a:r>
              <a:rPr lang="zh-CN" altLang="en-US" dirty="0" smtClean="0"/>
              <a:t>超文本</a:t>
            </a:r>
            <a:r>
              <a:rPr lang="zh-CN" altLang="en-US" dirty="0"/>
              <a:t>传送协议 </a:t>
            </a:r>
            <a:r>
              <a:rPr lang="en-US" altLang="zh-CN" dirty="0"/>
              <a:t>HTTP (</a:t>
            </a:r>
            <a:r>
              <a:rPr lang="en-US" altLang="zh-CN" dirty="0" err="1"/>
              <a:t>HyperText</a:t>
            </a:r>
            <a:r>
              <a:rPr lang="en-US" altLang="zh-CN" dirty="0"/>
              <a:t> Transfer Protocol</a:t>
            </a:r>
            <a:r>
              <a:rPr lang="en-US" altLang="zh-CN" dirty="0" smtClean="0"/>
              <a:t>)</a:t>
            </a:r>
            <a:endParaRPr lang="zh-CN" altLang="en-US" dirty="0" smtClean="0"/>
          </a:p>
          <a:p>
            <a:pPr lvl="1">
              <a:lnSpc>
                <a:spcPct val="150000"/>
              </a:lnSpc>
            </a:pPr>
            <a:r>
              <a:rPr lang="zh-CN" altLang="en-US" sz="1800" dirty="0" smtClean="0"/>
              <a:t>基于</a:t>
            </a:r>
            <a:r>
              <a:rPr lang="en-US" altLang="zh-CN" sz="1800" dirty="0" smtClean="0"/>
              <a:t>HTTP</a:t>
            </a:r>
            <a:r>
              <a:rPr lang="zh-CN" altLang="en-US" sz="1800" dirty="0" smtClean="0"/>
              <a:t>实现</a:t>
            </a:r>
            <a:r>
              <a:rPr lang="en-US" altLang="zh-CN" sz="1800" dirty="0"/>
              <a:t>Web</a:t>
            </a:r>
            <a:r>
              <a:rPr lang="zh-CN" altLang="en-US" sz="1800" dirty="0"/>
              <a:t>客户程序与服务器程序之间的交互</a:t>
            </a:r>
          </a:p>
          <a:p>
            <a:pPr lvl="1">
              <a:lnSpc>
                <a:spcPct val="150000"/>
              </a:lnSpc>
            </a:pPr>
            <a:r>
              <a:rPr lang="en-US" altLang="zh-CN" sz="1800" dirty="0"/>
              <a:t>HTTP </a:t>
            </a:r>
            <a:r>
              <a:rPr lang="zh-CN" altLang="en-US" sz="1800" dirty="0"/>
              <a:t>是</a:t>
            </a:r>
            <a:r>
              <a:rPr lang="zh-CN" altLang="en-US" sz="1800" dirty="0" smtClean="0"/>
              <a:t>面向事务 </a:t>
            </a:r>
            <a:r>
              <a:rPr lang="en-US" altLang="zh-CN" sz="1800" dirty="0" smtClean="0"/>
              <a:t>(</a:t>
            </a:r>
            <a:r>
              <a:rPr lang="en-US" altLang="zh-CN" sz="1800" dirty="0"/>
              <a:t>transaction-oriented</a:t>
            </a:r>
            <a:r>
              <a:rPr lang="en-US" altLang="zh-CN" sz="1800" dirty="0" smtClean="0"/>
              <a:t>)</a:t>
            </a:r>
            <a:r>
              <a:rPr lang="zh-CN" altLang="en-US" sz="1800" dirty="0"/>
              <a:t>的</a:t>
            </a:r>
            <a:r>
              <a:rPr lang="zh-CN" altLang="en-US" sz="1800" dirty="0" smtClean="0"/>
              <a:t>应用层</a:t>
            </a:r>
            <a:r>
              <a:rPr lang="zh-CN" altLang="en-US" sz="1800" dirty="0"/>
              <a:t>协议</a:t>
            </a:r>
            <a:r>
              <a:rPr lang="zh-CN" altLang="en-US" sz="1800" dirty="0" smtClean="0"/>
              <a:t>，是</a:t>
            </a:r>
            <a:r>
              <a:rPr lang="en-US" altLang="zh-CN" sz="1800" dirty="0" smtClean="0"/>
              <a:t>Web</a:t>
            </a:r>
            <a:r>
              <a:rPr lang="zh-CN" altLang="en-US" sz="1800" dirty="0" smtClean="0"/>
              <a:t>能够</a:t>
            </a:r>
            <a:r>
              <a:rPr lang="zh-CN" altLang="en-US" sz="1800" dirty="0"/>
              <a:t>可靠地交换文件（包括文本、声音、图像等各种多媒体文件）的重要</a:t>
            </a:r>
            <a:r>
              <a:rPr lang="zh-CN" altLang="en-US" sz="1800" dirty="0" smtClean="0"/>
              <a:t>基础</a:t>
            </a:r>
            <a:endParaRPr lang="en-US" altLang="zh-CN" sz="1800" dirty="0" smtClean="0"/>
          </a:p>
          <a:p>
            <a:pPr lvl="1">
              <a:lnSpc>
                <a:spcPct val="150000"/>
              </a:lnSpc>
            </a:pPr>
            <a:r>
              <a:rPr lang="en-US" altLang="zh-CN" sz="1800" dirty="0" smtClean="0"/>
              <a:t>HTTP </a:t>
            </a:r>
            <a:r>
              <a:rPr lang="en-US" altLang="zh-CN" sz="1800" dirty="0"/>
              <a:t>1.0 </a:t>
            </a:r>
            <a:r>
              <a:rPr lang="zh-CN" altLang="en-US" sz="1800" dirty="0"/>
              <a:t>协议是无状态的 </a:t>
            </a:r>
            <a:r>
              <a:rPr lang="en-US" altLang="zh-CN" sz="1800" dirty="0"/>
              <a:t>(stateless</a:t>
            </a:r>
            <a:r>
              <a:rPr lang="en-US" altLang="zh-CN" sz="1800" dirty="0" smtClean="0"/>
              <a:t>)</a:t>
            </a:r>
            <a:r>
              <a:rPr lang="zh-CN" altLang="en-US" sz="1800" dirty="0" smtClean="0"/>
              <a:t>，</a:t>
            </a:r>
            <a:r>
              <a:rPr lang="en-US" altLang="zh-CN" sz="1800" dirty="0" smtClean="0"/>
              <a:t>HTTP </a:t>
            </a:r>
            <a:r>
              <a:rPr lang="zh-CN" altLang="en-US" sz="1800" dirty="0"/>
              <a:t>协议本身也是无连接的，虽然它使用了面向连接的 </a:t>
            </a:r>
            <a:r>
              <a:rPr lang="en-US" altLang="zh-CN" sz="1800" dirty="0"/>
              <a:t>TCP </a:t>
            </a:r>
            <a:r>
              <a:rPr lang="zh-CN" altLang="en-US" sz="1800" dirty="0"/>
              <a:t>向上提供的服务</a:t>
            </a:r>
            <a:endParaRPr lang="en-US" altLang="zh-CN" sz="18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6" name="Text Box 29"/>
          <p:cNvSpPr txBox="1">
            <a:spLocks noChangeArrowheads="1"/>
          </p:cNvSpPr>
          <p:nvPr/>
        </p:nvSpPr>
        <p:spPr bwMode="auto">
          <a:xfrm>
            <a:off x="398135" y="4323351"/>
            <a:ext cx="8491870" cy="2308324"/>
          </a:xfrm>
          <a:prstGeom prst="rect">
            <a:avLst/>
          </a:prstGeom>
          <a:solidFill>
            <a:schemeClr val="accent5">
              <a:lumMod val="50000"/>
            </a:schemeClr>
          </a:solidFill>
          <a:ln>
            <a:noFill/>
          </a:ln>
          <a:effectLs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lnSpc>
                <a:spcPct val="150000"/>
              </a:lnSpc>
              <a:spcBef>
                <a:spcPct val="0"/>
              </a:spcBef>
              <a:spcAft>
                <a:spcPct val="0"/>
              </a:spcAft>
            </a:pPr>
            <a:r>
              <a:rPr lang="zh-CN" altLang="en-US" sz="2400" b="1" dirty="0" smtClean="0">
                <a:solidFill>
                  <a:schemeClr val="bg1"/>
                </a:solidFill>
                <a:latin typeface="Calibri" panose="020F0502020204030204" pitchFamily="34" charset="0"/>
                <a:ea typeface="华文楷体" panose="02010600040101010101" pitchFamily="2" charset="-122"/>
              </a:rPr>
              <a:t>面向事务：一系列信息交换是不可分割的</a:t>
            </a:r>
            <a:r>
              <a:rPr lang="zh-CN" altLang="en-US" sz="2400" b="1" smtClean="0">
                <a:solidFill>
                  <a:schemeClr val="bg1"/>
                </a:solidFill>
                <a:latin typeface="Calibri" panose="020F0502020204030204" pitchFamily="34" charset="0"/>
                <a:ea typeface="华文楷体" panose="02010600040101010101" pitchFamily="2" charset="-122"/>
              </a:rPr>
              <a:t>整体，所有信息交换需要完整完成，否则信息交换视为不成功</a:t>
            </a:r>
            <a:endParaRPr lang="en-US" altLang="zh-CN" sz="2400" b="1" smtClean="0">
              <a:solidFill>
                <a:schemeClr val="bg1"/>
              </a:solidFill>
              <a:latin typeface="Calibri" panose="020F0502020204030204" pitchFamily="34" charset="0"/>
              <a:ea typeface="华文楷体" panose="02010600040101010101" pitchFamily="2" charset="-122"/>
            </a:endParaRPr>
          </a:p>
          <a:p>
            <a:pPr fontAlgn="base">
              <a:lnSpc>
                <a:spcPct val="150000"/>
              </a:lnSpc>
              <a:spcBef>
                <a:spcPct val="0"/>
              </a:spcBef>
              <a:spcAft>
                <a:spcPct val="0"/>
              </a:spcAft>
            </a:pPr>
            <a:r>
              <a:rPr lang="zh-CN" altLang="en-US" sz="2400" b="1" smtClean="0">
                <a:solidFill>
                  <a:schemeClr val="bg1"/>
                </a:solidFill>
                <a:latin typeface="Calibri" panose="020F0502020204030204" pitchFamily="34" charset="0"/>
                <a:ea typeface="华文楷体" panose="02010600040101010101" pitchFamily="2" charset="-122"/>
              </a:rPr>
              <a:t>（域名解析、</a:t>
            </a:r>
            <a:r>
              <a:rPr lang="en-US" altLang="zh-CN" sz="2400" b="1" smtClean="0">
                <a:solidFill>
                  <a:schemeClr val="bg1"/>
                </a:solidFill>
                <a:latin typeface="Calibri" panose="020F0502020204030204" pitchFamily="34" charset="0"/>
                <a:ea typeface="华文楷体" panose="02010600040101010101" pitchFamily="2" charset="-122"/>
              </a:rPr>
              <a:t>TCP</a:t>
            </a:r>
            <a:r>
              <a:rPr lang="zh-CN" altLang="en-US" sz="2400" b="1" smtClean="0">
                <a:solidFill>
                  <a:schemeClr val="bg1"/>
                </a:solidFill>
                <a:latin typeface="Calibri" panose="020F0502020204030204" pitchFamily="34" charset="0"/>
                <a:ea typeface="华文楷体" panose="02010600040101010101" pitchFamily="2" charset="-122"/>
              </a:rPr>
              <a:t>连接、</a:t>
            </a:r>
            <a:r>
              <a:rPr lang="en-US" altLang="zh-CN" sz="2400" b="1" smtClean="0">
                <a:solidFill>
                  <a:schemeClr val="bg1"/>
                </a:solidFill>
                <a:latin typeface="Calibri" panose="020F0502020204030204" pitchFamily="34" charset="0"/>
                <a:ea typeface="华文楷体" panose="02010600040101010101" pitchFamily="2" charset="-122"/>
              </a:rPr>
              <a:t>http</a:t>
            </a:r>
            <a:r>
              <a:rPr lang="zh-CN" altLang="en-US" sz="2400" b="1" smtClean="0">
                <a:solidFill>
                  <a:schemeClr val="bg1"/>
                </a:solidFill>
                <a:latin typeface="Calibri" panose="020F0502020204030204" pitchFamily="34" charset="0"/>
                <a:ea typeface="华文楷体" panose="02010600040101010101" pitchFamily="2" charset="-122"/>
              </a:rPr>
              <a:t>请求、获得</a:t>
            </a:r>
            <a:r>
              <a:rPr lang="en-US" altLang="zh-CN" sz="2400" b="1" smtClean="0">
                <a:solidFill>
                  <a:schemeClr val="bg1"/>
                </a:solidFill>
                <a:latin typeface="Calibri" panose="020F0502020204030204" pitchFamily="34" charset="0"/>
                <a:ea typeface="华文楷体" panose="02010600040101010101" pitchFamily="2" charset="-122"/>
              </a:rPr>
              <a:t>html</a:t>
            </a:r>
            <a:r>
              <a:rPr lang="zh-CN" altLang="en-US" sz="2400" b="1" smtClean="0">
                <a:solidFill>
                  <a:schemeClr val="bg1"/>
                </a:solidFill>
                <a:latin typeface="Calibri" panose="020F0502020204030204" pitchFamily="34" charset="0"/>
                <a:ea typeface="华文楷体" panose="02010600040101010101" pitchFamily="2" charset="-122"/>
              </a:rPr>
              <a:t>代码、解析</a:t>
            </a:r>
            <a:r>
              <a:rPr lang="en-US" altLang="zh-CN" sz="2400" b="1" smtClean="0">
                <a:solidFill>
                  <a:schemeClr val="bg1"/>
                </a:solidFill>
                <a:latin typeface="Calibri" panose="020F0502020204030204" pitchFamily="34" charset="0"/>
                <a:ea typeface="华文楷体" panose="02010600040101010101" pitchFamily="2" charset="-122"/>
              </a:rPr>
              <a:t>html</a:t>
            </a:r>
            <a:r>
              <a:rPr lang="zh-CN" altLang="en-US" sz="2400" b="1" smtClean="0">
                <a:solidFill>
                  <a:schemeClr val="bg1"/>
                </a:solidFill>
                <a:latin typeface="Calibri" panose="020F0502020204030204" pitchFamily="34" charset="0"/>
                <a:ea typeface="华文楷体" panose="02010600040101010101" pitchFamily="2" charset="-122"/>
              </a:rPr>
              <a:t>代码并请求资源、渲染呈现）</a:t>
            </a:r>
            <a:endParaRPr lang="zh-CN" altLang="en-US" sz="2400" b="1" dirty="0">
              <a:solidFill>
                <a:schemeClr val="bg1"/>
              </a:solidFill>
              <a:latin typeface="Calibri" panose="020F0502020204030204" pitchFamily="34" charset="0"/>
              <a:ea typeface="华文楷体" panose="02010600040101010101" pitchFamily="2" charset="-122"/>
            </a:endParaRPr>
          </a:p>
        </p:txBody>
      </p:sp>
    </p:spTree>
    <p:custDataLst>
      <p:tags r:id="rId1"/>
    </p:custDataLst>
    <p:extLst>
      <p:ext uri="{BB962C8B-B14F-4D97-AF65-F5344CB8AC3E}">
        <p14:creationId xmlns:p14="http://schemas.microsoft.com/office/powerpoint/2010/main" val="3088144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33" name="Line 92"/>
          <p:cNvSpPr>
            <a:spLocks noChangeShapeType="1"/>
          </p:cNvSpPr>
          <p:nvPr/>
        </p:nvSpPr>
        <p:spPr bwMode="auto">
          <a:xfrm>
            <a:off x="1869992" y="4320617"/>
            <a:ext cx="0" cy="253738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34" name="Line 93"/>
          <p:cNvSpPr>
            <a:spLocks noChangeShapeType="1"/>
          </p:cNvSpPr>
          <p:nvPr/>
        </p:nvSpPr>
        <p:spPr bwMode="auto">
          <a:xfrm>
            <a:off x="6662213" y="4320617"/>
            <a:ext cx="0" cy="253738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nvGrpSpPr>
          <p:cNvPr id="35" name="Group 116"/>
          <p:cNvGrpSpPr>
            <a:grpSpLocks/>
          </p:cNvGrpSpPr>
          <p:nvPr/>
        </p:nvGrpSpPr>
        <p:grpSpPr bwMode="auto">
          <a:xfrm>
            <a:off x="1869992" y="4714523"/>
            <a:ext cx="4792221" cy="369615"/>
            <a:chOff x="1149" y="2704"/>
            <a:chExt cx="3240" cy="274"/>
          </a:xfrm>
        </p:grpSpPr>
        <p:sp>
          <p:nvSpPr>
            <p:cNvPr id="36" name="Line 103"/>
            <p:cNvSpPr>
              <a:spLocks noChangeShapeType="1"/>
            </p:cNvSpPr>
            <p:nvPr/>
          </p:nvSpPr>
          <p:spPr bwMode="auto">
            <a:xfrm>
              <a:off x="1149" y="2836"/>
              <a:ext cx="3240" cy="0"/>
            </a:xfrm>
            <a:prstGeom prst="line">
              <a:avLst/>
            </a:prstGeom>
            <a:noFill/>
            <a:ln w="38100">
              <a:solidFill>
                <a:srgbClr val="333399"/>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37" name="Text Box 104"/>
            <p:cNvSpPr txBox="1">
              <a:spLocks noChangeArrowheads="1"/>
            </p:cNvSpPr>
            <p:nvPr/>
          </p:nvSpPr>
          <p:spPr bwMode="auto">
            <a:xfrm>
              <a:off x="2176" y="2704"/>
              <a:ext cx="1292" cy="2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00" dirty="0" smtClean="0">
                  <a:solidFill>
                    <a:srgbClr val="000099"/>
                  </a:solidFill>
                  <a:latin typeface="Calibri" panose="020F0502020204030204" pitchFamily="34" charset="0"/>
                  <a:ea typeface="华文楷体" panose="02010600040101010101" pitchFamily="2" charset="-122"/>
                </a:rPr>
                <a:t>4</a:t>
              </a:r>
              <a:r>
                <a:rPr kumimoji="1" lang="zh-CN" altLang="en-US" sz="1800" dirty="0" smtClean="0">
                  <a:solidFill>
                    <a:srgbClr val="000099"/>
                  </a:solidFill>
                  <a:latin typeface="Calibri" panose="020F0502020204030204" pitchFamily="34" charset="0"/>
                  <a:ea typeface="华文楷体" panose="02010600040101010101" pitchFamily="2" charset="-122"/>
                </a:rPr>
                <a:t>）建立 </a:t>
              </a:r>
              <a:r>
                <a:rPr kumimoji="1" lang="en-US" altLang="zh-CN" sz="1800" dirty="0">
                  <a:solidFill>
                    <a:srgbClr val="000099"/>
                  </a:solidFill>
                  <a:latin typeface="Calibri" panose="020F0502020204030204" pitchFamily="34" charset="0"/>
                  <a:ea typeface="华文楷体" panose="02010600040101010101" pitchFamily="2" charset="-122"/>
                </a:rPr>
                <a:t>TCP </a:t>
              </a:r>
              <a:r>
                <a:rPr kumimoji="1" lang="zh-CN" altLang="en-US" sz="1800" dirty="0">
                  <a:solidFill>
                    <a:srgbClr val="000099"/>
                  </a:solidFill>
                  <a:latin typeface="Calibri" panose="020F0502020204030204" pitchFamily="34" charset="0"/>
                  <a:ea typeface="华文楷体" panose="02010600040101010101" pitchFamily="2" charset="-122"/>
                </a:rPr>
                <a:t>连接</a:t>
              </a:r>
            </a:p>
          </p:txBody>
        </p:sp>
      </p:grpSp>
      <p:grpSp>
        <p:nvGrpSpPr>
          <p:cNvPr id="60" name="组合 59"/>
          <p:cNvGrpSpPr/>
          <p:nvPr/>
        </p:nvGrpSpPr>
        <p:grpSpPr>
          <a:xfrm>
            <a:off x="1178592" y="1811610"/>
            <a:ext cx="6386694" cy="2635462"/>
            <a:chOff x="1197758" y="1350709"/>
            <a:chExt cx="6963278" cy="3126877"/>
          </a:xfrm>
        </p:grpSpPr>
        <p:graphicFrame>
          <p:nvGraphicFramePr>
            <p:cNvPr id="7" name="Object 66"/>
            <p:cNvGraphicFramePr>
              <a:graphicFrameLocks noChangeAspect="1"/>
            </p:cNvGraphicFramePr>
            <p:nvPr>
              <p:extLst>
                <p:ext uri="{D42A27DB-BD31-4B8C-83A1-F6EECF244321}">
                  <p14:modId xmlns:p14="http://schemas.microsoft.com/office/powerpoint/2010/main" val="1440804830"/>
                </p:ext>
              </p:extLst>
            </p:nvPr>
          </p:nvGraphicFramePr>
          <p:xfrm>
            <a:off x="2483078" y="3039601"/>
            <a:ext cx="3582333" cy="1437985"/>
          </p:xfrm>
          <a:graphic>
            <a:graphicData uri="http://schemas.openxmlformats.org/presentationml/2006/ole">
              <mc:AlternateContent xmlns:mc="http://schemas.openxmlformats.org/markup-compatibility/2006">
                <mc:Choice xmlns:v="urn:schemas-microsoft-com:vml" Requires="v">
                  <p:oleObj spid="_x0000_s8258" name="VISIO" r:id="rId5" imgW="1687068" imgH="964692" progId="Visio.Drawing.11">
                    <p:embed/>
                  </p:oleObj>
                </mc:Choice>
                <mc:Fallback>
                  <p:oleObj name="VISIO" r:id="rId5" imgW="1687068" imgH="964692" progId="Visio.Drawing.11">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078" y="3039601"/>
                          <a:ext cx="3582333" cy="143798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8" name="Picture 6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68694" y="1776980"/>
              <a:ext cx="1551555" cy="205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reeform 68"/>
            <p:cNvSpPr>
              <a:spLocks/>
            </p:cNvSpPr>
            <p:nvPr/>
          </p:nvSpPr>
          <p:spPr bwMode="auto">
            <a:xfrm>
              <a:off x="3499207" y="3317484"/>
              <a:ext cx="418579" cy="226625"/>
            </a:xfrm>
            <a:custGeom>
              <a:avLst/>
              <a:gdLst>
                <a:gd name="T0" fmla="*/ 2147483646 w 117"/>
                <a:gd name="T1" fmla="*/ 2147483646 h 118"/>
                <a:gd name="T2" fmla="*/ 0 w 117"/>
                <a:gd name="T3" fmla="*/ 2147483646 h 118"/>
                <a:gd name="T4" fmla="*/ 0 w 117"/>
                <a:gd name="T5" fmla="*/ 2147483646 h 118"/>
                <a:gd name="T6" fmla="*/ 2147483646 w 117"/>
                <a:gd name="T7" fmla="*/ 2147483646 h 118"/>
                <a:gd name="T8" fmla="*/ 2147483646 w 117"/>
                <a:gd name="T9" fmla="*/ 2147483646 h 118"/>
                <a:gd name="T10" fmla="*/ 2147483646 w 117"/>
                <a:gd name="T11" fmla="*/ 0 h 118"/>
                <a:gd name="T12" fmla="*/ 2147483646 w 117"/>
                <a:gd name="T13" fmla="*/ 0 h 118"/>
                <a:gd name="T14" fmla="*/ 2147483646 w 117"/>
                <a:gd name="T15" fmla="*/ 0 h 118"/>
                <a:gd name="T16" fmla="*/ 2147483646 w 117"/>
                <a:gd name="T17" fmla="*/ 2147483646 h 118"/>
                <a:gd name="T18" fmla="*/ 2147483646 w 117"/>
                <a:gd name="T19" fmla="*/ 2147483646 h 118"/>
                <a:gd name="T20" fmla="*/ 2147483646 w 117"/>
                <a:gd name="T21" fmla="*/ 2147483646 h 118"/>
                <a:gd name="T22" fmla="*/ 2147483646 w 117"/>
                <a:gd name="T23" fmla="*/ 2147483646 h 118"/>
                <a:gd name="T24" fmla="*/ 2147483646 w 117"/>
                <a:gd name="T25" fmla="*/ 2147483646 h 118"/>
                <a:gd name="T26" fmla="*/ 2147483646 w 117"/>
                <a:gd name="T27" fmla="*/ 2147483646 h 118"/>
                <a:gd name="T28" fmla="*/ 2147483646 w 117"/>
                <a:gd name="T29" fmla="*/ 2147483646 h 118"/>
                <a:gd name="T30" fmla="*/ 2147483646 w 117"/>
                <a:gd name="T31" fmla="*/ 2147483646 h 118"/>
                <a:gd name="T32" fmla="*/ 2147483646 w 117"/>
                <a:gd name="T33" fmla="*/ 2147483646 h 118"/>
                <a:gd name="T34" fmla="*/ 2147483646 w 117"/>
                <a:gd name="T35" fmla="*/ 2147483646 h 118"/>
                <a:gd name="T36" fmla="*/ 2147483646 w 117"/>
                <a:gd name="T37" fmla="*/ 2147483646 h 118"/>
                <a:gd name="T38" fmla="*/ 2147483646 w 117"/>
                <a:gd name="T39" fmla="*/ 2147483646 h 118"/>
                <a:gd name="T40" fmla="*/ 2147483646 w 117"/>
                <a:gd name="T41" fmla="*/ 2147483646 h 118"/>
                <a:gd name="T42" fmla="*/ 2147483646 w 117"/>
                <a:gd name="T43" fmla="*/ 2147483646 h 118"/>
                <a:gd name="T44" fmla="*/ 2147483646 w 117"/>
                <a:gd name="T45" fmla="*/ 2147483646 h 118"/>
                <a:gd name="T46" fmla="*/ 2147483646 w 117"/>
                <a:gd name="T47" fmla="*/ 214748364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0" name="Freeform 69"/>
            <p:cNvSpPr>
              <a:spLocks/>
            </p:cNvSpPr>
            <p:nvPr/>
          </p:nvSpPr>
          <p:spPr bwMode="auto">
            <a:xfrm>
              <a:off x="4484274" y="3258130"/>
              <a:ext cx="294337" cy="167271"/>
            </a:xfrm>
            <a:custGeom>
              <a:avLst/>
              <a:gdLst>
                <a:gd name="T0" fmla="*/ 0 w 82"/>
                <a:gd name="T1" fmla="*/ 0 h 87"/>
                <a:gd name="T2" fmla="*/ 2147483646 w 82"/>
                <a:gd name="T3" fmla="*/ 2147483646 h 87"/>
                <a:gd name="T4" fmla="*/ 2147483646 w 82"/>
                <a:gd name="T5" fmla="*/ 2147483646 h 87"/>
                <a:gd name="T6" fmla="*/ 2147483646 w 82"/>
                <a:gd name="T7" fmla="*/ 2147483646 h 87"/>
                <a:gd name="T8" fmla="*/ 2147483646 w 82"/>
                <a:gd name="T9" fmla="*/ 2147483646 h 87"/>
                <a:gd name="T10" fmla="*/ 2147483646 w 82"/>
                <a:gd name="T11" fmla="*/ 2147483646 h 87"/>
                <a:gd name="T12" fmla="*/ 2147483646 w 82"/>
                <a:gd name="T13" fmla="*/ 2147483646 h 87"/>
                <a:gd name="T14" fmla="*/ 2147483646 w 82"/>
                <a:gd name="T15" fmla="*/ 2147483646 h 87"/>
                <a:gd name="T16" fmla="*/ 2147483646 w 82"/>
                <a:gd name="T17" fmla="*/ 2147483646 h 87"/>
                <a:gd name="T18" fmla="*/ 2147483646 w 82"/>
                <a:gd name="T19" fmla="*/ 2147483646 h 87"/>
                <a:gd name="T20" fmla="*/ 2147483646 w 82"/>
                <a:gd name="T21" fmla="*/ 2147483646 h 87"/>
                <a:gd name="T22" fmla="*/ 2147483646 w 82"/>
                <a:gd name="T23" fmla="*/ 2147483646 h 87"/>
                <a:gd name="T24" fmla="*/ 2147483646 w 82"/>
                <a:gd name="T25" fmla="*/ 2147483646 h 87"/>
                <a:gd name="T26" fmla="*/ 0 w 82"/>
                <a:gd name="T27" fmla="*/ 2147483646 h 87"/>
                <a:gd name="T28" fmla="*/ 0 w 82"/>
                <a:gd name="T29" fmla="*/ 2147483646 h 87"/>
                <a:gd name="T30" fmla="*/ 2147483646 w 82"/>
                <a:gd name="T31" fmla="*/ 2147483646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1" name="Freeform 70"/>
            <p:cNvSpPr>
              <a:spLocks/>
            </p:cNvSpPr>
            <p:nvPr/>
          </p:nvSpPr>
          <p:spPr bwMode="auto">
            <a:xfrm>
              <a:off x="5643874" y="3343114"/>
              <a:ext cx="946612" cy="632660"/>
            </a:xfrm>
            <a:custGeom>
              <a:avLst/>
              <a:gdLst>
                <a:gd name="T0" fmla="*/ 2147483646 w 567"/>
                <a:gd name="T1" fmla="*/ 0 h 371"/>
                <a:gd name="T2" fmla="*/ 2147483646 w 567"/>
                <a:gd name="T3" fmla="*/ 2147483646 h 371"/>
                <a:gd name="T4" fmla="*/ 2147483646 w 567"/>
                <a:gd name="T5" fmla="*/ 2147483646 h 371"/>
                <a:gd name="T6" fmla="*/ 2147483646 w 567"/>
                <a:gd name="T7" fmla="*/ 2147483646 h 371"/>
                <a:gd name="T8" fmla="*/ 0 w 567"/>
                <a:gd name="T9" fmla="*/ 2147483646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7" h="371">
                  <a:moveTo>
                    <a:pt x="567" y="0"/>
                  </a:moveTo>
                  <a:cubicBezTo>
                    <a:pt x="561" y="28"/>
                    <a:pt x="553" y="122"/>
                    <a:pt x="530" y="168"/>
                  </a:cubicBezTo>
                  <a:cubicBezTo>
                    <a:pt x="516" y="193"/>
                    <a:pt x="460" y="266"/>
                    <a:pt x="428" y="280"/>
                  </a:cubicBezTo>
                  <a:cubicBezTo>
                    <a:pt x="395" y="294"/>
                    <a:pt x="356" y="316"/>
                    <a:pt x="314" y="328"/>
                  </a:cubicBezTo>
                  <a:cubicBezTo>
                    <a:pt x="241" y="341"/>
                    <a:pt x="52" y="364"/>
                    <a:pt x="0" y="371"/>
                  </a:cubicBez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2" name="Freeform 71"/>
            <p:cNvSpPr>
              <a:spLocks/>
            </p:cNvSpPr>
            <p:nvPr/>
          </p:nvSpPr>
          <p:spPr bwMode="auto">
            <a:xfrm>
              <a:off x="1909194" y="3044997"/>
              <a:ext cx="976193" cy="918637"/>
            </a:xfrm>
            <a:custGeom>
              <a:avLst/>
              <a:gdLst>
                <a:gd name="T0" fmla="*/ 2147483646 w 759"/>
                <a:gd name="T1" fmla="*/ 0 h 664"/>
                <a:gd name="T2" fmla="*/ 2147483646 w 759"/>
                <a:gd name="T3" fmla="*/ 2147483646 h 664"/>
                <a:gd name="T4" fmla="*/ 2147483646 w 759"/>
                <a:gd name="T5" fmla="*/ 2147483646 h 664"/>
                <a:gd name="T6" fmla="*/ 2147483646 w 759"/>
                <a:gd name="T7" fmla="*/ 2147483646 h 664"/>
                <a:gd name="T8" fmla="*/ 2147483646 w 759"/>
                <a:gd name="T9" fmla="*/ 2147483646 h 664"/>
                <a:gd name="T10" fmla="*/ 2147483646 w 759"/>
                <a:gd name="T11" fmla="*/ 2147483646 h 664"/>
                <a:gd name="T12" fmla="*/ 2147483646 w 759"/>
                <a:gd name="T13" fmla="*/ 2147483646 h 664"/>
                <a:gd name="T14" fmla="*/ 2147483646 w 759"/>
                <a:gd name="T15" fmla="*/ 2147483646 h 6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9" h="664">
                  <a:moveTo>
                    <a:pt x="7" y="0"/>
                  </a:moveTo>
                  <a:cubicBezTo>
                    <a:pt x="8" y="71"/>
                    <a:pt x="0" y="333"/>
                    <a:pt x="15" y="424"/>
                  </a:cubicBezTo>
                  <a:cubicBezTo>
                    <a:pt x="30" y="515"/>
                    <a:pt x="77" y="520"/>
                    <a:pt x="100" y="545"/>
                  </a:cubicBezTo>
                  <a:lnTo>
                    <a:pt x="154" y="571"/>
                  </a:lnTo>
                  <a:lnTo>
                    <a:pt x="190" y="591"/>
                  </a:lnTo>
                  <a:lnTo>
                    <a:pt x="351" y="633"/>
                  </a:lnTo>
                  <a:lnTo>
                    <a:pt x="583" y="664"/>
                  </a:lnTo>
                  <a:lnTo>
                    <a:pt x="759" y="664"/>
                  </a:lnTo>
                </a:path>
              </a:pathLst>
            </a:custGeom>
            <a:noFill/>
            <a:ln w="38100"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3" name="Rectangle 72"/>
            <p:cNvSpPr>
              <a:spLocks noChangeArrowheads="1"/>
            </p:cNvSpPr>
            <p:nvPr/>
          </p:nvSpPr>
          <p:spPr bwMode="auto">
            <a:xfrm>
              <a:off x="3857144" y="3838181"/>
              <a:ext cx="861183" cy="35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fontAlgn="base">
                <a:spcBef>
                  <a:spcPct val="0"/>
                </a:spcBef>
                <a:spcAft>
                  <a:spcPct val="0"/>
                </a:spcAft>
              </a:pPr>
              <a:r>
                <a:rPr kumimoji="1" lang="zh-CN" altLang="en-US">
                  <a:solidFill>
                    <a:schemeClr val="tx1">
                      <a:lumMod val="65000"/>
                      <a:lumOff val="35000"/>
                    </a:schemeClr>
                  </a:solidFill>
                  <a:latin typeface="Calibri" panose="020F0502020204030204" pitchFamily="34" charset="0"/>
                  <a:ea typeface="华文楷体" panose="02010600040101010101" pitchFamily="2" charset="-122"/>
                </a:rPr>
                <a:t>互联网</a:t>
              </a:r>
            </a:p>
          </p:txBody>
        </p:sp>
        <p:sp>
          <p:nvSpPr>
            <p:cNvPr id="14" name="Rectangle 73"/>
            <p:cNvSpPr>
              <a:spLocks noChangeArrowheads="1"/>
            </p:cNvSpPr>
            <p:nvPr/>
          </p:nvSpPr>
          <p:spPr bwMode="auto">
            <a:xfrm>
              <a:off x="5701127" y="1350709"/>
              <a:ext cx="2425072" cy="57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algn="ctr" fontAlgn="base">
                <a:lnSpc>
                  <a:spcPct val="80000"/>
                </a:lnSpc>
                <a:spcBef>
                  <a:spcPct val="0"/>
                </a:spcBef>
                <a:spcAft>
                  <a:spcPct val="0"/>
                </a:spcAft>
              </a:pPr>
              <a:r>
                <a:rPr kumimoji="1" lang="zh-CN" altLang="en-US" sz="2000">
                  <a:solidFill>
                    <a:schemeClr val="tx1">
                      <a:lumMod val="65000"/>
                      <a:lumOff val="35000"/>
                    </a:schemeClr>
                  </a:solidFill>
                  <a:latin typeface="Calibri" panose="020F0502020204030204" pitchFamily="34" charset="0"/>
                  <a:ea typeface="华文楷体" panose="02010600040101010101" pitchFamily="2" charset="-122"/>
                </a:rPr>
                <a:t>服务器</a:t>
              </a:r>
            </a:p>
            <a:p>
              <a:pPr algn="ctr" fontAlgn="base">
                <a:lnSpc>
                  <a:spcPct val="80000"/>
                </a:lnSpc>
                <a:spcBef>
                  <a:spcPct val="0"/>
                </a:spcBef>
                <a:spcAft>
                  <a:spcPct val="0"/>
                </a:spcAft>
              </a:pPr>
              <a:r>
                <a:rPr kumimoji="1" lang="en-US" altLang="zh-CN" sz="2000">
                  <a:solidFill>
                    <a:schemeClr val="tx1">
                      <a:lumMod val="65000"/>
                      <a:lumOff val="35000"/>
                    </a:schemeClr>
                  </a:solidFill>
                  <a:latin typeface="Calibri" panose="020F0502020204030204" pitchFamily="34" charset="0"/>
                  <a:ea typeface="华文楷体" panose="02010600040101010101" pitchFamily="2" charset="-122"/>
                </a:rPr>
                <a:t>www.tsinghua.edu.cn</a:t>
              </a:r>
            </a:p>
          </p:txBody>
        </p:sp>
        <p:sp>
          <p:nvSpPr>
            <p:cNvPr id="16" name="Rectangle 75"/>
            <p:cNvSpPr>
              <a:spLocks noChangeArrowheads="1"/>
            </p:cNvSpPr>
            <p:nvPr/>
          </p:nvSpPr>
          <p:spPr bwMode="auto">
            <a:xfrm>
              <a:off x="2994840" y="3390327"/>
              <a:ext cx="2321518" cy="359862"/>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fontAlgn="base">
                <a:spcBef>
                  <a:spcPct val="0"/>
                </a:spcBef>
                <a:spcAft>
                  <a:spcPct val="0"/>
                </a:spcAft>
              </a:pPr>
              <a:r>
                <a:rPr kumimoji="1" lang="en-US" altLang="zh-CN">
                  <a:solidFill>
                    <a:schemeClr val="tx1">
                      <a:lumMod val="65000"/>
                      <a:lumOff val="35000"/>
                    </a:schemeClr>
                  </a:solidFill>
                  <a:latin typeface="Calibri" panose="020F0502020204030204" pitchFamily="34" charset="0"/>
                  <a:ea typeface="华文楷体" panose="02010600040101010101" pitchFamily="2" charset="-122"/>
                </a:rPr>
                <a:t>HTTP </a:t>
              </a:r>
              <a:r>
                <a:rPr kumimoji="1" lang="zh-CN" altLang="en-US">
                  <a:solidFill>
                    <a:schemeClr val="tx1">
                      <a:lumMod val="65000"/>
                      <a:lumOff val="35000"/>
                    </a:schemeClr>
                  </a:solidFill>
                  <a:latin typeface="Calibri" panose="020F0502020204030204" pitchFamily="34" charset="0"/>
                  <a:ea typeface="华文楷体" panose="02010600040101010101" pitchFamily="2" charset="-122"/>
                </a:rPr>
                <a:t>使用此 </a:t>
              </a:r>
              <a:r>
                <a:rPr kumimoji="1" lang="en-US" altLang="zh-CN">
                  <a:solidFill>
                    <a:schemeClr val="tx1">
                      <a:lumMod val="65000"/>
                      <a:lumOff val="35000"/>
                    </a:schemeClr>
                  </a:solidFill>
                  <a:latin typeface="Calibri" panose="020F0502020204030204" pitchFamily="34" charset="0"/>
                  <a:ea typeface="华文楷体" panose="02010600040101010101" pitchFamily="2" charset="-122"/>
                </a:rPr>
                <a:t>TCP </a:t>
              </a:r>
              <a:r>
                <a:rPr kumimoji="1" lang="zh-CN" altLang="en-US">
                  <a:solidFill>
                    <a:schemeClr val="tx1">
                      <a:lumMod val="65000"/>
                      <a:lumOff val="35000"/>
                    </a:schemeClr>
                  </a:solidFill>
                  <a:latin typeface="Calibri" panose="020F0502020204030204" pitchFamily="34" charset="0"/>
                  <a:ea typeface="华文楷体" panose="02010600040101010101" pitchFamily="2" charset="-122"/>
                </a:rPr>
                <a:t>连接</a:t>
              </a:r>
            </a:p>
          </p:txBody>
        </p:sp>
        <p:sp>
          <p:nvSpPr>
            <p:cNvPr id="17" name="Rectangle 76"/>
            <p:cNvSpPr>
              <a:spLocks noChangeArrowheads="1"/>
            </p:cNvSpPr>
            <p:nvPr/>
          </p:nvSpPr>
          <p:spPr bwMode="auto">
            <a:xfrm>
              <a:off x="2622112" y="2316562"/>
              <a:ext cx="861183" cy="581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fontAlgn="base">
                <a:lnSpc>
                  <a:spcPct val="90000"/>
                </a:lnSpc>
                <a:spcBef>
                  <a:spcPct val="0"/>
                </a:spcBef>
                <a:spcAft>
                  <a:spcPct val="0"/>
                </a:spcAft>
              </a:pPr>
              <a:r>
                <a:rPr kumimoji="1" lang="zh-CN" altLang="en-US">
                  <a:solidFill>
                    <a:schemeClr val="tx1">
                      <a:lumMod val="65000"/>
                      <a:lumOff val="35000"/>
                    </a:schemeClr>
                  </a:solidFill>
                  <a:latin typeface="Calibri" panose="020F0502020204030204" pitchFamily="34" charset="0"/>
                  <a:ea typeface="华文楷体" panose="02010600040101010101" pitchFamily="2" charset="-122"/>
                </a:rPr>
                <a:t>浏览器</a:t>
              </a:r>
            </a:p>
            <a:p>
              <a:pPr fontAlgn="base">
                <a:lnSpc>
                  <a:spcPct val="90000"/>
                </a:lnSpc>
                <a:spcBef>
                  <a:spcPct val="0"/>
                </a:spcBef>
                <a:spcAft>
                  <a:spcPct val="0"/>
                </a:spcAft>
              </a:pPr>
              <a:r>
                <a:rPr kumimoji="1" lang="zh-CN" altLang="en-US">
                  <a:solidFill>
                    <a:schemeClr val="tx1">
                      <a:lumMod val="65000"/>
                      <a:lumOff val="35000"/>
                    </a:schemeClr>
                  </a:solidFill>
                  <a:latin typeface="Calibri" panose="020F0502020204030204" pitchFamily="34" charset="0"/>
                  <a:ea typeface="华文楷体" panose="02010600040101010101" pitchFamily="2" charset="-122"/>
                </a:rPr>
                <a:t> 程序</a:t>
              </a:r>
            </a:p>
          </p:txBody>
        </p:sp>
        <p:sp>
          <p:nvSpPr>
            <p:cNvPr id="18" name="Rectangle 77"/>
            <p:cNvSpPr>
              <a:spLocks noChangeArrowheads="1"/>
            </p:cNvSpPr>
            <p:nvPr/>
          </p:nvSpPr>
          <p:spPr bwMode="auto">
            <a:xfrm>
              <a:off x="4837773" y="2316562"/>
              <a:ext cx="861183" cy="58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fontAlgn="base">
                <a:lnSpc>
                  <a:spcPct val="90000"/>
                </a:lnSpc>
                <a:spcBef>
                  <a:spcPct val="0"/>
                </a:spcBef>
                <a:spcAft>
                  <a:spcPct val="0"/>
                </a:spcAft>
              </a:pPr>
              <a:r>
                <a:rPr kumimoji="1" lang="zh-CN" altLang="en-US">
                  <a:solidFill>
                    <a:schemeClr val="tx1">
                      <a:lumMod val="65000"/>
                      <a:lumOff val="35000"/>
                    </a:schemeClr>
                  </a:solidFill>
                  <a:latin typeface="Calibri" panose="020F0502020204030204" pitchFamily="34" charset="0"/>
                  <a:ea typeface="华文楷体" panose="02010600040101010101" pitchFamily="2" charset="-122"/>
                </a:rPr>
                <a:t>服务器</a:t>
              </a:r>
            </a:p>
            <a:p>
              <a:pPr fontAlgn="base">
                <a:lnSpc>
                  <a:spcPct val="90000"/>
                </a:lnSpc>
                <a:spcBef>
                  <a:spcPct val="0"/>
                </a:spcBef>
                <a:spcAft>
                  <a:spcPct val="0"/>
                </a:spcAft>
              </a:pPr>
              <a:r>
                <a:rPr kumimoji="1" lang="zh-CN" altLang="en-US">
                  <a:solidFill>
                    <a:schemeClr val="tx1">
                      <a:lumMod val="65000"/>
                      <a:lumOff val="35000"/>
                    </a:schemeClr>
                  </a:solidFill>
                  <a:latin typeface="Calibri" panose="020F0502020204030204" pitchFamily="34" charset="0"/>
                  <a:ea typeface="华文楷体" panose="02010600040101010101" pitchFamily="2" charset="-122"/>
                </a:rPr>
                <a:t> 程序</a:t>
              </a:r>
            </a:p>
          </p:txBody>
        </p:sp>
        <p:sp>
          <p:nvSpPr>
            <p:cNvPr id="19" name="Rectangle 78"/>
            <p:cNvSpPr>
              <a:spLocks noChangeArrowheads="1"/>
            </p:cNvSpPr>
            <p:nvPr/>
          </p:nvSpPr>
          <p:spPr bwMode="auto">
            <a:xfrm>
              <a:off x="3808333" y="2633564"/>
              <a:ext cx="659141" cy="35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fontAlgn="base">
                <a:spcBef>
                  <a:spcPct val="0"/>
                </a:spcBef>
                <a:spcAft>
                  <a:spcPct val="0"/>
                </a:spcAft>
              </a:pPr>
              <a:r>
                <a:rPr kumimoji="1" lang="en-US" altLang="zh-CN">
                  <a:solidFill>
                    <a:schemeClr val="tx1">
                      <a:lumMod val="65000"/>
                      <a:lumOff val="35000"/>
                    </a:schemeClr>
                  </a:solidFill>
                  <a:latin typeface="Calibri" panose="020F0502020204030204" pitchFamily="34" charset="0"/>
                  <a:ea typeface="华文楷体" panose="02010600040101010101" pitchFamily="2" charset="-122"/>
                </a:rPr>
                <a:t>HTTP</a:t>
              </a:r>
            </a:p>
          </p:txBody>
        </p:sp>
        <p:sp>
          <p:nvSpPr>
            <p:cNvPr id="20" name="Rectangle 79"/>
            <p:cNvSpPr>
              <a:spLocks noChangeArrowheads="1"/>
            </p:cNvSpPr>
            <p:nvPr/>
          </p:nvSpPr>
          <p:spPr bwMode="auto">
            <a:xfrm>
              <a:off x="1438847" y="1717626"/>
              <a:ext cx="688859" cy="39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fontAlgn="base">
                <a:spcBef>
                  <a:spcPct val="0"/>
                </a:spcBef>
                <a:spcAft>
                  <a:spcPct val="0"/>
                </a:spcAft>
              </a:pPr>
              <a:r>
                <a:rPr kumimoji="1" lang="zh-CN" altLang="en-US" sz="2000">
                  <a:solidFill>
                    <a:schemeClr val="tx1">
                      <a:lumMod val="65000"/>
                      <a:lumOff val="35000"/>
                    </a:schemeClr>
                  </a:solidFill>
                  <a:latin typeface="Calibri" panose="020F0502020204030204" pitchFamily="34" charset="0"/>
                  <a:ea typeface="华文楷体" panose="02010600040101010101" pitchFamily="2" charset="-122"/>
                </a:rPr>
                <a:t>客户</a:t>
              </a:r>
            </a:p>
          </p:txBody>
        </p:sp>
        <p:pic>
          <p:nvPicPr>
            <p:cNvPr id="21" name="Picture 8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758" y="2100728"/>
              <a:ext cx="1334131" cy="121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Freeform 81"/>
            <p:cNvSpPr>
              <a:spLocks/>
            </p:cNvSpPr>
            <p:nvPr/>
          </p:nvSpPr>
          <p:spPr bwMode="auto">
            <a:xfrm>
              <a:off x="1514280" y="2297675"/>
              <a:ext cx="690730" cy="472134"/>
            </a:xfrm>
            <a:custGeom>
              <a:avLst/>
              <a:gdLst>
                <a:gd name="T0" fmla="*/ 2147483646 w 463"/>
                <a:gd name="T1" fmla="*/ 0 h 322"/>
                <a:gd name="T2" fmla="*/ 2147483646 w 463"/>
                <a:gd name="T3" fmla="*/ 0 h 322"/>
                <a:gd name="T4" fmla="*/ 2147483646 w 463"/>
                <a:gd name="T5" fmla="*/ 2147483646 h 322"/>
                <a:gd name="T6" fmla="*/ 0 w 463"/>
                <a:gd name="T7" fmla="*/ 2147483646 h 322"/>
                <a:gd name="T8" fmla="*/ 2147483646 w 463"/>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 h="322">
                  <a:moveTo>
                    <a:pt x="17" y="0"/>
                  </a:moveTo>
                  <a:lnTo>
                    <a:pt x="462" y="0"/>
                  </a:lnTo>
                  <a:lnTo>
                    <a:pt x="443" y="321"/>
                  </a:lnTo>
                  <a:lnTo>
                    <a:pt x="0" y="304"/>
                  </a:lnTo>
                  <a:lnTo>
                    <a:pt x="17" y="0"/>
                  </a:lnTo>
                </a:path>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23" name="Rectangle 82"/>
            <p:cNvSpPr>
              <a:spLocks noChangeArrowheads="1"/>
            </p:cNvSpPr>
            <p:nvPr/>
          </p:nvSpPr>
          <p:spPr bwMode="auto">
            <a:xfrm>
              <a:off x="1447722" y="2207295"/>
              <a:ext cx="784239" cy="452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fontAlgn="base">
                <a:spcBef>
                  <a:spcPct val="0"/>
                </a:spcBef>
                <a:spcAft>
                  <a:spcPct val="0"/>
                </a:spcAft>
              </a:pPr>
              <a:r>
                <a:rPr kumimoji="1" lang="zh-CN" altLang="en-US" sz="1200" dirty="0">
                  <a:solidFill>
                    <a:schemeClr val="accent5">
                      <a:lumMod val="50000"/>
                    </a:schemeClr>
                  </a:solidFill>
                  <a:latin typeface="Calibri" panose="020F0502020204030204" pitchFamily="34" charset="0"/>
                  <a:ea typeface="华文楷体" panose="02010600040101010101" pitchFamily="2" charset="-122"/>
                </a:rPr>
                <a:t>清华大学</a:t>
              </a:r>
            </a:p>
            <a:p>
              <a:pPr fontAlgn="base">
                <a:spcBef>
                  <a:spcPct val="0"/>
                </a:spcBef>
                <a:spcAft>
                  <a:spcPct val="0"/>
                </a:spcAft>
              </a:pPr>
              <a:r>
                <a:rPr kumimoji="1" lang="zh-CN" altLang="en-US" sz="1200" dirty="0">
                  <a:solidFill>
                    <a:schemeClr val="accent5">
                      <a:lumMod val="50000"/>
                    </a:schemeClr>
                  </a:solidFill>
                  <a:latin typeface="Calibri" panose="020F0502020204030204" pitchFamily="34" charset="0"/>
                  <a:ea typeface="华文楷体" panose="02010600040101010101" pitchFamily="2" charset="-122"/>
                </a:rPr>
                <a:t>院系设置</a:t>
              </a:r>
            </a:p>
          </p:txBody>
        </p:sp>
        <p:sp>
          <p:nvSpPr>
            <p:cNvPr id="24" name="Line 83"/>
            <p:cNvSpPr>
              <a:spLocks noChangeShapeType="1"/>
            </p:cNvSpPr>
            <p:nvPr/>
          </p:nvSpPr>
          <p:spPr bwMode="auto">
            <a:xfrm>
              <a:off x="1574921" y="2680032"/>
              <a:ext cx="54578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25" name="Oval 84"/>
            <p:cNvSpPr>
              <a:spLocks noChangeArrowheads="1"/>
            </p:cNvSpPr>
            <p:nvPr/>
          </p:nvSpPr>
          <p:spPr bwMode="auto">
            <a:xfrm>
              <a:off x="1830804" y="2889867"/>
              <a:ext cx="553176" cy="214484"/>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26" name="Line 85"/>
            <p:cNvSpPr>
              <a:spLocks noChangeShapeType="1"/>
            </p:cNvSpPr>
            <p:nvPr/>
          </p:nvSpPr>
          <p:spPr bwMode="auto">
            <a:xfrm>
              <a:off x="5549213" y="2745528"/>
              <a:ext cx="474784" cy="215833"/>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27" name="Line 86"/>
            <p:cNvSpPr>
              <a:spLocks noChangeShapeType="1"/>
            </p:cNvSpPr>
            <p:nvPr/>
          </p:nvSpPr>
          <p:spPr bwMode="auto">
            <a:xfrm flipH="1">
              <a:off x="2305588" y="2674033"/>
              <a:ext cx="474785" cy="287327"/>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28" name="Oval 87"/>
            <p:cNvSpPr>
              <a:spLocks noChangeArrowheads="1"/>
            </p:cNvSpPr>
            <p:nvPr/>
          </p:nvSpPr>
          <p:spPr bwMode="auto">
            <a:xfrm>
              <a:off x="5944127" y="2889867"/>
              <a:ext cx="554656" cy="214484"/>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29" name="Freeform 88"/>
            <p:cNvSpPr>
              <a:spLocks/>
            </p:cNvSpPr>
            <p:nvPr/>
          </p:nvSpPr>
          <p:spPr bwMode="auto">
            <a:xfrm>
              <a:off x="2147326" y="3051740"/>
              <a:ext cx="4034932" cy="697409"/>
            </a:xfrm>
            <a:custGeom>
              <a:avLst/>
              <a:gdLst>
                <a:gd name="T0" fmla="*/ 0 w 2448"/>
                <a:gd name="T1" fmla="*/ 0 h 852"/>
                <a:gd name="T2" fmla="*/ 0 w 2448"/>
                <a:gd name="T3" fmla="*/ 2147483646 h 852"/>
                <a:gd name="T4" fmla="*/ 2147483646 w 2448"/>
                <a:gd name="T5" fmla="*/ 2147483646 h 852"/>
                <a:gd name="T6" fmla="*/ 2147483646 w 2448"/>
                <a:gd name="T7" fmla="*/ 2147483646 h 852"/>
                <a:gd name="T8" fmla="*/ 2147483646 w 2448"/>
                <a:gd name="T9" fmla="*/ 2147483646 h 852"/>
                <a:gd name="T10" fmla="*/ 2147483646 w 2448"/>
                <a:gd name="T11" fmla="*/ 2147483646 h 852"/>
                <a:gd name="T12" fmla="*/ 2147483646 w 2448"/>
                <a:gd name="T13" fmla="*/ 2147483646 h 852"/>
                <a:gd name="T14" fmla="*/ 2147483646 w 2448"/>
                <a:gd name="T15" fmla="*/ 2147483646 h 852"/>
                <a:gd name="T16" fmla="*/ 2147483646 w 2448"/>
                <a:gd name="T17" fmla="*/ 2147483646 h 852"/>
                <a:gd name="T18" fmla="*/ 2147483646 w 2448"/>
                <a:gd name="T19" fmla="*/ 2147483646 h 852"/>
                <a:gd name="T20" fmla="*/ 2147483646 w 2448"/>
                <a:gd name="T21" fmla="*/ 2147483646 h 852"/>
                <a:gd name="T22" fmla="*/ 2147483646 w 2448"/>
                <a:gd name="T23" fmla="*/ 2147483646 h 852"/>
                <a:gd name="T24" fmla="*/ 2147483646 w 2448"/>
                <a:gd name="T25" fmla="*/ 2147483646 h 852"/>
                <a:gd name="T26" fmla="*/ 2147483646 w 2448"/>
                <a:gd name="T27" fmla="*/ 2147483646 h 852"/>
                <a:gd name="T28" fmla="*/ 2147483646 w 2448"/>
                <a:gd name="T29" fmla="*/ 2147483646 h 852"/>
                <a:gd name="T30" fmla="*/ 2147483646 w 2448"/>
                <a:gd name="T31" fmla="*/ 2147483646 h 8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48" h="852">
                  <a:moveTo>
                    <a:pt x="0" y="0"/>
                  </a:moveTo>
                  <a:lnTo>
                    <a:pt x="0" y="608"/>
                  </a:lnTo>
                  <a:lnTo>
                    <a:pt x="6" y="651"/>
                  </a:lnTo>
                  <a:lnTo>
                    <a:pt x="24" y="699"/>
                  </a:lnTo>
                  <a:lnTo>
                    <a:pt x="66" y="750"/>
                  </a:lnTo>
                  <a:lnTo>
                    <a:pt x="144" y="793"/>
                  </a:lnTo>
                  <a:lnTo>
                    <a:pt x="282" y="830"/>
                  </a:lnTo>
                  <a:lnTo>
                    <a:pt x="432" y="852"/>
                  </a:lnTo>
                  <a:lnTo>
                    <a:pt x="816" y="852"/>
                  </a:lnTo>
                  <a:lnTo>
                    <a:pt x="2135" y="852"/>
                  </a:lnTo>
                  <a:lnTo>
                    <a:pt x="2250" y="837"/>
                  </a:lnTo>
                  <a:lnTo>
                    <a:pt x="2315" y="815"/>
                  </a:lnTo>
                  <a:lnTo>
                    <a:pt x="2394" y="757"/>
                  </a:lnTo>
                  <a:lnTo>
                    <a:pt x="2436" y="680"/>
                  </a:lnTo>
                  <a:lnTo>
                    <a:pt x="2448" y="615"/>
                  </a:lnTo>
                  <a:lnTo>
                    <a:pt x="2448" y="18"/>
                  </a:lnTo>
                </a:path>
              </a:pathLst>
            </a:custGeom>
            <a:noFill/>
            <a:ln w="38100" cap="flat" cmpd="sng">
              <a:solidFill>
                <a:srgbClr val="333399"/>
              </a:solidFill>
              <a:prstDash val="sysDot"/>
              <a:round/>
              <a:headEnd type="triangle" w="sm" len="lg"/>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30" name="Line 89"/>
            <p:cNvSpPr>
              <a:spLocks noChangeShapeType="1"/>
            </p:cNvSpPr>
            <p:nvPr/>
          </p:nvSpPr>
          <p:spPr bwMode="auto">
            <a:xfrm flipV="1">
              <a:off x="2383980" y="3008573"/>
              <a:ext cx="3640017" cy="0"/>
            </a:xfrm>
            <a:prstGeom prst="line">
              <a:avLst/>
            </a:prstGeom>
            <a:noFill/>
            <a:ln w="76200">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31" name="Line 90"/>
            <p:cNvSpPr>
              <a:spLocks noChangeShapeType="1"/>
            </p:cNvSpPr>
            <p:nvPr/>
          </p:nvSpPr>
          <p:spPr bwMode="auto">
            <a:xfrm rot="16200000" flipH="1">
              <a:off x="6410047" y="3045153"/>
              <a:ext cx="245510" cy="180448"/>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38" name="Line 108"/>
            <p:cNvSpPr>
              <a:spLocks noChangeShapeType="1"/>
            </p:cNvSpPr>
            <p:nvPr/>
          </p:nvSpPr>
          <p:spPr bwMode="auto">
            <a:xfrm>
              <a:off x="6849323" y="3368746"/>
              <a:ext cx="482180" cy="136244"/>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39" name="Text Box 110"/>
            <p:cNvSpPr txBox="1">
              <a:spLocks noChangeArrowheads="1"/>
            </p:cNvSpPr>
            <p:nvPr/>
          </p:nvSpPr>
          <p:spPr bwMode="auto">
            <a:xfrm>
              <a:off x="7115558" y="2714501"/>
              <a:ext cx="10454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9600">
                  <a:solidFill>
                    <a:schemeClr val="tx1">
                      <a:lumMod val="65000"/>
                      <a:lumOff val="35000"/>
                    </a:schemeClr>
                  </a:solidFill>
                  <a:latin typeface="Calibri" panose="020F0502020204030204" pitchFamily="34" charset="0"/>
                  <a:ea typeface="华文楷体" panose="02010600040101010101" pitchFamily="2" charset="-122"/>
                  <a:sym typeface="Wingdings" pitchFamily="2" charset="2"/>
                </a:rPr>
                <a:t></a:t>
              </a:r>
              <a:endParaRPr kumimoji="1" lang="en-US" altLang="zh-CN" sz="96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40" name="AutoShape 111"/>
            <p:cNvSpPr>
              <a:spLocks noChangeArrowheads="1"/>
            </p:cNvSpPr>
            <p:nvPr/>
          </p:nvSpPr>
          <p:spPr bwMode="auto">
            <a:xfrm>
              <a:off x="6350874" y="3206870"/>
              <a:ext cx="554655" cy="214484"/>
            </a:xfrm>
            <a:prstGeom prst="can">
              <a:avLst>
                <a:gd name="adj" fmla="val 39583"/>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grpSp>
      <p:sp>
        <p:nvSpPr>
          <p:cNvPr id="41" name="Rectangle 112"/>
          <p:cNvSpPr>
            <a:spLocks noChangeArrowheads="1"/>
          </p:cNvSpPr>
          <p:nvPr/>
        </p:nvSpPr>
        <p:spPr bwMode="auto">
          <a:xfrm>
            <a:off x="5486344" y="6039185"/>
            <a:ext cx="723271" cy="14973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nvGrpSpPr>
          <p:cNvPr id="42" name="Group 117"/>
          <p:cNvGrpSpPr>
            <a:grpSpLocks/>
          </p:cNvGrpSpPr>
          <p:nvPr/>
        </p:nvGrpSpPr>
        <p:grpSpPr bwMode="auto">
          <a:xfrm>
            <a:off x="350980" y="5125947"/>
            <a:ext cx="6311232" cy="646149"/>
            <a:chOff x="122" y="3009"/>
            <a:chExt cx="4267" cy="479"/>
          </a:xfrm>
        </p:grpSpPr>
        <p:sp>
          <p:nvSpPr>
            <p:cNvPr id="43" name="Line 94"/>
            <p:cNvSpPr>
              <a:spLocks noChangeShapeType="1"/>
            </p:cNvSpPr>
            <p:nvPr/>
          </p:nvSpPr>
          <p:spPr bwMode="auto">
            <a:xfrm>
              <a:off x="1149" y="3218"/>
              <a:ext cx="3240" cy="0"/>
            </a:xfrm>
            <a:prstGeom prst="line">
              <a:avLst/>
            </a:prstGeom>
            <a:noFill/>
            <a:ln w="38100">
              <a:solidFill>
                <a:srgbClr val="333399"/>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nvGrpSpPr>
            <p:cNvPr id="44" name="Group 95"/>
            <p:cNvGrpSpPr>
              <a:grpSpLocks/>
            </p:cNvGrpSpPr>
            <p:nvPr/>
          </p:nvGrpSpPr>
          <p:grpSpPr bwMode="auto">
            <a:xfrm>
              <a:off x="1373" y="3067"/>
              <a:ext cx="1651" cy="303"/>
              <a:chOff x="513" y="1824"/>
              <a:chExt cx="1296" cy="240"/>
            </a:xfrm>
          </p:grpSpPr>
          <p:sp>
            <p:nvSpPr>
              <p:cNvPr id="46" name="AutoShape 96"/>
              <p:cNvSpPr>
                <a:spLocks noChangeArrowheads="1"/>
              </p:cNvSpPr>
              <p:nvPr/>
            </p:nvSpPr>
            <p:spPr bwMode="auto">
              <a:xfrm>
                <a:off x="1521" y="1872"/>
                <a:ext cx="288" cy="144"/>
              </a:xfrm>
              <a:prstGeom prst="rightArrow">
                <a:avLst>
                  <a:gd name="adj1" fmla="val 50000"/>
                  <a:gd name="adj2" fmla="val 50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47" name="Rectangle 97"/>
              <p:cNvSpPr>
                <a:spLocks noChangeArrowheads="1"/>
              </p:cNvSpPr>
              <p:nvPr/>
            </p:nvSpPr>
            <p:spPr bwMode="auto">
              <a:xfrm>
                <a:off x="513" y="1824"/>
                <a:ext cx="1008"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a:solidFill>
                      <a:srgbClr val="000099"/>
                    </a:solidFill>
                    <a:latin typeface="Calibri" panose="020F0502020204030204" pitchFamily="34" charset="0"/>
                    <a:ea typeface="华文楷体" panose="02010600040101010101" pitchFamily="2" charset="-122"/>
                  </a:rPr>
                  <a:t>HTTP </a:t>
                </a:r>
                <a:r>
                  <a:rPr kumimoji="1" lang="zh-CN" altLang="en-US">
                    <a:solidFill>
                      <a:srgbClr val="000099"/>
                    </a:solidFill>
                    <a:latin typeface="Calibri" panose="020F0502020204030204" pitchFamily="34" charset="0"/>
                    <a:ea typeface="华文楷体" panose="02010600040101010101" pitchFamily="2" charset="-122"/>
                  </a:rPr>
                  <a:t>请求报文</a:t>
                </a:r>
              </a:p>
            </p:txBody>
          </p:sp>
        </p:grpSp>
        <p:sp>
          <p:nvSpPr>
            <p:cNvPr id="45" name="Text Box 114"/>
            <p:cNvSpPr txBox="1">
              <a:spLocks noChangeArrowheads="1"/>
            </p:cNvSpPr>
            <p:nvPr/>
          </p:nvSpPr>
          <p:spPr bwMode="auto">
            <a:xfrm>
              <a:off x="122" y="3009"/>
              <a:ext cx="977" cy="479"/>
            </a:xfrm>
            <a:prstGeom prst="rect">
              <a:avLst/>
            </a:prstGeom>
            <a:solidFill>
              <a:schemeClr val="accent5">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00" dirty="0" smtClean="0">
                  <a:solidFill>
                    <a:schemeClr val="bg1"/>
                  </a:solidFill>
                  <a:latin typeface="Calibri" panose="020F0502020204030204" pitchFamily="34" charset="0"/>
                  <a:ea typeface="华文楷体" panose="02010600040101010101" pitchFamily="2" charset="-122"/>
                  <a:sym typeface="Wingdings" pitchFamily="2" charset="2"/>
                </a:rPr>
                <a:t>5</a:t>
              </a:r>
              <a:r>
                <a:rPr kumimoji="1" lang="zh-CN" altLang="en-US" sz="1800" dirty="0" smtClean="0">
                  <a:solidFill>
                    <a:schemeClr val="bg1"/>
                  </a:solidFill>
                  <a:latin typeface="Calibri" panose="020F0502020204030204" pitchFamily="34" charset="0"/>
                  <a:ea typeface="华文楷体" panose="02010600040101010101" pitchFamily="2" charset="-122"/>
                  <a:sym typeface="Wingdings" pitchFamily="2" charset="2"/>
                </a:rPr>
                <a:t>）浏览器</a:t>
              </a:r>
              <a:endParaRPr kumimoji="1" lang="en-US" altLang="zh-CN" sz="1800" dirty="0">
                <a:solidFill>
                  <a:schemeClr val="bg1"/>
                </a:solidFill>
                <a:latin typeface="Calibri" panose="020F0502020204030204" pitchFamily="34" charset="0"/>
                <a:ea typeface="华文楷体" panose="02010600040101010101" pitchFamily="2" charset="-122"/>
                <a:sym typeface="Wingdings" pitchFamily="2" charset="2"/>
              </a:endParaRPr>
            </a:p>
            <a:p>
              <a:pPr fontAlgn="base">
                <a:spcBef>
                  <a:spcPct val="0"/>
                </a:spcBef>
                <a:spcAft>
                  <a:spcPct val="0"/>
                </a:spcAft>
              </a:pPr>
              <a:r>
                <a:rPr kumimoji="1" lang="zh-CN" altLang="en-US" sz="1800" dirty="0">
                  <a:solidFill>
                    <a:schemeClr val="bg1"/>
                  </a:solidFill>
                  <a:latin typeface="Calibri" panose="020F0502020204030204" pitchFamily="34" charset="0"/>
                  <a:ea typeface="华文楷体" panose="02010600040101010101" pitchFamily="2" charset="-122"/>
                  <a:sym typeface="Wingdings" pitchFamily="2" charset="2"/>
                </a:rPr>
                <a:t>发出</a:t>
              </a:r>
              <a:r>
                <a:rPr kumimoji="1" lang="zh-CN" altLang="en-US" sz="1800" dirty="0">
                  <a:solidFill>
                    <a:schemeClr val="bg1"/>
                  </a:solidFill>
                  <a:latin typeface="Calibri" panose="020F0502020204030204" pitchFamily="34" charset="0"/>
                  <a:ea typeface="华文楷体" panose="02010600040101010101" pitchFamily="2" charset="-122"/>
                </a:rPr>
                <a:t>请求</a:t>
              </a:r>
            </a:p>
          </p:txBody>
        </p:sp>
      </p:grpSp>
      <p:grpSp>
        <p:nvGrpSpPr>
          <p:cNvPr id="51" name="组合 50"/>
          <p:cNvGrpSpPr/>
          <p:nvPr/>
        </p:nvGrpSpPr>
        <p:grpSpPr>
          <a:xfrm>
            <a:off x="1891175" y="5405167"/>
            <a:ext cx="6082141" cy="1107996"/>
            <a:chOff x="2000672" y="5105391"/>
            <a:chExt cx="7071972" cy="1303932"/>
          </a:xfrm>
        </p:grpSpPr>
        <p:sp>
          <p:nvSpPr>
            <p:cNvPr id="52" name="Text Box 109"/>
            <p:cNvSpPr txBox="1">
              <a:spLocks noChangeArrowheads="1"/>
            </p:cNvSpPr>
            <p:nvPr/>
          </p:nvSpPr>
          <p:spPr bwMode="auto">
            <a:xfrm>
              <a:off x="7648265" y="5497513"/>
              <a:ext cx="1424379" cy="760627"/>
            </a:xfrm>
            <a:prstGeom prst="rect">
              <a:avLst/>
            </a:prstGeom>
            <a:solidFill>
              <a:schemeClr val="accent5">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kumimoji="1" lang="en-US" altLang="zh-CN" sz="1800" dirty="0" smtClean="0">
                  <a:solidFill>
                    <a:schemeClr val="bg1"/>
                  </a:solidFill>
                  <a:latin typeface="Calibri" panose="020F0502020204030204" pitchFamily="34" charset="0"/>
                  <a:ea typeface="华文楷体" panose="02010600040101010101" pitchFamily="2" charset="-122"/>
                  <a:sym typeface="Wingdings" pitchFamily="2" charset="2"/>
                </a:rPr>
                <a:t>6</a:t>
              </a:r>
              <a:r>
                <a:rPr kumimoji="1" lang="zh-CN" altLang="en-US" sz="1800" dirty="0" smtClean="0">
                  <a:solidFill>
                    <a:schemeClr val="bg1"/>
                  </a:solidFill>
                  <a:latin typeface="Calibri" panose="020F0502020204030204" pitchFamily="34" charset="0"/>
                  <a:ea typeface="华文楷体" panose="02010600040101010101" pitchFamily="2" charset="-122"/>
                  <a:sym typeface="Wingdings" pitchFamily="2" charset="2"/>
                </a:rPr>
                <a:t>）服务器</a:t>
              </a:r>
              <a:endParaRPr kumimoji="1" lang="en-US" altLang="zh-CN" sz="1800" dirty="0">
                <a:solidFill>
                  <a:schemeClr val="bg1"/>
                </a:solidFill>
                <a:latin typeface="Calibri" panose="020F0502020204030204" pitchFamily="34" charset="0"/>
                <a:ea typeface="华文楷体" panose="02010600040101010101" pitchFamily="2" charset="-122"/>
                <a:sym typeface="Wingdings" pitchFamily="2" charset="2"/>
              </a:endParaRPr>
            </a:p>
            <a:p>
              <a:pPr algn="ctr" fontAlgn="base">
                <a:spcBef>
                  <a:spcPct val="0"/>
                </a:spcBef>
                <a:spcAft>
                  <a:spcPct val="0"/>
                </a:spcAft>
              </a:pPr>
              <a:r>
                <a:rPr kumimoji="1" lang="zh-CN" altLang="en-US" sz="1800" dirty="0">
                  <a:solidFill>
                    <a:schemeClr val="bg1"/>
                  </a:solidFill>
                  <a:latin typeface="Calibri" panose="020F0502020204030204" pitchFamily="34" charset="0"/>
                  <a:ea typeface="华文楷体" panose="02010600040101010101" pitchFamily="2" charset="-122"/>
                  <a:sym typeface="Wingdings" pitchFamily="2" charset="2"/>
                </a:rPr>
                <a:t>返回</a:t>
              </a:r>
              <a:r>
                <a:rPr kumimoji="1" lang="zh-CN" altLang="en-US" sz="1800" dirty="0">
                  <a:solidFill>
                    <a:schemeClr val="bg1"/>
                  </a:solidFill>
                  <a:latin typeface="Calibri" panose="020F0502020204030204" pitchFamily="34" charset="0"/>
                  <a:ea typeface="华文楷体" panose="02010600040101010101" pitchFamily="2" charset="-122"/>
                </a:rPr>
                <a:t>响应</a:t>
              </a:r>
            </a:p>
          </p:txBody>
        </p:sp>
        <p:grpSp>
          <p:nvGrpSpPr>
            <p:cNvPr id="53" name="组合 52"/>
            <p:cNvGrpSpPr/>
            <p:nvPr/>
          </p:nvGrpSpPr>
          <p:grpSpPr>
            <a:xfrm>
              <a:off x="2000672" y="5105391"/>
              <a:ext cx="5572124" cy="1303932"/>
              <a:chOff x="2005278" y="5105391"/>
              <a:chExt cx="5572124" cy="1303932"/>
            </a:xfrm>
          </p:grpSpPr>
          <p:sp>
            <p:nvSpPr>
              <p:cNvPr id="54" name="Line 98"/>
              <p:cNvSpPr>
                <a:spLocks noChangeShapeType="1"/>
              </p:cNvSpPr>
              <p:nvPr/>
            </p:nvSpPr>
            <p:spPr bwMode="auto">
              <a:xfrm flipH="1">
                <a:off x="2005278" y="5756277"/>
                <a:ext cx="5572124" cy="0"/>
              </a:xfrm>
              <a:prstGeom prst="line">
                <a:avLst/>
              </a:prstGeom>
              <a:noFill/>
              <a:ln w="38100">
                <a:solidFill>
                  <a:schemeClr val="hlink"/>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55" name="TextBox 2"/>
              <p:cNvSpPr txBox="1"/>
              <p:nvPr/>
            </p:nvSpPr>
            <p:spPr>
              <a:xfrm>
                <a:off x="6644008" y="5105391"/>
                <a:ext cx="761869" cy="1303932"/>
              </a:xfrm>
              <a:prstGeom prst="rect">
                <a:avLst/>
              </a:prstGeom>
              <a:solidFill>
                <a:schemeClr val="bg1"/>
              </a:solidFill>
            </p:spPr>
            <p:txBody>
              <a:bodyPr wrap="square" rtlCol="0" anchor="ctr">
                <a:spAutoFit/>
              </a:bodyPr>
              <a:lstStyle/>
              <a:p>
                <a:pPr algn="ctr" fontAlgn="base">
                  <a:spcBef>
                    <a:spcPct val="0"/>
                  </a:spcBef>
                  <a:spcAft>
                    <a:spcPct val="0"/>
                  </a:spcAft>
                </a:pPr>
                <a:r>
                  <a:rPr kumimoji="1" lang="en-US" altLang="zh-CN" sz="6600" dirty="0">
                    <a:solidFill>
                      <a:srgbClr val="000099"/>
                    </a:solidFill>
                    <a:latin typeface="Calibri" panose="020F0502020204030204" pitchFamily="34" charset="0"/>
                    <a:ea typeface="华文楷体" panose="02010600040101010101" pitchFamily="2" charset="-122"/>
                    <a:sym typeface="Wingdings" pitchFamily="2" charset="2"/>
                  </a:rPr>
                  <a:t></a:t>
                </a:r>
                <a:endParaRPr lang="zh-CN" altLang="en-US" sz="1400" dirty="0">
                  <a:solidFill>
                    <a:srgbClr val="000000"/>
                  </a:solidFill>
                  <a:latin typeface="Calibri" panose="020F0502020204030204" pitchFamily="34" charset="0"/>
                  <a:ea typeface="华文楷体" panose="02010600040101010101" pitchFamily="2" charset="-122"/>
                </a:endParaRPr>
              </a:p>
            </p:txBody>
          </p:sp>
          <p:grpSp>
            <p:nvGrpSpPr>
              <p:cNvPr id="56" name="Group 99"/>
              <p:cNvGrpSpPr>
                <a:grpSpLocks/>
              </p:cNvGrpSpPr>
              <p:nvPr/>
            </p:nvGrpSpPr>
            <p:grpSpPr bwMode="auto">
              <a:xfrm flipH="1">
                <a:off x="3893940" y="5516564"/>
                <a:ext cx="2863885" cy="481013"/>
                <a:chOff x="903" y="1824"/>
                <a:chExt cx="1308" cy="240"/>
              </a:xfrm>
            </p:grpSpPr>
            <p:sp>
              <p:nvSpPr>
                <p:cNvPr id="57" name="AutoShape 100"/>
                <p:cNvSpPr>
                  <a:spLocks noChangeArrowheads="1"/>
                </p:cNvSpPr>
                <p:nvPr/>
              </p:nvSpPr>
              <p:spPr bwMode="auto">
                <a:xfrm>
                  <a:off x="1923" y="1872"/>
                  <a:ext cx="288" cy="144"/>
                </a:xfrm>
                <a:prstGeom prst="rightArrow">
                  <a:avLst>
                    <a:gd name="adj1" fmla="val 50000"/>
                    <a:gd name="adj2" fmla="val 50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58" name="Rectangle 101"/>
                <p:cNvSpPr>
                  <a:spLocks noChangeArrowheads="1"/>
                </p:cNvSpPr>
                <p:nvPr/>
              </p:nvSpPr>
              <p:spPr bwMode="auto">
                <a:xfrm>
                  <a:off x="903" y="1824"/>
                  <a:ext cx="1008" cy="24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dirty="0">
                      <a:solidFill>
                        <a:srgbClr val="000099"/>
                      </a:solidFill>
                      <a:latin typeface="Calibri" panose="020F0502020204030204" pitchFamily="34" charset="0"/>
                      <a:ea typeface="华文楷体" panose="02010600040101010101" pitchFamily="2" charset="-122"/>
                    </a:rPr>
                    <a:t>HTTP </a:t>
                  </a:r>
                  <a:r>
                    <a:rPr kumimoji="1" lang="zh-CN" altLang="en-US" dirty="0">
                      <a:solidFill>
                        <a:srgbClr val="000099"/>
                      </a:solidFill>
                      <a:latin typeface="Calibri" panose="020F0502020204030204" pitchFamily="34" charset="0"/>
                      <a:ea typeface="华文楷体" panose="02010600040101010101" pitchFamily="2" charset="-122"/>
                    </a:rPr>
                    <a:t>响应报文</a:t>
                  </a:r>
                </a:p>
              </p:txBody>
            </p:sp>
          </p:grpSp>
        </p:grpSp>
      </p:grpSp>
      <p:grpSp>
        <p:nvGrpSpPr>
          <p:cNvPr id="48" name="Group 120"/>
          <p:cNvGrpSpPr>
            <a:grpSpLocks/>
          </p:cNvGrpSpPr>
          <p:nvPr/>
        </p:nvGrpSpPr>
        <p:grpSpPr bwMode="auto">
          <a:xfrm>
            <a:off x="1869992" y="6306286"/>
            <a:ext cx="4792221" cy="369615"/>
            <a:chOff x="1149" y="3884"/>
            <a:chExt cx="3240" cy="274"/>
          </a:xfrm>
        </p:grpSpPr>
        <p:sp>
          <p:nvSpPr>
            <p:cNvPr id="49" name="Line 106"/>
            <p:cNvSpPr>
              <a:spLocks noChangeShapeType="1"/>
            </p:cNvSpPr>
            <p:nvPr/>
          </p:nvSpPr>
          <p:spPr bwMode="auto">
            <a:xfrm>
              <a:off x="1149" y="4012"/>
              <a:ext cx="3240" cy="0"/>
            </a:xfrm>
            <a:prstGeom prst="line">
              <a:avLst/>
            </a:prstGeom>
            <a:noFill/>
            <a:ln w="38100">
              <a:solidFill>
                <a:srgbClr val="333399"/>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50" name="Text Box 107"/>
            <p:cNvSpPr txBox="1">
              <a:spLocks noChangeArrowheads="1"/>
            </p:cNvSpPr>
            <p:nvPr/>
          </p:nvSpPr>
          <p:spPr bwMode="auto">
            <a:xfrm>
              <a:off x="2176" y="3884"/>
              <a:ext cx="1292" cy="2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00" dirty="0" smtClean="0">
                  <a:solidFill>
                    <a:srgbClr val="000099"/>
                  </a:solidFill>
                  <a:latin typeface="Calibri" panose="020F0502020204030204" pitchFamily="34" charset="0"/>
                  <a:ea typeface="华文楷体" panose="02010600040101010101" pitchFamily="2" charset="-122"/>
                </a:rPr>
                <a:t>7</a:t>
              </a:r>
              <a:r>
                <a:rPr kumimoji="1" lang="zh-CN" altLang="en-US" sz="1800" dirty="0" smtClean="0">
                  <a:solidFill>
                    <a:srgbClr val="000099"/>
                  </a:solidFill>
                  <a:latin typeface="Calibri" panose="020F0502020204030204" pitchFamily="34" charset="0"/>
                  <a:ea typeface="华文楷体" panose="02010600040101010101" pitchFamily="2" charset="-122"/>
                </a:rPr>
                <a:t>）释放 </a:t>
              </a:r>
              <a:r>
                <a:rPr kumimoji="1" lang="en-US" altLang="zh-CN" sz="1800" dirty="0">
                  <a:solidFill>
                    <a:srgbClr val="000099"/>
                  </a:solidFill>
                  <a:latin typeface="Calibri" panose="020F0502020204030204" pitchFamily="34" charset="0"/>
                  <a:ea typeface="华文楷体" panose="02010600040101010101" pitchFamily="2" charset="-122"/>
                </a:rPr>
                <a:t>TCP </a:t>
              </a:r>
              <a:r>
                <a:rPr kumimoji="1" lang="zh-CN" altLang="en-US" sz="1800" dirty="0">
                  <a:solidFill>
                    <a:srgbClr val="000099"/>
                  </a:solidFill>
                  <a:latin typeface="Calibri" panose="020F0502020204030204" pitchFamily="34" charset="0"/>
                  <a:ea typeface="华文楷体" panose="02010600040101010101" pitchFamily="2" charset="-122"/>
                </a:rPr>
                <a:t>连接</a:t>
              </a:r>
            </a:p>
          </p:txBody>
        </p:sp>
      </p:grpSp>
      <p:sp>
        <p:nvSpPr>
          <p:cNvPr id="61" name="内容占位符 2"/>
          <p:cNvSpPr>
            <a:spLocks noGrp="1"/>
          </p:cNvSpPr>
          <p:nvPr>
            <p:ph idx="1"/>
          </p:nvPr>
        </p:nvSpPr>
        <p:spPr>
          <a:xfrm>
            <a:off x="457200" y="1184390"/>
            <a:ext cx="8579554" cy="569576"/>
          </a:xfrm>
        </p:spPr>
        <p:txBody>
          <a:bodyPr/>
          <a:lstStyle/>
          <a:p>
            <a:r>
              <a:rPr lang="zh-CN" altLang="en-US" sz="2000" dirty="0"/>
              <a:t>用户点击 </a:t>
            </a:r>
            <a:r>
              <a:rPr lang="en-US" altLang="zh-CN" sz="2000" dirty="0" smtClean="0"/>
              <a:t>URL </a:t>
            </a:r>
            <a:r>
              <a:rPr lang="en-US" altLang="zh-CN" sz="1800" dirty="0" smtClean="0">
                <a:hlinkClick r:id="rId9"/>
              </a:rPr>
              <a:t>http</a:t>
            </a:r>
            <a:r>
              <a:rPr lang="en-US" altLang="zh-CN" sz="1800" dirty="0">
                <a:hlinkClick r:id="rId9"/>
              </a:rPr>
              <a:t>://</a:t>
            </a:r>
            <a:r>
              <a:rPr lang="en-US" altLang="zh-CN" sz="1800" dirty="0" smtClean="0">
                <a:hlinkClick r:id="rId9"/>
              </a:rPr>
              <a:t>www.tsinghua.edu.cn/chn/yxsz/index.htm</a:t>
            </a:r>
            <a:r>
              <a:rPr lang="en-US" altLang="zh-CN" sz="1800" dirty="0" smtClean="0"/>
              <a:t> </a:t>
            </a:r>
            <a:r>
              <a:rPr lang="zh-CN" altLang="en-US" sz="2000" dirty="0" smtClean="0"/>
              <a:t>后</a:t>
            </a:r>
            <a:r>
              <a:rPr lang="zh-CN" altLang="en-US" sz="2000" dirty="0"/>
              <a:t>所发生的</a:t>
            </a:r>
            <a:r>
              <a:rPr lang="zh-CN" altLang="en-US" sz="2000" dirty="0" smtClean="0"/>
              <a:t>事件</a:t>
            </a:r>
          </a:p>
        </p:txBody>
      </p:sp>
      <p:sp>
        <p:nvSpPr>
          <p:cNvPr id="62" name="Rectangle 74"/>
          <p:cNvSpPr>
            <a:spLocks noChangeArrowheads="1"/>
          </p:cNvSpPr>
          <p:nvPr/>
        </p:nvSpPr>
        <p:spPr bwMode="auto">
          <a:xfrm>
            <a:off x="2877063" y="1966237"/>
            <a:ext cx="1997566" cy="32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fontAlgn="base">
              <a:spcBef>
                <a:spcPct val="0"/>
              </a:spcBef>
              <a:spcAft>
                <a:spcPct val="0"/>
              </a:spcAft>
            </a:pPr>
            <a:r>
              <a:rPr kumimoji="1" lang="zh-CN" altLang="zh-CN" sz="2000" dirty="0">
                <a:solidFill>
                  <a:schemeClr val="tx1">
                    <a:lumMod val="65000"/>
                    <a:lumOff val="35000"/>
                  </a:schemeClr>
                </a:solidFill>
                <a:latin typeface="Calibri" panose="020F0502020204030204" pitchFamily="34" charset="0"/>
                <a:ea typeface="华文楷体" panose="02010600040101010101" pitchFamily="2" charset="-122"/>
              </a:rPr>
              <a:t>链接到</a:t>
            </a:r>
            <a:r>
              <a:rPr kumimoji="1" lang="en-US" altLang="zh-CN" sz="2000" dirty="0">
                <a:solidFill>
                  <a:schemeClr val="tx1">
                    <a:lumMod val="65000"/>
                    <a:lumOff val="35000"/>
                  </a:schemeClr>
                </a:solidFill>
                <a:latin typeface="Calibri" panose="020F0502020204030204" pitchFamily="34" charset="0"/>
                <a:ea typeface="华文楷体" panose="02010600040101010101" pitchFamily="2" charset="-122"/>
              </a:rPr>
              <a:t>URL</a:t>
            </a:r>
            <a:r>
              <a:rPr kumimoji="1" lang="zh-CN" altLang="en-US" sz="2000" dirty="0">
                <a:solidFill>
                  <a:schemeClr val="tx1">
                    <a:lumMod val="65000"/>
                    <a:lumOff val="35000"/>
                  </a:schemeClr>
                </a:solidFill>
                <a:latin typeface="Calibri" panose="020F0502020204030204" pitchFamily="34" charset="0"/>
                <a:ea typeface="华文楷体" panose="02010600040101010101" pitchFamily="2" charset="-122"/>
              </a:rPr>
              <a:t>的超链</a:t>
            </a:r>
          </a:p>
        </p:txBody>
      </p:sp>
      <p:sp>
        <p:nvSpPr>
          <p:cNvPr id="63" name="Freeform 91"/>
          <p:cNvSpPr>
            <a:spLocks/>
          </p:cNvSpPr>
          <p:nvPr/>
        </p:nvSpPr>
        <p:spPr bwMode="auto">
          <a:xfrm>
            <a:off x="1799917" y="2262980"/>
            <a:ext cx="4240755" cy="477521"/>
          </a:xfrm>
          <a:custGeom>
            <a:avLst/>
            <a:gdLst>
              <a:gd name="T0" fmla="*/ 0 w 2454"/>
              <a:gd name="T1" fmla="*/ 2147483646 h 332"/>
              <a:gd name="T2" fmla="*/ 2147483646 w 2454"/>
              <a:gd name="T3" fmla="*/ 2147483646 h 332"/>
              <a:gd name="T4" fmla="*/ 2147483646 w 2454"/>
              <a:gd name="T5" fmla="*/ 2147483646 h 332"/>
              <a:gd name="T6" fmla="*/ 2147483646 w 2454"/>
              <a:gd name="T7" fmla="*/ 2147483646 h 332"/>
              <a:gd name="T8" fmla="*/ 2147483646 w 2454"/>
              <a:gd name="T9" fmla="*/ 2147483646 h 332"/>
              <a:gd name="T10" fmla="*/ 2147483646 w 2454"/>
              <a:gd name="T11" fmla="*/ 2147483646 h 332"/>
              <a:gd name="T12" fmla="*/ 2147483646 w 2454"/>
              <a:gd name="T13" fmla="*/ 2147483646 h 3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54" h="332">
                <a:moveTo>
                  <a:pt x="0" y="332"/>
                </a:moveTo>
                <a:cubicBezTo>
                  <a:pt x="56" y="300"/>
                  <a:pt x="211" y="189"/>
                  <a:pt x="336" y="140"/>
                </a:cubicBezTo>
                <a:cubicBezTo>
                  <a:pt x="461" y="91"/>
                  <a:pt x="595" y="61"/>
                  <a:pt x="753" y="38"/>
                </a:cubicBezTo>
                <a:cubicBezTo>
                  <a:pt x="911" y="15"/>
                  <a:pt x="1120" y="0"/>
                  <a:pt x="1287" y="2"/>
                </a:cubicBezTo>
                <a:cubicBezTo>
                  <a:pt x="1454" y="4"/>
                  <a:pt x="1606" y="28"/>
                  <a:pt x="1756" y="50"/>
                </a:cubicBezTo>
                <a:cubicBezTo>
                  <a:pt x="1907" y="71"/>
                  <a:pt x="2075" y="102"/>
                  <a:pt x="2191" y="129"/>
                </a:cubicBezTo>
                <a:cubicBezTo>
                  <a:pt x="2307" y="156"/>
                  <a:pt x="2400" y="194"/>
                  <a:pt x="2454" y="212"/>
                </a:cubicBezTo>
              </a:path>
            </a:pathLst>
          </a:custGeom>
          <a:noFill/>
          <a:ln w="76200" cmpd="sng">
            <a:solidFill>
              <a:srgbClr val="FF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4" name="圆角矩形标注 63"/>
          <p:cNvSpPr/>
          <p:nvPr/>
        </p:nvSpPr>
        <p:spPr>
          <a:xfrm>
            <a:off x="1715627" y="4349184"/>
            <a:ext cx="6114339" cy="1120751"/>
          </a:xfrm>
          <a:prstGeom prst="wedgeRoundRectCallout">
            <a:avLst>
              <a:gd name="adj1" fmla="val -43510"/>
              <a:gd name="adj2" fmla="val -149722"/>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smtClean="0">
                <a:solidFill>
                  <a:srgbClr val="FFFFFF"/>
                </a:solidFill>
                <a:latin typeface="Calibri" panose="020F0502020204030204" pitchFamily="34" charset="0"/>
                <a:ea typeface="黑体" panose="02010609060101010101" pitchFamily="49" charset="-122"/>
              </a:rPr>
              <a:t>1</a:t>
            </a:r>
            <a:r>
              <a:rPr lang="zh-CN" altLang="en-US" sz="1600" dirty="0" smtClean="0">
                <a:solidFill>
                  <a:srgbClr val="FFFFFF"/>
                </a:solidFill>
                <a:latin typeface="Calibri" panose="020F0502020204030204" pitchFamily="34" charset="0"/>
                <a:ea typeface="黑体" panose="02010609060101010101" pitchFamily="49" charset="-122"/>
              </a:rPr>
              <a:t>）</a:t>
            </a:r>
            <a:r>
              <a:rPr lang="zh-CN" altLang="en-US" sz="1600" dirty="0">
                <a:ea typeface="黑体" pitchFamily="49" charset="-122"/>
              </a:rPr>
              <a:t>浏览器分析超链指向页面的 </a:t>
            </a:r>
            <a:r>
              <a:rPr lang="en-US" altLang="zh-CN" sz="1600" dirty="0">
                <a:ea typeface="黑体" pitchFamily="49" charset="-122"/>
              </a:rPr>
              <a:t>URL </a:t>
            </a:r>
            <a:endParaRPr lang="en-US" altLang="zh-CN" sz="1600" dirty="0" smtClean="0">
              <a:solidFill>
                <a:srgbClr val="FFFFFF"/>
              </a:solidFill>
              <a:latin typeface="Calibri" panose="020F0502020204030204" pitchFamily="34" charset="0"/>
              <a:ea typeface="黑体" panose="02010609060101010101" pitchFamily="49" charset="-122"/>
            </a:endParaRPr>
          </a:p>
          <a:p>
            <a:pPr>
              <a:lnSpc>
                <a:spcPct val="150000"/>
              </a:lnSpc>
            </a:pPr>
            <a:r>
              <a:rPr lang="en-US" altLang="zh-CN" sz="1600" dirty="0" smtClean="0">
                <a:ea typeface="黑体" pitchFamily="49" charset="-122"/>
              </a:rPr>
              <a:t>2</a:t>
            </a:r>
            <a:r>
              <a:rPr lang="zh-CN" altLang="en-US" sz="1600" dirty="0" smtClean="0">
                <a:ea typeface="黑体" pitchFamily="49" charset="-122"/>
              </a:rPr>
              <a:t>）</a:t>
            </a:r>
            <a:r>
              <a:rPr lang="zh-CN" altLang="en-US" sz="1600" dirty="0">
                <a:ea typeface="黑体" pitchFamily="49" charset="-122"/>
              </a:rPr>
              <a:t>浏览器向 </a:t>
            </a:r>
            <a:r>
              <a:rPr lang="en-US" altLang="zh-CN" sz="1600" dirty="0">
                <a:ea typeface="黑体" pitchFamily="49" charset="-122"/>
              </a:rPr>
              <a:t>DNS </a:t>
            </a:r>
            <a:r>
              <a:rPr lang="zh-CN" altLang="en-US" sz="1600" dirty="0">
                <a:ea typeface="黑体" pitchFamily="49" charset="-122"/>
              </a:rPr>
              <a:t>请求解析 </a:t>
            </a:r>
            <a:r>
              <a:rPr lang="en-US" altLang="zh-CN" sz="1600" dirty="0">
                <a:ea typeface="黑体" pitchFamily="49" charset="-122"/>
              </a:rPr>
              <a:t>www.tsinghua.edu.cn </a:t>
            </a:r>
            <a:r>
              <a:rPr lang="zh-CN" altLang="en-US" sz="1600" dirty="0">
                <a:ea typeface="黑体" pitchFamily="49" charset="-122"/>
              </a:rPr>
              <a:t>的 </a:t>
            </a:r>
            <a:r>
              <a:rPr lang="en-US" altLang="zh-CN" sz="1600" dirty="0">
                <a:ea typeface="黑体" pitchFamily="49" charset="-122"/>
              </a:rPr>
              <a:t>IP </a:t>
            </a:r>
            <a:r>
              <a:rPr lang="zh-CN" altLang="en-US" sz="1600" dirty="0" smtClean="0">
                <a:ea typeface="黑体" pitchFamily="49" charset="-122"/>
              </a:rPr>
              <a:t>地址</a:t>
            </a:r>
            <a:endParaRPr lang="en-US" altLang="zh-CN" sz="1600" dirty="0" smtClean="0">
              <a:ea typeface="黑体" pitchFamily="49" charset="-122"/>
            </a:endParaRPr>
          </a:p>
          <a:p>
            <a:pPr>
              <a:lnSpc>
                <a:spcPct val="150000"/>
              </a:lnSpc>
            </a:pPr>
            <a:r>
              <a:rPr lang="en-US" altLang="zh-CN" sz="1600" dirty="0" smtClean="0">
                <a:ea typeface="黑体" pitchFamily="49" charset="-122"/>
              </a:rPr>
              <a:t>3</a:t>
            </a:r>
            <a:r>
              <a:rPr lang="zh-CN" altLang="en-US" sz="1600" dirty="0" smtClean="0">
                <a:ea typeface="黑体" pitchFamily="49" charset="-122"/>
              </a:rPr>
              <a:t>）</a:t>
            </a:r>
            <a:r>
              <a:rPr lang="zh-CN" altLang="en-US" sz="1600" dirty="0">
                <a:ea typeface="黑体" pitchFamily="49" charset="-122"/>
              </a:rPr>
              <a:t>域名系统 </a:t>
            </a:r>
            <a:r>
              <a:rPr lang="en-US" altLang="zh-CN" sz="1600" dirty="0">
                <a:ea typeface="黑体" pitchFamily="49" charset="-122"/>
              </a:rPr>
              <a:t>DNS </a:t>
            </a:r>
            <a:r>
              <a:rPr lang="zh-CN" altLang="en-US" sz="1600" dirty="0">
                <a:ea typeface="黑体" pitchFamily="49" charset="-122"/>
              </a:rPr>
              <a:t>解析出清华大学服务器的 </a:t>
            </a:r>
            <a:r>
              <a:rPr lang="en-US" altLang="zh-CN" sz="1600" dirty="0">
                <a:ea typeface="黑体" pitchFamily="49" charset="-122"/>
              </a:rPr>
              <a:t>IP </a:t>
            </a:r>
            <a:r>
              <a:rPr lang="zh-CN" altLang="en-US" sz="1600" dirty="0">
                <a:ea typeface="黑体" pitchFamily="49" charset="-122"/>
              </a:rPr>
              <a:t>地址</a:t>
            </a:r>
            <a:endParaRPr lang="en-US" altLang="zh-CN" sz="1600" dirty="0" smtClean="0">
              <a:ea typeface="黑体" pitchFamily="49" charset="-122"/>
            </a:endParaRPr>
          </a:p>
        </p:txBody>
      </p:sp>
      <p:sp>
        <p:nvSpPr>
          <p:cNvPr id="66" name="圆角矩形标注 65"/>
          <p:cNvSpPr/>
          <p:nvPr/>
        </p:nvSpPr>
        <p:spPr>
          <a:xfrm>
            <a:off x="5571740" y="3293436"/>
            <a:ext cx="3517812" cy="713698"/>
          </a:xfrm>
          <a:prstGeom prst="wedgeRoundRectCallout">
            <a:avLst>
              <a:gd name="adj1" fmla="val -20162"/>
              <a:gd name="adj2" fmla="val 15367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smtClean="0">
                <a:solidFill>
                  <a:srgbClr val="FFFFFF"/>
                </a:solidFill>
                <a:latin typeface="Calibri" panose="020F0502020204030204" pitchFamily="34" charset="0"/>
                <a:ea typeface="黑体" panose="02010609060101010101" pitchFamily="49" charset="-122"/>
              </a:rPr>
              <a:t>4</a:t>
            </a:r>
            <a:r>
              <a:rPr lang="zh-CN" altLang="en-US" sz="1600" dirty="0" smtClean="0">
                <a:solidFill>
                  <a:srgbClr val="FFFFFF"/>
                </a:solidFill>
                <a:latin typeface="Calibri" panose="020F0502020204030204" pitchFamily="34" charset="0"/>
                <a:ea typeface="黑体" panose="02010609060101010101" pitchFamily="49" charset="-122"/>
              </a:rPr>
              <a:t>）浏览器</a:t>
            </a:r>
            <a:r>
              <a:rPr lang="zh-CN" altLang="en-US" sz="1600" dirty="0">
                <a:solidFill>
                  <a:srgbClr val="FFFFFF"/>
                </a:solidFill>
                <a:latin typeface="Calibri" panose="020F0502020204030204" pitchFamily="34" charset="0"/>
                <a:ea typeface="黑体" panose="02010609060101010101" pitchFamily="49" charset="-122"/>
              </a:rPr>
              <a:t>与服务器建立 </a:t>
            </a:r>
            <a:r>
              <a:rPr lang="en-US" altLang="zh-CN" sz="1600" dirty="0">
                <a:solidFill>
                  <a:srgbClr val="FFFFFF"/>
                </a:solidFill>
                <a:latin typeface="Calibri" panose="020F0502020204030204" pitchFamily="34" charset="0"/>
                <a:ea typeface="黑体" panose="02010609060101010101" pitchFamily="49" charset="-122"/>
              </a:rPr>
              <a:t>TCP </a:t>
            </a:r>
            <a:r>
              <a:rPr lang="zh-CN" altLang="en-US" sz="1600" dirty="0">
                <a:solidFill>
                  <a:srgbClr val="FFFFFF"/>
                </a:solidFill>
                <a:latin typeface="Calibri" panose="020F0502020204030204" pitchFamily="34" charset="0"/>
                <a:ea typeface="黑体" panose="02010609060101010101" pitchFamily="49" charset="-122"/>
              </a:rPr>
              <a:t>连接</a:t>
            </a:r>
            <a:endParaRPr lang="en-US" altLang="zh-CN" sz="1600" dirty="0">
              <a:solidFill>
                <a:srgbClr val="FFFFFF"/>
              </a:solidFill>
              <a:latin typeface="Calibri" panose="020F0502020204030204" pitchFamily="34" charset="0"/>
              <a:ea typeface="黑体" panose="02010609060101010101" pitchFamily="49" charset="-122"/>
            </a:endParaRPr>
          </a:p>
        </p:txBody>
      </p:sp>
      <p:sp>
        <p:nvSpPr>
          <p:cNvPr id="68" name="圆角矩形标注 67"/>
          <p:cNvSpPr/>
          <p:nvPr/>
        </p:nvSpPr>
        <p:spPr>
          <a:xfrm>
            <a:off x="2299819" y="1707862"/>
            <a:ext cx="2792224" cy="713698"/>
          </a:xfrm>
          <a:prstGeom prst="wedgeRoundRectCallout">
            <a:avLst>
              <a:gd name="adj1" fmla="val -55067"/>
              <a:gd name="adj2" fmla="val 113407"/>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smtClean="0">
                <a:solidFill>
                  <a:srgbClr val="FFFFFF"/>
                </a:solidFill>
                <a:latin typeface="Calibri" panose="020F0502020204030204" pitchFamily="34" charset="0"/>
                <a:ea typeface="黑体" panose="02010609060101010101" pitchFamily="49" charset="-122"/>
              </a:rPr>
              <a:t>8</a:t>
            </a:r>
            <a:r>
              <a:rPr lang="zh-CN" altLang="en-US" sz="1600" dirty="0">
                <a:solidFill>
                  <a:srgbClr val="FFFFFF"/>
                </a:solidFill>
                <a:latin typeface="Calibri" panose="020F0502020204030204" pitchFamily="34" charset="0"/>
                <a:ea typeface="黑体" panose="02010609060101010101" pitchFamily="49" charset="-122"/>
              </a:rPr>
              <a:t>）浏览器</a:t>
            </a:r>
            <a:r>
              <a:rPr lang="zh-CN" altLang="en-US" sz="1600" dirty="0" smtClean="0">
                <a:solidFill>
                  <a:srgbClr val="FFFFFF"/>
                </a:solidFill>
                <a:latin typeface="Calibri" panose="020F0502020204030204" pitchFamily="34" charset="0"/>
                <a:ea typeface="黑体" panose="02010609060101010101" pitchFamily="49" charset="-122"/>
              </a:rPr>
              <a:t>显示获取的文本</a:t>
            </a:r>
            <a:endParaRPr lang="en-US" altLang="zh-CN" sz="1600" dirty="0">
              <a:solidFill>
                <a:srgbClr val="FFFFFF"/>
              </a:solidFill>
              <a:latin typeface="Calibri" panose="020F0502020204030204" pitchFamily="34" charset="0"/>
              <a:ea typeface="黑体" panose="02010609060101010101" pitchFamily="49" charset="-122"/>
            </a:endParaRPr>
          </a:p>
        </p:txBody>
      </p:sp>
    </p:spTree>
    <p:custDataLst>
      <p:tags r:id="rId2"/>
    </p:custDataLst>
    <p:extLst>
      <p:ext uri="{BB962C8B-B14F-4D97-AF65-F5344CB8AC3E}">
        <p14:creationId xmlns:p14="http://schemas.microsoft.com/office/powerpoint/2010/main" val="3217463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
                                            <p:txEl>
                                              <p:pRg st="0" end="0"/>
                                            </p:txEl>
                                          </p:spTgt>
                                        </p:tgtEl>
                                        <p:attrNameLst>
                                          <p:attrName>style.visibility</p:attrName>
                                        </p:attrNameLst>
                                      </p:cBhvr>
                                      <p:to>
                                        <p:strVal val="visible"/>
                                      </p:to>
                                    </p:set>
                                    <p:animEffect transition="in" filter="dissolve">
                                      <p:cBhvr>
                                        <p:cTn id="12" dur="500"/>
                                        <p:tgtEl>
                                          <p:spTgt spid="61">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left)">
                                      <p:cBhvr>
                                        <p:cTn id="16" dur="500"/>
                                        <p:tgtEl>
                                          <p:spTgt spid="6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dissolve">
                                      <p:cBhvr>
                                        <p:cTn id="19" dur="5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wipe(up)">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1" nodeType="clickEffect">
                                  <p:stCondLst>
                                    <p:cond delay="0"/>
                                  </p:stCondLst>
                                  <p:childTnLst>
                                    <p:animEffect transition="out" filter="wipe(down)">
                                      <p:cBhvr>
                                        <p:cTn id="28" dur="500"/>
                                        <p:tgtEl>
                                          <p:spTgt spid="64"/>
                                        </p:tgtEl>
                                      </p:cBhvr>
                                    </p:animEffect>
                                    <p:set>
                                      <p:cBhvr>
                                        <p:cTn id="29" dur="1" fill="hold">
                                          <p:stCondLst>
                                            <p:cond delay="499"/>
                                          </p:stCondLst>
                                        </p:cTn>
                                        <p:tgtEl>
                                          <p:spTgt spid="6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up)">
                                      <p:cBhvr>
                                        <p:cTn id="34" dur="500"/>
                                        <p:tgtEl>
                                          <p:spTgt spid="33"/>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up)">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wipe(down)">
                                      <p:cBhvr>
                                        <p:cTn id="42" dur="500"/>
                                        <p:tgtEl>
                                          <p:spTgt spid="66"/>
                                        </p:tgtEl>
                                      </p:cBhvr>
                                    </p:animEffect>
                                  </p:childTnLst>
                                </p:cTn>
                              </p:par>
                              <p:par>
                                <p:cTn id="43" presetID="16" presetClass="entr" presetSubtype="21"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barn(inVertical)">
                                      <p:cBhvr>
                                        <p:cTn id="45" dur="5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1" fill="hold" grpId="1" nodeType="clickEffect">
                                  <p:stCondLst>
                                    <p:cond delay="0"/>
                                  </p:stCondLst>
                                  <p:childTnLst>
                                    <p:animEffect transition="out" filter="wipe(up)">
                                      <p:cBhvr>
                                        <p:cTn id="49" dur="500"/>
                                        <p:tgtEl>
                                          <p:spTgt spid="66"/>
                                        </p:tgtEl>
                                      </p:cBhvr>
                                    </p:animEffect>
                                    <p:set>
                                      <p:cBhvr>
                                        <p:cTn id="50" dur="1" fill="hold">
                                          <p:stCondLst>
                                            <p:cond delay="499"/>
                                          </p:stCondLst>
                                        </p:cTn>
                                        <p:tgtEl>
                                          <p:spTgt spid="6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500"/>
                                        <p:tgtEl>
                                          <p:spTgt spid="4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wipe(right)">
                                      <p:cBhvr>
                                        <p:cTn id="60" dur="500"/>
                                        <p:tgtEl>
                                          <p:spTgt spid="51"/>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barn(inVertical)">
                                      <p:cBhvr>
                                        <p:cTn id="65" dur="500"/>
                                        <p:tgtEl>
                                          <p:spTgt spid="4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wipe(down)">
                                      <p:cBhvr>
                                        <p:cTn id="70" dur="500"/>
                                        <p:tgtEl>
                                          <p:spTgt spid="6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1" fill="hold" grpId="1" nodeType="clickEffect">
                                  <p:stCondLst>
                                    <p:cond delay="0"/>
                                  </p:stCondLst>
                                  <p:childTnLst>
                                    <p:animEffect transition="out" filter="wipe(up)">
                                      <p:cBhvr>
                                        <p:cTn id="74" dur="500"/>
                                        <p:tgtEl>
                                          <p:spTgt spid="68"/>
                                        </p:tgtEl>
                                      </p:cBhvr>
                                    </p:animEffect>
                                    <p:set>
                                      <p:cBhvr>
                                        <p:cTn id="75"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62" grpId="0"/>
      <p:bldP spid="63" grpId="0" animBg="1"/>
      <p:bldP spid="64" grpId="0" animBg="1"/>
      <p:bldP spid="64" grpId="1" animBg="1"/>
      <p:bldP spid="66" grpId="0" animBg="1"/>
      <p:bldP spid="66" grpId="1" animBg="1"/>
      <p:bldP spid="68" grpId="0" animBg="1"/>
      <p:bldP spid="6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200" y="1444979"/>
            <a:ext cx="8098971" cy="1376598"/>
          </a:xfrm>
        </p:spPr>
        <p:txBody>
          <a:bodyPr/>
          <a:lstStyle/>
          <a:p>
            <a:r>
              <a:rPr lang="zh-CN" altLang="en-US" dirty="0"/>
              <a:t>请求一个万维网文档所需的</a:t>
            </a:r>
            <a:r>
              <a:rPr lang="zh-CN" altLang="en-US" dirty="0" smtClean="0"/>
              <a:t>时间</a:t>
            </a:r>
          </a:p>
          <a:p>
            <a:pPr lvl="1">
              <a:lnSpc>
                <a:spcPct val="150000"/>
              </a:lnSpc>
            </a:pPr>
            <a:r>
              <a:rPr lang="en-US" altLang="zh-CN" sz="1800" dirty="0" smtClean="0">
                <a:solidFill>
                  <a:schemeClr val="accent5">
                    <a:lumMod val="50000"/>
                  </a:schemeClr>
                </a:solidFill>
              </a:rPr>
              <a:t>2</a:t>
            </a:r>
            <a:r>
              <a:rPr lang="zh-CN" altLang="en-US" sz="1800" dirty="0">
                <a:solidFill>
                  <a:schemeClr val="accent5">
                    <a:lumMod val="50000"/>
                  </a:schemeClr>
                </a:solidFill>
              </a:rPr>
              <a:t>个</a:t>
            </a:r>
            <a:r>
              <a:rPr lang="en-US" altLang="zh-CN" sz="1800" dirty="0" smtClean="0">
                <a:solidFill>
                  <a:schemeClr val="accent5">
                    <a:lumMod val="50000"/>
                  </a:schemeClr>
                </a:solidFill>
              </a:rPr>
              <a:t>RTT+</a:t>
            </a:r>
            <a:r>
              <a:rPr lang="zh-CN" altLang="en-US" sz="1800" dirty="0" smtClean="0">
                <a:solidFill>
                  <a:schemeClr val="accent5">
                    <a:lumMod val="50000"/>
                  </a:schemeClr>
                </a:solidFill>
              </a:rPr>
              <a:t>文档传输时间</a:t>
            </a:r>
            <a:endParaRPr lang="en-US" altLang="zh-CN" sz="1800" dirty="0" smtClean="0">
              <a:solidFill>
                <a:schemeClr val="accent5">
                  <a:lumMod val="50000"/>
                </a:schemeClr>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grpSp>
        <p:nvGrpSpPr>
          <p:cNvPr id="98" name="组合 97"/>
          <p:cNvGrpSpPr/>
          <p:nvPr/>
        </p:nvGrpSpPr>
        <p:grpSpPr>
          <a:xfrm>
            <a:off x="955605" y="2821577"/>
            <a:ext cx="6908235" cy="3670354"/>
            <a:chOff x="916416" y="1567870"/>
            <a:chExt cx="7428290" cy="4375421"/>
          </a:xfrm>
        </p:grpSpPr>
        <p:sp>
          <p:nvSpPr>
            <p:cNvPr id="99" name="Line 20"/>
            <p:cNvSpPr>
              <a:spLocks noChangeShapeType="1"/>
            </p:cNvSpPr>
            <p:nvPr/>
          </p:nvSpPr>
          <p:spPr bwMode="auto">
            <a:xfrm flipH="1">
              <a:off x="2906817" y="3893436"/>
              <a:ext cx="4762" cy="896815"/>
            </a:xfrm>
            <a:prstGeom prst="line">
              <a:avLst/>
            </a:prstGeom>
            <a:noFill/>
            <a:ln w="9525">
              <a:solidFill>
                <a:srgbClr val="000000">
                  <a:lumMod val="75000"/>
                  <a:lumOff val="25000"/>
                </a:srgbClr>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smtClean="0">
                <a:ln>
                  <a:noFill/>
                </a:ln>
                <a:solidFill>
                  <a:srgbClr val="2F2F95"/>
                </a:solidFill>
                <a:effectLst/>
                <a:uLnTx/>
                <a:uFillTx/>
                <a:latin typeface="Calibri" panose="020F0502020204030204" pitchFamily="34" charset="0"/>
                <a:ea typeface="华文楷体" panose="02010600040101010101" pitchFamily="2" charset="-122"/>
              </a:endParaRPr>
            </a:p>
          </p:txBody>
        </p:sp>
        <p:sp>
          <p:nvSpPr>
            <p:cNvPr id="100" name="Rectangle 25"/>
            <p:cNvSpPr>
              <a:spLocks noChangeArrowheads="1"/>
            </p:cNvSpPr>
            <p:nvPr/>
          </p:nvSpPr>
          <p:spPr bwMode="auto">
            <a:xfrm>
              <a:off x="2640116" y="4218751"/>
              <a:ext cx="517525" cy="2520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smtClean="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01" name="Text Box 26"/>
            <p:cNvSpPr txBox="1">
              <a:spLocks noChangeArrowheads="1"/>
            </p:cNvSpPr>
            <p:nvPr/>
          </p:nvSpPr>
          <p:spPr bwMode="auto">
            <a:xfrm>
              <a:off x="2554391" y="4205564"/>
              <a:ext cx="552331"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46" b="0" i="0" u="none" strike="noStrike" kern="0" cap="none" spc="0" normalizeH="0" baseline="0" noProof="0">
                  <a:ln>
                    <a:noFill/>
                  </a:ln>
                  <a:solidFill>
                    <a:srgbClr val="2F2F95"/>
                  </a:solidFill>
                  <a:effectLst/>
                  <a:uLnTx/>
                  <a:uFillTx/>
                  <a:latin typeface="Calibri" panose="020F0502020204030204" pitchFamily="34" charset="0"/>
                  <a:ea typeface="华文楷体" panose="02010600040101010101" pitchFamily="2" charset="-122"/>
                </a:rPr>
                <a:t>RTT</a:t>
              </a:r>
            </a:p>
          </p:txBody>
        </p:sp>
        <p:sp>
          <p:nvSpPr>
            <p:cNvPr id="102" name="Line 19"/>
            <p:cNvSpPr>
              <a:spLocks noChangeShapeType="1"/>
            </p:cNvSpPr>
            <p:nvPr/>
          </p:nvSpPr>
          <p:spPr bwMode="auto">
            <a:xfrm flipH="1">
              <a:off x="2911579" y="2992226"/>
              <a:ext cx="6350" cy="895350"/>
            </a:xfrm>
            <a:prstGeom prst="line">
              <a:avLst/>
            </a:prstGeom>
            <a:noFill/>
            <a:ln w="9525">
              <a:solidFill>
                <a:srgbClr val="000000">
                  <a:lumMod val="75000"/>
                  <a:lumOff val="25000"/>
                </a:srgbClr>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smtClean="0">
                <a:ln>
                  <a:noFill/>
                </a:ln>
                <a:solidFill>
                  <a:srgbClr val="2F2F95"/>
                </a:solidFill>
                <a:effectLst/>
                <a:uLnTx/>
                <a:uFillTx/>
                <a:latin typeface="Calibri" panose="020F0502020204030204" pitchFamily="34" charset="0"/>
                <a:ea typeface="华文楷体" panose="02010600040101010101" pitchFamily="2" charset="-122"/>
              </a:endParaRPr>
            </a:p>
          </p:txBody>
        </p:sp>
        <p:sp>
          <p:nvSpPr>
            <p:cNvPr id="103" name="Rectangle 22"/>
            <p:cNvSpPr>
              <a:spLocks noChangeArrowheads="1"/>
            </p:cNvSpPr>
            <p:nvPr/>
          </p:nvSpPr>
          <p:spPr bwMode="auto">
            <a:xfrm>
              <a:off x="2640116" y="3340986"/>
              <a:ext cx="517525" cy="2535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smtClean="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04" name="Text Box 23"/>
            <p:cNvSpPr txBox="1">
              <a:spLocks noChangeArrowheads="1"/>
            </p:cNvSpPr>
            <p:nvPr/>
          </p:nvSpPr>
          <p:spPr bwMode="auto">
            <a:xfrm>
              <a:off x="2578203" y="3307283"/>
              <a:ext cx="552331"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46" b="0" i="0" u="none" strike="noStrike" kern="0" cap="none" spc="0" normalizeH="0" baseline="0" noProof="0">
                  <a:ln>
                    <a:noFill/>
                  </a:ln>
                  <a:solidFill>
                    <a:srgbClr val="2F2F95"/>
                  </a:solidFill>
                  <a:effectLst/>
                  <a:uLnTx/>
                  <a:uFillTx/>
                  <a:latin typeface="Calibri" panose="020F0502020204030204" pitchFamily="34" charset="0"/>
                  <a:ea typeface="华文楷体" panose="02010600040101010101" pitchFamily="2" charset="-122"/>
                </a:rPr>
                <a:t>RTT</a:t>
              </a:r>
            </a:p>
          </p:txBody>
        </p:sp>
        <p:sp>
          <p:nvSpPr>
            <p:cNvPr id="105" name="Freeform 4"/>
            <p:cNvSpPr>
              <a:spLocks/>
            </p:cNvSpPr>
            <p:nvPr/>
          </p:nvSpPr>
          <p:spPr bwMode="auto">
            <a:xfrm>
              <a:off x="3175105" y="4355032"/>
              <a:ext cx="3198813" cy="756138"/>
            </a:xfrm>
            <a:custGeom>
              <a:avLst/>
              <a:gdLst>
                <a:gd name="T0" fmla="*/ 0 w 1679"/>
                <a:gd name="T1" fmla="*/ 2147483646 h 408"/>
                <a:gd name="T2" fmla="*/ 0 w 1679"/>
                <a:gd name="T3" fmla="*/ 2147483646 h 408"/>
                <a:gd name="T4" fmla="*/ 2147483646 w 1679"/>
                <a:gd name="T5" fmla="*/ 0 h 408"/>
                <a:gd name="T6" fmla="*/ 2147483646 w 1679"/>
                <a:gd name="T7" fmla="*/ 2147483646 h 408"/>
                <a:gd name="T8" fmla="*/ 0 w 1679"/>
                <a:gd name="T9" fmla="*/ 2147483646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79" h="408">
                  <a:moveTo>
                    <a:pt x="0" y="408"/>
                  </a:moveTo>
                  <a:lnTo>
                    <a:pt x="0" y="227"/>
                  </a:lnTo>
                  <a:lnTo>
                    <a:pt x="1679" y="0"/>
                  </a:lnTo>
                  <a:lnTo>
                    <a:pt x="1679" y="181"/>
                  </a:lnTo>
                  <a:lnTo>
                    <a:pt x="0" y="408"/>
                  </a:lnTo>
                  <a:close/>
                </a:path>
              </a:pathLst>
            </a:custGeom>
            <a:solidFill>
              <a:srgbClr val="333399">
                <a:lumMod val="20000"/>
                <a:lumOff val="8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smtClean="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pic>
          <p:nvPicPr>
            <p:cNvPr id="106"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9267" y="1822849"/>
              <a:ext cx="895350" cy="1252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 name="Rectangle 6"/>
            <p:cNvSpPr>
              <a:spLocks noChangeArrowheads="1"/>
            </p:cNvSpPr>
            <p:nvPr/>
          </p:nvSpPr>
          <p:spPr bwMode="auto">
            <a:xfrm>
              <a:off x="5727065" y="1567870"/>
              <a:ext cx="1592152" cy="31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marL="0" marR="0" lvl="0" indent="0" algn="ctr" defTabSz="914400" eaLnBrk="1" fontAlgn="base" latinLnBrk="0" hangingPunct="1">
                <a:lnSpc>
                  <a:spcPct val="80000"/>
                </a:lnSpc>
                <a:spcBef>
                  <a:spcPct val="0"/>
                </a:spcBef>
                <a:spcAft>
                  <a:spcPct val="0"/>
                </a:spcAft>
                <a:buClrTx/>
                <a:buSzTx/>
                <a:buFontTx/>
                <a:buNone/>
                <a:tabLst/>
                <a:defRPr/>
              </a:pPr>
              <a:r>
                <a:rPr kumimoji="1" lang="zh-CN" altLang="en-US" sz="1846" b="0" i="0" u="none" strike="noStrike" kern="0" cap="none" spc="0" normalizeH="0" baseline="0" noProof="0" smtClean="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万维网服务器</a:t>
              </a:r>
            </a:p>
          </p:txBody>
        </p:sp>
        <p:sp>
          <p:nvSpPr>
            <p:cNvPr id="108" name="Rectangle 7"/>
            <p:cNvSpPr>
              <a:spLocks noChangeArrowheads="1"/>
            </p:cNvSpPr>
            <p:nvPr/>
          </p:nvSpPr>
          <p:spPr bwMode="auto">
            <a:xfrm>
              <a:off x="2519466" y="1638208"/>
              <a:ext cx="1354908"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b="0" i="0" u="none" strike="noStrike" kern="0" cap="none" spc="0" normalizeH="0" baseline="0" noProof="0" smtClean="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万维网客户</a:t>
              </a:r>
            </a:p>
          </p:txBody>
        </p:sp>
        <p:pic>
          <p:nvPicPr>
            <p:cNvPr id="109" name="Picture 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17929" y="2092479"/>
              <a:ext cx="6064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 name="Line 9"/>
            <p:cNvSpPr>
              <a:spLocks noChangeShapeType="1"/>
            </p:cNvSpPr>
            <p:nvPr/>
          </p:nvSpPr>
          <p:spPr bwMode="auto">
            <a:xfrm>
              <a:off x="3176691" y="2920422"/>
              <a:ext cx="0" cy="2757854"/>
            </a:xfrm>
            <a:prstGeom prst="line">
              <a:avLst/>
            </a:prstGeom>
            <a:noFill/>
            <a:ln w="9525">
              <a:solidFill>
                <a:srgbClr val="000000">
                  <a:lumMod val="75000"/>
                  <a:lumOff val="25000"/>
                </a:srgb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smtClean="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11" name="Text Box 10"/>
            <p:cNvSpPr txBox="1">
              <a:spLocks noChangeArrowheads="1"/>
            </p:cNvSpPr>
            <p:nvPr/>
          </p:nvSpPr>
          <p:spPr bwMode="auto">
            <a:xfrm>
              <a:off x="996320" y="2804656"/>
              <a:ext cx="1602939" cy="3763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b="0" i="0" u="none" strike="noStrike" kern="0" cap="none" spc="0" normalizeH="0" baseline="0" noProof="0" dirty="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发起 </a:t>
              </a:r>
              <a:r>
                <a:rPr kumimoji="1" lang="en-US" altLang="zh-CN" sz="1846" b="0" i="0" u="none" strike="noStrike" kern="0" cap="none" spc="0" normalizeH="0" baseline="0" noProof="0" dirty="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TCP </a:t>
              </a:r>
              <a:r>
                <a:rPr kumimoji="1" lang="zh-CN" altLang="en-US" sz="1846" b="0" i="0" u="none" strike="noStrike" kern="0" cap="none" spc="0" normalizeH="0" baseline="0" noProof="0" dirty="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连接</a:t>
              </a:r>
            </a:p>
          </p:txBody>
        </p:sp>
        <p:sp>
          <p:nvSpPr>
            <p:cNvPr id="112" name="Text Box 11"/>
            <p:cNvSpPr txBox="1">
              <a:spLocks noChangeArrowheads="1"/>
            </p:cNvSpPr>
            <p:nvPr/>
          </p:nvSpPr>
          <p:spPr bwMode="auto">
            <a:xfrm>
              <a:off x="916416" y="3673629"/>
              <a:ext cx="1699183"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HTTP </a:t>
              </a:r>
              <a:r>
                <a:rPr kumimoji="1"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请求报文</a:t>
              </a:r>
            </a:p>
          </p:txBody>
        </p:sp>
        <p:sp>
          <p:nvSpPr>
            <p:cNvPr id="113" name="Line 12"/>
            <p:cNvSpPr>
              <a:spLocks noChangeShapeType="1"/>
            </p:cNvSpPr>
            <p:nvPr/>
          </p:nvSpPr>
          <p:spPr bwMode="auto">
            <a:xfrm>
              <a:off x="3176691" y="2992224"/>
              <a:ext cx="3198812" cy="419100"/>
            </a:xfrm>
            <a:prstGeom prst="line">
              <a:avLst/>
            </a:prstGeom>
            <a:noFill/>
            <a:ln w="38100">
              <a:solidFill>
                <a:srgbClr val="000000">
                  <a:lumMod val="75000"/>
                  <a:lumOff val="25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smtClean="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14" name="Line 13"/>
            <p:cNvSpPr>
              <a:spLocks noChangeShapeType="1"/>
            </p:cNvSpPr>
            <p:nvPr/>
          </p:nvSpPr>
          <p:spPr bwMode="auto">
            <a:xfrm flipH="1">
              <a:off x="3165579" y="3450890"/>
              <a:ext cx="3198813" cy="420565"/>
            </a:xfrm>
            <a:prstGeom prst="line">
              <a:avLst/>
            </a:prstGeom>
            <a:noFill/>
            <a:ln w="38100">
              <a:solidFill>
                <a:srgbClr val="000000">
                  <a:lumMod val="75000"/>
                  <a:lumOff val="25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smtClean="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15" name="Line 14"/>
            <p:cNvSpPr>
              <a:spLocks noChangeShapeType="1"/>
            </p:cNvSpPr>
            <p:nvPr/>
          </p:nvSpPr>
          <p:spPr bwMode="auto">
            <a:xfrm>
              <a:off x="3176691" y="3911022"/>
              <a:ext cx="3198812" cy="419100"/>
            </a:xfrm>
            <a:prstGeom prst="line">
              <a:avLst/>
            </a:prstGeom>
            <a:noFill/>
            <a:ln w="38100">
              <a:solidFill>
                <a:srgbClr val="000000">
                  <a:lumMod val="75000"/>
                  <a:lumOff val="25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smtClean="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16" name="Line 15"/>
            <p:cNvSpPr>
              <a:spLocks noChangeShapeType="1"/>
            </p:cNvSpPr>
            <p:nvPr/>
          </p:nvSpPr>
          <p:spPr bwMode="auto">
            <a:xfrm>
              <a:off x="2746479" y="2992224"/>
              <a:ext cx="430213" cy="0"/>
            </a:xfrm>
            <a:prstGeom prst="line">
              <a:avLst/>
            </a:prstGeom>
            <a:noFill/>
            <a:ln w="9525">
              <a:solidFill>
                <a:srgbClr val="000000">
                  <a:lumMod val="75000"/>
                  <a:lumOff val="25000"/>
                </a:srgb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smtClean="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17" name="Line 16"/>
            <p:cNvSpPr>
              <a:spLocks noChangeShapeType="1"/>
            </p:cNvSpPr>
            <p:nvPr/>
          </p:nvSpPr>
          <p:spPr bwMode="auto">
            <a:xfrm>
              <a:off x="2752829" y="3887574"/>
              <a:ext cx="430213" cy="0"/>
            </a:xfrm>
            <a:prstGeom prst="line">
              <a:avLst/>
            </a:prstGeom>
            <a:noFill/>
            <a:ln w="9525">
              <a:solidFill>
                <a:srgbClr val="000000">
                  <a:lumMod val="75000"/>
                  <a:lumOff val="25000"/>
                </a:srgb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smtClean="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18" name="Line 17"/>
            <p:cNvSpPr>
              <a:spLocks noChangeShapeType="1"/>
            </p:cNvSpPr>
            <p:nvPr/>
          </p:nvSpPr>
          <p:spPr bwMode="auto">
            <a:xfrm>
              <a:off x="2735366" y="5114101"/>
              <a:ext cx="430212" cy="0"/>
            </a:xfrm>
            <a:prstGeom prst="line">
              <a:avLst/>
            </a:prstGeom>
            <a:noFill/>
            <a:ln w="9525">
              <a:solidFill>
                <a:srgbClr val="000000">
                  <a:lumMod val="75000"/>
                  <a:lumOff val="25000"/>
                </a:srgb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smtClean="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19" name="Line 18"/>
            <p:cNvSpPr>
              <a:spLocks noChangeShapeType="1"/>
            </p:cNvSpPr>
            <p:nvPr/>
          </p:nvSpPr>
          <p:spPr bwMode="auto">
            <a:xfrm>
              <a:off x="2735366" y="4778528"/>
              <a:ext cx="430212" cy="0"/>
            </a:xfrm>
            <a:prstGeom prst="line">
              <a:avLst/>
            </a:prstGeom>
            <a:noFill/>
            <a:ln w="9525">
              <a:solidFill>
                <a:srgbClr val="000000">
                  <a:lumMod val="75000"/>
                  <a:lumOff val="25000"/>
                </a:srgb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smtClean="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20" name="Text Box 27"/>
            <p:cNvSpPr txBox="1">
              <a:spLocks noChangeArrowheads="1"/>
            </p:cNvSpPr>
            <p:nvPr/>
          </p:nvSpPr>
          <p:spPr bwMode="auto">
            <a:xfrm>
              <a:off x="6499329" y="4249526"/>
              <a:ext cx="1845377" cy="3763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传输文档的时间</a:t>
              </a:r>
            </a:p>
          </p:txBody>
        </p:sp>
        <p:sp>
          <p:nvSpPr>
            <p:cNvPr id="121" name="Text Box 28"/>
            <p:cNvSpPr txBox="1">
              <a:spLocks noChangeArrowheads="1"/>
            </p:cNvSpPr>
            <p:nvPr/>
          </p:nvSpPr>
          <p:spPr bwMode="auto">
            <a:xfrm>
              <a:off x="1120792" y="4930929"/>
              <a:ext cx="1608133" cy="3763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整个文档收到</a:t>
              </a:r>
            </a:p>
          </p:txBody>
        </p:sp>
        <p:sp>
          <p:nvSpPr>
            <p:cNvPr id="122" name="AutoShape 29"/>
            <p:cNvSpPr>
              <a:spLocks noChangeArrowheads="1"/>
            </p:cNvSpPr>
            <p:nvPr/>
          </p:nvSpPr>
          <p:spPr bwMode="auto">
            <a:xfrm rot="-445727">
              <a:off x="4362554" y="4602682"/>
              <a:ext cx="950913" cy="252046"/>
            </a:xfrm>
            <a:prstGeom prst="leftArrow">
              <a:avLst>
                <a:gd name="adj1" fmla="val 50000"/>
                <a:gd name="adj2" fmla="val 87064"/>
              </a:avLst>
            </a:prstGeom>
            <a:solidFill>
              <a:srgbClr val="3333CC"/>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smtClean="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23" name="Line 30"/>
            <p:cNvSpPr>
              <a:spLocks noChangeShapeType="1"/>
            </p:cNvSpPr>
            <p:nvPr/>
          </p:nvSpPr>
          <p:spPr bwMode="auto">
            <a:xfrm>
              <a:off x="6365978" y="2916024"/>
              <a:ext cx="0" cy="2756389"/>
            </a:xfrm>
            <a:prstGeom prst="line">
              <a:avLst/>
            </a:prstGeom>
            <a:noFill/>
            <a:ln w="9525">
              <a:solidFill>
                <a:srgbClr val="000000">
                  <a:lumMod val="75000"/>
                  <a:lumOff val="25000"/>
                </a:srgb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smtClean="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24" name="Text Box 31"/>
            <p:cNvSpPr txBox="1">
              <a:spLocks noChangeArrowheads="1"/>
            </p:cNvSpPr>
            <p:nvPr/>
          </p:nvSpPr>
          <p:spPr bwMode="auto">
            <a:xfrm>
              <a:off x="2868717" y="5566906"/>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时间</a:t>
              </a:r>
            </a:p>
          </p:txBody>
        </p:sp>
        <p:sp>
          <p:nvSpPr>
            <p:cNvPr id="125" name="Text Box 32"/>
            <p:cNvSpPr txBox="1">
              <a:spLocks noChangeArrowheads="1"/>
            </p:cNvSpPr>
            <p:nvPr/>
          </p:nvSpPr>
          <p:spPr bwMode="auto">
            <a:xfrm>
              <a:off x="6050066" y="5566906"/>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时间</a:t>
              </a:r>
            </a:p>
          </p:txBody>
        </p:sp>
        <p:sp>
          <p:nvSpPr>
            <p:cNvPr id="126" name="Text Box 33"/>
            <p:cNvSpPr txBox="1">
              <a:spLocks noChangeArrowheads="1"/>
            </p:cNvSpPr>
            <p:nvPr/>
          </p:nvSpPr>
          <p:spPr bwMode="auto">
            <a:xfrm rot="21159151">
              <a:off x="3702669" y="4200545"/>
              <a:ext cx="1699183"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HTTP </a:t>
              </a:r>
              <a:r>
                <a:rPr kumimoji="1"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响应报文</a:t>
              </a:r>
            </a:p>
          </p:txBody>
        </p:sp>
        <p:sp>
          <p:nvSpPr>
            <p:cNvPr id="127" name="AutoShape 34"/>
            <p:cNvSpPr>
              <a:spLocks/>
            </p:cNvSpPr>
            <p:nvPr/>
          </p:nvSpPr>
          <p:spPr bwMode="auto">
            <a:xfrm>
              <a:off x="6412016" y="4335984"/>
              <a:ext cx="87312" cy="337038"/>
            </a:xfrm>
            <a:prstGeom prst="rightBracket">
              <a:avLst>
                <a:gd name="adj" fmla="val 34849"/>
              </a:avLst>
            </a:prstGeom>
            <a:noFill/>
            <a:ln w="9525">
              <a:solidFill>
                <a:srgbClr val="33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smtClean="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28" name="Line 35"/>
            <p:cNvSpPr>
              <a:spLocks noChangeShapeType="1"/>
            </p:cNvSpPr>
            <p:nvPr/>
          </p:nvSpPr>
          <p:spPr bwMode="auto">
            <a:xfrm>
              <a:off x="6499329" y="4504501"/>
              <a:ext cx="857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smtClean="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21912925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up)">
                                      <p:cBhvr>
                                        <p:cTn id="11" dur="500"/>
                                        <p:tgtEl>
                                          <p:spTgt spid="9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4720690"/>
          </a:xfrm>
        </p:spPr>
        <p:txBody>
          <a:bodyPr/>
          <a:lstStyle/>
          <a:p>
            <a:r>
              <a:rPr lang="en-US" altLang="zh-CN" sz="2000" dirty="0"/>
              <a:t>HTTP/1.1</a:t>
            </a:r>
            <a:r>
              <a:rPr lang="zh-CN" altLang="en-US" sz="2000" dirty="0" smtClean="0"/>
              <a:t>使用</a:t>
            </a:r>
            <a:r>
              <a:rPr lang="zh-CN" altLang="en-US" sz="2000" dirty="0"/>
              <a:t>持续连接 </a:t>
            </a:r>
            <a:r>
              <a:rPr lang="en-US" altLang="zh-CN" sz="2000" dirty="0"/>
              <a:t>(persistent </a:t>
            </a:r>
            <a:r>
              <a:rPr lang="en-US" altLang="zh-CN" sz="2000" dirty="0" smtClean="0"/>
              <a:t>connection)</a:t>
            </a:r>
            <a:r>
              <a:rPr lang="zh-CN" altLang="en-US" sz="2000" dirty="0" smtClean="0"/>
              <a:t>减小响应时间</a:t>
            </a:r>
          </a:p>
          <a:p>
            <a:pPr lvl="1">
              <a:lnSpc>
                <a:spcPct val="150000"/>
              </a:lnSpc>
            </a:pPr>
            <a:r>
              <a:rPr lang="en-US" altLang="zh-CN" sz="1600" dirty="0" smtClean="0"/>
              <a:t>Web</a:t>
            </a:r>
            <a:r>
              <a:rPr lang="zh-CN" altLang="en-US" sz="1600" dirty="0" smtClean="0"/>
              <a:t>服务器</a:t>
            </a:r>
            <a:r>
              <a:rPr lang="zh-CN" altLang="en-US" sz="1600" dirty="0"/>
              <a:t>在发送响应</a:t>
            </a:r>
            <a:r>
              <a:rPr lang="zh-CN" altLang="en-US" sz="1600" dirty="0" smtClean="0"/>
              <a:t>后的一段</a:t>
            </a:r>
            <a:r>
              <a:rPr lang="zh-CN" altLang="en-US" sz="1600" dirty="0"/>
              <a:t>时间内保持这条连接，使同一个</a:t>
            </a:r>
            <a:r>
              <a:rPr lang="zh-CN" altLang="en-US" sz="1600" dirty="0" smtClean="0"/>
              <a:t>客户 </a:t>
            </a:r>
            <a:r>
              <a:rPr lang="en-US" altLang="zh-CN" sz="1600" dirty="0" smtClean="0"/>
              <a:t>(</a:t>
            </a:r>
            <a:r>
              <a:rPr lang="zh-CN" altLang="en-US" sz="1600" dirty="0" smtClean="0"/>
              <a:t>浏览器</a:t>
            </a:r>
            <a:r>
              <a:rPr lang="en-US" altLang="zh-CN" sz="1600" dirty="0" smtClean="0"/>
              <a:t>)</a:t>
            </a:r>
            <a:r>
              <a:rPr lang="zh-CN" altLang="en-US" sz="1600" dirty="0" smtClean="0"/>
              <a:t>和</a:t>
            </a:r>
            <a:r>
              <a:rPr lang="zh-CN" altLang="en-US" sz="1600" dirty="0"/>
              <a:t>该服务器可以继续在这条连接上传送后续的 </a:t>
            </a:r>
            <a:r>
              <a:rPr lang="en-US" altLang="zh-CN" sz="1600" dirty="0"/>
              <a:t>HTTP </a:t>
            </a:r>
            <a:r>
              <a:rPr lang="zh-CN" altLang="en-US" sz="1600" dirty="0"/>
              <a:t>请求报文和响应</a:t>
            </a:r>
            <a:r>
              <a:rPr lang="zh-CN" altLang="en-US" sz="1600" dirty="0" smtClean="0"/>
              <a:t>报文</a:t>
            </a:r>
            <a:endParaRPr lang="en-US" altLang="zh-CN" sz="1600" dirty="0" smtClean="0"/>
          </a:p>
          <a:p>
            <a:r>
              <a:rPr lang="zh-CN" altLang="en-US" sz="2000" dirty="0" smtClean="0"/>
              <a:t>两种工作方式</a:t>
            </a:r>
            <a:endParaRPr lang="en-US" altLang="zh-CN" sz="2000" dirty="0" smtClean="0"/>
          </a:p>
          <a:p>
            <a:pPr lvl="1">
              <a:lnSpc>
                <a:spcPct val="150000"/>
              </a:lnSpc>
            </a:pPr>
            <a:r>
              <a:rPr lang="zh-CN" altLang="en-US" sz="1600" dirty="0"/>
              <a:t>非流水线</a:t>
            </a:r>
            <a:r>
              <a:rPr lang="zh-CN" altLang="en-US" sz="1600" dirty="0" smtClean="0"/>
              <a:t>方式：</a:t>
            </a:r>
            <a:r>
              <a:rPr lang="zh-CN" altLang="en-US" sz="1600" dirty="0"/>
              <a:t>客户在收到前一个响应后才能发出下一个请求</a:t>
            </a:r>
            <a:endParaRPr lang="en-US" altLang="zh-CN" sz="1600" dirty="0" smtClean="0"/>
          </a:p>
          <a:p>
            <a:pPr lvl="2">
              <a:lnSpc>
                <a:spcPct val="150000"/>
              </a:lnSpc>
            </a:pPr>
            <a:r>
              <a:rPr lang="zh-CN" altLang="en-US" sz="1600" dirty="0" smtClean="0"/>
              <a:t>比</a:t>
            </a:r>
            <a:r>
              <a:rPr lang="zh-CN" altLang="en-US" sz="1600" dirty="0"/>
              <a:t>非持续连接的两倍 </a:t>
            </a:r>
            <a:r>
              <a:rPr lang="en-US" altLang="zh-CN" sz="1600" dirty="0"/>
              <a:t>RTT </a:t>
            </a:r>
            <a:r>
              <a:rPr lang="zh-CN" altLang="en-US" sz="1600" dirty="0"/>
              <a:t>的开销节省了建立 </a:t>
            </a:r>
            <a:r>
              <a:rPr lang="en-US" altLang="zh-CN" sz="1600" dirty="0"/>
              <a:t>TCP </a:t>
            </a:r>
            <a:r>
              <a:rPr lang="zh-CN" altLang="en-US" sz="1600" dirty="0"/>
              <a:t>连接所需的一个 </a:t>
            </a:r>
            <a:r>
              <a:rPr lang="en-US" altLang="zh-CN" sz="1600" dirty="0"/>
              <a:t>RTT </a:t>
            </a:r>
            <a:r>
              <a:rPr lang="zh-CN" altLang="en-US" sz="1600" dirty="0" smtClean="0"/>
              <a:t>时间</a:t>
            </a:r>
            <a:endParaRPr lang="en-US" altLang="zh-CN" sz="1600" dirty="0" smtClean="0"/>
          </a:p>
          <a:p>
            <a:pPr lvl="2">
              <a:lnSpc>
                <a:spcPct val="150000"/>
              </a:lnSpc>
            </a:pPr>
            <a:r>
              <a:rPr lang="zh-CN" altLang="en-US" sz="1600" dirty="0" smtClean="0"/>
              <a:t>但</a:t>
            </a:r>
            <a:r>
              <a:rPr lang="zh-CN" altLang="en-US" sz="1600" dirty="0"/>
              <a:t>服务器在发送完一个对象后，其 </a:t>
            </a:r>
            <a:r>
              <a:rPr lang="en-US" altLang="zh-CN" sz="1600" dirty="0"/>
              <a:t>TCP </a:t>
            </a:r>
            <a:r>
              <a:rPr lang="zh-CN" altLang="en-US" sz="1600" dirty="0"/>
              <a:t>连接就处于空闲状态，浪费了服务器</a:t>
            </a:r>
            <a:r>
              <a:rPr lang="zh-CN" altLang="en-US" sz="1600" dirty="0" smtClean="0"/>
              <a:t>资源</a:t>
            </a:r>
            <a:endParaRPr lang="zh-CN" altLang="en-US" sz="1600" dirty="0"/>
          </a:p>
          <a:p>
            <a:pPr lvl="1">
              <a:lnSpc>
                <a:spcPct val="150000"/>
              </a:lnSpc>
            </a:pPr>
            <a:r>
              <a:rPr lang="zh-CN" altLang="en-US" sz="1600" dirty="0"/>
              <a:t>流水线方式：客户在收到 </a:t>
            </a:r>
            <a:r>
              <a:rPr lang="en-US" altLang="zh-CN" sz="1600" dirty="0"/>
              <a:t>HTTP </a:t>
            </a:r>
            <a:r>
              <a:rPr lang="zh-CN" altLang="en-US" sz="1600" dirty="0"/>
              <a:t>的响应报文之前就能够接着发送新的请求报文</a:t>
            </a:r>
            <a:endParaRPr lang="en-US" altLang="zh-CN" sz="1600" dirty="0" smtClean="0"/>
          </a:p>
          <a:p>
            <a:pPr lvl="2">
              <a:lnSpc>
                <a:spcPct val="150000"/>
              </a:lnSpc>
            </a:pPr>
            <a:r>
              <a:rPr lang="zh-CN" altLang="en-US" sz="1600" dirty="0" smtClean="0"/>
              <a:t>一</a:t>
            </a:r>
            <a:r>
              <a:rPr lang="zh-CN" altLang="en-US" sz="1600" dirty="0"/>
              <a:t>个接一个的请求报文到达服务器后，服务器就可连续发回响应</a:t>
            </a:r>
            <a:r>
              <a:rPr lang="zh-CN" altLang="en-US" sz="1600" dirty="0" smtClean="0"/>
              <a:t>报文</a:t>
            </a:r>
            <a:endParaRPr lang="en-US" altLang="zh-CN" sz="1600" dirty="0" smtClean="0"/>
          </a:p>
          <a:p>
            <a:pPr lvl="2">
              <a:lnSpc>
                <a:spcPct val="150000"/>
              </a:lnSpc>
            </a:pPr>
            <a:r>
              <a:rPr lang="zh-CN" altLang="en-US" sz="1600" dirty="0" smtClean="0"/>
              <a:t>使用</a:t>
            </a:r>
            <a:r>
              <a:rPr lang="zh-CN" altLang="en-US" sz="1600" dirty="0"/>
              <a:t>流水线方式时，客户访问所有的对象只需花费一个 </a:t>
            </a:r>
            <a:r>
              <a:rPr lang="en-US" altLang="zh-CN" sz="1600" dirty="0"/>
              <a:t>RTT</a:t>
            </a:r>
            <a:r>
              <a:rPr lang="zh-CN" altLang="en-US" sz="1600" dirty="0"/>
              <a:t>时间，使 </a:t>
            </a:r>
            <a:r>
              <a:rPr lang="en-US" altLang="zh-CN" sz="1600" dirty="0"/>
              <a:t>TCP </a:t>
            </a:r>
            <a:r>
              <a:rPr lang="zh-CN" altLang="en-US" sz="1600" dirty="0"/>
              <a:t>连接中的空闲时间减少，提高了下载文档效率</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grpSp>
        <p:nvGrpSpPr>
          <p:cNvPr id="15" name="组合 14"/>
          <p:cNvGrpSpPr/>
          <p:nvPr/>
        </p:nvGrpSpPr>
        <p:grpSpPr>
          <a:xfrm>
            <a:off x="1371720" y="4487333"/>
            <a:ext cx="7501347" cy="1625596"/>
            <a:chOff x="1371720" y="4487333"/>
            <a:chExt cx="7501347" cy="1625596"/>
          </a:xfrm>
        </p:grpSpPr>
        <p:cxnSp>
          <p:nvCxnSpPr>
            <p:cNvPr id="6" name="直接连接符 5"/>
            <p:cNvCxnSpPr/>
            <p:nvPr/>
          </p:nvCxnSpPr>
          <p:spPr>
            <a:xfrm>
              <a:off x="6891867" y="4487333"/>
              <a:ext cx="1778000" cy="3386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315200" y="5723467"/>
              <a:ext cx="155786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371720" y="6112929"/>
              <a:ext cx="155786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1260805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370712" cy="2648050"/>
          </a:xfrm>
        </p:spPr>
        <p:txBody>
          <a:bodyPr/>
          <a:lstStyle/>
          <a:p>
            <a:r>
              <a:rPr lang="zh-CN" altLang="en-US" dirty="0" smtClean="0"/>
              <a:t>代理服务器 </a:t>
            </a:r>
            <a:r>
              <a:rPr lang="en-US" altLang="zh-CN" dirty="0"/>
              <a:t>(proxy server) </a:t>
            </a:r>
            <a:r>
              <a:rPr lang="zh-CN" altLang="en-US" dirty="0" smtClean="0"/>
              <a:t>，</a:t>
            </a:r>
            <a:r>
              <a:rPr lang="zh-CN" altLang="en-US" dirty="0"/>
              <a:t>又</a:t>
            </a:r>
            <a:r>
              <a:rPr lang="zh-CN" altLang="en-US" dirty="0" smtClean="0"/>
              <a:t>称 </a:t>
            </a:r>
            <a:r>
              <a:rPr lang="en-US" altLang="zh-CN" dirty="0" smtClean="0"/>
              <a:t>Web </a:t>
            </a:r>
            <a:r>
              <a:rPr lang="en-US" altLang="zh-CN" dirty="0"/>
              <a:t>cache</a:t>
            </a:r>
            <a:endParaRPr lang="en-US" altLang="zh-CN" dirty="0" smtClean="0"/>
          </a:p>
          <a:p>
            <a:pPr lvl="1">
              <a:lnSpc>
                <a:spcPct val="150000"/>
              </a:lnSpc>
            </a:pPr>
            <a:r>
              <a:rPr lang="zh-CN" altLang="en-US" sz="1600" dirty="0" smtClean="0"/>
              <a:t>把</a:t>
            </a:r>
            <a:r>
              <a:rPr lang="zh-CN" altLang="en-US" sz="1600" dirty="0"/>
              <a:t>最近的一些请求和响应暂存在本地磁盘</a:t>
            </a:r>
            <a:r>
              <a:rPr lang="zh-CN" altLang="en-US" sz="1600" dirty="0" smtClean="0"/>
              <a:t>中，当</a:t>
            </a:r>
            <a:r>
              <a:rPr lang="zh-CN" altLang="en-US" sz="1600" dirty="0"/>
              <a:t>与暂时存放的请求相同的新请求到达时，万维网高速缓存就把暂存的响应发送出去，而不需要按 </a:t>
            </a:r>
            <a:r>
              <a:rPr lang="en-US" altLang="zh-CN" sz="1600" dirty="0"/>
              <a:t>URL </a:t>
            </a:r>
            <a:r>
              <a:rPr lang="zh-CN" altLang="en-US" sz="1600" dirty="0"/>
              <a:t>的地址再去互联网访问该</a:t>
            </a:r>
            <a:r>
              <a:rPr lang="zh-CN" altLang="en-US" sz="1600" dirty="0" smtClean="0"/>
              <a:t>资源</a:t>
            </a:r>
            <a:endParaRPr lang="en-US" altLang="zh-CN" sz="1600" dirty="0" smtClean="0"/>
          </a:p>
          <a:p>
            <a:pPr lvl="1">
              <a:lnSpc>
                <a:spcPct val="150000"/>
              </a:lnSpc>
            </a:pPr>
            <a:r>
              <a:rPr lang="en-US" altLang="zh-CN" sz="1600" dirty="0" smtClean="0"/>
              <a:t>Web</a:t>
            </a:r>
            <a:r>
              <a:rPr lang="zh-CN" altLang="en-US" sz="1600" dirty="0"/>
              <a:t>缓存不仅可减少网络流量，同时提升传输</a:t>
            </a:r>
            <a:r>
              <a:rPr lang="zh-CN" altLang="en-US" sz="1600" dirty="0" smtClean="0"/>
              <a:t>性能</a:t>
            </a:r>
            <a:endParaRPr lang="en-US" altLang="zh-CN" sz="1600" dirty="0" smtClean="0"/>
          </a:p>
          <a:p>
            <a:pPr lvl="2">
              <a:lnSpc>
                <a:spcPct val="150000"/>
              </a:lnSpc>
            </a:pPr>
            <a:r>
              <a:rPr lang="zh-CN" altLang="en-US" sz="1600" dirty="0"/>
              <a:t>互联网访问服从</a:t>
            </a:r>
            <a:r>
              <a:rPr lang="en-US" altLang="zh-CN" sz="1600" dirty="0" err="1"/>
              <a:t>Zipf</a:t>
            </a:r>
            <a:r>
              <a:rPr lang="zh-CN" altLang="en-US" sz="1600" dirty="0"/>
              <a:t>分布，即对少数资源的请求占据了绝大部分的</a:t>
            </a:r>
            <a:r>
              <a:rPr lang="zh-CN" altLang="en-US" sz="1600" dirty="0" smtClean="0"/>
              <a:t>流量</a:t>
            </a:r>
            <a:endParaRPr lang="zh-CN" altLang="en-US" sz="1600" dirty="0"/>
          </a:p>
          <a:p>
            <a:pPr lvl="1">
              <a:lnSpc>
                <a:spcPct val="150000"/>
              </a:lnSpc>
            </a:pPr>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3980384208"/>
              </p:ext>
            </p:extLst>
          </p:nvPr>
        </p:nvGraphicFramePr>
        <p:xfrm>
          <a:off x="1889138" y="4088158"/>
          <a:ext cx="5676433" cy="2617441"/>
        </p:xfrm>
        <a:graphic>
          <a:graphicData uri="http://schemas.openxmlformats.org/presentationml/2006/ole">
            <mc:AlternateContent xmlns:mc="http://schemas.openxmlformats.org/markup-compatibility/2006">
              <mc:Choice xmlns:v="urn:schemas-microsoft-com:vml" Requires="v">
                <p:oleObj spid="_x0000_s16397" name="Visio" r:id="rId5" imgW="4543645" imgH="2490137" progId="Visio.Drawing.11">
                  <p:embed/>
                </p:oleObj>
              </mc:Choice>
              <mc:Fallback>
                <p:oleObj name="Visio" r:id="rId5" imgW="4543645" imgH="2490137" progId="Visio.Drawing.11">
                  <p:embed/>
                  <p:pic>
                    <p:nvPicPr>
                      <p:cNvPr id="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9138" y="4088158"/>
                        <a:ext cx="5676433" cy="2617441"/>
                      </a:xfrm>
                      <a:prstGeom prst="rect">
                        <a:avLst/>
                      </a:prstGeom>
                      <a:noFill/>
                      <a:extLst/>
                    </p:spPr>
                  </p:pic>
                </p:oleObj>
              </mc:Fallback>
            </mc:AlternateContent>
          </a:graphicData>
        </a:graphic>
      </p:graphicFrame>
    </p:spTree>
    <p:custDataLst>
      <p:tags r:id="rId2"/>
    </p:custDataLst>
    <p:extLst>
      <p:ext uri="{BB962C8B-B14F-4D97-AF65-F5344CB8AC3E}">
        <p14:creationId xmlns:p14="http://schemas.microsoft.com/office/powerpoint/2010/main" val="503383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1103956"/>
          </a:xfrm>
        </p:spPr>
        <p:txBody>
          <a:bodyPr/>
          <a:lstStyle/>
          <a:p>
            <a:r>
              <a:rPr lang="zh-CN" altLang="en-US" dirty="0" smtClean="0"/>
              <a:t>代理服务器 </a:t>
            </a:r>
            <a:r>
              <a:rPr lang="en-US" altLang="zh-CN" dirty="0"/>
              <a:t>(proxy server) </a:t>
            </a:r>
            <a:r>
              <a:rPr lang="zh-CN" altLang="en-US" dirty="0" smtClean="0"/>
              <a:t>，</a:t>
            </a:r>
            <a:r>
              <a:rPr lang="zh-CN" altLang="en-US" dirty="0"/>
              <a:t>又</a:t>
            </a:r>
            <a:r>
              <a:rPr lang="zh-CN" altLang="en-US" dirty="0" smtClean="0"/>
              <a:t>称 </a:t>
            </a:r>
            <a:r>
              <a:rPr lang="en-US" altLang="zh-CN" dirty="0" smtClean="0"/>
              <a:t>Web</a:t>
            </a:r>
            <a:r>
              <a:rPr lang="zh-CN" altLang="en-US" dirty="0" smtClean="0"/>
              <a:t>缓存 </a:t>
            </a:r>
            <a:r>
              <a:rPr lang="en-US" altLang="zh-CN" dirty="0" smtClean="0"/>
              <a:t>(Web cache)</a:t>
            </a:r>
          </a:p>
          <a:p>
            <a:pPr lvl="1">
              <a:lnSpc>
                <a:spcPct val="150000"/>
              </a:lnSpc>
            </a:pPr>
            <a:r>
              <a:rPr lang="zh-CN" altLang="en-US" sz="1800" dirty="0" smtClean="0"/>
              <a:t>没有使用</a:t>
            </a:r>
            <a:r>
              <a:rPr lang="en-US" altLang="zh-CN" sz="1800" dirty="0" smtClean="0"/>
              <a:t>Web</a:t>
            </a:r>
            <a:r>
              <a:rPr lang="zh-CN" altLang="en-US" sz="1800" dirty="0" smtClean="0"/>
              <a:t>缓存时</a:t>
            </a:r>
            <a:endParaRPr lang="en-US" altLang="zh-CN" sz="1800" dirty="0" smtClean="0"/>
          </a:p>
          <a:p>
            <a:pPr lvl="1">
              <a:lnSpc>
                <a:spcPct val="150000"/>
              </a:lnSpc>
            </a:pPr>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grpSp>
        <p:nvGrpSpPr>
          <p:cNvPr id="908" name="组合 907"/>
          <p:cNvGrpSpPr/>
          <p:nvPr/>
        </p:nvGrpSpPr>
        <p:grpSpPr>
          <a:xfrm>
            <a:off x="143579" y="3097928"/>
            <a:ext cx="8893175" cy="2990849"/>
            <a:chOff x="143579" y="2862794"/>
            <a:chExt cx="8893175" cy="2990849"/>
          </a:xfrm>
        </p:grpSpPr>
        <p:grpSp>
          <p:nvGrpSpPr>
            <p:cNvPr id="607" name="Group 24"/>
            <p:cNvGrpSpPr>
              <a:grpSpLocks/>
            </p:cNvGrpSpPr>
            <p:nvPr/>
          </p:nvGrpSpPr>
          <p:grpSpPr bwMode="auto">
            <a:xfrm>
              <a:off x="143579" y="3130960"/>
              <a:ext cx="3597275" cy="2587869"/>
              <a:chOff x="912" y="768"/>
              <a:chExt cx="2400" cy="1584"/>
            </a:xfrm>
          </p:grpSpPr>
          <p:sp>
            <p:nvSpPr>
              <p:cNvPr id="608"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09"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0"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1"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2"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3"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4"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5"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6"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17" name="Group 34"/>
              <p:cNvGrpSpPr>
                <a:grpSpLocks/>
              </p:cNvGrpSpPr>
              <p:nvPr/>
            </p:nvGrpSpPr>
            <p:grpSpPr bwMode="auto">
              <a:xfrm>
                <a:off x="912" y="768"/>
                <a:ext cx="2386" cy="1553"/>
                <a:chOff x="912" y="768"/>
                <a:chExt cx="2386" cy="1553"/>
              </a:xfrm>
            </p:grpSpPr>
            <p:sp>
              <p:nvSpPr>
                <p:cNvPr id="618"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9"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0"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1"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2"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3"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4"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5"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6"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aphicFrame>
          <p:nvGraphicFramePr>
            <p:cNvPr id="627" name="Object 44"/>
            <p:cNvGraphicFramePr>
              <a:graphicFrameLocks noChangeAspect="1"/>
            </p:cNvGraphicFramePr>
            <p:nvPr>
              <p:extLst>
                <p:ext uri="{D42A27DB-BD31-4B8C-83A1-F6EECF244321}">
                  <p14:modId xmlns:p14="http://schemas.microsoft.com/office/powerpoint/2010/main" val="2866072225"/>
                </p:ext>
              </p:extLst>
            </p:nvPr>
          </p:nvGraphicFramePr>
          <p:xfrm>
            <a:off x="6693603" y="3873909"/>
            <a:ext cx="1841500" cy="1160585"/>
          </p:xfrm>
          <a:graphic>
            <a:graphicData uri="http://schemas.openxmlformats.org/presentationml/2006/ole">
              <mc:AlternateContent xmlns:mc="http://schemas.openxmlformats.org/markup-compatibility/2006">
                <mc:Choice xmlns:v="urn:schemas-microsoft-com:vml" Requires="v">
                  <p:oleObj spid="_x0000_s9271" name="VISIO" r:id="rId5" imgW="1687068" imgH="964692" progId="Visio.Drawing.11">
                    <p:embed/>
                  </p:oleObj>
                </mc:Choice>
                <mc:Fallback>
                  <p:oleObj name="VISIO" r:id="rId5" imgW="1687068" imgH="964692" progId="Visio.Drawing.11">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3603" y="3873909"/>
                          <a:ext cx="1841500" cy="1160585"/>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8" name="Line 45"/>
            <p:cNvSpPr>
              <a:spLocks noChangeShapeType="1"/>
            </p:cNvSpPr>
            <p:nvPr/>
          </p:nvSpPr>
          <p:spPr bwMode="auto">
            <a:xfrm>
              <a:off x="3771017" y="4441013"/>
              <a:ext cx="26289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9" name="Line 46"/>
            <p:cNvSpPr>
              <a:spLocks noChangeShapeType="1"/>
            </p:cNvSpPr>
            <p:nvPr/>
          </p:nvSpPr>
          <p:spPr bwMode="auto">
            <a:xfrm>
              <a:off x="7833429" y="4955364"/>
              <a:ext cx="676275" cy="54805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0" name="Line 47"/>
            <p:cNvSpPr>
              <a:spLocks noChangeShapeType="1"/>
            </p:cNvSpPr>
            <p:nvPr/>
          </p:nvSpPr>
          <p:spPr bwMode="auto">
            <a:xfrm>
              <a:off x="8223955" y="4674009"/>
              <a:ext cx="542925" cy="11576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1" name="Line 48"/>
            <p:cNvSpPr>
              <a:spLocks noChangeShapeType="1"/>
            </p:cNvSpPr>
            <p:nvPr/>
          </p:nvSpPr>
          <p:spPr bwMode="auto">
            <a:xfrm flipV="1">
              <a:off x="8254116" y="3986745"/>
              <a:ext cx="512762" cy="1553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2" name="Line 49"/>
            <p:cNvSpPr>
              <a:spLocks noChangeShapeType="1"/>
            </p:cNvSpPr>
            <p:nvPr/>
          </p:nvSpPr>
          <p:spPr bwMode="auto">
            <a:xfrm flipV="1">
              <a:off x="7801679" y="3362491"/>
              <a:ext cx="708025" cy="60080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33" name="Group 51"/>
            <p:cNvGrpSpPr>
              <a:grpSpLocks/>
            </p:cNvGrpSpPr>
            <p:nvPr/>
          </p:nvGrpSpPr>
          <p:grpSpPr bwMode="auto">
            <a:xfrm>
              <a:off x="8627179" y="3640914"/>
              <a:ext cx="409575" cy="666750"/>
              <a:chOff x="4486" y="2730"/>
              <a:chExt cx="217" cy="339"/>
            </a:xfrm>
          </p:grpSpPr>
          <p:grpSp>
            <p:nvGrpSpPr>
              <p:cNvPr id="634" name="Group 52"/>
              <p:cNvGrpSpPr>
                <a:grpSpLocks/>
              </p:cNvGrpSpPr>
              <p:nvPr/>
            </p:nvGrpSpPr>
            <p:grpSpPr bwMode="auto">
              <a:xfrm>
                <a:off x="4491" y="2736"/>
                <a:ext cx="212" cy="333"/>
                <a:chOff x="4491" y="2736"/>
                <a:chExt cx="212" cy="333"/>
              </a:xfrm>
            </p:grpSpPr>
            <p:sp>
              <p:nvSpPr>
                <p:cNvPr id="645" name="Freeform 53"/>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6" name="Freeform 54"/>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7" name="Freeform 55"/>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8" name="Freeform 56"/>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9" name="Rectangle 57"/>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0" name="Rectangle 58"/>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1" name="Line 59"/>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2" name="Line 60"/>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3" name="Line 61"/>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35" name="Group 62"/>
              <p:cNvGrpSpPr>
                <a:grpSpLocks/>
              </p:cNvGrpSpPr>
              <p:nvPr/>
            </p:nvGrpSpPr>
            <p:grpSpPr bwMode="auto">
              <a:xfrm>
                <a:off x="4486" y="2730"/>
                <a:ext cx="212" cy="333"/>
                <a:chOff x="4486" y="2730"/>
                <a:chExt cx="212" cy="333"/>
              </a:xfrm>
            </p:grpSpPr>
            <p:sp>
              <p:nvSpPr>
                <p:cNvPr id="636" name="Freeform 63"/>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7" name="Freeform 64"/>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8" name="Freeform 65"/>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9" name="Freeform 66"/>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0" name="Rectangle 67"/>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1" name="Rectangle 68"/>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2" name="Line 69"/>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3" name="Line 70"/>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4" name="Line 71"/>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54" name="Group 72"/>
            <p:cNvGrpSpPr>
              <a:grpSpLocks/>
            </p:cNvGrpSpPr>
            <p:nvPr/>
          </p:nvGrpSpPr>
          <p:grpSpPr bwMode="auto">
            <a:xfrm>
              <a:off x="8627179" y="4506955"/>
              <a:ext cx="409575" cy="666750"/>
              <a:chOff x="4486" y="3170"/>
              <a:chExt cx="217" cy="339"/>
            </a:xfrm>
          </p:grpSpPr>
          <p:grpSp>
            <p:nvGrpSpPr>
              <p:cNvPr id="655" name="Group 73"/>
              <p:cNvGrpSpPr>
                <a:grpSpLocks/>
              </p:cNvGrpSpPr>
              <p:nvPr/>
            </p:nvGrpSpPr>
            <p:grpSpPr bwMode="auto">
              <a:xfrm>
                <a:off x="4491" y="3176"/>
                <a:ext cx="212" cy="333"/>
                <a:chOff x="4491" y="3176"/>
                <a:chExt cx="212" cy="333"/>
              </a:xfrm>
            </p:grpSpPr>
            <p:sp>
              <p:nvSpPr>
                <p:cNvPr id="666" name="Freeform 74"/>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7" name="Freeform 75"/>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8" name="Freeform 76"/>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9" name="Freeform 77"/>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0" name="Rectangle 78"/>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1" name="Rectangle 79"/>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2" name="Line 80"/>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3" name="Line 81"/>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4" name="Line 82"/>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56" name="Group 83"/>
              <p:cNvGrpSpPr>
                <a:grpSpLocks/>
              </p:cNvGrpSpPr>
              <p:nvPr/>
            </p:nvGrpSpPr>
            <p:grpSpPr bwMode="auto">
              <a:xfrm>
                <a:off x="4486" y="3170"/>
                <a:ext cx="212" cy="332"/>
                <a:chOff x="4486" y="3170"/>
                <a:chExt cx="212" cy="332"/>
              </a:xfrm>
            </p:grpSpPr>
            <p:sp>
              <p:nvSpPr>
                <p:cNvPr id="657" name="Freeform 84"/>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8" name="Freeform 85"/>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9" name="Freeform 86"/>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0" name="Freeform 87"/>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1" name="Rectangle 88"/>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2" name="Rectangle 89"/>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3" name="Line 90"/>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4" name="Line 91"/>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5" name="Line 92"/>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75" name="Group 93"/>
            <p:cNvGrpSpPr>
              <a:grpSpLocks/>
            </p:cNvGrpSpPr>
            <p:nvPr/>
          </p:nvGrpSpPr>
          <p:grpSpPr bwMode="auto">
            <a:xfrm>
              <a:off x="8198554" y="5185428"/>
              <a:ext cx="409575" cy="668215"/>
              <a:chOff x="4260" y="3515"/>
              <a:chExt cx="216" cy="339"/>
            </a:xfrm>
          </p:grpSpPr>
          <p:grpSp>
            <p:nvGrpSpPr>
              <p:cNvPr id="676" name="Group 94"/>
              <p:cNvGrpSpPr>
                <a:grpSpLocks/>
              </p:cNvGrpSpPr>
              <p:nvPr/>
            </p:nvGrpSpPr>
            <p:grpSpPr bwMode="auto">
              <a:xfrm>
                <a:off x="4265" y="3521"/>
                <a:ext cx="211" cy="333"/>
                <a:chOff x="4265" y="3521"/>
                <a:chExt cx="211" cy="333"/>
              </a:xfrm>
            </p:grpSpPr>
            <p:sp>
              <p:nvSpPr>
                <p:cNvPr id="687" name="Freeform 95"/>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8" name="Freeform 96"/>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9" name="Freeform 97"/>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0" name="Freeform 98"/>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1" name="Rectangle 99"/>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2" name="Rectangle 100"/>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3" name="Line 101"/>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4" name="Line 102"/>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5" name="Line 103"/>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77" name="Group 104"/>
              <p:cNvGrpSpPr>
                <a:grpSpLocks/>
              </p:cNvGrpSpPr>
              <p:nvPr/>
            </p:nvGrpSpPr>
            <p:grpSpPr bwMode="auto">
              <a:xfrm>
                <a:off x="4260" y="3515"/>
                <a:ext cx="211" cy="332"/>
                <a:chOff x="4260" y="3515"/>
                <a:chExt cx="211" cy="332"/>
              </a:xfrm>
            </p:grpSpPr>
            <p:sp>
              <p:nvSpPr>
                <p:cNvPr id="678" name="Freeform 105"/>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9" name="Freeform 106"/>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0" name="Freeform 107"/>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1" name="Freeform 108"/>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2" name="Rectangle 109"/>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3" name="Rectangle 110"/>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4" name="Line 111"/>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5" name="Line 112"/>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6" name="Line 113"/>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696" name="Rectangle 114"/>
            <p:cNvSpPr>
              <a:spLocks noChangeArrowheads="1"/>
            </p:cNvSpPr>
            <p:nvPr/>
          </p:nvSpPr>
          <p:spPr bwMode="auto">
            <a:xfrm>
              <a:off x="2078743" y="3097255"/>
              <a:ext cx="33337" cy="2618642"/>
            </a:xfrm>
            <a:prstGeom prst="rect">
              <a:avLst/>
            </a:prstGeom>
            <a:solidFill>
              <a:srgbClr val="000000"/>
            </a:solidFill>
            <a:ln w="38100">
              <a:solidFill>
                <a:srgbClr val="333399"/>
              </a:solidFill>
              <a:miter lim="800000"/>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7" name="Line 115"/>
            <p:cNvSpPr>
              <a:spLocks noChangeShapeType="1"/>
            </p:cNvSpPr>
            <p:nvPr/>
          </p:nvSpPr>
          <p:spPr bwMode="auto">
            <a:xfrm>
              <a:off x="1256417" y="3488514"/>
              <a:ext cx="855662"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8" name="Line 116"/>
            <p:cNvSpPr>
              <a:spLocks noChangeShapeType="1"/>
            </p:cNvSpPr>
            <p:nvPr/>
          </p:nvSpPr>
          <p:spPr bwMode="auto">
            <a:xfrm>
              <a:off x="1512005" y="4203620"/>
              <a:ext cx="600075" cy="14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9" name="Line 117"/>
            <p:cNvSpPr>
              <a:spLocks noChangeShapeType="1"/>
            </p:cNvSpPr>
            <p:nvPr/>
          </p:nvSpPr>
          <p:spPr bwMode="auto">
            <a:xfrm>
              <a:off x="808743" y="4700386"/>
              <a:ext cx="1285875" cy="439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0" name="Line 118"/>
            <p:cNvSpPr>
              <a:spLocks noChangeShapeType="1"/>
            </p:cNvSpPr>
            <p:nvPr/>
          </p:nvSpPr>
          <p:spPr bwMode="auto">
            <a:xfrm>
              <a:off x="1342143" y="5362741"/>
              <a:ext cx="771525"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1" name="Line 119"/>
            <p:cNvSpPr>
              <a:spLocks noChangeShapeType="1"/>
            </p:cNvSpPr>
            <p:nvPr/>
          </p:nvSpPr>
          <p:spPr bwMode="auto">
            <a:xfrm>
              <a:off x="2094617" y="4433687"/>
              <a:ext cx="1455737" cy="29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2" name="Group 120"/>
            <p:cNvGrpSpPr>
              <a:grpSpLocks/>
            </p:cNvGrpSpPr>
            <p:nvPr/>
          </p:nvGrpSpPr>
          <p:grpSpPr bwMode="auto">
            <a:xfrm>
              <a:off x="3396367" y="4237326"/>
              <a:ext cx="582612" cy="378069"/>
              <a:chOff x="2154" y="3033"/>
              <a:chExt cx="309" cy="192"/>
            </a:xfrm>
          </p:grpSpPr>
          <p:sp>
            <p:nvSpPr>
              <p:cNvPr id="703" name="Oval 12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4" name="Rectangle 12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5" name="Rectangle 12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6" name="Oval 12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7" name="Group 125"/>
              <p:cNvGrpSpPr>
                <a:grpSpLocks/>
              </p:cNvGrpSpPr>
              <p:nvPr/>
            </p:nvGrpSpPr>
            <p:grpSpPr bwMode="auto">
              <a:xfrm>
                <a:off x="2201" y="3046"/>
                <a:ext cx="214" cy="86"/>
                <a:chOff x="2201" y="3046"/>
                <a:chExt cx="214" cy="86"/>
              </a:xfrm>
            </p:grpSpPr>
            <p:grpSp>
              <p:nvGrpSpPr>
                <p:cNvPr id="710" name="Group 126"/>
                <p:cNvGrpSpPr>
                  <a:grpSpLocks/>
                </p:cNvGrpSpPr>
                <p:nvPr/>
              </p:nvGrpSpPr>
              <p:grpSpPr bwMode="auto">
                <a:xfrm>
                  <a:off x="2201" y="3046"/>
                  <a:ext cx="212" cy="84"/>
                  <a:chOff x="2201" y="3046"/>
                  <a:chExt cx="212" cy="84"/>
                </a:xfrm>
              </p:grpSpPr>
              <p:sp>
                <p:nvSpPr>
                  <p:cNvPr id="720" name="Freeform 12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1" name="Freeform 12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2" name="Freeform 12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3" name="Freeform 13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4" name="Freeform 13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5" name="Freeform 13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6" name="Freeform 13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7" name="Freeform 13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11" name="Group 135"/>
                <p:cNvGrpSpPr>
                  <a:grpSpLocks/>
                </p:cNvGrpSpPr>
                <p:nvPr/>
              </p:nvGrpSpPr>
              <p:grpSpPr bwMode="auto">
                <a:xfrm>
                  <a:off x="2203" y="3048"/>
                  <a:ext cx="212" cy="84"/>
                  <a:chOff x="2203" y="3048"/>
                  <a:chExt cx="212" cy="84"/>
                </a:xfrm>
              </p:grpSpPr>
              <p:sp>
                <p:nvSpPr>
                  <p:cNvPr id="712" name="Freeform 13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3" name="Freeform 13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4" name="Freeform 13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5" name="Freeform 13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6" name="Freeform 14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7" name="Freeform 14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8" name="Freeform 14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9" name="Freeform 14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708" name="Line 14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9" name="Line 14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28" name="Group 146"/>
            <p:cNvGrpSpPr>
              <a:grpSpLocks/>
            </p:cNvGrpSpPr>
            <p:nvPr/>
          </p:nvGrpSpPr>
          <p:grpSpPr bwMode="auto">
            <a:xfrm>
              <a:off x="1069092" y="3015194"/>
              <a:ext cx="536575" cy="520211"/>
              <a:chOff x="921" y="2412"/>
              <a:chExt cx="284" cy="265"/>
            </a:xfrm>
          </p:grpSpPr>
          <p:grpSp>
            <p:nvGrpSpPr>
              <p:cNvPr id="729" name="Group 147"/>
              <p:cNvGrpSpPr>
                <a:grpSpLocks/>
              </p:cNvGrpSpPr>
              <p:nvPr/>
            </p:nvGrpSpPr>
            <p:grpSpPr bwMode="auto">
              <a:xfrm>
                <a:off x="928" y="2417"/>
                <a:ext cx="277" cy="260"/>
                <a:chOff x="928" y="2417"/>
                <a:chExt cx="277" cy="260"/>
              </a:xfrm>
            </p:grpSpPr>
            <p:sp>
              <p:nvSpPr>
                <p:cNvPr id="743" name="Freeform 14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4" name="Freeform 14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5" name="Freeform 15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6" name="Freeform 15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7" name="Rectangle 1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8" name="Rectangle 1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9" name="Rectangle 1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0" name="Line 15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51" name="Group 156"/>
                <p:cNvGrpSpPr>
                  <a:grpSpLocks/>
                </p:cNvGrpSpPr>
                <p:nvPr/>
              </p:nvGrpSpPr>
              <p:grpSpPr bwMode="auto">
                <a:xfrm>
                  <a:off x="928" y="2639"/>
                  <a:ext cx="277" cy="38"/>
                  <a:chOff x="928" y="2639"/>
                  <a:chExt cx="277" cy="38"/>
                </a:xfrm>
              </p:grpSpPr>
              <p:sp>
                <p:nvSpPr>
                  <p:cNvPr id="752" name="Freeform 15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3" name="Freeform 15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4" name="Rectangle 1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30" name="Group 160"/>
              <p:cNvGrpSpPr>
                <a:grpSpLocks/>
              </p:cNvGrpSpPr>
              <p:nvPr/>
            </p:nvGrpSpPr>
            <p:grpSpPr bwMode="auto">
              <a:xfrm>
                <a:off x="921" y="2412"/>
                <a:ext cx="277" cy="261"/>
                <a:chOff x="921" y="2412"/>
                <a:chExt cx="277" cy="261"/>
              </a:xfrm>
            </p:grpSpPr>
            <p:sp>
              <p:nvSpPr>
                <p:cNvPr id="731" name="Freeform 16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2" name="Freeform 16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3" name="Freeform 16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4" name="Freeform 16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5" name="Rectangle 1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6" name="Rectangle 1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7" name="Rectangle 1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8" name="Line 16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39" name="Group 169"/>
                <p:cNvGrpSpPr>
                  <a:grpSpLocks/>
                </p:cNvGrpSpPr>
                <p:nvPr/>
              </p:nvGrpSpPr>
              <p:grpSpPr bwMode="auto">
                <a:xfrm>
                  <a:off x="921" y="2635"/>
                  <a:ext cx="277" cy="38"/>
                  <a:chOff x="921" y="2635"/>
                  <a:chExt cx="277" cy="38"/>
                </a:xfrm>
              </p:grpSpPr>
              <p:sp>
                <p:nvSpPr>
                  <p:cNvPr id="740" name="Freeform 17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1" name="Freeform 17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2" name="Rectangle 1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55" name="Group 173"/>
            <p:cNvGrpSpPr>
              <a:grpSpLocks/>
            </p:cNvGrpSpPr>
            <p:nvPr/>
          </p:nvGrpSpPr>
          <p:grpSpPr bwMode="auto">
            <a:xfrm>
              <a:off x="1170691" y="3755213"/>
              <a:ext cx="531812" cy="523143"/>
              <a:chOff x="997" y="2775"/>
              <a:chExt cx="282" cy="265"/>
            </a:xfrm>
          </p:grpSpPr>
          <p:grpSp>
            <p:nvGrpSpPr>
              <p:cNvPr id="756" name="Group 174"/>
              <p:cNvGrpSpPr>
                <a:grpSpLocks/>
              </p:cNvGrpSpPr>
              <p:nvPr/>
            </p:nvGrpSpPr>
            <p:grpSpPr bwMode="auto">
              <a:xfrm>
                <a:off x="1004" y="2779"/>
                <a:ext cx="275" cy="261"/>
                <a:chOff x="1004" y="2779"/>
                <a:chExt cx="275" cy="261"/>
              </a:xfrm>
            </p:grpSpPr>
            <p:sp>
              <p:nvSpPr>
                <p:cNvPr id="770" name="Freeform 17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1" name="Freeform 17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2" name="Freeform 17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3" name="Freeform 17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4" name="Rectangle 17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5" name="Rectangle 18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6" name="Rectangle 18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7" name="Line 18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78" name="Group 183"/>
                <p:cNvGrpSpPr>
                  <a:grpSpLocks/>
                </p:cNvGrpSpPr>
                <p:nvPr/>
              </p:nvGrpSpPr>
              <p:grpSpPr bwMode="auto">
                <a:xfrm>
                  <a:off x="1004" y="3002"/>
                  <a:ext cx="275" cy="38"/>
                  <a:chOff x="1004" y="3002"/>
                  <a:chExt cx="275" cy="38"/>
                </a:xfrm>
              </p:grpSpPr>
              <p:sp>
                <p:nvSpPr>
                  <p:cNvPr id="779" name="Freeform 18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0" name="Freeform 18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1" name="Rectangle 18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57" name="Group 187"/>
              <p:cNvGrpSpPr>
                <a:grpSpLocks/>
              </p:cNvGrpSpPr>
              <p:nvPr/>
            </p:nvGrpSpPr>
            <p:grpSpPr bwMode="auto">
              <a:xfrm>
                <a:off x="997" y="2775"/>
                <a:ext cx="275" cy="260"/>
                <a:chOff x="997" y="2775"/>
                <a:chExt cx="275" cy="260"/>
              </a:xfrm>
            </p:grpSpPr>
            <p:sp>
              <p:nvSpPr>
                <p:cNvPr id="758" name="Freeform 18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9" name="Freeform 18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0" name="Freeform 19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1" name="Freeform 19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2" name="Rectangle 19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3" name="Rectangle 19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4" name="Rectangle 19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5" name="Line 19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66" name="Group 196"/>
                <p:cNvGrpSpPr>
                  <a:grpSpLocks/>
                </p:cNvGrpSpPr>
                <p:nvPr/>
              </p:nvGrpSpPr>
              <p:grpSpPr bwMode="auto">
                <a:xfrm>
                  <a:off x="997" y="2997"/>
                  <a:ext cx="275" cy="38"/>
                  <a:chOff x="997" y="2997"/>
                  <a:chExt cx="275" cy="38"/>
                </a:xfrm>
              </p:grpSpPr>
              <p:sp>
                <p:nvSpPr>
                  <p:cNvPr id="767" name="Freeform 19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8" name="Freeform 19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9" name="Rectangle 19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82" name="Group 200"/>
            <p:cNvGrpSpPr>
              <a:grpSpLocks/>
            </p:cNvGrpSpPr>
            <p:nvPr/>
          </p:nvGrpSpPr>
          <p:grpSpPr bwMode="auto">
            <a:xfrm>
              <a:off x="443617" y="4263703"/>
              <a:ext cx="531812" cy="523142"/>
              <a:chOff x="590" y="3047"/>
              <a:chExt cx="282" cy="265"/>
            </a:xfrm>
          </p:grpSpPr>
          <p:grpSp>
            <p:nvGrpSpPr>
              <p:cNvPr id="783" name="Group 201"/>
              <p:cNvGrpSpPr>
                <a:grpSpLocks/>
              </p:cNvGrpSpPr>
              <p:nvPr/>
            </p:nvGrpSpPr>
            <p:grpSpPr bwMode="auto">
              <a:xfrm>
                <a:off x="596" y="3051"/>
                <a:ext cx="276" cy="261"/>
                <a:chOff x="596" y="3051"/>
                <a:chExt cx="276" cy="261"/>
              </a:xfrm>
            </p:grpSpPr>
            <p:sp>
              <p:nvSpPr>
                <p:cNvPr id="797" name="Freeform 20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8" name="Freeform 20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9" name="Freeform 20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0" name="Freeform 20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1" name="Rectangle 20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2" name="Rectangle 20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3" name="Rectangle 20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4" name="Line 20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05" name="Group 210"/>
                <p:cNvGrpSpPr>
                  <a:grpSpLocks/>
                </p:cNvGrpSpPr>
                <p:nvPr/>
              </p:nvGrpSpPr>
              <p:grpSpPr bwMode="auto">
                <a:xfrm>
                  <a:off x="596" y="3274"/>
                  <a:ext cx="276" cy="38"/>
                  <a:chOff x="596" y="3274"/>
                  <a:chExt cx="276" cy="38"/>
                </a:xfrm>
              </p:grpSpPr>
              <p:sp>
                <p:nvSpPr>
                  <p:cNvPr id="806" name="Freeform 21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7" name="Freeform 21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8" name="Rectangle 21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84" name="Group 214"/>
              <p:cNvGrpSpPr>
                <a:grpSpLocks/>
              </p:cNvGrpSpPr>
              <p:nvPr/>
            </p:nvGrpSpPr>
            <p:grpSpPr bwMode="auto">
              <a:xfrm>
                <a:off x="590" y="3047"/>
                <a:ext cx="275" cy="260"/>
                <a:chOff x="590" y="3047"/>
                <a:chExt cx="275" cy="260"/>
              </a:xfrm>
            </p:grpSpPr>
            <p:sp>
              <p:nvSpPr>
                <p:cNvPr id="785" name="Freeform 21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6" name="Freeform 21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7" name="Freeform 21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8" name="Freeform 21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9" name="Rectangle 21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0" name="Rectangle 22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1" name="Rectangle 22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2" name="Line 22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93" name="Group 223"/>
                <p:cNvGrpSpPr>
                  <a:grpSpLocks/>
                </p:cNvGrpSpPr>
                <p:nvPr/>
              </p:nvGrpSpPr>
              <p:grpSpPr bwMode="auto">
                <a:xfrm>
                  <a:off x="590" y="3269"/>
                  <a:ext cx="275" cy="38"/>
                  <a:chOff x="590" y="3269"/>
                  <a:chExt cx="275" cy="38"/>
                </a:xfrm>
              </p:grpSpPr>
              <p:sp>
                <p:nvSpPr>
                  <p:cNvPr id="794" name="Freeform 22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5" name="Freeform 22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6" name="Rectangle 22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809" name="Group 227"/>
            <p:cNvGrpSpPr>
              <a:grpSpLocks/>
            </p:cNvGrpSpPr>
            <p:nvPr/>
          </p:nvGrpSpPr>
          <p:grpSpPr bwMode="auto">
            <a:xfrm>
              <a:off x="1040517" y="4890887"/>
              <a:ext cx="531812" cy="523142"/>
              <a:chOff x="906" y="3365"/>
              <a:chExt cx="281" cy="265"/>
            </a:xfrm>
          </p:grpSpPr>
          <p:grpSp>
            <p:nvGrpSpPr>
              <p:cNvPr id="810" name="Group 228"/>
              <p:cNvGrpSpPr>
                <a:grpSpLocks/>
              </p:cNvGrpSpPr>
              <p:nvPr/>
            </p:nvGrpSpPr>
            <p:grpSpPr bwMode="auto">
              <a:xfrm>
                <a:off x="912" y="3369"/>
                <a:ext cx="275" cy="261"/>
                <a:chOff x="912" y="3369"/>
                <a:chExt cx="275" cy="261"/>
              </a:xfrm>
            </p:grpSpPr>
            <p:sp>
              <p:nvSpPr>
                <p:cNvPr id="824" name="Freeform 22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5" name="Freeform 23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6" name="Freeform 23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7" name="Freeform 23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8" name="Rectangle 23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9" name="Rectangle 23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0" name="Rectangle 23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1" name="Line 23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32" name="Group 237"/>
                <p:cNvGrpSpPr>
                  <a:grpSpLocks/>
                </p:cNvGrpSpPr>
                <p:nvPr/>
              </p:nvGrpSpPr>
              <p:grpSpPr bwMode="auto">
                <a:xfrm>
                  <a:off x="912" y="3592"/>
                  <a:ext cx="275" cy="38"/>
                  <a:chOff x="912" y="3592"/>
                  <a:chExt cx="275" cy="38"/>
                </a:xfrm>
              </p:grpSpPr>
              <p:sp>
                <p:nvSpPr>
                  <p:cNvPr id="833" name="Freeform 23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4" name="Freeform 23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5" name="Rectangle 24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811" name="Group 241"/>
              <p:cNvGrpSpPr>
                <a:grpSpLocks/>
              </p:cNvGrpSpPr>
              <p:nvPr/>
            </p:nvGrpSpPr>
            <p:grpSpPr bwMode="auto">
              <a:xfrm>
                <a:off x="906" y="3365"/>
                <a:ext cx="275" cy="261"/>
                <a:chOff x="906" y="3365"/>
                <a:chExt cx="275" cy="261"/>
              </a:xfrm>
            </p:grpSpPr>
            <p:sp>
              <p:nvSpPr>
                <p:cNvPr id="812" name="Freeform 24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3" name="Freeform 24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4" name="Freeform 24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5" name="Freeform 24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6" name="Rectangle 24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7" name="Rectangle 24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8" name="Rectangle 24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9" name="Line 24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20" name="Group 250"/>
                <p:cNvGrpSpPr>
                  <a:grpSpLocks/>
                </p:cNvGrpSpPr>
                <p:nvPr/>
              </p:nvGrpSpPr>
              <p:grpSpPr bwMode="auto">
                <a:xfrm>
                  <a:off x="906" y="3587"/>
                  <a:ext cx="275" cy="39"/>
                  <a:chOff x="906" y="3587"/>
                  <a:chExt cx="275" cy="39"/>
                </a:xfrm>
              </p:grpSpPr>
              <p:sp>
                <p:nvSpPr>
                  <p:cNvPr id="821" name="Freeform 25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2" name="Freeform 25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3" name="Rectangle 25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sp>
          <p:nvSpPr>
            <p:cNvPr id="836" name="Rectangle 254"/>
            <p:cNvSpPr>
              <a:spLocks noChangeArrowheads="1"/>
            </p:cNvSpPr>
            <p:nvPr/>
          </p:nvSpPr>
          <p:spPr bwMode="auto">
            <a:xfrm>
              <a:off x="2351793" y="3453345"/>
              <a:ext cx="890587" cy="62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7" name="Rectangle 255"/>
            <p:cNvSpPr>
              <a:spLocks noChangeArrowheads="1"/>
            </p:cNvSpPr>
            <p:nvPr/>
          </p:nvSpPr>
          <p:spPr bwMode="auto">
            <a:xfrm>
              <a:off x="2502604" y="3542732"/>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校园网</a:t>
              </a:r>
            </a:p>
          </p:txBody>
        </p:sp>
        <p:grpSp>
          <p:nvGrpSpPr>
            <p:cNvPr id="838" name="Group 257"/>
            <p:cNvGrpSpPr>
              <a:grpSpLocks/>
            </p:cNvGrpSpPr>
            <p:nvPr/>
          </p:nvGrpSpPr>
          <p:grpSpPr bwMode="auto">
            <a:xfrm>
              <a:off x="8284279" y="2862794"/>
              <a:ext cx="409575" cy="668215"/>
              <a:chOff x="4305" y="2335"/>
              <a:chExt cx="216" cy="339"/>
            </a:xfrm>
          </p:grpSpPr>
          <p:grpSp>
            <p:nvGrpSpPr>
              <p:cNvPr id="839" name="Group 258"/>
              <p:cNvGrpSpPr>
                <a:grpSpLocks/>
              </p:cNvGrpSpPr>
              <p:nvPr/>
            </p:nvGrpSpPr>
            <p:grpSpPr bwMode="auto">
              <a:xfrm>
                <a:off x="4310" y="2341"/>
                <a:ext cx="211" cy="333"/>
                <a:chOff x="4310" y="2341"/>
                <a:chExt cx="211" cy="333"/>
              </a:xfrm>
            </p:grpSpPr>
            <p:sp>
              <p:nvSpPr>
                <p:cNvPr id="850" name="Freeform 259"/>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1" name="Freeform 260"/>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2" name="Freeform 261"/>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3" name="Freeform 262"/>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4" name="Rectangle 263"/>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5" name="Rectangle 264"/>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6" name="Line 265"/>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7" name="Line 266"/>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8" name="Line 267"/>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40" name="Group 268"/>
              <p:cNvGrpSpPr>
                <a:grpSpLocks/>
              </p:cNvGrpSpPr>
              <p:nvPr/>
            </p:nvGrpSpPr>
            <p:grpSpPr bwMode="auto">
              <a:xfrm>
                <a:off x="4305" y="2335"/>
                <a:ext cx="211" cy="332"/>
                <a:chOff x="4305" y="2335"/>
                <a:chExt cx="211" cy="332"/>
              </a:xfrm>
            </p:grpSpPr>
            <p:sp>
              <p:nvSpPr>
                <p:cNvPr id="841" name="Freeform 269"/>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2" name="Freeform 270"/>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3" name="Freeform 271"/>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4" name="Freeform 272"/>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5" name="Rectangle 273"/>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6" name="Rectangle 274"/>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7" name="Line 275"/>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8" name="Line 276"/>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9" name="Line 277"/>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59" name="Rectangle 279"/>
            <p:cNvSpPr>
              <a:spLocks noChangeArrowheads="1"/>
            </p:cNvSpPr>
            <p:nvPr/>
          </p:nvSpPr>
          <p:spPr bwMode="auto">
            <a:xfrm>
              <a:off x="7308035" y="2986976"/>
              <a:ext cx="948978"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smtClean="0">
                  <a:solidFill>
                    <a:srgbClr val="000099"/>
                  </a:solidFill>
                  <a:latin typeface="Calibri" panose="020F0502020204030204" pitchFamily="34" charset="0"/>
                  <a:ea typeface="华文楷体" panose="02010600040101010101" pitchFamily="2" charset="-122"/>
                </a:rPr>
                <a:t>源服务器</a:t>
              </a:r>
              <a:endParaRPr kumimoji="1" lang="zh-CN" altLang="en-US" sz="1846" dirty="0">
                <a:solidFill>
                  <a:srgbClr val="000099"/>
                </a:solidFill>
                <a:latin typeface="Calibri" panose="020F0502020204030204" pitchFamily="34" charset="0"/>
                <a:ea typeface="华文楷体" panose="02010600040101010101" pitchFamily="2" charset="-122"/>
              </a:endParaRPr>
            </a:p>
          </p:txBody>
        </p:sp>
        <p:sp>
          <p:nvSpPr>
            <p:cNvPr id="860" name="Rectangle 280"/>
            <p:cNvSpPr>
              <a:spLocks noChangeArrowheads="1"/>
            </p:cNvSpPr>
            <p:nvPr/>
          </p:nvSpPr>
          <p:spPr bwMode="auto">
            <a:xfrm>
              <a:off x="4232978" y="4040963"/>
              <a:ext cx="850900" cy="39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1" name="Rectangle 281"/>
            <p:cNvSpPr>
              <a:spLocks noChangeArrowheads="1"/>
            </p:cNvSpPr>
            <p:nvPr/>
          </p:nvSpPr>
          <p:spPr bwMode="auto">
            <a:xfrm>
              <a:off x="4915681" y="4106905"/>
              <a:ext cx="835229"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dirty="0">
                  <a:solidFill>
                    <a:srgbClr val="000099"/>
                  </a:solidFill>
                  <a:latin typeface="Calibri" panose="020F0502020204030204" pitchFamily="34" charset="0"/>
                  <a:ea typeface="华文楷体" panose="02010600040101010101" pitchFamily="2" charset="-122"/>
                </a:rPr>
                <a:t>2 Mbit/s</a:t>
              </a:r>
            </a:p>
          </p:txBody>
        </p:sp>
        <p:grpSp>
          <p:nvGrpSpPr>
            <p:cNvPr id="862" name="Group 282"/>
            <p:cNvGrpSpPr>
              <a:grpSpLocks/>
            </p:cNvGrpSpPr>
            <p:nvPr/>
          </p:nvGrpSpPr>
          <p:grpSpPr bwMode="auto">
            <a:xfrm>
              <a:off x="6203067" y="4237326"/>
              <a:ext cx="582612" cy="378069"/>
              <a:chOff x="3202" y="3033"/>
              <a:chExt cx="309" cy="192"/>
            </a:xfrm>
          </p:grpSpPr>
          <p:sp>
            <p:nvSpPr>
              <p:cNvPr id="863" name="Oval 283"/>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4" name="Rectangle 284"/>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5" name="Rectangle 285"/>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6" name="Oval 286"/>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67" name="Group 287"/>
              <p:cNvGrpSpPr>
                <a:grpSpLocks/>
              </p:cNvGrpSpPr>
              <p:nvPr/>
            </p:nvGrpSpPr>
            <p:grpSpPr bwMode="auto">
              <a:xfrm>
                <a:off x="3249" y="3046"/>
                <a:ext cx="214" cy="86"/>
                <a:chOff x="3249" y="3046"/>
                <a:chExt cx="214" cy="86"/>
              </a:xfrm>
            </p:grpSpPr>
            <p:grpSp>
              <p:nvGrpSpPr>
                <p:cNvPr id="870" name="Group 288"/>
                <p:cNvGrpSpPr>
                  <a:grpSpLocks/>
                </p:cNvGrpSpPr>
                <p:nvPr/>
              </p:nvGrpSpPr>
              <p:grpSpPr bwMode="auto">
                <a:xfrm>
                  <a:off x="3249" y="3046"/>
                  <a:ext cx="212" cy="84"/>
                  <a:chOff x="3249" y="3046"/>
                  <a:chExt cx="212" cy="84"/>
                </a:xfrm>
              </p:grpSpPr>
              <p:sp>
                <p:nvSpPr>
                  <p:cNvPr id="880" name="Freeform 289"/>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1" name="Freeform 290"/>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2" name="Freeform 291"/>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3" name="Freeform 292"/>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4" name="Freeform 293"/>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5" name="Freeform 294"/>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6" name="Freeform 295"/>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7" name="Freeform 296"/>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71" name="Group 297"/>
                <p:cNvGrpSpPr>
                  <a:grpSpLocks/>
                </p:cNvGrpSpPr>
                <p:nvPr/>
              </p:nvGrpSpPr>
              <p:grpSpPr bwMode="auto">
                <a:xfrm>
                  <a:off x="3251" y="3048"/>
                  <a:ext cx="212" cy="84"/>
                  <a:chOff x="3251" y="3048"/>
                  <a:chExt cx="212" cy="84"/>
                </a:xfrm>
              </p:grpSpPr>
              <p:sp>
                <p:nvSpPr>
                  <p:cNvPr id="872" name="Freeform 298"/>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3" name="Freeform 299"/>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4" name="Freeform 300"/>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5" name="Freeform 301"/>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6" name="Freeform 302"/>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7" name="Freeform 303"/>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8" name="Freeform 304"/>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9" name="Freeform 305"/>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68" name="Line 306"/>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9" name="Line 307"/>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sp>
          <p:nvSpPr>
            <p:cNvPr id="888" name="Rectangle 308"/>
            <p:cNvSpPr>
              <a:spLocks noChangeArrowheads="1"/>
            </p:cNvSpPr>
            <p:nvPr/>
          </p:nvSpPr>
          <p:spPr bwMode="auto">
            <a:xfrm>
              <a:off x="6796793" y="3809434"/>
              <a:ext cx="890587" cy="3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9" name="Rectangle 309"/>
            <p:cNvSpPr>
              <a:spLocks noChangeArrowheads="1"/>
            </p:cNvSpPr>
            <p:nvPr/>
          </p:nvSpPr>
          <p:spPr bwMode="auto">
            <a:xfrm>
              <a:off x="7200017" y="4307664"/>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互联网</a:t>
              </a:r>
            </a:p>
          </p:txBody>
        </p:sp>
        <p:sp>
          <p:nvSpPr>
            <p:cNvPr id="890" name="Rectangle 310"/>
            <p:cNvSpPr>
              <a:spLocks noChangeArrowheads="1"/>
            </p:cNvSpPr>
            <p:nvPr/>
          </p:nvSpPr>
          <p:spPr bwMode="auto">
            <a:xfrm>
              <a:off x="3720217" y="3898822"/>
              <a:ext cx="400050" cy="3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1" name="Rectangle 311"/>
            <p:cNvSpPr>
              <a:spLocks noChangeArrowheads="1"/>
            </p:cNvSpPr>
            <p:nvPr/>
          </p:nvSpPr>
          <p:spPr bwMode="auto">
            <a:xfrm>
              <a:off x="2864554" y="4610997"/>
              <a:ext cx="433388" cy="3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2" name="Rectangle 312"/>
            <p:cNvSpPr>
              <a:spLocks noChangeArrowheads="1"/>
            </p:cNvSpPr>
            <p:nvPr/>
          </p:nvSpPr>
          <p:spPr bwMode="auto">
            <a:xfrm>
              <a:off x="1661229" y="4254909"/>
              <a:ext cx="436563" cy="36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3" name="Rectangle 313"/>
            <p:cNvSpPr>
              <a:spLocks noChangeArrowheads="1"/>
            </p:cNvSpPr>
            <p:nvPr/>
          </p:nvSpPr>
          <p:spPr bwMode="auto">
            <a:xfrm>
              <a:off x="327729" y="3912009"/>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浏览器</a:t>
              </a:r>
            </a:p>
          </p:txBody>
        </p:sp>
        <p:sp>
          <p:nvSpPr>
            <p:cNvPr id="894" name="Rectangle 314"/>
            <p:cNvSpPr>
              <a:spLocks noChangeArrowheads="1"/>
            </p:cNvSpPr>
            <p:nvPr/>
          </p:nvSpPr>
          <p:spPr bwMode="auto">
            <a:xfrm>
              <a:off x="3715454" y="3923732"/>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1</a:t>
              </a:r>
            </a:p>
          </p:txBody>
        </p:sp>
        <p:sp>
          <p:nvSpPr>
            <p:cNvPr id="895" name="Rectangle 315"/>
            <p:cNvSpPr>
              <a:spLocks noChangeArrowheads="1"/>
            </p:cNvSpPr>
            <p:nvPr/>
          </p:nvSpPr>
          <p:spPr bwMode="auto">
            <a:xfrm>
              <a:off x="6336417" y="3925197"/>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2</a:t>
              </a:r>
            </a:p>
          </p:txBody>
        </p:sp>
      </p:grpSp>
      <p:sp>
        <p:nvSpPr>
          <p:cNvPr id="909" name="Freeform 316"/>
          <p:cNvSpPr>
            <a:spLocks/>
          </p:cNvSpPr>
          <p:nvPr/>
        </p:nvSpPr>
        <p:spPr bwMode="auto">
          <a:xfrm>
            <a:off x="3823405" y="3691408"/>
            <a:ext cx="4638675" cy="1072662"/>
          </a:xfrm>
          <a:custGeom>
            <a:avLst/>
            <a:gdLst>
              <a:gd name="T0" fmla="*/ 0 w 2922"/>
              <a:gd name="T1" fmla="*/ 2147483646 h 732"/>
              <a:gd name="T2" fmla="*/ 2147483646 w 2922"/>
              <a:gd name="T3" fmla="*/ 2147483646 h 732"/>
              <a:gd name="T4" fmla="*/ 2147483646 w 2922"/>
              <a:gd name="T5" fmla="*/ 2147483646 h 732"/>
              <a:gd name="T6" fmla="*/ 2147483646 w 2922"/>
              <a:gd name="T7" fmla="*/ 2147483646 h 732"/>
              <a:gd name="T8" fmla="*/ 2147483646 w 2922"/>
              <a:gd name="T9" fmla="*/ 0 h 7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22" h="732">
                <a:moveTo>
                  <a:pt x="0" y="718"/>
                </a:moveTo>
                <a:cubicBezTo>
                  <a:pt x="127" y="717"/>
                  <a:pt x="481" y="715"/>
                  <a:pt x="765" y="712"/>
                </a:cubicBezTo>
                <a:cubicBezTo>
                  <a:pt x="1049" y="709"/>
                  <a:pt x="1442" y="732"/>
                  <a:pt x="1702" y="700"/>
                </a:cubicBezTo>
                <a:cubicBezTo>
                  <a:pt x="1962" y="668"/>
                  <a:pt x="2121" y="637"/>
                  <a:pt x="2324" y="520"/>
                </a:cubicBezTo>
                <a:cubicBezTo>
                  <a:pt x="2527" y="403"/>
                  <a:pt x="2798" y="108"/>
                  <a:pt x="2922" y="0"/>
                </a:cubicBezTo>
              </a:path>
            </a:pathLst>
          </a:custGeom>
          <a:noFill/>
          <a:ln w="76200" cmpd="sng">
            <a:solidFill>
              <a:srgbClr val="FF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910" name="组合 909"/>
          <p:cNvGrpSpPr/>
          <p:nvPr/>
        </p:nvGrpSpPr>
        <p:grpSpPr>
          <a:xfrm>
            <a:off x="900818" y="3544871"/>
            <a:ext cx="2598736" cy="1875691"/>
            <a:chOff x="900818" y="3309737"/>
            <a:chExt cx="2598736" cy="1875691"/>
          </a:xfrm>
        </p:grpSpPr>
        <p:sp>
          <p:nvSpPr>
            <p:cNvPr id="911" name="Freeform 320"/>
            <p:cNvSpPr>
              <a:spLocks/>
            </p:cNvSpPr>
            <p:nvPr/>
          </p:nvSpPr>
          <p:spPr bwMode="auto">
            <a:xfrm>
              <a:off x="1512005" y="3309737"/>
              <a:ext cx="1971675" cy="1071197"/>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rgbClr val="FF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12" name="Freeform 321"/>
            <p:cNvSpPr>
              <a:spLocks/>
            </p:cNvSpPr>
            <p:nvPr/>
          </p:nvSpPr>
          <p:spPr bwMode="auto">
            <a:xfrm>
              <a:off x="1683454" y="4024843"/>
              <a:ext cx="1712913" cy="446943"/>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rgbClr val="FF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13" name="Freeform 322"/>
            <p:cNvSpPr>
              <a:spLocks/>
            </p:cNvSpPr>
            <p:nvPr/>
          </p:nvSpPr>
          <p:spPr bwMode="auto">
            <a:xfrm>
              <a:off x="900818" y="4523074"/>
              <a:ext cx="2536825" cy="35169"/>
            </a:xfrm>
            <a:custGeom>
              <a:avLst/>
              <a:gdLst>
                <a:gd name="T0" fmla="*/ 0 w 1344"/>
                <a:gd name="T1" fmla="*/ 2147483646 h 17"/>
                <a:gd name="T2" fmla="*/ 2147483646 w 1344"/>
                <a:gd name="T3" fmla="*/ 0 h 17"/>
                <a:gd name="T4" fmla="*/ 0 60000 65536"/>
                <a:gd name="T5" fmla="*/ 0 60000 65536"/>
              </a:gdLst>
              <a:ahLst/>
              <a:cxnLst>
                <a:cxn ang="T4">
                  <a:pos x="T0" y="T1"/>
                </a:cxn>
                <a:cxn ang="T5">
                  <a:pos x="T2" y="T3"/>
                </a:cxn>
              </a:cxnLst>
              <a:rect l="0" t="0" r="r" b="b"/>
              <a:pathLst>
                <a:path w="1344" h="17">
                  <a:moveTo>
                    <a:pt x="0" y="17"/>
                  </a:moveTo>
                  <a:cubicBezTo>
                    <a:pt x="224" y="14"/>
                    <a:pt x="1064" y="4"/>
                    <a:pt x="1344" y="0"/>
                  </a:cubicBezTo>
                </a:path>
              </a:pathLst>
            </a:custGeom>
            <a:noFill/>
            <a:ln w="38100" cmpd="sng">
              <a:solidFill>
                <a:srgbClr val="FF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14" name="Freeform 323"/>
            <p:cNvSpPr>
              <a:spLocks/>
            </p:cNvSpPr>
            <p:nvPr/>
          </p:nvSpPr>
          <p:spPr bwMode="auto">
            <a:xfrm>
              <a:off x="1512004" y="4587551"/>
              <a:ext cx="1987550" cy="597877"/>
            </a:xfrm>
            <a:custGeom>
              <a:avLst/>
              <a:gdLst>
                <a:gd name="T0" fmla="*/ 0 w 1052"/>
                <a:gd name="T1" fmla="*/ 2147483646 h 304"/>
                <a:gd name="T2" fmla="*/ 2147483646 w 1052"/>
                <a:gd name="T3" fmla="*/ 0 h 304"/>
                <a:gd name="T4" fmla="*/ 0 60000 65536"/>
                <a:gd name="T5" fmla="*/ 0 60000 65536"/>
              </a:gdLst>
              <a:ahLst/>
              <a:cxnLst>
                <a:cxn ang="T4">
                  <a:pos x="T0" y="T1"/>
                </a:cxn>
                <a:cxn ang="T5">
                  <a:pos x="T2" y="T3"/>
                </a:cxn>
              </a:cxnLst>
              <a:rect l="0" t="0" r="r" b="b"/>
              <a:pathLst>
                <a:path w="1052" h="304">
                  <a:moveTo>
                    <a:pt x="0" y="304"/>
                  </a:moveTo>
                  <a:cubicBezTo>
                    <a:pt x="175" y="253"/>
                    <a:pt x="833" y="63"/>
                    <a:pt x="1052" y="0"/>
                  </a:cubicBezTo>
                </a:path>
              </a:pathLst>
            </a:custGeom>
            <a:noFill/>
            <a:ln w="38100" cmpd="sng">
              <a:solidFill>
                <a:srgbClr val="FF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grpSp>
      <p:grpSp>
        <p:nvGrpSpPr>
          <p:cNvPr id="915" name="Group 330"/>
          <p:cNvGrpSpPr>
            <a:grpSpLocks/>
          </p:cNvGrpSpPr>
          <p:nvPr/>
        </p:nvGrpSpPr>
        <p:grpSpPr bwMode="auto">
          <a:xfrm>
            <a:off x="3535273" y="4979862"/>
            <a:ext cx="3611563" cy="1439009"/>
            <a:chOff x="2197" y="2750"/>
            <a:chExt cx="2275" cy="982"/>
          </a:xfrm>
        </p:grpSpPr>
        <p:sp>
          <p:nvSpPr>
            <p:cNvPr id="916" name="Text Box 328"/>
            <p:cNvSpPr txBox="1">
              <a:spLocks noChangeArrowheads="1"/>
            </p:cNvSpPr>
            <p:nvPr/>
          </p:nvSpPr>
          <p:spPr bwMode="auto">
            <a:xfrm>
              <a:off x="2197" y="3249"/>
              <a:ext cx="2275"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lang="zh-CN" altLang="en-US" sz="2000" dirty="0" smtClean="0">
                  <a:solidFill>
                    <a:srgbClr val="000099"/>
                  </a:solidFill>
                  <a:latin typeface="Calibri" panose="020F0502020204030204" pitchFamily="34" charset="0"/>
                  <a:ea typeface="华文楷体" panose="02010600040101010101" pitchFamily="2" charset="-122"/>
                </a:rPr>
                <a:t>所有</a:t>
              </a:r>
              <a:r>
                <a:rPr lang="en-US" altLang="zh-CN" sz="2000" dirty="0" smtClean="0">
                  <a:solidFill>
                    <a:srgbClr val="000099"/>
                  </a:solidFill>
                  <a:latin typeface="Calibri" panose="020F0502020204030204" pitchFamily="34" charset="0"/>
                  <a:ea typeface="华文楷体" panose="02010600040101010101" pitchFamily="2" charset="-122"/>
                </a:rPr>
                <a:t>Web</a:t>
              </a:r>
              <a:r>
                <a:rPr lang="zh-CN" altLang="en-US" sz="2000" dirty="0" smtClean="0">
                  <a:solidFill>
                    <a:srgbClr val="000099"/>
                  </a:solidFill>
                  <a:latin typeface="Calibri" panose="020F0502020204030204" pitchFamily="34" charset="0"/>
                  <a:ea typeface="华文楷体" panose="02010600040101010101" pitchFamily="2" charset="-122"/>
                </a:rPr>
                <a:t>流量都</a:t>
              </a:r>
              <a:r>
                <a:rPr lang="zh-CN" altLang="en-US" sz="2000" dirty="0">
                  <a:solidFill>
                    <a:srgbClr val="000099"/>
                  </a:solidFill>
                  <a:latin typeface="Calibri" panose="020F0502020204030204" pitchFamily="34" charset="0"/>
                  <a:ea typeface="华文楷体" panose="02010600040101010101" pitchFamily="2" charset="-122"/>
                </a:rPr>
                <a:t>经过这条</a:t>
              </a:r>
              <a:r>
                <a:rPr lang="zh-CN" altLang="en-US" sz="2000" dirty="0" smtClean="0">
                  <a:solidFill>
                    <a:srgbClr val="000099"/>
                  </a:solidFill>
                  <a:latin typeface="Calibri" panose="020F0502020204030204" pitchFamily="34" charset="0"/>
                  <a:ea typeface="华文楷体" panose="02010600040101010101" pitchFamily="2" charset="-122"/>
                </a:rPr>
                <a:t>链路</a:t>
              </a:r>
              <a:endParaRPr lang="en-US" altLang="zh-CN" sz="2000" dirty="0" smtClean="0">
                <a:solidFill>
                  <a:srgbClr val="000099"/>
                </a:solidFill>
                <a:latin typeface="Calibri" panose="020F0502020204030204" pitchFamily="34" charset="0"/>
                <a:ea typeface="华文楷体" panose="02010600040101010101" pitchFamily="2" charset="-122"/>
              </a:endParaRPr>
            </a:p>
            <a:p>
              <a:pPr algn="ctr" fontAlgn="base">
                <a:spcBef>
                  <a:spcPct val="0"/>
                </a:spcBef>
                <a:spcAft>
                  <a:spcPct val="0"/>
                </a:spcAft>
              </a:pPr>
              <a:r>
                <a:rPr lang="zh-CN" altLang="en-US" sz="2000" dirty="0" smtClean="0">
                  <a:solidFill>
                    <a:srgbClr val="000099"/>
                  </a:solidFill>
                  <a:latin typeface="Calibri" panose="020F0502020204030204" pitchFamily="34" charset="0"/>
                  <a:ea typeface="华文楷体" panose="02010600040101010101" pitchFamily="2" charset="-122"/>
                </a:rPr>
                <a:t>其中有大量重复流量 </a:t>
              </a:r>
              <a:r>
                <a:rPr lang="en-US" altLang="zh-CN" sz="2000" dirty="0" smtClean="0">
                  <a:solidFill>
                    <a:srgbClr val="000099"/>
                  </a:solidFill>
                  <a:latin typeface="Calibri" panose="020F0502020204030204" pitchFamily="34" charset="0"/>
                  <a:ea typeface="华文楷体" panose="02010600040101010101" pitchFamily="2" charset="-122"/>
                </a:rPr>
                <a:t>(</a:t>
              </a:r>
              <a:r>
                <a:rPr lang="en-US" altLang="zh-CN" sz="2000" dirty="0" err="1" smtClean="0">
                  <a:solidFill>
                    <a:srgbClr val="000099"/>
                  </a:solidFill>
                  <a:latin typeface="Calibri" panose="020F0502020204030204" pitchFamily="34" charset="0"/>
                  <a:ea typeface="华文楷体" panose="02010600040101010101" pitchFamily="2" charset="-122"/>
                </a:rPr>
                <a:t>Zipf</a:t>
              </a:r>
              <a:r>
                <a:rPr lang="zh-CN" altLang="en-US" sz="2000" dirty="0" smtClean="0">
                  <a:solidFill>
                    <a:srgbClr val="000099"/>
                  </a:solidFill>
                  <a:latin typeface="Calibri" panose="020F0502020204030204" pitchFamily="34" charset="0"/>
                  <a:ea typeface="华文楷体" panose="02010600040101010101" pitchFamily="2" charset="-122"/>
                </a:rPr>
                <a:t>分布</a:t>
              </a:r>
              <a:r>
                <a:rPr lang="en-US" altLang="zh-CN" sz="2000" dirty="0" smtClean="0">
                  <a:solidFill>
                    <a:srgbClr val="000099"/>
                  </a:solidFill>
                  <a:latin typeface="Calibri" panose="020F0502020204030204" pitchFamily="34" charset="0"/>
                  <a:ea typeface="华文楷体" panose="02010600040101010101" pitchFamily="2" charset="-122"/>
                </a:rPr>
                <a:t>)</a:t>
              </a:r>
              <a:endParaRPr lang="zh-CN" altLang="en-US" sz="2000" dirty="0">
                <a:solidFill>
                  <a:srgbClr val="000099"/>
                </a:solidFill>
                <a:latin typeface="Calibri" panose="020F0502020204030204" pitchFamily="34" charset="0"/>
                <a:ea typeface="华文楷体" panose="02010600040101010101" pitchFamily="2" charset="-122"/>
              </a:endParaRPr>
            </a:p>
          </p:txBody>
        </p:sp>
        <p:sp>
          <p:nvSpPr>
            <p:cNvPr id="917" name="Line 329"/>
            <p:cNvSpPr>
              <a:spLocks noChangeShapeType="1"/>
            </p:cNvSpPr>
            <p:nvPr/>
          </p:nvSpPr>
          <p:spPr bwMode="auto">
            <a:xfrm flipV="1">
              <a:off x="3334" y="2750"/>
              <a:ext cx="0" cy="465"/>
            </a:xfrm>
            <a:prstGeom prst="line">
              <a:avLst/>
            </a:prstGeom>
            <a:noFill/>
            <a:ln w="698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918" name="Group 327"/>
          <p:cNvGrpSpPr>
            <a:grpSpLocks/>
          </p:cNvGrpSpPr>
          <p:nvPr/>
        </p:nvGrpSpPr>
        <p:grpSpPr bwMode="auto">
          <a:xfrm>
            <a:off x="5068899" y="3221462"/>
            <a:ext cx="1370012" cy="662354"/>
            <a:chOff x="2981" y="1888"/>
            <a:chExt cx="863" cy="452"/>
          </a:xfrm>
        </p:grpSpPr>
        <p:sp>
          <p:nvSpPr>
            <p:cNvPr id="919" name="AutoShape 318"/>
            <p:cNvSpPr>
              <a:spLocks noChangeArrowheads="1"/>
            </p:cNvSpPr>
            <p:nvPr/>
          </p:nvSpPr>
          <p:spPr bwMode="auto">
            <a:xfrm>
              <a:off x="2981" y="1888"/>
              <a:ext cx="863" cy="452"/>
            </a:xfrm>
            <a:prstGeom prst="wedgeRoundRectCallout">
              <a:avLst>
                <a:gd name="adj1" fmla="val -89051"/>
                <a:gd name="adj2" fmla="val 144468"/>
                <a:gd name="adj3" fmla="val 16667"/>
              </a:avLst>
            </a:prstGeom>
            <a:solidFill>
              <a:srgbClr val="FFFF99"/>
            </a:solidFill>
            <a:ln w="9525">
              <a:solidFill>
                <a:srgbClr val="000000"/>
              </a:solidFill>
              <a:miter lim="800000"/>
              <a:headEnd/>
              <a:tailEnd/>
            </a:ln>
            <a:effectLst>
              <a:outerShdw dist="35921" dir="2700000" algn="ctr" rotWithShape="0">
                <a:srgbClr val="1C1C1C"/>
              </a:outerShdw>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954"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20" name="Rectangle 319"/>
            <p:cNvSpPr>
              <a:spLocks noChangeArrowheads="1"/>
            </p:cNvSpPr>
            <p:nvPr/>
          </p:nvSpPr>
          <p:spPr bwMode="auto">
            <a:xfrm>
              <a:off x="3016" y="1906"/>
              <a:ext cx="747"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这条链路上</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的时延很大</a:t>
              </a:r>
            </a:p>
          </p:txBody>
        </p:sp>
      </p:grpSp>
    </p:spTree>
    <p:custDataLst>
      <p:tags r:id="rId2"/>
    </p:custDataLst>
    <p:extLst>
      <p:ext uri="{BB962C8B-B14F-4D97-AF65-F5344CB8AC3E}">
        <p14:creationId xmlns:p14="http://schemas.microsoft.com/office/powerpoint/2010/main" val="1254563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08"/>
                                        </p:tgtEl>
                                        <p:attrNameLst>
                                          <p:attrName>style.visibility</p:attrName>
                                        </p:attrNameLst>
                                      </p:cBhvr>
                                      <p:to>
                                        <p:strVal val="visible"/>
                                      </p:to>
                                    </p:set>
                                    <p:animEffect transition="in" filter="dissolve">
                                      <p:cBhvr>
                                        <p:cTn id="7" dur="500"/>
                                        <p:tgtEl>
                                          <p:spTgt spid="90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909"/>
                                        </p:tgtEl>
                                        <p:attrNameLst>
                                          <p:attrName>style.visibility</p:attrName>
                                        </p:attrNameLst>
                                      </p:cBhvr>
                                      <p:to>
                                        <p:strVal val="visible"/>
                                      </p:to>
                                    </p:set>
                                    <p:animEffect transition="in" filter="wipe(down)">
                                      <p:cBhvr>
                                        <p:cTn id="16" dur="500"/>
                                        <p:tgtEl>
                                          <p:spTgt spid="909"/>
                                        </p:tgtEl>
                                      </p:cBhvr>
                                    </p:animEffect>
                                  </p:childTnLst>
                                </p:cTn>
                              </p:par>
                              <p:par>
                                <p:cTn id="17" presetID="22" presetClass="entr" presetSubtype="4" fill="hold" nodeType="withEffect">
                                  <p:stCondLst>
                                    <p:cond delay="0"/>
                                  </p:stCondLst>
                                  <p:childTnLst>
                                    <p:set>
                                      <p:cBhvr>
                                        <p:cTn id="18" dur="1" fill="hold">
                                          <p:stCondLst>
                                            <p:cond delay="0"/>
                                          </p:stCondLst>
                                        </p:cTn>
                                        <p:tgtEl>
                                          <p:spTgt spid="910"/>
                                        </p:tgtEl>
                                        <p:attrNameLst>
                                          <p:attrName>style.visibility</p:attrName>
                                        </p:attrNameLst>
                                      </p:cBhvr>
                                      <p:to>
                                        <p:strVal val="visible"/>
                                      </p:to>
                                    </p:set>
                                    <p:animEffect transition="in" filter="wipe(down)">
                                      <p:cBhvr>
                                        <p:cTn id="19" dur="500"/>
                                        <p:tgtEl>
                                          <p:spTgt spid="9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15"/>
                                        </p:tgtEl>
                                        <p:attrNameLst>
                                          <p:attrName>style.visibility</p:attrName>
                                        </p:attrNameLst>
                                      </p:cBhvr>
                                      <p:to>
                                        <p:strVal val="visible"/>
                                      </p:to>
                                    </p:set>
                                    <p:animEffect transition="in" filter="wipe(down)">
                                      <p:cBhvr>
                                        <p:cTn id="24" dur="500"/>
                                        <p:tgtEl>
                                          <p:spTgt spid="915"/>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918"/>
                                        </p:tgtEl>
                                        <p:attrNameLst>
                                          <p:attrName>style.visibility</p:attrName>
                                        </p:attrNameLst>
                                      </p:cBhvr>
                                      <p:to>
                                        <p:strVal val="visible"/>
                                      </p:to>
                                    </p:set>
                                    <p:animEffect transition="in" filter="wipe(down)">
                                      <p:cBhvr>
                                        <p:cTn id="28" dur="500"/>
                                        <p:tgtEl>
                                          <p:spTgt spid="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 grpId="0" animBg="1"/>
    </p:bldLst>
  </p:timing>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1597649"/>
          </a:xfrm>
        </p:spPr>
        <p:txBody>
          <a:bodyPr/>
          <a:lstStyle/>
          <a:p>
            <a:r>
              <a:rPr lang="zh-CN" altLang="en-US" dirty="0" smtClean="0"/>
              <a:t>代理服务器 </a:t>
            </a:r>
            <a:r>
              <a:rPr lang="en-US" altLang="zh-CN" dirty="0"/>
              <a:t>(proxy server) </a:t>
            </a:r>
            <a:r>
              <a:rPr lang="zh-CN" altLang="en-US" dirty="0" smtClean="0"/>
              <a:t>，</a:t>
            </a:r>
            <a:r>
              <a:rPr lang="zh-CN" altLang="en-US" dirty="0"/>
              <a:t>又</a:t>
            </a:r>
            <a:r>
              <a:rPr lang="zh-CN" altLang="en-US" dirty="0" smtClean="0"/>
              <a:t>称 </a:t>
            </a:r>
            <a:r>
              <a:rPr lang="en-US" altLang="zh-CN" dirty="0" smtClean="0"/>
              <a:t>Web</a:t>
            </a:r>
            <a:r>
              <a:rPr lang="zh-CN" altLang="en-US" dirty="0" smtClean="0"/>
              <a:t>缓存 </a:t>
            </a:r>
            <a:r>
              <a:rPr lang="en-US" altLang="zh-CN" dirty="0" smtClean="0"/>
              <a:t>(Web cache)</a:t>
            </a:r>
          </a:p>
          <a:p>
            <a:pPr lvl="1">
              <a:lnSpc>
                <a:spcPct val="150000"/>
              </a:lnSpc>
            </a:pPr>
            <a:r>
              <a:rPr lang="zh-CN" altLang="en-US" sz="1800" dirty="0" smtClean="0"/>
              <a:t>使用</a:t>
            </a:r>
            <a:r>
              <a:rPr lang="en-US" altLang="zh-CN" sz="1800" dirty="0" smtClean="0"/>
              <a:t>Web</a:t>
            </a:r>
            <a:r>
              <a:rPr lang="zh-CN" altLang="en-US" sz="1800" dirty="0" smtClean="0"/>
              <a:t>缓存时</a:t>
            </a:r>
            <a:endParaRPr lang="en-US" altLang="zh-CN" sz="1800" dirty="0" smtClean="0"/>
          </a:p>
          <a:p>
            <a:pPr lvl="1">
              <a:lnSpc>
                <a:spcPct val="150000"/>
              </a:lnSpc>
            </a:pPr>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grpSp>
        <p:nvGrpSpPr>
          <p:cNvPr id="908" name="组合 907"/>
          <p:cNvGrpSpPr/>
          <p:nvPr/>
        </p:nvGrpSpPr>
        <p:grpSpPr>
          <a:xfrm>
            <a:off x="143579" y="3097928"/>
            <a:ext cx="8893175" cy="2990849"/>
            <a:chOff x="143579" y="2862794"/>
            <a:chExt cx="8893175" cy="2990849"/>
          </a:xfrm>
        </p:grpSpPr>
        <p:grpSp>
          <p:nvGrpSpPr>
            <p:cNvPr id="607" name="Group 24"/>
            <p:cNvGrpSpPr>
              <a:grpSpLocks/>
            </p:cNvGrpSpPr>
            <p:nvPr/>
          </p:nvGrpSpPr>
          <p:grpSpPr bwMode="auto">
            <a:xfrm>
              <a:off x="143579" y="3130960"/>
              <a:ext cx="3597275" cy="2587869"/>
              <a:chOff x="912" y="768"/>
              <a:chExt cx="2400" cy="1584"/>
            </a:xfrm>
          </p:grpSpPr>
          <p:sp>
            <p:nvSpPr>
              <p:cNvPr id="608"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09"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0"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1"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2"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3"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4"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5"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6"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17" name="Group 34"/>
              <p:cNvGrpSpPr>
                <a:grpSpLocks/>
              </p:cNvGrpSpPr>
              <p:nvPr/>
            </p:nvGrpSpPr>
            <p:grpSpPr bwMode="auto">
              <a:xfrm>
                <a:off x="912" y="768"/>
                <a:ext cx="2386" cy="1553"/>
                <a:chOff x="912" y="768"/>
                <a:chExt cx="2386" cy="1553"/>
              </a:xfrm>
            </p:grpSpPr>
            <p:sp>
              <p:nvSpPr>
                <p:cNvPr id="618"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9"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0"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1"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2"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3"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4"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5"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6"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aphicFrame>
          <p:nvGraphicFramePr>
            <p:cNvPr id="627" name="Object 44"/>
            <p:cNvGraphicFramePr>
              <a:graphicFrameLocks noChangeAspect="1"/>
            </p:cNvGraphicFramePr>
            <p:nvPr>
              <p:extLst/>
            </p:nvPr>
          </p:nvGraphicFramePr>
          <p:xfrm>
            <a:off x="6693603" y="3873909"/>
            <a:ext cx="1841500" cy="1160585"/>
          </p:xfrm>
          <a:graphic>
            <a:graphicData uri="http://schemas.openxmlformats.org/presentationml/2006/ole">
              <mc:AlternateContent xmlns:mc="http://schemas.openxmlformats.org/markup-compatibility/2006">
                <mc:Choice xmlns:v="urn:schemas-microsoft-com:vml" Requires="v">
                  <p:oleObj spid="_x0000_s11317" name="VISIO" r:id="rId5" imgW="1687068" imgH="964692" progId="Visio.Drawing.11">
                    <p:embed/>
                  </p:oleObj>
                </mc:Choice>
                <mc:Fallback>
                  <p:oleObj name="VISIO" r:id="rId5" imgW="1687068" imgH="964692" progId="Visio.Drawing.11">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3603" y="3873909"/>
                          <a:ext cx="1841500" cy="1160585"/>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8" name="Line 45"/>
            <p:cNvSpPr>
              <a:spLocks noChangeShapeType="1"/>
            </p:cNvSpPr>
            <p:nvPr/>
          </p:nvSpPr>
          <p:spPr bwMode="auto">
            <a:xfrm>
              <a:off x="3771017" y="4441013"/>
              <a:ext cx="26289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9" name="Line 46"/>
            <p:cNvSpPr>
              <a:spLocks noChangeShapeType="1"/>
            </p:cNvSpPr>
            <p:nvPr/>
          </p:nvSpPr>
          <p:spPr bwMode="auto">
            <a:xfrm>
              <a:off x="7833429" y="4955364"/>
              <a:ext cx="676275" cy="54805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0" name="Line 47"/>
            <p:cNvSpPr>
              <a:spLocks noChangeShapeType="1"/>
            </p:cNvSpPr>
            <p:nvPr/>
          </p:nvSpPr>
          <p:spPr bwMode="auto">
            <a:xfrm>
              <a:off x="8223955" y="4674009"/>
              <a:ext cx="542925" cy="11576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1" name="Line 48"/>
            <p:cNvSpPr>
              <a:spLocks noChangeShapeType="1"/>
            </p:cNvSpPr>
            <p:nvPr/>
          </p:nvSpPr>
          <p:spPr bwMode="auto">
            <a:xfrm flipV="1">
              <a:off x="8254116" y="3986745"/>
              <a:ext cx="512762" cy="1553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2" name="Line 49"/>
            <p:cNvSpPr>
              <a:spLocks noChangeShapeType="1"/>
            </p:cNvSpPr>
            <p:nvPr/>
          </p:nvSpPr>
          <p:spPr bwMode="auto">
            <a:xfrm flipV="1">
              <a:off x="7801679" y="3362491"/>
              <a:ext cx="708025" cy="60080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33" name="Group 51"/>
            <p:cNvGrpSpPr>
              <a:grpSpLocks/>
            </p:cNvGrpSpPr>
            <p:nvPr/>
          </p:nvGrpSpPr>
          <p:grpSpPr bwMode="auto">
            <a:xfrm>
              <a:off x="8627179" y="3640914"/>
              <a:ext cx="409575" cy="666750"/>
              <a:chOff x="4486" y="2730"/>
              <a:chExt cx="217" cy="339"/>
            </a:xfrm>
          </p:grpSpPr>
          <p:grpSp>
            <p:nvGrpSpPr>
              <p:cNvPr id="634" name="Group 52"/>
              <p:cNvGrpSpPr>
                <a:grpSpLocks/>
              </p:cNvGrpSpPr>
              <p:nvPr/>
            </p:nvGrpSpPr>
            <p:grpSpPr bwMode="auto">
              <a:xfrm>
                <a:off x="4491" y="2736"/>
                <a:ext cx="212" cy="333"/>
                <a:chOff x="4491" y="2736"/>
                <a:chExt cx="212" cy="333"/>
              </a:xfrm>
            </p:grpSpPr>
            <p:sp>
              <p:nvSpPr>
                <p:cNvPr id="645" name="Freeform 53"/>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6" name="Freeform 54"/>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7" name="Freeform 55"/>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8" name="Freeform 56"/>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9" name="Rectangle 57"/>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0" name="Rectangle 58"/>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1" name="Line 59"/>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2" name="Line 60"/>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3" name="Line 61"/>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35" name="Group 62"/>
              <p:cNvGrpSpPr>
                <a:grpSpLocks/>
              </p:cNvGrpSpPr>
              <p:nvPr/>
            </p:nvGrpSpPr>
            <p:grpSpPr bwMode="auto">
              <a:xfrm>
                <a:off x="4486" y="2730"/>
                <a:ext cx="212" cy="333"/>
                <a:chOff x="4486" y="2730"/>
                <a:chExt cx="212" cy="333"/>
              </a:xfrm>
            </p:grpSpPr>
            <p:sp>
              <p:nvSpPr>
                <p:cNvPr id="636" name="Freeform 63"/>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7" name="Freeform 64"/>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8" name="Freeform 65"/>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9" name="Freeform 66"/>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0" name="Rectangle 67"/>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1" name="Rectangle 68"/>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2" name="Line 69"/>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3" name="Line 70"/>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4" name="Line 71"/>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54" name="Group 72"/>
            <p:cNvGrpSpPr>
              <a:grpSpLocks/>
            </p:cNvGrpSpPr>
            <p:nvPr/>
          </p:nvGrpSpPr>
          <p:grpSpPr bwMode="auto">
            <a:xfrm>
              <a:off x="8627179" y="4506955"/>
              <a:ext cx="409575" cy="666750"/>
              <a:chOff x="4486" y="3170"/>
              <a:chExt cx="217" cy="339"/>
            </a:xfrm>
          </p:grpSpPr>
          <p:grpSp>
            <p:nvGrpSpPr>
              <p:cNvPr id="655" name="Group 73"/>
              <p:cNvGrpSpPr>
                <a:grpSpLocks/>
              </p:cNvGrpSpPr>
              <p:nvPr/>
            </p:nvGrpSpPr>
            <p:grpSpPr bwMode="auto">
              <a:xfrm>
                <a:off x="4491" y="3176"/>
                <a:ext cx="212" cy="333"/>
                <a:chOff x="4491" y="3176"/>
                <a:chExt cx="212" cy="333"/>
              </a:xfrm>
            </p:grpSpPr>
            <p:sp>
              <p:nvSpPr>
                <p:cNvPr id="666" name="Freeform 74"/>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7" name="Freeform 75"/>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8" name="Freeform 76"/>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9" name="Freeform 77"/>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0" name="Rectangle 78"/>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1" name="Rectangle 79"/>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2" name="Line 80"/>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3" name="Line 81"/>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4" name="Line 82"/>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56" name="Group 83"/>
              <p:cNvGrpSpPr>
                <a:grpSpLocks/>
              </p:cNvGrpSpPr>
              <p:nvPr/>
            </p:nvGrpSpPr>
            <p:grpSpPr bwMode="auto">
              <a:xfrm>
                <a:off x="4486" y="3170"/>
                <a:ext cx="212" cy="332"/>
                <a:chOff x="4486" y="3170"/>
                <a:chExt cx="212" cy="332"/>
              </a:xfrm>
            </p:grpSpPr>
            <p:sp>
              <p:nvSpPr>
                <p:cNvPr id="657" name="Freeform 84"/>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8" name="Freeform 85"/>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9" name="Freeform 86"/>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0" name="Freeform 87"/>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1" name="Rectangle 88"/>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2" name="Rectangle 89"/>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3" name="Line 90"/>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4" name="Line 91"/>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5" name="Line 92"/>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75" name="Group 93"/>
            <p:cNvGrpSpPr>
              <a:grpSpLocks/>
            </p:cNvGrpSpPr>
            <p:nvPr/>
          </p:nvGrpSpPr>
          <p:grpSpPr bwMode="auto">
            <a:xfrm>
              <a:off x="8198554" y="5185428"/>
              <a:ext cx="409575" cy="668215"/>
              <a:chOff x="4260" y="3515"/>
              <a:chExt cx="216" cy="339"/>
            </a:xfrm>
          </p:grpSpPr>
          <p:grpSp>
            <p:nvGrpSpPr>
              <p:cNvPr id="676" name="Group 94"/>
              <p:cNvGrpSpPr>
                <a:grpSpLocks/>
              </p:cNvGrpSpPr>
              <p:nvPr/>
            </p:nvGrpSpPr>
            <p:grpSpPr bwMode="auto">
              <a:xfrm>
                <a:off x="4265" y="3521"/>
                <a:ext cx="211" cy="333"/>
                <a:chOff x="4265" y="3521"/>
                <a:chExt cx="211" cy="333"/>
              </a:xfrm>
            </p:grpSpPr>
            <p:sp>
              <p:nvSpPr>
                <p:cNvPr id="687" name="Freeform 95"/>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8" name="Freeform 96"/>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9" name="Freeform 97"/>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0" name="Freeform 98"/>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1" name="Rectangle 99"/>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2" name="Rectangle 100"/>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3" name="Line 101"/>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4" name="Line 102"/>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5" name="Line 103"/>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77" name="Group 104"/>
              <p:cNvGrpSpPr>
                <a:grpSpLocks/>
              </p:cNvGrpSpPr>
              <p:nvPr/>
            </p:nvGrpSpPr>
            <p:grpSpPr bwMode="auto">
              <a:xfrm>
                <a:off x="4260" y="3515"/>
                <a:ext cx="211" cy="332"/>
                <a:chOff x="4260" y="3515"/>
                <a:chExt cx="211" cy="332"/>
              </a:xfrm>
            </p:grpSpPr>
            <p:sp>
              <p:nvSpPr>
                <p:cNvPr id="678" name="Freeform 105"/>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9" name="Freeform 106"/>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0" name="Freeform 107"/>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1" name="Freeform 108"/>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2" name="Rectangle 109"/>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3" name="Rectangle 110"/>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4" name="Line 111"/>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5" name="Line 112"/>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6" name="Line 113"/>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696" name="Rectangle 114"/>
            <p:cNvSpPr>
              <a:spLocks noChangeArrowheads="1"/>
            </p:cNvSpPr>
            <p:nvPr/>
          </p:nvSpPr>
          <p:spPr bwMode="auto">
            <a:xfrm>
              <a:off x="2078743" y="3097255"/>
              <a:ext cx="33337" cy="2618642"/>
            </a:xfrm>
            <a:prstGeom prst="rect">
              <a:avLst/>
            </a:prstGeom>
            <a:solidFill>
              <a:srgbClr val="000000"/>
            </a:solidFill>
            <a:ln w="38100">
              <a:solidFill>
                <a:srgbClr val="333399"/>
              </a:solidFill>
              <a:miter lim="800000"/>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7" name="Line 115"/>
            <p:cNvSpPr>
              <a:spLocks noChangeShapeType="1"/>
            </p:cNvSpPr>
            <p:nvPr/>
          </p:nvSpPr>
          <p:spPr bwMode="auto">
            <a:xfrm>
              <a:off x="1256417" y="3488514"/>
              <a:ext cx="855662"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8" name="Line 116"/>
            <p:cNvSpPr>
              <a:spLocks noChangeShapeType="1"/>
            </p:cNvSpPr>
            <p:nvPr/>
          </p:nvSpPr>
          <p:spPr bwMode="auto">
            <a:xfrm>
              <a:off x="1512005" y="4203620"/>
              <a:ext cx="600075" cy="14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9" name="Line 117"/>
            <p:cNvSpPr>
              <a:spLocks noChangeShapeType="1"/>
            </p:cNvSpPr>
            <p:nvPr/>
          </p:nvSpPr>
          <p:spPr bwMode="auto">
            <a:xfrm>
              <a:off x="808743" y="4700386"/>
              <a:ext cx="1285875" cy="439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0" name="Line 118"/>
            <p:cNvSpPr>
              <a:spLocks noChangeShapeType="1"/>
            </p:cNvSpPr>
            <p:nvPr/>
          </p:nvSpPr>
          <p:spPr bwMode="auto">
            <a:xfrm>
              <a:off x="1342143" y="5362741"/>
              <a:ext cx="771525"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1" name="Line 119"/>
            <p:cNvSpPr>
              <a:spLocks noChangeShapeType="1"/>
            </p:cNvSpPr>
            <p:nvPr/>
          </p:nvSpPr>
          <p:spPr bwMode="auto">
            <a:xfrm>
              <a:off x="2094617" y="4433687"/>
              <a:ext cx="1455737" cy="29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2" name="Group 120"/>
            <p:cNvGrpSpPr>
              <a:grpSpLocks/>
            </p:cNvGrpSpPr>
            <p:nvPr/>
          </p:nvGrpSpPr>
          <p:grpSpPr bwMode="auto">
            <a:xfrm>
              <a:off x="3396367" y="4237326"/>
              <a:ext cx="582612" cy="378069"/>
              <a:chOff x="2154" y="3033"/>
              <a:chExt cx="309" cy="192"/>
            </a:xfrm>
          </p:grpSpPr>
          <p:sp>
            <p:nvSpPr>
              <p:cNvPr id="703" name="Oval 12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4" name="Rectangle 12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5" name="Rectangle 12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6" name="Oval 12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7" name="Group 125"/>
              <p:cNvGrpSpPr>
                <a:grpSpLocks/>
              </p:cNvGrpSpPr>
              <p:nvPr/>
            </p:nvGrpSpPr>
            <p:grpSpPr bwMode="auto">
              <a:xfrm>
                <a:off x="2201" y="3046"/>
                <a:ext cx="214" cy="86"/>
                <a:chOff x="2201" y="3046"/>
                <a:chExt cx="214" cy="86"/>
              </a:xfrm>
            </p:grpSpPr>
            <p:grpSp>
              <p:nvGrpSpPr>
                <p:cNvPr id="710" name="Group 126"/>
                <p:cNvGrpSpPr>
                  <a:grpSpLocks/>
                </p:cNvGrpSpPr>
                <p:nvPr/>
              </p:nvGrpSpPr>
              <p:grpSpPr bwMode="auto">
                <a:xfrm>
                  <a:off x="2201" y="3046"/>
                  <a:ext cx="212" cy="84"/>
                  <a:chOff x="2201" y="3046"/>
                  <a:chExt cx="212" cy="84"/>
                </a:xfrm>
              </p:grpSpPr>
              <p:sp>
                <p:nvSpPr>
                  <p:cNvPr id="720" name="Freeform 12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1" name="Freeform 12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2" name="Freeform 12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3" name="Freeform 13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4" name="Freeform 13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5" name="Freeform 13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6" name="Freeform 13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7" name="Freeform 13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11" name="Group 135"/>
                <p:cNvGrpSpPr>
                  <a:grpSpLocks/>
                </p:cNvGrpSpPr>
                <p:nvPr/>
              </p:nvGrpSpPr>
              <p:grpSpPr bwMode="auto">
                <a:xfrm>
                  <a:off x="2203" y="3048"/>
                  <a:ext cx="212" cy="84"/>
                  <a:chOff x="2203" y="3048"/>
                  <a:chExt cx="212" cy="84"/>
                </a:xfrm>
              </p:grpSpPr>
              <p:sp>
                <p:nvSpPr>
                  <p:cNvPr id="712" name="Freeform 13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3" name="Freeform 13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4" name="Freeform 13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5" name="Freeform 13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6" name="Freeform 14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7" name="Freeform 14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8" name="Freeform 14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9" name="Freeform 14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708" name="Line 14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9" name="Line 14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28" name="Group 146"/>
            <p:cNvGrpSpPr>
              <a:grpSpLocks/>
            </p:cNvGrpSpPr>
            <p:nvPr/>
          </p:nvGrpSpPr>
          <p:grpSpPr bwMode="auto">
            <a:xfrm>
              <a:off x="1069092" y="3015194"/>
              <a:ext cx="536575" cy="520211"/>
              <a:chOff x="921" y="2412"/>
              <a:chExt cx="284" cy="265"/>
            </a:xfrm>
          </p:grpSpPr>
          <p:grpSp>
            <p:nvGrpSpPr>
              <p:cNvPr id="729" name="Group 147"/>
              <p:cNvGrpSpPr>
                <a:grpSpLocks/>
              </p:cNvGrpSpPr>
              <p:nvPr/>
            </p:nvGrpSpPr>
            <p:grpSpPr bwMode="auto">
              <a:xfrm>
                <a:off x="928" y="2417"/>
                <a:ext cx="277" cy="260"/>
                <a:chOff x="928" y="2417"/>
                <a:chExt cx="277" cy="260"/>
              </a:xfrm>
            </p:grpSpPr>
            <p:sp>
              <p:nvSpPr>
                <p:cNvPr id="743" name="Freeform 14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4" name="Freeform 14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5" name="Freeform 15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6" name="Freeform 15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7" name="Rectangle 1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8" name="Rectangle 1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9" name="Rectangle 1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0" name="Line 15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51" name="Group 156"/>
                <p:cNvGrpSpPr>
                  <a:grpSpLocks/>
                </p:cNvGrpSpPr>
                <p:nvPr/>
              </p:nvGrpSpPr>
              <p:grpSpPr bwMode="auto">
                <a:xfrm>
                  <a:off x="928" y="2639"/>
                  <a:ext cx="277" cy="38"/>
                  <a:chOff x="928" y="2639"/>
                  <a:chExt cx="277" cy="38"/>
                </a:xfrm>
              </p:grpSpPr>
              <p:sp>
                <p:nvSpPr>
                  <p:cNvPr id="752" name="Freeform 15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3" name="Freeform 15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4" name="Rectangle 1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30" name="Group 160"/>
              <p:cNvGrpSpPr>
                <a:grpSpLocks/>
              </p:cNvGrpSpPr>
              <p:nvPr/>
            </p:nvGrpSpPr>
            <p:grpSpPr bwMode="auto">
              <a:xfrm>
                <a:off x="921" y="2412"/>
                <a:ext cx="277" cy="261"/>
                <a:chOff x="921" y="2412"/>
                <a:chExt cx="277" cy="261"/>
              </a:xfrm>
            </p:grpSpPr>
            <p:sp>
              <p:nvSpPr>
                <p:cNvPr id="731" name="Freeform 16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2" name="Freeform 16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3" name="Freeform 16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4" name="Freeform 16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5" name="Rectangle 1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6" name="Rectangle 1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7" name="Rectangle 1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8" name="Line 16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39" name="Group 169"/>
                <p:cNvGrpSpPr>
                  <a:grpSpLocks/>
                </p:cNvGrpSpPr>
                <p:nvPr/>
              </p:nvGrpSpPr>
              <p:grpSpPr bwMode="auto">
                <a:xfrm>
                  <a:off x="921" y="2635"/>
                  <a:ext cx="277" cy="38"/>
                  <a:chOff x="921" y="2635"/>
                  <a:chExt cx="277" cy="38"/>
                </a:xfrm>
              </p:grpSpPr>
              <p:sp>
                <p:nvSpPr>
                  <p:cNvPr id="740" name="Freeform 17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1" name="Freeform 17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2" name="Rectangle 1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55" name="Group 173"/>
            <p:cNvGrpSpPr>
              <a:grpSpLocks/>
            </p:cNvGrpSpPr>
            <p:nvPr/>
          </p:nvGrpSpPr>
          <p:grpSpPr bwMode="auto">
            <a:xfrm>
              <a:off x="1170691" y="3755213"/>
              <a:ext cx="531812" cy="523143"/>
              <a:chOff x="997" y="2775"/>
              <a:chExt cx="282" cy="265"/>
            </a:xfrm>
          </p:grpSpPr>
          <p:grpSp>
            <p:nvGrpSpPr>
              <p:cNvPr id="756" name="Group 174"/>
              <p:cNvGrpSpPr>
                <a:grpSpLocks/>
              </p:cNvGrpSpPr>
              <p:nvPr/>
            </p:nvGrpSpPr>
            <p:grpSpPr bwMode="auto">
              <a:xfrm>
                <a:off x="1004" y="2779"/>
                <a:ext cx="275" cy="261"/>
                <a:chOff x="1004" y="2779"/>
                <a:chExt cx="275" cy="261"/>
              </a:xfrm>
            </p:grpSpPr>
            <p:sp>
              <p:nvSpPr>
                <p:cNvPr id="770" name="Freeform 17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1" name="Freeform 17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2" name="Freeform 17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3" name="Freeform 17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4" name="Rectangle 17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5" name="Rectangle 18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6" name="Rectangle 18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7" name="Line 18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78" name="Group 183"/>
                <p:cNvGrpSpPr>
                  <a:grpSpLocks/>
                </p:cNvGrpSpPr>
                <p:nvPr/>
              </p:nvGrpSpPr>
              <p:grpSpPr bwMode="auto">
                <a:xfrm>
                  <a:off x="1004" y="3002"/>
                  <a:ext cx="275" cy="38"/>
                  <a:chOff x="1004" y="3002"/>
                  <a:chExt cx="275" cy="38"/>
                </a:xfrm>
              </p:grpSpPr>
              <p:sp>
                <p:nvSpPr>
                  <p:cNvPr id="779" name="Freeform 18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0" name="Freeform 18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1" name="Rectangle 18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57" name="Group 187"/>
              <p:cNvGrpSpPr>
                <a:grpSpLocks/>
              </p:cNvGrpSpPr>
              <p:nvPr/>
            </p:nvGrpSpPr>
            <p:grpSpPr bwMode="auto">
              <a:xfrm>
                <a:off x="997" y="2775"/>
                <a:ext cx="275" cy="260"/>
                <a:chOff x="997" y="2775"/>
                <a:chExt cx="275" cy="260"/>
              </a:xfrm>
            </p:grpSpPr>
            <p:sp>
              <p:nvSpPr>
                <p:cNvPr id="758" name="Freeform 18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9" name="Freeform 18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0" name="Freeform 19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1" name="Freeform 19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2" name="Rectangle 19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3" name="Rectangle 19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4" name="Rectangle 19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5" name="Line 19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66" name="Group 196"/>
                <p:cNvGrpSpPr>
                  <a:grpSpLocks/>
                </p:cNvGrpSpPr>
                <p:nvPr/>
              </p:nvGrpSpPr>
              <p:grpSpPr bwMode="auto">
                <a:xfrm>
                  <a:off x="997" y="2997"/>
                  <a:ext cx="275" cy="38"/>
                  <a:chOff x="997" y="2997"/>
                  <a:chExt cx="275" cy="38"/>
                </a:xfrm>
              </p:grpSpPr>
              <p:sp>
                <p:nvSpPr>
                  <p:cNvPr id="767" name="Freeform 19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8" name="Freeform 19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9" name="Rectangle 19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82" name="Group 200"/>
            <p:cNvGrpSpPr>
              <a:grpSpLocks/>
            </p:cNvGrpSpPr>
            <p:nvPr/>
          </p:nvGrpSpPr>
          <p:grpSpPr bwMode="auto">
            <a:xfrm>
              <a:off x="443617" y="4263703"/>
              <a:ext cx="531812" cy="523142"/>
              <a:chOff x="590" y="3047"/>
              <a:chExt cx="282" cy="265"/>
            </a:xfrm>
          </p:grpSpPr>
          <p:grpSp>
            <p:nvGrpSpPr>
              <p:cNvPr id="783" name="Group 201"/>
              <p:cNvGrpSpPr>
                <a:grpSpLocks/>
              </p:cNvGrpSpPr>
              <p:nvPr/>
            </p:nvGrpSpPr>
            <p:grpSpPr bwMode="auto">
              <a:xfrm>
                <a:off x="596" y="3051"/>
                <a:ext cx="276" cy="261"/>
                <a:chOff x="596" y="3051"/>
                <a:chExt cx="276" cy="261"/>
              </a:xfrm>
            </p:grpSpPr>
            <p:sp>
              <p:nvSpPr>
                <p:cNvPr id="797" name="Freeform 20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8" name="Freeform 20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9" name="Freeform 20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0" name="Freeform 20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1" name="Rectangle 20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2" name="Rectangle 20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3" name="Rectangle 20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4" name="Line 20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05" name="Group 210"/>
                <p:cNvGrpSpPr>
                  <a:grpSpLocks/>
                </p:cNvGrpSpPr>
                <p:nvPr/>
              </p:nvGrpSpPr>
              <p:grpSpPr bwMode="auto">
                <a:xfrm>
                  <a:off x="596" y="3274"/>
                  <a:ext cx="276" cy="38"/>
                  <a:chOff x="596" y="3274"/>
                  <a:chExt cx="276" cy="38"/>
                </a:xfrm>
              </p:grpSpPr>
              <p:sp>
                <p:nvSpPr>
                  <p:cNvPr id="806" name="Freeform 21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7" name="Freeform 21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8" name="Rectangle 21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84" name="Group 214"/>
              <p:cNvGrpSpPr>
                <a:grpSpLocks/>
              </p:cNvGrpSpPr>
              <p:nvPr/>
            </p:nvGrpSpPr>
            <p:grpSpPr bwMode="auto">
              <a:xfrm>
                <a:off x="590" y="3047"/>
                <a:ext cx="275" cy="260"/>
                <a:chOff x="590" y="3047"/>
                <a:chExt cx="275" cy="260"/>
              </a:xfrm>
            </p:grpSpPr>
            <p:sp>
              <p:nvSpPr>
                <p:cNvPr id="785" name="Freeform 21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6" name="Freeform 21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7" name="Freeform 21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8" name="Freeform 21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9" name="Rectangle 21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0" name="Rectangle 22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1" name="Rectangle 22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2" name="Line 22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93" name="Group 223"/>
                <p:cNvGrpSpPr>
                  <a:grpSpLocks/>
                </p:cNvGrpSpPr>
                <p:nvPr/>
              </p:nvGrpSpPr>
              <p:grpSpPr bwMode="auto">
                <a:xfrm>
                  <a:off x="590" y="3269"/>
                  <a:ext cx="275" cy="38"/>
                  <a:chOff x="590" y="3269"/>
                  <a:chExt cx="275" cy="38"/>
                </a:xfrm>
              </p:grpSpPr>
              <p:sp>
                <p:nvSpPr>
                  <p:cNvPr id="794" name="Freeform 22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5" name="Freeform 22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6" name="Rectangle 22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809" name="Group 227"/>
            <p:cNvGrpSpPr>
              <a:grpSpLocks/>
            </p:cNvGrpSpPr>
            <p:nvPr/>
          </p:nvGrpSpPr>
          <p:grpSpPr bwMode="auto">
            <a:xfrm>
              <a:off x="1040517" y="4890887"/>
              <a:ext cx="531812" cy="523142"/>
              <a:chOff x="906" y="3365"/>
              <a:chExt cx="281" cy="265"/>
            </a:xfrm>
          </p:grpSpPr>
          <p:grpSp>
            <p:nvGrpSpPr>
              <p:cNvPr id="810" name="Group 228"/>
              <p:cNvGrpSpPr>
                <a:grpSpLocks/>
              </p:cNvGrpSpPr>
              <p:nvPr/>
            </p:nvGrpSpPr>
            <p:grpSpPr bwMode="auto">
              <a:xfrm>
                <a:off x="912" y="3369"/>
                <a:ext cx="275" cy="261"/>
                <a:chOff x="912" y="3369"/>
                <a:chExt cx="275" cy="261"/>
              </a:xfrm>
            </p:grpSpPr>
            <p:sp>
              <p:nvSpPr>
                <p:cNvPr id="824" name="Freeform 22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5" name="Freeform 23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6" name="Freeform 23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7" name="Freeform 23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8" name="Rectangle 23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9" name="Rectangle 23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0" name="Rectangle 23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1" name="Line 23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32" name="Group 237"/>
                <p:cNvGrpSpPr>
                  <a:grpSpLocks/>
                </p:cNvGrpSpPr>
                <p:nvPr/>
              </p:nvGrpSpPr>
              <p:grpSpPr bwMode="auto">
                <a:xfrm>
                  <a:off x="912" y="3592"/>
                  <a:ext cx="275" cy="38"/>
                  <a:chOff x="912" y="3592"/>
                  <a:chExt cx="275" cy="38"/>
                </a:xfrm>
              </p:grpSpPr>
              <p:sp>
                <p:nvSpPr>
                  <p:cNvPr id="833" name="Freeform 23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4" name="Freeform 23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5" name="Rectangle 24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811" name="Group 241"/>
              <p:cNvGrpSpPr>
                <a:grpSpLocks/>
              </p:cNvGrpSpPr>
              <p:nvPr/>
            </p:nvGrpSpPr>
            <p:grpSpPr bwMode="auto">
              <a:xfrm>
                <a:off x="906" y="3365"/>
                <a:ext cx="275" cy="261"/>
                <a:chOff x="906" y="3365"/>
                <a:chExt cx="275" cy="261"/>
              </a:xfrm>
            </p:grpSpPr>
            <p:sp>
              <p:nvSpPr>
                <p:cNvPr id="812" name="Freeform 24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3" name="Freeform 24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4" name="Freeform 24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5" name="Freeform 24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6" name="Rectangle 24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7" name="Rectangle 24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8" name="Rectangle 24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9" name="Line 24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20" name="Group 250"/>
                <p:cNvGrpSpPr>
                  <a:grpSpLocks/>
                </p:cNvGrpSpPr>
                <p:nvPr/>
              </p:nvGrpSpPr>
              <p:grpSpPr bwMode="auto">
                <a:xfrm>
                  <a:off x="906" y="3587"/>
                  <a:ext cx="275" cy="39"/>
                  <a:chOff x="906" y="3587"/>
                  <a:chExt cx="275" cy="39"/>
                </a:xfrm>
              </p:grpSpPr>
              <p:sp>
                <p:nvSpPr>
                  <p:cNvPr id="821" name="Freeform 25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2" name="Freeform 25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3" name="Rectangle 25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sp>
          <p:nvSpPr>
            <p:cNvPr id="836" name="Rectangle 254"/>
            <p:cNvSpPr>
              <a:spLocks noChangeArrowheads="1"/>
            </p:cNvSpPr>
            <p:nvPr/>
          </p:nvSpPr>
          <p:spPr bwMode="auto">
            <a:xfrm>
              <a:off x="2351793" y="3453345"/>
              <a:ext cx="890587" cy="62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7" name="Rectangle 255"/>
            <p:cNvSpPr>
              <a:spLocks noChangeArrowheads="1"/>
            </p:cNvSpPr>
            <p:nvPr/>
          </p:nvSpPr>
          <p:spPr bwMode="auto">
            <a:xfrm>
              <a:off x="2502604" y="3542732"/>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a:t>
              </a:r>
            </a:p>
          </p:txBody>
        </p:sp>
        <p:grpSp>
          <p:nvGrpSpPr>
            <p:cNvPr id="838" name="Group 257"/>
            <p:cNvGrpSpPr>
              <a:grpSpLocks/>
            </p:cNvGrpSpPr>
            <p:nvPr/>
          </p:nvGrpSpPr>
          <p:grpSpPr bwMode="auto">
            <a:xfrm>
              <a:off x="8284279" y="2862794"/>
              <a:ext cx="409575" cy="668215"/>
              <a:chOff x="4305" y="2335"/>
              <a:chExt cx="216" cy="339"/>
            </a:xfrm>
          </p:grpSpPr>
          <p:grpSp>
            <p:nvGrpSpPr>
              <p:cNvPr id="839" name="Group 258"/>
              <p:cNvGrpSpPr>
                <a:grpSpLocks/>
              </p:cNvGrpSpPr>
              <p:nvPr/>
            </p:nvGrpSpPr>
            <p:grpSpPr bwMode="auto">
              <a:xfrm>
                <a:off x="4310" y="2341"/>
                <a:ext cx="211" cy="333"/>
                <a:chOff x="4310" y="2341"/>
                <a:chExt cx="211" cy="333"/>
              </a:xfrm>
            </p:grpSpPr>
            <p:sp>
              <p:nvSpPr>
                <p:cNvPr id="850" name="Freeform 259"/>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1" name="Freeform 260"/>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2" name="Freeform 261"/>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3" name="Freeform 262"/>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4" name="Rectangle 263"/>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5" name="Rectangle 264"/>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6" name="Line 265"/>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7" name="Line 266"/>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8" name="Line 267"/>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40" name="Group 268"/>
              <p:cNvGrpSpPr>
                <a:grpSpLocks/>
              </p:cNvGrpSpPr>
              <p:nvPr/>
            </p:nvGrpSpPr>
            <p:grpSpPr bwMode="auto">
              <a:xfrm>
                <a:off x="4305" y="2335"/>
                <a:ext cx="211" cy="332"/>
                <a:chOff x="4305" y="2335"/>
                <a:chExt cx="211" cy="332"/>
              </a:xfrm>
            </p:grpSpPr>
            <p:sp>
              <p:nvSpPr>
                <p:cNvPr id="841" name="Freeform 269"/>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2" name="Freeform 270"/>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3" name="Freeform 271"/>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4" name="Freeform 272"/>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5" name="Rectangle 273"/>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6" name="Rectangle 274"/>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7" name="Line 275"/>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8" name="Line 276"/>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9" name="Line 277"/>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59" name="Rectangle 279"/>
            <p:cNvSpPr>
              <a:spLocks noChangeArrowheads="1"/>
            </p:cNvSpPr>
            <p:nvPr/>
          </p:nvSpPr>
          <p:spPr bwMode="auto">
            <a:xfrm>
              <a:off x="7308035" y="2986976"/>
              <a:ext cx="948978"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smtClean="0">
                  <a:solidFill>
                    <a:srgbClr val="000099"/>
                  </a:solidFill>
                  <a:latin typeface="Calibri" panose="020F0502020204030204" pitchFamily="34" charset="0"/>
                  <a:ea typeface="华文楷体" panose="02010600040101010101" pitchFamily="2" charset="-122"/>
                </a:rPr>
                <a:t>源服务器</a:t>
              </a:r>
              <a:endParaRPr kumimoji="1" lang="zh-CN" altLang="en-US" sz="1846" dirty="0">
                <a:solidFill>
                  <a:srgbClr val="000099"/>
                </a:solidFill>
                <a:latin typeface="Calibri" panose="020F0502020204030204" pitchFamily="34" charset="0"/>
                <a:ea typeface="华文楷体" panose="02010600040101010101" pitchFamily="2" charset="-122"/>
              </a:endParaRPr>
            </a:p>
          </p:txBody>
        </p:sp>
        <p:sp>
          <p:nvSpPr>
            <p:cNvPr id="860" name="Rectangle 280"/>
            <p:cNvSpPr>
              <a:spLocks noChangeArrowheads="1"/>
            </p:cNvSpPr>
            <p:nvPr/>
          </p:nvSpPr>
          <p:spPr bwMode="auto">
            <a:xfrm>
              <a:off x="4232978" y="4040963"/>
              <a:ext cx="850900" cy="39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1" name="Rectangle 281"/>
            <p:cNvSpPr>
              <a:spLocks noChangeArrowheads="1"/>
            </p:cNvSpPr>
            <p:nvPr/>
          </p:nvSpPr>
          <p:spPr bwMode="auto">
            <a:xfrm>
              <a:off x="4915681" y="4106905"/>
              <a:ext cx="835229"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dirty="0">
                  <a:solidFill>
                    <a:srgbClr val="000099"/>
                  </a:solidFill>
                  <a:latin typeface="Calibri" panose="020F0502020204030204" pitchFamily="34" charset="0"/>
                  <a:ea typeface="华文楷体" panose="02010600040101010101" pitchFamily="2" charset="-122"/>
                </a:rPr>
                <a:t>2 Mbit/s</a:t>
              </a:r>
            </a:p>
          </p:txBody>
        </p:sp>
        <p:grpSp>
          <p:nvGrpSpPr>
            <p:cNvPr id="862" name="Group 282"/>
            <p:cNvGrpSpPr>
              <a:grpSpLocks/>
            </p:cNvGrpSpPr>
            <p:nvPr/>
          </p:nvGrpSpPr>
          <p:grpSpPr bwMode="auto">
            <a:xfrm>
              <a:off x="6203067" y="4237326"/>
              <a:ext cx="582612" cy="378069"/>
              <a:chOff x="3202" y="3033"/>
              <a:chExt cx="309" cy="192"/>
            </a:xfrm>
          </p:grpSpPr>
          <p:sp>
            <p:nvSpPr>
              <p:cNvPr id="863" name="Oval 283"/>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4" name="Rectangle 284"/>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5" name="Rectangle 285"/>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6" name="Oval 286"/>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67" name="Group 287"/>
              <p:cNvGrpSpPr>
                <a:grpSpLocks/>
              </p:cNvGrpSpPr>
              <p:nvPr/>
            </p:nvGrpSpPr>
            <p:grpSpPr bwMode="auto">
              <a:xfrm>
                <a:off x="3249" y="3046"/>
                <a:ext cx="214" cy="86"/>
                <a:chOff x="3249" y="3046"/>
                <a:chExt cx="214" cy="86"/>
              </a:xfrm>
            </p:grpSpPr>
            <p:grpSp>
              <p:nvGrpSpPr>
                <p:cNvPr id="870" name="Group 288"/>
                <p:cNvGrpSpPr>
                  <a:grpSpLocks/>
                </p:cNvGrpSpPr>
                <p:nvPr/>
              </p:nvGrpSpPr>
              <p:grpSpPr bwMode="auto">
                <a:xfrm>
                  <a:off x="3249" y="3046"/>
                  <a:ext cx="212" cy="84"/>
                  <a:chOff x="3249" y="3046"/>
                  <a:chExt cx="212" cy="84"/>
                </a:xfrm>
              </p:grpSpPr>
              <p:sp>
                <p:nvSpPr>
                  <p:cNvPr id="880" name="Freeform 289"/>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1" name="Freeform 290"/>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2" name="Freeform 291"/>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3" name="Freeform 292"/>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4" name="Freeform 293"/>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5" name="Freeform 294"/>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6" name="Freeform 295"/>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7" name="Freeform 296"/>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71" name="Group 297"/>
                <p:cNvGrpSpPr>
                  <a:grpSpLocks/>
                </p:cNvGrpSpPr>
                <p:nvPr/>
              </p:nvGrpSpPr>
              <p:grpSpPr bwMode="auto">
                <a:xfrm>
                  <a:off x="3251" y="3048"/>
                  <a:ext cx="212" cy="84"/>
                  <a:chOff x="3251" y="3048"/>
                  <a:chExt cx="212" cy="84"/>
                </a:xfrm>
              </p:grpSpPr>
              <p:sp>
                <p:nvSpPr>
                  <p:cNvPr id="872" name="Freeform 298"/>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3" name="Freeform 299"/>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4" name="Freeform 300"/>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5" name="Freeform 301"/>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6" name="Freeform 302"/>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7" name="Freeform 303"/>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8" name="Freeform 304"/>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9" name="Freeform 305"/>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68" name="Line 306"/>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9" name="Line 307"/>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sp>
          <p:nvSpPr>
            <p:cNvPr id="888" name="Rectangle 308"/>
            <p:cNvSpPr>
              <a:spLocks noChangeArrowheads="1"/>
            </p:cNvSpPr>
            <p:nvPr/>
          </p:nvSpPr>
          <p:spPr bwMode="auto">
            <a:xfrm>
              <a:off x="6796793" y="3809434"/>
              <a:ext cx="890587" cy="3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9" name="Rectangle 309"/>
            <p:cNvSpPr>
              <a:spLocks noChangeArrowheads="1"/>
            </p:cNvSpPr>
            <p:nvPr/>
          </p:nvSpPr>
          <p:spPr bwMode="auto">
            <a:xfrm>
              <a:off x="7200017" y="4307664"/>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互联网</a:t>
              </a:r>
            </a:p>
          </p:txBody>
        </p:sp>
        <p:sp>
          <p:nvSpPr>
            <p:cNvPr id="890" name="Rectangle 310"/>
            <p:cNvSpPr>
              <a:spLocks noChangeArrowheads="1"/>
            </p:cNvSpPr>
            <p:nvPr/>
          </p:nvSpPr>
          <p:spPr bwMode="auto">
            <a:xfrm>
              <a:off x="3720217" y="3898822"/>
              <a:ext cx="400050" cy="3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1" name="Rectangle 311"/>
            <p:cNvSpPr>
              <a:spLocks noChangeArrowheads="1"/>
            </p:cNvSpPr>
            <p:nvPr/>
          </p:nvSpPr>
          <p:spPr bwMode="auto">
            <a:xfrm>
              <a:off x="2864554" y="4610997"/>
              <a:ext cx="433388" cy="3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2" name="Rectangle 312"/>
            <p:cNvSpPr>
              <a:spLocks noChangeArrowheads="1"/>
            </p:cNvSpPr>
            <p:nvPr/>
          </p:nvSpPr>
          <p:spPr bwMode="auto">
            <a:xfrm>
              <a:off x="1661229" y="4254909"/>
              <a:ext cx="436563" cy="36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3" name="Rectangle 313"/>
            <p:cNvSpPr>
              <a:spLocks noChangeArrowheads="1"/>
            </p:cNvSpPr>
            <p:nvPr/>
          </p:nvSpPr>
          <p:spPr bwMode="auto">
            <a:xfrm>
              <a:off x="327729" y="3912009"/>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浏览器</a:t>
              </a:r>
            </a:p>
          </p:txBody>
        </p:sp>
        <p:sp>
          <p:nvSpPr>
            <p:cNvPr id="894" name="Rectangle 314"/>
            <p:cNvSpPr>
              <a:spLocks noChangeArrowheads="1"/>
            </p:cNvSpPr>
            <p:nvPr/>
          </p:nvSpPr>
          <p:spPr bwMode="auto">
            <a:xfrm>
              <a:off x="3715454" y="3923732"/>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1</a:t>
              </a:r>
            </a:p>
          </p:txBody>
        </p:sp>
        <p:sp>
          <p:nvSpPr>
            <p:cNvPr id="895" name="Rectangle 315"/>
            <p:cNvSpPr>
              <a:spLocks noChangeArrowheads="1"/>
            </p:cNvSpPr>
            <p:nvPr/>
          </p:nvSpPr>
          <p:spPr bwMode="auto">
            <a:xfrm>
              <a:off x="6336417" y="3925197"/>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2</a:t>
              </a:r>
            </a:p>
          </p:txBody>
        </p:sp>
      </p:grpSp>
      <p:sp>
        <p:nvSpPr>
          <p:cNvPr id="308" name="Line 101"/>
          <p:cNvSpPr>
            <a:spLocks noChangeShapeType="1"/>
          </p:cNvSpPr>
          <p:nvPr/>
        </p:nvSpPr>
        <p:spPr bwMode="auto">
          <a:xfrm>
            <a:off x="2124076" y="5616738"/>
            <a:ext cx="50195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09" name="Line 339"/>
          <p:cNvSpPr>
            <a:spLocks noChangeShapeType="1"/>
          </p:cNvSpPr>
          <p:nvPr/>
        </p:nvSpPr>
        <p:spPr bwMode="auto">
          <a:xfrm flipV="1">
            <a:off x="2930501" y="4844561"/>
            <a:ext cx="719137" cy="5978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nvGrpSpPr>
          <p:cNvPr id="310" name="Group 237"/>
          <p:cNvGrpSpPr>
            <a:grpSpLocks/>
          </p:cNvGrpSpPr>
          <p:nvPr/>
        </p:nvGrpSpPr>
        <p:grpSpPr bwMode="auto">
          <a:xfrm>
            <a:off x="2603500" y="5168328"/>
            <a:ext cx="444500" cy="775189"/>
            <a:chOff x="1660" y="3427"/>
            <a:chExt cx="217" cy="339"/>
          </a:xfrm>
        </p:grpSpPr>
        <p:grpSp>
          <p:nvGrpSpPr>
            <p:cNvPr id="311" name="Group 238"/>
            <p:cNvGrpSpPr>
              <a:grpSpLocks/>
            </p:cNvGrpSpPr>
            <p:nvPr/>
          </p:nvGrpSpPr>
          <p:grpSpPr bwMode="auto">
            <a:xfrm>
              <a:off x="1665" y="3433"/>
              <a:ext cx="212" cy="333"/>
              <a:chOff x="1665" y="3433"/>
              <a:chExt cx="212" cy="333"/>
            </a:xfrm>
          </p:grpSpPr>
          <p:sp>
            <p:nvSpPr>
              <p:cNvPr id="322" name="Freeform 239"/>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3" name="Freeform 240"/>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4" name="Freeform 241"/>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5" name="Freeform 242"/>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6"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7"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8" name="Line 245"/>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9" name="Line 246"/>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30" name="Line 247"/>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nvGrpSpPr>
            <p:cNvPr id="312" name="Group 248"/>
            <p:cNvGrpSpPr>
              <a:grpSpLocks/>
            </p:cNvGrpSpPr>
            <p:nvPr/>
          </p:nvGrpSpPr>
          <p:grpSpPr bwMode="auto">
            <a:xfrm>
              <a:off x="1660" y="3427"/>
              <a:ext cx="212" cy="333"/>
              <a:chOff x="1660" y="3427"/>
              <a:chExt cx="212" cy="333"/>
            </a:xfrm>
          </p:grpSpPr>
          <p:sp>
            <p:nvSpPr>
              <p:cNvPr id="313" name="Freeform 249"/>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4" name="Freeform 250"/>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5" name="Freeform 251"/>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6" name="Freeform 252"/>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7"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8"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9" name="Line 255"/>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0" name="Line 256"/>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1" name="Line 257"/>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sp>
        <p:nvSpPr>
          <p:cNvPr id="331" name="Rectangle 261"/>
          <p:cNvSpPr>
            <a:spLocks noChangeArrowheads="1"/>
          </p:cNvSpPr>
          <p:nvPr/>
        </p:nvSpPr>
        <p:spPr bwMode="auto">
          <a:xfrm>
            <a:off x="2558727" y="5958961"/>
            <a:ext cx="1852514" cy="56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校园网的</a:t>
            </a:r>
            <a:r>
              <a:rPr kumimoji="1" lang="en-US" altLang="zh-CN" sz="1846" dirty="0">
                <a:solidFill>
                  <a:srgbClr val="000099"/>
                </a:solidFill>
                <a:latin typeface="Calibri" panose="020F0502020204030204" pitchFamily="34" charset="0"/>
                <a:ea typeface="华文楷体" panose="02010600040101010101" pitchFamily="2" charset="-122"/>
              </a:rPr>
              <a:t>web</a:t>
            </a:r>
            <a:r>
              <a:rPr kumimoji="1" lang="zh-CN" altLang="en-US" sz="1846" dirty="0">
                <a:solidFill>
                  <a:srgbClr val="000099"/>
                </a:solidFill>
                <a:latin typeface="Calibri" panose="020F0502020204030204" pitchFamily="34" charset="0"/>
                <a:ea typeface="华文楷体" panose="02010600040101010101" pitchFamily="2" charset="-122"/>
              </a:rPr>
              <a:t>缓存</a:t>
            </a:r>
          </a:p>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（代理服务器）</a:t>
            </a:r>
          </a:p>
        </p:txBody>
      </p:sp>
      <p:grpSp>
        <p:nvGrpSpPr>
          <p:cNvPr id="337" name="组合 336"/>
          <p:cNvGrpSpPr/>
          <p:nvPr/>
        </p:nvGrpSpPr>
        <p:grpSpPr>
          <a:xfrm>
            <a:off x="990600" y="3700726"/>
            <a:ext cx="1700214" cy="2086709"/>
            <a:chOff x="990600" y="3387214"/>
            <a:chExt cx="1700214" cy="2086709"/>
          </a:xfrm>
        </p:grpSpPr>
        <p:sp>
          <p:nvSpPr>
            <p:cNvPr id="338" name="Freeform 326"/>
            <p:cNvSpPr>
              <a:spLocks/>
            </p:cNvSpPr>
            <p:nvPr/>
          </p:nvSpPr>
          <p:spPr bwMode="auto">
            <a:xfrm>
              <a:off x="1695450" y="4204900"/>
              <a:ext cx="914400" cy="945173"/>
            </a:xfrm>
            <a:custGeom>
              <a:avLst/>
              <a:gdLst>
                <a:gd name="T0" fmla="*/ 0 w 504"/>
                <a:gd name="T1" fmla="*/ 0 h 524"/>
                <a:gd name="T2" fmla="*/ 2147483646 w 504"/>
                <a:gd name="T3" fmla="*/ 2147483646 h 524"/>
                <a:gd name="T4" fmla="*/ 0 60000 65536"/>
                <a:gd name="T5" fmla="*/ 0 60000 65536"/>
              </a:gdLst>
              <a:ahLst/>
              <a:cxnLst>
                <a:cxn ang="T4">
                  <a:pos x="T0" y="T1"/>
                </a:cxn>
                <a:cxn ang="T5">
                  <a:pos x="T2" y="T3"/>
                </a:cxn>
              </a:cxnLst>
              <a:rect l="0" t="0" r="r" b="b"/>
              <a:pathLst>
                <a:path w="504" h="524">
                  <a:moveTo>
                    <a:pt x="0" y="0"/>
                  </a:moveTo>
                  <a:cubicBezTo>
                    <a:pt x="84" y="87"/>
                    <a:pt x="399" y="415"/>
                    <a:pt x="504" y="524"/>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99"/>
                </a:solidFill>
                <a:effectLst/>
                <a:uLnTx/>
                <a:uFillTx/>
                <a:latin typeface="Tahoma" pitchFamily="34" charset="0"/>
              </a:endParaRPr>
            </a:p>
          </p:txBody>
        </p:sp>
        <p:sp>
          <p:nvSpPr>
            <p:cNvPr id="339" name="Freeform 330"/>
            <p:cNvSpPr>
              <a:spLocks/>
            </p:cNvSpPr>
            <p:nvPr/>
          </p:nvSpPr>
          <p:spPr bwMode="auto">
            <a:xfrm>
              <a:off x="990600" y="4533146"/>
              <a:ext cx="1663700" cy="804496"/>
            </a:xfrm>
            <a:custGeom>
              <a:avLst/>
              <a:gdLst>
                <a:gd name="T0" fmla="*/ 0 w 917"/>
                <a:gd name="T1" fmla="*/ 0 h 446"/>
                <a:gd name="T2" fmla="*/ 2147483646 w 917"/>
                <a:gd name="T3" fmla="*/ 2147483646 h 446"/>
                <a:gd name="T4" fmla="*/ 0 60000 65536"/>
                <a:gd name="T5" fmla="*/ 0 60000 65536"/>
              </a:gdLst>
              <a:ahLst/>
              <a:cxnLst>
                <a:cxn ang="T4">
                  <a:pos x="T0" y="T1"/>
                </a:cxn>
                <a:cxn ang="T5">
                  <a:pos x="T2" y="T3"/>
                </a:cxn>
              </a:cxnLst>
              <a:rect l="0" t="0" r="r" b="b"/>
              <a:pathLst>
                <a:path w="917" h="446">
                  <a:moveTo>
                    <a:pt x="0" y="0"/>
                  </a:moveTo>
                  <a:cubicBezTo>
                    <a:pt x="153" y="74"/>
                    <a:pt x="726" y="353"/>
                    <a:pt x="917" y="446"/>
                  </a:cubicBezTo>
                </a:path>
              </a:pathLst>
            </a:custGeom>
            <a:noFill/>
            <a:ln w="38100" cmpd="sng">
              <a:solidFill>
                <a:srgbClr val="FF0000"/>
              </a:solidFill>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99"/>
                </a:solidFill>
                <a:effectLst/>
                <a:uLnTx/>
                <a:uFillTx/>
                <a:latin typeface="Tahoma" pitchFamily="34" charset="0"/>
              </a:endParaRPr>
            </a:p>
          </p:txBody>
        </p:sp>
        <p:sp>
          <p:nvSpPr>
            <p:cNvPr id="340" name="Freeform 331"/>
            <p:cNvSpPr>
              <a:spLocks/>
            </p:cNvSpPr>
            <p:nvPr/>
          </p:nvSpPr>
          <p:spPr bwMode="auto">
            <a:xfrm>
              <a:off x="1554163" y="5135419"/>
              <a:ext cx="1066800" cy="338504"/>
            </a:xfrm>
            <a:custGeom>
              <a:avLst/>
              <a:gdLst>
                <a:gd name="T0" fmla="*/ 0 w 588"/>
                <a:gd name="T1" fmla="*/ 0 h 188"/>
                <a:gd name="T2" fmla="*/ 2147483646 w 588"/>
                <a:gd name="T3" fmla="*/ 2147483646 h 188"/>
                <a:gd name="T4" fmla="*/ 0 60000 65536"/>
                <a:gd name="T5" fmla="*/ 0 60000 65536"/>
              </a:gdLst>
              <a:ahLst/>
              <a:cxnLst>
                <a:cxn ang="T4">
                  <a:pos x="T0" y="T1"/>
                </a:cxn>
                <a:cxn ang="T5">
                  <a:pos x="T2" y="T3"/>
                </a:cxn>
              </a:cxnLst>
              <a:rect l="0" t="0" r="r" b="b"/>
              <a:pathLst>
                <a:path w="588" h="188">
                  <a:moveTo>
                    <a:pt x="0" y="0"/>
                  </a:moveTo>
                  <a:cubicBezTo>
                    <a:pt x="98" y="31"/>
                    <a:pt x="466" y="149"/>
                    <a:pt x="588" y="188"/>
                  </a:cubicBezTo>
                </a:path>
              </a:pathLst>
            </a:custGeom>
            <a:noFill/>
            <a:ln w="38100" cmpd="sng">
              <a:solidFill>
                <a:srgbClr val="FF0000"/>
              </a:solidFill>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99"/>
                </a:solidFill>
                <a:effectLst/>
                <a:uLnTx/>
                <a:uFillTx/>
                <a:latin typeface="Tahoma" pitchFamily="34" charset="0"/>
              </a:endParaRPr>
            </a:p>
          </p:txBody>
        </p:sp>
        <p:sp>
          <p:nvSpPr>
            <p:cNvPr id="341" name="Freeform 332"/>
            <p:cNvSpPr>
              <a:spLocks/>
            </p:cNvSpPr>
            <p:nvPr/>
          </p:nvSpPr>
          <p:spPr bwMode="auto">
            <a:xfrm>
              <a:off x="1565276" y="3387214"/>
              <a:ext cx="1125538" cy="1639765"/>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rgbClr val="FF0000"/>
              </a:solidFill>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99"/>
                </a:solidFill>
                <a:effectLst/>
                <a:uLnTx/>
                <a:uFillTx/>
                <a:latin typeface="Tahoma" pitchFamily="34" charset="0"/>
              </a:endParaRPr>
            </a:p>
          </p:txBody>
        </p:sp>
      </p:grpSp>
      <p:sp>
        <p:nvSpPr>
          <p:cNvPr id="6" name="圆角矩形 5"/>
          <p:cNvSpPr/>
          <p:nvPr/>
        </p:nvSpPr>
        <p:spPr>
          <a:xfrm>
            <a:off x="1197092" y="2516472"/>
            <a:ext cx="7191477"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smtClean="0">
                <a:solidFill>
                  <a:srgbClr val="FFFFFF"/>
                </a:solidFill>
                <a:latin typeface="Calibri" panose="020F0502020204030204" pitchFamily="34" charset="0"/>
                <a:ea typeface="黑体" panose="02010609060101010101" pitchFamily="49" charset="-122"/>
              </a:rPr>
              <a:t>1</a:t>
            </a:r>
            <a:r>
              <a:rPr lang="zh-CN" altLang="en-US" sz="1600" dirty="0" smtClean="0">
                <a:solidFill>
                  <a:srgbClr val="FFFFFF"/>
                </a:solidFill>
                <a:latin typeface="Calibri" panose="020F0502020204030204" pitchFamily="34" charset="0"/>
                <a:ea typeface="黑体" panose="02010609060101010101" pitchFamily="49" charset="-122"/>
              </a:rPr>
              <a:t>）浏览器</a:t>
            </a:r>
            <a:r>
              <a:rPr lang="zh-CN" altLang="en-US" sz="1600" dirty="0">
                <a:solidFill>
                  <a:srgbClr val="FFFFFF"/>
                </a:solidFill>
                <a:latin typeface="Calibri" panose="020F0502020204030204" pitchFamily="34" charset="0"/>
                <a:ea typeface="黑体" panose="02010609060101010101" pitchFamily="49" charset="-122"/>
              </a:rPr>
              <a:t>访问互联网的服务器时</a:t>
            </a:r>
            <a:r>
              <a:rPr lang="zh-CN" altLang="en-US" sz="1600" dirty="0" smtClean="0">
                <a:solidFill>
                  <a:srgbClr val="FFFFFF"/>
                </a:solidFill>
                <a:latin typeface="Calibri" panose="020F0502020204030204" pitchFamily="34" charset="0"/>
                <a:ea typeface="黑体" panose="02010609060101010101" pitchFamily="49" charset="-122"/>
              </a:rPr>
              <a:t>，先</a:t>
            </a:r>
            <a:r>
              <a:rPr lang="zh-CN" altLang="en-US" sz="1600" dirty="0">
                <a:solidFill>
                  <a:srgbClr val="FFFFFF"/>
                </a:solidFill>
                <a:latin typeface="Calibri" panose="020F0502020204030204" pitchFamily="34" charset="0"/>
                <a:ea typeface="黑体" panose="02010609060101010101" pitchFamily="49" charset="-122"/>
              </a:rPr>
              <a:t>与校园网</a:t>
            </a:r>
            <a:r>
              <a:rPr lang="zh-CN" altLang="en-US" sz="1600" dirty="0" smtClean="0">
                <a:solidFill>
                  <a:srgbClr val="FFFFFF"/>
                </a:solidFill>
                <a:latin typeface="Calibri" panose="020F0502020204030204" pitchFamily="34" charset="0"/>
                <a:ea typeface="黑体" panose="02010609060101010101" pitchFamily="49" charset="-122"/>
              </a:rPr>
              <a:t>的</a:t>
            </a:r>
            <a:r>
              <a:rPr lang="en-US" altLang="zh-CN" sz="1600" dirty="0" smtClean="0">
                <a:solidFill>
                  <a:srgbClr val="FFFFFF"/>
                </a:solidFill>
                <a:latin typeface="Calibri" panose="020F0502020204030204" pitchFamily="34" charset="0"/>
                <a:ea typeface="黑体" panose="02010609060101010101" pitchFamily="49" charset="-122"/>
              </a:rPr>
              <a:t>Web</a:t>
            </a:r>
            <a:r>
              <a:rPr lang="zh-CN" altLang="en-US" sz="1600" dirty="0" smtClean="0">
                <a:solidFill>
                  <a:srgbClr val="FFFFFF"/>
                </a:solidFill>
                <a:latin typeface="Calibri" panose="020F0502020204030204" pitchFamily="34" charset="0"/>
                <a:ea typeface="黑体" panose="02010609060101010101" pitchFamily="49" charset="-122"/>
              </a:rPr>
              <a:t>缓存</a:t>
            </a:r>
            <a:r>
              <a:rPr lang="zh-CN" altLang="en-US" sz="1600" dirty="0">
                <a:solidFill>
                  <a:srgbClr val="FFFFFF"/>
                </a:solidFill>
                <a:latin typeface="Calibri" panose="020F0502020204030204" pitchFamily="34" charset="0"/>
                <a:ea typeface="黑体" panose="02010609060101010101" pitchFamily="49" charset="-122"/>
              </a:rPr>
              <a:t>建立 </a:t>
            </a:r>
            <a:r>
              <a:rPr lang="en-US" altLang="zh-CN" sz="1600" dirty="0">
                <a:solidFill>
                  <a:srgbClr val="FFFFFF"/>
                </a:solidFill>
                <a:latin typeface="Calibri" panose="020F0502020204030204" pitchFamily="34" charset="0"/>
                <a:ea typeface="黑体" panose="02010609060101010101" pitchFamily="49" charset="-122"/>
              </a:rPr>
              <a:t>TCP </a:t>
            </a:r>
            <a:r>
              <a:rPr lang="zh-CN" altLang="en-US" sz="1600" dirty="0">
                <a:solidFill>
                  <a:srgbClr val="FFFFFF"/>
                </a:solidFill>
                <a:latin typeface="Calibri" panose="020F0502020204030204" pitchFamily="34" charset="0"/>
                <a:ea typeface="黑体" panose="02010609060101010101" pitchFamily="49" charset="-122"/>
              </a:rPr>
              <a:t>连接，</a:t>
            </a:r>
            <a:r>
              <a:rPr lang="zh-CN" altLang="en-US" sz="1600" dirty="0" smtClean="0">
                <a:solidFill>
                  <a:srgbClr val="FFFFFF"/>
                </a:solidFill>
                <a:latin typeface="Calibri" panose="020F0502020204030204" pitchFamily="34" charset="0"/>
                <a:ea typeface="黑体" panose="02010609060101010101" pitchFamily="49" charset="-122"/>
              </a:rPr>
              <a:t>并</a:t>
            </a:r>
            <a:endParaRPr lang="en-US" altLang="zh-CN" sz="1600" dirty="0" smtClean="0">
              <a:solidFill>
                <a:srgbClr val="FFFFFF"/>
              </a:solidFill>
              <a:latin typeface="Calibri" panose="020F0502020204030204" pitchFamily="34" charset="0"/>
              <a:ea typeface="黑体" panose="02010609060101010101" pitchFamily="49" charset="-122"/>
            </a:endParaRPr>
          </a:p>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 </a:t>
            </a:r>
            <a:r>
              <a:rPr lang="en-US" altLang="zh-CN" sz="1600" dirty="0" smtClean="0">
                <a:solidFill>
                  <a:srgbClr val="FFFFFF"/>
                </a:solidFill>
                <a:latin typeface="Calibri" panose="020F0502020204030204" pitchFamily="34" charset="0"/>
                <a:ea typeface="黑体" panose="02010609060101010101" pitchFamily="49" charset="-122"/>
              </a:rPr>
              <a:t>      </a:t>
            </a:r>
            <a:r>
              <a:rPr lang="zh-CN" altLang="en-US" sz="1600" dirty="0" smtClean="0">
                <a:solidFill>
                  <a:srgbClr val="FFFFFF"/>
                </a:solidFill>
                <a:latin typeface="Calibri" panose="020F0502020204030204" pitchFamily="34" charset="0"/>
                <a:ea typeface="黑体" panose="02010609060101010101" pitchFamily="49" charset="-122"/>
              </a:rPr>
              <a:t>向其发出 </a:t>
            </a:r>
            <a:r>
              <a:rPr lang="en-US" altLang="zh-CN" sz="1600" dirty="0">
                <a:solidFill>
                  <a:srgbClr val="FFFFFF"/>
                </a:solidFill>
                <a:latin typeface="Calibri" panose="020F0502020204030204" pitchFamily="34" charset="0"/>
                <a:ea typeface="黑体" panose="02010609060101010101" pitchFamily="49" charset="-122"/>
              </a:rPr>
              <a:t>HTTP </a:t>
            </a:r>
            <a:r>
              <a:rPr lang="zh-CN" altLang="en-US" sz="1600" dirty="0">
                <a:solidFill>
                  <a:srgbClr val="FFFFFF"/>
                </a:solidFill>
                <a:latin typeface="Calibri" panose="020F0502020204030204" pitchFamily="34" charset="0"/>
                <a:ea typeface="黑体" panose="02010609060101010101" pitchFamily="49" charset="-122"/>
              </a:rPr>
              <a:t>请求报文</a:t>
            </a:r>
          </a:p>
        </p:txBody>
      </p:sp>
    </p:spTree>
    <p:custDataLst>
      <p:tags r:id="rId2"/>
    </p:custDataLst>
    <p:extLst>
      <p:ext uri="{BB962C8B-B14F-4D97-AF65-F5344CB8AC3E}">
        <p14:creationId xmlns:p14="http://schemas.microsoft.com/office/powerpoint/2010/main" val="27977017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10"/>
                                        </p:tgtEl>
                                        <p:attrNameLst>
                                          <p:attrName>style.visibility</p:attrName>
                                        </p:attrNameLst>
                                      </p:cBhvr>
                                      <p:to>
                                        <p:strVal val="visible"/>
                                      </p:to>
                                    </p:set>
                                    <p:animEffect transition="in" filter="dissolve">
                                      <p:cBhvr>
                                        <p:cTn id="11" dur="500"/>
                                        <p:tgtEl>
                                          <p:spTgt spid="310"/>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331"/>
                                        </p:tgtEl>
                                        <p:attrNameLst>
                                          <p:attrName>style.visibility</p:attrName>
                                        </p:attrNameLst>
                                      </p:cBhvr>
                                      <p:to>
                                        <p:strVal val="visible"/>
                                      </p:to>
                                    </p:set>
                                    <p:animEffect transition="in" filter="dissolve">
                                      <p:cBhvr>
                                        <p:cTn id="14" dur="500"/>
                                        <p:tgtEl>
                                          <p:spTgt spid="331"/>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309"/>
                                        </p:tgtEl>
                                        <p:attrNameLst>
                                          <p:attrName>style.visibility</p:attrName>
                                        </p:attrNameLst>
                                      </p:cBhvr>
                                      <p:to>
                                        <p:strVal val="visible"/>
                                      </p:to>
                                    </p:set>
                                    <p:animEffect transition="in" filter="wipe(down)">
                                      <p:cBhvr>
                                        <p:cTn id="18" dur="500"/>
                                        <p:tgtEl>
                                          <p:spTgt spid="309"/>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08"/>
                                        </p:tgtEl>
                                        <p:attrNameLst>
                                          <p:attrName>style.visibility</p:attrName>
                                        </p:attrNameLst>
                                      </p:cBhvr>
                                      <p:to>
                                        <p:strVal val="visible"/>
                                      </p:to>
                                    </p:set>
                                    <p:animEffect transition="in" filter="wipe(right)">
                                      <p:cBhvr>
                                        <p:cTn id="21" dur="500"/>
                                        <p:tgtEl>
                                          <p:spTgt spid="30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37"/>
                                        </p:tgtEl>
                                        <p:attrNameLst>
                                          <p:attrName>style.visibility</p:attrName>
                                        </p:attrNameLst>
                                      </p:cBhvr>
                                      <p:to>
                                        <p:strVal val="visible"/>
                                      </p:to>
                                    </p:set>
                                    <p:animEffect transition="in" filter="wipe(left)">
                                      <p:cBhvr>
                                        <p:cTn id="30" dur="500"/>
                                        <p:tgtEl>
                                          <p:spTgt spid="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0" animBg="1"/>
      <p:bldP spid="309" grpId="0" animBg="1"/>
      <p:bldP spid="331"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207916"/>
            <a:ext cx="8229600" cy="5616218"/>
          </a:xfrm>
        </p:spPr>
        <p:txBody>
          <a:bodyPr/>
          <a:lstStyle/>
          <a:p>
            <a:pPr>
              <a:lnSpc>
                <a:spcPct val="150000"/>
              </a:lnSpc>
            </a:pPr>
            <a:r>
              <a:rPr lang="en-US" altLang="zh-CN" smtClean="0"/>
              <a:t>6.1</a:t>
            </a:r>
            <a:r>
              <a:rPr lang="zh-CN" altLang="en-US" smtClean="0"/>
              <a:t>  基本应用模型</a:t>
            </a:r>
            <a:endParaRPr lang="en-US" altLang="zh-CN" smtClean="0"/>
          </a:p>
          <a:p>
            <a:pPr>
              <a:lnSpc>
                <a:spcPct val="150000"/>
              </a:lnSpc>
            </a:pPr>
            <a:r>
              <a:rPr lang="en-US" altLang="zh-CN" smtClean="0"/>
              <a:t>6.2  </a:t>
            </a:r>
            <a:r>
              <a:rPr lang="zh-CN" altLang="en-US" dirty="0" smtClean="0"/>
              <a:t>域名系统</a:t>
            </a:r>
            <a:r>
              <a:rPr lang="en-US" altLang="zh-CN" dirty="0" smtClean="0"/>
              <a:t>DNS</a:t>
            </a:r>
            <a:endParaRPr lang="en-US" altLang="zh-CN" dirty="0"/>
          </a:p>
          <a:p>
            <a:pPr>
              <a:lnSpc>
                <a:spcPct val="150000"/>
              </a:lnSpc>
            </a:pPr>
            <a:r>
              <a:rPr lang="en-US" altLang="zh-CN" smtClean="0">
                <a:solidFill>
                  <a:srgbClr val="FF0000"/>
                </a:solidFill>
              </a:rPr>
              <a:t>6.3  </a:t>
            </a:r>
            <a:r>
              <a:rPr lang="zh-CN" altLang="en-US" dirty="0" smtClean="0">
                <a:solidFill>
                  <a:srgbClr val="FF0000"/>
                </a:solidFill>
              </a:rPr>
              <a:t>万维网</a:t>
            </a:r>
            <a:endParaRPr lang="en-US" altLang="zh-CN" dirty="0">
              <a:solidFill>
                <a:srgbClr val="FF0000"/>
              </a:solidFill>
            </a:endParaRPr>
          </a:p>
          <a:p>
            <a:pPr>
              <a:lnSpc>
                <a:spcPct val="150000"/>
              </a:lnSpc>
            </a:pPr>
            <a:r>
              <a:rPr lang="en-US" altLang="zh-CN" smtClean="0"/>
              <a:t>6.4  </a:t>
            </a:r>
            <a:r>
              <a:rPr lang="zh-CN" altLang="en-US" dirty="0" smtClean="0"/>
              <a:t>电子邮件</a:t>
            </a:r>
            <a:endParaRPr lang="en-US" altLang="zh-CN" dirty="0"/>
          </a:p>
          <a:p>
            <a:r>
              <a:rPr lang="en-US" altLang="zh-CN" smtClean="0"/>
              <a:t>6.5  </a:t>
            </a:r>
            <a:r>
              <a:rPr lang="zh-CN" altLang="en-US" dirty="0" smtClean="0"/>
              <a:t>文件传送协议</a:t>
            </a:r>
          </a:p>
          <a:p>
            <a:r>
              <a:rPr lang="en-US" altLang="zh-CN" smtClean="0"/>
              <a:t>6.6  </a:t>
            </a:r>
            <a:r>
              <a:rPr lang="zh-CN" altLang="en-US" dirty="0" smtClean="0"/>
              <a:t>远程终端协议 </a:t>
            </a:r>
            <a:r>
              <a:rPr lang="en-US" altLang="zh-CN" dirty="0" smtClean="0"/>
              <a:t>Telnet</a:t>
            </a:r>
            <a:endParaRPr lang="zh-CN" altLang="en-US" dirty="0"/>
          </a:p>
          <a:p>
            <a:r>
              <a:rPr lang="en-US" altLang="zh-CN" smtClean="0"/>
              <a:t>6.7  </a:t>
            </a:r>
            <a:r>
              <a:rPr lang="zh-CN" altLang="en-US" dirty="0" smtClean="0"/>
              <a:t>动态主机配置协议</a:t>
            </a:r>
            <a:r>
              <a:rPr lang="en-US" altLang="zh-CN" dirty="0" smtClean="0"/>
              <a:t>DHCP</a:t>
            </a:r>
          </a:p>
          <a:p>
            <a:r>
              <a:rPr lang="en-US" altLang="zh-CN" smtClean="0"/>
              <a:t>6.8  </a:t>
            </a:r>
            <a:r>
              <a:rPr lang="zh-CN" altLang="en-US" dirty="0" smtClean="0"/>
              <a:t>简单</a:t>
            </a:r>
            <a:r>
              <a:rPr lang="zh-CN" altLang="en-US" dirty="0"/>
              <a:t>网络管理协议 </a:t>
            </a:r>
            <a:r>
              <a:rPr lang="en-US" altLang="zh-CN" dirty="0" smtClean="0"/>
              <a:t>SNMP</a:t>
            </a:r>
            <a:endParaRPr lang="zh-CN" altLang="en-US" dirty="0"/>
          </a:p>
          <a:p>
            <a:r>
              <a:rPr lang="en-US" altLang="zh-CN" smtClean="0"/>
              <a:t>6.9  </a:t>
            </a:r>
            <a:r>
              <a:rPr lang="zh-CN" altLang="en-US" dirty="0" smtClean="0"/>
              <a:t>应用</a:t>
            </a:r>
            <a:r>
              <a:rPr lang="zh-CN" altLang="en-US" dirty="0"/>
              <a:t>进程跨越网络的</a:t>
            </a:r>
            <a:r>
              <a:rPr lang="zh-CN" altLang="en-US" dirty="0" smtClean="0"/>
              <a:t>通信 </a:t>
            </a:r>
            <a:endParaRPr lang="zh-CN" altLang="en-US" dirty="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extLst>
      <p:ext uri="{BB962C8B-B14F-4D97-AF65-F5344CB8AC3E}">
        <p14:creationId xmlns:p14="http://schemas.microsoft.com/office/powerpoint/2010/main" val="922821646"/>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1597649"/>
          </a:xfrm>
        </p:spPr>
        <p:txBody>
          <a:bodyPr/>
          <a:lstStyle/>
          <a:p>
            <a:r>
              <a:rPr lang="zh-CN" altLang="en-US" dirty="0" smtClean="0"/>
              <a:t>代理服务器 </a:t>
            </a:r>
            <a:r>
              <a:rPr lang="en-US" altLang="zh-CN" dirty="0"/>
              <a:t>(proxy server) </a:t>
            </a:r>
            <a:r>
              <a:rPr lang="zh-CN" altLang="en-US" dirty="0" smtClean="0"/>
              <a:t>，</a:t>
            </a:r>
            <a:r>
              <a:rPr lang="zh-CN" altLang="en-US" dirty="0"/>
              <a:t>又</a:t>
            </a:r>
            <a:r>
              <a:rPr lang="zh-CN" altLang="en-US" dirty="0" smtClean="0"/>
              <a:t>称 </a:t>
            </a:r>
            <a:r>
              <a:rPr lang="en-US" altLang="zh-CN" dirty="0" smtClean="0"/>
              <a:t>Web</a:t>
            </a:r>
            <a:r>
              <a:rPr lang="zh-CN" altLang="en-US" dirty="0" smtClean="0"/>
              <a:t>缓存 </a:t>
            </a:r>
            <a:r>
              <a:rPr lang="en-US" altLang="zh-CN" dirty="0" smtClean="0"/>
              <a:t>(Web cache)</a:t>
            </a:r>
            <a:endParaRPr lang="en-US" altLang="zh-CN" sz="3200" dirty="0" smtClean="0"/>
          </a:p>
          <a:p>
            <a:pPr lvl="1">
              <a:lnSpc>
                <a:spcPct val="150000"/>
              </a:lnSpc>
            </a:pPr>
            <a:r>
              <a:rPr lang="zh-CN" altLang="en-US" sz="1800" dirty="0" smtClean="0"/>
              <a:t>使用</a:t>
            </a:r>
            <a:r>
              <a:rPr lang="en-US" altLang="zh-CN" sz="1800" dirty="0" smtClean="0"/>
              <a:t>Web</a:t>
            </a:r>
            <a:r>
              <a:rPr lang="zh-CN" altLang="en-US" sz="1800" dirty="0" smtClean="0"/>
              <a:t>缓存时</a:t>
            </a:r>
            <a:endParaRPr lang="en-US" altLang="zh-CN" sz="1800" dirty="0" smtClean="0"/>
          </a:p>
          <a:p>
            <a:pPr lvl="1">
              <a:lnSpc>
                <a:spcPct val="150000"/>
              </a:lnSpc>
            </a:pPr>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grpSp>
        <p:nvGrpSpPr>
          <p:cNvPr id="908" name="组合 907"/>
          <p:cNvGrpSpPr/>
          <p:nvPr/>
        </p:nvGrpSpPr>
        <p:grpSpPr>
          <a:xfrm>
            <a:off x="143579" y="3097928"/>
            <a:ext cx="8893175" cy="2990849"/>
            <a:chOff x="143579" y="2862794"/>
            <a:chExt cx="8893175" cy="2990849"/>
          </a:xfrm>
        </p:grpSpPr>
        <p:grpSp>
          <p:nvGrpSpPr>
            <p:cNvPr id="607" name="Group 24"/>
            <p:cNvGrpSpPr>
              <a:grpSpLocks/>
            </p:cNvGrpSpPr>
            <p:nvPr/>
          </p:nvGrpSpPr>
          <p:grpSpPr bwMode="auto">
            <a:xfrm>
              <a:off x="143579" y="3130960"/>
              <a:ext cx="3597275" cy="2587869"/>
              <a:chOff x="912" y="768"/>
              <a:chExt cx="2400" cy="1584"/>
            </a:xfrm>
          </p:grpSpPr>
          <p:sp>
            <p:nvSpPr>
              <p:cNvPr id="608"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09"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0"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1"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2"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3"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4"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5"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6"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17" name="Group 34"/>
              <p:cNvGrpSpPr>
                <a:grpSpLocks/>
              </p:cNvGrpSpPr>
              <p:nvPr/>
            </p:nvGrpSpPr>
            <p:grpSpPr bwMode="auto">
              <a:xfrm>
                <a:off x="912" y="768"/>
                <a:ext cx="2386" cy="1553"/>
                <a:chOff x="912" y="768"/>
                <a:chExt cx="2386" cy="1553"/>
              </a:xfrm>
            </p:grpSpPr>
            <p:sp>
              <p:nvSpPr>
                <p:cNvPr id="618"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9"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0"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1"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2"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3"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4"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5"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6"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aphicFrame>
          <p:nvGraphicFramePr>
            <p:cNvPr id="627" name="Object 44"/>
            <p:cNvGraphicFramePr>
              <a:graphicFrameLocks noChangeAspect="1"/>
            </p:cNvGraphicFramePr>
            <p:nvPr>
              <p:extLst/>
            </p:nvPr>
          </p:nvGraphicFramePr>
          <p:xfrm>
            <a:off x="6693603" y="3873909"/>
            <a:ext cx="1841500" cy="1160585"/>
          </p:xfrm>
          <a:graphic>
            <a:graphicData uri="http://schemas.openxmlformats.org/presentationml/2006/ole">
              <mc:AlternateContent xmlns:mc="http://schemas.openxmlformats.org/markup-compatibility/2006">
                <mc:Choice xmlns:v="urn:schemas-microsoft-com:vml" Requires="v">
                  <p:oleObj spid="_x0000_s12338" name="VISIO" r:id="rId4" imgW="1687068" imgH="964692" progId="Visio.Drawing.11">
                    <p:embed/>
                  </p:oleObj>
                </mc:Choice>
                <mc:Fallback>
                  <p:oleObj name="VISIO" r:id="rId4" imgW="1687068" imgH="964692" progId="Visio.Drawing.11">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3603" y="3873909"/>
                          <a:ext cx="1841500" cy="1160585"/>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8" name="Line 45"/>
            <p:cNvSpPr>
              <a:spLocks noChangeShapeType="1"/>
            </p:cNvSpPr>
            <p:nvPr/>
          </p:nvSpPr>
          <p:spPr bwMode="auto">
            <a:xfrm>
              <a:off x="3771017" y="4441013"/>
              <a:ext cx="26289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9" name="Line 46"/>
            <p:cNvSpPr>
              <a:spLocks noChangeShapeType="1"/>
            </p:cNvSpPr>
            <p:nvPr/>
          </p:nvSpPr>
          <p:spPr bwMode="auto">
            <a:xfrm>
              <a:off x="7833429" y="4955364"/>
              <a:ext cx="676275" cy="54805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0" name="Line 47"/>
            <p:cNvSpPr>
              <a:spLocks noChangeShapeType="1"/>
            </p:cNvSpPr>
            <p:nvPr/>
          </p:nvSpPr>
          <p:spPr bwMode="auto">
            <a:xfrm>
              <a:off x="8223955" y="4674009"/>
              <a:ext cx="542925" cy="11576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1" name="Line 48"/>
            <p:cNvSpPr>
              <a:spLocks noChangeShapeType="1"/>
            </p:cNvSpPr>
            <p:nvPr/>
          </p:nvSpPr>
          <p:spPr bwMode="auto">
            <a:xfrm flipV="1">
              <a:off x="8254116" y="3986745"/>
              <a:ext cx="512762" cy="1553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2" name="Line 49"/>
            <p:cNvSpPr>
              <a:spLocks noChangeShapeType="1"/>
            </p:cNvSpPr>
            <p:nvPr/>
          </p:nvSpPr>
          <p:spPr bwMode="auto">
            <a:xfrm flipV="1">
              <a:off x="7801679" y="3362491"/>
              <a:ext cx="708025" cy="60080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33" name="Group 51"/>
            <p:cNvGrpSpPr>
              <a:grpSpLocks/>
            </p:cNvGrpSpPr>
            <p:nvPr/>
          </p:nvGrpSpPr>
          <p:grpSpPr bwMode="auto">
            <a:xfrm>
              <a:off x="8627179" y="3640914"/>
              <a:ext cx="409575" cy="666750"/>
              <a:chOff x="4486" y="2730"/>
              <a:chExt cx="217" cy="339"/>
            </a:xfrm>
          </p:grpSpPr>
          <p:grpSp>
            <p:nvGrpSpPr>
              <p:cNvPr id="634" name="Group 52"/>
              <p:cNvGrpSpPr>
                <a:grpSpLocks/>
              </p:cNvGrpSpPr>
              <p:nvPr/>
            </p:nvGrpSpPr>
            <p:grpSpPr bwMode="auto">
              <a:xfrm>
                <a:off x="4491" y="2736"/>
                <a:ext cx="212" cy="333"/>
                <a:chOff x="4491" y="2736"/>
                <a:chExt cx="212" cy="333"/>
              </a:xfrm>
            </p:grpSpPr>
            <p:sp>
              <p:nvSpPr>
                <p:cNvPr id="645" name="Freeform 53"/>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6" name="Freeform 54"/>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7" name="Freeform 55"/>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8" name="Freeform 56"/>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9" name="Rectangle 57"/>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0" name="Rectangle 58"/>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1" name="Line 59"/>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2" name="Line 60"/>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3" name="Line 61"/>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35" name="Group 62"/>
              <p:cNvGrpSpPr>
                <a:grpSpLocks/>
              </p:cNvGrpSpPr>
              <p:nvPr/>
            </p:nvGrpSpPr>
            <p:grpSpPr bwMode="auto">
              <a:xfrm>
                <a:off x="4486" y="2730"/>
                <a:ext cx="212" cy="333"/>
                <a:chOff x="4486" y="2730"/>
                <a:chExt cx="212" cy="333"/>
              </a:xfrm>
            </p:grpSpPr>
            <p:sp>
              <p:nvSpPr>
                <p:cNvPr id="636" name="Freeform 63"/>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7" name="Freeform 64"/>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8" name="Freeform 65"/>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9" name="Freeform 66"/>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0" name="Rectangle 67"/>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1" name="Rectangle 68"/>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2" name="Line 69"/>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3" name="Line 70"/>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4" name="Line 71"/>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54" name="Group 72"/>
            <p:cNvGrpSpPr>
              <a:grpSpLocks/>
            </p:cNvGrpSpPr>
            <p:nvPr/>
          </p:nvGrpSpPr>
          <p:grpSpPr bwMode="auto">
            <a:xfrm>
              <a:off x="8627179" y="4506955"/>
              <a:ext cx="409575" cy="666750"/>
              <a:chOff x="4486" y="3170"/>
              <a:chExt cx="217" cy="339"/>
            </a:xfrm>
          </p:grpSpPr>
          <p:grpSp>
            <p:nvGrpSpPr>
              <p:cNvPr id="655" name="Group 73"/>
              <p:cNvGrpSpPr>
                <a:grpSpLocks/>
              </p:cNvGrpSpPr>
              <p:nvPr/>
            </p:nvGrpSpPr>
            <p:grpSpPr bwMode="auto">
              <a:xfrm>
                <a:off x="4491" y="3176"/>
                <a:ext cx="212" cy="333"/>
                <a:chOff x="4491" y="3176"/>
                <a:chExt cx="212" cy="333"/>
              </a:xfrm>
            </p:grpSpPr>
            <p:sp>
              <p:nvSpPr>
                <p:cNvPr id="666" name="Freeform 74"/>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7" name="Freeform 75"/>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8" name="Freeform 76"/>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9" name="Freeform 77"/>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0" name="Rectangle 78"/>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1" name="Rectangle 79"/>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2" name="Line 80"/>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3" name="Line 81"/>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4" name="Line 82"/>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56" name="Group 83"/>
              <p:cNvGrpSpPr>
                <a:grpSpLocks/>
              </p:cNvGrpSpPr>
              <p:nvPr/>
            </p:nvGrpSpPr>
            <p:grpSpPr bwMode="auto">
              <a:xfrm>
                <a:off x="4486" y="3170"/>
                <a:ext cx="212" cy="332"/>
                <a:chOff x="4486" y="3170"/>
                <a:chExt cx="212" cy="332"/>
              </a:xfrm>
            </p:grpSpPr>
            <p:sp>
              <p:nvSpPr>
                <p:cNvPr id="657" name="Freeform 84"/>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8" name="Freeform 85"/>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9" name="Freeform 86"/>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0" name="Freeform 87"/>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1" name="Rectangle 88"/>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2" name="Rectangle 89"/>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3" name="Line 90"/>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4" name="Line 91"/>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5" name="Line 92"/>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75" name="Group 93"/>
            <p:cNvGrpSpPr>
              <a:grpSpLocks/>
            </p:cNvGrpSpPr>
            <p:nvPr/>
          </p:nvGrpSpPr>
          <p:grpSpPr bwMode="auto">
            <a:xfrm>
              <a:off x="8198554" y="5185428"/>
              <a:ext cx="409575" cy="668215"/>
              <a:chOff x="4260" y="3515"/>
              <a:chExt cx="216" cy="339"/>
            </a:xfrm>
          </p:grpSpPr>
          <p:grpSp>
            <p:nvGrpSpPr>
              <p:cNvPr id="676" name="Group 94"/>
              <p:cNvGrpSpPr>
                <a:grpSpLocks/>
              </p:cNvGrpSpPr>
              <p:nvPr/>
            </p:nvGrpSpPr>
            <p:grpSpPr bwMode="auto">
              <a:xfrm>
                <a:off x="4265" y="3521"/>
                <a:ext cx="211" cy="333"/>
                <a:chOff x="4265" y="3521"/>
                <a:chExt cx="211" cy="333"/>
              </a:xfrm>
            </p:grpSpPr>
            <p:sp>
              <p:nvSpPr>
                <p:cNvPr id="687" name="Freeform 95"/>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8" name="Freeform 96"/>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9" name="Freeform 97"/>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0" name="Freeform 98"/>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1" name="Rectangle 99"/>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2" name="Rectangle 100"/>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3" name="Line 101"/>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4" name="Line 102"/>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5" name="Line 103"/>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77" name="Group 104"/>
              <p:cNvGrpSpPr>
                <a:grpSpLocks/>
              </p:cNvGrpSpPr>
              <p:nvPr/>
            </p:nvGrpSpPr>
            <p:grpSpPr bwMode="auto">
              <a:xfrm>
                <a:off x="4260" y="3515"/>
                <a:ext cx="211" cy="332"/>
                <a:chOff x="4260" y="3515"/>
                <a:chExt cx="211" cy="332"/>
              </a:xfrm>
            </p:grpSpPr>
            <p:sp>
              <p:nvSpPr>
                <p:cNvPr id="678" name="Freeform 105"/>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9" name="Freeform 106"/>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0" name="Freeform 107"/>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1" name="Freeform 108"/>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2" name="Rectangle 109"/>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3" name="Rectangle 110"/>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4" name="Line 111"/>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5" name="Line 112"/>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6" name="Line 113"/>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696" name="Rectangle 114"/>
            <p:cNvSpPr>
              <a:spLocks noChangeArrowheads="1"/>
            </p:cNvSpPr>
            <p:nvPr/>
          </p:nvSpPr>
          <p:spPr bwMode="auto">
            <a:xfrm>
              <a:off x="2078743" y="3097255"/>
              <a:ext cx="33337" cy="2618642"/>
            </a:xfrm>
            <a:prstGeom prst="rect">
              <a:avLst/>
            </a:prstGeom>
            <a:solidFill>
              <a:srgbClr val="000000"/>
            </a:solidFill>
            <a:ln w="38100">
              <a:solidFill>
                <a:srgbClr val="333399"/>
              </a:solidFill>
              <a:miter lim="800000"/>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7" name="Line 115"/>
            <p:cNvSpPr>
              <a:spLocks noChangeShapeType="1"/>
            </p:cNvSpPr>
            <p:nvPr/>
          </p:nvSpPr>
          <p:spPr bwMode="auto">
            <a:xfrm>
              <a:off x="1256417" y="3488514"/>
              <a:ext cx="855662"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8" name="Line 116"/>
            <p:cNvSpPr>
              <a:spLocks noChangeShapeType="1"/>
            </p:cNvSpPr>
            <p:nvPr/>
          </p:nvSpPr>
          <p:spPr bwMode="auto">
            <a:xfrm>
              <a:off x="1512005" y="4203620"/>
              <a:ext cx="600075" cy="14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9" name="Line 117"/>
            <p:cNvSpPr>
              <a:spLocks noChangeShapeType="1"/>
            </p:cNvSpPr>
            <p:nvPr/>
          </p:nvSpPr>
          <p:spPr bwMode="auto">
            <a:xfrm>
              <a:off x="808743" y="4700386"/>
              <a:ext cx="1285875" cy="439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0" name="Line 118"/>
            <p:cNvSpPr>
              <a:spLocks noChangeShapeType="1"/>
            </p:cNvSpPr>
            <p:nvPr/>
          </p:nvSpPr>
          <p:spPr bwMode="auto">
            <a:xfrm>
              <a:off x="1342143" y="5362741"/>
              <a:ext cx="771525"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1" name="Line 119"/>
            <p:cNvSpPr>
              <a:spLocks noChangeShapeType="1"/>
            </p:cNvSpPr>
            <p:nvPr/>
          </p:nvSpPr>
          <p:spPr bwMode="auto">
            <a:xfrm>
              <a:off x="2094617" y="4433687"/>
              <a:ext cx="1455737" cy="29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2" name="Group 120"/>
            <p:cNvGrpSpPr>
              <a:grpSpLocks/>
            </p:cNvGrpSpPr>
            <p:nvPr/>
          </p:nvGrpSpPr>
          <p:grpSpPr bwMode="auto">
            <a:xfrm>
              <a:off x="3396367" y="4237326"/>
              <a:ext cx="582612" cy="378069"/>
              <a:chOff x="2154" y="3033"/>
              <a:chExt cx="309" cy="192"/>
            </a:xfrm>
          </p:grpSpPr>
          <p:sp>
            <p:nvSpPr>
              <p:cNvPr id="703" name="Oval 12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4" name="Rectangle 12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5" name="Rectangle 12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6" name="Oval 12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7" name="Group 125"/>
              <p:cNvGrpSpPr>
                <a:grpSpLocks/>
              </p:cNvGrpSpPr>
              <p:nvPr/>
            </p:nvGrpSpPr>
            <p:grpSpPr bwMode="auto">
              <a:xfrm>
                <a:off x="2201" y="3046"/>
                <a:ext cx="214" cy="86"/>
                <a:chOff x="2201" y="3046"/>
                <a:chExt cx="214" cy="86"/>
              </a:xfrm>
            </p:grpSpPr>
            <p:grpSp>
              <p:nvGrpSpPr>
                <p:cNvPr id="710" name="Group 126"/>
                <p:cNvGrpSpPr>
                  <a:grpSpLocks/>
                </p:cNvGrpSpPr>
                <p:nvPr/>
              </p:nvGrpSpPr>
              <p:grpSpPr bwMode="auto">
                <a:xfrm>
                  <a:off x="2201" y="3046"/>
                  <a:ext cx="212" cy="84"/>
                  <a:chOff x="2201" y="3046"/>
                  <a:chExt cx="212" cy="84"/>
                </a:xfrm>
              </p:grpSpPr>
              <p:sp>
                <p:nvSpPr>
                  <p:cNvPr id="720" name="Freeform 12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1" name="Freeform 12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2" name="Freeform 12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3" name="Freeform 13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4" name="Freeform 13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5" name="Freeform 13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6" name="Freeform 13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7" name="Freeform 13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11" name="Group 135"/>
                <p:cNvGrpSpPr>
                  <a:grpSpLocks/>
                </p:cNvGrpSpPr>
                <p:nvPr/>
              </p:nvGrpSpPr>
              <p:grpSpPr bwMode="auto">
                <a:xfrm>
                  <a:off x="2203" y="3048"/>
                  <a:ext cx="212" cy="84"/>
                  <a:chOff x="2203" y="3048"/>
                  <a:chExt cx="212" cy="84"/>
                </a:xfrm>
              </p:grpSpPr>
              <p:sp>
                <p:nvSpPr>
                  <p:cNvPr id="712" name="Freeform 13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3" name="Freeform 13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4" name="Freeform 13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5" name="Freeform 13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6" name="Freeform 14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7" name="Freeform 14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8" name="Freeform 14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9" name="Freeform 14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708" name="Line 14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9" name="Line 14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28" name="Group 146"/>
            <p:cNvGrpSpPr>
              <a:grpSpLocks/>
            </p:cNvGrpSpPr>
            <p:nvPr/>
          </p:nvGrpSpPr>
          <p:grpSpPr bwMode="auto">
            <a:xfrm>
              <a:off x="1069092" y="3015194"/>
              <a:ext cx="536575" cy="520211"/>
              <a:chOff x="921" y="2412"/>
              <a:chExt cx="284" cy="265"/>
            </a:xfrm>
          </p:grpSpPr>
          <p:grpSp>
            <p:nvGrpSpPr>
              <p:cNvPr id="729" name="Group 147"/>
              <p:cNvGrpSpPr>
                <a:grpSpLocks/>
              </p:cNvGrpSpPr>
              <p:nvPr/>
            </p:nvGrpSpPr>
            <p:grpSpPr bwMode="auto">
              <a:xfrm>
                <a:off x="928" y="2417"/>
                <a:ext cx="277" cy="260"/>
                <a:chOff x="928" y="2417"/>
                <a:chExt cx="277" cy="260"/>
              </a:xfrm>
            </p:grpSpPr>
            <p:sp>
              <p:nvSpPr>
                <p:cNvPr id="743" name="Freeform 14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4" name="Freeform 14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5" name="Freeform 15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6" name="Freeform 15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7" name="Rectangle 1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8" name="Rectangle 1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9" name="Rectangle 1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0" name="Line 15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51" name="Group 156"/>
                <p:cNvGrpSpPr>
                  <a:grpSpLocks/>
                </p:cNvGrpSpPr>
                <p:nvPr/>
              </p:nvGrpSpPr>
              <p:grpSpPr bwMode="auto">
                <a:xfrm>
                  <a:off x="928" y="2639"/>
                  <a:ext cx="277" cy="38"/>
                  <a:chOff x="928" y="2639"/>
                  <a:chExt cx="277" cy="38"/>
                </a:xfrm>
              </p:grpSpPr>
              <p:sp>
                <p:nvSpPr>
                  <p:cNvPr id="752" name="Freeform 15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3" name="Freeform 15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4" name="Rectangle 1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30" name="Group 160"/>
              <p:cNvGrpSpPr>
                <a:grpSpLocks/>
              </p:cNvGrpSpPr>
              <p:nvPr/>
            </p:nvGrpSpPr>
            <p:grpSpPr bwMode="auto">
              <a:xfrm>
                <a:off x="921" y="2412"/>
                <a:ext cx="277" cy="261"/>
                <a:chOff x="921" y="2412"/>
                <a:chExt cx="277" cy="261"/>
              </a:xfrm>
            </p:grpSpPr>
            <p:sp>
              <p:nvSpPr>
                <p:cNvPr id="731" name="Freeform 16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2" name="Freeform 16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3" name="Freeform 16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4" name="Freeform 16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5" name="Rectangle 1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6" name="Rectangle 1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7" name="Rectangle 1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8" name="Line 16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39" name="Group 169"/>
                <p:cNvGrpSpPr>
                  <a:grpSpLocks/>
                </p:cNvGrpSpPr>
                <p:nvPr/>
              </p:nvGrpSpPr>
              <p:grpSpPr bwMode="auto">
                <a:xfrm>
                  <a:off x="921" y="2635"/>
                  <a:ext cx="277" cy="38"/>
                  <a:chOff x="921" y="2635"/>
                  <a:chExt cx="277" cy="38"/>
                </a:xfrm>
              </p:grpSpPr>
              <p:sp>
                <p:nvSpPr>
                  <p:cNvPr id="740" name="Freeform 17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1" name="Freeform 17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2" name="Rectangle 1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55" name="Group 173"/>
            <p:cNvGrpSpPr>
              <a:grpSpLocks/>
            </p:cNvGrpSpPr>
            <p:nvPr/>
          </p:nvGrpSpPr>
          <p:grpSpPr bwMode="auto">
            <a:xfrm>
              <a:off x="1170691" y="3755213"/>
              <a:ext cx="531812" cy="523143"/>
              <a:chOff x="997" y="2775"/>
              <a:chExt cx="282" cy="265"/>
            </a:xfrm>
          </p:grpSpPr>
          <p:grpSp>
            <p:nvGrpSpPr>
              <p:cNvPr id="756" name="Group 174"/>
              <p:cNvGrpSpPr>
                <a:grpSpLocks/>
              </p:cNvGrpSpPr>
              <p:nvPr/>
            </p:nvGrpSpPr>
            <p:grpSpPr bwMode="auto">
              <a:xfrm>
                <a:off x="1004" y="2779"/>
                <a:ext cx="275" cy="261"/>
                <a:chOff x="1004" y="2779"/>
                <a:chExt cx="275" cy="261"/>
              </a:xfrm>
            </p:grpSpPr>
            <p:sp>
              <p:nvSpPr>
                <p:cNvPr id="770" name="Freeform 17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1" name="Freeform 17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2" name="Freeform 17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3" name="Freeform 17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4" name="Rectangle 17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5" name="Rectangle 18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6" name="Rectangle 18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7" name="Line 18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78" name="Group 183"/>
                <p:cNvGrpSpPr>
                  <a:grpSpLocks/>
                </p:cNvGrpSpPr>
                <p:nvPr/>
              </p:nvGrpSpPr>
              <p:grpSpPr bwMode="auto">
                <a:xfrm>
                  <a:off x="1004" y="3002"/>
                  <a:ext cx="275" cy="38"/>
                  <a:chOff x="1004" y="3002"/>
                  <a:chExt cx="275" cy="38"/>
                </a:xfrm>
              </p:grpSpPr>
              <p:sp>
                <p:nvSpPr>
                  <p:cNvPr id="779" name="Freeform 18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0" name="Freeform 18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1" name="Rectangle 18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57" name="Group 187"/>
              <p:cNvGrpSpPr>
                <a:grpSpLocks/>
              </p:cNvGrpSpPr>
              <p:nvPr/>
            </p:nvGrpSpPr>
            <p:grpSpPr bwMode="auto">
              <a:xfrm>
                <a:off x="997" y="2775"/>
                <a:ext cx="275" cy="260"/>
                <a:chOff x="997" y="2775"/>
                <a:chExt cx="275" cy="260"/>
              </a:xfrm>
            </p:grpSpPr>
            <p:sp>
              <p:nvSpPr>
                <p:cNvPr id="758" name="Freeform 18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9" name="Freeform 18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0" name="Freeform 19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1" name="Freeform 19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2" name="Rectangle 19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3" name="Rectangle 19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4" name="Rectangle 19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5" name="Line 19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66" name="Group 196"/>
                <p:cNvGrpSpPr>
                  <a:grpSpLocks/>
                </p:cNvGrpSpPr>
                <p:nvPr/>
              </p:nvGrpSpPr>
              <p:grpSpPr bwMode="auto">
                <a:xfrm>
                  <a:off x="997" y="2997"/>
                  <a:ext cx="275" cy="38"/>
                  <a:chOff x="997" y="2997"/>
                  <a:chExt cx="275" cy="38"/>
                </a:xfrm>
              </p:grpSpPr>
              <p:sp>
                <p:nvSpPr>
                  <p:cNvPr id="767" name="Freeform 19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8" name="Freeform 19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9" name="Rectangle 19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82" name="Group 200"/>
            <p:cNvGrpSpPr>
              <a:grpSpLocks/>
            </p:cNvGrpSpPr>
            <p:nvPr/>
          </p:nvGrpSpPr>
          <p:grpSpPr bwMode="auto">
            <a:xfrm>
              <a:off x="443617" y="4263703"/>
              <a:ext cx="531812" cy="523142"/>
              <a:chOff x="590" y="3047"/>
              <a:chExt cx="282" cy="265"/>
            </a:xfrm>
          </p:grpSpPr>
          <p:grpSp>
            <p:nvGrpSpPr>
              <p:cNvPr id="783" name="Group 201"/>
              <p:cNvGrpSpPr>
                <a:grpSpLocks/>
              </p:cNvGrpSpPr>
              <p:nvPr/>
            </p:nvGrpSpPr>
            <p:grpSpPr bwMode="auto">
              <a:xfrm>
                <a:off x="596" y="3051"/>
                <a:ext cx="276" cy="261"/>
                <a:chOff x="596" y="3051"/>
                <a:chExt cx="276" cy="261"/>
              </a:xfrm>
            </p:grpSpPr>
            <p:sp>
              <p:nvSpPr>
                <p:cNvPr id="797" name="Freeform 20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8" name="Freeform 20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9" name="Freeform 20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0" name="Freeform 20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1" name="Rectangle 20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2" name="Rectangle 20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3" name="Rectangle 20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4" name="Line 20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05" name="Group 210"/>
                <p:cNvGrpSpPr>
                  <a:grpSpLocks/>
                </p:cNvGrpSpPr>
                <p:nvPr/>
              </p:nvGrpSpPr>
              <p:grpSpPr bwMode="auto">
                <a:xfrm>
                  <a:off x="596" y="3274"/>
                  <a:ext cx="276" cy="38"/>
                  <a:chOff x="596" y="3274"/>
                  <a:chExt cx="276" cy="38"/>
                </a:xfrm>
              </p:grpSpPr>
              <p:sp>
                <p:nvSpPr>
                  <p:cNvPr id="806" name="Freeform 21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7" name="Freeform 21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8" name="Rectangle 21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84" name="Group 214"/>
              <p:cNvGrpSpPr>
                <a:grpSpLocks/>
              </p:cNvGrpSpPr>
              <p:nvPr/>
            </p:nvGrpSpPr>
            <p:grpSpPr bwMode="auto">
              <a:xfrm>
                <a:off x="590" y="3047"/>
                <a:ext cx="275" cy="260"/>
                <a:chOff x="590" y="3047"/>
                <a:chExt cx="275" cy="260"/>
              </a:xfrm>
            </p:grpSpPr>
            <p:sp>
              <p:nvSpPr>
                <p:cNvPr id="785" name="Freeform 21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6" name="Freeform 21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7" name="Freeform 21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8" name="Freeform 21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9" name="Rectangle 21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0" name="Rectangle 22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1" name="Rectangle 22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2" name="Line 22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93" name="Group 223"/>
                <p:cNvGrpSpPr>
                  <a:grpSpLocks/>
                </p:cNvGrpSpPr>
                <p:nvPr/>
              </p:nvGrpSpPr>
              <p:grpSpPr bwMode="auto">
                <a:xfrm>
                  <a:off x="590" y="3269"/>
                  <a:ext cx="275" cy="38"/>
                  <a:chOff x="590" y="3269"/>
                  <a:chExt cx="275" cy="38"/>
                </a:xfrm>
              </p:grpSpPr>
              <p:sp>
                <p:nvSpPr>
                  <p:cNvPr id="794" name="Freeform 22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5" name="Freeform 22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6" name="Rectangle 22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809" name="Group 227"/>
            <p:cNvGrpSpPr>
              <a:grpSpLocks/>
            </p:cNvGrpSpPr>
            <p:nvPr/>
          </p:nvGrpSpPr>
          <p:grpSpPr bwMode="auto">
            <a:xfrm>
              <a:off x="1040517" y="4890887"/>
              <a:ext cx="531812" cy="523142"/>
              <a:chOff x="906" y="3365"/>
              <a:chExt cx="281" cy="265"/>
            </a:xfrm>
          </p:grpSpPr>
          <p:grpSp>
            <p:nvGrpSpPr>
              <p:cNvPr id="810" name="Group 228"/>
              <p:cNvGrpSpPr>
                <a:grpSpLocks/>
              </p:cNvGrpSpPr>
              <p:nvPr/>
            </p:nvGrpSpPr>
            <p:grpSpPr bwMode="auto">
              <a:xfrm>
                <a:off x="912" y="3369"/>
                <a:ext cx="275" cy="261"/>
                <a:chOff x="912" y="3369"/>
                <a:chExt cx="275" cy="261"/>
              </a:xfrm>
            </p:grpSpPr>
            <p:sp>
              <p:nvSpPr>
                <p:cNvPr id="824" name="Freeform 22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5" name="Freeform 23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6" name="Freeform 23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7" name="Freeform 23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8" name="Rectangle 23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9" name="Rectangle 23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0" name="Rectangle 23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1" name="Line 23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32" name="Group 237"/>
                <p:cNvGrpSpPr>
                  <a:grpSpLocks/>
                </p:cNvGrpSpPr>
                <p:nvPr/>
              </p:nvGrpSpPr>
              <p:grpSpPr bwMode="auto">
                <a:xfrm>
                  <a:off x="912" y="3592"/>
                  <a:ext cx="275" cy="38"/>
                  <a:chOff x="912" y="3592"/>
                  <a:chExt cx="275" cy="38"/>
                </a:xfrm>
              </p:grpSpPr>
              <p:sp>
                <p:nvSpPr>
                  <p:cNvPr id="833" name="Freeform 23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4" name="Freeform 23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5" name="Rectangle 24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811" name="Group 241"/>
              <p:cNvGrpSpPr>
                <a:grpSpLocks/>
              </p:cNvGrpSpPr>
              <p:nvPr/>
            </p:nvGrpSpPr>
            <p:grpSpPr bwMode="auto">
              <a:xfrm>
                <a:off x="906" y="3365"/>
                <a:ext cx="275" cy="261"/>
                <a:chOff x="906" y="3365"/>
                <a:chExt cx="275" cy="261"/>
              </a:xfrm>
            </p:grpSpPr>
            <p:sp>
              <p:nvSpPr>
                <p:cNvPr id="812" name="Freeform 24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3" name="Freeform 24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4" name="Freeform 24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5" name="Freeform 24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6" name="Rectangle 24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7" name="Rectangle 24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8" name="Rectangle 24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9" name="Line 24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20" name="Group 250"/>
                <p:cNvGrpSpPr>
                  <a:grpSpLocks/>
                </p:cNvGrpSpPr>
                <p:nvPr/>
              </p:nvGrpSpPr>
              <p:grpSpPr bwMode="auto">
                <a:xfrm>
                  <a:off x="906" y="3587"/>
                  <a:ext cx="275" cy="39"/>
                  <a:chOff x="906" y="3587"/>
                  <a:chExt cx="275" cy="39"/>
                </a:xfrm>
              </p:grpSpPr>
              <p:sp>
                <p:nvSpPr>
                  <p:cNvPr id="821" name="Freeform 25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2" name="Freeform 25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3" name="Rectangle 25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sp>
          <p:nvSpPr>
            <p:cNvPr id="836" name="Rectangle 254"/>
            <p:cNvSpPr>
              <a:spLocks noChangeArrowheads="1"/>
            </p:cNvSpPr>
            <p:nvPr/>
          </p:nvSpPr>
          <p:spPr bwMode="auto">
            <a:xfrm>
              <a:off x="2351793" y="3453345"/>
              <a:ext cx="890587" cy="62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7" name="Rectangle 255"/>
            <p:cNvSpPr>
              <a:spLocks noChangeArrowheads="1"/>
            </p:cNvSpPr>
            <p:nvPr/>
          </p:nvSpPr>
          <p:spPr bwMode="auto">
            <a:xfrm>
              <a:off x="2502604" y="3542732"/>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a:t>
              </a:r>
            </a:p>
          </p:txBody>
        </p:sp>
        <p:grpSp>
          <p:nvGrpSpPr>
            <p:cNvPr id="838" name="Group 257"/>
            <p:cNvGrpSpPr>
              <a:grpSpLocks/>
            </p:cNvGrpSpPr>
            <p:nvPr/>
          </p:nvGrpSpPr>
          <p:grpSpPr bwMode="auto">
            <a:xfrm>
              <a:off x="8284279" y="2862794"/>
              <a:ext cx="409575" cy="668215"/>
              <a:chOff x="4305" y="2335"/>
              <a:chExt cx="216" cy="339"/>
            </a:xfrm>
          </p:grpSpPr>
          <p:grpSp>
            <p:nvGrpSpPr>
              <p:cNvPr id="839" name="Group 258"/>
              <p:cNvGrpSpPr>
                <a:grpSpLocks/>
              </p:cNvGrpSpPr>
              <p:nvPr/>
            </p:nvGrpSpPr>
            <p:grpSpPr bwMode="auto">
              <a:xfrm>
                <a:off x="4310" y="2341"/>
                <a:ext cx="211" cy="333"/>
                <a:chOff x="4310" y="2341"/>
                <a:chExt cx="211" cy="333"/>
              </a:xfrm>
            </p:grpSpPr>
            <p:sp>
              <p:nvSpPr>
                <p:cNvPr id="850" name="Freeform 259"/>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1" name="Freeform 260"/>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2" name="Freeform 261"/>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3" name="Freeform 262"/>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4" name="Rectangle 263"/>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5" name="Rectangle 264"/>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6" name="Line 265"/>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7" name="Line 266"/>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8" name="Line 267"/>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40" name="Group 268"/>
              <p:cNvGrpSpPr>
                <a:grpSpLocks/>
              </p:cNvGrpSpPr>
              <p:nvPr/>
            </p:nvGrpSpPr>
            <p:grpSpPr bwMode="auto">
              <a:xfrm>
                <a:off x="4305" y="2335"/>
                <a:ext cx="211" cy="332"/>
                <a:chOff x="4305" y="2335"/>
                <a:chExt cx="211" cy="332"/>
              </a:xfrm>
            </p:grpSpPr>
            <p:sp>
              <p:nvSpPr>
                <p:cNvPr id="841" name="Freeform 269"/>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2" name="Freeform 270"/>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3" name="Freeform 271"/>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4" name="Freeform 272"/>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5" name="Rectangle 273"/>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6" name="Rectangle 274"/>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7" name="Line 275"/>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8" name="Line 276"/>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9" name="Line 277"/>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59" name="Rectangle 279"/>
            <p:cNvSpPr>
              <a:spLocks noChangeArrowheads="1"/>
            </p:cNvSpPr>
            <p:nvPr/>
          </p:nvSpPr>
          <p:spPr bwMode="auto">
            <a:xfrm>
              <a:off x="7308035" y="2986976"/>
              <a:ext cx="948978"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smtClean="0">
                  <a:solidFill>
                    <a:srgbClr val="000099"/>
                  </a:solidFill>
                  <a:latin typeface="Calibri" panose="020F0502020204030204" pitchFamily="34" charset="0"/>
                  <a:ea typeface="华文楷体" panose="02010600040101010101" pitchFamily="2" charset="-122"/>
                </a:rPr>
                <a:t>源服务器</a:t>
              </a:r>
              <a:endParaRPr kumimoji="1" lang="zh-CN" altLang="en-US" sz="1846" dirty="0">
                <a:solidFill>
                  <a:srgbClr val="000099"/>
                </a:solidFill>
                <a:latin typeface="Calibri" panose="020F0502020204030204" pitchFamily="34" charset="0"/>
                <a:ea typeface="华文楷体" panose="02010600040101010101" pitchFamily="2" charset="-122"/>
              </a:endParaRPr>
            </a:p>
          </p:txBody>
        </p:sp>
        <p:sp>
          <p:nvSpPr>
            <p:cNvPr id="860" name="Rectangle 280"/>
            <p:cNvSpPr>
              <a:spLocks noChangeArrowheads="1"/>
            </p:cNvSpPr>
            <p:nvPr/>
          </p:nvSpPr>
          <p:spPr bwMode="auto">
            <a:xfrm>
              <a:off x="4232978" y="4040963"/>
              <a:ext cx="850900" cy="39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1" name="Rectangle 281"/>
            <p:cNvSpPr>
              <a:spLocks noChangeArrowheads="1"/>
            </p:cNvSpPr>
            <p:nvPr/>
          </p:nvSpPr>
          <p:spPr bwMode="auto">
            <a:xfrm>
              <a:off x="4915681" y="4106905"/>
              <a:ext cx="835229"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dirty="0">
                  <a:solidFill>
                    <a:srgbClr val="000099"/>
                  </a:solidFill>
                  <a:latin typeface="Calibri" panose="020F0502020204030204" pitchFamily="34" charset="0"/>
                  <a:ea typeface="华文楷体" panose="02010600040101010101" pitchFamily="2" charset="-122"/>
                </a:rPr>
                <a:t>2 Mbit/s</a:t>
              </a:r>
            </a:p>
          </p:txBody>
        </p:sp>
        <p:grpSp>
          <p:nvGrpSpPr>
            <p:cNvPr id="862" name="Group 282"/>
            <p:cNvGrpSpPr>
              <a:grpSpLocks/>
            </p:cNvGrpSpPr>
            <p:nvPr/>
          </p:nvGrpSpPr>
          <p:grpSpPr bwMode="auto">
            <a:xfrm>
              <a:off x="6203067" y="4237326"/>
              <a:ext cx="582612" cy="378069"/>
              <a:chOff x="3202" y="3033"/>
              <a:chExt cx="309" cy="192"/>
            </a:xfrm>
          </p:grpSpPr>
          <p:sp>
            <p:nvSpPr>
              <p:cNvPr id="863" name="Oval 283"/>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4" name="Rectangle 284"/>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5" name="Rectangle 285"/>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6" name="Oval 286"/>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67" name="Group 287"/>
              <p:cNvGrpSpPr>
                <a:grpSpLocks/>
              </p:cNvGrpSpPr>
              <p:nvPr/>
            </p:nvGrpSpPr>
            <p:grpSpPr bwMode="auto">
              <a:xfrm>
                <a:off x="3249" y="3046"/>
                <a:ext cx="214" cy="86"/>
                <a:chOff x="3249" y="3046"/>
                <a:chExt cx="214" cy="86"/>
              </a:xfrm>
            </p:grpSpPr>
            <p:grpSp>
              <p:nvGrpSpPr>
                <p:cNvPr id="870" name="Group 288"/>
                <p:cNvGrpSpPr>
                  <a:grpSpLocks/>
                </p:cNvGrpSpPr>
                <p:nvPr/>
              </p:nvGrpSpPr>
              <p:grpSpPr bwMode="auto">
                <a:xfrm>
                  <a:off x="3249" y="3046"/>
                  <a:ext cx="212" cy="84"/>
                  <a:chOff x="3249" y="3046"/>
                  <a:chExt cx="212" cy="84"/>
                </a:xfrm>
              </p:grpSpPr>
              <p:sp>
                <p:nvSpPr>
                  <p:cNvPr id="880" name="Freeform 289"/>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1" name="Freeform 290"/>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2" name="Freeform 291"/>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3" name="Freeform 292"/>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4" name="Freeform 293"/>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5" name="Freeform 294"/>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6" name="Freeform 295"/>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7" name="Freeform 296"/>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71" name="Group 297"/>
                <p:cNvGrpSpPr>
                  <a:grpSpLocks/>
                </p:cNvGrpSpPr>
                <p:nvPr/>
              </p:nvGrpSpPr>
              <p:grpSpPr bwMode="auto">
                <a:xfrm>
                  <a:off x="3251" y="3048"/>
                  <a:ext cx="212" cy="84"/>
                  <a:chOff x="3251" y="3048"/>
                  <a:chExt cx="212" cy="84"/>
                </a:xfrm>
              </p:grpSpPr>
              <p:sp>
                <p:nvSpPr>
                  <p:cNvPr id="872" name="Freeform 298"/>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3" name="Freeform 299"/>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4" name="Freeform 300"/>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5" name="Freeform 301"/>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6" name="Freeform 302"/>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7" name="Freeform 303"/>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8" name="Freeform 304"/>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9" name="Freeform 305"/>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68" name="Line 306"/>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9" name="Line 307"/>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sp>
          <p:nvSpPr>
            <p:cNvPr id="888" name="Rectangle 308"/>
            <p:cNvSpPr>
              <a:spLocks noChangeArrowheads="1"/>
            </p:cNvSpPr>
            <p:nvPr/>
          </p:nvSpPr>
          <p:spPr bwMode="auto">
            <a:xfrm>
              <a:off x="6796793" y="3809434"/>
              <a:ext cx="890587" cy="3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9" name="Rectangle 309"/>
            <p:cNvSpPr>
              <a:spLocks noChangeArrowheads="1"/>
            </p:cNvSpPr>
            <p:nvPr/>
          </p:nvSpPr>
          <p:spPr bwMode="auto">
            <a:xfrm>
              <a:off x="7200017" y="4307664"/>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互联网</a:t>
              </a:r>
            </a:p>
          </p:txBody>
        </p:sp>
        <p:sp>
          <p:nvSpPr>
            <p:cNvPr id="890" name="Rectangle 310"/>
            <p:cNvSpPr>
              <a:spLocks noChangeArrowheads="1"/>
            </p:cNvSpPr>
            <p:nvPr/>
          </p:nvSpPr>
          <p:spPr bwMode="auto">
            <a:xfrm>
              <a:off x="3720217" y="3898822"/>
              <a:ext cx="400050" cy="3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1" name="Rectangle 311"/>
            <p:cNvSpPr>
              <a:spLocks noChangeArrowheads="1"/>
            </p:cNvSpPr>
            <p:nvPr/>
          </p:nvSpPr>
          <p:spPr bwMode="auto">
            <a:xfrm>
              <a:off x="2864554" y="4610997"/>
              <a:ext cx="433388" cy="3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2" name="Rectangle 312"/>
            <p:cNvSpPr>
              <a:spLocks noChangeArrowheads="1"/>
            </p:cNvSpPr>
            <p:nvPr/>
          </p:nvSpPr>
          <p:spPr bwMode="auto">
            <a:xfrm>
              <a:off x="1661229" y="4254909"/>
              <a:ext cx="436563" cy="36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3" name="Rectangle 313"/>
            <p:cNvSpPr>
              <a:spLocks noChangeArrowheads="1"/>
            </p:cNvSpPr>
            <p:nvPr/>
          </p:nvSpPr>
          <p:spPr bwMode="auto">
            <a:xfrm>
              <a:off x="327729" y="3912009"/>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浏览器</a:t>
              </a:r>
            </a:p>
          </p:txBody>
        </p:sp>
        <p:sp>
          <p:nvSpPr>
            <p:cNvPr id="894" name="Rectangle 314"/>
            <p:cNvSpPr>
              <a:spLocks noChangeArrowheads="1"/>
            </p:cNvSpPr>
            <p:nvPr/>
          </p:nvSpPr>
          <p:spPr bwMode="auto">
            <a:xfrm>
              <a:off x="3715454" y="3923732"/>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1</a:t>
              </a:r>
            </a:p>
          </p:txBody>
        </p:sp>
        <p:sp>
          <p:nvSpPr>
            <p:cNvPr id="895" name="Rectangle 315"/>
            <p:cNvSpPr>
              <a:spLocks noChangeArrowheads="1"/>
            </p:cNvSpPr>
            <p:nvPr/>
          </p:nvSpPr>
          <p:spPr bwMode="auto">
            <a:xfrm>
              <a:off x="6336417" y="3925197"/>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2</a:t>
              </a:r>
            </a:p>
          </p:txBody>
        </p:sp>
      </p:grpSp>
      <p:sp>
        <p:nvSpPr>
          <p:cNvPr id="308" name="Line 101"/>
          <p:cNvSpPr>
            <a:spLocks noChangeShapeType="1"/>
          </p:cNvSpPr>
          <p:nvPr/>
        </p:nvSpPr>
        <p:spPr bwMode="auto">
          <a:xfrm>
            <a:off x="2124076" y="5616738"/>
            <a:ext cx="50195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09" name="Line 339"/>
          <p:cNvSpPr>
            <a:spLocks noChangeShapeType="1"/>
          </p:cNvSpPr>
          <p:nvPr/>
        </p:nvSpPr>
        <p:spPr bwMode="auto">
          <a:xfrm flipV="1">
            <a:off x="2930501" y="4844561"/>
            <a:ext cx="719137" cy="5978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nvGrpSpPr>
          <p:cNvPr id="310" name="Group 237"/>
          <p:cNvGrpSpPr>
            <a:grpSpLocks/>
          </p:cNvGrpSpPr>
          <p:nvPr/>
        </p:nvGrpSpPr>
        <p:grpSpPr bwMode="auto">
          <a:xfrm>
            <a:off x="2603500" y="5168328"/>
            <a:ext cx="444500" cy="775189"/>
            <a:chOff x="1660" y="3427"/>
            <a:chExt cx="217" cy="339"/>
          </a:xfrm>
        </p:grpSpPr>
        <p:grpSp>
          <p:nvGrpSpPr>
            <p:cNvPr id="311" name="Group 238"/>
            <p:cNvGrpSpPr>
              <a:grpSpLocks/>
            </p:cNvGrpSpPr>
            <p:nvPr/>
          </p:nvGrpSpPr>
          <p:grpSpPr bwMode="auto">
            <a:xfrm>
              <a:off x="1665" y="3433"/>
              <a:ext cx="212" cy="333"/>
              <a:chOff x="1665" y="3433"/>
              <a:chExt cx="212" cy="333"/>
            </a:xfrm>
          </p:grpSpPr>
          <p:sp>
            <p:nvSpPr>
              <p:cNvPr id="322" name="Freeform 239"/>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3" name="Freeform 240"/>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4" name="Freeform 241"/>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5" name="Freeform 242"/>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6"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7"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8" name="Line 245"/>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9" name="Line 246"/>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30" name="Line 247"/>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nvGrpSpPr>
            <p:cNvPr id="312" name="Group 248"/>
            <p:cNvGrpSpPr>
              <a:grpSpLocks/>
            </p:cNvGrpSpPr>
            <p:nvPr/>
          </p:nvGrpSpPr>
          <p:grpSpPr bwMode="auto">
            <a:xfrm>
              <a:off x="1660" y="3427"/>
              <a:ext cx="212" cy="333"/>
              <a:chOff x="1660" y="3427"/>
              <a:chExt cx="212" cy="333"/>
            </a:xfrm>
          </p:grpSpPr>
          <p:sp>
            <p:nvSpPr>
              <p:cNvPr id="313" name="Freeform 249"/>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4" name="Freeform 250"/>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5" name="Freeform 251"/>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6" name="Freeform 252"/>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7"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8"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9" name="Line 255"/>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0" name="Line 256"/>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1" name="Line 257"/>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sp>
        <p:nvSpPr>
          <p:cNvPr id="331" name="Rectangle 261"/>
          <p:cNvSpPr>
            <a:spLocks noChangeArrowheads="1"/>
          </p:cNvSpPr>
          <p:nvPr/>
        </p:nvSpPr>
        <p:spPr bwMode="auto">
          <a:xfrm>
            <a:off x="2558727" y="5958961"/>
            <a:ext cx="1852514" cy="56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校园网的</a:t>
            </a:r>
            <a:r>
              <a:rPr kumimoji="1" lang="en-US" altLang="zh-CN" sz="1846" dirty="0">
                <a:solidFill>
                  <a:srgbClr val="000099"/>
                </a:solidFill>
                <a:latin typeface="Calibri" panose="020F0502020204030204" pitchFamily="34" charset="0"/>
                <a:ea typeface="华文楷体" panose="02010600040101010101" pitchFamily="2" charset="-122"/>
              </a:rPr>
              <a:t>web</a:t>
            </a:r>
            <a:r>
              <a:rPr kumimoji="1" lang="zh-CN" altLang="en-US" sz="1846" dirty="0">
                <a:solidFill>
                  <a:srgbClr val="000099"/>
                </a:solidFill>
                <a:latin typeface="Calibri" panose="020F0502020204030204" pitchFamily="34" charset="0"/>
                <a:ea typeface="华文楷体" panose="02010600040101010101" pitchFamily="2" charset="-122"/>
              </a:rPr>
              <a:t>缓存</a:t>
            </a:r>
          </a:p>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（代理服务器）</a:t>
            </a:r>
          </a:p>
        </p:txBody>
      </p:sp>
      <p:sp>
        <p:nvSpPr>
          <p:cNvPr id="6" name="圆角矩形 5"/>
          <p:cNvSpPr/>
          <p:nvPr/>
        </p:nvSpPr>
        <p:spPr>
          <a:xfrm>
            <a:off x="1197092" y="2529535"/>
            <a:ext cx="7401556"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smtClean="0">
                <a:solidFill>
                  <a:srgbClr val="FFFFFF"/>
                </a:solidFill>
                <a:latin typeface="Calibri" panose="020F0502020204030204" pitchFamily="34" charset="0"/>
                <a:ea typeface="黑体" panose="02010609060101010101" pitchFamily="49" charset="-122"/>
              </a:rPr>
              <a:t>2</a:t>
            </a:r>
            <a:r>
              <a:rPr lang="zh-CN" altLang="en-US" sz="1600" dirty="0" smtClean="0">
                <a:solidFill>
                  <a:srgbClr val="FFFFFF"/>
                </a:solidFill>
                <a:latin typeface="Calibri" panose="020F0502020204030204" pitchFamily="34" charset="0"/>
                <a:ea typeface="黑体" panose="02010609060101010101" pitchFamily="49" charset="-122"/>
              </a:rPr>
              <a:t>）若</a:t>
            </a:r>
            <a:r>
              <a:rPr lang="en-US" altLang="zh-CN" sz="1600" dirty="0" smtClean="0">
                <a:solidFill>
                  <a:srgbClr val="FFFFFF"/>
                </a:solidFill>
                <a:latin typeface="Calibri" panose="020F0502020204030204" pitchFamily="34" charset="0"/>
                <a:ea typeface="黑体" panose="02010609060101010101" pitchFamily="49" charset="-122"/>
              </a:rPr>
              <a:t>Web</a:t>
            </a:r>
            <a:r>
              <a:rPr lang="zh-CN" altLang="en-US" sz="1600" dirty="0" smtClean="0">
                <a:solidFill>
                  <a:srgbClr val="FFFFFF"/>
                </a:solidFill>
                <a:latin typeface="Calibri" panose="020F0502020204030204" pitchFamily="34" charset="0"/>
                <a:ea typeface="黑体" panose="02010609060101010101" pitchFamily="49" charset="-122"/>
              </a:rPr>
              <a:t>缓存已存放</a:t>
            </a:r>
            <a:r>
              <a:rPr lang="zh-CN" altLang="en-US" sz="1600" dirty="0">
                <a:solidFill>
                  <a:srgbClr val="FFFFFF"/>
                </a:solidFill>
                <a:latin typeface="Calibri" panose="020F0502020204030204" pitchFamily="34" charset="0"/>
                <a:ea typeface="黑体" panose="02010609060101010101" pitchFamily="49" charset="-122"/>
              </a:rPr>
              <a:t>了所请求的对象，则将此对象放入 </a:t>
            </a:r>
            <a:r>
              <a:rPr lang="en-US" altLang="zh-CN" sz="1600" dirty="0">
                <a:solidFill>
                  <a:srgbClr val="FFFFFF"/>
                </a:solidFill>
                <a:latin typeface="Calibri" panose="020F0502020204030204" pitchFamily="34" charset="0"/>
                <a:ea typeface="黑体" panose="02010609060101010101" pitchFamily="49" charset="-122"/>
              </a:rPr>
              <a:t>HTTP </a:t>
            </a:r>
            <a:r>
              <a:rPr lang="zh-CN" altLang="en-US" sz="1600" dirty="0">
                <a:solidFill>
                  <a:srgbClr val="FFFFFF"/>
                </a:solidFill>
                <a:latin typeface="Calibri" panose="020F0502020204030204" pitchFamily="34" charset="0"/>
                <a:ea typeface="黑体" panose="02010609060101010101" pitchFamily="49" charset="-122"/>
              </a:rPr>
              <a:t>响应报文中返回</a:t>
            </a:r>
            <a:r>
              <a:rPr lang="zh-CN" altLang="en-US" sz="1600" dirty="0" smtClean="0">
                <a:solidFill>
                  <a:srgbClr val="FFFFFF"/>
                </a:solidFill>
                <a:latin typeface="Calibri" panose="020F0502020204030204" pitchFamily="34" charset="0"/>
                <a:ea typeface="黑体" panose="02010609060101010101" pitchFamily="49" charset="-122"/>
              </a:rPr>
              <a:t>给</a:t>
            </a:r>
            <a:endParaRPr lang="en-US" altLang="zh-CN" sz="1600" dirty="0" smtClean="0">
              <a:solidFill>
                <a:srgbClr val="FFFFFF"/>
              </a:solidFill>
              <a:latin typeface="Calibri" panose="020F0502020204030204" pitchFamily="34" charset="0"/>
              <a:ea typeface="黑体" panose="02010609060101010101" pitchFamily="49" charset="-122"/>
            </a:endParaRPr>
          </a:p>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 </a:t>
            </a:r>
            <a:r>
              <a:rPr lang="en-US" altLang="zh-CN" sz="1600" dirty="0" smtClean="0">
                <a:solidFill>
                  <a:srgbClr val="FFFFFF"/>
                </a:solidFill>
                <a:latin typeface="Calibri" panose="020F0502020204030204" pitchFamily="34" charset="0"/>
                <a:ea typeface="黑体" panose="02010609060101010101" pitchFamily="49" charset="-122"/>
              </a:rPr>
              <a:t>      </a:t>
            </a:r>
            <a:r>
              <a:rPr lang="zh-CN" altLang="en-US" sz="1600" dirty="0" smtClean="0">
                <a:solidFill>
                  <a:srgbClr val="FFFFFF"/>
                </a:solidFill>
                <a:latin typeface="Calibri" panose="020F0502020204030204" pitchFamily="34" charset="0"/>
                <a:ea typeface="黑体" panose="02010609060101010101" pitchFamily="49" charset="-122"/>
              </a:rPr>
              <a:t>浏览器</a:t>
            </a:r>
            <a:endParaRPr lang="zh-CN" altLang="en-US" sz="1600" dirty="0">
              <a:solidFill>
                <a:srgbClr val="FFFFFF"/>
              </a:solidFill>
              <a:latin typeface="Calibri" panose="020F0502020204030204" pitchFamily="34" charset="0"/>
              <a:ea typeface="黑体" panose="02010609060101010101" pitchFamily="49" charset="-122"/>
            </a:endParaRPr>
          </a:p>
        </p:txBody>
      </p:sp>
      <p:grpSp>
        <p:nvGrpSpPr>
          <p:cNvPr id="342" name="组合 341"/>
          <p:cNvGrpSpPr/>
          <p:nvPr/>
        </p:nvGrpSpPr>
        <p:grpSpPr>
          <a:xfrm>
            <a:off x="887089" y="3673874"/>
            <a:ext cx="1700214" cy="2086709"/>
            <a:chOff x="990600" y="3387214"/>
            <a:chExt cx="1700214" cy="2086709"/>
          </a:xfrm>
        </p:grpSpPr>
        <p:sp>
          <p:nvSpPr>
            <p:cNvPr id="343" name="Freeform 320"/>
            <p:cNvSpPr>
              <a:spLocks/>
            </p:cNvSpPr>
            <p:nvPr/>
          </p:nvSpPr>
          <p:spPr bwMode="auto">
            <a:xfrm>
              <a:off x="1695450" y="4204900"/>
              <a:ext cx="914400" cy="945173"/>
            </a:xfrm>
            <a:custGeom>
              <a:avLst/>
              <a:gdLst>
                <a:gd name="T0" fmla="*/ 0 w 504"/>
                <a:gd name="T1" fmla="*/ 0 h 524"/>
                <a:gd name="T2" fmla="*/ 2147483646 w 504"/>
                <a:gd name="T3" fmla="*/ 2147483646 h 524"/>
                <a:gd name="T4" fmla="*/ 0 60000 65536"/>
                <a:gd name="T5" fmla="*/ 0 60000 65536"/>
              </a:gdLst>
              <a:ahLst/>
              <a:cxnLst>
                <a:cxn ang="T4">
                  <a:pos x="T0" y="T1"/>
                </a:cxn>
                <a:cxn ang="T5">
                  <a:pos x="T2" y="T3"/>
                </a:cxn>
              </a:cxnLst>
              <a:rect l="0" t="0" r="r" b="b"/>
              <a:pathLst>
                <a:path w="504" h="524">
                  <a:moveTo>
                    <a:pt x="0" y="0"/>
                  </a:moveTo>
                  <a:cubicBezTo>
                    <a:pt x="84" y="87"/>
                    <a:pt x="399" y="415"/>
                    <a:pt x="504" y="524"/>
                  </a:cubicBezTo>
                </a:path>
              </a:pathLst>
            </a:custGeom>
            <a:noFill/>
            <a:ln w="38100" cmpd="sng">
              <a:solidFill>
                <a:srgbClr val="FF0000"/>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99"/>
                </a:solidFill>
                <a:effectLst/>
                <a:uLnTx/>
                <a:uFillTx/>
                <a:latin typeface="Tahoma" pitchFamily="34" charset="0"/>
              </a:endParaRPr>
            </a:p>
          </p:txBody>
        </p:sp>
        <p:sp>
          <p:nvSpPr>
            <p:cNvPr id="344" name="Freeform 321"/>
            <p:cNvSpPr>
              <a:spLocks/>
            </p:cNvSpPr>
            <p:nvPr/>
          </p:nvSpPr>
          <p:spPr bwMode="auto">
            <a:xfrm>
              <a:off x="990600" y="4533146"/>
              <a:ext cx="1663700" cy="804496"/>
            </a:xfrm>
            <a:custGeom>
              <a:avLst/>
              <a:gdLst>
                <a:gd name="T0" fmla="*/ 0 w 917"/>
                <a:gd name="T1" fmla="*/ 0 h 446"/>
                <a:gd name="T2" fmla="*/ 2147483646 w 917"/>
                <a:gd name="T3" fmla="*/ 2147483646 h 446"/>
                <a:gd name="T4" fmla="*/ 0 60000 65536"/>
                <a:gd name="T5" fmla="*/ 0 60000 65536"/>
              </a:gdLst>
              <a:ahLst/>
              <a:cxnLst>
                <a:cxn ang="T4">
                  <a:pos x="T0" y="T1"/>
                </a:cxn>
                <a:cxn ang="T5">
                  <a:pos x="T2" y="T3"/>
                </a:cxn>
              </a:cxnLst>
              <a:rect l="0" t="0" r="r" b="b"/>
              <a:pathLst>
                <a:path w="917" h="446">
                  <a:moveTo>
                    <a:pt x="0" y="0"/>
                  </a:moveTo>
                  <a:cubicBezTo>
                    <a:pt x="153" y="74"/>
                    <a:pt x="726" y="353"/>
                    <a:pt x="917" y="446"/>
                  </a:cubicBezTo>
                </a:path>
              </a:pathLst>
            </a:custGeom>
            <a:noFill/>
            <a:ln w="38100" cmpd="sng">
              <a:solidFill>
                <a:srgbClr val="FF0000"/>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99"/>
                </a:solidFill>
                <a:effectLst/>
                <a:uLnTx/>
                <a:uFillTx/>
                <a:latin typeface="Tahoma" pitchFamily="34" charset="0"/>
              </a:endParaRPr>
            </a:p>
          </p:txBody>
        </p:sp>
        <p:sp>
          <p:nvSpPr>
            <p:cNvPr id="345" name="Freeform 322"/>
            <p:cNvSpPr>
              <a:spLocks/>
            </p:cNvSpPr>
            <p:nvPr/>
          </p:nvSpPr>
          <p:spPr bwMode="auto">
            <a:xfrm>
              <a:off x="1554163" y="5135419"/>
              <a:ext cx="1066800" cy="338504"/>
            </a:xfrm>
            <a:custGeom>
              <a:avLst/>
              <a:gdLst>
                <a:gd name="T0" fmla="*/ 0 w 588"/>
                <a:gd name="T1" fmla="*/ 0 h 188"/>
                <a:gd name="T2" fmla="*/ 2147483646 w 588"/>
                <a:gd name="T3" fmla="*/ 2147483646 h 188"/>
                <a:gd name="T4" fmla="*/ 0 60000 65536"/>
                <a:gd name="T5" fmla="*/ 0 60000 65536"/>
              </a:gdLst>
              <a:ahLst/>
              <a:cxnLst>
                <a:cxn ang="T4">
                  <a:pos x="T0" y="T1"/>
                </a:cxn>
                <a:cxn ang="T5">
                  <a:pos x="T2" y="T3"/>
                </a:cxn>
              </a:cxnLst>
              <a:rect l="0" t="0" r="r" b="b"/>
              <a:pathLst>
                <a:path w="588" h="188">
                  <a:moveTo>
                    <a:pt x="0" y="0"/>
                  </a:moveTo>
                  <a:cubicBezTo>
                    <a:pt x="98" y="31"/>
                    <a:pt x="466" y="149"/>
                    <a:pt x="588" y="188"/>
                  </a:cubicBezTo>
                </a:path>
              </a:pathLst>
            </a:custGeom>
            <a:noFill/>
            <a:ln w="38100" cmpd="sng">
              <a:solidFill>
                <a:srgbClr val="FF0000"/>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99"/>
                </a:solidFill>
                <a:effectLst/>
                <a:uLnTx/>
                <a:uFillTx/>
                <a:latin typeface="Tahoma" pitchFamily="34" charset="0"/>
              </a:endParaRPr>
            </a:p>
          </p:txBody>
        </p:sp>
        <p:sp>
          <p:nvSpPr>
            <p:cNvPr id="346" name="Freeform 323"/>
            <p:cNvSpPr>
              <a:spLocks/>
            </p:cNvSpPr>
            <p:nvPr/>
          </p:nvSpPr>
          <p:spPr bwMode="auto">
            <a:xfrm>
              <a:off x="1565276" y="3387214"/>
              <a:ext cx="1125538" cy="1639765"/>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rgbClr val="FF0000"/>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99"/>
                </a:solidFill>
                <a:effectLst/>
                <a:uLnTx/>
                <a:uFillTx/>
                <a:latin typeface="Tahoma" pitchFamily="34" charset="0"/>
              </a:endParaRPr>
            </a:p>
          </p:txBody>
        </p:sp>
      </p:grpSp>
    </p:spTree>
    <p:extLst>
      <p:ext uri="{BB962C8B-B14F-4D97-AF65-F5344CB8AC3E}">
        <p14:creationId xmlns:p14="http://schemas.microsoft.com/office/powerpoint/2010/main" val="16090986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42"/>
                                        </p:tgtEl>
                                        <p:attrNameLst>
                                          <p:attrName>style.visibility</p:attrName>
                                        </p:attrNameLst>
                                      </p:cBhvr>
                                      <p:to>
                                        <p:strVal val="visible"/>
                                      </p:to>
                                    </p:set>
                                    <p:animEffect transition="in" filter="wipe(right)">
                                      <p:cBhvr>
                                        <p:cTn id="11"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1597649"/>
          </a:xfrm>
        </p:spPr>
        <p:txBody>
          <a:bodyPr/>
          <a:lstStyle/>
          <a:p>
            <a:r>
              <a:rPr lang="zh-CN" altLang="en-US" dirty="0" smtClean="0"/>
              <a:t>代理服务器 </a:t>
            </a:r>
            <a:r>
              <a:rPr lang="en-US" altLang="zh-CN" dirty="0"/>
              <a:t>(proxy server) </a:t>
            </a:r>
            <a:r>
              <a:rPr lang="zh-CN" altLang="en-US" dirty="0" smtClean="0"/>
              <a:t>，</a:t>
            </a:r>
            <a:r>
              <a:rPr lang="zh-CN" altLang="en-US" dirty="0"/>
              <a:t>又</a:t>
            </a:r>
            <a:r>
              <a:rPr lang="zh-CN" altLang="en-US" dirty="0" smtClean="0"/>
              <a:t>称 </a:t>
            </a:r>
            <a:r>
              <a:rPr lang="en-US" altLang="zh-CN" dirty="0" smtClean="0"/>
              <a:t>Web</a:t>
            </a:r>
            <a:r>
              <a:rPr lang="zh-CN" altLang="en-US" dirty="0" smtClean="0"/>
              <a:t>缓存 </a:t>
            </a:r>
            <a:r>
              <a:rPr lang="en-US" altLang="zh-CN" dirty="0" smtClean="0"/>
              <a:t>(Web cache)</a:t>
            </a:r>
          </a:p>
          <a:p>
            <a:pPr lvl="1">
              <a:lnSpc>
                <a:spcPct val="150000"/>
              </a:lnSpc>
            </a:pPr>
            <a:r>
              <a:rPr lang="zh-CN" altLang="en-US" sz="1800" dirty="0" smtClean="0"/>
              <a:t>使用</a:t>
            </a:r>
            <a:r>
              <a:rPr lang="en-US" altLang="zh-CN" sz="1800" dirty="0" smtClean="0"/>
              <a:t>Web</a:t>
            </a:r>
            <a:r>
              <a:rPr lang="zh-CN" altLang="en-US" sz="1800" dirty="0" smtClean="0"/>
              <a:t>缓存时</a:t>
            </a:r>
            <a:endParaRPr lang="en-US" altLang="zh-CN" sz="1800" dirty="0" smtClean="0"/>
          </a:p>
          <a:p>
            <a:pPr lvl="1">
              <a:lnSpc>
                <a:spcPct val="150000"/>
              </a:lnSpc>
            </a:pPr>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grpSp>
        <p:nvGrpSpPr>
          <p:cNvPr id="908" name="组合 907"/>
          <p:cNvGrpSpPr/>
          <p:nvPr/>
        </p:nvGrpSpPr>
        <p:grpSpPr>
          <a:xfrm>
            <a:off x="143579" y="3097928"/>
            <a:ext cx="8893175" cy="2990849"/>
            <a:chOff x="143579" y="2862794"/>
            <a:chExt cx="8893175" cy="2990849"/>
          </a:xfrm>
        </p:grpSpPr>
        <p:grpSp>
          <p:nvGrpSpPr>
            <p:cNvPr id="607" name="Group 24"/>
            <p:cNvGrpSpPr>
              <a:grpSpLocks/>
            </p:cNvGrpSpPr>
            <p:nvPr/>
          </p:nvGrpSpPr>
          <p:grpSpPr bwMode="auto">
            <a:xfrm>
              <a:off x="143579" y="3130960"/>
              <a:ext cx="3597275" cy="2587869"/>
              <a:chOff x="912" y="768"/>
              <a:chExt cx="2400" cy="1584"/>
            </a:xfrm>
          </p:grpSpPr>
          <p:sp>
            <p:nvSpPr>
              <p:cNvPr id="608"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09"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0"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1"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2"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3"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4"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5"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6"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17" name="Group 34"/>
              <p:cNvGrpSpPr>
                <a:grpSpLocks/>
              </p:cNvGrpSpPr>
              <p:nvPr/>
            </p:nvGrpSpPr>
            <p:grpSpPr bwMode="auto">
              <a:xfrm>
                <a:off x="912" y="768"/>
                <a:ext cx="2386" cy="1553"/>
                <a:chOff x="912" y="768"/>
                <a:chExt cx="2386" cy="1553"/>
              </a:xfrm>
            </p:grpSpPr>
            <p:sp>
              <p:nvSpPr>
                <p:cNvPr id="618"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9"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0"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1"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2"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3"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4"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5"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6"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aphicFrame>
          <p:nvGraphicFramePr>
            <p:cNvPr id="627" name="Object 44"/>
            <p:cNvGraphicFramePr>
              <a:graphicFrameLocks noChangeAspect="1"/>
            </p:cNvGraphicFramePr>
            <p:nvPr>
              <p:extLst/>
            </p:nvPr>
          </p:nvGraphicFramePr>
          <p:xfrm>
            <a:off x="6693603" y="3873909"/>
            <a:ext cx="1841500" cy="1160585"/>
          </p:xfrm>
          <a:graphic>
            <a:graphicData uri="http://schemas.openxmlformats.org/presentationml/2006/ole">
              <mc:AlternateContent xmlns:mc="http://schemas.openxmlformats.org/markup-compatibility/2006">
                <mc:Choice xmlns:v="urn:schemas-microsoft-com:vml" Requires="v">
                  <p:oleObj spid="_x0000_s13361" name="VISIO" r:id="rId4" imgW="1687068" imgH="964692" progId="Visio.Drawing.11">
                    <p:embed/>
                  </p:oleObj>
                </mc:Choice>
                <mc:Fallback>
                  <p:oleObj name="VISIO" r:id="rId4" imgW="1687068" imgH="964692" progId="Visio.Drawing.11">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3603" y="3873909"/>
                          <a:ext cx="1841500" cy="1160585"/>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8" name="Line 45"/>
            <p:cNvSpPr>
              <a:spLocks noChangeShapeType="1"/>
            </p:cNvSpPr>
            <p:nvPr/>
          </p:nvSpPr>
          <p:spPr bwMode="auto">
            <a:xfrm>
              <a:off x="3771017" y="4441013"/>
              <a:ext cx="26289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9" name="Line 46"/>
            <p:cNvSpPr>
              <a:spLocks noChangeShapeType="1"/>
            </p:cNvSpPr>
            <p:nvPr/>
          </p:nvSpPr>
          <p:spPr bwMode="auto">
            <a:xfrm>
              <a:off x="7833429" y="4955364"/>
              <a:ext cx="676275" cy="54805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0" name="Line 47"/>
            <p:cNvSpPr>
              <a:spLocks noChangeShapeType="1"/>
            </p:cNvSpPr>
            <p:nvPr/>
          </p:nvSpPr>
          <p:spPr bwMode="auto">
            <a:xfrm>
              <a:off x="8223955" y="4674009"/>
              <a:ext cx="542925" cy="11576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1" name="Line 48"/>
            <p:cNvSpPr>
              <a:spLocks noChangeShapeType="1"/>
            </p:cNvSpPr>
            <p:nvPr/>
          </p:nvSpPr>
          <p:spPr bwMode="auto">
            <a:xfrm flipV="1">
              <a:off x="8254116" y="3986745"/>
              <a:ext cx="512762" cy="1553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2" name="Line 49"/>
            <p:cNvSpPr>
              <a:spLocks noChangeShapeType="1"/>
            </p:cNvSpPr>
            <p:nvPr/>
          </p:nvSpPr>
          <p:spPr bwMode="auto">
            <a:xfrm flipV="1">
              <a:off x="7801679" y="3362491"/>
              <a:ext cx="708025" cy="60080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33" name="Group 51"/>
            <p:cNvGrpSpPr>
              <a:grpSpLocks/>
            </p:cNvGrpSpPr>
            <p:nvPr/>
          </p:nvGrpSpPr>
          <p:grpSpPr bwMode="auto">
            <a:xfrm>
              <a:off x="8627179" y="3640914"/>
              <a:ext cx="409575" cy="666750"/>
              <a:chOff x="4486" y="2730"/>
              <a:chExt cx="217" cy="339"/>
            </a:xfrm>
          </p:grpSpPr>
          <p:grpSp>
            <p:nvGrpSpPr>
              <p:cNvPr id="634" name="Group 52"/>
              <p:cNvGrpSpPr>
                <a:grpSpLocks/>
              </p:cNvGrpSpPr>
              <p:nvPr/>
            </p:nvGrpSpPr>
            <p:grpSpPr bwMode="auto">
              <a:xfrm>
                <a:off x="4491" y="2736"/>
                <a:ext cx="212" cy="333"/>
                <a:chOff x="4491" y="2736"/>
                <a:chExt cx="212" cy="333"/>
              </a:xfrm>
            </p:grpSpPr>
            <p:sp>
              <p:nvSpPr>
                <p:cNvPr id="645" name="Freeform 53"/>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6" name="Freeform 54"/>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7" name="Freeform 55"/>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8" name="Freeform 56"/>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9" name="Rectangle 57"/>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0" name="Rectangle 58"/>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1" name="Line 59"/>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2" name="Line 60"/>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3" name="Line 61"/>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35" name="Group 62"/>
              <p:cNvGrpSpPr>
                <a:grpSpLocks/>
              </p:cNvGrpSpPr>
              <p:nvPr/>
            </p:nvGrpSpPr>
            <p:grpSpPr bwMode="auto">
              <a:xfrm>
                <a:off x="4486" y="2730"/>
                <a:ext cx="212" cy="333"/>
                <a:chOff x="4486" y="2730"/>
                <a:chExt cx="212" cy="333"/>
              </a:xfrm>
            </p:grpSpPr>
            <p:sp>
              <p:nvSpPr>
                <p:cNvPr id="636" name="Freeform 63"/>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7" name="Freeform 64"/>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8" name="Freeform 65"/>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9" name="Freeform 66"/>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0" name="Rectangle 67"/>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1" name="Rectangle 68"/>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2" name="Line 69"/>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3" name="Line 70"/>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4" name="Line 71"/>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54" name="Group 72"/>
            <p:cNvGrpSpPr>
              <a:grpSpLocks/>
            </p:cNvGrpSpPr>
            <p:nvPr/>
          </p:nvGrpSpPr>
          <p:grpSpPr bwMode="auto">
            <a:xfrm>
              <a:off x="8627179" y="4506955"/>
              <a:ext cx="409575" cy="666750"/>
              <a:chOff x="4486" y="3170"/>
              <a:chExt cx="217" cy="339"/>
            </a:xfrm>
          </p:grpSpPr>
          <p:grpSp>
            <p:nvGrpSpPr>
              <p:cNvPr id="655" name="Group 73"/>
              <p:cNvGrpSpPr>
                <a:grpSpLocks/>
              </p:cNvGrpSpPr>
              <p:nvPr/>
            </p:nvGrpSpPr>
            <p:grpSpPr bwMode="auto">
              <a:xfrm>
                <a:off x="4491" y="3176"/>
                <a:ext cx="212" cy="333"/>
                <a:chOff x="4491" y="3176"/>
                <a:chExt cx="212" cy="333"/>
              </a:xfrm>
            </p:grpSpPr>
            <p:sp>
              <p:nvSpPr>
                <p:cNvPr id="666" name="Freeform 74"/>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7" name="Freeform 75"/>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8" name="Freeform 76"/>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9" name="Freeform 77"/>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0" name="Rectangle 78"/>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1" name="Rectangle 79"/>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2" name="Line 80"/>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3" name="Line 81"/>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4" name="Line 82"/>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56" name="Group 83"/>
              <p:cNvGrpSpPr>
                <a:grpSpLocks/>
              </p:cNvGrpSpPr>
              <p:nvPr/>
            </p:nvGrpSpPr>
            <p:grpSpPr bwMode="auto">
              <a:xfrm>
                <a:off x="4486" y="3170"/>
                <a:ext cx="212" cy="332"/>
                <a:chOff x="4486" y="3170"/>
                <a:chExt cx="212" cy="332"/>
              </a:xfrm>
            </p:grpSpPr>
            <p:sp>
              <p:nvSpPr>
                <p:cNvPr id="657" name="Freeform 84"/>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8" name="Freeform 85"/>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9" name="Freeform 86"/>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0" name="Freeform 87"/>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1" name="Rectangle 88"/>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2" name="Rectangle 89"/>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3" name="Line 90"/>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4" name="Line 91"/>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5" name="Line 92"/>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75" name="Group 93"/>
            <p:cNvGrpSpPr>
              <a:grpSpLocks/>
            </p:cNvGrpSpPr>
            <p:nvPr/>
          </p:nvGrpSpPr>
          <p:grpSpPr bwMode="auto">
            <a:xfrm>
              <a:off x="8198554" y="5185428"/>
              <a:ext cx="409575" cy="668215"/>
              <a:chOff x="4260" y="3515"/>
              <a:chExt cx="216" cy="339"/>
            </a:xfrm>
          </p:grpSpPr>
          <p:grpSp>
            <p:nvGrpSpPr>
              <p:cNvPr id="676" name="Group 94"/>
              <p:cNvGrpSpPr>
                <a:grpSpLocks/>
              </p:cNvGrpSpPr>
              <p:nvPr/>
            </p:nvGrpSpPr>
            <p:grpSpPr bwMode="auto">
              <a:xfrm>
                <a:off x="4265" y="3521"/>
                <a:ext cx="211" cy="333"/>
                <a:chOff x="4265" y="3521"/>
                <a:chExt cx="211" cy="333"/>
              </a:xfrm>
            </p:grpSpPr>
            <p:sp>
              <p:nvSpPr>
                <p:cNvPr id="687" name="Freeform 95"/>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8" name="Freeform 96"/>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9" name="Freeform 97"/>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0" name="Freeform 98"/>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1" name="Rectangle 99"/>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2" name="Rectangle 100"/>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3" name="Line 101"/>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4" name="Line 102"/>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5" name="Line 103"/>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77" name="Group 104"/>
              <p:cNvGrpSpPr>
                <a:grpSpLocks/>
              </p:cNvGrpSpPr>
              <p:nvPr/>
            </p:nvGrpSpPr>
            <p:grpSpPr bwMode="auto">
              <a:xfrm>
                <a:off x="4260" y="3515"/>
                <a:ext cx="211" cy="332"/>
                <a:chOff x="4260" y="3515"/>
                <a:chExt cx="211" cy="332"/>
              </a:xfrm>
            </p:grpSpPr>
            <p:sp>
              <p:nvSpPr>
                <p:cNvPr id="678" name="Freeform 105"/>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9" name="Freeform 106"/>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0" name="Freeform 107"/>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1" name="Freeform 108"/>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2" name="Rectangle 109"/>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3" name="Rectangle 110"/>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4" name="Line 111"/>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5" name="Line 112"/>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6" name="Line 113"/>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696" name="Rectangle 114"/>
            <p:cNvSpPr>
              <a:spLocks noChangeArrowheads="1"/>
            </p:cNvSpPr>
            <p:nvPr/>
          </p:nvSpPr>
          <p:spPr bwMode="auto">
            <a:xfrm>
              <a:off x="2078743" y="3097255"/>
              <a:ext cx="33337" cy="2618642"/>
            </a:xfrm>
            <a:prstGeom prst="rect">
              <a:avLst/>
            </a:prstGeom>
            <a:solidFill>
              <a:srgbClr val="000000"/>
            </a:solidFill>
            <a:ln w="38100">
              <a:solidFill>
                <a:srgbClr val="333399"/>
              </a:solidFill>
              <a:miter lim="800000"/>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7" name="Line 115"/>
            <p:cNvSpPr>
              <a:spLocks noChangeShapeType="1"/>
            </p:cNvSpPr>
            <p:nvPr/>
          </p:nvSpPr>
          <p:spPr bwMode="auto">
            <a:xfrm>
              <a:off x="1256417" y="3488514"/>
              <a:ext cx="855662"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8" name="Line 116"/>
            <p:cNvSpPr>
              <a:spLocks noChangeShapeType="1"/>
            </p:cNvSpPr>
            <p:nvPr/>
          </p:nvSpPr>
          <p:spPr bwMode="auto">
            <a:xfrm>
              <a:off x="1512005" y="4203620"/>
              <a:ext cx="600075" cy="14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9" name="Line 117"/>
            <p:cNvSpPr>
              <a:spLocks noChangeShapeType="1"/>
            </p:cNvSpPr>
            <p:nvPr/>
          </p:nvSpPr>
          <p:spPr bwMode="auto">
            <a:xfrm>
              <a:off x="808743" y="4700386"/>
              <a:ext cx="1285875" cy="439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0" name="Line 118"/>
            <p:cNvSpPr>
              <a:spLocks noChangeShapeType="1"/>
            </p:cNvSpPr>
            <p:nvPr/>
          </p:nvSpPr>
          <p:spPr bwMode="auto">
            <a:xfrm>
              <a:off x="1342143" y="5362741"/>
              <a:ext cx="771525"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1" name="Line 119"/>
            <p:cNvSpPr>
              <a:spLocks noChangeShapeType="1"/>
            </p:cNvSpPr>
            <p:nvPr/>
          </p:nvSpPr>
          <p:spPr bwMode="auto">
            <a:xfrm>
              <a:off x="2094617" y="4433687"/>
              <a:ext cx="1455737" cy="29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2" name="Group 120"/>
            <p:cNvGrpSpPr>
              <a:grpSpLocks/>
            </p:cNvGrpSpPr>
            <p:nvPr/>
          </p:nvGrpSpPr>
          <p:grpSpPr bwMode="auto">
            <a:xfrm>
              <a:off x="3396367" y="4237326"/>
              <a:ext cx="582612" cy="378069"/>
              <a:chOff x="2154" y="3033"/>
              <a:chExt cx="309" cy="192"/>
            </a:xfrm>
          </p:grpSpPr>
          <p:sp>
            <p:nvSpPr>
              <p:cNvPr id="703" name="Oval 12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4" name="Rectangle 12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5" name="Rectangle 12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6" name="Oval 12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7" name="Group 125"/>
              <p:cNvGrpSpPr>
                <a:grpSpLocks/>
              </p:cNvGrpSpPr>
              <p:nvPr/>
            </p:nvGrpSpPr>
            <p:grpSpPr bwMode="auto">
              <a:xfrm>
                <a:off x="2201" y="3046"/>
                <a:ext cx="214" cy="86"/>
                <a:chOff x="2201" y="3046"/>
                <a:chExt cx="214" cy="86"/>
              </a:xfrm>
            </p:grpSpPr>
            <p:grpSp>
              <p:nvGrpSpPr>
                <p:cNvPr id="710" name="Group 126"/>
                <p:cNvGrpSpPr>
                  <a:grpSpLocks/>
                </p:cNvGrpSpPr>
                <p:nvPr/>
              </p:nvGrpSpPr>
              <p:grpSpPr bwMode="auto">
                <a:xfrm>
                  <a:off x="2201" y="3046"/>
                  <a:ext cx="212" cy="84"/>
                  <a:chOff x="2201" y="3046"/>
                  <a:chExt cx="212" cy="84"/>
                </a:xfrm>
              </p:grpSpPr>
              <p:sp>
                <p:nvSpPr>
                  <p:cNvPr id="720" name="Freeform 12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1" name="Freeform 12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2" name="Freeform 12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3" name="Freeform 13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4" name="Freeform 13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5" name="Freeform 13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6" name="Freeform 13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7" name="Freeform 13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11" name="Group 135"/>
                <p:cNvGrpSpPr>
                  <a:grpSpLocks/>
                </p:cNvGrpSpPr>
                <p:nvPr/>
              </p:nvGrpSpPr>
              <p:grpSpPr bwMode="auto">
                <a:xfrm>
                  <a:off x="2203" y="3048"/>
                  <a:ext cx="212" cy="84"/>
                  <a:chOff x="2203" y="3048"/>
                  <a:chExt cx="212" cy="84"/>
                </a:xfrm>
              </p:grpSpPr>
              <p:sp>
                <p:nvSpPr>
                  <p:cNvPr id="712" name="Freeform 13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3" name="Freeform 13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4" name="Freeform 13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5" name="Freeform 13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6" name="Freeform 14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7" name="Freeform 14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8" name="Freeform 14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9" name="Freeform 14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708" name="Line 14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9" name="Line 14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28" name="Group 146"/>
            <p:cNvGrpSpPr>
              <a:grpSpLocks/>
            </p:cNvGrpSpPr>
            <p:nvPr/>
          </p:nvGrpSpPr>
          <p:grpSpPr bwMode="auto">
            <a:xfrm>
              <a:off x="1069092" y="3015194"/>
              <a:ext cx="536575" cy="520211"/>
              <a:chOff x="921" y="2412"/>
              <a:chExt cx="284" cy="265"/>
            </a:xfrm>
          </p:grpSpPr>
          <p:grpSp>
            <p:nvGrpSpPr>
              <p:cNvPr id="729" name="Group 147"/>
              <p:cNvGrpSpPr>
                <a:grpSpLocks/>
              </p:cNvGrpSpPr>
              <p:nvPr/>
            </p:nvGrpSpPr>
            <p:grpSpPr bwMode="auto">
              <a:xfrm>
                <a:off x="928" y="2417"/>
                <a:ext cx="277" cy="260"/>
                <a:chOff x="928" y="2417"/>
                <a:chExt cx="277" cy="260"/>
              </a:xfrm>
            </p:grpSpPr>
            <p:sp>
              <p:nvSpPr>
                <p:cNvPr id="743" name="Freeform 14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4" name="Freeform 14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5" name="Freeform 15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6" name="Freeform 15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7" name="Rectangle 1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8" name="Rectangle 1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9" name="Rectangle 1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0" name="Line 15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51" name="Group 156"/>
                <p:cNvGrpSpPr>
                  <a:grpSpLocks/>
                </p:cNvGrpSpPr>
                <p:nvPr/>
              </p:nvGrpSpPr>
              <p:grpSpPr bwMode="auto">
                <a:xfrm>
                  <a:off x="928" y="2639"/>
                  <a:ext cx="277" cy="38"/>
                  <a:chOff x="928" y="2639"/>
                  <a:chExt cx="277" cy="38"/>
                </a:xfrm>
              </p:grpSpPr>
              <p:sp>
                <p:nvSpPr>
                  <p:cNvPr id="752" name="Freeform 15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3" name="Freeform 15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4" name="Rectangle 1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30" name="Group 160"/>
              <p:cNvGrpSpPr>
                <a:grpSpLocks/>
              </p:cNvGrpSpPr>
              <p:nvPr/>
            </p:nvGrpSpPr>
            <p:grpSpPr bwMode="auto">
              <a:xfrm>
                <a:off x="921" y="2412"/>
                <a:ext cx="277" cy="261"/>
                <a:chOff x="921" y="2412"/>
                <a:chExt cx="277" cy="261"/>
              </a:xfrm>
            </p:grpSpPr>
            <p:sp>
              <p:nvSpPr>
                <p:cNvPr id="731" name="Freeform 16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2" name="Freeform 16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3" name="Freeform 16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4" name="Freeform 16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5" name="Rectangle 1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6" name="Rectangle 1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7" name="Rectangle 1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8" name="Line 16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39" name="Group 169"/>
                <p:cNvGrpSpPr>
                  <a:grpSpLocks/>
                </p:cNvGrpSpPr>
                <p:nvPr/>
              </p:nvGrpSpPr>
              <p:grpSpPr bwMode="auto">
                <a:xfrm>
                  <a:off x="921" y="2635"/>
                  <a:ext cx="277" cy="38"/>
                  <a:chOff x="921" y="2635"/>
                  <a:chExt cx="277" cy="38"/>
                </a:xfrm>
              </p:grpSpPr>
              <p:sp>
                <p:nvSpPr>
                  <p:cNvPr id="740" name="Freeform 17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1" name="Freeform 17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2" name="Rectangle 1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55" name="Group 173"/>
            <p:cNvGrpSpPr>
              <a:grpSpLocks/>
            </p:cNvGrpSpPr>
            <p:nvPr/>
          </p:nvGrpSpPr>
          <p:grpSpPr bwMode="auto">
            <a:xfrm>
              <a:off x="1170691" y="3755213"/>
              <a:ext cx="531812" cy="523143"/>
              <a:chOff x="997" y="2775"/>
              <a:chExt cx="282" cy="265"/>
            </a:xfrm>
          </p:grpSpPr>
          <p:grpSp>
            <p:nvGrpSpPr>
              <p:cNvPr id="756" name="Group 174"/>
              <p:cNvGrpSpPr>
                <a:grpSpLocks/>
              </p:cNvGrpSpPr>
              <p:nvPr/>
            </p:nvGrpSpPr>
            <p:grpSpPr bwMode="auto">
              <a:xfrm>
                <a:off x="1004" y="2779"/>
                <a:ext cx="275" cy="261"/>
                <a:chOff x="1004" y="2779"/>
                <a:chExt cx="275" cy="261"/>
              </a:xfrm>
            </p:grpSpPr>
            <p:sp>
              <p:nvSpPr>
                <p:cNvPr id="770" name="Freeform 17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1" name="Freeform 17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2" name="Freeform 17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3" name="Freeform 17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4" name="Rectangle 17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5" name="Rectangle 18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6" name="Rectangle 18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7" name="Line 18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78" name="Group 183"/>
                <p:cNvGrpSpPr>
                  <a:grpSpLocks/>
                </p:cNvGrpSpPr>
                <p:nvPr/>
              </p:nvGrpSpPr>
              <p:grpSpPr bwMode="auto">
                <a:xfrm>
                  <a:off x="1004" y="3002"/>
                  <a:ext cx="275" cy="38"/>
                  <a:chOff x="1004" y="3002"/>
                  <a:chExt cx="275" cy="38"/>
                </a:xfrm>
              </p:grpSpPr>
              <p:sp>
                <p:nvSpPr>
                  <p:cNvPr id="779" name="Freeform 18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0" name="Freeform 18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1" name="Rectangle 18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57" name="Group 187"/>
              <p:cNvGrpSpPr>
                <a:grpSpLocks/>
              </p:cNvGrpSpPr>
              <p:nvPr/>
            </p:nvGrpSpPr>
            <p:grpSpPr bwMode="auto">
              <a:xfrm>
                <a:off x="997" y="2775"/>
                <a:ext cx="275" cy="260"/>
                <a:chOff x="997" y="2775"/>
                <a:chExt cx="275" cy="260"/>
              </a:xfrm>
            </p:grpSpPr>
            <p:sp>
              <p:nvSpPr>
                <p:cNvPr id="758" name="Freeform 18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9" name="Freeform 18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0" name="Freeform 19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1" name="Freeform 19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2" name="Rectangle 19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3" name="Rectangle 19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4" name="Rectangle 19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5" name="Line 19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66" name="Group 196"/>
                <p:cNvGrpSpPr>
                  <a:grpSpLocks/>
                </p:cNvGrpSpPr>
                <p:nvPr/>
              </p:nvGrpSpPr>
              <p:grpSpPr bwMode="auto">
                <a:xfrm>
                  <a:off x="997" y="2997"/>
                  <a:ext cx="275" cy="38"/>
                  <a:chOff x="997" y="2997"/>
                  <a:chExt cx="275" cy="38"/>
                </a:xfrm>
              </p:grpSpPr>
              <p:sp>
                <p:nvSpPr>
                  <p:cNvPr id="767" name="Freeform 19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8" name="Freeform 19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9" name="Rectangle 19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82" name="Group 200"/>
            <p:cNvGrpSpPr>
              <a:grpSpLocks/>
            </p:cNvGrpSpPr>
            <p:nvPr/>
          </p:nvGrpSpPr>
          <p:grpSpPr bwMode="auto">
            <a:xfrm>
              <a:off x="443617" y="4263703"/>
              <a:ext cx="531812" cy="523142"/>
              <a:chOff x="590" y="3047"/>
              <a:chExt cx="282" cy="265"/>
            </a:xfrm>
          </p:grpSpPr>
          <p:grpSp>
            <p:nvGrpSpPr>
              <p:cNvPr id="783" name="Group 201"/>
              <p:cNvGrpSpPr>
                <a:grpSpLocks/>
              </p:cNvGrpSpPr>
              <p:nvPr/>
            </p:nvGrpSpPr>
            <p:grpSpPr bwMode="auto">
              <a:xfrm>
                <a:off x="596" y="3051"/>
                <a:ext cx="276" cy="261"/>
                <a:chOff x="596" y="3051"/>
                <a:chExt cx="276" cy="261"/>
              </a:xfrm>
            </p:grpSpPr>
            <p:sp>
              <p:nvSpPr>
                <p:cNvPr id="797" name="Freeform 20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8" name="Freeform 20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9" name="Freeform 20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0" name="Freeform 20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1" name="Rectangle 20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2" name="Rectangle 20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3" name="Rectangle 20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4" name="Line 20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05" name="Group 210"/>
                <p:cNvGrpSpPr>
                  <a:grpSpLocks/>
                </p:cNvGrpSpPr>
                <p:nvPr/>
              </p:nvGrpSpPr>
              <p:grpSpPr bwMode="auto">
                <a:xfrm>
                  <a:off x="596" y="3274"/>
                  <a:ext cx="276" cy="38"/>
                  <a:chOff x="596" y="3274"/>
                  <a:chExt cx="276" cy="38"/>
                </a:xfrm>
              </p:grpSpPr>
              <p:sp>
                <p:nvSpPr>
                  <p:cNvPr id="806" name="Freeform 21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7" name="Freeform 21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8" name="Rectangle 21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84" name="Group 214"/>
              <p:cNvGrpSpPr>
                <a:grpSpLocks/>
              </p:cNvGrpSpPr>
              <p:nvPr/>
            </p:nvGrpSpPr>
            <p:grpSpPr bwMode="auto">
              <a:xfrm>
                <a:off x="590" y="3047"/>
                <a:ext cx="275" cy="260"/>
                <a:chOff x="590" y="3047"/>
                <a:chExt cx="275" cy="260"/>
              </a:xfrm>
            </p:grpSpPr>
            <p:sp>
              <p:nvSpPr>
                <p:cNvPr id="785" name="Freeform 21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6" name="Freeform 21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7" name="Freeform 21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8" name="Freeform 21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9" name="Rectangle 21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0" name="Rectangle 22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1" name="Rectangle 22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2" name="Line 22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93" name="Group 223"/>
                <p:cNvGrpSpPr>
                  <a:grpSpLocks/>
                </p:cNvGrpSpPr>
                <p:nvPr/>
              </p:nvGrpSpPr>
              <p:grpSpPr bwMode="auto">
                <a:xfrm>
                  <a:off x="590" y="3269"/>
                  <a:ext cx="275" cy="38"/>
                  <a:chOff x="590" y="3269"/>
                  <a:chExt cx="275" cy="38"/>
                </a:xfrm>
              </p:grpSpPr>
              <p:sp>
                <p:nvSpPr>
                  <p:cNvPr id="794" name="Freeform 22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5" name="Freeform 22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6" name="Rectangle 22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809" name="Group 227"/>
            <p:cNvGrpSpPr>
              <a:grpSpLocks/>
            </p:cNvGrpSpPr>
            <p:nvPr/>
          </p:nvGrpSpPr>
          <p:grpSpPr bwMode="auto">
            <a:xfrm>
              <a:off x="1040517" y="4890887"/>
              <a:ext cx="531812" cy="523142"/>
              <a:chOff x="906" y="3365"/>
              <a:chExt cx="281" cy="265"/>
            </a:xfrm>
          </p:grpSpPr>
          <p:grpSp>
            <p:nvGrpSpPr>
              <p:cNvPr id="810" name="Group 228"/>
              <p:cNvGrpSpPr>
                <a:grpSpLocks/>
              </p:cNvGrpSpPr>
              <p:nvPr/>
            </p:nvGrpSpPr>
            <p:grpSpPr bwMode="auto">
              <a:xfrm>
                <a:off x="912" y="3369"/>
                <a:ext cx="275" cy="261"/>
                <a:chOff x="912" y="3369"/>
                <a:chExt cx="275" cy="261"/>
              </a:xfrm>
            </p:grpSpPr>
            <p:sp>
              <p:nvSpPr>
                <p:cNvPr id="824" name="Freeform 22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5" name="Freeform 23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6" name="Freeform 23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7" name="Freeform 23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8" name="Rectangle 23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9" name="Rectangle 23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0" name="Rectangle 23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1" name="Line 23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32" name="Group 237"/>
                <p:cNvGrpSpPr>
                  <a:grpSpLocks/>
                </p:cNvGrpSpPr>
                <p:nvPr/>
              </p:nvGrpSpPr>
              <p:grpSpPr bwMode="auto">
                <a:xfrm>
                  <a:off x="912" y="3592"/>
                  <a:ext cx="275" cy="38"/>
                  <a:chOff x="912" y="3592"/>
                  <a:chExt cx="275" cy="38"/>
                </a:xfrm>
              </p:grpSpPr>
              <p:sp>
                <p:nvSpPr>
                  <p:cNvPr id="833" name="Freeform 23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4" name="Freeform 23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5" name="Rectangle 24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811" name="Group 241"/>
              <p:cNvGrpSpPr>
                <a:grpSpLocks/>
              </p:cNvGrpSpPr>
              <p:nvPr/>
            </p:nvGrpSpPr>
            <p:grpSpPr bwMode="auto">
              <a:xfrm>
                <a:off x="906" y="3365"/>
                <a:ext cx="275" cy="261"/>
                <a:chOff x="906" y="3365"/>
                <a:chExt cx="275" cy="261"/>
              </a:xfrm>
            </p:grpSpPr>
            <p:sp>
              <p:nvSpPr>
                <p:cNvPr id="812" name="Freeform 24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3" name="Freeform 24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4" name="Freeform 24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5" name="Freeform 24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6" name="Rectangle 24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7" name="Rectangle 24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8" name="Rectangle 24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9" name="Line 24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20" name="Group 250"/>
                <p:cNvGrpSpPr>
                  <a:grpSpLocks/>
                </p:cNvGrpSpPr>
                <p:nvPr/>
              </p:nvGrpSpPr>
              <p:grpSpPr bwMode="auto">
                <a:xfrm>
                  <a:off x="906" y="3587"/>
                  <a:ext cx="275" cy="39"/>
                  <a:chOff x="906" y="3587"/>
                  <a:chExt cx="275" cy="39"/>
                </a:xfrm>
              </p:grpSpPr>
              <p:sp>
                <p:nvSpPr>
                  <p:cNvPr id="821" name="Freeform 25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2" name="Freeform 25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3" name="Rectangle 25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sp>
          <p:nvSpPr>
            <p:cNvPr id="836" name="Rectangle 254"/>
            <p:cNvSpPr>
              <a:spLocks noChangeArrowheads="1"/>
            </p:cNvSpPr>
            <p:nvPr/>
          </p:nvSpPr>
          <p:spPr bwMode="auto">
            <a:xfrm>
              <a:off x="2351793" y="3453345"/>
              <a:ext cx="890587" cy="62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7" name="Rectangle 255"/>
            <p:cNvSpPr>
              <a:spLocks noChangeArrowheads="1"/>
            </p:cNvSpPr>
            <p:nvPr/>
          </p:nvSpPr>
          <p:spPr bwMode="auto">
            <a:xfrm>
              <a:off x="2502604" y="3542732"/>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a:t>
              </a:r>
            </a:p>
          </p:txBody>
        </p:sp>
        <p:grpSp>
          <p:nvGrpSpPr>
            <p:cNvPr id="838" name="Group 257"/>
            <p:cNvGrpSpPr>
              <a:grpSpLocks/>
            </p:cNvGrpSpPr>
            <p:nvPr/>
          </p:nvGrpSpPr>
          <p:grpSpPr bwMode="auto">
            <a:xfrm>
              <a:off x="8284279" y="2862794"/>
              <a:ext cx="409575" cy="668215"/>
              <a:chOff x="4305" y="2335"/>
              <a:chExt cx="216" cy="339"/>
            </a:xfrm>
          </p:grpSpPr>
          <p:grpSp>
            <p:nvGrpSpPr>
              <p:cNvPr id="839" name="Group 258"/>
              <p:cNvGrpSpPr>
                <a:grpSpLocks/>
              </p:cNvGrpSpPr>
              <p:nvPr/>
            </p:nvGrpSpPr>
            <p:grpSpPr bwMode="auto">
              <a:xfrm>
                <a:off x="4310" y="2341"/>
                <a:ext cx="211" cy="333"/>
                <a:chOff x="4310" y="2341"/>
                <a:chExt cx="211" cy="333"/>
              </a:xfrm>
            </p:grpSpPr>
            <p:sp>
              <p:nvSpPr>
                <p:cNvPr id="850" name="Freeform 259"/>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1" name="Freeform 260"/>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2" name="Freeform 261"/>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3" name="Freeform 262"/>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4" name="Rectangle 263"/>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5" name="Rectangle 264"/>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6" name="Line 265"/>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7" name="Line 266"/>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8" name="Line 267"/>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40" name="Group 268"/>
              <p:cNvGrpSpPr>
                <a:grpSpLocks/>
              </p:cNvGrpSpPr>
              <p:nvPr/>
            </p:nvGrpSpPr>
            <p:grpSpPr bwMode="auto">
              <a:xfrm>
                <a:off x="4305" y="2335"/>
                <a:ext cx="211" cy="332"/>
                <a:chOff x="4305" y="2335"/>
                <a:chExt cx="211" cy="332"/>
              </a:xfrm>
            </p:grpSpPr>
            <p:sp>
              <p:nvSpPr>
                <p:cNvPr id="841" name="Freeform 269"/>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2" name="Freeform 270"/>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3" name="Freeform 271"/>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4" name="Freeform 272"/>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5" name="Rectangle 273"/>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6" name="Rectangle 274"/>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7" name="Line 275"/>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8" name="Line 276"/>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9" name="Line 277"/>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59" name="Rectangle 279"/>
            <p:cNvSpPr>
              <a:spLocks noChangeArrowheads="1"/>
            </p:cNvSpPr>
            <p:nvPr/>
          </p:nvSpPr>
          <p:spPr bwMode="auto">
            <a:xfrm>
              <a:off x="7308035" y="2986976"/>
              <a:ext cx="948978"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smtClean="0">
                  <a:solidFill>
                    <a:srgbClr val="000099"/>
                  </a:solidFill>
                  <a:latin typeface="Calibri" panose="020F0502020204030204" pitchFamily="34" charset="0"/>
                  <a:ea typeface="华文楷体" panose="02010600040101010101" pitchFamily="2" charset="-122"/>
                </a:rPr>
                <a:t>源服务器</a:t>
              </a:r>
              <a:endParaRPr kumimoji="1" lang="zh-CN" altLang="en-US" sz="1846" dirty="0">
                <a:solidFill>
                  <a:srgbClr val="000099"/>
                </a:solidFill>
                <a:latin typeface="Calibri" panose="020F0502020204030204" pitchFamily="34" charset="0"/>
                <a:ea typeface="华文楷体" panose="02010600040101010101" pitchFamily="2" charset="-122"/>
              </a:endParaRPr>
            </a:p>
          </p:txBody>
        </p:sp>
        <p:sp>
          <p:nvSpPr>
            <p:cNvPr id="860" name="Rectangle 280"/>
            <p:cNvSpPr>
              <a:spLocks noChangeArrowheads="1"/>
            </p:cNvSpPr>
            <p:nvPr/>
          </p:nvSpPr>
          <p:spPr bwMode="auto">
            <a:xfrm>
              <a:off x="4232978" y="4040963"/>
              <a:ext cx="850900" cy="39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1" name="Rectangle 281"/>
            <p:cNvSpPr>
              <a:spLocks noChangeArrowheads="1"/>
            </p:cNvSpPr>
            <p:nvPr/>
          </p:nvSpPr>
          <p:spPr bwMode="auto">
            <a:xfrm>
              <a:off x="4915681" y="4106905"/>
              <a:ext cx="835229"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dirty="0">
                  <a:solidFill>
                    <a:srgbClr val="000099"/>
                  </a:solidFill>
                  <a:latin typeface="Calibri" panose="020F0502020204030204" pitchFamily="34" charset="0"/>
                  <a:ea typeface="华文楷体" panose="02010600040101010101" pitchFamily="2" charset="-122"/>
                </a:rPr>
                <a:t>2 Mbit/s</a:t>
              </a:r>
            </a:p>
          </p:txBody>
        </p:sp>
        <p:grpSp>
          <p:nvGrpSpPr>
            <p:cNvPr id="862" name="Group 282"/>
            <p:cNvGrpSpPr>
              <a:grpSpLocks/>
            </p:cNvGrpSpPr>
            <p:nvPr/>
          </p:nvGrpSpPr>
          <p:grpSpPr bwMode="auto">
            <a:xfrm>
              <a:off x="6203067" y="4237326"/>
              <a:ext cx="582612" cy="378069"/>
              <a:chOff x="3202" y="3033"/>
              <a:chExt cx="309" cy="192"/>
            </a:xfrm>
          </p:grpSpPr>
          <p:sp>
            <p:nvSpPr>
              <p:cNvPr id="863" name="Oval 283"/>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4" name="Rectangle 284"/>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5" name="Rectangle 285"/>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6" name="Oval 286"/>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67" name="Group 287"/>
              <p:cNvGrpSpPr>
                <a:grpSpLocks/>
              </p:cNvGrpSpPr>
              <p:nvPr/>
            </p:nvGrpSpPr>
            <p:grpSpPr bwMode="auto">
              <a:xfrm>
                <a:off x="3249" y="3046"/>
                <a:ext cx="214" cy="86"/>
                <a:chOff x="3249" y="3046"/>
                <a:chExt cx="214" cy="86"/>
              </a:xfrm>
            </p:grpSpPr>
            <p:grpSp>
              <p:nvGrpSpPr>
                <p:cNvPr id="870" name="Group 288"/>
                <p:cNvGrpSpPr>
                  <a:grpSpLocks/>
                </p:cNvGrpSpPr>
                <p:nvPr/>
              </p:nvGrpSpPr>
              <p:grpSpPr bwMode="auto">
                <a:xfrm>
                  <a:off x="3249" y="3046"/>
                  <a:ext cx="212" cy="84"/>
                  <a:chOff x="3249" y="3046"/>
                  <a:chExt cx="212" cy="84"/>
                </a:xfrm>
              </p:grpSpPr>
              <p:sp>
                <p:nvSpPr>
                  <p:cNvPr id="880" name="Freeform 289"/>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1" name="Freeform 290"/>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2" name="Freeform 291"/>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3" name="Freeform 292"/>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4" name="Freeform 293"/>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5" name="Freeform 294"/>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6" name="Freeform 295"/>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7" name="Freeform 296"/>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71" name="Group 297"/>
                <p:cNvGrpSpPr>
                  <a:grpSpLocks/>
                </p:cNvGrpSpPr>
                <p:nvPr/>
              </p:nvGrpSpPr>
              <p:grpSpPr bwMode="auto">
                <a:xfrm>
                  <a:off x="3251" y="3048"/>
                  <a:ext cx="212" cy="84"/>
                  <a:chOff x="3251" y="3048"/>
                  <a:chExt cx="212" cy="84"/>
                </a:xfrm>
              </p:grpSpPr>
              <p:sp>
                <p:nvSpPr>
                  <p:cNvPr id="872" name="Freeform 298"/>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3" name="Freeform 299"/>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4" name="Freeform 300"/>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5" name="Freeform 301"/>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6" name="Freeform 302"/>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7" name="Freeform 303"/>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8" name="Freeform 304"/>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9" name="Freeform 305"/>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68" name="Line 306"/>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9" name="Line 307"/>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sp>
          <p:nvSpPr>
            <p:cNvPr id="888" name="Rectangle 308"/>
            <p:cNvSpPr>
              <a:spLocks noChangeArrowheads="1"/>
            </p:cNvSpPr>
            <p:nvPr/>
          </p:nvSpPr>
          <p:spPr bwMode="auto">
            <a:xfrm>
              <a:off x="6796793" y="3809434"/>
              <a:ext cx="890587" cy="3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9" name="Rectangle 309"/>
            <p:cNvSpPr>
              <a:spLocks noChangeArrowheads="1"/>
            </p:cNvSpPr>
            <p:nvPr/>
          </p:nvSpPr>
          <p:spPr bwMode="auto">
            <a:xfrm>
              <a:off x="7200017" y="4307664"/>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互联网</a:t>
              </a:r>
            </a:p>
          </p:txBody>
        </p:sp>
        <p:sp>
          <p:nvSpPr>
            <p:cNvPr id="890" name="Rectangle 310"/>
            <p:cNvSpPr>
              <a:spLocks noChangeArrowheads="1"/>
            </p:cNvSpPr>
            <p:nvPr/>
          </p:nvSpPr>
          <p:spPr bwMode="auto">
            <a:xfrm>
              <a:off x="3720217" y="3898822"/>
              <a:ext cx="400050" cy="3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1" name="Rectangle 311"/>
            <p:cNvSpPr>
              <a:spLocks noChangeArrowheads="1"/>
            </p:cNvSpPr>
            <p:nvPr/>
          </p:nvSpPr>
          <p:spPr bwMode="auto">
            <a:xfrm>
              <a:off x="2864554" y="4610997"/>
              <a:ext cx="433388" cy="3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2" name="Rectangle 312"/>
            <p:cNvSpPr>
              <a:spLocks noChangeArrowheads="1"/>
            </p:cNvSpPr>
            <p:nvPr/>
          </p:nvSpPr>
          <p:spPr bwMode="auto">
            <a:xfrm>
              <a:off x="1661229" y="4254909"/>
              <a:ext cx="436563" cy="36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3" name="Rectangle 313"/>
            <p:cNvSpPr>
              <a:spLocks noChangeArrowheads="1"/>
            </p:cNvSpPr>
            <p:nvPr/>
          </p:nvSpPr>
          <p:spPr bwMode="auto">
            <a:xfrm>
              <a:off x="327729" y="3912009"/>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浏览器</a:t>
              </a:r>
            </a:p>
          </p:txBody>
        </p:sp>
        <p:sp>
          <p:nvSpPr>
            <p:cNvPr id="894" name="Rectangle 314"/>
            <p:cNvSpPr>
              <a:spLocks noChangeArrowheads="1"/>
            </p:cNvSpPr>
            <p:nvPr/>
          </p:nvSpPr>
          <p:spPr bwMode="auto">
            <a:xfrm>
              <a:off x="3715454" y="3923732"/>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1</a:t>
              </a:r>
            </a:p>
          </p:txBody>
        </p:sp>
        <p:sp>
          <p:nvSpPr>
            <p:cNvPr id="895" name="Rectangle 315"/>
            <p:cNvSpPr>
              <a:spLocks noChangeArrowheads="1"/>
            </p:cNvSpPr>
            <p:nvPr/>
          </p:nvSpPr>
          <p:spPr bwMode="auto">
            <a:xfrm>
              <a:off x="6336417" y="3925197"/>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2</a:t>
              </a:r>
            </a:p>
          </p:txBody>
        </p:sp>
      </p:grpSp>
      <p:sp>
        <p:nvSpPr>
          <p:cNvPr id="308" name="Line 101"/>
          <p:cNvSpPr>
            <a:spLocks noChangeShapeType="1"/>
          </p:cNvSpPr>
          <p:nvPr/>
        </p:nvSpPr>
        <p:spPr bwMode="auto">
          <a:xfrm>
            <a:off x="2124076" y="5616738"/>
            <a:ext cx="50195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09" name="Line 339"/>
          <p:cNvSpPr>
            <a:spLocks noChangeShapeType="1"/>
          </p:cNvSpPr>
          <p:nvPr/>
        </p:nvSpPr>
        <p:spPr bwMode="auto">
          <a:xfrm flipV="1">
            <a:off x="2930501" y="4844561"/>
            <a:ext cx="719137" cy="5978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nvGrpSpPr>
          <p:cNvPr id="310" name="Group 237"/>
          <p:cNvGrpSpPr>
            <a:grpSpLocks/>
          </p:cNvGrpSpPr>
          <p:nvPr/>
        </p:nvGrpSpPr>
        <p:grpSpPr bwMode="auto">
          <a:xfrm>
            <a:off x="2603500" y="5168328"/>
            <a:ext cx="444500" cy="775189"/>
            <a:chOff x="1660" y="3427"/>
            <a:chExt cx="217" cy="339"/>
          </a:xfrm>
        </p:grpSpPr>
        <p:grpSp>
          <p:nvGrpSpPr>
            <p:cNvPr id="311" name="Group 238"/>
            <p:cNvGrpSpPr>
              <a:grpSpLocks/>
            </p:cNvGrpSpPr>
            <p:nvPr/>
          </p:nvGrpSpPr>
          <p:grpSpPr bwMode="auto">
            <a:xfrm>
              <a:off x="1665" y="3433"/>
              <a:ext cx="212" cy="333"/>
              <a:chOff x="1665" y="3433"/>
              <a:chExt cx="212" cy="333"/>
            </a:xfrm>
          </p:grpSpPr>
          <p:sp>
            <p:nvSpPr>
              <p:cNvPr id="322" name="Freeform 239"/>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3" name="Freeform 240"/>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4" name="Freeform 241"/>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5" name="Freeform 242"/>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6"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7"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8" name="Line 245"/>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9" name="Line 246"/>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30" name="Line 247"/>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nvGrpSpPr>
            <p:cNvPr id="312" name="Group 248"/>
            <p:cNvGrpSpPr>
              <a:grpSpLocks/>
            </p:cNvGrpSpPr>
            <p:nvPr/>
          </p:nvGrpSpPr>
          <p:grpSpPr bwMode="auto">
            <a:xfrm>
              <a:off x="1660" y="3427"/>
              <a:ext cx="212" cy="333"/>
              <a:chOff x="1660" y="3427"/>
              <a:chExt cx="212" cy="333"/>
            </a:xfrm>
          </p:grpSpPr>
          <p:sp>
            <p:nvSpPr>
              <p:cNvPr id="313" name="Freeform 249"/>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4" name="Freeform 250"/>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5" name="Freeform 251"/>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6" name="Freeform 252"/>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7"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8"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9" name="Line 255"/>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0" name="Line 256"/>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1" name="Line 257"/>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sp>
        <p:nvSpPr>
          <p:cNvPr id="331" name="Rectangle 261"/>
          <p:cNvSpPr>
            <a:spLocks noChangeArrowheads="1"/>
          </p:cNvSpPr>
          <p:nvPr/>
        </p:nvSpPr>
        <p:spPr bwMode="auto">
          <a:xfrm>
            <a:off x="2558727" y="5958961"/>
            <a:ext cx="1852514" cy="56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校园网的</a:t>
            </a:r>
            <a:r>
              <a:rPr kumimoji="1" lang="en-US" altLang="zh-CN" sz="1846" dirty="0">
                <a:solidFill>
                  <a:srgbClr val="000099"/>
                </a:solidFill>
                <a:latin typeface="Calibri" panose="020F0502020204030204" pitchFamily="34" charset="0"/>
                <a:ea typeface="华文楷体" panose="02010600040101010101" pitchFamily="2" charset="-122"/>
              </a:rPr>
              <a:t>web</a:t>
            </a:r>
            <a:r>
              <a:rPr kumimoji="1" lang="zh-CN" altLang="en-US" sz="1846" dirty="0">
                <a:solidFill>
                  <a:srgbClr val="000099"/>
                </a:solidFill>
                <a:latin typeface="Calibri" panose="020F0502020204030204" pitchFamily="34" charset="0"/>
                <a:ea typeface="华文楷体" panose="02010600040101010101" pitchFamily="2" charset="-122"/>
              </a:rPr>
              <a:t>缓存</a:t>
            </a:r>
          </a:p>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（代理服务器）</a:t>
            </a:r>
          </a:p>
        </p:txBody>
      </p:sp>
      <p:sp>
        <p:nvSpPr>
          <p:cNvPr id="6" name="圆角矩形 5"/>
          <p:cNvSpPr/>
          <p:nvPr/>
        </p:nvSpPr>
        <p:spPr>
          <a:xfrm>
            <a:off x="1197092" y="2503409"/>
            <a:ext cx="7401556"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smtClean="0">
                <a:solidFill>
                  <a:srgbClr val="FFFFFF"/>
                </a:solidFill>
                <a:latin typeface="Calibri" panose="020F0502020204030204" pitchFamily="34" charset="0"/>
                <a:ea typeface="黑体" panose="02010609060101010101" pitchFamily="49" charset="-122"/>
              </a:rPr>
              <a:t>3</a:t>
            </a:r>
            <a:r>
              <a:rPr lang="zh-CN" altLang="en-US" sz="1600" dirty="0">
                <a:solidFill>
                  <a:srgbClr val="FFFFFF"/>
                </a:solidFill>
                <a:latin typeface="Calibri" panose="020F0502020204030204" pitchFamily="34" charset="0"/>
                <a:ea typeface="黑体" panose="02010609060101010101" pitchFamily="49" charset="-122"/>
              </a:rPr>
              <a:t>）否则</a:t>
            </a:r>
            <a:r>
              <a:rPr lang="zh-CN" altLang="en-US" sz="1600" dirty="0" smtClean="0">
                <a:solidFill>
                  <a:srgbClr val="FFFFFF"/>
                </a:solidFill>
                <a:latin typeface="Calibri" panose="020F0502020204030204" pitchFamily="34" charset="0"/>
                <a:ea typeface="黑体" panose="02010609060101010101" pitchFamily="49" charset="-122"/>
              </a:rPr>
              <a:t>，</a:t>
            </a:r>
            <a:r>
              <a:rPr lang="en-US" altLang="zh-CN" sz="1600" dirty="0" smtClean="0">
                <a:solidFill>
                  <a:srgbClr val="FFFFFF"/>
                </a:solidFill>
                <a:latin typeface="Calibri" panose="020F0502020204030204" pitchFamily="34" charset="0"/>
                <a:ea typeface="黑体" panose="02010609060101010101" pitchFamily="49" charset="-122"/>
              </a:rPr>
              <a:t>Web</a:t>
            </a:r>
            <a:r>
              <a:rPr lang="zh-CN" altLang="en-US" sz="1600" dirty="0" smtClean="0">
                <a:solidFill>
                  <a:srgbClr val="FFFFFF"/>
                </a:solidFill>
                <a:latin typeface="Calibri" panose="020F0502020204030204" pitchFamily="34" charset="0"/>
                <a:ea typeface="黑体" panose="02010609060101010101" pitchFamily="49" charset="-122"/>
              </a:rPr>
              <a:t>缓存</a:t>
            </a:r>
            <a:r>
              <a:rPr lang="zh-CN" altLang="en-US" sz="1600" dirty="0">
                <a:solidFill>
                  <a:srgbClr val="FFFFFF"/>
                </a:solidFill>
                <a:latin typeface="Calibri" panose="020F0502020204030204" pitchFamily="34" charset="0"/>
                <a:ea typeface="黑体" panose="02010609060101010101" pitchFamily="49" charset="-122"/>
              </a:rPr>
              <a:t>就代表发出请求的用户浏览器，与互联网上的</a:t>
            </a:r>
            <a:r>
              <a:rPr lang="zh-CN" altLang="en-US" sz="1600" dirty="0" smtClean="0">
                <a:solidFill>
                  <a:srgbClr val="FFFFFF"/>
                </a:solidFill>
                <a:latin typeface="Calibri" panose="020F0502020204030204" pitchFamily="34" charset="0"/>
                <a:ea typeface="黑体" panose="02010609060101010101" pitchFamily="49" charset="-122"/>
              </a:rPr>
              <a:t>源服务器</a:t>
            </a:r>
            <a:r>
              <a:rPr lang="zh-CN" altLang="en-US" sz="1600" dirty="0">
                <a:solidFill>
                  <a:srgbClr val="FFFFFF"/>
                </a:solidFill>
                <a:latin typeface="Calibri" panose="020F0502020204030204" pitchFamily="34" charset="0"/>
                <a:ea typeface="黑体" panose="02010609060101010101" pitchFamily="49" charset="-122"/>
              </a:rPr>
              <a:t>建立 </a:t>
            </a:r>
            <a:endParaRPr lang="en-US" altLang="zh-CN" sz="1600" dirty="0" smtClean="0">
              <a:solidFill>
                <a:srgbClr val="FFFFFF"/>
              </a:solidFill>
              <a:latin typeface="Calibri" panose="020F0502020204030204" pitchFamily="34" charset="0"/>
              <a:ea typeface="黑体" panose="02010609060101010101" pitchFamily="49" charset="-122"/>
            </a:endParaRPr>
          </a:p>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 </a:t>
            </a:r>
            <a:r>
              <a:rPr lang="en-US" altLang="zh-CN" sz="1600" dirty="0" smtClean="0">
                <a:solidFill>
                  <a:srgbClr val="FFFFFF"/>
                </a:solidFill>
                <a:latin typeface="Calibri" panose="020F0502020204030204" pitchFamily="34" charset="0"/>
                <a:ea typeface="黑体" panose="02010609060101010101" pitchFamily="49" charset="-122"/>
              </a:rPr>
              <a:t>      TCP </a:t>
            </a:r>
            <a:r>
              <a:rPr lang="zh-CN" altLang="en-US" sz="1600" dirty="0">
                <a:solidFill>
                  <a:srgbClr val="FFFFFF"/>
                </a:solidFill>
                <a:latin typeface="Calibri" panose="020F0502020204030204" pitchFamily="34" charset="0"/>
                <a:ea typeface="黑体" panose="02010609060101010101" pitchFamily="49" charset="-122"/>
              </a:rPr>
              <a:t>连接，并发送 </a:t>
            </a:r>
            <a:r>
              <a:rPr lang="en-US" altLang="zh-CN" sz="1600" dirty="0">
                <a:solidFill>
                  <a:srgbClr val="FFFFFF"/>
                </a:solidFill>
                <a:latin typeface="Calibri" panose="020F0502020204030204" pitchFamily="34" charset="0"/>
                <a:ea typeface="黑体" panose="02010609060101010101" pitchFamily="49" charset="-122"/>
              </a:rPr>
              <a:t>HTTP </a:t>
            </a:r>
            <a:r>
              <a:rPr lang="zh-CN" altLang="en-US" sz="1600" dirty="0">
                <a:solidFill>
                  <a:srgbClr val="FFFFFF"/>
                </a:solidFill>
                <a:latin typeface="Calibri" panose="020F0502020204030204" pitchFamily="34" charset="0"/>
                <a:ea typeface="黑体" panose="02010609060101010101" pitchFamily="49" charset="-122"/>
              </a:rPr>
              <a:t>请求报文</a:t>
            </a:r>
          </a:p>
        </p:txBody>
      </p:sp>
      <p:sp>
        <p:nvSpPr>
          <p:cNvPr id="333" name="Freeform 325"/>
          <p:cNvSpPr>
            <a:spLocks/>
          </p:cNvSpPr>
          <p:nvPr/>
        </p:nvSpPr>
        <p:spPr bwMode="auto">
          <a:xfrm>
            <a:off x="3032476" y="3636488"/>
            <a:ext cx="5327650" cy="1727689"/>
          </a:xfrm>
          <a:custGeom>
            <a:avLst/>
            <a:gdLst>
              <a:gd name="T0" fmla="*/ 0 w 3356"/>
              <a:gd name="T1" fmla="*/ 2147483646 h 1179"/>
              <a:gd name="T2" fmla="*/ 2147483646 w 3356"/>
              <a:gd name="T3" fmla="*/ 2147483646 h 1179"/>
              <a:gd name="T4" fmla="*/ 2147483646 w 3356"/>
              <a:gd name="T5" fmla="*/ 2147483646 h 1179"/>
              <a:gd name="T6" fmla="*/ 2147483646 w 3356"/>
              <a:gd name="T7" fmla="*/ 2147483646 h 1179"/>
              <a:gd name="T8" fmla="*/ 2147483646 w 3356"/>
              <a:gd name="T9" fmla="*/ 2147483646 h 1179"/>
              <a:gd name="T10" fmla="*/ 2147483646 w 3356"/>
              <a:gd name="T11" fmla="*/ 2147483646 h 1179"/>
              <a:gd name="T12" fmla="*/ 2147483646 w 3356"/>
              <a:gd name="T13" fmla="*/ 2147483646 h 1179"/>
              <a:gd name="T14" fmla="*/ 2147483646 w 3356"/>
              <a:gd name="T15" fmla="*/ 2147483646 h 1179"/>
              <a:gd name="T16" fmla="*/ 2147483646 w 3356"/>
              <a:gd name="T17" fmla="*/ 0 h 11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99"/>
              </a:solidFill>
              <a:effectLst/>
              <a:uLnTx/>
              <a:uFillTx/>
              <a:latin typeface="Tahoma" pitchFamily="34" charset="0"/>
            </a:endParaRPr>
          </a:p>
        </p:txBody>
      </p:sp>
    </p:spTree>
    <p:extLst>
      <p:ext uri="{BB962C8B-B14F-4D97-AF65-F5344CB8AC3E}">
        <p14:creationId xmlns:p14="http://schemas.microsoft.com/office/powerpoint/2010/main" val="19302004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3"/>
                                        </p:tgtEl>
                                        <p:attrNameLst>
                                          <p:attrName>style.visibility</p:attrName>
                                        </p:attrNameLst>
                                      </p:cBhvr>
                                      <p:to>
                                        <p:strVal val="visible"/>
                                      </p:to>
                                    </p:set>
                                    <p:animEffect transition="in" filter="wipe(left)">
                                      <p:cBhvr>
                                        <p:cTn id="11" dur="500"/>
                                        <p:tgtEl>
                                          <p:spTgt spid="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1597649"/>
          </a:xfrm>
        </p:spPr>
        <p:txBody>
          <a:bodyPr/>
          <a:lstStyle/>
          <a:p>
            <a:r>
              <a:rPr lang="zh-CN" altLang="en-US" dirty="0" smtClean="0"/>
              <a:t>代理服务器 </a:t>
            </a:r>
            <a:r>
              <a:rPr lang="en-US" altLang="zh-CN" dirty="0"/>
              <a:t>(proxy server) </a:t>
            </a:r>
            <a:r>
              <a:rPr lang="zh-CN" altLang="en-US" dirty="0" smtClean="0"/>
              <a:t>，</a:t>
            </a:r>
            <a:r>
              <a:rPr lang="zh-CN" altLang="en-US" dirty="0"/>
              <a:t>又</a:t>
            </a:r>
            <a:r>
              <a:rPr lang="zh-CN" altLang="en-US" dirty="0" smtClean="0"/>
              <a:t>称 </a:t>
            </a:r>
            <a:r>
              <a:rPr lang="en-US" altLang="zh-CN" dirty="0" smtClean="0"/>
              <a:t>Web</a:t>
            </a:r>
            <a:r>
              <a:rPr lang="zh-CN" altLang="en-US" dirty="0" smtClean="0"/>
              <a:t>缓存 </a:t>
            </a:r>
            <a:r>
              <a:rPr lang="en-US" altLang="zh-CN" dirty="0" smtClean="0"/>
              <a:t>(Web cache)</a:t>
            </a:r>
          </a:p>
          <a:p>
            <a:pPr lvl="1">
              <a:lnSpc>
                <a:spcPct val="150000"/>
              </a:lnSpc>
            </a:pPr>
            <a:r>
              <a:rPr lang="zh-CN" altLang="en-US" sz="1800" dirty="0" smtClean="0"/>
              <a:t>使用</a:t>
            </a:r>
            <a:r>
              <a:rPr lang="en-US" altLang="zh-CN" sz="1800" dirty="0" smtClean="0"/>
              <a:t>Web</a:t>
            </a:r>
            <a:r>
              <a:rPr lang="zh-CN" altLang="en-US" sz="1800" dirty="0" smtClean="0"/>
              <a:t>缓存时</a:t>
            </a:r>
            <a:endParaRPr lang="en-US" altLang="zh-CN" sz="1800" dirty="0" smtClean="0"/>
          </a:p>
          <a:p>
            <a:pPr lvl="1">
              <a:lnSpc>
                <a:spcPct val="150000"/>
              </a:lnSpc>
            </a:pPr>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grpSp>
        <p:nvGrpSpPr>
          <p:cNvPr id="908" name="组合 907"/>
          <p:cNvGrpSpPr/>
          <p:nvPr/>
        </p:nvGrpSpPr>
        <p:grpSpPr>
          <a:xfrm>
            <a:off x="143579" y="3097928"/>
            <a:ext cx="8893175" cy="2990849"/>
            <a:chOff x="143579" y="2862794"/>
            <a:chExt cx="8893175" cy="2990849"/>
          </a:xfrm>
        </p:grpSpPr>
        <p:grpSp>
          <p:nvGrpSpPr>
            <p:cNvPr id="607" name="Group 24"/>
            <p:cNvGrpSpPr>
              <a:grpSpLocks/>
            </p:cNvGrpSpPr>
            <p:nvPr/>
          </p:nvGrpSpPr>
          <p:grpSpPr bwMode="auto">
            <a:xfrm>
              <a:off x="143579" y="3130960"/>
              <a:ext cx="3597275" cy="2587869"/>
              <a:chOff x="912" y="768"/>
              <a:chExt cx="2400" cy="1584"/>
            </a:xfrm>
          </p:grpSpPr>
          <p:sp>
            <p:nvSpPr>
              <p:cNvPr id="608"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09"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0"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1"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2"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3"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4"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5"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6"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17" name="Group 34"/>
              <p:cNvGrpSpPr>
                <a:grpSpLocks/>
              </p:cNvGrpSpPr>
              <p:nvPr/>
            </p:nvGrpSpPr>
            <p:grpSpPr bwMode="auto">
              <a:xfrm>
                <a:off x="912" y="768"/>
                <a:ext cx="2386" cy="1553"/>
                <a:chOff x="912" y="768"/>
                <a:chExt cx="2386" cy="1553"/>
              </a:xfrm>
            </p:grpSpPr>
            <p:sp>
              <p:nvSpPr>
                <p:cNvPr id="618"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9"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0"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1"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2"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3"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4"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5"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6"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aphicFrame>
          <p:nvGraphicFramePr>
            <p:cNvPr id="627" name="Object 44"/>
            <p:cNvGraphicFramePr>
              <a:graphicFrameLocks noChangeAspect="1"/>
            </p:cNvGraphicFramePr>
            <p:nvPr>
              <p:extLst/>
            </p:nvPr>
          </p:nvGraphicFramePr>
          <p:xfrm>
            <a:off x="6693603" y="3873909"/>
            <a:ext cx="1841500" cy="1160585"/>
          </p:xfrm>
          <a:graphic>
            <a:graphicData uri="http://schemas.openxmlformats.org/presentationml/2006/ole">
              <mc:AlternateContent xmlns:mc="http://schemas.openxmlformats.org/markup-compatibility/2006">
                <mc:Choice xmlns:v="urn:schemas-microsoft-com:vml" Requires="v">
                  <p:oleObj spid="_x0000_s14385" name="VISIO" r:id="rId4" imgW="1687068" imgH="964692" progId="Visio.Drawing.11">
                    <p:embed/>
                  </p:oleObj>
                </mc:Choice>
                <mc:Fallback>
                  <p:oleObj name="VISIO" r:id="rId4" imgW="1687068" imgH="964692" progId="Visio.Drawing.11">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3603" y="3873909"/>
                          <a:ext cx="1841500" cy="1160585"/>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8" name="Line 45"/>
            <p:cNvSpPr>
              <a:spLocks noChangeShapeType="1"/>
            </p:cNvSpPr>
            <p:nvPr/>
          </p:nvSpPr>
          <p:spPr bwMode="auto">
            <a:xfrm>
              <a:off x="3771017" y="4441013"/>
              <a:ext cx="26289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9" name="Line 46"/>
            <p:cNvSpPr>
              <a:spLocks noChangeShapeType="1"/>
            </p:cNvSpPr>
            <p:nvPr/>
          </p:nvSpPr>
          <p:spPr bwMode="auto">
            <a:xfrm>
              <a:off x="7833429" y="4955364"/>
              <a:ext cx="676275" cy="54805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0" name="Line 47"/>
            <p:cNvSpPr>
              <a:spLocks noChangeShapeType="1"/>
            </p:cNvSpPr>
            <p:nvPr/>
          </p:nvSpPr>
          <p:spPr bwMode="auto">
            <a:xfrm>
              <a:off x="8223955" y="4674009"/>
              <a:ext cx="542925" cy="11576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1" name="Line 48"/>
            <p:cNvSpPr>
              <a:spLocks noChangeShapeType="1"/>
            </p:cNvSpPr>
            <p:nvPr/>
          </p:nvSpPr>
          <p:spPr bwMode="auto">
            <a:xfrm flipV="1">
              <a:off x="8254116" y="3986745"/>
              <a:ext cx="512762" cy="1553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2" name="Line 49"/>
            <p:cNvSpPr>
              <a:spLocks noChangeShapeType="1"/>
            </p:cNvSpPr>
            <p:nvPr/>
          </p:nvSpPr>
          <p:spPr bwMode="auto">
            <a:xfrm flipV="1">
              <a:off x="7801679" y="3362491"/>
              <a:ext cx="708025" cy="60080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33" name="Group 51"/>
            <p:cNvGrpSpPr>
              <a:grpSpLocks/>
            </p:cNvGrpSpPr>
            <p:nvPr/>
          </p:nvGrpSpPr>
          <p:grpSpPr bwMode="auto">
            <a:xfrm>
              <a:off x="8627179" y="3640914"/>
              <a:ext cx="409575" cy="666750"/>
              <a:chOff x="4486" y="2730"/>
              <a:chExt cx="217" cy="339"/>
            </a:xfrm>
          </p:grpSpPr>
          <p:grpSp>
            <p:nvGrpSpPr>
              <p:cNvPr id="634" name="Group 52"/>
              <p:cNvGrpSpPr>
                <a:grpSpLocks/>
              </p:cNvGrpSpPr>
              <p:nvPr/>
            </p:nvGrpSpPr>
            <p:grpSpPr bwMode="auto">
              <a:xfrm>
                <a:off x="4491" y="2736"/>
                <a:ext cx="212" cy="333"/>
                <a:chOff x="4491" y="2736"/>
                <a:chExt cx="212" cy="333"/>
              </a:xfrm>
            </p:grpSpPr>
            <p:sp>
              <p:nvSpPr>
                <p:cNvPr id="645" name="Freeform 53"/>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6" name="Freeform 54"/>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7" name="Freeform 55"/>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8" name="Freeform 56"/>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9" name="Rectangle 57"/>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0" name="Rectangle 58"/>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1" name="Line 59"/>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2" name="Line 60"/>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3" name="Line 61"/>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35" name="Group 62"/>
              <p:cNvGrpSpPr>
                <a:grpSpLocks/>
              </p:cNvGrpSpPr>
              <p:nvPr/>
            </p:nvGrpSpPr>
            <p:grpSpPr bwMode="auto">
              <a:xfrm>
                <a:off x="4486" y="2730"/>
                <a:ext cx="212" cy="333"/>
                <a:chOff x="4486" y="2730"/>
                <a:chExt cx="212" cy="333"/>
              </a:xfrm>
            </p:grpSpPr>
            <p:sp>
              <p:nvSpPr>
                <p:cNvPr id="636" name="Freeform 63"/>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7" name="Freeform 64"/>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8" name="Freeform 65"/>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9" name="Freeform 66"/>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0" name="Rectangle 67"/>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1" name="Rectangle 68"/>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2" name="Line 69"/>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3" name="Line 70"/>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4" name="Line 71"/>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54" name="Group 72"/>
            <p:cNvGrpSpPr>
              <a:grpSpLocks/>
            </p:cNvGrpSpPr>
            <p:nvPr/>
          </p:nvGrpSpPr>
          <p:grpSpPr bwMode="auto">
            <a:xfrm>
              <a:off x="8627179" y="4506955"/>
              <a:ext cx="409575" cy="666750"/>
              <a:chOff x="4486" y="3170"/>
              <a:chExt cx="217" cy="339"/>
            </a:xfrm>
          </p:grpSpPr>
          <p:grpSp>
            <p:nvGrpSpPr>
              <p:cNvPr id="655" name="Group 73"/>
              <p:cNvGrpSpPr>
                <a:grpSpLocks/>
              </p:cNvGrpSpPr>
              <p:nvPr/>
            </p:nvGrpSpPr>
            <p:grpSpPr bwMode="auto">
              <a:xfrm>
                <a:off x="4491" y="3176"/>
                <a:ext cx="212" cy="333"/>
                <a:chOff x="4491" y="3176"/>
                <a:chExt cx="212" cy="333"/>
              </a:xfrm>
            </p:grpSpPr>
            <p:sp>
              <p:nvSpPr>
                <p:cNvPr id="666" name="Freeform 74"/>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7" name="Freeform 75"/>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8" name="Freeform 76"/>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9" name="Freeform 77"/>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0" name="Rectangle 78"/>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1" name="Rectangle 79"/>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2" name="Line 80"/>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3" name="Line 81"/>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4" name="Line 82"/>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56" name="Group 83"/>
              <p:cNvGrpSpPr>
                <a:grpSpLocks/>
              </p:cNvGrpSpPr>
              <p:nvPr/>
            </p:nvGrpSpPr>
            <p:grpSpPr bwMode="auto">
              <a:xfrm>
                <a:off x="4486" y="3170"/>
                <a:ext cx="212" cy="332"/>
                <a:chOff x="4486" y="3170"/>
                <a:chExt cx="212" cy="332"/>
              </a:xfrm>
            </p:grpSpPr>
            <p:sp>
              <p:nvSpPr>
                <p:cNvPr id="657" name="Freeform 84"/>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8" name="Freeform 85"/>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9" name="Freeform 86"/>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0" name="Freeform 87"/>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1" name="Rectangle 88"/>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2" name="Rectangle 89"/>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3" name="Line 90"/>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4" name="Line 91"/>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5" name="Line 92"/>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75" name="Group 93"/>
            <p:cNvGrpSpPr>
              <a:grpSpLocks/>
            </p:cNvGrpSpPr>
            <p:nvPr/>
          </p:nvGrpSpPr>
          <p:grpSpPr bwMode="auto">
            <a:xfrm>
              <a:off x="8198554" y="5185428"/>
              <a:ext cx="409575" cy="668215"/>
              <a:chOff x="4260" y="3515"/>
              <a:chExt cx="216" cy="339"/>
            </a:xfrm>
          </p:grpSpPr>
          <p:grpSp>
            <p:nvGrpSpPr>
              <p:cNvPr id="676" name="Group 94"/>
              <p:cNvGrpSpPr>
                <a:grpSpLocks/>
              </p:cNvGrpSpPr>
              <p:nvPr/>
            </p:nvGrpSpPr>
            <p:grpSpPr bwMode="auto">
              <a:xfrm>
                <a:off x="4265" y="3521"/>
                <a:ext cx="211" cy="333"/>
                <a:chOff x="4265" y="3521"/>
                <a:chExt cx="211" cy="333"/>
              </a:xfrm>
            </p:grpSpPr>
            <p:sp>
              <p:nvSpPr>
                <p:cNvPr id="687" name="Freeform 95"/>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8" name="Freeform 96"/>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9" name="Freeform 97"/>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0" name="Freeform 98"/>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1" name="Rectangle 99"/>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2" name="Rectangle 100"/>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3" name="Line 101"/>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4" name="Line 102"/>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5" name="Line 103"/>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77" name="Group 104"/>
              <p:cNvGrpSpPr>
                <a:grpSpLocks/>
              </p:cNvGrpSpPr>
              <p:nvPr/>
            </p:nvGrpSpPr>
            <p:grpSpPr bwMode="auto">
              <a:xfrm>
                <a:off x="4260" y="3515"/>
                <a:ext cx="211" cy="332"/>
                <a:chOff x="4260" y="3515"/>
                <a:chExt cx="211" cy="332"/>
              </a:xfrm>
            </p:grpSpPr>
            <p:sp>
              <p:nvSpPr>
                <p:cNvPr id="678" name="Freeform 105"/>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9" name="Freeform 106"/>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0" name="Freeform 107"/>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1" name="Freeform 108"/>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2" name="Rectangle 109"/>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3" name="Rectangle 110"/>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4" name="Line 111"/>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5" name="Line 112"/>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6" name="Line 113"/>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696" name="Rectangle 114"/>
            <p:cNvSpPr>
              <a:spLocks noChangeArrowheads="1"/>
            </p:cNvSpPr>
            <p:nvPr/>
          </p:nvSpPr>
          <p:spPr bwMode="auto">
            <a:xfrm>
              <a:off x="2078743" y="3097255"/>
              <a:ext cx="33337" cy="2618642"/>
            </a:xfrm>
            <a:prstGeom prst="rect">
              <a:avLst/>
            </a:prstGeom>
            <a:solidFill>
              <a:srgbClr val="000000"/>
            </a:solidFill>
            <a:ln w="38100">
              <a:solidFill>
                <a:srgbClr val="333399"/>
              </a:solidFill>
              <a:miter lim="800000"/>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7" name="Line 115"/>
            <p:cNvSpPr>
              <a:spLocks noChangeShapeType="1"/>
            </p:cNvSpPr>
            <p:nvPr/>
          </p:nvSpPr>
          <p:spPr bwMode="auto">
            <a:xfrm>
              <a:off x="1256417" y="3488514"/>
              <a:ext cx="855662"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8" name="Line 116"/>
            <p:cNvSpPr>
              <a:spLocks noChangeShapeType="1"/>
            </p:cNvSpPr>
            <p:nvPr/>
          </p:nvSpPr>
          <p:spPr bwMode="auto">
            <a:xfrm>
              <a:off x="1512005" y="4203620"/>
              <a:ext cx="600075" cy="14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9" name="Line 117"/>
            <p:cNvSpPr>
              <a:spLocks noChangeShapeType="1"/>
            </p:cNvSpPr>
            <p:nvPr/>
          </p:nvSpPr>
          <p:spPr bwMode="auto">
            <a:xfrm>
              <a:off x="808743" y="4700386"/>
              <a:ext cx="1285875" cy="439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0" name="Line 118"/>
            <p:cNvSpPr>
              <a:spLocks noChangeShapeType="1"/>
            </p:cNvSpPr>
            <p:nvPr/>
          </p:nvSpPr>
          <p:spPr bwMode="auto">
            <a:xfrm>
              <a:off x="1342143" y="5362741"/>
              <a:ext cx="771525"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1" name="Line 119"/>
            <p:cNvSpPr>
              <a:spLocks noChangeShapeType="1"/>
            </p:cNvSpPr>
            <p:nvPr/>
          </p:nvSpPr>
          <p:spPr bwMode="auto">
            <a:xfrm>
              <a:off x="2094617" y="4433687"/>
              <a:ext cx="1455737" cy="29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2" name="Group 120"/>
            <p:cNvGrpSpPr>
              <a:grpSpLocks/>
            </p:cNvGrpSpPr>
            <p:nvPr/>
          </p:nvGrpSpPr>
          <p:grpSpPr bwMode="auto">
            <a:xfrm>
              <a:off x="3396367" y="4237326"/>
              <a:ext cx="582612" cy="378069"/>
              <a:chOff x="2154" y="3033"/>
              <a:chExt cx="309" cy="192"/>
            </a:xfrm>
          </p:grpSpPr>
          <p:sp>
            <p:nvSpPr>
              <p:cNvPr id="703" name="Oval 12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4" name="Rectangle 12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5" name="Rectangle 12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6" name="Oval 12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7" name="Group 125"/>
              <p:cNvGrpSpPr>
                <a:grpSpLocks/>
              </p:cNvGrpSpPr>
              <p:nvPr/>
            </p:nvGrpSpPr>
            <p:grpSpPr bwMode="auto">
              <a:xfrm>
                <a:off x="2201" y="3046"/>
                <a:ext cx="214" cy="86"/>
                <a:chOff x="2201" y="3046"/>
                <a:chExt cx="214" cy="86"/>
              </a:xfrm>
            </p:grpSpPr>
            <p:grpSp>
              <p:nvGrpSpPr>
                <p:cNvPr id="710" name="Group 126"/>
                <p:cNvGrpSpPr>
                  <a:grpSpLocks/>
                </p:cNvGrpSpPr>
                <p:nvPr/>
              </p:nvGrpSpPr>
              <p:grpSpPr bwMode="auto">
                <a:xfrm>
                  <a:off x="2201" y="3046"/>
                  <a:ext cx="212" cy="84"/>
                  <a:chOff x="2201" y="3046"/>
                  <a:chExt cx="212" cy="84"/>
                </a:xfrm>
              </p:grpSpPr>
              <p:sp>
                <p:nvSpPr>
                  <p:cNvPr id="720" name="Freeform 12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1" name="Freeform 12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2" name="Freeform 12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3" name="Freeform 13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4" name="Freeform 13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5" name="Freeform 13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6" name="Freeform 13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7" name="Freeform 13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11" name="Group 135"/>
                <p:cNvGrpSpPr>
                  <a:grpSpLocks/>
                </p:cNvGrpSpPr>
                <p:nvPr/>
              </p:nvGrpSpPr>
              <p:grpSpPr bwMode="auto">
                <a:xfrm>
                  <a:off x="2203" y="3048"/>
                  <a:ext cx="212" cy="84"/>
                  <a:chOff x="2203" y="3048"/>
                  <a:chExt cx="212" cy="84"/>
                </a:xfrm>
              </p:grpSpPr>
              <p:sp>
                <p:nvSpPr>
                  <p:cNvPr id="712" name="Freeform 13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3" name="Freeform 13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4" name="Freeform 13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5" name="Freeform 13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6" name="Freeform 14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7" name="Freeform 14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8" name="Freeform 14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9" name="Freeform 14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708" name="Line 14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9" name="Line 14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28" name="Group 146"/>
            <p:cNvGrpSpPr>
              <a:grpSpLocks/>
            </p:cNvGrpSpPr>
            <p:nvPr/>
          </p:nvGrpSpPr>
          <p:grpSpPr bwMode="auto">
            <a:xfrm>
              <a:off x="1069092" y="3015194"/>
              <a:ext cx="536575" cy="520211"/>
              <a:chOff x="921" y="2412"/>
              <a:chExt cx="284" cy="265"/>
            </a:xfrm>
          </p:grpSpPr>
          <p:grpSp>
            <p:nvGrpSpPr>
              <p:cNvPr id="729" name="Group 147"/>
              <p:cNvGrpSpPr>
                <a:grpSpLocks/>
              </p:cNvGrpSpPr>
              <p:nvPr/>
            </p:nvGrpSpPr>
            <p:grpSpPr bwMode="auto">
              <a:xfrm>
                <a:off x="928" y="2417"/>
                <a:ext cx="277" cy="260"/>
                <a:chOff x="928" y="2417"/>
                <a:chExt cx="277" cy="260"/>
              </a:xfrm>
            </p:grpSpPr>
            <p:sp>
              <p:nvSpPr>
                <p:cNvPr id="743" name="Freeform 14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4" name="Freeform 14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5" name="Freeform 15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6" name="Freeform 15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7" name="Rectangle 1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8" name="Rectangle 1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9" name="Rectangle 1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0" name="Line 15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51" name="Group 156"/>
                <p:cNvGrpSpPr>
                  <a:grpSpLocks/>
                </p:cNvGrpSpPr>
                <p:nvPr/>
              </p:nvGrpSpPr>
              <p:grpSpPr bwMode="auto">
                <a:xfrm>
                  <a:off x="928" y="2639"/>
                  <a:ext cx="277" cy="38"/>
                  <a:chOff x="928" y="2639"/>
                  <a:chExt cx="277" cy="38"/>
                </a:xfrm>
              </p:grpSpPr>
              <p:sp>
                <p:nvSpPr>
                  <p:cNvPr id="752" name="Freeform 15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3" name="Freeform 15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4" name="Rectangle 1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30" name="Group 160"/>
              <p:cNvGrpSpPr>
                <a:grpSpLocks/>
              </p:cNvGrpSpPr>
              <p:nvPr/>
            </p:nvGrpSpPr>
            <p:grpSpPr bwMode="auto">
              <a:xfrm>
                <a:off x="921" y="2412"/>
                <a:ext cx="277" cy="261"/>
                <a:chOff x="921" y="2412"/>
                <a:chExt cx="277" cy="261"/>
              </a:xfrm>
            </p:grpSpPr>
            <p:sp>
              <p:nvSpPr>
                <p:cNvPr id="731" name="Freeform 16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2" name="Freeform 16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3" name="Freeform 16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4" name="Freeform 16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5" name="Rectangle 1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6" name="Rectangle 1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7" name="Rectangle 1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8" name="Line 16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39" name="Group 169"/>
                <p:cNvGrpSpPr>
                  <a:grpSpLocks/>
                </p:cNvGrpSpPr>
                <p:nvPr/>
              </p:nvGrpSpPr>
              <p:grpSpPr bwMode="auto">
                <a:xfrm>
                  <a:off x="921" y="2635"/>
                  <a:ext cx="277" cy="38"/>
                  <a:chOff x="921" y="2635"/>
                  <a:chExt cx="277" cy="38"/>
                </a:xfrm>
              </p:grpSpPr>
              <p:sp>
                <p:nvSpPr>
                  <p:cNvPr id="740" name="Freeform 17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1" name="Freeform 17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2" name="Rectangle 1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55" name="Group 173"/>
            <p:cNvGrpSpPr>
              <a:grpSpLocks/>
            </p:cNvGrpSpPr>
            <p:nvPr/>
          </p:nvGrpSpPr>
          <p:grpSpPr bwMode="auto">
            <a:xfrm>
              <a:off x="1170691" y="3755213"/>
              <a:ext cx="531812" cy="523143"/>
              <a:chOff x="997" y="2775"/>
              <a:chExt cx="282" cy="265"/>
            </a:xfrm>
          </p:grpSpPr>
          <p:grpSp>
            <p:nvGrpSpPr>
              <p:cNvPr id="756" name="Group 174"/>
              <p:cNvGrpSpPr>
                <a:grpSpLocks/>
              </p:cNvGrpSpPr>
              <p:nvPr/>
            </p:nvGrpSpPr>
            <p:grpSpPr bwMode="auto">
              <a:xfrm>
                <a:off x="1004" y="2779"/>
                <a:ext cx="275" cy="261"/>
                <a:chOff x="1004" y="2779"/>
                <a:chExt cx="275" cy="261"/>
              </a:xfrm>
            </p:grpSpPr>
            <p:sp>
              <p:nvSpPr>
                <p:cNvPr id="770" name="Freeform 17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1" name="Freeform 17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2" name="Freeform 17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3" name="Freeform 17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4" name="Rectangle 17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5" name="Rectangle 18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6" name="Rectangle 18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7" name="Line 18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78" name="Group 183"/>
                <p:cNvGrpSpPr>
                  <a:grpSpLocks/>
                </p:cNvGrpSpPr>
                <p:nvPr/>
              </p:nvGrpSpPr>
              <p:grpSpPr bwMode="auto">
                <a:xfrm>
                  <a:off x="1004" y="3002"/>
                  <a:ext cx="275" cy="38"/>
                  <a:chOff x="1004" y="3002"/>
                  <a:chExt cx="275" cy="38"/>
                </a:xfrm>
              </p:grpSpPr>
              <p:sp>
                <p:nvSpPr>
                  <p:cNvPr id="779" name="Freeform 18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0" name="Freeform 18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1" name="Rectangle 18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57" name="Group 187"/>
              <p:cNvGrpSpPr>
                <a:grpSpLocks/>
              </p:cNvGrpSpPr>
              <p:nvPr/>
            </p:nvGrpSpPr>
            <p:grpSpPr bwMode="auto">
              <a:xfrm>
                <a:off x="997" y="2775"/>
                <a:ext cx="275" cy="260"/>
                <a:chOff x="997" y="2775"/>
                <a:chExt cx="275" cy="260"/>
              </a:xfrm>
            </p:grpSpPr>
            <p:sp>
              <p:nvSpPr>
                <p:cNvPr id="758" name="Freeform 18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9" name="Freeform 18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0" name="Freeform 19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1" name="Freeform 19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2" name="Rectangle 19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3" name="Rectangle 19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4" name="Rectangle 19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5" name="Line 19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66" name="Group 196"/>
                <p:cNvGrpSpPr>
                  <a:grpSpLocks/>
                </p:cNvGrpSpPr>
                <p:nvPr/>
              </p:nvGrpSpPr>
              <p:grpSpPr bwMode="auto">
                <a:xfrm>
                  <a:off x="997" y="2997"/>
                  <a:ext cx="275" cy="38"/>
                  <a:chOff x="997" y="2997"/>
                  <a:chExt cx="275" cy="38"/>
                </a:xfrm>
              </p:grpSpPr>
              <p:sp>
                <p:nvSpPr>
                  <p:cNvPr id="767" name="Freeform 19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8" name="Freeform 19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9" name="Rectangle 19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82" name="Group 200"/>
            <p:cNvGrpSpPr>
              <a:grpSpLocks/>
            </p:cNvGrpSpPr>
            <p:nvPr/>
          </p:nvGrpSpPr>
          <p:grpSpPr bwMode="auto">
            <a:xfrm>
              <a:off x="443617" y="4263703"/>
              <a:ext cx="531812" cy="523142"/>
              <a:chOff x="590" y="3047"/>
              <a:chExt cx="282" cy="265"/>
            </a:xfrm>
          </p:grpSpPr>
          <p:grpSp>
            <p:nvGrpSpPr>
              <p:cNvPr id="783" name="Group 201"/>
              <p:cNvGrpSpPr>
                <a:grpSpLocks/>
              </p:cNvGrpSpPr>
              <p:nvPr/>
            </p:nvGrpSpPr>
            <p:grpSpPr bwMode="auto">
              <a:xfrm>
                <a:off x="596" y="3051"/>
                <a:ext cx="276" cy="261"/>
                <a:chOff x="596" y="3051"/>
                <a:chExt cx="276" cy="261"/>
              </a:xfrm>
            </p:grpSpPr>
            <p:sp>
              <p:nvSpPr>
                <p:cNvPr id="797" name="Freeform 20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8" name="Freeform 20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9" name="Freeform 20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0" name="Freeform 20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1" name="Rectangle 20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2" name="Rectangle 20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3" name="Rectangle 20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4" name="Line 20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05" name="Group 210"/>
                <p:cNvGrpSpPr>
                  <a:grpSpLocks/>
                </p:cNvGrpSpPr>
                <p:nvPr/>
              </p:nvGrpSpPr>
              <p:grpSpPr bwMode="auto">
                <a:xfrm>
                  <a:off x="596" y="3274"/>
                  <a:ext cx="276" cy="38"/>
                  <a:chOff x="596" y="3274"/>
                  <a:chExt cx="276" cy="38"/>
                </a:xfrm>
              </p:grpSpPr>
              <p:sp>
                <p:nvSpPr>
                  <p:cNvPr id="806" name="Freeform 21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7" name="Freeform 21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8" name="Rectangle 21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84" name="Group 214"/>
              <p:cNvGrpSpPr>
                <a:grpSpLocks/>
              </p:cNvGrpSpPr>
              <p:nvPr/>
            </p:nvGrpSpPr>
            <p:grpSpPr bwMode="auto">
              <a:xfrm>
                <a:off x="590" y="3047"/>
                <a:ext cx="275" cy="260"/>
                <a:chOff x="590" y="3047"/>
                <a:chExt cx="275" cy="260"/>
              </a:xfrm>
            </p:grpSpPr>
            <p:sp>
              <p:nvSpPr>
                <p:cNvPr id="785" name="Freeform 21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6" name="Freeform 21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7" name="Freeform 21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8" name="Freeform 21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9" name="Rectangle 21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0" name="Rectangle 22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1" name="Rectangle 22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2" name="Line 22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93" name="Group 223"/>
                <p:cNvGrpSpPr>
                  <a:grpSpLocks/>
                </p:cNvGrpSpPr>
                <p:nvPr/>
              </p:nvGrpSpPr>
              <p:grpSpPr bwMode="auto">
                <a:xfrm>
                  <a:off x="590" y="3269"/>
                  <a:ext cx="275" cy="38"/>
                  <a:chOff x="590" y="3269"/>
                  <a:chExt cx="275" cy="38"/>
                </a:xfrm>
              </p:grpSpPr>
              <p:sp>
                <p:nvSpPr>
                  <p:cNvPr id="794" name="Freeform 22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5" name="Freeform 22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6" name="Rectangle 22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809" name="Group 227"/>
            <p:cNvGrpSpPr>
              <a:grpSpLocks/>
            </p:cNvGrpSpPr>
            <p:nvPr/>
          </p:nvGrpSpPr>
          <p:grpSpPr bwMode="auto">
            <a:xfrm>
              <a:off x="1040517" y="4890887"/>
              <a:ext cx="531812" cy="523142"/>
              <a:chOff x="906" y="3365"/>
              <a:chExt cx="281" cy="265"/>
            </a:xfrm>
          </p:grpSpPr>
          <p:grpSp>
            <p:nvGrpSpPr>
              <p:cNvPr id="810" name="Group 228"/>
              <p:cNvGrpSpPr>
                <a:grpSpLocks/>
              </p:cNvGrpSpPr>
              <p:nvPr/>
            </p:nvGrpSpPr>
            <p:grpSpPr bwMode="auto">
              <a:xfrm>
                <a:off x="912" y="3369"/>
                <a:ext cx="275" cy="261"/>
                <a:chOff x="912" y="3369"/>
                <a:chExt cx="275" cy="261"/>
              </a:xfrm>
            </p:grpSpPr>
            <p:sp>
              <p:nvSpPr>
                <p:cNvPr id="824" name="Freeform 22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5" name="Freeform 23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6" name="Freeform 23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7" name="Freeform 23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8" name="Rectangle 23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9" name="Rectangle 23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0" name="Rectangle 23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1" name="Line 23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32" name="Group 237"/>
                <p:cNvGrpSpPr>
                  <a:grpSpLocks/>
                </p:cNvGrpSpPr>
                <p:nvPr/>
              </p:nvGrpSpPr>
              <p:grpSpPr bwMode="auto">
                <a:xfrm>
                  <a:off x="912" y="3592"/>
                  <a:ext cx="275" cy="38"/>
                  <a:chOff x="912" y="3592"/>
                  <a:chExt cx="275" cy="38"/>
                </a:xfrm>
              </p:grpSpPr>
              <p:sp>
                <p:nvSpPr>
                  <p:cNvPr id="833" name="Freeform 23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4" name="Freeform 23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5" name="Rectangle 24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811" name="Group 241"/>
              <p:cNvGrpSpPr>
                <a:grpSpLocks/>
              </p:cNvGrpSpPr>
              <p:nvPr/>
            </p:nvGrpSpPr>
            <p:grpSpPr bwMode="auto">
              <a:xfrm>
                <a:off x="906" y="3365"/>
                <a:ext cx="275" cy="261"/>
                <a:chOff x="906" y="3365"/>
                <a:chExt cx="275" cy="261"/>
              </a:xfrm>
            </p:grpSpPr>
            <p:sp>
              <p:nvSpPr>
                <p:cNvPr id="812" name="Freeform 24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3" name="Freeform 24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4" name="Freeform 24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5" name="Freeform 24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6" name="Rectangle 24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7" name="Rectangle 24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8" name="Rectangle 24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9" name="Line 24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20" name="Group 250"/>
                <p:cNvGrpSpPr>
                  <a:grpSpLocks/>
                </p:cNvGrpSpPr>
                <p:nvPr/>
              </p:nvGrpSpPr>
              <p:grpSpPr bwMode="auto">
                <a:xfrm>
                  <a:off x="906" y="3587"/>
                  <a:ext cx="275" cy="39"/>
                  <a:chOff x="906" y="3587"/>
                  <a:chExt cx="275" cy="39"/>
                </a:xfrm>
              </p:grpSpPr>
              <p:sp>
                <p:nvSpPr>
                  <p:cNvPr id="821" name="Freeform 25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2" name="Freeform 25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3" name="Rectangle 25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sp>
          <p:nvSpPr>
            <p:cNvPr id="836" name="Rectangle 254"/>
            <p:cNvSpPr>
              <a:spLocks noChangeArrowheads="1"/>
            </p:cNvSpPr>
            <p:nvPr/>
          </p:nvSpPr>
          <p:spPr bwMode="auto">
            <a:xfrm>
              <a:off x="2351793" y="3453345"/>
              <a:ext cx="890587" cy="62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7" name="Rectangle 255"/>
            <p:cNvSpPr>
              <a:spLocks noChangeArrowheads="1"/>
            </p:cNvSpPr>
            <p:nvPr/>
          </p:nvSpPr>
          <p:spPr bwMode="auto">
            <a:xfrm>
              <a:off x="2502604" y="3542732"/>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a:t>
              </a:r>
            </a:p>
          </p:txBody>
        </p:sp>
        <p:grpSp>
          <p:nvGrpSpPr>
            <p:cNvPr id="838" name="Group 257"/>
            <p:cNvGrpSpPr>
              <a:grpSpLocks/>
            </p:cNvGrpSpPr>
            <p:nvPr/>
          </p:nvGrpSpPr>
          <p:grpSpPr bwMode="auto">
            <a:xfrm>
              <a:off x="8284279" y="2862794"/>
              <a:ext cx="409575" cy="668215"/>
              <a:chOff x="4305" y="2335"/>
              <a:chExt cx="216" cy="339"/>
            </a:xfrm>
          </p:grpSpPr>
          <p:grpSp>
            <p:nvGrpSpPr>
              <p:cNvPr id="839" name="Group 258"/>
              <p:cNvGrpSpPr>
                <a:grpSpLocks/>
              </p:cNvGrpSpPr>
              <p:nvPr/>
            </p:nvGrpSpPr>
            <p:grpSpPr bwMode="auto">
              <a:xfrm>
                <a:off x="4310" y="2341"/>
                <a:ext cx="211" cy="333"/>
                <a:chOff x="4310" y="2341"/>
                <a:chExt cx="211" cy="333"/>
              </a:xfrm>
            </p:grpSpPr>
            <p:sp>
              <p:nvSpPr>
                <p:cNvPr id="850" name="Freeform 259"/>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1" name="Freeform 260"/>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2" name="Freeform 261"/>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3" name="Freeform 262"/>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4" name="Rectangle 263"/>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5" name="Rectangle 264"/>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6" name="Line 265"/>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7" name="Line 266"/>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8" name="Line 267"/>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40" name="Group 268"/>
              <p:cNvGrpSpPr>
                <a:grpSpLocks/>
              </p:cNvGrpSpPr>
              <p:nvPr/>
            </p:nvGrpSpPr>
            <p:grpSpPr bwMode="auto">
              <a:xfrm>
                <a:off x="4305" y="2335"/>
                <a:ext cx="211" cy="332"/>
                <a:chOff x="4305" y="2335"/>
                <a:chExt cx="211" cy="332"/>
              </a:xfrm>
            </p:grpSpPr>
            <p:sp>
              <p:nvSpPr>
                <p:cNvPr id="841" name="Freeform 269"/>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2" name="Freeform 270"/>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3" name="Freeform 271"/>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4" name="Freeform 272"/>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5" name="Rectangle 273"/>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6" name="Rectangle 274"/>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7" name="Line 275"/>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8" name="Line 276"/>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9" name="Line 277"/>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59" name="Rectangle 279"/>
            <p:cNvSpPr>
              <a:spLocks noChangeArrowheads="1"/>
            </p:cNvSpPr>
            <p:nvPr/>
          </p:nvSpPr>
          <p:spPr bwMode="auto">
            <a:xfrm>
              <a:off x="7308035" y="2986976"/>
              <a:ext cx="948978"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smtClean="0">
                  <a:solidFill>
                    <a:srgbClr val="000099"/>
                  </a:solidFill>
                  <a:latin typeface="Calibri" panose="020F0502020204030204" pitchFamily="34" charset="0"/>
                  <a:ea typeface="华文楷体" panose="02010600040101010101" pitchFamily="2" charset="-122"/>
                </a:rPr>
                <a:t>源服务器</a:t>
              </a:r>
              <a:endParaRPr kumimoji="1" lang="zh-CN" altLang="en-US" sz="1846" dirty="0">
                <a:solidFill>
                  <a:srgbClr val="000099"/>
                </a:solidFill>
                <a:latin typeface="Calibri" panose="020F0502020204030204" pitchFamily="34" charset="0"/>
                <a:ea typeface="华文楷体" panose="02010600040101010101" pitchFamily="2" charset="-122"/>
              </a:endParaRPr>
            </a:p>
          </p:txBody>
        </p:sp>
        <p:sp>
          <p:nvSpPr>
            <p:cNvPr id="860" name="Rectangle 280"/>
            <p:cNvSpPr>
              <a:spLocks noChangeArrowheads="1"/>
            </p:cNvSpPr>
            <p:nvPr/>
          </p:nvSpPr>
          <p:spPr bwMode="auto">
            <a:xfrm>
              <a:off x="4232978" y="4040963"/>
              <a:ext cx="850900" cy="39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1" name="Rectangle 281"/>
            <p:cNvSpPr>
              <a:spLocks noChangeArrowheads="1"/>
            </p:cNvSpPr>
            <p:nvPr/>
          </p:nvSpPr>
          <p:spPr bwMode="auto">
            <a:xfrm>
              <a:off x="4915681" y="4106905"/>
              <a:ext cx="835229"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dirty="0">
                  <a:solidFill>
                    <a:srgbClr val="000099"/>
                  </a:solidFill>
                  <a:latin typeface="Calibri" panose="020F0502020204030204" pitchFamily="34" charset="0"/>
                  <a:ea typeface="华文楷体" panose="02010600040101010101" pitchFamily="2" charset="-122"/>
                </a:rPr>
                <a:t>2 Mbit/s</a:t>
              </a:r>
            </a:p>
          </p:txBody>
        </p:sp>
        <p:grpSp>
          <p:nvGrpSpPr>
            <p:cNvPr id="862" name="Group 282"/>
            <p:cNvGrpSpPr>
              <a:grpSpLocks/>
            </p:cNvGrpSpPr>
            <p:nvPr/>
          </p:nvGrpSpPr>
          <p:grpSpPr bwMode="auto">
            <a:xfrm>
              <a:off x="6203067" y="4237326"/>
              <a:ext cx="582612" cy="378069"/>
              <a:chOff x="3202" y="3033"/>
              <a:chExt cx="309" cy="192"/>
            </a:xfrm>
          </p:grpSpPr>
          <p:sp>
            <p:nvSpPr>
              <p:cNvPr id="863" name="Oval 283"/>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4" name="Rectangle 284"/>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5" name="Rectangle 285"/>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6" name="Oval 286"/>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67" name="Group 287"/>
              <p:cNvGrpSpPr>
                <a:grpSpLocks/>
              </p:cNvGrpSpPr>
              <p:nvPr/>
            </p:nvGrpSpPr>
            <p:grpSpPr bwMode="auto">
              <a:xfrm>
                <a:off x="3249" y="3046"/>
                <a:ext cx="214" cy="86"/>
                <a:chOff x="3249" y="3046"/>
                <a:chExt cx="214" cy="86"/>
              </a:xfrm>
            </p:grpSpPr>
            <p:grpSp>
              <p:nvGrpSpPr>
                <p:cNvPr id="870" name="Group 288"/>
                <p:cNvGrpSpPr>
                  <a:grpSpLocks/>
                </p:cNvGrpSpPr>
                <p:nvPr/>
              </p:nvGrpSpPr>
              <p:grpSpPr bwMode="auto">
                <a:xfrm>
                  <a:off x="3249" y="3046"/>
                  <a:ext cx="212" cy="84"/>
                  <a:chOff x="3249" y="3046"/>
                  <a:chExt cx="212" cy="84"/>
                </a:xfrm>
              </p:grpSpPr>
              <p:sp>
                <p:nvSpPr>
                  <p:cNvPr id="880" name="Freeform 289"/>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1" name="Freeform 290"/>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2" name="Freeform 291"/>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3" name="Freeform 292"/>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4" name="Freeform 293"/>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5" name="Freeform 294"/>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6" name="Freeform 295"/>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7" name="Freeform 296"/>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71" name="Group 297"/>
                <p:cNvGrpSpPr>
                  <a:grpSpLocks/>
                </p:cNvGrpSpPr>
                <p:nvPr/>
              </p:nvGrpSpPr>
              <p:grpSpPr bwMode="auto">
                <a:xfrm>
                  <a:off x="3251" y="3048"/>
                  <a:ext cx="212" cy="84"/>
                  <a:chOff x="3251" y="3048"/>
                  <a:chExt cx="212" cy="84"/>
                </a:xfrm>
              </p:grpSpPr>
              <p:sp>
                <p:nvSpPr>
                  <p:cNvPr id="872" name="Freeform 298"/>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3" name="Freeform 299"/>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4" name="Freeform 300"/>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5" name="Freeform 301"/>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6" name="Freeform 302"/>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7" name="Freeform 303"/>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8" name="Freeform 304"/>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9" name="Freeform 305"/>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68" name="Line 306"/>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9" name="Line 307"/>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sp>
          <p:nvSpPr>
            <p:cNvPr id="888" name="Rectangle 308"/>
            <p:cNvSpPr>
              <a:spLocks noChangeArrowheads="1"/>
            </p:cNvSpPr>
            <p:nvPr/>
          </p:nvSpPr>
          <p:spPr bwMode="auto">
            <a:xfrm>
              <a:off x="6796793" y="3809434"/>
              <a:ext cx="890587" cy="3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9" name="Rectangle 309"/>
            <p:cNvSpPr>
              <a:spLocks noChangeArrowheads="1"/>
            </p:cNvSpPr>
            <p:nvPr/>
          </p:nvSpPr>
          <p:spPr bwMode="auto">
            <a:xfrm>
              <a:off x="7200017" y="4307664"/>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互联网</a:t>
              </a:r>
            </a:p>
          </p:txBody>
        </p:sp>
        <p:sp>
          <p:nvSpPr>
            <p:cNvPr id="890" name="Rectangle 310"/>
            <p:cNvSpPr>
              <a:spLocks noChangeArrowheads="1"/>
            </p:cNvSpPr>
            <p:nvPr/>
          </p:nvSpPr>
          <p:spPr bwMode="auto">
            <a:xfrm>
              <a:off x="3720217" y="3898822"/>
              <a:ext cx="400050" cy="3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1" name="Rectangle 311"/>
            <p:cNvSpPr>
              <a:spLocks noChangeArrowheads="1"/>
            </p:cNvSpPr>
            <p:nvPr/>
          </p:nvSpPr>
          <p:spPr bwMode="auto">
            <a:xfrm>
              <a:off x="2864554" y="4610997"/>
              <a:ext cx="433388" cy="3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2" name="Rectangle 312"/>
            <p:cNvSpPr>
              <a:spLocks noChangeArrowheads="1"/>
            </p:cNvSpPr>
            <p:nvPr/>
          </p:nvSpPr>
          <p:spPr bwMode="auto">
            <a:xfrm>
              <a:off x="1661229" y="4254909"/>
              <a:ext cx="436563" cy="36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3" name="Rectangle 313"/>
            <p:cNvSpPr>
              <a:spLocks noChangeArrowheads="1"/>
            </p:cNvSpPr>
            <p:nvPr/>
          </p:nvSpPr>
          <p:spPr bwMode="auto">
            <a:xfrm>
              <a:off x="327729" y="3912009"/>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浏览器</a:t>
              </a:r>
            </a:p>
          </p:txBody>
        </p:sp>
        <p:sp>
          <p:nvSpPr>
            <p:cNvPr id="894" name="Rectangle 314"/>
            <p:cNvSpPr>
              <a:spLocks noChangeArrowheads="1"/>
            </p:cNvSpPr>
            <p:nvPr/>
          </p:nvSpPr>
          <p:spPr bwMode="auto">
            <a:xfrm>
              <a:off x="3715454" y="3923732"/>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1</a:t>
              </a:r>
            </a:p>
          </p:txBody>
        </p:sp>
        <p:sp>
          <p:nvSpPr>
            <p:cNvPr id="895" name="Rectangle 315"/>
            <p:cNvSpPr>
              <a:spLocks noChangeArrowheads="1"/>
            </p:cNvSpPr>
            <p:nvPr/>
          </p:nvSpPr>
          <p:spPr bwMode="auto">
            <a:xfrm>
              <a:off x="6336417" y="3925197"/>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2</a:t>
              </a:r>
            </a:p>
          </p:txBody>
        </p:sp>
      </p:grpSp>
      <p:sp>
        <p:nvSpPr>
          <p:cNvPr id="308" name="Line 101"/>
          <p:cNvSpPr>
            <a:spLocks noChangeShapeType="1"/>
          </p:cNvSpPr>
          <p:nvPr/>
        </p:nvSpPr>
        <p:spPr bwMode="auto">
          <a:xfrm>
            <a:off x="2124076" y="5616738"/>
            <a:ext cx="50195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09" name="Line 339"/>
          <p:cNvSpPr>
            <a:spLocks noChangeShapeType="1"/>
          </p:cNvSpPr>
          <p:nvPr/>
        </p:nvSpPr>
        <p:spPr bwMode="auto">
          <a:xfrm flipV="1">
            <a:off x="2930501" y="4844561"/>
            <a:ext cx="719137" cy="5978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nvGrpSpPr>
          <p:cNvPr id="310" name="Group 237"/>
          <p:cNvGrpSpPr>
            <a:grpSpLocks/>
          </p:cNvGrpSpPr>
          <p:nvPr/>
        </p:nvGrpSpPr>
        <p:grpSpPr bwMode="auto">
          <a:xfrm>
            <a:off x="2603500" y="5168328"/>
            <a:ext cx="444500" cy="775189"/>
            <a:chOff x="1660" y="3427"/>
            <a:chExt cx="217" cy="339"/>
          </a:xfrm>
        </p:grpSpPr>
        <p:grpSp>
          <p:nvGrpSpPr>
            <p:cNvPr id="311" name="Group 238"/>
            <p:cNvGrpSpPr>
              <a:grpSpLocks/>
            </p:cNvGrpSpPr>
            <p:nvPr/>
          </p:nvGrpSpPr>
          <p:grpSpPr bwMode="auto">
            <a:xfrm>
              <a:off x="1665" y="3433"/>
              <a:ext cx="212" cy="333"/>
              <a:chOff x="1665" y="3433"/>
              <a:chExt cx="212" cy="333"/>
            </a:xfrm>
          </p:grpSpPr>
          <p:sp>
            <p:nvSpPr>
              <p:cNvPr id="322" name="Freeform 239"/>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3" name="Freeform 240"/>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4" name="Freeform 241"/>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5" name="Freeform 242"/>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6"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7"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8" name="Line 245"/>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9" name="Line 246"/>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30" name="Line 247"/>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nvGrpSpPr>
            <p:cNvPr id="312" name="Group 248"/>
            <p:cNvGrpSpPr>
              <a:grpSpLocks/>
            </p:cNvGrpSpPr>
            <p:nvPr/>
          </p:nvGrpSpPr>
          <p:grpSpPr bwMode="auto">
            <a:xfrm>
              <a:off x="1660" y="3427"/>
              <a:ext cx="212" cy="333"/>
              <a:chOff x="1660" y="3427"/>
              <a:chExt cx="212" cy="333"/>
            </a:xfrm>
          </p:grpSpPr>
          <p:sp>
            <p:nvSpPr>
              <p:cNvPr id="313" name="Freeform 249"/>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4" name="Freeform 250"/>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5" name="Freeform 251"/>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6" name="Freeform 252"/>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7"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8"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9" name="Line 255"/>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0" name="Line 256"/>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1" name="Line 257"/>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sp>
        <p:nvSpPr>
          <p:cNvPr id="331" name="Rectangle 261"/>
          <p:cNvSpPr>
            <a:spLocks noChangeArrowheads="1"/>
          </p:cNvSpPr>
          <p:nvPr/>
        </p:nvSpPr>
        <p:spPr bwMode="auto">
          <a:xfrm>
            <a:off x="2558727" y="5958961"/>
            <a:ext cx="1852514" cy="56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校园网的</a:t>
            </a:r>
            <a:r>
              <a:rPr kumimoji="1" lang="en-US" altLang="zh-CN" sz="1846" dirty="0">
                <a:solidFill>
                  <a:srgbClr val="000099"/>
                </a:solidFill>
                <a:latin typeface="Calibri" panose="020F0502020204030204" pitchFamily="34" charset="0"/>
                <a:ea typeface="华文楷体" panose="02010600040101010101" pitchFamily="2" charset="-122"/>
              </a:rPr>
              <a:t>web</a:t>
            </a:r>
            <a:r>
              <a:rPr kumimoji="1" lang="zh-CN" altLang="en-US" sz="1846" dirty="0">
                <a:solidFill>
                  <a:srgbClr val="000099"/>
                </a:solidFill>
                <a:latin typeface="Calibri" panose="020F0502020204030204" pitchFamily="34" charset="0"/>
                <a:ea typeface="华文楷体" panose="02010600040101010101" pitchFamily="2" charset="-122"/>
              </a:rPr>
              <a:t>缓存</a:t>
            </a:r>
          </a:p>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（代理服务器）</a:t>
            </a:r>
          </a:p>
        </p:txBody>
      </p:sp>
      <p:sp>
        <p:nvSpPr>
          <p:cNvPr id="6" name="圆角矩形 5"/>
          <p:cNvSpPr/>
          <p:nvPr/>
        </p:nvSpPr>
        <p:spPr>
          <a:xfrm>
            <a:off x="1197092" y="2516472"/>
            <a:ext cx="7401556"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smtClean="0">
                <a:solidFill>
                  <a:srgbClr val="FFFFFF"/>
                </a:solidFill>
                <a:latin typeface="Calibri" panose="020F0502020204030204" pitchFamily="34" charset="0"/>
                <a:ea typeface="黑体" panose="02010609060101010101" pitchFamily="49" charset="-122"/>
              </a:rPr>
              <a:t>4</a:t>
            </a:r>
            <a:r>
              <a:rPr lang="zh-CN" altLang="en-US" sz="1600" dirty="0">
                <a:solidFill>
                  <a:srgbClr val="FFFFFF"/>
                </a:solidFill>
                <a:latin typeface="Calibri" panose="020F0502020204030204" pitchFamily="34" charset="0"/>
                <a:ea typeface="黑体" panose="02010609060101010101" pitchFamily="49" charset="-122"/>
              </a:rPr>
              <a:t>）</a:t>
            </a:r>
            <a:r>
              <a:rPr lang="zh-CN" altLang="en-US" sz="1600" dirty="0" smtClean="0">
                <a:solidFill>
                  <a:srgbClr val="FFFFFF"/>
                </a:solidFill>
                <a:latin typeface="Calibri" panose="020F0502020204030204" pitchFamily="34" charset="0"/>
                <a:ea typeface="黑体" panose="02010609060101010101" pitchFamily="49" charset="-122"/>
              </a:rPr>
              <a:t>源服务器</a:t>
            </a:r>
            <a:r>
              <a:rPr lang="zh-CN" altLang="en-US" sz="1600" dirty="0">
                <a:solidFill>
                  <a:srgbClr val="FFFFFF"/>
                </a:solidFill>
                <a:latin typeface="Calibri" panose="020F0502020204030204" pitchFamily="34" charset="0"/>
                <a:ea typeface="黑体" panose="02010609060101010101" pitchFamily="49" charset="-122"/>
              </a:rPr>
              <a:t>将所请求的对象放在 </a:t>
            </a:r>
            <a:r>
              <a:rPr lang="en-US" altLang="zh-CN" sz="1600" dirty="0">
                <a:solidFill>
                  <a:srgbClr val="FFFFFF"/>
                </a:solidFill>
                <a:latin typeface="Calibri" panose="020F0502020204030204" pitchFamily="34" charset="0"/>
                <a:ea typeface="黑体" panose="02010609060101010101" pitchFamily="49" charset="-122"/>
              </a:rPr>
              <a:t>HTTP </a:t>
            </a:r>
            <a:r>
              <a:rPr lang="zh-CN" altLang="en-US" sz="1600" dirty="0">
                <a:solidFill>
                  <a:srgbClr val="FFFFFF"/>
                </a:solidFill>
                <a:latin typeface="Calibri" panose="020F0502020204030204" pitchFamily="34" charset="0"/>
                <a:ea typeface="黑体" panose="02010609060101010101" pitchFamily="49" charset="-122"/>
              </a:rPr>
              <a:t>响应报文中返回给校园网</a:t>
            </a:r>
            <a:r>
              <a:rPr lang="zh-CN" altLang="en-US" sz="1600" dirty="0" smtClean="0">
                <a:solidFill>
                  <a:srgbClr val="FFFFFF"/>
                </a:solidFill>
                <a:latin typeface="Calibri" panose="020F0502020204030204" pitchFamily="34" charset="0"/>
                <a:ea typeface="黑体" panose="02010609060101010101" pitchFamily="49" charset="-122"/>
              </a:rPr>
              <a:t>的</a:t>
            </a:r>
            <a:r>
              <a:rPr lang="en-US" altLang="zh-CN" sz="1600" dirty="0" smtClean="0">
                <a:solidFill>
                  <a:srgbClr val="FFFFFF"/>
                </a:solidFill>
                <a:latin typeface="Calibri" panose="020F0502020204030204" pitchFamily="34" charset="0"/>
                <a:ea typeface="黑体" panose="02010609060101010101" pitchFamily="49" charset="-122"/>
              </a:rPr>
              <a:t>Web</a:t>
            </a:r>
            <a:r>
              <a:rPr lang="zh-CN" altLang="en-US" sz="1600" dirty="0" smtClean="0">
                <a:solidFill>
                  <a:srgbClr val="FFFFFF"/>
                </a:solidFill>
                <a:latin typeface="Calibri" panose="020F0502020204030204" pitchFamily="34" charset="0"/>
                <a:ea typeface="黑体" panose="02010609060101010101" pitchFamily="49" charset="-122"/>
              </a:rPr>
              <a:t>缓存</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334" name="Freeform 321"/>
          <p:cNvSpPr>
            <a:spLocks/>
          </p:cNvSpPr>
          <p:nvPr/>
        </p:nvSpPr>
        <p:spPr bwMode="auto">
          <a:xfrm>
            <a:off x="2968776" y="3649027"/>
            <a:ext cx="5327650" cy="1727689"/>
          </a:xfrm>
          <a:custGeom>
            <a:avLst/>
            <a:gdLst>
              <a:gd name="T0" fmla="*/ 0 w 3356"/>
              <a:gd name="T1" fmla="*/ 2147483646 h 1179"/>
              <a:gd name="T2" fmla="*/ 2147483646 w 3356"/>
              <a:gd name="T3" fmla="*/ 2147483646 h 1179"/>
              <a:gd name="T4" fmla="*/ 2147483646 w 3356"/>
              <a:gd name="T5" fmla="*/ 2147483646 h 1179"/>
              <a:gd name="T6" fmla="*/ 2147483646 w 3356"/>
              <a:gd name="T7" fmla="*/ 2147483646 h 1179"/>
              <a:gd name="T8" fmla="*/ 2147483646 w 3356"/>
              <a:gd name="T9" fmla="*/ 2147483646 h 1179"/>
              <a:gd name="T10" fmla="*/ 2147483646 w 3356"/>
              <a:gd name="T11" fmla="*/ 2147483646 h 1179"/>
              <a:gd name="T12" fmla="*/ 2147483646 w 3356"/>
              <a:gd name="T13" fmla="*/ 2147483646 h 1179"/>
              <a:gd name="T14" fmla="*/ 2147483646 w 3356"/>
              <a:gd name="T15" fmla="*/ 2147483646 h 1179"/>
              <a:gd name="T16" fmla="*/ 2147483646 w 3356"/>
              <a:gd name="T17" fmla="*/ 0 h 11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mpd="sng">
            <a:solidFill>
              <a:srgbClr val="FF0000"/>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99"/>
              </a:solidFill>
              <a:effectLst/>
              <a:uLnTx/>
              <a:uFillTx/>
              <a:latin typeface="Tahoma" pitchFamily="34" charset="0"/>
            </a:endParaRPr>
          </a:p>
        </p:txBody>
      </p:sp>
    </p:spTree>
    <p:extLst>
      <p:ext uri="{BB962C8B-B14F-4D97-AF65-F5344CB8AC3E}">
        <p14:creationId xmlns:p14="http://schemas.microsoft.com/office/powerpoint/2010/main" val="37630926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34"/>
                                        </p:tgtEl>
                                        <p:attrNameLst>
                                          <p:attrName>style.visibility</p:attrName>
                                        </p:attrNameLst>
                                      </p:cBhvr>
                                      <p:to>
                                        <p:strVal val="visible"/>
                                      </p:to>
                                    </p:set>
                                    <p:animEffect transition="in" filter="wipe(right)">
                                      <p:cBhvr>
                                        <p:cTn id="11"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1597649"/>
          </a:xfrm>
        </p:spPr>
        <p:txBody>
          <a:bodyPr/>
          <a:lstStyle/>
          <a:p>
            <a:r>
              <a:rPr lang="zh-CN" altLang="en-US" dirty="0" smtClean="0"/>
              <a:t>代理服务器 </a:t>
            </a:r>
            <a:r>
              <a:rPr lang="en-US" altLang="zh-CN" dirty="0"/>
              <a:t>(proxy server) </a:t>
            </a:r>
            <a:r>
              <a:rPr lang="zh-CN" altLang="en-US" dirty="0" smtClean="0"/>
              <a:t>，</a:t>
            </a:r>
            <a:r>
              <a:rPr lang="zh-CN" altLang="en-US" dirty="0"/>
              <a:t>又</a:t>
            </a:r>
            <a:r>
              <a:rPr lang="zh-CN" altLang="en-US" dirty="0" smtClean="0"/>
              <a:t>称 </a:t>
            </a:r>
            <a:r>
              <a:rPr lang="en-US" altLang="zh-CN" dirty="0" smtClean="0"/>
              <a:t>Web</a:t>
            </a:r>
            <a:r>
              <a:rPr lang="zh-CN" altLang="en-US" dirty="0" smtClean="0"/>
              <a:t>缓存 </a:t>
            </a:r>
            <a:r>
              <a:rPr lang="en-US" altLang="zh-CN" dirty="0" smtClean="0"/>
              <a:t>(Web cache)</a:t>
            </a:r>
          </a:p>
          <a:p>
            <a:pPr lvl="1">
              <a:lnSpc>
                <a:spcPct val="150000"/>
              </a:lnSpc>
            </a:pPr>
            <a:r>
              <a:rPr lang="zh-CN" altLang="en-US" sz="1800" dirty="0" smtClean="0"/>
              <a:t>使用</a:t>
            </a:r>
            <a:r>
              <a:rPr lang="en-US" altLang="zh-CN" sz="1800" dirty="0" smtClean="0"/>
              <a:t>Web</a:t>
            </a:r>
            <a:r>
              <a:rPr lang="zh-CN" altLang="en-US" sz="1800" dirty="0" smtClean="0"/>
              <a:t>缓存时</a:t>
            </a:r>
            <a:endParaRPr lang="en-US" altLang="zh-CN" sz="1800" dirty="0" smtClean="0"/>
          </a:p>
          <a:p>
            <a:pPr lvl="1">
              <a:lnSpc>
                <a:spcPct val="150000"/>
              </a:lnSpc>
            </a:pPr>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23</a:t>
            </a:fld>
            <a:endParaRPr lang="zh-CN" altLang="en-US" dirty="0"/>
          </a:p>
        </p:txBody>
      </p:sp>
      <p:grpSp>
        <p:nvGrpSpPr>
          <p:cNvPr id="908" name="组合 907"/>
          <p:cNvGrpSpPr/>
          <p:nvPr/>
        </p:nvGrpSpPr>
        <p:grpSpPr>
          <a:xfrm>
            <a:off x="143579" y="3097928"/>
            <a:ext cx="8893175" cy="2990849"/>
            <a:chOff x="143579" y="2862794"/>
            <a:chExt cx="8893175" cy="2990849"/>
          </a:xfrm>
        </p:grpSpPr>
        <p:grpSp>
          <p:nvGrpSpPr>
            <p:cNvPr id="607" name="Group 24"/>
            <p:cNvGrpSpPr>
              <a:grpSpLocks/>
            </p:cNvGrpSpPr>
            <p:nvPr/>
          </p:nvGrpSpPr>
          <p:grpSpPr bwMode="auto">
            <a:xfrm>
              <a:off x="143579" y="3130960"/>
              <a:ext cx="3597275" cy="2587869"/>
              <a:chOff x="912" y="768"/>
              <a:chExt cx="2400" cy="1584"/>
            </a:xfrm>
          </p:grpSpPr>
          <p:sp>
            <p:nvSpPr>
              <p:cNvPr id="608"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09"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0"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1"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2"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3"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4"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5"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6"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17" name="Group 34"/>
              <p:cNvGrpSpPr>
                <a:grpSpLocks/>
              </p:cNvGrpSpPr>
              <p:nvPr/>
            </p:nvGrpSpPr>
            <p:grpSpPr bwMode="auto">
              <a:xfrm>
                <a:off x="912" y="768"/>
                <a:ext cx="2386" cy="1553"/>
                <a:chOff x="912" y="768"/>
                <a:chExt cx="2386" cy="1553"/>
              </a:xfrm>
            </p:grpSpPr>
            <p:sp>
              <p:nvSpPr>
                <p:cNvPr id="618"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9"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0"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1"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2"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3"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4"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5"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6"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aphicFrame>
          <p:nvGraphicFramePr>
            <p:cNvPr id="627" name="Object 44"/>
            <p:cNvGraphicFramePr>
              <a:graphicFrameLocks noChangeAspect="1"/>
            </p:cNvGraphicFramePr>
            <p:nvPr>
              <p:extLst/>
            </p:nvPr>
          </p:nvGraphicFramePr>
          <p:xfrm>
            <a:off x="6693603" y="3873909"/>
            <a:ext cx="1841500" cy="1160585"/>
          </p:xfrm>
          <a:graphic>
            <a:graphicData uri="http://schemas.openxmlformats.org/presentationml/2006/ole">
              <mc:AlternateContent xmlns:mc="http://schemas.openxmlformats.org/markup-compatibility/2006">
                <mc:Choice xmlns:v="urn:schemas-microsoft-com:vml" Requires="v">
                  <p:oleObj spid="_x0000_s15409" name="VISIO" r:id="rId4" imgW="1687068" imgH="964692" progId="Visio.Drawing.11">
                    <p:embed/>
                  </p:oleObj>
                </mc:Choice>
                <mc:Fallback>
                  <p:oleObj name="VISIO" r:id="rId4" imgW="1687068" imgH="964692" progId="Visio.Drawing.11">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3603" y="3873909"/>
                          <a:ext cx="1841500" cy="1160585"/>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8" name="Line 45"/>
            <p:cNvSpPr>
              <a:spLocks noChangeShapeType="1"/>
            </p:cNvSpPr>
            <p:nvPr/>
          </p:nvSpPr>
          <p:spPr bwMode="auto">
            <a:xfrm>
              <a:off x="3771017" y="4441013"/>
              <a:ext cx="26289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9" name="Line 46"/>
            <p:cNvSpPr>
              <a:spLocks noChangeShapeType="1"/>
            </p:cNvSpPr>
            <p:nvPr/>
          </p:nvSpPr>
          <p:spPr bwMode="auto">
            <a:xfrm>
              <a:off x="7833429" y="4955364"/>
              <a:ext cx="676275" cy="54805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0" name="Line 47"/>
            <p:cNvSpPr>
              <a:spLocks noChangeShapeType="1"/>
            </p:cNvSpPr>
            <p:nvPr/>
          </p:nvSpPr>
          <p:spPr bwMode="auto">
            <a:xfrm>
              <a:off x="8223955" y="4674009"/>
              <a:ext cx="542925" cy="11576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1" name="Line 48"/>
            <p:cNvSpPr>
              <a:spLocks noChangeShapeType="1"/>
            </p:cNvSpPr>
            <p:nvPr/>
          </p:nvSpPr>
          <p:spPr bwMode="auto">
            <a:xfrm flipV="1">
              <a:off x="8254116" y="3986745"/>
              <a:ext cx="512762" cy="1553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2" name="Line 49"/>
            <p:cNvSpPr>
              <a:spLocks noChangeShapeType="1"/>
            </p:cNvSpPr>
            <p:nvPr/>
          </p:nvSpPr>
          <p:spPr bwMode="auto">
            <a:xfrm flipV="1">
              <a:off x="7801679" y="3362491"/>
              <a:ext cx="708025" cy="60080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33" name="Group 51"/>
            <p:cNvGrpSpPr>
              <a:grpSpLocks/>
            </p:cNvGrpSpPr>
            <p:nvPr/>
          </p:nvGrpSpPr>
          <p:grpSpPr bwMode="auto">
            <a:xfrm>
              <a:off x="8627179" y="3640914"/>
              <a:ext cx="409575" cy="666750"/>
              <a:chOff x="4486" y="2730"/>
              <a:chExt cx="217" cy="339"/>
            </a:xfrm>
          </p:grpSpPr>
          <p:grpSp>
            <p:nvGrpSpPr>
              <p:cNvPr id="634" name="Group 52"/>
              <p:cNvGrpSpPr>
                <a:grpSpLocks/>
              </p:cNvGrpSpPr>
              <p:nvPr/>
            </p:nvGrpSpPr>
            <p:grpSpPr bwMode="auto">
              <a:xfrm>
                <a:off x="4491" y="2736"/>
                <a:ext cx="212" cy="333"/>
                <a:chOff x="4491" y="2736"/>
                <a:chExt cx="212" cy="333"/>
              </a:xfrm>
            </p:grpSpPr>
            <p:sp>
              <p:nvSpPr>
                <p:cNvPr id="645" name="Freeform 53"/>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6" name="Freeform 54"/>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7" name="Freeform 55"/>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8" name="Freeform 56"/>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9" name="Rectangle 57"/>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0" name="Rectangle 58"/>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1" name="Line 59"/>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2" name="Line 60"/>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3" name="Line 61"/>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35" name="Group 62"/>
              <p:cNvGrpSpPr>
                <a:grpSpLocks/>
              </p:cNvGrpSpPr>
              <p:nvPr/>
            </p:nvGrpSpPr>
            <p:grpSpPr bwMode="auto">
              <a:xfrm>
                <a:off x="4486" y="2730"/>
                <a:ext cx="212" cy="333"/>
                <a:chOff x="4486" y="2730"/>
                <a:chExt cx="212" cy="333"/>
              </a:xfrm>
            </p:grpSpPr>
            <p:sp>
              <p:nvSpPr>
                <p:cNvPr id="636" name="Freeform 63"/>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7" name="Freeform 64"/>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8" name="Freeform 65"/>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9" name="Freeform 66"/>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0" name="Rectangle 67"/>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1" name="Rectangle 68"/>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2" name="Line 69"/>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3" name="Line 70"/>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4" name="Line 71"/>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54" name="Group 72"/>
            <p:cNvGrpSpPr>
              <a:grpSpLocks/>
            </p:cNvGrpSpPr>
            <p:nvPr/>
          </p:nvGrpSpPr>
          <p:grpSpPr bwMode="auto">
            <a:xfrm>
              <a:off x="8627179" y="4506955"/>
              <a:ext cx="409575" cy="666750"/>
              <a:chOff x="4486" y="3170"/>
              <a:chExt cx="217" cy="339"/>
            </a:xfrm>
          </p:grpSpPr>
          <p:grpSp>
            <p:nvGrpSpPr>
              <p:cNvPr id="655" name="Group 73"/>
              <p:cNvGrpSpPr>
                <a:grpSpLocks/>
              </p:cNvGrpSpPr>
              <p:nvPr/>
            </p:nvGrpSpPr>
            <p:grpSpPr bwMode="auto">
              <a:xfrm>
                <a:off x="4491" y="3176"/>
                <a:ext cx="212" cy="333"/>
                <a:chOff x="4491" y="3176"/>
                <a:chExt cx="212" cy="333"/>
              </a:xfrm>
            </p:grpSpPr>
            <p:sp>
              <p:nvSpPr>
                <p:cNvPr id="666" name="Freeform 74"/>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7" name="Freeform 75"/>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8" name="Freeform 76"/>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9" name="Freeform 77"/>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0" name="Rectangle 78"/>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1" name="Rectangle 79"/>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2" name="Line 80"/>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3" name="Line 81"/>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4" name="Line 82"/>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56" name="Group 83"/>
              <p:cNvGrpSpPr>
                <a:grpSpLocks/>
              </p:cNvGrpSpPr>
              <p:nvPr/>
            </p:nvGrpSpPr>
            <p:grpSpPr bwMode="auto">
              <a:xfrm>
                <a:off x="4486" y="3170"/>
                <a:ext cx="212" cy="332"/>
                <a:chOff x="4486" y="3170"/>
                <a:chExt cx="212" cy="332"/>
              </a:xfrm>
            </p:grpSpPr>
            <p:sp>
              <p:nvSpPr>
                <p:cNvPr id="657" name="Freeform 84"/>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8" name="Freeform 85"/>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9" name="Freeform 86"/>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0" name="Freeform 87"/>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1" name="Rectangle 88"/>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2" name="Rectangle 89"/>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3" name="Line 90"/>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4" name="Line 91"/>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5" name="Line 92"/>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75" name="Group 93"/>
            <p:cNvGrpSpPr>
              <a:grpSpLocks/>
            </p:cNvGrpSpPr>
            <p:nvPr/>
          </p:nvGrpSpPr>
          <p:grpSpPr bwMode="auto">
            <a:xfrm>
              <a:off x="8198554" y="5185428"/>
              <a:ext cx="409575" cy="668215"/>
              <a:chOff x="4260" y="3515"/>
              <a:chExt cx="216" cy="339"/>
            </a:xfrm>
          </p:grpSpPr>
          <p:grpSp>
            <p:nvGrpSpPr>
              <p:cNvPr id="676" name="Group 94"/>
              <p:cNvGrpSpPr>
                <a:grpSpLocks/>
              </p:cNvGrpSpPr>
              <p:nvPr/>
            </p:nvGrpSpPr>
            <p:grpSpPr bwMode="auto">
              <a:xfrm>
                <a:off x="4265" y="3521"/>
                <a:ext cx="211" cy="333"/>
                <a:chOff x="4265" y="3521"/>
                <a:chExt cx="211" cy="333"/>
              </a:xfrm>
            </p:grpSpPr>
            <p:sp>
              <p:nvSpPr>
                <p:cNvPr id="687" name="Freeform 95"/>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8" name="Freeform 96"/>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9" name="Freeform 97"/>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0" name="Freeform 98"/>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1" name="Rectangle 99"/>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2" name="Rectangle 100"/>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3" name="Line 101"/>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4" name="Line 102"/>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5" name="Line 103"/>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77" name="Group 104"/>
              <p:cNvGrpSpPr>
                <a:grpSpLocks/>
              </p:cNvGrpSpPr>
              <p:nvPr/>
            </p:nvGrpSpPr>
            <p:grpSpPr bwMode="auto">
              <a:xfrm>
                <a:off x="4260" y="3515"/>
                <a:ext cx="211" cy="332"/>
                <a:chOff x="4260" y="3515"/>
                <a:chExt cx="211" cy="332"/>
              </a:xfrm>
            </p:grpSpPr>
            <p:sp>
              <p:nvSpPr>
                <p:cNvPr id="678" name="Freeform 105"/>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9" name="Freeform 106"/>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0" name="Freeform 107"/>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1" name="Freeform 108"/>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2" name="Rectangle 109"/>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3" name="Rectangle 110"/>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4" name="Line 111"/>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5" name="Line 112"/>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6" name="Line 113"/>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696" name="Rectangle 114"/>
            <p:cNvSpPr>
              <a:spLocks noChangeArrowheads="1"/>
            </p:cNvSpPr>
            <p:nvPr/>
          </p:nvSpPr>
          <p:spPr bwMode="auto">
            <a:xfrm>
              <a:off x="2078743" y="3097255"/>
              <a:ext cx="33337" cy="2618642"/>
            </a:xfrm>
            <a:prstGeom prst="rect">
              <a:avLst/>
            </a:prstGeom>
            <a:solidFill>
              <a:srgbClr val="000000"/>
            </a:solidFill>
            <a:ln w="38100">
              <a:solidFill>
                <a:srgbClr val="333399"/>
              </a:solidFill>
              <a:miter lim="800000"/>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7" name="Line 115"/>
            <p:cNvSpPr>
              <a:spLocks noChangeShapeType="1"/>
            </p:cNvSpPr>
            <p:nvPr/>
          </p:nvSpPr>
          <p:spPr bwMode="auto">
            <a:xfrm>
              <a:off x="1256417" y="3488514"/>
              <a:ext cx="855662"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8" name="Line 116"/>
            <p:cNvSpPr>
              <a:spLocks noChangeShapeType="1"/>
            </p:cNvSpPr>
            <p:nvPr/>
          </p:nvSpPr>
          <p:spPr bwMode="auto">
            <a:xfrm>
              <a:off x="1512005" y="4203620"/>
              <a:ext cx="600075" cy="14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9" name="Line 117"/>
            <p:cNvSpPr>
              <a:spLocks noChangeShapeType="1"/>
            </p:cNvSpPr>
            <p:nvPr/>
          </p:nvSpPr>
          <p:spPr bwMode="auto">
            <a:xfrm>
              <a:off x="808743" y="4700386"/>
              <a:ext cx="1285875" cy="439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0" name="Line 118"/>
            <p:cNvSpPr>
              <a:spLocks noChangeShapeType="1"/>
            </p:cNvSpPr>
            <p:nvPr/>
          </p:nvSpPr>
          <p:spPr bwMode="auto">
            <a:xfrm>
              <a:off x="1342143" y="5362741"/>
              <a:ext cx="771525"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1" name="Line 119"/>
            <p:cNvSpPr>
              <a:spLocks noChangeShapeType="1"/>
            </p:cNvSpPr>
            <p:nvPr/>
          </p:nvSpPr>
          <p:spPr bwMode="auto">
            <a:xfrm>
              <a:off x="2094617" y="4433687"/>
              <a:ext cx="1455737" cy="29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2" name="Group 120"/>
            <p:cNvGrpSpPr>
              <a:grpSpLocks/>
            </p:cNvGrpSpPr>
            <p:nvPr/>
          </p:nvGrpSpPr>
          <p:grpSpPr bwMode="auto">
            <a:xfrm>
              <a:off x="3396367" y="4237326"/>
              <a:ext cx="582612" cy="378069"/>
              <a:chOff x="2154" y="3033"/>
              <a:chExt cx="309" cy="192"/>
            </a:xfrm>
          </p:grpSpPr>
          <p:sp>
            <p:nvSpPr>
              <p:cNvPr id="703" name="Oval 12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4" name="Rectangle 12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5" name="Rectangle 12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6" name="Oval 12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7" name="Group 125"/>
              <p:cNvGrpSpPr>
                <a:grpSpLocks/>
              </p:cNvGrpSpPr>
              <p:nvPr/>
            </p:nvGrpSpPr>
            <p:grpSpPr bwMode="auto">
              <a:xfrm>
                <a:off x="2201" y="3046"/>
                <a:ext cx="214" cy="86"/>
                <a:chOff x="2201" y="3046"/>
                <a:chExt cx="214" cy="86"/>
              </a:xfrm>
            </p:grpSpPr>
            <p:grpSp>
              <p:nvGrpSpPr>
                <p:cNvPr id="710" name="Group 126"/>
                <p:cNvGrpSpPr>
                  <a:grpSpLocks/>
                </p:cNvGrpSpPr>
                <p:nvPr/>
              </p:nvGrpSpPr>
              <p:grpSpPr bwMode="auto">
                <a:xfrm>
                  <a:off x="2201" y="3046"/>
                  <a:ext cx="212" cy="84"/>
                  <a:chOff x="2201" y="3046"/>
                  <a:chExt cx="212" cy="84"/>
                </a:xfrm>
              </p:grpSpPr>
              <p:sp>
                <p:nvSpPr>
                  <p:cNvPr id="720" name="Freeform 12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1" name="Freeform 12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2" name="Freeform 12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3" name="Freeform 13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4" name="Freeform 13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5" name="Freeform 13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6" name="Freeform 13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7" name="Freeform 13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11" name="Group 135"/>
                <p:cNvGrpSpPr>
                  <a:grpSpLocks/>
                </p:cNvGrpSpPr>
                <p:nvPr/>
              </p:nvGrpSpPr>
              <p:grpSpPr bwMode="auto">
                <a:xfrm>
                  <a:off x="2203" y="3048"/>
                  <a:ext cx="212" cy="84"/>
                  <a:chOff x="2203" y="3048"/>
                  <a:chExt cx="212" cy="84"/>
                </a:xfrm>
              </p:grpSpPr>
              <p:sp>
                <p:nvSpPr>
                  <p:cNvPr id="712" name="Freeform 13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3" name="Freeform 13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4" name="Freeform 13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5" name="Freeform 13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6" name="Freeform 14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7" name="Freeform 14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8" name="Freeform 14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9" name="Freeform 14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708" name="Line 14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9" name="Line 14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28" name="Group 146"/>
            <p:cNvGrpSpPr>
              <a:grpSpLocks/>
            </p:cNvGrpSpPr>
            <p:nvPr/>
          </p:nvGrpSpPr>
          <p:grpSpPr bwMode="auto">
            <a:xfrm>
              <a:off x="1069092" y="3015194"/>
              <a:ext cx="536575" cy="520211"/>
              <a:chOff x="921" y="2412"/>
              <a:chExt cx="284" cy="265"/>
            </a:xfrm>
          </p:grpSpPr>
          <p:grpSp>
            <p:nvGrpSpPr>
              <p:cNvPr id="729" name="Group 147"/>
              <p:cNvGrpSpPr>
                <a:grpSpLocks/>
              </p:cNvGrpSpPr>
              <p:nvPr/>
            </p:nvGrpSpPr>
            <p:grpSpPr bwMode="auto">
              <a:xfrm>
                <a:off x="928" y="2417"/>
                <a:ext cx="277" cy="260"/>
                <a:chOff x="928" y="2417"/>
                <a:chExt cx="277" cy="260"/>
              </a:xfrm>
            </p:grpSpPr>
            <p:sp>
              <p:nvSpPr>
                <p:cNvPr id="743" name="Freeform 14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4" name="Freeform 14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5" name="Freeform 15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6" name="Freeform 15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7" name="Rectangle 1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8" name="Rectangle 1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9" name="Rectangle 1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0" name="Line 15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51" name="Group 156"/>
                <p:cNvGrpSpPr>
                  <a:grpSpLocks/>
                </p:cNvGrpSpPr>
                <p:nvPr/>
              </p:nvGrpSpPr>
              <p:grpSpPr bwMode="auto">
                <a:xfrm>
                  <a:off x="928" y="2639"/>
                  <a:ext cx="277" cy="38"/>
                  <a:chOff x="928" y="2639"/>
                  <a:chExt cx="277" cy="38"/>
                </a:xfrm>
              </p:grpSpPr>
              <p:sp>
                <p:nvSpPr>
                  <p:cNvPr id="752" name="Freeform 15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3" name="Freeform 15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4" name="Rectangle 1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30" name="Group 160"/>
              <p:cNvGrpSpPr>
                <a:grpSpLocks/>
              </p:cNvGrpSpPr>
              <p:nvPr/>
            </p:nvGrpSpPr>
            <p:grpSpPr bwMode="auto">
              <a:xfrm>
                <a:off x="921" y="2412"/>
                <a:ext cx="277" cy="261"/>
                <a:chOff x="921" y="2412"/>
                <a:chExt cx="277" cy="261"/>
              </a:xfrm>
            </p:grpSpPr>
            <p:sp>
              <p:nvSpPr>
                <p:cNvPr id="731" name="Freeform 16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2" name="Freeform 16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3" name="Freeform 16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4" name="Freeform 16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5" name="Rectangle 1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6" name="Rectangle 1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7" name="Rectangle 1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8" name="Line 16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39" name="Group 169"/>
                <p:cNvGrpSpPr>
                  <a:grpSpLocks/>
                </p:cNvGrpSpPr>
                <p:nvPr/>
              </p:nvGrpSpPr>
              <p:grpSpPr bwMode="auto">
                <a:xfrm>
                  <a:off x="921" y="2635"/>
                  <a:ext cx="277" cy="38"/>
                  <a:chOff x="921" y="2635"/>
                  <a:chExt cx="277" cy="38"/>
                </a:xfrm>
              </p:grpSpPr>
              <p:sp>
                <p:nvSpPr>
                  <p:cNvPr id="740" name="Freeform 17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1" name="Freeform 17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2" name="Rectangle 1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55" name="Group 173"/>
            <p:cNvGrpSpPr>
              <a:grpSpLocks/>
            </p:cNvGrpSpPr>
            <p:nvPr/>
          </p:nvGrpSpPr>
          <p:grpSpPr bwMode="auto">
            <a:xfrm>
              <a:off x="1170691" y="3755213"/>
              <a:ext cx="531812" cy="523143"/>
              <a:chOff x="997" y="2775"/>
              <a:chExt cx="282" cy="265"/>
            </a:xfrm>
          </p:grpSpPr>
          <p:grpSp>
            <p:nvGrpSpPr>
              <p:cNvPr id="756" name="Group 174"/>
              <p:cNvGrpSpPr>
                <a:grpSpLocks/>
              </p:cNvGrpSpPr>
              <p:nvPr/>
            </p:nvGrpSpPr>
            <p:grpSpPr bwMode="auto">
              <a:xfrm>
                <a:off x="1004" y="2779"/>
                <a:ext cx="275" cy="261"/>
                <a:chOff x="1004" y="2779"/>
                <a:chExt cx="275" cy="261"/>
              </a:xfrm>
            </p:grpSpPr>
            <p:sp>
              <p:nvSpPr>
                <p:cNvPr id="770" name="Freeform 17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1" name="Freeform 17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2" name="Freeform 17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3" name="Freeform 17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4" name="Rectangle 17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5" name="Rectangle 18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6" name="Rectangle 18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7" name="Line 18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78" name="Group 183"/>
                <p:cNvGrpSpPr>
                  <a:grpSpLocks/>
                </p:cNvGrpSpPr>
                <p:nvPr/>
              </p:nvGrpSpPr>
              <p:grpSpPr bwMode="auto">
                <a:xfrm>
                  <a:off x="1004" y="3002"/>
                  <a:ext cx="275" cy="38"/>
                  <a:chOff x="1004" y="3002"/>
                  <a:chExt cx="275" cy="38"/>
                </a:xfrm>
              </p:grpSpPr>
              <p:sp>
                <p:nvSpPr>
                  <p:cNvPr id="779" name="Freeform 18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0" name="Freeform 18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1" name="Rectangle 18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57" name="Group 187"/>
              <p:cNvGrpSpPr>
                <a:grpSpLocks/>
              </p:cNvGrpSpPr>
              <p:nvPr/>
            </p:nvGrpSpPr>
            <p:grpSpPr bwMode="auto">
              <a:xfrm>
                <a:off x="997" y="2775"/>
                <a:ext cx="275" cy="260"/>
                <a:chOff x="997" y="2775"/>
                <a:chExt cx="275" cy="260"/>
              </a:xfrm>
            </p:grpSpPr>
            <p:sp>
              <p:nvSpPr>
                <p:cNvPr id="758" name="Freeform 18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9" name="Freeform 18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0" name="Freeform 19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1" name="Freeform 19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2" name="Rectangle 19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3" name="Rectangle 19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4" name="Rectangle 19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5" name="Line 19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66" name="Group 196"/>
                <p:cNvGrpSpPr>
                  <a:grpSpLocks/>
                </p:cNvGrpSpPr>
                <p:nvPr/>
              </p:nvGrpSpPr>
              <p:grpSpPr bwMode="auto">
                <a:xfrm>
                  <a:off x="997" y="2997"/>
                  <a:ext cx="275" cy="38"/>
                  <a:chOff x="997" y="2997"/>
                  <a:chExt cx="275" cy="38"/>
                </a:xfrm>
              </p:grpSpPr>
              <p:sp>
                <p:nvSpPr>
                  <p:cNvPr id="767" name="Freeform 19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8" name="Freeform 19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9" name="Rectangle 19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82" name="Group 200"/>
            <p:cNvGrpSpPr>
              <a:grpSpLocks/>
            </p:cNvGrpSpPr>
            <p:nvPr/>
          </p:nvGrpSpPr>
          <p:grpSpPr bwMode="auto">
            <a:xfrm>
              <a:off x="443617" y="4263703"/>
              <a:ext cx="531812" cy="523142"/>
              <a:chOff x="590" y="3047"/>
              <a:chExt cx="282" cy="265"/>
            </a:xfrm>
          </p:grpSpPr>
          <p:grpSp>
            <p:nvGrpSpPr>
              <p:cNvPr id="783" name="Group 201"/>
              <p:cNvGrpSpPr>
                <a:grpSpLocks/>
              </p:cNvGrpSpPr>
              <p:nvPr/>
            </p:nvGrpSpPr>
            <p:grpSpPr bwMode="auto">
              <a:xfrm>
                <a:off x="596" y="3051"/>
                <a:ext cx="276" cy="261"/>
                <a:chOff x="596" y="3051"/>
                <a:chExt cx="276" cy="261"/>
              </a:xfrm>
            </p:grpSpPr>
            <p:sp>
              <p:nvSpPr>
                <p:cNvPr id="797" name="Freeform 20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8" name="Freeform 20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9" name="Freeform 20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0" name="Freeform 20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1" name="Rectangle 20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2" name="Rectangle 20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3" name="Rectangle 20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4" name="Line 20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05" name="Group 210"/>
                <p:cNvGrpSpPr>
                  <a:grpSpLocks/>
                </p:cNvGrpSpPr>
                <p:nvPr/>
              </p:nvGrpSpPr>
              <p:grpSpPr bwMode="auto">
                <a:xfrm>
                  <a:off x="596" y="3274"/>
                  <a:ext cx="276" cy="38"/>
                  <a:chOff x="596" y="3274"/>
                  <a:chExt cx="276" cy="38"/>
                </a:xfrm>
              </p:grpSpPr>
              <p:sp>
                <p:nvSpPr>
                  <p:cNvPr id="806" name="Freeform 21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7" name="Freeform 21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8" name="Rectangle 21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84" name="Group 214"/>
              <p:cNvGrpSpPr>
                <a:grpSpLocks/>
              </p:cNvGrpSpPr>
              <p:nvPr/>
            </p:nvGrpSpPr>
            <p:grpSpPr bwMode="auto">
              <a:xfrm>
                <a:off x="590" y="3047"/>
                <a:ext cx="275" cy="260"/>
                <a:chOff x="590" y="3047"/>
                <a:chExt cx="275" cy="260"/>
              </a:xfrm>
            </p:grpSpPr>
            <p:sp>
              <p:nvSpPr>
                <p:cNvPr id="785" name="Freeform 21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6" name="Freeform 21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7" name="Freeform 21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8" name="Freeform 21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9" name="Rectangle 21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0" name="Rectangle 22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1" name="Rectangle 22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2" name="Line 22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93" name="Group 223"/>
                <p:cNvGrpSpPr>
                  <a:grpSpLocks/>
                </p:cNvGrpSpPr>
                <p:nvPr/>
              </p:nvGrpSpPr>
              <p:grpSpPr bwMode="auto">
                <a:xfrm>
                  <a:off x="590" y="3269"/>
                  <a:ext cx="275" cy="38"/>
                  <a:chOff x="590" y="3269"/>
                  <a:chExt cx="275" cy="38"/>
                </a:xfrm>
              </p:grpSpPr>
              <p:sp>
                <p:nvSpPr>
                  <p:cNvPr id="794" name="Freeform 22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5" name="Freeform 22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6" name="Rectangle 22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809" name="Group 227"/>
            <p:cNvGrpSpPr>
              <a:grpSpLocks/>
            </p:cNvGrpSpPr>
            <p:nvPr/>
          </p:nvGrpSpPr>
          <p:grpSpPr bwMode="auto">
            <a:xfrm>
              <a:off x="1040517" y="4890887"/>
              <a:ext cx="531812" cy="523142"/>
              <a:chOff x="906" y="3365"/>
              <a:chExt cx="281" cy="265"/>
            </a:xfrm>
          </p:grpSpPr>
          <p:grpSp>
            <p:nvGrpSpPr>
              <p:cNvPr id="810" name="Group 228"/>
              <p:cNvGrpSpPr>
                <a:grpSpLocks/>
              </p:cNvGrpSpPr>
              <p:nvPr/>
            </p:nvGrpSpPr>
            <p:grpSpPr bwMode="auto">
              <a:xfrm>
                <a:off x="912" y="3369"/>
                <a:ext cx="275" cy="261"/>
                <a:chOff x="912" y="3369"/>
                <a:chExt cx="275" cy="261"/>
              </a:xfrm>
            </p:grpSpPr>
            <p:sp>
              <p:nvSpPr>
                <p:cNvPr id="824" name="Freeform 22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5" name="Freeform 23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6" name="Freeform 23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7" name="Freeform 23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8" name="Rectangle 23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9" name="Rectangle 23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0" name="Rectangle 23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1" name="Line 23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32" name="Group 237"/>
                <p:cNvGrpSpPr>
                  <a:grpSpLocks/>
                </p:cNvGrpSpPr>
                <p:nvPr/>
              </p:nvGrpSpPr>
              <p:grpSpPr bwMode="auto">
                <a:xfrm>
                  <a:off x="912" y="3592"/>
                  <a:ext cx="275" cy="38"/>
                  <a:chOff x="912" y="3592"/>
                  <a:chExt cx="275" cy="38"/>
                </a:xfrm>
              </p:grpSpPr>
              <p:sp>
                <p:nvSpPr>
                  <p:cNvPr id="833" name="Freeform 23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4" name="Freeform 23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5" name="Rectangle 24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811" name="Group 241"/>
              <p:cNvGrpSpPr>
                <a:grpSpLocks/>
              </p:cNvGrpSpPr>
              <p:nvPr/>
            </p:nvGrpSpPr>
            <p:grpSpPr bwMode="auto">
              <a:xfrm>
                <a:off x="906" y="3365"/>
                <a:ext cx="275" cy="261"/>
                <a:chOff x="906" y="3365"/>
                <a:chExt cx="275" cy="261"/>
              </a:xfrm>
            </p:grpSpPr>
            <p:sp>
              <p:nvSpPr>
                <p:cNvPr id="812" name="Freeform 24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3" name="Freeform 24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4" name="Freeform 24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5" name="Freeform 24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6" name="Rectangle 24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7" name="Rectangle 24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8" name="Rectangle 24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9" name="Line 24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20" name="Group 250"/>
                <p:cNvGrpSpPr>
                  <a:grpSpLocks/>
                </p:cNvGrpSpPr>
                <p:nvPr/>
              </p:nvGrpSpPr>
              <p:grpSpPr bwMode="auto">
                <a:xfrm>
                  <a:off x="906" y="3587"/>
                  <a:ext cx="275" cy="39"/>
                  <a:chOff x="906" y="3587"/>
                  <a:chExt cx="275" cy="39"/>
                </a:xfrm>
              </p:grpSpPr>
              <p:sp>
                <p:nvSpPr>
                  <p:cNvPr id="821" name="Freeform 25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2" name="Freeform 25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3" name="Rectangle 25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sp>
          <p:nvSpPr>
            <p:cNvPr id="836" name="Rectangle 254"/>
            <p:cNvSpPr>
              <a:spLocks noChangeArrowheads="1"/>
            </p:cNvSpPr>
            <p:nvPr/>
          </p:nvSpPr>
          <p:spPr bwMode="auto">
            <a:xfrm>
              <a:off x="2351793" y="3453345"/>
              <a:ext cx="890587" cy="62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7" name="Rectangle 255"/>
            <p:cNvSpPr>
              <a:spLocks noChangeArrowheads="1"/>
            </p:cNvSpPr>
            <p:nvPr/>
          </p:nvSpPr>
          <p:spPr bwMode="auto">
            <a:xfrm>
              <a:off x="2502604" y="3542732"/>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a:t>
              </a:r>
            </a:p>
          </p:txBody>
        </p:sp>
        <p:grpSp>
          <p:nvGrpSpPr>
            <p:cNvPr id="838" name="Group 257"/>
            <p:cNvGrpSpPr>
              <a:grpSpLocks/>
            </p:cNvGrpSpPr>
            <p:nvPr/>
          </p:nvGrpSpPr>
          <p:grpSpPr bwMode="auto">
            <a:xfrm>
              <a:off x="8284279" y="2862794"/>
              <a:ext cx="409575" cy="668215"/>
              <a:chOff x="4305" y="2335"/>
              <a:chExt cx="216" cy="339"/>
            </a:xfrm>
          </p:grpSpPr>
          <p:grpSp>
            <p:nvGrpSpPr>
              <p:cNvPr id="839" name="Group 258"/>
              <p:cNvGrpSpPr>
                <a:grpSpLocks/>
              </p:cNvGrpSpPr>
              <p:nvPr/>
            </p:nvGrpSpPr>
            <p:grpSpPr bwMode="auto">
              <a:xfrm>
                <a:off x="4310" y="2341"/>
                <a:ext cx="211" cy="333"/>
                <a:chOff x="4310" y="2341"/>
                <a:chExt cx="211" cy="333"/>
              </a:xfrm>
            </p:grpSpPr>
            <p:sp>
              <p:nvSpPr>
                <p:cNvPr id="850" name="Freeform 259"/>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1" name="Freeform 260"/>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2" name="Freeform 261"/>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3" name="Freeform 262"/>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4" name="Rectangle 263"/>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5" name="Rectangle 264"/>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6" name="Line 265"/>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7" name="Line 266"/>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8" name="Line 267"/>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40" name="Group 268"/>
              <p:cNvGrpSpPr>
                <a:grpSpLocks/>
              </p:cNvGrpSpPr>
              <p:nvPr/>
            </p:nvGrpSpPr>
            <p:grpSpPr bwMode="auto">
              <a:xfrm>
                <a:off x="4305" y="2335"/>
                <a:ext cx="211" cy="332"/>
                <a:chOff x="4305" y="2335"/>
                <a:chExt cx="211" cy="332"/>
              </a:xfrm>
            </p:grpSpPr>
            <p:sp>
              <p:nvSpPr>
                <p:cNvPr id="841" name="Freeform 269"/>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2" name="Freeform 270"/>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3" name="Freeform 271"/>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4" name="Freeform 272"/>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5" name="Rectangle 273"/>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6" name="Rectangle 274"/>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7" name="Line 275"/>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8" name="Line 276"/>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9" name="Line 277"/>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59" name="Rectangle 279"/>
            <p:cNvSpPr>
              <a:spLocks noChangeArrowheads="1"/>
            </p:cNvSpPr>
            <p:nvPr/>
          </p:nvSpPr>
          <p:spPr bwMode="auto">
            <a:xfrm>
              <a:off x="7308035" y="2986976"/>
              <a:ext cx="948978"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smtClean="0">
                  <a:solidFill>
                    <a:srgbClr val="000099"/>
                  </a:solidFill>
                  <a:latin typeface="Calibri" panose="020F0502020204030204" pitchFamily="34" charset="0"/>
                  <a:ea typeface="华文楷体" panose="02010600040101010101" pitchFamily="2" charset="-122"/>
                </a:rPr>
                <a:t>源服务器</a:t>
              </a:r>
              <a:endParaRPr kumimoji="1" lang="zh-CN" altLang="en-US" sz="1846" dirty="0">
                <a:solidFill>
                  <a:srgbClr val="000099"/>
                </a:solidFill>
                <a:latin typeface="Calibri" panose="020F0502020204030204" pitchFamily="34" charset="0"/>
                <a:ea typeface="华文楷体" panose="02010600040101010101" pitchFamily="2" charset="-122"/>
              </a:endParaRPr>
            </a:p>
          </p:txBody>
        </p:sp>
        <p:sp>
          <p:nvSpPr>
            <p:cNvPr id="860" name="Rectangle 280"/>
            <p:cNvSpPr>
              <a:spLocks noChangeArrowheads="1"/>
            </p:cNvSpPr>
            <p:nvPr/>
          </p:nvSpPr>
          <p:spPr bwMode="auto">
            <a:xfrm>
              <a:off x="4232978" y="4040963"/>
              <a:ext cx="850900" cy="39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1" name="Rectangle 281"/>
            <p:cNvSpPr>
              <a:spLocks noChangeArrowheads="1"/>
            </p:cNvSpPr>
            <p:nvPr/>
          </p:nvSpPr>
          <p:spPr bwMode="auto">
            <a:xfrm>
              <a:off x="4915681" y="4106905"/>
              <a:ext cx="835229"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dirty="0">
                  <a:solidFill>
                    <a:srgbClr val="000099"/>
                  </a:solidFill>
                  <a:latin typeface="Calibri" panose="020F0502020204030204" pitchFamily="34" charset="0"/>
                  <a:ea typeface="华文楷体" panose="02010600040101010101" pitchFamily="2" charset="-122"/>
                </a:rPr>
                <a:t>2 Mbit/s</a:t>
              </a:r>
            </a:p>
          </p:txBody>
        </p:sp>
        <p:grpSp>
          <p:nvGrpSpPr>
            <p:cNvPr id="862" name="Group 282"/>
            <p:cNvGrpSpPr>
              <a:grpSpLocks/>
            </p:cNvGrpSpPr>
            <p:nvPr/>
          </p:nvGrpSpPr>
          <p:grpSpPr bwMode="auto">
            <a:xfrm>
              <a:off x="6203067" y="4237326"/>
              <a:ext cx="582612" cy="378069"/>
              <a:chOff x="3202" y="3033"/>
              <a:chExt cx="309" cy="192"/>
            </a:xfrm>
          </p:grpSpPr>
          <p:sp>
            <p:nvSpPr>
              <p:cNvPr id="863" name="Oval 283"/>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4" name="Rectangle 284"/>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5" name="Rectangle 285"/>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6" name="Oval 286"/>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67" name="Group 287"/>
              <p:cNvGrpSpPr>
                <a:grpSpLocks/>
              </p:cNvGrpSpPr>
              <p:nvPr/>
            </p:nvGrpSpPr>
            <p:grpSpPr bwMode="auto">
              <a:xfrm>
                <a:off x="3249" y="3046"/>
                <a:ext cx="214" cy="86"/>
                <a:chOff x="3249" y="3046"/>
                <a:chExt cx="214" cy="86"/>
              </a:xfrm>
            </p:grpSpPr>
            <p:grpSp>
              <p:nvGrpSpPr>
                <p:cNvPr id="870" name="Group 288"/>
                <p:cNvGrpSpPr>
                  <a:grpSpLocks/>
                </p:cNvGrpSpPr>
                <p:nvPr/>
              </p:nvGrpSpPr>
              <p:grpSpPr bwMode="auto">
                <a:xfrm>
                  <a:off x="3249" y="3046"/>
                  <a:ext cx="212" cy="84"/>
                  <a:chOff x="3249" y="3046"/>
                  <a:chExt cx="212" cy="84"/>
                </a:xfrm>
              </p:grpSpPr>
              <p:sp>
                <p:nvSpPr>
                  <p:cNvPr id="880" name="Freeform 289"/>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1" name="Freeform 290"/>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2" name="Freeform 291"/>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3" name="Freeform 292"/>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4" name="Freeform 293"/>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5" name="Freeform 294"/>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6" name="Freeform 295"/>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7" name="Freeform 296"/>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71" name="Group 297"/>
                <p:cNvGrpSpPr>
                  <a:grpSpLocks/>
                </p:cNvGrpSpPr>
                <p:nvPr/>
              </p:nvGrpSpPr>
              <p:grpSpPr bwMode="auto">
                <a:xfrm>
                  <a:off x="3251" y="3048"/>
                  <a:ext cx="212" cy="84"/>
                  <a:chOff x="3251" y="3048"/>
                  <a:chExt cx="212" cy="84"/>
                </a:xfrm>
              </p:grpSpPr>
              <p:sp>
                <p:nvSpPr>
                  <p:cNvPr id="872" name="Freeform 298"/>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3" name="Freeform 299"/>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4" name="Freeform 300"/>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5" name="Freeform 301"/>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6" name="Freeform 302"/>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7" name="Freeform 303"/>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8" name="Freeform 304"/>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9" name="Freeform 305"/>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68" name="Line 306"/>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9" name="Line 307"/>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sp>
          <p:nvSpPr>
            <p:cNvPr id="888" name="Rectangle 308"/>
            <p:cNvSpPr>
              <a:spLocks noChangeArrowheads="1"/>
            </p:cNvSpPr>
            <p:nvPr/>
          </p:nvSpPr>
          <p:spPr bwMode="auto">
            <a:xfrm>
              <a:off x="6796793" y="3809434"/>
              <a:ext cx="890587" cy="3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9" name="Rectangle 309"/>
            <p:cNvSpPr>
              <a:spLocks noChangeArrowheads="1"/>
            </p:cNvSpPr>
            <p:nvPr/>
          </p:nvSpPr>
          <p:spPr bwMode="auto">
            <a:xfrm>
              <a:off x="7200017" y="4307664"/>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互联网</a:t>
              </a:r>
            </a:p>
          </p:txBody>
        </p:sp>
        <p:sp>
          <p:nvSpPr>
            <p:cNvPr id="890" name="Rectangle 310"/>
            <p:cNvSpPr>
              <a:spLocks noChangeArrowheads="1"/>
            </p:cNvSpPr>
            <p:nvPr/>
          </p:nvSpPr>
          <p:spPr bwMode="auto">
            <a:xfrm>
              <a:off x="3720217" y="3898822"/>
              <a:ext cx="400050" cy="3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1" name="Rectangle 311"/>
            <p:cNvSpPr>
              <a:spLocks noChangeArrowheads="1"/>
            </p:cNvSpPr>
            <p:nvPr/>
          </p:nvSpPr>
          <p:spPr bwMode="auto">
            <a:xfrm>
              <a:off x="2864554" y="4610997"/>
              <a:ext cx="433388" cy="3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2" name="Rectangle 312"/>
            <p:cNvSpPr>
              <a:spLocks noChangeArrowheads="1"/>
            </p:cNvSpPr>
            <p:nvPr/>
          </p:nvSpPr>
          <p:spPr bwMode="auto">
            <a:xfrm>
              <a:off x="1661229" y="4254909"/>
              <a:ext cx="436563" cy="36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3" name="Rectangle 313"/>
            <p:cNvSpPr>
              <a:spLocks noChangeArrowheads="1"/>
            </p:cNvSpPr>
            <p:nvPr/>
          </p:nvSpPr>
          <p:spPr bwMode="auto">
            <a:xfrm>
              <a:off x="327729" y="3912009"/>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浏览器</a:t>
              </a:r>
            </a:p>
          </p:txBody>
        </p:sp>
        <p:sp>
          <p:nvSpPr>
            <p:cNvPr id="894" name="Rectangle 314"/>
            <p:cNvSpPr>
              <a:spLocks noChangeArrowheads="1"/>
            </p:cNvSpPr>
            <p:nvPr/>
          </p:nvSpPr>
          <p:spPr bwMode="auto">
            <a:xfrm>
              <a:off x="3715454" y="3923732"/>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1</a:t>
              </a:r>
            </a:p>
          </p:txBody>
        </p:sp>
        <p:sp>
          <p:nvSpPr>
            <p:cNvPr id="895" name="Rectangle 315"/>
            <p:cNvSpPr>
              <a:spLocks noChangeArrowheads="1"/>
            </p:cNvSpPr>
            <p:nvPr/>
          </p:nvSpPr>
          <p:spPr bwMode="auto">
            <a:xfrm>
              <a:off x="6336417" y="3925197"/>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2</a:t>
              </a:r>
            </a:p>
          </p:txBody>
        </p:sp>
      </p:grpSp>
      <p:sp>
        <p:nvSpPr>
          <p:cNvPr id="308" name="Line 101"/>
          <p:cNvSpPr>
            <a:spLocks noChangeShapeType="1"/>
          </p:cNvSpPr>
          <p:nvPr/>
        </p:nvSpPr>
        <p:spPr bwMode="auto">
          <a:xfrm>
            <a:off x="2124076" y="5616738"/>
            <a:ext cx="50195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09" name="Line 339"/>
          <p:cNvSpPr>
            <a:spLocks noChangeShapeType="1"/>
          </p:cNvSpPr>
          <p:nvPr/>
        </p:nvSpPr>
        <p:spPr bwMode="auto">
          <a:xfrm flipV="1">
            <a:off x="2930501" y="4844561"/>
            <a:ext cx="719137" cy="5978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nvGrpSpPr>
          <p:cNvPr id="310" name="Group 237"/>
          <p:cNvGrpSpPr>
            <a:grpSpLocks/>
          </p:cNvGrpSpPr>
          <p:nvPr/>
        </p:nvGrpSpPr>
        <p:grpSpPr bwMode="auto">
          <a:xfrm>
            <a:off x="2603500" y="5168328"/>
            <a:ext cx="444500" cy="775189"/>
            <a:chOff x="1660" y="3427"/>
            <a:chExt cx="217" cy="339"/>
          </a:xfrm>
        </p:grpSpPr>
        <p:grpSp>
          <p:nvGrpSpPr>
            <p:cNvPr id="311" name="Group 238"/>
            <p:cNvGrpSpPr>
              <a:grpSpLocks/>
            </p:cNvGrpSpPr>
            <p:nvPr/>
          </p:nvGrpSpPr>
          <p:grpSpPr bwMode="auto">
            <a:xfrm>
              <a:off x="1665" y="3433"/>
              <a:ext cx="212" cy="333"/>
              <a:chOff x="1665" y="3433"/>
              <a:chExt cx="212" cy="333"/>
            </a:xfrm>
          </p:grpSpPr>
          <p:sp>
            <p:nvSpPr>
              <p:cNvPr id="322" name="Freeform 239"/>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3" name="Freeform 240"/>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4" name="Freeform 241"/>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5" name="Freeform 242"/>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6"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7"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8" name="Line 245"/>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9" name="Line 246"/>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30" name="Line 247"/>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nvGrpSpPr>
            <p:cNvPr id="312" name="Group 248"/>
            <p:cNvGrpSpPr>
              <a:grpSpLocks/>
            </p:cNvGrpSpPr>
            <p:nvPr/>
          </p:nvGrpSpPr>
          <p:grpSpPr bwMode="auto">
            <a:xfrm>
              <a:off x="1660" y="3427"/>
              <a:ext cx="212" cy="333"/>
              <a:chOff x="1660" y="3427"/>
              <a:chExt cx="212" cy="333"/>
            </a:xfrm>
          </p:grpSpPr>
          <p:sp>
            <p:nvSpPr>
              <p:cNvPr id="313" name="Freeform 249"/>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4" name="Freeform 250"/>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5" name="Freeform 251"/>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6" name="Freeform 252"/>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7"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8"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9" name="Line 255"/>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0" name="Line 256"/>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1" name="Line 257"/>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sp>
        <p:nvSpPr>
          <p:cNvPr id="331" name="Rectangle 261"/>
          <p:cNvSpPr>
            <a:spLocks noChangeArrowheads="1"/>
          </p:cNvSpPr>
          <p:nvPr/>
        </p:nvSpPr>
        <p:spPr bwMode="auto">
          <a:xfrm>
            <a:off x="2558727" y="5958961"/>
            <a:ext cx="1852514" cy="56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校园网的</a:t>
            </a:r>
            <a:r>
              <a:rPr kumimoji="1" lang="en-US" altLang="zh-CN" sz="1846" dirty="0">
                <a:solidFill>
                  <a:srgbClr val="000099"/>
                </a:solidFill>
                <a:latin typeface="Calibri" panose="020F0502020204030204" pitchFamily="34" charset="0"/>
                <a:ea typeface="华文楷体" panose="02010600040101010101" pitchFamily="2" charset="-122"/>
              </a:rPr>
              <a:t>web</a:t>
            </a:r>
            <a:r>
              <a:rPr kumimoji="1" lang="zh-CN" altLang="en-US" sz="1846" dirty="0">
                <a:solidFill>
                  <a:srgbClr val="000099"/>
                </a:solidFill>
                <a:latin typeface="Calibri" panose="020F0502020204030204" pitchFamily="34" charset="0"/>
                <a:ea typeface="华文楷体" panose="02010600040101010101" pitchFamily="2" charset="-122"/>
              </a:rPr>
              <a:t>缓存</a:t>
            </a:r>
          </a:p>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（代理服务器）</a:t>
            </a:r>
          </a:p>
        </p:txBody>
      </p:sp>
      <p:sp>
        <p:nvSpPr>
          <p:cNvPr id="6" name="圆角矩形 5"/>
          <p:cNvSpPr/>
          <p:nvPr/>
        </p:nvSpPr>
        <p:spPr>
          <a:xfrm>
            <a:off x="1197092" y="2490346"/>
            <a:ext cx="7401556"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5</a:t>
            </a:r>
            <a:r>
              <a:rPr lang="zh-CN" altLang="en-US" sz="1600" dirty="0" smtClean="0">
                <a:solidFill>
                  <a:srgbClr val="FFFFFF"/>
                </a:solidFill>
                <a:latin typeface="Calibri" panose="020F0502020204030204" pitchFamily="34" charset="0"/>
                <a:ea typeface="黑体" panose="02010609060101010101" pitchFamily="49" charset="-122"/>
              </a:rPr>
              <a:t>）</a:t>
            </a:r>
            <a:r>
              <a:rPr lang="en-US" altLang="zh-CN" sz="1600" dirty="0" smtClean="0">
                <a:solidFill>
                  <a:srgbClr val="FFFFFF"/>
                </a:solidFill>
                <a:latin typeface="Calibri" panose="020F0502020204030204" pitchFamily="34" charset="0"/>
                <a:ea typeface="黑体" panose="02010609060101010101" pitchFamily="49" charset="-122"/>
              </a:rPr>
              <a:t>Web</a:t>
            </a:r>
            <a:r>
              <a:rPr lang="zh-CN" altLang="en-US" sz="1600" dirty="0" smtClean="0">
                <a:solidFill>
                  <a:srgbClr val="FFFFFF"/>
                </a:solidFill>
                <a:latin typeface="Calibri" panose="020F0502020204030204" pitchFamily="34" charset="0"/>
                <a:ea typeface="黑体" panose="02010609060101010101" pitchFamily="49" charset="-122"/>
              </a:rPr>
              <a:t>缓存</a:t>
            </a:r>
            <a:r>
              <a:rPr lang="zh-CN" altLang="en-US" sz="1600" dirty="0">
                <a:solidFill>
                  <a:srgbClr val="FFFFFF"/>
                </a:solidFill>
                <a:latin typeface="Calibri" panose="020F0502020204030204" pitchFamily="34" charset="0"/>
                <a:ea typeface="黑体" panose="02010609060101010101" pitchFamily="49" charset="-122"/>
              </a:rPr>
              <a:t>收到此对象后</a:t>
            </a:r>
            <a:r>
              <a:rPr lang="zh-CN" altLang="en-US" sz="1600" dirty="0" smtClean="0">
                <a:solidFill>
                  <a:srgbClr val="FFFFFF"/>
                </a:solidFill>
                <a:latin typeface="Calibri" panose="020F0502020204030204" pitchFamily="34" charset="0"/>
                <a:ea typeface="黑体" panose="02010609060101010101" pitchFamily="49" charset="-122"/>
              </a:rPr>
              <a:t>，复制</a:t>
            </a:r>
            <a:r>
              <a:rPr lang="zh-CN" altLang="en-US" sz="1600" dirty="0">
                <a:solidFill>
                  <a:srgbClr val="FFFFFF"/>
                </a:solidFill>
                <a:latin typeface="Calibri" panose="020F0502020204030204" pitchFamily="34" charset="0"/>
                <a:ea typeface="黑体" panose="02010609060101010101" pitchFamily="49" charset="-122"/>
              </a:rPr>
              <a:t>在其本地存储器</a:t>
            </a:r>
            <a:r>
              <a:rPr lang="zh-CN" altLang="en-US" sz="1600" dirty="0" smtClean="0">
                <a:solidFill>
                  <a:srgbClr val="FFFFFF"/>
                </a:solidFill>
                <a:latin typeface="Calibri" panose="020F0502020204030204" pitchFamily="34" charset="0"/>
                <a:ea typeface="黑体" panose="02010609060101010101" pitchFamily="49" charset="-122"/>
              </a:rPr>
              <a:t>中，再</a:t>
            </a:r>
            <a:r>
              <a:rPr lang="zh-CN" altLang="en-US" sz="1600" dirty="0">
                <a:solidFill>
                  <a:srgbClr val="FFFFFF"/>
                </a:solidFill>
                <a:latin typeface="Calibri" panose="020F0502020204030204" pitchFamily="34" charset="0"/>
                <a:ea typeface="黑体" panose="02010609060101010101" pitchFamily="49" charset="-122"/>
              </a:rPr>
              <a:t>将该对象放在 </a:t>
            </a:r>
            <a:r>
              <a:rPr lang="en-US" altLang="zh-CN" sz="1600" dirty="0">
                <a:solidFill>
                  <a:srgbClr val="FFFFFF"/>
                </a:solidFill>
                <a:latin typeface="Calibri" panose="020F0502020204030204" pitchFamily="34" charset="0"/>
                <a:ea typeface="黑体" panose="02010609060101010101" pitchFamily="49" charset="-122"/>
              </a:rPr>
              <a:t>HTTP </a:t>
            </a:r>
            <a:r>
              <a:rPr lang="zh-CN" altLang="en-US" sz="1600" dirty="0" smtClean="0">
                <a:solidFill>
                  <a:srgbClr val="FFFFFF"/>
                </a:solidFill>
                <a:latin typeface="Calibri" panose="020F0502020204030204" pitchFamily="34" charset="0"/>
                <a:ea typeface="黑体" panose="02010609060101010101" pitchFamily="49" charset="-122"/>
              </a:rPr>
              <a:t>响应</a:t>
            </a:r>
            <a:endParaRPr lang="en-US" altLang="zh-CN" sz="1600" dirty="0" smtClean="0">
              <a:solidFill>
                <a:srgbClr val="FFFFFF"/>
              </a:solidFill>
              <a:latin typeface="Calibri" panose="020F0502020204030204" pitchFamily="34" charset="0"/>
              <a:ea typeface="黑体" panose="02010609060101010101" pitchFamily="49" charset="-122"/>
            </a:endParaRPr>
          </a:p>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 </a:t>
            </a:r>
            <a:r>
              <a:rPr lang="en-US" altLang="zh-CN" sz="1600" dirty="0" smtClean="0">
                <a:solidFill>
                  <a:srgbClr val="FFFFFF"/>
                </a:solidFill>
                <a:latin typeface="Calibri" panose="020F0502020204030204" pitchFamily="34" charset="0"/>
                <a:ea typeface="黑体" panose="02010609060101010101" pitchFamily="49" charset="-122"/>
              </a:rPr>
              <a:t>      </a:t>
            </a:r>
            <a:r>
              <a:rPr lang="zh-CN" altLang="en-US" sz="1600" dirty="0" smtClean="0">
                <a:solidFill>
                  <a:srgbClr val="FFFFFF"/>
                </a:solidFill>
                <a:latin typeface="Calibri" panose="020F0502020204030204" pitchFamily="34" charset="0"/>
                <a:ea typeface="黑体" panose="02010609060101010101" pitchFamily="49" charset="-122"/>
              </a:rPr>
              <a:t>报文</a:t>
            </a:r>
            <a:r>
              <a:rPr lang="zh-CN" altLang="en-US" sz="1600" dirty="0">
                <a:solidFill>
                  <a:srgbClr val="FFFFFF"/>
                </a:solidFill>
                <a:latin typeface="Calibri" panose="020F0502020204030204" pitchFamily="34" charset="0"/>
                <a:ea typeface="黑体" panose="02010609060101010101" pitchFamily="49" charset="-122"/>
              </a:rPr>
              <a:t>中，通过已建立的 </a:t>
            </a:r>
            <a:r>
              <a:rPr lang="en-US" altLang="zh-CN" sz="1600" dirty="0">
                <a:solidFill>
                  <a:srgbClr val="FFFFFF"/>
                </a:solidFill>
                <a:latin typeface="Calibri" panose="020F0502020204030204" pitchFamily="34" charset="0"/>
                <a:ea typeface="黑体" panose="02010609060101010101" pitchFamily="49" charset="-122"/>
              </a:rPr>
              <a:t>TCP </a:t>
            </a:r>
            <a:r>
              <a:rPr lang="zh-CN" altLang="en-US" sz="1600" dirty="0">
                <a:solidFill>
                  <a:srgbClr val="FFFFFF"/>
                </a:solidFill>
                <a:latin typeface="Calibri" panose="020F0502020204030204" pitchFamily="34" charset="0"/>
                <a:ea typeface="黑体" panose="02010609060101010101" pitchFamily="49" charset="-122"/>
              </a:rPr>
              <a:t>连接，返回给请求该对象的浏览器</a:t>
            </a:r>
          </a:p>
        </p:txBody>
      </p:sp>
      <p:grpSp>
        <p:nvGrpSpPr>
          <p:cNvPr id="342" name="组合 341"/>
          <p:cNvGrpSpPr/>
          <p:nvPr/>
        </p:nvGrpSpPr>
        <p:grpSpPr>
          <a:xfrm>
            <a:off x="887089" y="3673874"/>
            <a:ext cx="1700214" cy="2086709"/>
            <a:chOff x="990600" y="3387214"/>
            <a:chExt cx="1700214" cy="2086709"/>
          </a:xfrm>
        </p:grpSpPr>
        <p:sp>
          <p:nvSpPr>
            <p:cNvPr id="343" name="Freeform 320"/>
            <p:cNvSpPr>
              <a:spLocks/>
            </p:cNvSpPr>
            <p:nvPr/>
          </p:nvSpPr>
          <p:spPr bwMode="auto">
            <a:xfrm>
              <a:off x="1695450" y="4204900"/>
              <a:ext cx="914400" cy="945173"/>
            </a:xfrm>
            <a:custGeom>
              <a:avLst/>
              <a:gdLst>
                <a:gd name="T0" fmla="*/ 0 w 504"/>
                <a:gd name="T1" fmla="*/ 0 h 524"/>
                <a:gd name="T2" fmla="*/ 2147483646 w 504"/>
                <a:gd name="T3" fmla="*/ 2147483646 h 524"/>
                <a:gd name="T4" fmla="*/ 0 60000 65536"/>
                <a:gd name="T5" fmla="*/ 0 60000 65536"/>
              </a:gdLst>
              <a:ahLst/>
              <a:cxnLst>
                <a:cxn ang="T4">
                  <a:pos x="T0" y="T1"/>
                </a:cxn>
                <a:cxn ang="T5">
                  <a:pos x="T2" y="T3"/>
                </a:cxn>
              </a:cxnLst>
              <a:rect l="0" t="0" r="r" b="b"/>
              <a:pathLst>
                <a:path w="504" h="524">
                  <a:moveTo>
                    <a:pt x="0" y="0"/>
                  </a:moveTo>
                  <a:cubicBezTo>
                    <a:pt x="84" y="87"/>
                    <a:pt x="399" y="415"/>
                    <a:pt x="504" y="524"/>
                  </a:cubicBezTo>
                </a:path>
              </a:pathLst>
            </a:custGeom>
            <a:noFill/>
            <a:ln w="38100" cmpd="sng">
              <a:solidFill>
                <a:srgbClr val="FF0000"/>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99"/>
                </a:solidFill>
                <a:effectLst/>
                <a:uLnTx/>
                <a:uFillTx/>
                <a:latin typeface="Tahoma" pitchFamily="34" charset="0"/>
              </a:endParaRPr>
            </a:p>
          </p:txBody>
        </p:sp>
        <p:sp>
          <p:nvSpPr>
            <p:cNvPr id="344" name="Freeform 321"/>
            <p:cNvSpPr>
              <a:spLocks/>
            </p:cNvSpPr>
            <p:nvPr/>
          </p:nvSpPr>
          <p:spPr bwMode="auto">
            <a:xfrm>
              <a:off x="990600" y="4533146"/>
              <a:ext cx="1663700" cy="804496"/>
            </a:xfrm>
            <a:custGeom>
              <a:avLst/>
              <a:gdLst>
                <a:gd name="T0" fmla="*/ 0 w 917"/>
                <a:gd name="T1" fmla="*/ 0 h 446"/>
                <a:gd name="T2" fmla="*/ 2147483646 w 917"/>
                <a:gd name="T3" fmla="*/ 2147483646 h 446"/>
                <a:gd name="T4" fmla="*/ 0 60000 65536"/>
                <a:gd name="T5" fmla="*/ 0 60000 65536"/>
              </a:gdLst>
              <a:ahLst/>
              <a:cxnLst>
                <a:cxn ang="T4">
                  <a:pos x="T0" y="T1"/>
                </a:cxn>
                <a:cxn ang="T5">
                  <a:pos x="T2" y="T3"/>
                </a:cxn>
              </a:cxnLst>
              <a:rect l="0" t="0" r="r" b="b"/>
              <a:pathLst>
                <a:path w="917" h="446">
                  <a:moveTo>
                    <a:pt x="0" y="0"/>
                  </a:moveTo>
                  <a:cubicBezTo>
                    <a:pt x="153" y="74"/>
                    <a:pt x="726" y="353"/>
                    <a:pt x="917" y="446"/>
                  </a:cubicBezTo>
                </a:path>
              </a:pathLst>
            </a:custGeom>
            <a:noFill/>
            <a:ln w="38100" cmpd="sng">
              <a:solidFill>
                <a:srgbClr val="FF0000"/>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99"/>
                </a:solidFill>
                <a:effectLst/>
                <a:uLnTx/>
                <a:uFillTx/>
                <a:latin typeface="Tahoma" pitchFamily="34" charset="0"/>
              </a:endParaRPr>
            </a:p>
          </p:txBody>
        </p:sp>
        <p:sp>
          <p:nvSpPr>
            <p:cNvPr id="345" name="Freeform 322"/>
            <p:cNvSpPr>
              <a:spLocks/>
            </p:cNvSpPr>
            <p:nvPr/>
          </p:nvSpPr>
          <p:spPr bwMode="auto">
            <a:xfrm>
              <a:off x="1554163" y="5135419"/>
              <a:ext cx="1066800" cy="338504"/>
            </a:xfrm>
            <a:custGeom>
              <a:avLst/>
              <a:gdLst>
                <a:gd name="T0" fmla="*/ 0 w 588"/>
                <a:gd name="T1" fmla="*/ 0 h 188"/>
                <a:gd name="T2" fmla="*/ 2147483646 w 588"/>
                <a:gd name="T3" fmla="*/ 2147483646 h 188"/>
                <a:gd name="T4" fmla="*/ 0 60000 65536"/>
                <a:gd name="T5" fmla="*/ 0 60000 65536"/>
              </a:gdLst>
              <a:ahLst/>
              <a:cxnLst>
                <a:cxn ang="T4">
                  <a:pos x="T0" y="T1"/>
                </a:cxn>
                <a:cxn ang="T5">
                  <a:pos x="T2" y="T3"/>
                </a:cxn>
              </a:cxnLst>
              <a:rect l="0" t="0" r="r" b="b"/>
              <a:pathLst>
                <a:path w="588" h="188">
                  <a:moveTo>
                    <a:pt x="0" y="0"/>
                  </a:moveTo>
                  <a:cubicBezTo>
                    <a:pt x="98" y="31"/>
                    <a:pt x="466" y="149"/>
                    <a:pt x="588" y="188"/>
                  </a:cubicBezTo>
                </a:path>
              </a:pathLst>
            </a:custGeom>
            <a:noFill/>
            <a:ln w="38100" cmpd="sng">
              <a:solidFill>
                <a:srgbClr val="FF0000"/>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99"/>
                </a:solidFill>
                <a:effectLst/>
                <a:uLnTx/>
                <a:uFillTx/>
                <a:latin typeface="Tahoma" pitchFamily="34" charset="0"/>
              </a:endParaRPr>
            </a:p>
          </p:txBody>
        </p:sp>
        <p:sp>
          <p:nvSpPr>
            <p:cNvPr id="346" name="Freeform 323"/>
            <p:cNvSpPr>
              <a:spLocks/>
            </p:cNvSpPr>
            <p:nvPr/>
          </p:nvSpPr>
          <p:spPr bwMode="auto">
            <a:xfrm>
              <a:off x="1565276" y="3387214"/>
              <a:ext cx="1125538" cy="1639765"/>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rgbClr val="FF0000"/>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99"/>
                </a:solidFill>
                <a:effectLst/>
                <a:uLnTx/>
                <a:uFillTx/>
                <a:latin typeface="Tahoma" pitchFamily="34" charset="0"/>
              </a:endParaRPr>
            </a:p>
          </p:txBody>
        </p:sp>
      </p:grpSp>
    </p:spTree>
    <p:extLst>
      <p:ext uri="{BB962C8B-B14F-4D97-AF65-F5344CB8AC3E}">
        <p14:creationId xmlns:p14="http://schemas.microsoft.com/office/powerpoint/2010/main" val="2335082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42"/>
                                        </p:tgtEl>
                                        <p:attrNameLst>
                                          <p:attrName>style.visibility</p:attrName>
                                        </p:attrNameLst>
                                      </p:cBhvr>
                                      <p:to>
                                        <p:strVal val="visible"/>
                                      </p:to>
                                    </p:set>
                                    <p:animEffect transition="in" filter="wipe(right)">
                                      <p:cBhvr>
                                        <p:cTn id="11"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24</a:t>
            </a:fld>
            <a:endParaRPr lang="zh-CN" altLang="en-US" dirty="0"/>
          </a:p>
        </p:txBody>
      </p:sp>
      <p:sp>
        <p:nvSpPr>
          <p:cNvPr id="6" name="圆角矩形 5"/>
          <p:cNvSpPr/>
          <p:nvPr/>
        </p:nvSpPr>
        <p:spPr>
          <a:xfrm>
            <a:off x="897469" y="2693542"/>
            <a:ext cx="7599581" cy="1353521"/>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800" smtClean="0">
                <a:solidFill>
                  <a:srgbClr val="FFFFFF"/>
                </a:solidFill>
                <a:latin typeface="Calibri" panose="020F0502020204030204" pitchFamily="34" charset="0"/>
                <a:ea typeface="黑体" panose="02010609060101010101" pitchFamily="49" charset="-122"/>
              </a:rPr>
              <a:t>还记得其他缓存：</a:t>
            </a:r>
            <a:r>
              <a:rPr lang="en-US" altLang="zh-CN" sz="2800" smtClean="0">
                <a:solidFill>
                  <a:srgbClr val="FFFFFF"/>
                </a:solidFill>
                <a:latin typeface="Calibri" panose="020F0502020204030204" pitchFamily="34" charset="0"/>
                <a:ea typeface="黑体" panose="02010609060101010101" pitchFamily="49" charset="-122"/>
              </a:rPr>
              <a:t>ARP</a:t>
            </a:r>
            <a:r>
              <a:rPr lang="zh-CN" altLang="en-US" sz="2800" smtClean="0">
                <a:solidFill>
                  <a:srgbClr val="FFFFFF"/>
                </a:solidFill>
                <a:latin typeface="Calibri" panose="020F0502020204030204" pitchFamily="34" charset="0"/>
                <a:ea typeface="黑体" panose="02010609060101010101" pitchFamily="49" charset="-122"/>
              </a:rPr>
              <a:t>缓存、</a:t>
            </a:r>
            <a:r>
              <a:rPr lang="en-US" altLang="zh-CN" sz="2800" smtClean="0">
                <a:solidFill>
                  <a:srgbClr val="FFFFFF"/>
                </a:solidFill>
                <a:latin typeface="Calibri" panose="020F0502020204030204" pitchFamily="34" charset="0"/>
                <a:ea typeface="黑体" panose="02010609060101010101" pitchFamily="49" charset="-122"/>
              </a:rPr>
              <a:t>DNS</a:t>
            </a:r>
            <a:r>
              <a:rPr lang="zh-CN" altLang="en-US" sz="2800" smtClean="0">
                <a:solidFill>
                  <a:srgbClr val="FFFFFF"/>
                </a:solidFill>
                <a:latin typeface="Calibri" panose="020F0502020204030204" pitchFamily="34" charset="0"/>
                <a:ea typeface="黑体" panose="02010609060101010101" pitchFamily="49" charset="-122"/>
              </a:rPr>
              <a:t>缓存</a:t>
            </a:r>
            <a:r>
              <a:rPr lang="en-US" altLang="zh-CN" sz="2800" smtClean="0">
                <a:solidFill>
                  <a:srgbClr val="FFFFFF"/>
                </a:solidFill>
                <a:latin typeface="Calibri" panose="020F0502020204030204" pitchFamily="34" charset="0"/>
                <a:ea typeface="黑体" panose="02010609060101010101" pitchFamily="49" charset="-122"/>
              </a:rPr>
              <a:t>…….</a:t>
            </a:r>
            <a:endParaRPr lang="zh-CN" altLang="en-US" sz="2800" dirty="0">
              <a:solidFill>
                <a:srgbClr val="FFFFFF"/>
              </a:solidFill>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2335082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1A7A0873-376A-4A4E-91BA-7081C35D808C}" type="slidenum">
              <a:rPr lang="zh-CN" altLang="en-US" smtClean="0"/>
              <a:pPr/>
              <a:t>25</a:t>
            </a:fld>
            <a:endParaRPr lang="zh-CN" altLang="en-US" dirty="0"/>
          </a:p>
        </p:txBody>
      </p:sp>
      <p:sp>
        <p:nvSpPr>
          <p:cNvPr id="5" name="标题 1">
            <a:extLst>
              <a:ext uri="{FF2B5EF4-FFF2-40B4-BE49-F238E27FC236}">
                <a16:creationId xmlns:a16="http://schemas.microsoft.com/office/drawing/2014/main" id="{EE704E2A-200F-4FD4-82DE-C9E7CB5B3130}"/>
              </a:ext>
            </a:extLst>
          </p:cNvPr>
          <p:cNvSpPr>
            <a:spLocks noGrp="1"/>
          </p:cNvSpPr>
          <p:nvPr>
            <p:ph type="title"/>
          </p:nvPr>
        </p:nvSpPr>
        <p:spPr>
          <a:xfrm>
            <a:off x="2575927" y="3107840"/>
            <a:ext cx="4800533" cy="855663"/>
          </a:xfrm>
        </p:spPr>
        <p:txBody>
          <a:bodyPr tIns="72000" bIns="72000" anchor="ctr" anchorCtr="0">
            <a:noAutofit/>
          </a:bodyPr>
          <a:lstStyle/>
          <a:p>
            <a:pPr algn="ctr"/>
            <a:r>
              <a:rPr lang="zh-CN" altLang="en-US" sz="6600" dirty="0" smtClean="0">
                <a:solidFill>
                  <a:srgbClr val="0000CC"/>
                </a:solidFill>
                <a:latin typeface="+mn-ea"/>
                <a:ea typeface="+mn-ea"/>
              </a:rPr>
              <a:t>休息！！！</a:t>
            </a:r>
            <a:endParaRPr lang="zh-CN" altLang="en-US" sz="6600" b="1" dirty="0">
              <a:solidFill>
                <a:srgbClr val="0000CC"/>
              </a:solidFill>
              <a:latin typeface="+mn-ea"/>
              <a:ea typeface="+mn-ea"/>
            </a:endParaRPr>
          </a:p>
        </p:txBody>
      </p:sp>
    </p:spTree>
    <p:extLst>
      <p:ext uri="{BB962C8B-B14F-4D97-AF65-F5344CB8AC3E}">
        <p14:creationId xmlns:p14="http://schemas.microsoft.com/office/powerpoint/2010/main" val="251001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万维网概述</a:t>
            </a:r>
            <a:endParaRPr lang="zh-CN" altLang="en-US" dirty="0"/>
          </a:p>
        </p:txBody>
      </p:sp>
      <p:sp>
        <p:nvSpPr>
          <p:cNvPr id="3" name="内容占位符 2"/>
          <p:cNvSpPr>
            <a:spLocks noGrp="1"/>
          </p:cNvSpPr>
          <p:nvPr>
            <p:ph idx="1"/>
          </p:nvPr>
        </p:nvSpPr>
        <p:spPr>
          <a:xfrm>
            <a:off x="457200" y="1444979"/>
            <a:ext cx="8229600" cy="4720690"/>
          </a:xfrm>
        </p:spPr>
        <p:txBody>
          <a:bodyPr/>
          <a:lstStyle/>
          <a:p>
            <a:r>
              <a:rPr lang="zh-CN" altLang="en-US" dirty="0"/>
              <a:t>万维网 </a:t>
            </a:r>
            <a:r>
              <a:rPr lang="en-US" altLang="zh-CN" dirty="0"/>
              <a:t>WWW (World Wide Web) </a:t>
            </a:r>
            <a:endParaRPr lang="en-US" altLang="zh-CN" dirty="0" smtClean="0"/>
          </a:p>
          <a:p>
            <a:pPr lvl="1">
              <a:lnSpc>
                <a:spcPct val="150000"/>
              </a:lnSpc>
            </a:pPr>
            <a:r>
              <a:rPr lang="en-US" altLang="zh-CN" sz="1800" dirty="0"/>
              <a:t>1989</a:t>
            </a:r>
            <a:r>
              <a:rPr lang="zh-CN" altLang="en-US" sz="1800" dirty="0"/>
              <a:t>年</a:t>
            </a:r>
            <a:r>
              <a:rPr lang="zh-CN" altLang="en-US" sz="1800"/>
              <a:t>由</a:t>
            </a:r>
            <a:r>
              <a:rPr lang="en-US" altLang="zh-CN" sz="1800" smtClean="0"/>
              <a:t>CERN</a:t>
            </a:r>
            <a:r>
              <a:rPr lang="zh-CN" altLang="en-US" sz="1800" smtClean="0"/>
              <a:t>（</a:t>
            </a:r>
            <a:r>
              <a:rPr lang="en-US" altLang="zh-CN" sz="1800" smtClean="0"/>
              <a:t> European Organization for Nuclear Research </a:t>
            </a:r>
            <a:r>
              <a:rPr lang="zh-CN" altLang="en-US" sz="1800" smtClean="0"/>
              <a:t>）的</a:t>
            </a:r>
            <a:r>
              <a:rPr lang="en-US" altLang="zh-CN" sz="1800" smtClean="0"/>
              <a:t>Tim Berners-Lee</a:t>
            </a:r>
            <a:r>
              <a:rPr lang="zh-CN" altLang="en-US" sz="1800" smtClean="0"/>
              <a:t>发明</a:t>
            </a:r>
            <a:endParaRPr lang="en-US" altLang="zh-CN" sz="1800" dirty="0"/>
          </a:p>
          <a:p>
            <a:pPr lvl="1">
              <a:lnSpc>
                <a:spcPct val="150000"/>
              </a:lnSpc>
            </a:pPr>
            <a:r>
              <a:rPr lang="zh-CN" altLang="en-US" sz="1800" dirty="0"/>
              <a:t>一个由许多互相链接的超文本组成</a:t>
            </a:r>
            <a:r>
              <a:rPr lang="zh-CN" altLang="en-US" sz="1800" dirty="0" smtClean="0"/>
              <a:t>的大规模、联机式的资源系统</a:t>
            </a:r>
            <a:endParaRPr lang="en-US" altLang="zh-CN" sz="1800" dirty="0" smtClean="0"/>
          </a:p>
          <a:p>
            <a:pPr lvl="2">
              <a:lnSpc>
                <a:spcPct val="150000"/>
              </a:lnSpc>
            </a:pPr>
            <a:r>
              <a:rPr lang="zh-CN" altLang="en-US" dirty="0" smtClean="0"/>
              <a:t>并非</a:t>
            </a:r>
            <a:r>
              <a:rPr lang="zh-CN" altLang="en-US" dirty="0"/>
              <a:t>某种特殊的</a:t>
            </a:r>
            <a:r>
              <a:rPr lang="zh-CN" altLang="en-US" dirty="0" smtClean="0"/>
              <a:t>计算机网络</a:t>
            </a:r>
            <a:endParaRPr lang="en-US" altLang="zh-CN"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Tree>
    <p:custDataLst>
      <p:tags r:id="rId1"/>
    </p:custDataLst>
    <p:extLst>
      <p:ext uri="{BB962C8B-B14F-4D97-AF65-F5344CB8AC3E}">
        <p14:creationId xmlns:p14="http://schemas.microsoft.com/office/powerpoint/2010/main" val="23827957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万维网概述</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56" name="Text Box 5"/>
          <p:cNvSpPr txBox="1">
            <a:spLocks noChangeArrowheads="1"/>
          </p:cNvSpPr>
          <p:nvPr/>
        </p:nvSpPr>
        <p:spPr bwMode="auto">
          <a:xfrm>
            <a:off x="2797457" y="4558553"/>
            <a:ext cx="113524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0600">
                <a:solidFill>
                  <a:srgbClr val="000099"/>
                </a:solidFill>
                <a:latin typeface="Calibri" panose="020F0502020204030204" pitchFamily="34" charset="0"/>
                <a:ea typeface="华文楷体" panose="02010600040101010101" pitchFamily="2" charset="-122"/>
                <a:sym typeface="Wingdings" pitchFamily="2" charset="2"/>
              </a:rPr>
              <a:t></a:t>
            </a:r>
            <a:endParaRPr kumimoji="1" lang="en-US" altLang="zh-CN" sz="10600">
              <a:solidFill>
                <a:srgbClr val="000099"/>
              </a:solidFill>
              <a:latin typeface="Calibri" panose="020F0502020204030204" pitchFamily="34" charset="0"/>
              <a:ea typeface="华文楷体" panose="02010600040101010101" pitchFamily="2" charset="-122"/>
            </a:endParaRPr>
          </a:p>
        </p:txBody>
      </p:sp>
      <p:sp>
        <p:nvSpPr>
          <p:cNvPr id="57" name="Text Box 6"/>
          <p:cNvSpPr txBox="1">
            <a:spLocks noChangeArrowheads="1"/>
          </p:cNvSpPr>
          <p:nvPr/>
        </p:nvSpPr>
        <p:spPr bwMode="auto">
          <a:xfrm>
            <a:off x="680392" y="2492127"/>
            <a:ext cx="104547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9600">
                <a:solidFill>
                  <a:srgbClr val="000099"/>
                </a:solidFill>
                <a:latin typeface="Calibri" panose="020F0502020204030204" pitchFamily="34" charset="0"/>
                <a:ea typeface="华文楷体" panose="02010600040101010101" pitchFamily="2" charset="-122"/>
                <a:sym typeface="Wingdings" pitchFamily="2" charset="2"/>
              </a:rPr>
              <a:t></a:t>
            </a:r>
            <a:endParaRPr kumimoji="1" lang="en-US" altLang="zh-CN" sz="9600">
              <a:solidFill>
                <a:srgbClr val="000099"/>
              </a:solidFill>
              <a:latin typeface="Calibri" panose="020F0502020204030204" pitchFamily="34" charset="0"/>
              <a:ea typeface="华文楷体" panose="02010600040101010101" pitchFamily="2" charset="-122"/>
            </a:endParaRPr>
          </a:p>
        </p:txBody>
      </p:sp>
      <p:sp>
        <p:nvSpPr>
          <p:cNvPr id="58" name="Text Box 8"/>
          <p:cNvSpPr txBox="1">
            <a:spLocks noChangeArrowheads="1"/>
          </p:cNvSpPr>
          <p:nvPr/>
        </p:nvSpPr>
        <p:spPr bwMode="auto">
          <a:xfrm>
            <a:off x="6125252" y="4485528"/>
            <a:ext cx="113524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0600">
                <a:solidFill>
                  <a:srgbClr val="000099"/>
                </a:solidFill>
                <a:latin typeface="Calibri" panose="020F0502020204030204" pitchFamily="34" charset="0"/>
                <a:ea typeface="华文楷体" panose="02010600040101010101" pitchFamily="2" charset="-122"/>
                <a:sym typeface="Wingdings" pitchFamily="2" charset="2"/>
              </a:rPr>
              <a:t></a:t>
            </a:r>
            <a:endParaRPr kumimoji="1" lang="en-US" altLang="zh-CN" sz="10600">
              <a:solidFill>
                <a:srgbClr val="000099"/>
              </a:solidFill>
              <a:latin typeface="Calibri" panose="020F0502020204030204" pitchFamily="34" charset="0"/>
              <a:ea typeface="华文楷体" panose="02010600040101010101" pitchFamily="2" charset="-122"/>
            </a:endParaRPr>
          </a:p>
        </p:txBody>
      </p:sp>
      <p:sp>
        <p:nvSpPr>
          <p:cNvPr id="59" name="Text Box 9"/>
          <p:cNvSpPr txBox="1">
            <a:spLocks noChangeArrowheads="1"/>
          </p:cNvSpPr>
          <p:nvPr/>
        </p:nvSpPr>
        <p:spPr bwMode="auto">
          <a:xfrm>
            <a:off x="7888040" y="2574178"/>
            <a:ext cx="104547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9600">
                <a:solidFill>
                  <a:srgbClr val="000099"/>
                </a:solidFill>
                <a:latin typeface="Calibri" panose="020F0502020204030204" pitchFamily="34" charset="0"/>
                <a:ea typeface="华文楷体" panose="02010600040101010101" pitchFamily="2" charset="-122"/>
                <a:sym typeface="Wingdings" pitchFamily="2" charset="2"/>
              </a:rPr>
              <a:t></a:t>
            </a:r>
            <a:endParaRPr kumimoji="1" lang="en-US" altLang="zh-CN" sz="9600">
              <a:solidFill>
                <a:srgbClr val="000099"/>
              </a:solidFill>
              <a:latin typeface="Calibri" panose="020F0502020204030204" pitchFamily="34" charset="0"/>
              <a:ea typeface="华文楷体" panose="02010600040101010101" pitchFamily="2" charset="-122"/>
            </a:endParaRPr>
          </a:p>
        </p:txBody>
      </p:sp>
      <p:pic>
        <p:nvPicPr>
          <p:cNvPr id="60"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444" y="3807665"/>
            <a:ext cx="711994"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 Box 11"/>
          <p:cNvSpPr txBox="1">
            <a:spLocks noChangeArrowheads="1"/>
          </p:cNvSpPr>
          <p:nvPr/>
        </p:nvSpPr>
        <p:spPr bwMode="auto">
          <a:xfrm>
            <a:off x="799058" y="4366466"/>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2000">
                <a:solidFill>
                  <a:srgbClr val="000099"/>
                </a:solidFill>
                <a:latin typeface="Calibri" panose="020F0502020204030204" pitchFamily="34" charset="0"/>
                <a:ea typeface="华文楷体" panose="02010600040101010101" pitchFamily="2" charset="-122"/>
              </a:rPr>
              <a:t>万维网</a:t>
            </a:r>
          </a:p>
          <a:p>
            <a:pPr fontAlgn="base">
              <a:spcBef>
                <a:spcPct val="0"/>
              </a:spcBef>
              <a:spcAft>
                <a:spcPct val="0"/>
              </a:spcAft>
            </a:pPr>
            <a:r>
              <a:rPr kumimoji="1" lang="zh-CN" altLang="en-US" sz="2000">
                <a:solidFill>
                  <a:srgbClr val="000099"/>
                </a:solidFill>
                <a:latin typeface="Calibri" panose="020F0502020204030204" pitchFamily="34" charset="0"/>
                <a:ea typeface="华文楷体" panose="02010600040101010101" pitchFamily="2" charset="-122"/>
              </a:rPr>
              <a:t>站点 </a:t>
            </a:r>
            <a:r>
              <a:rPr kumimoji="1" lang="en-US" altLang="zh-CN" sz="2000">
                <a:solidFill>
                  <a:srgbClr val="000099"/>
                </a:solidFill>
                <a:latin typeface="Calibri" panose="020F0502020204030204" pitchFamily="34" charset="0"/>
                <a:ea typeface="华文楷体" panose="02010600040101010101" pitchFamily="2" charset="-122"/>
              </a:rPr>
              <a:t>A</a:t>
            </a:r>
          </a:p>
        </p:txBody>
      </p:sp>
      <p:pic>
        <p:nvPicPr>
          <p:cNvPr id="6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7945" y="3820365"/>
            <a:ext cx="713714"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70337" y="3807665"/>
            <a:ext cx="713713"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9463" y="5863479"/>
            <a:ext cx="711994"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4024" y="5863479"/>
            <a:ext cx="713714"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 Box 16"/>
          <p:cNvSpPr txBox="1">
            <a:spLocks noChangeArrowheads="1"/>
          </p:cNvSpPr>
          <p:nvPr/>
        </p:nvSpPr>
        <p:spPr bwMode="auto">
          <a:xfrm>
            <a:off x="7898358" y="4396629"/>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2000">
                <a:solidFill>
                  <a:srgbClr val="000099"/>
                </a:solidFill>
                <a:latin typeface="Calibri" panose="020F0502020204030204" pitchFamily="34" charset="0"/>
                <a:ea typeface="华文楷体" panose="02010600040101010101" pitchFamily="2" charset="-122"/>
              </a:rPr>
              <a:t>万维网</a:t>
            </a:r>
          </a:p>
          <a:p>
            <a:pPr fontAlgn="base">
              <a:spcBef>
                <a:spcPct val="0"/>
              </a:spcBef>
              <a:spcAft>
                <a:spcPct val="0"/>
              </a:spcAft>
            </a:pPr>
            <a:r>
              <a:rPr kumimoji="1" lang="zh-CN" altLang="en-US" sz="2000">
                <a:solidFill>
                  <a:srgbClr val="000099"/>
                </a:solidFill>
                <a:latin typeface="Calibri" panose="020F0502020204030204" pitchFamily="34" charset="0"/>
                <a:ea typeface="华文楷体" panose="02010600040101010101" pitchFamily="2" charset="-122"/>
              </a:rPr>
              <a:t>站点 </a:t>
            </a:r>
            <a:r>
              <a:rPr kumimoji="1" lang="en-US" altLang="zh-CN" sz="2000">
                <a:solidFill>
                  <a:srgbClr val="000099"/>
                </a:solidFill>
                <a:latin typeface="Calibri" panose="020F0502020204030204" pitchFamily="34" charset="0"/>
                <a:ea typeface="华文楷体" panose="02010600040101010101" pitchFamily="2" charset="-122"/>
              </a:rPr>
              <a:t>C</a:t>
            </a:r>
          </a:p>
        </p:txBody>
      </p:sp>
      <p:sp>
        <p:nvSpPr>
          <p:cNvPr id="67" name="Text Box 17"/>
          <p:cNvSpPr txBox="1">
            <a:spLocks noChangeArrowheads="1"/>
          </p:cNvSpPr>
          <p:nvPr/>
        </p:nvSpPr>
        <p:spPr bwMode="auto">
          <a:xfrm>
            <a:off x="5801932" y="6465141"/>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2000">
                <a:solidFill>
                  <a:srgbClr val="000099"/>
                </a:solidFill>
                <a:latin typeface="Calibri" panose="020F0502020204030204" pitchFamily="34" charset="0"/>
                <a:ea typeface="华文楷体" panose="02010600040101010101" pitchFamily="2" charset="-122"/>
              </a:rPr>
              <a:t>万维网站点 </a:t>
            </a:r>
            <a:r>
              <a:rPr kumimoji="1" lang="en-US" altLang="zh-CN" sz="2000">
                <a:solidFill>
                  <a:srgbClr val="000099"/>
                </a:solidFill>
                <a:latin typeface="Calibri" panose="020F0502020204030204" pitchFamily="34" charset="0"/>
                <a:ea typeface="华文楷体" panose="02010600040101010101" pitchFamily="2" charset="-122"/>
              </a:rPr>
              <a:t>E</a:t>
            </a:r>
          </a:p>
        </p:txBody>
      </p:sp>
      <p:sp>
        <p:nvSpPr>
          <p:cNvPr id="68" name="Text Box 18"/>
          <p:cNvSpPr txBox="1">
            <a:spLocks noChangeArrowheads="1"/>
          </p:cNvSpPr>
          <p:nvPr/>
        </p:nvSpPr>
        <p:spPr bwMode="auto">
          <a:xfrm>
            <a:off x="2525729" y="6468315"/>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2000">
                <a:solidFill>
                  <a:srgbClr val="000099"/>
                </a:solidFill>
                <a:latin typeface="Calibri" panose="020F0502020204030204" pitchFamily="34" charset="0"/>
                <a:ea typeface="华文楷体" panose="02010600040101010101" pitchFamily="2" charset="-122"/>
              </a:rPr>
              <a:t>万维网站点 </a:t>
            </a:r>
            <a:r>
              <a:rPr kumimoji="1" lang="en-US" altLang="zh-CN" sz="2000">
                <a:solidFill>
                  <a:srgbClr val="000099"/>
                </a:solidFill>
                <a:latin typeface="Calibri" panose="020F0502020204030204" pitchFamily="34" charset="0"/>
                <a:ea typeface="华文楷体" panose="02010600040101010101" pitchFamily="2" charset="-122"/>
              </a:rPr>
              <a:t>D</a:t>
            </a:r>
          </a:p>
        </p:txBody>
      </p:sp>
      <p:sp>
        <p:nvSpPr>
          <p:cNvPr id="69" name="Text Box 19"/>
          <p:cNvSpPr txBox="1">
            <a:spLocks noChangeArrowheads="1"/>
          </p:cNvSpPr>
          <p:nvPr/>
        </p:nvSpPr>
        <p:spPr bwMode="auto">
          <a:xfrm>
            <a:off x="3851689" y="4414091"/>
            <a:ext cx="16642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2000">
                <a:solidFill>
                  <a:srgbClr val="000099"/>
                </a:solidFill>
                <a:latin typeface="Calibri" panose="020F0502020204030204" pitchFamily="34" charset="0"/>
                <a:ea typeface="华文楷体" panose="02010600040101010101" pitchFamily="2" charset="-122"/>
              </a:rPr>
              <a:t>万维网站点 </a:t>
            </a:r>
            <a:r>
              <a:rPr kumimoji="1" lang="en-US" altLang="zh-CN" sz="2000">
                <a:solidFill>
                  <a:srgbClr val="000099"/>
                </a:solidFill>
                <a:latin typeface="Calibri" panose="020F0502020204030204" pitchFamily="34" charset="0"/>
                <a:ea typeface="华文楷体" panose="02010600040101010101" pitchFamily="2" charset="-122"/>
              </a:rPr>
              <a:t>B</a:t>
            </a:r>
          </a:p>
        </p:txBody>
      </p:sp>
      <p:grpSp>
        <p:nvGrpSpPr>
          <p:cNvPr id="70" name="Group 53"/>
          <p:cNvGrpSpPr>
            <a:grpSpLocks/>
          </p:cNvGrpSpPr>
          <p:nvPr/>
        </p:nvGrpSpPr>
        <p:grpSpPr bwMode="auto">
          <a:xfrm>
            <a:off x="1345952" y="2828179"/>
            <a:ext cx="3272763" cy="582612"/>
            <a:chOff x="833" y="1365"/>
            <a:chExt cx="1903" cy="367"/>
          </a:xfrm>
        </p:grpSpPr>
        <p:sp>
          <p:nvSpPr>
            <p:cNvPr id="71" name="Line 25"/>
            <p:cNvSpPr>
              <a:spLocks noChangeShapeType="1"/>
            </p:cNvSpPr>
            <p:nvPr/>
          </p:nvSpPr>
          <p:spPr bwMode="auto">
            <a:xfrm flipV="1">
              <a:off x="833" y="1564"/>
              <a:ext cx="1903" cy="168"/>
            </a:xfrm>
            <a:prstGeom prst="line">
              <a:avLst/>
            </a:prstGeom>
            <a:noFill/>
            <a:ln w="76200">
              <a:solidFill>
                <a:srgbClr val="FF0000"/>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72" name="Text Box 26"/>
            <p:cNvSpPr txBox="1">
              <a:spLocks noChangeArrowheads="1"/>
            </p:cNvSpPr>
            <p:nvPr/>
          </p:nvSpPr>
          <p:spPr bwMode="auto">
            <a:xfrm rot="21377422">
              <a:off x="1520" y="1365"/>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链接到</a:t>
              </a:r>
            </a:p>
          </p:txBody>
        </p:sp>
      </p:grpSp>
      <p:grpSp>
        <p:nvGrpSpPr>
          <p:cNvPr id="73" name="Group 55"/>
          <p:cNvGrpSpPr>
            <a:grpSpLocks/>
          </p:cNvGrpSpPr>
          <p:nvPr/>
        </p:nvGrpSpPr>
        <p:grpSpPr bwMode="auto">
          <a:xfrm>
            <a:off x="3311674" y="3436190"/>
            <a:ext cx="1179777" cy="1862138"/>
            <a:chOff x="1976" y="1748"/>
            <a:chExt cx="686" cy="1173"/>
          </a:xfrm>
        </p:grpSpPr>
        <p:sp>
          <p:nvSpPr>
            <p:cNvPr id="74" name="Line 22"/>
            <p:cNvSpPr>
              <a:spLocks noChangeShapeType="1"/>
            </p:cNvSpPr>
            <p:nvPr/>
          </p:nvSpPr>
          <p:spPr bwMode="auto">
            <a:xfrm flipH="1">
              <a:off x="1976" y="1778"/>
              <a:ext cx="686" cy="1143"/>
            </a:xfrm>
            <a:prstGeom prst="line">
              <a:avLst/>
            </a:prstGeom>
            <a:noFill/>
            <a:ln w="76200">
              <a:solidFill>
                <a:srgbClr val="FF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75" name="Text Box 27"/>
            <p:cNvSpPr txBox="1">
              <a:spLocks noChangeArrowheads="1"/>
            </p:cNvSpPr>
            <p:nvPr/>
          </p:nvSpPr>
          <p:spPr bwMode="auto">
            <a:xfrm rot="18143965">
              <a:off x="2024" y="1932"/>
              <a:ext cx="6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链接到</a:t>
              </a:r>
            </a:p>
          </p:txBody>
        </p:sp>
      </p:grpSp>
      <p:grpSp>
        <p:nvGrpSpPr>
          <p:cNvPr id="76" name="Group 54"/>
          <p:cNvGrpSpPr>
            <a:grpSpLocks/>
          </p:cNvGrpSpPr>
          <p:nvPr/>
        </p:nvGrpSpPr>
        <p:grpSpPr bwMode="auto">
          <a:xfrm>
            <a:off x="1406145" y="3655266"/>
            <a:ext cx="5217848" cy="2035175"/>
            <a:chOff x="868" y="1886"/>
            <a:chExt cx="3034" cy="1282"/>
          </a:xfrm>
        </p:grpSpPr>
        <p:sp>
          <p:nvSpPr>
            <p:cNvPr id="77" name="Line 20"/>
            <p:cNvSpPr>
              <a:spLocks noChangeShapeType="1"/>
            </p:cNvSpPr>
            <p:nvPr/>
          </p:nvSpPr>
          <p:spPr bwMode="auto">
            <a:xfrm>
              <a:off x="868" y="1886"/>
              <a:ext cx="3034" cy="1282"/>
            </a:xfrm>
            <a:prstGeom prst="line">
              <a:avLst/>
            </a:prstGeom>
            <a:noFill/>
            <a:ln w="76200">
              <a:solidFill>
                <a:srgbClr val="FF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78" name="Text Box 28"/>
            <p:cNvSpPr txBox="1">
              <a:spLocks noChangeArrowheads="1"/>
            </p:cNvSpPr>
            <p:nvPr/>
          </p:nvSpPr>
          <p:spPr bwMode="auto">
            <a:xfrm rot="1357240">
              <a:off x="1479" y="1972"/>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链接到</a:t>
              </a:r>
            </a:p>
          </p:txBody>
        </p:sp>
      </p:grpSp>
      <p:grpSp>
        <p:nvGrpSpPr>
          <p:cNvPr id="79" name="Group 58"/>
          <p:cNvGrpSpPr>
            <a:grpSpLocks/>
          </p:cNvGrpSpPr>
          <p:nvPr/>
        </p:nvGrpSpPr>
        <p:grpSpPr bwMode="auto">
          <a:xfrm>
            <a:off x="3585121" y="3655266"/>
            <a:ext cx="4717388" cy="2074863"/>
            <a:chOff x="2135" y="1886"/>
            <a:chExt cx="2743" cy="1307"/>
          </a:xfrm>
        </p:grpSpPr>
        <p:sp>
          <p:nvSpPr>
            <p:cNvPr id="80" name="Line 21"/>
            <p:cNvSpPr>
              <a:spLocks noChangeShapeType="1"/>
            </p:cNvSpPr>
            <p:nvPr/>
          </p:nvSpPr>
          <p:spPr bwMode="auto">
            <a:xfrm flipV="1">
              <a:off x="2135" y="1886"/>
              <a:ext cx="2743" cy="1307"/>
            </a:xfrm>
            <a:prstGeom prst="line">
              <a:avLst/>
            </a:prstGeom>
            <a:noFill/>
            <a:ln w="76200">
              <a:solidFill>
                <a:srgbClr val="FF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81" name="Text Box 29"/>
            <p:cNvSpPr txBox="1">
              <a:spLocks noChangeArrowheads="1"/>
            </p:cNvSpPr>
            <p:nvPr/>
          </p:nvSpPr>
          <p:spPr bwMode="auto">
            <a:xfrm rot="20118828">
              <a:off x="3724" y="2008"/>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链接到</a:t>
              </a:r>
            </a:p>
          </p:txBody>
        </p:sp>
      </p:grpSp>
      <p:grpSp>
        <p:nvGrpSpPr>
          <p:cNvPr id="82" name="Group 57"/>
          <p:cNvGrpSpPr>
            <a:grpSpLocks/>
          </p:cNvGrpSpPr>
          <p:nvPr/>
        </p:nvGrpSpPr>
        <p:grpSpPr bwMode="auto">
          <a:xfrm>
            <a:off x="1134418" y="3742578"/>
            <a:ext cx="2087827" cy="1814512"/>
            <a:chOff x="710" y="1941"/>
            <a:chExt cx="1214" cy="1143"/>
          </a:xfrm>
        </p:grpSpPr>
        <p:sp>
          <p:nvSpPr>
            <p:cNvPr id="83" name="Line 24"/>
            <p:cNvSpPr>
              <a:spLocks noChangeShapeType="1"/>
            </p:cNvSpPr>
            <p:nvPr/>
          </p:nvSpPr>
          <p:spPr bwMode="auto">
            <a:xfrm flipH="1" flipV="1">
              <a:off x="710" y="1941"/>
              <a:ext cx="1214" cy="1143"/>
            </a:xfrm>
            <a:prstGeom prst="line">
              <a:avLst/>
            </a:prstGeom>
            <a:noFill/>
            <a:ln w="76200">
              <a:solidFill>
                <a:srgbClr val="FF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84" name="Text Box 30"/>
            <p:cNvSpPr txBox="1">
              <a:spLocks noChangeArrowheads="1"/>
            </p:cNvSpPr>
            <p:nvPr/>
          </p:nvSpPr>
          <p:spPr bwMode="auto">
            <a:xfrm rot="2570439">
              <a:off x="1222" y="2355"/>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链接到</a:t>
              </a:r>
            </a:p>
          </p:txBody>
        </p:sp>
      </p:grpSp>
      <p:grpSp>
        <p:nvGrpSpPr>
          <p:cNvPr id="85" name="Group 56"/>
          <p:cNvGrpSpPr>
            <a:grpSpLocks/>
          </p:cNvGrpSpPr>
          <p:nvPr/>
        </p:nvGrpSpPr>
        <p:grpSpPr bwMode="auto">
          <a:xfrm>
            <a:off x="4854328" y="3742578"/>
            <a:ext cx="1633802" cy="1555750"/>
            <a:chOff x="2873" y="1941"/>
            <a:chExt cx="950" cy="980"/>
          </a:xfrm>
        </p:grpSpPr>
        <p:sp>
          <p:nvSpPr>
            <p:cNvPr id="86" name="Line 23"/>
            <p:cNvSpPr>
              <a:spLocks noChangeShapeType="1"/>
            </p:cNvSpPr>
            <p:nvPr/>
          </p:nvSpPr>
          <p:spPr bwMode="auto">
            <a:xfrm>
              <a:off x="2873" y="1941"/>
              <a:ext cx="950" cy="980"/>
            </a:xfrm>
            <a:prstGeom prst="line">
              <a:avLst/>
            </a:prstGeom>
            <a:noFill/>
            <a:ln w="76200">
              <a:solidFill>
                <a:srgbClr val="FF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87" name="Text Box 31"/>
            <p:cNvSpPr txBox="1">
              <a:spLocks noChangeArrowheads="1"/>
            </p:cNvSpPr>
            <p:nvPr/>
          </p:nvSpPr>
          <p:spPr bwMode="auto">
            <a:xfrm rot="2686426">
              <a:off x="3109" y="2112"/>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链接到</a:t>
              </a:r>
            </a:p>
          </p:txBody>
        </p:sp>
      </p:grpSp>
      <p:grpSp>
        <p:nvGrpSpPr>
          <p:cNvPr id="88" name="Group 34"/>
          <p:cNvGrpSpPr>
            <a:grpSpLocks/>
          </p:cNvGrpSpPr>
          <p:nvPr/>
        </p:nvGrpSpPr>
        <p:grpSpPr bwMode="auto">
          <a:xfrm>
            <a:off x="4336668" y="3071071"/>
            <a:ext cx="505450" cy="522731"/>
            <a:chOff x="806" y="3124"/>
            <a:chExt cx="266" cy="289"/>
          </a:xfrm>
        </p:grpSpPr>
        <p:sp>
          <p:nvSpPr>
            <p:cNvPr id="89" name="Oval 35"/>
            <p:cNvSpPr>
              <a:spLocks noChangeArrowheads="1"/>
            </p:cNvSpPr>
            <p:nvPr/>
          </p:nvSpPr>
          <p:spPr bwMode="auto">
            <a:xfrm>
              <a:off x="864" y="3248"/>
              <a:ext cx="112" cy="12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0" name="Text Box 36"/>
            <p:cNvSpPr txBox="1">
              <a:spLocks noChangeArrowheads="1"/>
            </p:cNvSpPr>
            <p:nvPr/>
          </p:nvSpPr>
          <p:spPr bwMode="auto">
            <a:xfrm>
              <a:off x="806" y="3124"/>
              <a:ext cx="26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sym typeface="Wingdings" pitchFamily="2" charset="2"/>
                </a:rPr>
                <a:t></a:t>
              </a:r>
            </a:p>
          </p:txBody>
        </p:sp>
      </p:grpSp>
      <p:grpSp>
        <p:nvGrpSpPr>
          <p:cNvPr id="91" name="Group 37"/>
          <p:cNvGrpSpPr>
            <a:grpSpLocks/>
          </p:cNvGrpSpPr>
          <p:nvPr/>
        </p:nvGrpSpPr>
        <p:grpSpPr bwMode="auto">
          <a:xfrm>
            <a:off x="3296196" y="5461846"/>
            <a:ext cx="505870" cy="522731"/>
            <a:chOff x="805" y="3123"/>
            <a:chExt cx="268" cy="289"/>
          </a:xfrm>
        </p:grpSpPr>
        <p:sp>
          <p:nvSpPr>
            <p:cNvPr id="92" name="Oval 38"/>
            <p:cNvSpPr>
              <a:spLocks noChangeArrowheads="1"/>
            </p:cNvSpPr>
            <p:nvPr/>
          </p:nvSpPr>
          <p:spPr bwMode="auto">
            <a:xfrm>
              <a:off x="864" y="3248"/>
              <a:ext cx="112" cy="12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3" name="Text Box 39"/>
            <p:cNvSpPr txBox="1">
              <a:spLocks noChangeArrowheads="1"/>
            </p:cNvSpPr>
            <p:nvPr/>
          </p:nvSpPr>
          <p:spPr bwMode="auto">
            <a:xfrm>
              <a:off x="805" y="3123"/>
              <a:ext cx="26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sym typeface="Wingdings" pitchFamily="2" charset="2"/>
                </a:rPr>
                <a:t></a:t>
              </a:r>
            </a:p>
          </p:txBody>
        </p:sp>
      </p:grpSp>
      <p:grpSp>
        <p:nvGrpSpPr>
          <p:cNvPr id="94" name="Group 40"/>
          <p:cNvGrpSpPr>
            <a:grpSpLocks/>
          </p:cNvGrpSpPr>
          <p:nvPr/>
        </p:nvGrpSpPr>
        <p:grpSpPr bwMode="auto">
          <a:xfrm>
            <a:off x="1089703" y="3086946"/>
            <a:ext cx="505871" cy="522731"/>
            <a:chOff x="806" y="3124"/>
            <a:chExt cx="268" cy="289"/>
          </a:xfrm>
        </p:grpSpPr>
        <p:sp>
          <p:nvSpPr>
            <p:cNvPr id="95" name="Oval 41"/>
            <p:cNvSpPr>
              <a:spLocks noChangeArrowheads="1"/>
            </p:cNvSpPr>
            <p:nvPr/>
          </p:nvSpPr>
          <p:spPr bwMode="auto">
            <a:xfrm>
              <a:off x="864" y="3248"/>
              <a:ext cx="112" cy="12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6" name="Text Box 42"/>
            <p:cNvSpPr txBox="1">
              <a:spLocks noChangeArrowheads="1"/>
            </p:cNvSpPr>
            <p:nvPr/>
          </p:nvSpPr>
          <p:spPr bwMode="auto">
            <a:xfrm>
              <a:off x="806" y="3124"/>
              <a:ext cx="26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sym typeface="Wingdings" pitchFamily="2" charset="2"/>
                </a:rPr>
                <a:t></a:t>
              </a:r>
            </a:p>
          </p:txBody>
        </p:sp>
      </p:grpSp>
      <p:grpSp>
        <p:nvGrpSpPr>
          <p:cNvPr id="97" name="Group 43"/>
          <p:cNvGrpSpPr>
            <a:grpSpLocks/>
          </p:cNvGrpSpPr>
          <p:nvPr/>
        </p:nvGrpSpPr>
        <p:grpSpPr bwMode="auto">
          <a:xfrm>
            <a:off x="1134416" y="3333004"/>
            <a:ext cx="505450" cy="522717"/>
            <a:chOff x="806" y="3124"/>
            <a:chExt cx="266" cy="290"/>
          </a:xfrm>
        </p:grpSpPr>
        <p:sp>
          <p:nvSpPr>
            <p:cNvPr id="98" name="Oval 44"/>
            <p:cNvSpPr>
              <a:spLocks noChangeArrowheads="1"/>
            </p:cNvSpPr>
            <p:nvPr/>
          </p:nvSpPr>
          <p:spPr bwMode="auto">
            <a:xfrm>
              <a:off x="864" y="3248"/>
              <a:ext cx="112" cy="12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9" name="Text Box 45"/>
            <p:cNvSpPr txBox="1">
              <a:spLocks noChangeArrowheads="1"/>
            </p:cNvSpPr>
            <p:nvPr/>
          </p:nvSpPr>
          <p:spPr bwMode="auto">
            <a:xfrm>
              <a:off x="806" y="3124"/>
              <a:ext cx="26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sym typeface="Wingdings" pitchFamily="2" charset="2"/>
                </a:rPr>
                <a:t></a:t>
              </a:r>
            </a:p>
          </p:txBody>
        </p:sp>
      </p:grpSp>
      <p:grpSp>
        <p:nvGrpSpPr>
          <p:cNvPr id="100" name="Group 46"/>
          <p:cNvGrpSpPr>
            <a:grpSpLocks/>
          </p:cNvGrpSpPr>
          <p:nvPr/>
        </p:nvGrpSpPr>
        <p:grpSpPr bwMode="auto">
          <a:xfrm>
            <a:off x="4536166" y="3333004"/>
            <a:ext cx="505871" cy="522717"/>
            <a:chOff x="805" y="3124"/>
            <a:chExt cx="268" cy="290"/>
          </a:xfrm>
        </p:grpSpPr>
        <p:sp>
          <p:nvSpPr>
            <p:cNvPr id="101" name="Oval 47"/>
            <p:cNvSpPr>
              <a:spLocks noChangeArrowheads="1"/>
            </p:cNvSpPr>
            <p:nvPr/>
          </p:nvSpPr>
          <p:spPr bwMode="auto">
            <a:xfrm>
              <a:off x="864" y="3248"/>
              <a:ext cx="112" cy="12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2" name="Text Box 48"/>
            <p:cNvSpPr txBox="1">
              <a:spLocks noChangeArrowheads="1"/>
            </p:cNvSpPr>
            <p:nvPr/>
          </p:nvSpPr>
          <p:spPr bwMode="auto">
            <a:xfrm>
              <a:off x="805" y="3124"/>
              <a:ext cx="26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sym typeface="Wingdings" pitchFamily="2" charset="2"/>
                </a:rPr>
                <a:t></a:t>
              </a:r>
            </a:p>
          </p:txBody>
        </p:sp>
      </p:grpSp>
      <p:grpSp>
        <p:nvGrpSpPr>
          <p:cNvPr id="103" name="Group 49"/>
          <p:cNvGrpSpPr>
            <a:grpSpLocks/>
          </p:cNvGrpSpPr>
          <p:nvPr/>
        </p:nvGrpSpPr>
        <p:grpSpPr bwMode="auto">
          <a:xfrm>
            <a:off x="3055424" y="5290396"/>
            <a:ext cx="505450" cy="522731"/>
            <a:chOff x="806" y="3124"/>
            <a:chExt cx="266" cy="289"/>
          </a:xfrm>
        </p:grpSpPr>
        <p:sp>
          <p:nvSpPr>
            <p:cNvPr id="104" name="Oval 50"/>
            <p:cNvSpPr>
              <a:spLocks noChangeArrowheads="1"/>
            </p:cNvSpPr>
            <p:nvPr/>
          </p:nvSpPr>
          <p:spPr bwMode="auto">
            <a:xfrm>
              <a:off x="864" y="3248"/>
              <a:ext cx="112" cy="12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5" name="Text Box 51"/>
            <p:cNvSpPr txBox="1">
              <a:spLocks noChangeArrowheads="1"/>
            </p:cNvSpPr>
            <p:nvPr/>
          </p:nvSpPr>
          <p:spPr bwMode="auto">
            <a:xfrm>
              <a:off x="806" y="3124"/>
              <a:ext cx="26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sym typeface="Wingdings" pitchFamily="2" charset="2"/>
                </a:rPr>
                <a:t></a:t>
              </a:r>
            </a:p>
          </p:txBody>
        </p:sp>
      </p:grpSp>
      <p:sp>
        <p:nvSpPr>
          <p:cNvPr id="106" name="内容占位符 2"/>
          <p:cNvSpPr>
            <a:spLocks noGrp="1"/>
          </p:cNvSpPr>
          <p:nvPr>
            <p:ph idx="1"/>
          </p:nvPr>
        </p:nvSpPr>
        <p:spPr>
          <a:xfrm>
            <a:off x="474593" y="1340849"/>
            <a:ext cx="8229600" cy="1468038"/>
          </a:xfrm>
        </p:spPr>
        <p:txBody>
          <a:bodyPr/>
          <a:lstStyle/>
          <a:p>
            <a:pPr>
              <a:spcBef>
                <a:spcPts val="1800"/>
              </a:spcBef>
            </a:pPr>
            <a:r>
              <a:rPr lang="zh-CN" altLang="en-US" sz="2000" dirty="0" smtClean="0"/>
              <a:t>“链接”</a:t>
            </a:r>
            <a:endParaRPr lang="en-US" altLang="zh-CN" sz="2000" dirty="0"/>
          </a:p>
          <a:p>
            <a:pPr lvl="1">
              <a:lnSpc>
                <a:spcPct val="150000"/>
              </a:lnSpc>
            </a:pPr>
            <a:r>
              <a:rPr lang="zh-CN" altLang="en-US" sz="1600" dirty="0"/>
              <a:t>万维网用链接的方法能非常方便地从互联网上的一个站点访问另一个站点，从而主动地按需获取丰富的</a:t>
            </a:r>
            <a:r>
              <a:rPr lang="zh-CN" altLang="en-US" sz="1600" dirty="0" smtClean="0"/>
              <a:t>信息</a:t>
            </a:r>
            <a:endParaRPr lang="zh-CN" altLang="en-US" sz="1600" dirty="0"/>
          </a:p>
        </p:txBody>
      </p:sp>
    </p:spTree>
    <p:custDataLst>
      <p:tags r:id="rId1"/>
    </p:custDataLst>
    <p:extLst>
      <p:ext uri="{BB962C8B-B14F-4D97-AF65-F5344CB8AC3E}">
        <p14:creationId xmlns:p14="http://schemas.microsoft.com/office/powerpoint/2010/main" val="9550466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dissolve">
                                      <p:cBhvr>
                                        <p:cTn id="7" dur="500"/>
                                        <p:tgtEl>
                                          <p:spTgt spid="10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6">
                                            <p:txEl>
                                              <p:pRg st="1" end="1"/>
                                            </p:txEl>
                                          </p:spTgt>
                                        </p:tgtEl>
                                        <p:attrNameLst>
                                          <p:attrName>style.visibility</p:attrName>
                                        </p:attrNameLst>
                                      </p:cBhvr>
                                      <p:to>
                                        <p:strVal val="visible"/>
                                      </p:to>
                                    </p:set>
                                    <p:animEffect transition="in" filter="dissolve">
                                      <p:cBhvr>
                                        <p:cTn id="10" dur="500"/>
                                        <p:tgtEl>
                                          <p:spTgt spid="10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wipe(left)">
                                      <p:cBhvr>
                                        <p:cTn id="15" dur="1000"/>
                                        <p:tgtEl>
                                          <p:spTgt spid="70"/>
                                        </p:tgtEl>
                                      </p:cBhvr>
                                    </p:animEffect>
                                  </p:childTnLst>
                                </p:cTn>
                              </p:par>
                            </p:childTnLst>
                          </p:cTn>
                        </p:par>
                        <p:par>
                          <p:cTn id="16" fill="hold">
                            <p:stCondLst>
                              <p:cond delay="1000"/>
                            </p:stCondLst>
                            <p:childTnLst>
                              <p:par>
                                <p:cTn id="17" presetID="22" presetClass="entr" presetSubtype="8" fill="hold" nodeType="afterEffect">
                                  <p:stCondLst>
                                    <p:cond delay="500"/>
                                  </p:stCondLst>
                                  <p:childTnLst>
                                    <p:set>
                                      <p:cBhvr>
                                        <p:cTn id="18" dur="1" fill="hold">
                                          <p:stCondLst>
                                            <p:cond delay="0"/>
                                          </p:stCondLst>
                                        </p:cTn>
                                        <p:tgtEl>
                                          <p:spTgt spid="76"/>
                                        </p:tgtEl>
                                        <p:attrNameLst>
                                          <p:attrName>style.visibility</p:attrName>
                                        </p:attrNameLst>
                                      </p:cBhvr>
                                      <p:to>
                                        <p:strVal val="visible"/>
                                      </p:to>
                                    </p:set>
                                    <p:animEffect transition="in" filter="wipe(left)">
                                      <p:cBhvr>
                                        <p:cTn id="19" dur="1000"/>
                                        <p:tgtEl>
                                          <p:spTgt spid="76"/>
                                        </p:tgtEl>
                                      </p:cBhvr>
                                    </p:animEffect>
                                  </p:childTnLst>
                                </p:cTn>
                              </p:par>
                            </p:childTnLst>
                          </p:cTn>
                        </p:par>
                        <p:par>
                          <p:cTn id="20" fill="hold">
                            <p:stCondLst>
                              <p:cond delay="2500"/>
                            </p:stCondLst>
                            <p:childTnLst>
                              <p:par>
                                <p:cTn id="21" presetID="22" presetClass="entr" presetSubtype="1" fill="hold" nodeType="afterEffect">
                                  <p:stCondLst>
                                    <p:cond delay="500"/>
                                  </p:stCondLst>
                                  <p:childTnLst>
                                    <p:set>
                                      <p:cBhvr>
                                        <p:cTn id="22" dur="1" fill="hold">
                                          <p:stCondLst>
                                            <p:cond delay="0"/>
                                          </p:stCondLst>
                                        </p:cTn>
                                        <p:tgtEl>
                                          <p:spTgt spid="73"/>
                                        </p:tgtEl>
                                        <p:attrNameLst>
                                          <p:attrName>style.visibility</p:attrName>
                                        </p:attrNameLst>
                                      </p:cBhvr>
                                      <p:to>
                                        <p:strVal val="visible"/>
                                      </p:to>
                                    </p:set>
                                    <p:animEffect transition="in" filter="wipe(up)">
                                      <p:cBhvr>
                                        <p:cTn id="23" dur="1000"/>
                                        <p:tgtEl>
                                          <p:spTgt spid="73"/>
                                        </p:tgtEl>
                                      </p:cBhvr>
                                    </p:animEffect>
                                  </p:childTnLst>
                                </p:cTn>
                              </p:par>
                            </p:childTnLst>
                          </p:cTn>
                        </p:par>
                        <p:par>
                          <p:cTn id="24" fill="hold">
                            <p:stCondLst>
                              <p:cond delay="4000"/>
                            </p:stCondLst>
                            <p:childTnLst>
                              <p:par>
                                <p:cTn id="25" presetID="22" presetClass="entr" presetSubtype="1" fill="hold" nodeType="afterEffect">
                                  <p:stCondLst>
                                    <p:cond delay="500"/>
                                  </p:stCondLst>
                                  <p:childTnLst>
                                    <p:set>
                                      <p:cBhvr>
                                        <p:cTn id="26" dur="1" fill="hold">
                                          <p:stCondLst>
                                            <p:cond delay="0"/>
                                          </p:stCondLst>
                                        </p:cTn>
                                        <p:tgtEl>
                                          <p:spTgt spid="85"/>
                                        </p:tgtEl>
                                        <p:attrNameLst>
                                          <p:attrName>style.visibility</p:attrName>
                                        </p:attrNameLst>
                                      </p:cBhvr>
                                      <p:to>
                                        <p:strVal val="visible"/>
                                      </p:to>
                                    </p:set>
                                    <p:animEffect transition="in" filter="wipe(up)">
                                      <p:cBhvr>
                                        <p:cTn id="27" dur="1000"/>
                                        <p:tgtEl>
                                          <p:spTgt spid="85"/>
                                        </p:tgtEl>
                                      </p:cBhvr>
                                    </p:animEffect>
                                  </p:childTnLst>
                                </p:cTn>
                              </p:par>
                            </p:childTnLst>
                          </p:cTn>
                        </p:par>
                        <p:par>
                          <p:cTn id="28" fill="hold">
                            <p:stCondLst>
                              <p:cond delay="5500"/>
                            </p:stCondLst>
                            <p:childTnLst>
                              <p:par>
                                <p:cTn id="29" presetID="22" presetClass="entr" presetSubtype="4" fill="hold" nodeType="afterEffect">
                                  <p:stCondLst>
                                    <p:cond delay="500"/>
                                  </p:stCondLst>
                                  <p:childTnLst>
                                    <p:set>
                                      <p:cBhvr>
                                        <p:cTn id="30" dur="1" fill="hold">
                                          <p:stCondLst>
                                            <p:cond delay="0"/>
                                          </p:stCondLst>
                                        </p:cTn>
                                        <p:tgtEl>
                                          <p:spTgt spid="82"/>
                                        </p:tgtEl>
                                        <p:attrNameLst>
                                          <p:attrName>style.visibility</p:attrName>
                                        </p:attrNameLst>
                                      </p:cBhvr>
                                      <p:to>
                                        <p:strVal val="visible"/>
                                      </p:to>
                                    </p:set>
                                    <p:animEffect transition="in" filter="wipe(down)">
                                      <p:cBhvr>
                                        <p:cTn id="31" dur="1000"/>
                                        <p:tgtEl>
                                          <p:spTgt spid="82"/>
                                        </p:tgtEl>
                                      </p:cBhvr>
                                    </p:animEffect>
                                  </p:childTnLst>
                                </p:cTn>
                              </p:par>
                            </p:childTnLst>
                          </p:cTn>
                        </p:par>
                        <p:par>
                          <p:cTn id="32" fill="hold">
                            <p:stCondLst>
                              <p:cond delay="7000"/>
                            </p:stCondLst>
                            <p:childTnLst>
                              <p:par>
                                <p:cTn id="33" presetID="22" presetClass="entr" presetSubtype="8" fill="hold" nodeType="afterEffect">
                                  <p:stCondLst>
                                    <p:cond delay="500"/>
                                  </p:stCondLst>
                                  <p:childTnLst>
                                    <p:set>
                                      <p:cBhvr>
                                        <p:cTn id="34" dur="1" fill="hold">
                                          <p:stCondLst>
                                            <p:cond delay="0"/>
                                          </p:stCondLst>
                                        </p:cTn>
                                        <p:tgtEl>
                                          <p:spTgt spid="79"/>
                                        </p:tgtEl>
                                        <p:attrNameLst>
                                          <p:attrName>style.visibility</p:attrName>
                                        </p:attrNameLst>
                                      </p:cBhvr>
                                      <p:to>
                                        <p:strVal val="visible"/>
                                      </p:to>
                                    </p:set>
                                    <p:animEffect transition="in" filter="wipe(left)">
                                      <p:cBhvr>
                                        <p:cTn id="35"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万维网概述</a:t>
            </a:r>
            <a:endParaRPr lang="zh-CN" altLang="en-US" dirty="0"/>
          </a:p>
        </p:txBody>
      </p:sp>
      <p:sp>
        <p:nvSpPr>
          <p:cNvPr id="3" name="内容占位符 2"/>
          <p:cNvSpPr>
            <a:spLocks noGrp="1"/>
          </p:cNvSpPr>
          <p:nvPr>
            <p:ph idx="1"/>
          </p:nvPr>
        </p:nvSpPr>
        <p:spPr>
          <a:xfrm>
            <a:off x="457200" y="1444979"/>
            <a:ext cx="8098971" cy="4720690"/>
          </a:xfrm>
        </p:spPr>
        <p:txBody>
          <a:bodyPr/>
          <a:lstStyle/>
          <a:p>
            <a:r>
              <a:rPr lang="zh-CN" altLang="en-US" dirty="0"/>
              <a:t>万维网是分布式</a:t>
            </a:r>
            <a:r>
              <a:rPr lang="zh-CN" altLang="en-US" smtClean="0"/>
              <a:t>超媒体系统，是超文本系统的扩充</a:t>
            </a:r>
          </a:p>
          <a:p>
            <a:pPr lvl="1">
              <a:lnSpc>
                <a:spcPct val="150000"/>
              </a:lnSpc>
            </a:pPr>
            <a:r>
              <a:rPr lang="zh-CN" altLang="en-US" sz="1800" smtClean="0"/>
              <a:t>超文本</a:t>
            </a:r>
            <a:r>
              <a:rPr lang="en-US" altLang="zh-CN" sz="1800" smtClean="0"/>
              <a:t>(hypertext)</a:t>
            </a:r>
            <a:r>
              <a:rPr lang="zh-CN" altLang="en-US" sz="1800" smtClean="0"/>
              <a:t>：万维网的基础，由多个信息源链接成，利用一个链接可使用户找到另一个文档</a:t>
            </a:r>
            <a:endParaRPr lang="en-US" altLang="zh-CN" sz="1800" smtClean="0"/>
          </a:p>
          <a:p>
            <a:pPr lvl="2">
              <a:lnSpc>
                <a:spcPct val="150000"/>
              </a:lnSpc>
            </a:pPr>
            <a:r>
              <a:rPr lang="zh-CN" altLang="en-US" smtClean="0"/>
              <a:t>这些</a:t>
            </a:r>
            <a:r>
              <a:rPr lang="zh-CN" altLang="en-US" dirty="0"/>
              <a:t>文档可以位于世界上任何一个接在互联网上的超文本系统</a:t>
            </a:r>
            <a:r>
              <a:rPr lang="zh-CN" altLang="en-US" dirty="0" smtClean="0"/>
              <a:t>中</a:t>
            </a:r>
            <a:endParaRPr lang="zh-CN" altLang="en-US" dirty="0"/>
          </a:p>
          <a:p>
            <a:pPr lvl="1">
              <a:lnSpc>
                <a:spcPct val="150000"/>
              </a:lnSpc>
            </a:pPr>
            <a:r>
              <a:rPr lang="zh-CN" altLang="en-US" sz="1800" dirty="0" smtClean="0"/>
              <a:t>超媒体</a:t>
            </a:r>
            <a:r>
              <a:rPr lang="en-US" altLang="zh-CN" sz="1800" dirty="0"/>
              <a:t>(hypermedia</a:t>
            </a:r>
            <a:r>
              <a:rPr lang="en-US" altLang="zh-CN" sz="1800" dirty="0" smtClean="0"/>
              <a:t>)</a:t>
            </a:r>
            <a:r>
              <a:rPr lang="zh-CN" altLang="en-US" sz="1800" dirty="0" smtClean="0"/>
              <a:t>：与</a:t>
            </a:r>
            <a:r>
              <a:rPr lang="zh-CN" altLang="en-US" sz="1800" dirty="0"/>
              <a:t>超文本的区别是文档内容</a:t>
            </a:r>
            <a:r>
              <a:rPr lang="zh-CN" altLang="en-US" sz="1800" dirty="0" smtClean="0"/>
              <a:t>不同</a:t>
            </a:r>
            <a:endParaRPr lang="en-US" altLang="zh-CN" sz="1800" dirty="0" smtClean="0"/>
          </a:p>
          <a:p>
            <a:pPr lvl="2">
              <a:lnSpc>
                <a:spcPct val="150000"/>
              </a:lnSpc>
            </a:pPr>
            <a:r>
              <a:rPr lang="zh-CN" altLang="en-US" dirty="0" smtClean="0"/>
              <a:t>超文本</a:t>
            </a:r>
            <a:r>
              <a:rPr lang="zh-CN" altLang="en-US" dirty="0"/>
              <a:t>文档仅包含文本信息，而超媒体文档还包含其他表示方式的信息，如图形、图像、声音、动画，甚至活动视频</a:t>
            </a:r>
            <a:r>
              <a:rPr lang="zh-CN" altLang="en-US" dirty="0" smtClean="0"/>
              <a:t>图像</a:t>
            </a:r>
            <a:endParaRPr lang="en-US" altLang="zh-CN"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Tree>
    <p:custDataLst>
      <p:tags r:id="rId1"/>
    </p:custDataLst>
    <p:extLst>
      <p:ext uri="{BB962C8B-B14F-4D97-AF65-F5344CB8AC3E}">
        <p14:creationId xmlns:p14="http://schemas.microsoft.com/office/powerpoint/2010/main" val="17282780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万维网概述</a:t>
            </a:r>
            <a:endParaRPr lang="zh-CN" altLang="en-US" dirty="0"/>
          </a:p>
        </p:txBody>
      </p:sp>
      <p:sp>
        <p:nvSpPr>
          <p:cNvPr id="3" name="内容占位符 2"/>
          <p:cNvSpPr>
            <a:spLocks noGrp="1"/>
          </p:cNvSpPr>
          <p:nvPr>
            <p:ph idx="1"/>
          </p:nvPr>
        </p:nvSpPr>
        <p:spPr>
          <a:xfrm>
            <a:off x="457200" y="1444979"/>
            <a:ext cx="8098971" cy="4720690"/>
          </a:xfrm>
        </p:spPr>
        <p:txBody>
          <a:bodyPr/>
          <a:lstStyle/>
          <a:p>
            <a:r>
              <a:rPr lang="zh-CN" altLang="en-US" dirty="0" smtClean="0"/>
              <a:t>万维网的工作</a:t>
            </a:r>
            <a:r>
              <a:rPr lang="zh-CN" altLang="en-US" dirty="0"/>
              <a:t>方式：</a:t>
            </a:r>
            <a:r>
              <a:rPr lang="zh-CN" altLang="en-US" dirty="0" smtClean="0"/>
              <a:t>客户 </a:t>
            </a:r>
            <a:r>
              <a:rPr lang="en-US" altLang="zh-CN" dirty="0" smtClean="0"/>
              <a:t>/ </a:t>
            </a:r>
            <a:r>
              <a:rPr lang="zh-CN" altLang="en-US" dirty="0" smtClean="0"/>
              <a:t>服务器方式</a:t>
            </a:r>
            <a:endParaRPr lang="zh-CN" altLang="en-US" dirty="0"/>
          </a:p>
          <a:p>
            <a:pPr lvl="1">
              <a:lnSpc>
                <a:spcPct val="150000"/>
              </a:lnSpc>
            </a:pPr>
            <a:r>
              <a:rPr lang="zh-CN" altLang="en-US" sz="1800" dirty="0" smtClean="0"/>
              <a:t>客户程序：浏览器</a:t>
            </a:r>
            <a:endParaRPr lang="en-US" altLang="zh-CN" sz="1800" dirty="0"/>
          </a:p>
          <a:p>
            <a:pPr lvl="1">
              <a:lnSpc>
                <a:spcPct val="150000"/>
              </a:lnSpc>
            </a:pPr>
            <a:r>
              <a:rPr lang="zh-CN" altLang="en-US" sz="1800" dirty="0" smtClean="0"/>
              <a:t>服务器程序：</a:t>
            </a:r>
            <a:r>
              <a:rPr lang="zh-CN" altLang="en-US" sz="1800" dirty="0"/>
              <a:t>万维网文档所驻留的</a:t>
            </a:r>
            <a:r>
              <a:rPr lang="zh-CN" altLang="en-US" sz="1800" dirty="0" smtClean="0"/>
              <a:t>计算机</a:t>
            </a:r>
            <a:r>
              <a:rPr lang="zh-CN" altLang="en-US" sz="1800" dirty="0"/>
              <a:t>运行，这个计算机也称为</a:t>
            </a:r>
            <a:r>
              <a:rPr lang="zh-CN" altLang="en-US" sz="1800" dirty="0" smtClean="0"/>
              <a:t>万维网 </a:t>
            </a:r>
            <a:r>
              <a:rPr lang="en-US" altLang="zh-CN" sz="1800" dirty="0" smtClean="0"/>
              <a:t>(www/web) </a:t>
            </a:r>
            <a:r>
              <a:rPr lang="zh-CN" altLang="en-US" sz="1800" dirty="0" smtClean="0"/>
              <a:t>服务器</a:t>
            </a:r>
            <a:endParaRPr lang="en-US" altLang="zh-CN" sz="1800" dirty="0" smtClean="0"/>
          </a:p>
          <a:p>
            <a:pPr lvl="1">
              <a:lnSpc>
                <a:spcPct val="150000"/>
              </a:lnSpc>
            </a:pPr>
            <a:r>
              <a:rPr lang="zh-CN" altLang="en-US" sz="1800" dirty="0"/>
              <a:t>客户程序向服务器程序发出请求，服务器程序向客户程序送回客户所要</a:t>
            </a:r>
            <a:r>
              <a:rPr lang="zh-CN" altLang="en-US" sz="1800" dirty="0" smtClean="0"/>
              <a:t>的</a:t>
            </a:r>
            <a:r>
              <a:rPr lang="en-US" altLang="zh-CN" sz="1800" dirty="0" smtClean="0"/>
              <a:t>web</a:t>
            </a:r>
            <a:r>
              <a:rPr lang="zh-CN" altLang="en-US" sz="1800" dirty="0" smtClean="0"/>
              <a:t>文档</a:t>
            </a:r>
            <a:endParaRPr lang="zh-CN" altLang="en-US" sz="1800" dirty="0"/>
          </a:p>
          <a:p>
            <a:pPr lvl="2">
              <a:lnSpc>
                <a:spcPct val="150000"/>
              </a:lnSpc>
            </a:pPr>
            <a:r>
              <a:rPr lang="zh-CN" altLang="en-US" sz="1600" dirty="0"/>
              <a:t>在一个客户程序主窗口上显示出</a:t>
            </a:r>
            <a:r>
              <a:rPr lang="zh-CN" altLang="en-US" sz="1600" dirty="0" smtClean="0"/>
              <a:t>的</a:t>
            </a:r>
            <a:r>
              <a:rPr lang="en-US" altLang="zh-CN" sz="1600" dirty="0" smtClean="0"/>
              <a:t>web</a:t>
            </a:r>
            <a:r>
              <a:rPr lang="zh-CN" altLang="en-US" sz="1600" dirty="0" smtClean="0"/>
              <a:t>文档</a:t>
            </a:r>
            <a:r>
              <a:rPr lang="zh-CN" altLang="en-US" sz="1600" dirty="0"/>
              <a:t>称为页面 </a:t>
            </a:r>
            <a:r>
              <a:rPr lang="en-US" altLang="zh-CN" sz="1600" dirty="0"/>
              <a:t>(page)</a:t>
            </a:r>
          </a:p>
          <a:p>
            <a:pPr lvl="1">
              <a:lnSpc>
                <a:spcPct val="150000"/>
              </a:lnSpc>
            </a:pPr>
            <a:endParaRPr lang="en-US" altLang="zh-CN" sz="18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Tree>
    <p:custDataLst>
      <p:tags r:id="rId1"/>
    </p:custDataLst>
    <p:extLst>
      <p:ext uri="{BB962C8B-B14F-4D97-AF65-F5344CB8AC3E}">
        <p14:creationId xmlns:p14="http://schemas.microsoft.com/office/powerpoint/2010/main" val="2557925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万维网概述</a:t>
            </a:r>
            <a:endParaRPr lang="zh-CN" altLang="en-US" dirty="0"/>
          </a:p>
        </p:txBody>
      </p:sp>
      <p:sp>
        <p:nvSpPr>
          <p:cNvPr id="3" name="内容占位符 2"/>
          <p:cNvSpPr>
            <a:spLocks noGrp="1"/>
          </p:cNvSpPr>
          <p:nvPr>
            <p:ph idx="1"/>
          </p:nvPr>
        </p:nvSpPr>
        <p:spPr>
          <a:xfrm>
            <a:off x="457200" y="1444979"/>
            <a:ext cx="8229600" cy="5260620"/>
          </a:xfrm>
        </p:spPr>
        <p:txBody>
          <a:bodyPr/>
          <a:lstStyle/>
          <a:p>
            <a:r>
              <a:rPr lang="zh-CN" altLang="en-US" dirty="0" smtClean="0"/>
              <a:t>万维网需解决的问题</a:t>
            </a:r>
            <a:endParaRPr lang="zh-CN" altLang="en-US" dirty="0"/>
          </a:p>
          <a:p>
            <a:pPr lvl="1">
              <a:lnSpc>
                <a:spcPct val="150000"/>
              </a:lnSpc>
            </a:pPr>
            <a:r>
              <a:rPr lang="zh-CN" altLang="en-US" sz="1800" dirty="0"/>
              <a:t>怎样标志分布在整个互联网上的万维网</a:t>
            </a:r>
            <a:r>
              <a:rPr lang="zh-CN" altLang="en-US" sz="1800" dirty="0" smtClean="0"/>
              <a:t>文档</a:t>
            </a:r>
            <a:r>
              <a:rPr lang="en-US" altLang="zh-CN" sz="1800" dirty="0" smtClean="0"/>
              <a:t>?</a:t>
            </a:r>
          </a:p>
          <a:p>
            <a:pPr lvl="2">
              <a:lnSpc>
                <a:spcPct val="150000"/>
              </a:lnSpc>
            </a:pPr>
            <a:r>
              <a:rPr lang="zh-CN" altLang="en-US" sz="1600" dirty="0"/>
              <a:t>使用</a:t>
            </a:r>
            <a:r>
              <a:rPr lang="zh-CN" altLang="en-US" sz="1600" dirty="0">
                <a:solidFill>
                  <a:srgbClr val="FF0000"/>
                </a:solidFill>
              </a:rPr>
              <a:t>统一资源定位符 </a:t>
            </a:r>
            <a:r>
              <a:rPr lang="en-US" altLang="zh-CN" sz="1600" dirty="0">
                <a:solidFill>
                  <a:srgbClr val="FF0000"/>
                </a:solidFill>
              </a:rPr>
              <a:t>URL </a:t>
            </a:r>
            <a:r>
              <a:rPr lang="en-US" altLang="zh-CN" sz="1600" dirty="0"/>
              <a:t>(Uniform Resource Locator) </a:t>
            </a:r>
            <a:r>
              <a:rPr lang="zh-CN" altLang="en-US" sz="1600" dirty="0" smtClean="0"/>
              <a:t>唯一标识</a:t>
            </a:r>
            <a:r>
              <a:rPr lang="en-US" altLang="zh-CN" sz="1600" dirty="0" smtClean="0"/>
              <a:t>Web</a:t>
            </a:r>
            <a:r>
              <a:rPr lang="zh-CN" altLang="en-US" sz="1600" dirty="0" smtClean="0"/>
              <a:t>上</a:t>
            </a:r>
            <a:r>
              <a:rPr lang="zh-CN" altLang="en-US" sz="1600" dirty="0"/>
              <a:t>的各种文档</a:t>
            </a:r>
            <a:endParaRPr lang="en-US" altLang="zh-CN" sz="1600" dirty="0"/>
          </a:p>
          <a:p>
            <a:pPr lvl="1">
              <a:lnSpc>
                <a:spcPct val="150000"/>
              </a:lnSpc>
            </a:pPr>
            <a:r>
              <a:rPr lang="zh-CN" altLang="en-US" sz="1800" dirty="0"/>
              <a:t>用何协议实现万维网上各种超链的</a:t>
            </a:r>
            <a:r>
              <a:rPr lang="zh-CN" altLang="en-US" sz="1800" dirty="0" smtClean="0"/>
              <a:t>链接</a:t>
            </a:r>
            <a:r>
              <a:rPr lang="en-US" altLang="zh-CN" sz="1800" dirty="0" smtClean="0"/>
              <a:t>?</a:t>
            </a:r>
          </a:p>
          <a:p>
            <a:pPr lvl="2">
              <a:lnSpc>
                <a:spcPct val="150000"/>
              </a:lnSpc>
            </a:pPr>
            <a:r>
              <a:rPr lang="zh-CN" altLang="en-US" sz="1600" dirty="0" smtClean="0"/>
              <a:t>基于</a:t>
            </a:r>
            <a:r>
              <a:rPr lang="zh-CN" altLang="en-US" sz="1600" dirty="0" smtClean="0">
                <a:solidFill>
                  <a:srgbClr val="FF0000"/>
                </a:solidFill>
              </a:rPr>
              <a:t>超文本</a:t>
            </a:r>
            <a:r>
              <a:rPr lang="zh-CN" altLang="en-US" sz="1600" dirty="0">
                <a:solidFill>
                  <a:srgbClr val="FF0000"/>
                </a:solidFill>
              </a:rPr>
              <a:t>传送协议 </a:t>
            </a:r>
            <a:r>
              <a:rPr lang="en-US" altLang="zh-CN" sz="1600" dirty="0">
                <a:solidFill>
                  <a:srgbClr val="FF0000"/>
                </a:solidFill>
              </a:rPr>
              <a:t>HTTP</a:t>
            </a:r>
            <a:r>
              <a:rPr lang="en-US" altLang="zh-CN" sz="1600" dirty="0"/>
              <a:t> (</a:t>
            </a:r>
            <a:r>
              <a:rPr lang="en-US" altLang="zh-CN" sz="1600" dirty="0" err="1"/>
              <a:t>HyperText</a:t>
            </a:r>
            <a:r>
              <a:rPr lang="en-US" altLang="zh-CN" sz="1600" dirty="0"/>
              <a:t> Transfer Protocol</a:t>
            </a:r>
            <a:r>
              <a:rPr lang="en-US" altLang="zh-CN" sz="1600" dirty="0" smtClean="0"/>
              <a:t>)</a:t>
            </a:r>
            <a:r>
              <a:rPr lang="zh-CN" altLang="en-US" sz="1600" dirty="0" smtClean="0"/>
              <a:t>实现</a:t>
            </a:r>
            <a:r>
              <a:rPr lang="en-US" altLang="zh-CN" sz="1600" dirty="0" smtClean="0"/>
              <a:t>Web</a:t>
            </a:r>
            <a:r>
              <a:rPr lang="zh-CN" altLang="en-US" sz="1600" dirty="0" smtClean="0"/>
              <a:t>客户</a:t>
            </a:r>
            <a:r>
              <a:rPr lang="zh-CN" altLang="en-US" sz="1600" dirty="0"/>
              <a:t>程序</a:t>
            </a:r>
            <a:r>
              <a:rPr lang="zh-CN" altLang="en-US" sz="1600" dirty="0" smtClean="0"/>
              <a:t>与服务器</a:t>
            </a:r>
            <a:r>
              <a:rPr lang="zh-CN" altLang="en-US" sz="1600" dirty="0"/>
              <a:t>程序</a:t>
            </a:r>
            <a:r>
              <a:rPr lang="zh-CN" altLang="en-US" sz="1600" dirty="0" smtClean="0"/>
              <a:t>之间的交互</a:t>
            </a:r>
            <a:endParaRPr lang="en-US" altLang="zh-CN" sz="1600" dirty="0" smtClean="0"/>
          </a:p>
          <a:p>
            <a:pPr lvl="1">
              <a:lnSpc>
                <a:spcPct val="150000"/>
              </a:lnSpc>
            </a:pPr>
            <a:r>
              <a:rPr lang="zh-CN" altLang="en-US" sz="1800" dirty="0"/>
              <a:t>怎样使各种万维网文档都能在互联网上的各种计算机上显示出来，同时使用户清楚地知道在什么地方存在着超</a:t>
            </a:r>
            <a:r>
              <a:rPr lang="zh-CN" altLang="en-US" sz="1800" dirty="0" smtClean="0"/>
              <a:t>链</a:t>
            </a:r>
            <a:r>
              <a:rPr lang="en-US" altLang="zh-CN" sz="1800" dirty="0" smtClean="0"/>
              <a:t>?</a:t>
            </a:r>
          </a:p>
          <a:p>
            <a:pPr lvl="2">
              <a:lnSpc>
                <a:spcPct val="150000"/>
              </a:lnSpc>
            </a:pPr>
            <a:r>
              <a:rPr lang="zh-CN" altLang="en-US" sz="1600" dirty="0"/>
              <a:t>使用</a:t>
            </a:r>
            <a:r>
              <a:rPr lang="zh-CN" altLang="en-US" sz="1600" dirty="0">
                <a:solidFill>
                  <a:srgbClr val="FF0000"/>
                </a:solidFill>
              </a:rPr>
              <a:t>超文本标记语言 </a:t>
            </a:r>
            <a:r>
              <a:rPr lang="en-US" altLang="zh-CN" sz="1600" dirty="0">
                <a:solidFill>
                  <a:srgbClr val="FF0000"/>
                </a:solidFill>
              </a:rPr>
              <a:t>HTML </a:t>
            </a:r>
            <a:r>
              <a:rPr lang="en-US" altLang="zh-CN" sz="1600" dirty="0"/>
              <a:t>(</a:t>
            </a:r>
            <a:r>
              <a:rPr lang="en-US" altLang="zh-CN" sz="1600" dirty="0" err="1"/>
              <a:t>HyperText</a:t>
            </a:r>
            <a:r>
              <a:rPr lang="en-US" altLang="zh-CN" sz="1600" dirty="0"/>
              <a:t> Markup Language) </a:t>
            </a:r>
            <a:endParaRPr lang="en-US" altLang="zh-CN" sz="1600" dirty="0" smtClean="0"/>
          </a:p>
          <a:p>
            <a:pPr lvl="1">
              <a:lnSpc>
                <a:spcPct val="150000"/>
              </a:lnSpc>
            </a:pPr>
            <a:r>
              <a:rPr lang="zh-CN" altLang="en-US" sz="1800" dirty="0"/>
              <a:t>怎样使用户能够很方便地找到所需的</a:t>
            </a:r>
            <a:r>
              <a:rPr lang="zh-CN" altLang="en-US" sz="1800" dirty="0" smtClean="0"/>
              <a:t>信息</a:t>
            </a:r>
            <a:r>
              <a:rPr lang="en-US" altLang="zh-CN" sz="1800" dirty="0" smtClean="0"/>
              <a:t>?</a:t>
            </a:r>
          </a:p>
          <a:p>
            <a:pPr lvl="2">
              <a:lnSpc>
                <a:spcPct val="150000"/>
              </a:lnSpc>
            </a:pPr>
            <a:r>
              <a:rPr lang="zh-CN" altLang="en-US" sz="1600" dirty="0" smtClean="0">
                <a:solidFill>
                  <a:srgbClr val="FF0000"/>
                </a:solidFill>
              </a:rPr>
              <a:t>搜索引擎</a:t>
            </a:r>
            <a:endParaRPr lang="en-US" altLang="zh-CN" sz="1600" dirty="0" smtClean="0">
              <a:solidFill>
                <a:srgbClr val="FF0000"/>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Tree>
    <p:custDataLst>
      <p:tags r:id="rId1"/>
    </p:custDataLst>
    <p:extLst>
      <p:ext uri="{BB962C8B-B14F-4D97-AF65-F5344CB8AC3E}">
        <p14:creationId xmlns:p14="http://schemas.microsoft.com/office/powerpoint/2010/main" val="1714669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ssolv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wipe(left)">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left)">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统一资源定位符</a:t>
            </a:r>
            <a:r>
              <a:rPr lang="en-US" altLang="zh-CN" dirty="0" smtClean="0"/>
              <a:t>URL</a:t>
            </a:r>
            <a:endParaRPr lang="zh-CN" altLang="en-US" dirty="0"/>
          </a:p>
        </p:txBody>
      </p:sp>
      <p:sp>
        <p:nvSpPr>
          <p:cNvPr id="3" name="内容占位符 2"/>
          <p:cNvSpPr>
            <a:spLocks noGrp="1"/>
          </p:cNvSpPr>
          <p:nvPr>
            <p:ph idx="1"/>
          </p:nvPr>
        </p:nvSpPr>
        <p:spPr>
          <a:xfrm>
            <a:off x="457200" y="1444979"/>
            <a:ext cx="8098971" cy="4720690"/>
          </a:xfrm>
        </p:spPr>
        <p:txBody>
          <a:bodyPr/>
          <a:lstStyle/>
          <a:p>
            <a:r>
              <a:rPr lang="zh-CN" altLang="en-US" dirty="0"/>
              <a:t>统一资源定位符 </a:t>
            </a:r>
            <a:r>
              <a:rPr lang="en-US" altLang="zh-CN" dirty="0"/>
              <a:t>URL (Uniform Resource Locator</a:t>
            </a:r>
            <a:r>
              <a:rPr lang="en-US" altLang="zh-CN" dirty="0" smtClean="0"/>
              <a:t>)</a:t>
            </a:r>
            <a:endParaRPr lang="zh-CN" altLang="en-US" dirty="0"/>
          </a:p>
          <a:p>
            <a:pPr lvl="1">
              <a:lnSpc>
                <a:spcPct val="150000"/>
              </a:lnSpc>
            </a:pPr>
            <a:r>
              <a:rPr lang="zh-CN" altLang="en-US" sz="1800" dirty="0"/>
              <a:t>是对资源的位置和</a:t>
            </a:r>
            <a:r>
              <a:rPr lang="zh-CN" altLang="en-US" sz="1800" dirty="0" smtClean="0"/>
              <a:t>访问方法</a:t>
            </a:r>
            <a:r>
              <a:rPr lang="zh-CN" altLang="en-US" sz="1800" dirty="0"/>
              <a:t>的一种</a:t>
            </a:r>
            <a:r>
              <a:rPr lang="zh-CN" altLang="en-US" sz="1800" dirty="0" smtClean="0"/>
              <a:t>简洁描述</a:t>
            </a:r>
            <a:endParaRPr lang="en-US" altLang="zh-CN" sz="1800" dirty="0" smtClean="0"/>
          </a:p>
          <a:p>
            <a:pPr lvl="2">
              <a:lnSpc>
                <a:spcPct val="150000"/>
              </a:lnSpc>
            </a:pPr>
            <a:r>
              <a:rPr lang="zh-CN" altLang="en-US" sz="1600" dirty="0" smtClean="0"/>
              <a:t>给</a:t>
            </a:r>
            <a:r>
              <a:rPr lang="zh-CN" altLang="en-US" sz="1600" dirty="0"/>
              <a:t>资源的位置提供一种抽象的识别方法，并用这种方法给资源</a:t>
            </a:r>
            <a:r>
              <a:rPr lang="zh-CN" altLang="en-US" sz="1600" dirty="0" smtClean="0"/>
              <a:t>定位</a:t>
            </a:r>
            <a:endParaRPr lang="en-US" altLang="zh-CN" sz="1600" dirty="0" smtClean="0"/>
          </a:p>
          <a:p>
            <a:pPr lvl="2">
              <a:lnSpc>
                <a:spcPct val="150000"/>
              </a:lnSpc>
            </a:pPr>
            <a:r>
              <a:rPr lang="zh-CN" altLang="en-US" sz="1600" dirty="0" smtClean="0"/>
              <a:t>只要</a:t>
            </a:r>
            <a:r>
              <a:rPr lang="zh-CN" altLang="en-US" sz="1600" dirty="0"/>
              <a:t>能够对资源定位，系统就可以对资源进行各种操作，如存取、更新、替换和查找其</a:t>
            </a:r>
            <a:r>
              <a:rPr lang="zh-CN" altLang="en-US" sz="1600" dirty="0" smtClean="0"/>
              <a:t>属性</a:t>
            </a:r>
            <a:endParaRPr lang="zh-CN" altLang="en-US" sz="1600" dirty="0"/>
          </a:p>
          <a:p>
            <a:pPr lvl="1">
              <a:lnSpc>
                <a:spcPct val="150000"/>
              </a:lnSpc>
            </a:pPr>
            <a:r>
              <a:rPr lang="en-US" altLang="zh-CN" sz="1800" dirty="0"/>
              <a:t>URL </a:t>
            </a:r>
            <a:r>
              <a:rPr lang="zh-CN" altLang="en-US" sz="1800" dirty="0"/>
              <a:t>相当于一个文件名在网络范围的</a:t>
            </a:r>
            <a:r>
              <a:rPr lang="zh-CN" altLang="en-US" sz="1800" dirty="0" smtClean="0"/>
              <a:t>扩展</a:t>
            </a:r>
            <a:endParaRPr lang="en-US" altLang="zh-CN" sz="1800" dirty="0" smtClean="0"/>
          </a:p>
          <a:p>
            <a:pPr lvl="2">
              <a:lnSpc>
                <a:spcPct val="150000"/>
              </a:lnSpc>
            </a:pPr>
            <a:r>
              <a:rPr lang="zh-CN" altLang="en-US" sz="1600" dirty="0" smtClean="0"/>
              <a:t>因此 </a:t>
            </a:r>
            <a:r>
              <a:rPr lang="en-US" altLang="zh-CN" sz="1600" dirty="0"/>
              <a:t>URL </a:t>
            </a:r>
            <a:r>
              <a:rPr lang="zh-CN" altLang="en-US" sz="1600" dirty="0"/>
              <a:t>是与互联网相连的机器上的任何可访问对象的一个</a:t>
            </a:r>
            <a:r>
              <a:rPr lang="zh-CN" altLang="en-US" sz="1600" dirty="0" smtClean="0"/>
              <a:t>指针 </a:t>
            </a:r>
            <a:endParaRPr lang="en-US" altLang="zh-CN" sz="1600" dirty="0" smtClean="0"/>
          </a:p>
          <a:p>
            <a:pPr lvl="1">
              <a:lnSpc>
                <a:spcPct val="150000"/>
              </a:lnSpc>
            </a:pPr>
            <a:endParaRPr lang="en-US" altLang="zh-CN" sz="18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Tree>
    <p:custDataLst>
      <p:tags r:id="rId1"/>
    </p:custDataLst>
    <p:extLst>
      <p:ext uri="{BB962C8B-B14F-4D97-AF65-F5344CB8AC3E}">
        <p14:creationId xmlns:p14="http://schemas.microsoft.com/office/powerpoint/2010/main" val="4098195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统一资源定位符</a:t>
            </a:r>
            <a:r>
              <a:rPr lang="en-US" altLang="zh-CN" dirty="0" smtClean="0"/>
              <a:t>URL</a:t>
            </a:r>
            <a:endParaRPr lang="zh-CN" altLang="en-US" dirty="0"/>
          </a:p>
        </p:txBody>
      </p:sp>
      <p:sp>
        <p:nvSpPr>
          <p:cNvPr id="3" name="内容占位符 2"/>
          <p:cNvSpPr>
            <a:spLocks noGrp="1"/>
          </p:cNvSpPr>
          <p:nvPr>
            <p:ph idx="1"/>
          </p:nvPr>
        </p:nvSpPr>
        <p:spPr>
          <a:xfrm>
            <a:off x="457200" y="1444979"/>
            <a:ext cx="8098971" cy="2016678"/>
          </a:xfrm>
        </p:spPr>
        <p:txBody>
          <a:bodyPr/>
          <a:lstStyle/>
          <a:p>
            <a:r>
              <a:rPr lang="en-US" altLang="zh-CN" dirty="0" smtClean="0"/>
              <a:t>URL</a:t>
            </a:r>
            <a:r>
              <a:rPr lang="zh-CN" altLang="en-US" dirty="0" smtClean="0"/>
              <a:t>的格式</a:t>
            </a:r>
            <a:r>
              <a:rPr lang="en-US" altLang="zh-CN" dirty="0" smtClean="0"/>
              <a:t> </a:t>
            </a:r>
            <a:endParaRPr lang="zh-CN" altLang="en-US" dirty="0"/>
          </a:p>
          <a:p>
            <a:pPr lvl="1">
              <a:lnSpc>
                <a:spcPct val="150000"/>
              </a:lnSpc>
            </a:pPr>
            <a:r>
              <a:rPr lang="zh-CN" altLang="en-US" sz="1800" dirty="0"/>
              <a:t>由以冒号隔开的两部分组成</a:t>
            </a:r>
          </a:p>
          <a:p>
            <a:pPr lvl="2">
              <a:lnSpc>
                <a:spcPct val="150000"/>
              </a:lnSpc>
            </a:pPr>
            <a:r>
              <a:rPr lang="en-US" altLang="zh-CN" sz="1600" dirty="0"/>
              <a:t>URL </a:t>
            </a:r>
            <a:r>
              <a:rPr lang="zh-CN" altLang="en-US" sz="1600" dirty="0"/>
              <a:t>字符对大小写没有要求</a:t>
            </a:r>
          </a:p>
          <a:p>
            <a:pPr lvl="2">
              <a:lnSpc>
                <a:spcPct val="150000"/>
              </a:lnSpc>
            </a:pPr>
            <a:r>
              <a:rPr lang="zh-CN" altLang="en-US" sz="1600" dirty="0"/>
              <a:t>例</a:t>
            </a:r>
            <a:r>
              <a:rPr lang="zh-CN" altLang="en-US" sz="1600" dirty="0" smtClean="0"/>
              <a:t>：</a:t>
            </a:r>
            <a:r>
              <a:rPr lang="en-US" altLang="zh-CN" sz="1600" dirty="0" smtClean="0"/>
              <a:t>http</a:t>
            </a:r>
            <a:r>
              <a:rPr lang="en-US" altLang="zh-CN" sz="1600" dirty="0"/>
              <a:t>://www.ict.ac.cn/jssgk/jssjj</a:t>
            </a:r>
            <a:r>
              <a:rPr lang="en-US" altLang="zh-CN" sz="1600" dirty="0" smtClean="0"/>
              <a:t>/</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
        <p:nvSpPr>
          <p:cNvPr id="12" name="Text Box 25"/>
          <p:cNvSpPr txBox="1">
            <a:spLocks noChangeArrowheads="1"/>
          </p:cNvSpPr>
          <p:nvPr/>
        </p:nvSpPr>
        <p:spPr bwMode="auto">
          <a:xfrm>
            <a:off x="1234214" y="3480028"/>
            <a:ext cx="5257800" cy="648997"/>
          </a:xfrm>
          <a:prstGeom prst="rect">
            <a:avLst/>
          </a:prstGeom>
          <a:solidFill>
            <a:schemeClr val="accent6">
              <a:lumMod val="40000"/>
              <a:lumOff val="60000"/>
            </a:schemeClr>
          </a:solidFill>
          <a:ln w="9525">
            <a:noFill/>
            <a:miter lim="800000"/>
            <a:headEnd/>
            <a:tailEnd/>
          </a:ln>
          <a:effectLst/>
          <a:extLst/>
        </p:spPr>
        <p:txBody>
          <a:bodyPr tIns="108000" bIns="108000">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lang="en-US" altLang="zh-CN" sz="2800" b="1">
                <a:latin typeface="Calibri" panose="020F0502020204030204" pitchFamily="34" charset="0"/>
                <a:ea typeface="华文楷体" panose="02010600040101010101" pitchFamily="2" charset="-122"/>
              </a:rPr>
              <a:t>&lt;</a:t>
            </a:r>
            <a:r>
              <a:rPr lang="zh-CN" altLang="en-US" sz="2800" b="1">
                <a:latin typeface="Calibri" panose="020F0502020204030204" pitchFamily="34" charset="0"/>
                <a:ea typeface="华文楷体" panose="02010600040101010101" pitchFamily="2" charset="-122"/>
              </a:rPr>
              <a:t>协议</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主机</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端口</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路径</a:t>
            </a:r>
            <a:r>
              <a:rPr lang="en-US" altLang="zh-CN" sz="2800" b="1">
                <a:latin typeface="Calibri" panose="020F0502020204030204" pitchFamily="34" charset="0"/>
                <a:ea typeface="华文楷体" panose="02010600040101010101" pitchFamily="2" charset="-122"/>
              </a:rPr>
              <a:t>&gt; </a:t>
            </a:r>
          </a:p>
        </p:txBody>
      </p:sp>
      <p:sp>
        <p:nvSpPr>
          <p:cNvPr id="14" name="Line 26"/>
          <p:cNvSpPr>
            <a:spLocks noChangeShapeType="1"/>
          </p:cNvSpPr>
          <p:nvPr/>
        </p:nvSpPr>
        <p:spPr bwMode="auto">
          <a:xfrm>
            <a:off x="1405574" y="4086660"/>
            <a:ext cx="1042987" cy="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5" name="Freeform 27"/>
          <p:cNvSpPr>
            <a:spLocks/>
          </p:cNvSpPr>
          <p:nvPr/>
        </p:nvSpPr>
        <p:spPr bwMode="auto">
          <a:xfrm>
            <a:off x="1837374" y="4086660"/>
            <a:ext cx="611187" cy="1086232"/>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6" name="AutoShape 28"/>
          <p:cNvSpPr>
            <a:spLocks/>
          </p:cNvSpPr>
          <p:nvPr/>
        </p:nvSpPr>
        <p:spPr bwMode="auto">
          <a:xfrm>
            <a:off x="2530249" y="4508340"/>
            <a:ext cx="130175" cy="1329104"/>
          </a:xfrm>
          <a:prstGeom prst="leftBrace">
            <a:avLst>
              <a:gd name="adj1" fmla="val 92175"/>
              <a:gd name="adj2" fmla="val 50000"/>
            </a:avLst>
          </a:prstGeom>
          <a:noFill/>
          <a:ln w="28575">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7" name="Text Box 29"/>
          <p:cNvSpPr txBox="1">
            <a:spLocks noChangeArrowheads="1"/>
          </p:cNvSpPr>
          <p:nvPr/>
        </p:nvSpPr>
        <p:spPr bwMode="auto">
          <a:xfrm>
            <a:off x="2697054" y="4456638"/>
            <a:ext cx="3619261" cy="1432508"/>
          </a:xfrm>
          <a:prstGeom prst="rect">
            <a:avLst/>
          </a:prstGeom>
          <a:solidFill>
            <a:schemeClr val="accent5">
              <a:lumMod val="50000"/>
            </a:schemeClr>
          </a:solidFill>
          <a:ln>
            <a:noFill/>
          </a:ln>
          <a:effectLs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lnSpc>
                <a:spcPct val="150000"/>
              </a:lnSpc>
              <a:spcBef>
                <a:spcPct val="0"/>
              </a:spcBef>
              <a:spcAft>
                <a:spcPct val="0"/>
              </a:spcAft>
            </a:pPr>
            <a:r>
              <a:rPr lang="en-US" altLang="zh-CN" sz="2000" b="1" dirty="0">
                <a:solidFill>
                  <a:schemeClr val="bg1"/>
                </a:solidFill>
                <a:latin typeface="Calibri" panose="020F0502020204030204" pitchFamily="34" charset="0"/>
                <a:ea typeface="华文楷体" panose="02010600040101010101" pitchFamily="2" charset="-122"/>
              </a:rPr>
              <a:t>ftp —— </a:t>
            </a:r>
            <a:r>
              <a:rPr lang="zh-CN" altLang="en-US" sz="2000" b="1" dirty="0">
                <a:solidFill>
                  <a:schemeClr val="bg1"/>
                </a:solidFill>
                <a:latin typeface="Calibri" panose="020F0502020204030204" pitchFamily="34" charset="0"/>
                <a:ea typeface="华文楷体" panose="02010600040101010101" pitchFamily="2" charset="-122"/>
              </a:rPr>
              <a:t>文件传送协议 </a:t>
            </a:r>
            <a:r>
              <a:rPr lang="en-US" altLang="zh-CN" sz="2000" b="1" dirty="0">
                <a:solidFill>
                  <a:schemeClr val="bg1"/>
                </a:solidFill>
                <a:latin typeface="Calibri" panose="020F0502020204030204" pitchFamily="34" charset="0"/>
                <a:ea typeface="华文楷体" panose="02010600040101010101" pitchFamily="2" charset="-122"/>
              </a:rPr>
              <a:t>FTP</a:t>
            </a:r>
          </a:p>
          <a:p>
            <a:pPr fontAlgn="base">
              <a:lnSpc>
                <a:spcPct val="150000"/>
              </a:lnSpc>
              <a:spcBef>
                <a:spcPct val="0"/>
              </a:spcBef>
              <a:spcAft>
                <a:spcPct val="0"/>
              </a:spcAft>
            </a:pPr>
            <a:r>
              <a:rPr lang="en-US" altLang="zh-CN" sz="2000" b="1" dirty="0">
                <a:solidFill>
                  <a:schemeClr val="bg1"/>
                </a:solidFill>
                <a:latin typeface="Calibri" panose="020F0502020204030204" pitchFamily="34" charset="0"/>
                <a:ea typeface="华文楷体" panose="02010600040101010101" pitchFamily="2" charset="-122"/>
              </a:rPr>
              <a:t>http —— </a:t>
            </a:r>
            <a:r>
              <a:rPr lang="zh-CN" altLang="en-US" sz="2000" b="1" dirty="0">
                <a:solidFill>
                  <a:schemeClr val="bg1"/>
                </a:solidFill>
                <a:latin typeface="Calibri" panose="020F0502020204030204" pitchFamily="34" charset="0"/>
                <a:ea typeface="华文楷体" panose="02010600040101010101" pitchFamily="2" charset="-122"/>
              </a:rPr>
              <a:t>超文本传送协议 </a:t>
            </a:r>
            <a:r>
              <a:rPr lang="en-US" altLang="zh-CN" sz="2000" b="1" dirty="0">
                <a:solidFill>
                  <a:schemeClr val="bg1"/>
                </a:solidFill>
                <a:latin typeface="Calibri" panose="020F0502020204030204" pitchFamily="34" charset="0"/>
                <a:ea typeface="华文楷体" panose="02010600040101010101" pitchFamily="2" charset="-122"/>
              </a:rPr>
              <a:t>HTTP</a:t>
            </a:r>
          </a:p>
          <a:p>
            <a:pPr fontAlgn="base">
              <a:lnSpc>
                <a:spcPct val="150000"/>
              </a:lnSpc>
              <a:spcBef>
                <a:spcPct val="0"/>
              </a:spcBef>
              <a:spcAft>
                <a:spcPct val="0"/>
              </a:spcAft>
            </a:pPr>
            <a:r>
              <a:rPr lang="en-US" altLang="zh-CN" sz="2000" b="1" dirty="0">
                <a:solidFill>
                  <a:schemeClr val="bg1"/>
                </a:solidFill>
                <a:latin typeface="Calibri" panose="020F0502020204030204" pitchFamily="34" charset="0"/>
                <a:ea typeface="华文楷体" panose="02010600040101010101" pitchFamily="2" charset="-122"/>
              </a:rPr>
              <a:t>News —— USENET </a:t>
            </a:r>
            <a:r>
              <a:rPr lang="zh-CN" altLang="en-US" sz="2000" b="1" dirty="0">
                <a:solidFill>
                  <a:schemeClr val="bg1"/>
                </a:solidFill>
                <a:latin typeface="Calibri" panose="020F0502020204030204" pitchFamily="34" charset="0"/>
                <a:ea typeface="华文楷体" panose="02010600040101010101" pitchFamily="2" charset="-122"/>
              </a:rPr>
              <a:t>新闻</a:t>
            </a:r>
          </a:p>
        </p:txBody>
      </p:sp>
    </p:spTree>
    <p:custDataLst>
      <p:tags r:id="rId1"/>
    </p:custDataLst>
    <p:extLst>
      <p:ext uri="{BB962C8B-B14F-4D97-AF65-F5344CB8AC3E}">
        <p14:creationId xmlns:p14="http://schemas.microsoft.com/office/powerpoint/2010/main" val="18873714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dissolv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up)">
                                      <p:cBhvr>
                                        <p:cTn id="33" dur="500"/>
                                        <p:tgtEl>
                                          <p:spTgt spid="15"/>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Lst>
  </p:timing>
  <p:extLst mod="1"/>
</p:sld>
</file>

<file path=ppt/tags/tag1.xml><?xml version="1.0" encoding="utf-8"?>
<p:tagLst xmlns:a="http://schemas.openxmlformats.org/drawingml/2006/main" xmlns:r="http://schemas.openxmlformats.org/officeDocument/2006/relationships" xmlns:p="http://schemas.openxmlformats.org/presentationml/2006/main">
  <p:tag name="TIMING" val="|41.6|14.8"/>
</p:tagLst>
</file>

<file path=ppt/tags/tag10.xml><?xml version="1.0" encoding="utf-8"?>
<p:tagLst xmlns:a="http://schemas.openxmlformats.org/drawingml/2006/main" xmlns:r="http://schemas.openxmlformats.org/officeDocument/2006/relationships" xmlns:p="http://schemas.openxmlformats.org/presentationml/2006/main">
  <p:tag name="TIMING" val="|2.1|49.7"/>
</p:tagLst>
</file>

<file path=ppt/tags/tag11.xml><?xml version="1.0" encoding="utf-8"?>
<p:tagLst xmlns:a="http://schemas.openxmlformats.org/drawingml/2006/main" xmlns:r="http://schemas.openxmlformats.org/officeDocument/2006/relationships" xmlns:p="http://schemas.openxmlformats.org/presentationml/2006/main">
  <p:tag name="TIMING" val="|2.7|58.9|7.2|82.8|98.1"/>
</p:tagLst>
</file>

<file path=ppt/tags/tag12.xml><?xml version="1.0" encoding="utf-8"?>
<p:tagLst xmlns:a="http://schemas.openxmlformats.org/drawingml/2006/main" xmlns:r="http://schemas.openxmlformats.org/officeDocument/2006/relationships" xmlns:p="http://schemas.openxmlformats.org/presentationml/2006/main">
  <p:tag name="TIMING" val="|161.7"/>
</p:tagLst>
</file>

<file path=ppt/tags/tag13.xml><?xml version="1.0" encoding="utf-8"?>
<p:tagLst xmlns:a="http://schemas.openxmlformats.org/drawingml/2006/main" xmlns:r="http://schemas.openxmlformats.org/officeDocument/2006/relationships" xmlns:p="http://schemas.openxmlformats.org/presentationml/2006/main">
  <p:tag name="TIMING" val="|21.6|86.3"/>
</p:tagLst>
</file>

<file path=ppt/tags/tag14.xml><?xml version="1.0" encoding="utf-8"?>
<p:tagLst xmlns:a="http://schemas.openxmlformats.org/drawingml/2006/main" xmlns:r="http://schemas.openxmlformats.org/officeDocument/2006/relationships" xmlns:p="http://schemas.openxmlformats.org/presentationml/2006/main">
  <p:tag name="TIMING" val="|7.8"/>
</p:tagLst>
</file>

<file path=ppt/tags/tag2.xml><?xml version="1.0" encoding="utf-8"?>
<p:tagLst xmlns:a="http://schemas.openxmlformats.org/drawingml/2006/main" xmlns:r="http://schemas.openxmlformats.org/officeDocument/2006/relationships" xmlns:p="http://schemas.openxmlformats.org/presentationml/2006/main">
  <p:tag name="TIMING" val="|76.5"/>
</p:tagLst>
</file>

<file path=ppt/tags/tag3.xml><?xml version="1.0" encoding="utf-8"?>
<p:tagLst xmlns:a="http://schemas.openxmlformats.org/drawingml/2006/main" xmlns:r="http://schemas.openxmlformats.org/officeDocument/2006/relationships" xmlns:p="http://schemas.openxmlformats.org/presentationml/2006/main">
  <p:tag name="TIMING" val="|34.5|39.7"/>
</p:tagLst>
</file>

<file path=ppt/tags/tag4.xml><?xml version="1.0" encoding="utf-8"?>
<p:tagLst xmlns:a="http://schemas.openxmlformats.org/drawingml/2006/main" xmlns:r="http://schemas.openxmlformats.org/officeDocument/2006/relationships" xmlns:p="http://schemas.openxmlformats.org/presentationml/2006/main">
  <p:tag name="TIMING" val="|28.8|8|42.7"/>
</p:tagLst>
</file>

<file path=ppt/tags/tag5.xml><?xml version="1.0" encoding="utf-8"?>
<p:tagLst xmlns:a="http://schemas.openxmlformats.org/drawingml/2006/main" xmlns:r="http://schemas.openxmlformats.org/officeDocument/2006/relationships" xmlns:p="http://schemas.openxmlformats.org/presentationml/2006/main">
  <p:tag name="TIMING" val="|21|77.4|42.4|115.8|94.9|50.2|17.3|39.7"/>
</p:tagLst>
</file>

<file path=ppt/tags/tag6.xml><?xml version="1.0" encoding="utf-8"?>
<p:tagLst xmlns:a="http://schemas.openxmlformats.org/drawingml/2006/main" xmlns:r="http://schemas.openxmlformats.org/officeDocument/2006/relationships" xmlns:p="http://schemas.openxmlformats.org/presentationml/2006/main">
  <p:tag name="TIMING" val="|7.6|54.9"/>
</p:tagLst>
</file>

<file path=ppt/tags/tag7.xml><?xml version="1.0" encoding="utf-8"?>
<p:tagLst xmlns:a="http://schemas.openxmlformats.org/drawingml/2006/main" xmlns:r="http://schemas.openxmlformats.org/officeDocument/2006/relationships" xmlns:p="http://schemas.openxmlformats.org/presentationml/2006/main">
  <p:tag name="TIMING" val="|4|4.6|14.4"/>
</p:tagLst>
</file>

<file path=ppt/tags/tag8.xml><?xml version="1.0" encoding="utf-8"?>
<p:tagLst xmlns:a="http://schemas.openxmlformats.org/drawingml/2006/main" xmlns:r="http://schemas.openxmlformats.org/officeDocument/2006/relationships" xmlns:p="http://schemas.openxmlformats.org/presentationml/2006/main">
  <p:tag name="TIMING" val="|15.6|2.6|26.3|41.8"/>
</p:tagLst>
</file>

<file path=ppt/tags/tag9.xml><?xml version="1.0" encoding="utf-8"?>
<p:tagLst xmlns:a="http://schemas.openxmlformats.org/drawingml/2006/main" xmlns:r="http://schemas.openxmlformats.org/officeDocument/2006/relationships" xmlns:p="http://schemas.openxmlformats.org/presentationml/2006/main">
  <p:tag name="TIMING" val="|48.9|16.9|72.9|2.6|10.8|18.7|1.3|12.1|8.5|20.2|4.2"/>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1.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2.xml><?xml version="1.0" encoding="utf-8"?>
<a:theme xmlns:a="http://schemas.openxmlformats.org/drawingml/2006/main" name="10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3.xml><?xml version="1.0" encoding="utf-8"?>
<a:theme xmlns:a="http://schemas.openxmlformats.org/drawingml/2006/main" name="1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4.xml><?xml version="1.0" encoding="utf-8"?>
<a:theme xmlns:a="http://schemas.openxmlformats.org/drawingml/2006/main" name="1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5.xml><?xml version="1.0" encoding="utf-8"?>
<a:theme xmlns:a="http://schemas.openxmlformats.org/drawingml/2006/main" name="1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6.xml><?xml version="1.0" encoding="utf-8"?>
<a:theme xmlns:a="http://schemas.openxmlformats.org/drawingml/2006/main" name="1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7.xml><?xml version="1.0" encoding="utf-8"?>
<a:theme xmlns:a="http://schemas.openxmlformats.org/drawingml/2006/main" name="15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7.xml><?xml version="1.0" encoding="utf-8"?>
<a:theme xmlns:a="http://schemas.openxmlformats.org/drawingml/2006/main" name="5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8.xml><?xml version="1.0" encoding="utf-8"?>
<a:theme xmlns:a="http://schemas.openxmlformats.org/drawingml/2006/main" name="6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9.xml><?xml version="1.0" encoding="utf-8"?>
<a:theme xmlns:a="http://schemas.openxmlformats.org/drawingml/2006/main" name="7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docProps/app.xml><?xml version="1.0" encoding="utf-8"?>
<Properties xmlns="http://schemas.openxmlformats.org/officeDocument/2006/extended-properties" xmlns:vt="http://schemas.openxmlformats.org/officeDocument/2006/docPropsVTypes">
  <Template>第一章概述</Template>
  <TotalTime>38543</TotalTime>
  <Words>1753</Words>
  <Application>Microsoft Office PowerPoint</Application>
  <PresentationFormat>全屏显示(4:3)</PresentationFormat>
  <Paragraphs>302</Paragraphs>
  <Slides>25</Slides>
  <Notes>25</Notes>
  <HiddenSlides>0</HiddenSlides>
  <MMClips>0</MMClips>
  <ScaleCrop>false</ScaleCrop>
  <HeadingPairs>
    <vt:vector size="8" baseType="variant">
      <vt:variant>
        <vt:lpstr>已用的字体</vt:lpstr>
      </vt:variant>
      <vt:variant>
        <vt:i4>10</vt:i4>
      </vt:variant>
      <vt:variant>
        <vt:lpstr>主题</vt:lpstr>
      </vt:variant>
      <vt:variant>
        <vt:i4>17</vt:i4>
      </vt:variant>
      <vt:variant>
        <vt:lpstr>嵌入 OLE 服务器</vt:lpstr>
      </vt:variant>
      <vt:variant>
        <vt:i4>2</vt:i4>
      </vt:variant>
      <vt:variant>
        <vt:lpstr>幻灯片标题</vt:lpstr>
      </vt:variant>
      <vt:variant>
        <vt:i4>25</vt:i4>
      </vt:variant>
    </vt:vector>
  </HeadingPairs>
  <TitlesOfParts>
    <vt:vector size="54" baseType="lpstr">
      <vt:lpstr>黑体</vt:lpstr>
      <vt:lpstr>华文楷体</vt:lpstr>
      <vt:lpstr>宋体</vt:lpstr>
      <vt:lpstr>微软雅黑</vt:lpstr>
      <vt:lpstr>Arial</vt:lpstr>
      <vt:lpstr>Arial Black</vt:lpstr>
      <vt:lpstr>Calibri</vt:lpstr>
      <vt:lpstr>Tahoma</vt:lpstr>
      <vt:lpstr>Times New Roman</vt:lpstr>
      <vt:lpstr>Wingdings</vt:lpstr>
      <vt:lpstr>Pixel</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13_自定义设计方案</vt:lpstr>
      <vt:lpstr>14_自定义设计方案</vt:lpstr>
      <vt:lpstr>15_自定义设计方案</vt:lpstr>
      <vt:lpstr>VISIO</vt:lpstr>
      <vt:lpstr>Visio</vt:lpstr>
      <vt:lpstr>第六章 网络应用（3）</vt:lpstr>
      <vt:lpstr>提纲</vt:lpstr>
      <vt:lpstr>万维网概述</vt:lpstr>
      <vt:lpstr>万维网概述</vt:lpstr>
      <vt:lpstr>万维网概述</vt:lpstr>
      <vt:lpstr>万维网概述</vt:lpstr>
      <vt:lpstr>万维网概述</vt:lpstr>
      <vt:lpstr>统一资源定位符URL</vt:lpstr>
      <vt:lpstr>统一资源定位符URL</vt:lpstr>
      <vt:lpstr>统一资源定位符URL</vt:lpstr>
      <vt:lpstr>统一资源定位符URL</vt:lpstr>
      <vt:lpstr>统一资源定位符URL</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休息！！！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1911</cp:revision>
  <dcterms:created xsi:type="dcterms:W3CDTF">2017-02-02T15:53:23Z</dcterms:created>
  <dcterms:modified xsi:type="dcterms:W3CDTF">2020-05-27T00:38:26Z</dcterms:modified>
</cp:coreProperties>
</file>