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6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7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8.xml" ContentType="application/vnd.openxmlformats-officedocument.theme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9.xml" ContentType="application/vnd.openxmlformats-officedocument.theme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theme/theme10.xml" ContentType="application/vnd.openxmlformats-officedocument.theme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theme/theme11.xml" ContentType="application/vnd.openxmlformats-officedocument.theme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2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theme/theme13.xml" ContentType="application/vnd.openxmlformats-officedocument.theme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theme/theme14.xml" ContentType="application/vnd.openxmlformats-officedocument.theme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theme/theme15.xml" ContentType="application/vnd.openxmlformats-officedocument.theme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theme/theme16.xml" ContentType="application/vnd.openxmlformats-officedocument.theme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theme/theme17.xml" ContentType="application/vnd.openxmlformats-officedocument.theme+xml"/>
  <Override PartName="/ppt/theme/theme1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ppt/tags/tag10.xml" ContentType="application/vnd.openxmlformats-officedocument.presentationml.tags+xml"/>
  <Override PartName="/ppt/notesSlides/notesSlide12.xml" ContentType="application/vnd.openxmlformats-officedocument.presentationml.notesSlide+xml"/>
  <Override PartName="/ppt/tags/tag11.xml" ContentType="application/vnd.openxmlformats-officedocument.presentationml.tags+xml"/>
  <Override PartName="/ppt/notesSlides/notesSlide13.xml" ContentType="application/vnd.openxmlformats-officedocument.presentationml.notesSlide+xml"/>
  <Override PartName="/ppt/tags/tag12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13.xml" ContentType="application/vnd.openxmlformats-officedocument.presentationml.tags+xml"/>
  <Override PartName="/ppt/notesSlides/notesSlide18.xml" ContentType="application/vnd.openxmlformats-officedocument.presentationml.notesSlide+xml"/>
  <Override PartName="/ppt/tags/tag14.xml" ContentType="application/vnd.openxmlformats-officedocument.presentationml.tags+xml"/>
  <Override PartName="/ppt/notesSlides/notesSlide19.xml" ContentType="application/vnd.openxmlformats-officedocument.presentationml.notesSlide+xml"/>
  <Override PartName="/ppt/tags/tag15.xml" ContentType="application/vnd.openxmlformats-officedocument.presentationml.tags+xml"/>
  <Override PartName="/ppt/notesSlides/notesSlide20.xml" ContentType="application/vnd.openxmlformats-officedocument.presentationml.notesSlide+xml"/>
  <Override PartName="/ppt/tags/tag16.xml" ContentType="application/vnd.openxmlformats-officedocument.presentationml.tags+xml"/>
  <Override PartName="/ppt/notesSlides/notesSlide21.xml" ContentType="application/vnd.openxmlformats-officedocument.presentationml.notesSlide+xml"/>
  <Override PartName="/ppt/tags/tag17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18.xml" ContentType="application/vnd.openxmlformats-officedocument.presentationml.tags+xml"/>
  <Override PartName="/ppt/notesSlides/notesSlide24.xml" ContentType="application/vnd.openxmlformats-officedocument.presentationml.notesSlide+xml"/>
  <Override PartName="/ppt/tags/tag19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20.xml" ContentType="application/vnd.openxmlformats-officedocument.presentationml.tags+xml"/>
  <Override PartName="/ppt/notesSlides/notesSlide27.xml" ContentType="application/vnd.openxmlformats-officedocument.presentationml.notesSlide+xml"/>
  <Override PartName="/ppt/tags/tag21.xml" ContentType="application/vnd.openxmlformats-officedocument.presentationml.tags+xml"/>
  <Override PartName="/ppt/notesSlides/notesSlide28.xml" ContentType="application/vnd.openxmlformats-officedocument.presentationml.notesSlide+xml"/>
  <Override PartName="/ppt/tags/tag22.xml" ContentType="application/vnd.openxmlformats-officedocument.presentationml.tag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  <p:sldMasterId id="2147483685" r:id="rId3"/>
    <p:sldMasterId id="2147483698" r:id="rId4"/>
    <p:sldMasterId id="2147483711" r:id="rId5"/>
    <p:sldMasterId id="2147483736" r:id="rId6"/>
    <p:sldMasterId id="2147483762" r:id="rId7"/>
    <p:sldMasterId id="2147483775" r:id="rId8"/>
    <p:sldMasterId id="2147483814" r:id="rId9"/>
    <p:sldMasterId id="2147483852" r:id="rId10"/>
    <p:sldMasterId id="2147483865" r:id="rId11"/>
    <p:sldMasterId id="2147483891" r:id="rId12"/>
    <p:sldMasterId id="2147483917" r:id="rId13"/>
    <p:sldMasterId id="2147483947" r:id="rId14"/>
    <p:sldMasterId id="2147483974" r:id="rId15"/>
    <p:sldMasterId id="2147483987" r:id="rId16"/>
    <p:sldMasterId id="2147484012" r:id="rId17"/>
  </p:sldMasterIdLst>
  <p:notesMasterIdLst>
    <p:notesMasterId r:id="rId48"/>
  </p:notesMasterIdLst>
  <p:sldIdLst>
    <p:sldId id="256" r:id="rId18"/>
    <p:sldId id="1103" r:id="rId19"/>
    <p:sldId id="928" r:id="rId20"/>
    <p:sldId id="929" r:id="rId21"/>
    <p:sldId id="933" r:id="rId22"/>
    <p:sldId id="934" r:id="rId23"/>
    <p:sldId id="936" r:id="rId24"/>
    <p:sldId id="930" r:id="rId25"/>
    <p:sldId id="939" r:id="rId26"/>
    <p:sldId id="940" r:id="rId27"/>
    <p:sldId id="945" r:id="rId28"/>
    <p:sldId id="946" r:id="rId29"/>
    <p:sldId id="949" r:id="rId30"/>
    <p:sldId id="950" r:id="rId31"/>
    <p:sldId id="959" r:id="rId32"/>
    <p:sldId id="960" r:id="rId33"/>
    <p:sldId id="1104" r:id="rId34"/>
    <p:sldId id="977" r:id="rId35"/>
    <p:sldId id="978" r:id="rId36"/>
    <p:sldId id="979" r:id="rId37"/>
    <p:sldId id="980" r:id="rId38"/>
    <p:sldId id="981" r:id="rId39"/>
    <p:sldId id="982" r:id="rId40"/>
    <p:sldId id="983" r:id="rId41"/>
    <p:sldId id="985" r:id="rId42"/>
    <p:sldId id="1105" r:id="rId43"/>
    <p:sldId id="990" r:id="rId44"/>
    <p:sldId id="1014" r:id="rId45"/>
    <p:sldId id="1016" r:id="rId46"/>
    <p:sldId id="1109" r:id="rId4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FFFFCC"/>
    <a:srgbClr val="2F2F95"/>
    <a:srgbClr val="CCECFF"/>
    <a:srgbClr val="4949A2"/>
    <a:srgbClr val="FF3300"/>
    <a:srgbClr val="008000"/>
    <a:srgbClr val="FF0066"/>
    <a:srgbClr val="EFEFFF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78" autoAdjust="0"/>
    <p:restoredTop sz="79622" autoAdjust="0"/>
  </p:normalViewPr>
  <p:slideViewPr>
    <p:cSldViewPr snapToGrid="0">
      <p:cViewPr varScale="1">
        <p:scale>
          <a:sx n="70" d="100"/>
          <a:sy n="70" d="100"/>
        </p:scale>
        <p:origin x="1728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1.xml"/><Relationship Id="rId26" Type="http://schemas.openxmlformats.org/officeDocument/2006/relationships/slide" Target="slides/slide9.xml"/><Relationship Id="rId39" Type="http://schemas.openxmlformats.org/officeDocument/2006/relationships/slide" Target="slides/slide22.xml"/><Relationship Id="rId21" Type="http://schemas.openxmlformats.org/officeDocument/2006/relationships/slide" Target="slides/slide4.xml"/><Relationship Id="rId34" Type="http://schemas.openxmlformats.org/officeDocument/2006/relationships/slide" Target="slides/slide17.xml"/><Relationship Id="rId42" Type="http://schemas.openxmlformats.org/officeDocument/2006/relationships/slide" Target="slides/slide25.xml"/><Relationship Id="rId47" Type="http://schemas.openxmlformats.org/officeDocument/2006/relationships/slide" Target="slides/slide30.xml"/><Relationship Id="rId50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12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7.xml"/><Relationship Id="rId32" Type="http://schemas.openxmlformats.org/officeDocument/2006/relationships/slide" Target="slides/slide15.xml"/><Relationship Id="rId37" Type="http://schemas.openxmlformats.org/officeDocument/2006/relationships/slide" Target="slides/slide20.xml"/><Relationship Id="rId40" Type="http://schemas.openxmlformats.org/officeDocument/2006/relationships/slide" Target="slides/slide23.xml"/><Relationship Id="rId45" Type="http://schemas.openxmlformats.org/officeDocument/2006/relationships/slide" Target="slides/slide28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6.xml"/><Relationship Id="rId28" Type="http://schemas.openxmlformats.org/officeDocument/2006/relationships/slide" Target="slides/slide11.xml"/><Relationship Id="rId36" Type="http://schemas.openxmlformats.org/officeDocument/2006/relationships/slide" Target="slides/slide19.xml"/><Relationship Id="rId49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2.xml"/><Relationship Id="rId31" Type="http://schemas.openxmlformats.org/officeDocument/2006/relationships/slide" Target="slides/slide14.xml"/><Relationship Id="rId44" Type="http://schemas.openxmlformats.org/officeDocument/2006/relationships/slide" Target="slides/slide27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5.xml"/><Relationship Id="rId27" Type="http://schemas.openxmlformats.org/officeDocument/2006/relationships/slide" Target="slides/slide10.xml"/><Relationship Id="rId30" Type="http://schemas.openxmlformats.org/officeDocument/2006/relationships/slide" Target="slides/slide13.xml"/><Relationship Id="rId35" Type="http://schemas.openxmlformats.org/officeDocument/2006/relationships/slide" Target="slides/slide18.xml"/><Relationship Id="rId43" Type="http://schemas.openxmlformats.org/officeDocument/2006/relationships/slide" Target="slides/slide26.xml"/><Relationship Id="rId48" Type="http://schemas.openxmlformats.org/officeDocument/2006/relationships/notesMaster" Target="notesMasters/notesMaster1.xml"/><Relationship Id="rId8" Type="http://schemas.openxmlformats.org/officeDocument/2006/relationships/slideMaster" Target="slideMasters/slideMaster8.xml"/><Relationship Id="rId51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8.xml"/><Relationship Id="rId33" Type="http://schemas.openxmlformats.org/officeDocument/2006/relationships/slide" Target="slides/slide16.xml"/><Relationship Id="rId38" Type="http://schemas.openxmlformats.org/officeDocument/2006/relationships/slide" Target="slides/slide21.xml"/><Relationship Id="rId46" Type="http://schemas.openxmlformats.org/officeDocument/2006/relationships/slide" Target="slides/slide29.xml"/><Relationship Id="rId20" Type="http://schemas.openxmlformats.org/officeDocument/2006/relationships/slide" Target="slides/slide3.xml"/><Relationship Id="rId41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5F783-0C0C-4437-971D-53EACF12D7BE}" type="datetimeFigureOut">
              <a:rPr lang="zh-CN" altLang="en-US" smtClean="0"/>
              <a:pPr/>
              <a:t>2020/6/2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C233E-39C6-4AB0-A67B-6BD0A5E8E2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331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772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0527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938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8559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214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4252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7244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8332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4733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053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92190" indent="-292190">
              <a:spcBef>
                <a:spcPts val="511"/>
              </a:spcBef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91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4733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92190" indent="-292190">
              <a:spcBef>
                <a:spcPts val="511"/>
              </a:spcBef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2464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92190" indent="-292190">
              <a:spcBef>
                <a:spcPts val="511"/>
              </a:spcBef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2494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92190" indent="-292190">
              <a:spcBef>
                <a:spcPts val="511"/>
              </a:spcBef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8884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92190" indent="-292190">
              <a:spcBef>
                <a:spcPts val="511"/>
              </a:spcBef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5131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92190" indent="-292190">
              <a:spcBef>
                <a:spcPts val="511"/>
              </a:spcBef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2567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10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9752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4733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3352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5631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204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3171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476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367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798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391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3919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1539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753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3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1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1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6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1" y="2324106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4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8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>
            <a:grpSpLocks/>
          </p:cNvGrpSpPr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>
              <a:grpSpLocks/>
            </p:cNvGrpSpPr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6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CC745EF-EC24-43F9-80E4-7372CB14086C}" type="datetime1">
              <a:rPr lang="zh-CN" altLang="en-US" smtClean="0"/>
              <a:pPr/>
              <a:t>2020/6/2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723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A9C1D6-B1AC-4107-85F4-0B37E9E54158}" type="datetime1">
              <a:rPr lang="zh-CN" altLang="en-US" smtClean="0"/>
              <a:pPr/>
              <a:t>2020/6/2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70718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74C5-CD20-4965-91EB-972769F80F1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21412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5F2F-EB1A-48BA-9A8C-9F9069A501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665343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E537-D00F-4E31-AFF3-1A3499AC4E5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024596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CE77-0B6B-4987-9C06-44CDBF66D7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42450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4349-9568-40C1-922A-FF241DC2199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81001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6E02-0602-4538-9D12-864DF9919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946338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5952-E16D-464C-AC52-D5BD393891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314467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D958-CFED-47D1-B4BA-3B58F83A582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1130233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65D1D5F-2B53-4699-8A8F-5C7A556E62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057480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94D2C994-3656-4DD1-A38B-AB94400642A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582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08951F-BD81-4828-8548-DCD08FEF7C39}" type="datetime1">
              <a:rPr lang="zh-CN" altLang="en-US" smtClean="0"/>
              <a:pPr/>
              <a:t>2020/6/2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259690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53F0A94D-E498-4F83-AE68-1FF5ED47E2B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356091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54CB-2221-4F90-87F7-0C8F70187F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575217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74C5-CD20-4965-91EB-972769F80F1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21241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5F2F-EB1A-48BA-9A8C-9F9069A501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843031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E537-D00F-4E31-AFF3-1A3499AC4E5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539880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CE77-0B6B-4987-9C06-44CDBF66D7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815025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4349-9568-40C1-922A-FF241DC2199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163231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6E02-0602-4538-9D12-864DF9919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235993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5952-E16D-464C-AC52-D5BD393891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376799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D958-CFED-47D1-B4BA-3B58F83A582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3087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5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DE57-FDAB-40AC-8925-95B849B3B6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777116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F829-52EF-4074-A107-F8881F8716C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779342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8A802-95DD-4CE3-8AF3-752C760C2D7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761788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275D1-D6C4-4934-9D21-D10D5948A67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409896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433C-782A-4771-B34E-7091D46568B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299848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CA42-A131-4FAE-8529-3DBC908D5D1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125044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2823-15B9-4C11-9C35-388C2A90666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269883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D1A06-6458-45A2-82D8-6A2310F218E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863362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54DA-A7D1-414C-A710-6F282611289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254082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0429D-CC07-4124-8CD2-3AA86E27DB2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874194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1D96-F31E-4539-85CF-8D9A21CC238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8329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8AC7F-B4B1-41E3-868D-DBE217AD94C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062374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EE43-BBC2-46E2-B532-690A5CF1E15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320450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2CEA-81F4-49E5-AC6E-9FC2EFD633F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6009111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F829-52EF-4074-A107-F8881F8716C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061906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8A802-95DD-4CE3-8AF3-752C760C2D7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608720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275D1-D6C4-4934-9D21-D10D5948A67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427301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433C-782A-4771-B34E-7091D46568B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256624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CA42-A131-4FAE-8529-3DBC908D5D1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181798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2823-15B9-4C11-9C35-388C2A90666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166253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D1A06-6458-45A2-82D8-6A2310F218E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532500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54DA-A7D1-414C-A710-6F282611289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502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E94F-B4F1-4DE1-908D-CEACF8CB800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013919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0429D-CC07-4124-8CD2-3AA86E27DB2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292219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1D96-F31E-4539-85CF-8D9A21CC238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444136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EE43-BBC2-46E2-B532-690A5CF1E15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735006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2CEA-81F4-49E5-AC6E-9FC2EFD633F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4179375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F829-52EF-4074-A107-F8881F8716C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113911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8A802-95DD-4CE3-8AF3-752C760C2D7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358183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275D1-D6C4-4934-9D21-D10D5948A67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802824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433C-782A-4771-B34E-7091D46568B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838312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CA42-A131-4FAE-8529-3DBC908D5D1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128473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2823-15B9-4C11-9C35-388C2A90666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0016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25F06-B3B4-4655-804C-D394DD67999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042721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D1A06-6458-45A2-82D8-6A2310F218E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915712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54DA-A7D1-414C-A710-6F282611289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109646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0429D-CC07-4124-8CD2-3AA86E27DB2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931322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1D96-F31E-4539-85CF-8D9A21CC238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938610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EE43-BBC2-46E2-B532-690A5CF1E15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164999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2CEA-81F4-49E5-AC6E-9FC2EFD633F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80571788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F829-52EF-4074-A107-F8881F8716C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477422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8A802-95DD-4CE3-8AF3-752C760C2D7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647635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275D1-D6C4-4934-9D21-D10D5948A67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215864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433C-782A-4771-B34E-7091D46568B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027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F1F85-50A7-44FC-95BF-43C37294BFC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245208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CA42-A131-4FAE-8529-3DBC908D5D1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214219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2823-15B9-4C11-9C35-388C2A90666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547313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D1A06-6458-45A2-82D8-6A2310F218E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509601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54DA-A7D1-414C-A710-6F282611289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190225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0429D-CC07-4124-8CD2-3AA86E27DB2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504774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1D96-F31E-4539-85CF-8D9A21CC238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676133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EE43-BBC2-46E2-B532-690A5CF1E15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055724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2CEA-81F4-49E5-AC6E-9FC2EFD633F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6137484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F829-52EF-4074-A107-F8881F8716C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908015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8A802-95DD-4CE3-8AF3-752C760C2D7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8741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5FFE-7E6B-44BE-A882-3634B1327DC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20177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275D1-D6C4-4934-9D21-D10D5948A67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2173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433C-782A-4771-B34E-7091D46568B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11667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CA42-A131-4FAE-8529-3DBC908D5D1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42011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2823-15B9-4C11-9C35-388C2A90666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919260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D1A06-6458-45A2-82D8-6A2310F218E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117958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54DA-A7D1-414C-A710-6F282611289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314822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0429D-CC07-4124-8CD2-3AA86E27DB2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397612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1D96-F31E-4539-85CF-8D9A21CC238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234712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EE43-BBC2-46E2-B532-690A5CF1E15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121774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2CEA-81F4-49E5-AC6E-9FC2EFD633F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52464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8D21-BAF7-4EF0-8A0C-993EE79555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179993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F829-52EF-4074-A107-F8881F8716C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541271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8A802-95DD-4CE3-8AF3-752C760C2D7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89927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275D1-D6C4-4934-9D21-D10D5948A67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509081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433C-782A-4771-B34E-7091D46568B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348465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CA42-A131-4FAE-8529-3DBC908D5D1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677347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2823-15B9-4C11-9C35-388C2A90666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395945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D1A06-6458-45A2-82D8-6A2310F218E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671351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54DA-A7D1-414C-A710-6F282611289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954915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0429D-CC07-4124-8CD2-3AA86E27DB2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986071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1D96-F31E-4539-85CF-8D9A21CC238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6372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F66B1-89B0-40CC-94E2-E9D3887B83A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362298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EE43-BBC2-46E2-B532-690A5CF1E15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950686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2CEA-81F4-49E5-AC6E-9FC2EFD633F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5183726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F829-52EF-4074-A107-F8881F8716C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736266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8A802-95DD-4CE3-8AF3-752C760C2D7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083890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275D1-D6C4-4934-9D21-D10D5948A67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525497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433C-782A-4771-B34E-7091D46568B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508774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CA42-A131-4FAE-8529-3DBC908D5D1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022372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2823-15B9-4C11-9C35-388C2A90666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905651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D1A06-6458-45A2-82D8-6A2310F218E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688928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54DA-A7D1-414C-A710-6F282611289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902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008000"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296000"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1548000"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686801" y="6705600"/>
            <a:ext cx="349954" cy="152400"/>
          </a:xfrm>
          <a:ln/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337683-96CB-41A2-BE88-7BF13C1F3C1A}" type="datetime1">
              <a:rPr lang="zh-CN" altLang="en-US" smtClean="0"/>
              <a:pPr/>
              <a:t>2020/6/2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401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B1A90-C562-4D68-86C7-E7441F36241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265163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0429D-CC07-4124-8CD2-3AA86E27DB2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339851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1D96-F31E-4539-85CF-8D9A21CC238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453205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EE43-BBC2-46E2-B532-690A5CF1E15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570784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2CEA-81F4-49E5-AC6E-9FC2EFD633F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0531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4571-7D90-460D-894B-09F7FBD46BD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3464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DA58-CE66-4C52-9493-113D5A37819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8255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6F8C3-9C32-4B40-86DC-0E711BA02D6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6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63683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5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CB3F-878A-4642-93A2-BAFB0AFC5C2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4100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3B61-CFBC-430F-85B4-4C9CE3E5D42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2743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BFCF5-8A96-4DAB-B3A8-F5E424E297D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3953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ACF69-F05F-4838-8BFC-CD369747EC2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0649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9BB41-11DE-441E-9B85-598E13DAF08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5923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3EBF-86B1-4418-ADA7-DEF4E7BFB5F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122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89B091-023F-45B1-A7EF-0082478B6218}" type="datetime1">
              <a:rPr lang="zh-CN" altLang="en-US" smtClean="0"/>
              <a:pPr/>
              <a:t>2020/6/2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6216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2ACF8-F759-4878-B1B1-6F5A257F22D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4012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44329-D2C7-49B8-9B08-A13165361B3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3475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2151A-AE24-4846-A3A8-921851A6AB4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8411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6D511-CF70-4B54-AB45-49385A9B787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6112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1F2C-663B-4CBA-9CEF-0E73A74D1D9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87779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D034E-951A-4536-89BC-6BADF825F19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6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624137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5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DCDD-17E4-480E-B309-0C25D406EA5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5376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86D6-C740-4686-91D8-1F3E2A9C1CB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08815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1C1CD-8A77-48ED-AB43-18C5D1AE064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60542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264D-2922-426A-A2E4-21ABC0D7350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64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C2806A-7225-4D82-B25C-B3111FF3C302}" type="datetime1">
              <a:rPr lang="zh-CN" altLang="en-US" smtClean="0"/>
              <a:pPr/>
              <a:t>2020/6/2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54133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2E46D-D7E3-4B94-8CD1-17A4B39F3A2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1128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BD59-048F-4B34-89D3-B56AA99C71E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9005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5F34A-B811-4D2D-A356-21394B1D14E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19797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D918B-DB77-4ACC-854B-091285D4E48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93717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1162-522D-4D23-B4DB-4DE989D891D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84491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6794E-7C17-4A44-B508-31FD301FBB5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89665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B479-4982-4291-8796-58409899816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41781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3526A-E276-48B0-9038-5517A1AB244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6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134687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85DC2A9D-A769-45C9-BED6-A6F8A36648D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55251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44D4E714-D3F9-44D4-A3DA-3C3C9E0ABB5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232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90F08D-750C-4C87-AE2E-AF1E248393D5}" type="datetime1">
              <a:rPr lang="zh-CN" altLang="en-US" smtClean="0"/>
              <a:pPr/>
              <a:t>2020/6/2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05701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674586DD-1963-4A27-AD4D-F032308DAC8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43873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D19B-4F08-4375-9B90-FFCD8B1EE9F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16950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515D-DCBE-426A-A0C2-13DDDEBDF4A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86444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5FE3-7E3F-4154-AD04-C19D8812C7C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87935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70593-83C9-4A98-85F6-3D46126747D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56393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A1BE4-536E-493A-82F8-C82B8897096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56629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9DEC9-49C8-4829-818A-BBF575230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13871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AE69-686A-44FC-A21C-69B494465EC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79428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06F5-8A5C-47EE-811E-18B3B28111C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26395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1FA8-CA50-4D02-8540-2D265FC513D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5535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864F2B-1CE5-4413-A61A-DF21FE09A6BF}" type="datetime1">
              <a:rPr lang="zh-CN" altLang="en-US" smtClean="0"/>
              <a:pPr/>
              <a:t>2020/6/2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87987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65D1D5F-2B53-4699-8A8F-5C7A556E62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42230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94D2C994-3656-4DD1-A38B-AB94400642A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06501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53F0A94D-E498-4F83-AE68-1FF5ED47E2B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48741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54CB-2221-4F90-87F7-0C8F70187F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96152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74C5-CD20-4965-91EB-972769F80F1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9754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5F2F-EB1A-48BA-9A8C-9F9069A501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95555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E537-D00F-4E31-AFF3-1A3499AC4E5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68334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CE77-0B6B-4987-9C06-44CDBF66D7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86733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4349-9568-40C1-922A-FF241DC2199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30561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6E02-0602-4538-9D12-864DF9919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81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682807-4757-43D3-9D77-060738FB30BD}" type="datetime1">
              <a:rPr lang="zh-CN" altLang="en-US" smtClean="0"/>
              <a:pPr/>
              <a:t>2020/6/2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16409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5952-E16D-464C-AC52-D5BD393891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65416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D958-CFED-47D1-B4BA-3B58F83A582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72773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65D1D5F-2B53-4699-8A8F-5C7A556E62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43951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94D2C994-3656-4DD1-A38B-AB94400642A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28555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53F0A94D-E498-4F83-AE68-1FF5ED47E2B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32449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54CB-2221-4F90-87F7-0C8F70187F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95646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74C5-CD20-4965-91EB-972769F80F1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08251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5F2F-EB1A-48BA-9A8C-9F9069A501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92970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E537-D00F-4E31-AFF3-1A3499AC4E5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46413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CE77-0B6B-4987-9C06-44CDBF66D7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91DC6E-A819-46A5-9261-35302D6EAEC9}" type="datetime1">
              <a:rPr lang="zh-CN" altLang="en-US" smtClean="0"/>
              <a:pPr/>
              <a:t>2020/6/2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09387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4349-9568-40C1-922A-FF241DC2199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72320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6E02-0602-4538-9D12-864DF9919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71029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5952-E16D-464C-AC52-D5BD393891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22168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D958-CFED-47D1-B4BA-3B58F83A582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121509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65D1D5F-2B53-4699-8A8F-5C7A556E62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54503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94D2C994-3656-4DD1-A38B-AB94400642A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73931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53F0A94D-E498-4F83-AE68-1FF5ED47E2B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09388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54CB-2221-4F90-87F7-0C8F70187F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39607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74C5-CD20-4965-91EB-972769F80F1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45895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5F2F-EB1A-48BA-9A8C-9F9069A501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696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0EBD28-52BD-4E87-AB0D-4B099216D196}" type="datetime1">
              <a:rPr lang="zh-CN" altLang="en-US" smtClean="0"/>
              <a:pPr/>
              <a:t>2020/6/2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9752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E537-D00F-4E31-AFF3-1A3499AC4E5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11016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CE77-0B6B-4987-9C06-44CDBF66D7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99073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4349-9568-40C1-922A-FF241DC2199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60267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6E02-0602-4538-9D12-864DF9919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12805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5952-E16D-464C-AC52-D5BD393891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896107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D958-CFED-47D1-B4BA-3B58F83A582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67514521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65D1D5F-2B53-4699-8A8F-5C7A556E62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980571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94D2C994-3656-4DD1-A38B-AB94400642A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67676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53F0A94D-E498-4F83-AE68-1FF5ED47E2B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43797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54CB-2221-4F90-87F7-0C8F70187F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104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5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0.xml"/><Relationship Id="rId7" Type="http://schemas.openxmlformats.org/officeDocument/2006/relationships/slideLayout" Target="../slideLayouts/slideLayout114.xml"/><Relationship Id="rId12" Type="http://schemas.openxmlformats.org/officeDocument/2006/relationships/slideLayout" Target="../slideLayouts/slideLayout119.xml"/><Relationship Id="rId2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108.xml"/><Relationship Id="rId6" Type="http://schemas.openxmlformats.org/officeDocument/2006/relationships/slideLayout" Target="../slideLayouts/slideLayout113.xml"/><Relationship Id="rId11" Type="http://schemas.openxmlformats.org/officeDocument/2006/relationships/slideLayout" Target="../slideLayouts/slideLayout118.xml"/><Relationship Id="rId5" Type="http://schemas.openxmlformats.org/officeDocument/2006/relationships/slideLayout" Target="../slideLayouts/slideLayout112.xml"/><Relationship Id="rId10" Type="http://schemas.openxmlformats.org/officeDocument/2006/relationships/slideLayout" Target="../slideLayouts/slideLayout117.xml"/><Relationship Id="rId4" Type="http://schemas.openxmlformats.org/officeDocument/2006/relationships/slideLayout" Target="../slideLayouts/slideLayout111.xml"/><Relationship Id="rId9" Type="http://schemas.openxmlformats.org/officeDocument/2006/relationships/slideLayout" Target="../slideLayouts/slideLayout116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7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2.xml"/><Relationship Id="rId7" Type="http://schemas.openxmlformats.org/officeDocument/2006/relationships/slideLayout" Target="../slideLayouts/slideLayout126.xml"/><Relationship Id="rId12" Type="http://schemas.openxmlformats.org/officeDocument/2006/relationships/slideLayout" Target="../slideLayouts/slideLayout131.xml"/><Relationship Id="rId2" Type="http://schemas.openxmlformats.org/officeDocument/2006/relationships/slideLayout" Target="../slideLayouts/slideLayout121.xml"/><Relationship Id="rId1" Type="http://schemas.openxmlformats.org/officeDocument/2006/relationships/slideLayout" Target="../slideLayouts/slideLayout120.xml"/><Relationship Id="rId6" Type="http://schemas.openxmlformats.org/officeDocument/2006/relationships/slideLayout" Target="../slideLayouts/slideLayout125.xml"/><Relationship Id="rId11" Type="http://schemas.openxmlformats.org/officeDocument/2006/relationships/slideLayout" Target="../slideLayouts/slideLayout130.xml"/><Relationship Id="rId5" Type="http://schemas.openxmlformats.org/officeDocument/2006/relationships/slideLayout" Target="../slideLayouts/slideLayout124.xml"/><Relationship Id="rId10" Type="http://schemas.openxmlformats.org/officeDocument/2006/relationships/slideLayout" Target="../slideLayouts/slideLayout129.xml"/><Relationship Id="rId4" Type="http://schemas.openxmlformats.org/officeDocument/2006/relationships/slideLayout" Target="../slideLayouts/slideLayout123.xml"/><Relationship Id="rId9" Type="http://schemas.openxmlformats.org/officeDocument/2006/relationships/slideLayout" Target="../slideLayouts/slideLayout128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9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4.xml"/><Relationship Id="rId7" Type="http://schemas.openxmlformats.org/officeDocument/2006/relationships/slideLayout" Target="../slideLayouts/slideLayout138.xml"/><Relationship Id="rId12" Type="http://schemas.openxmlformats.org/officeDocument/2006/relationships/slideLayout" Target="../slideLayouts/slideLayout143.xml"/><Relationship Id="rId2" Type="http://schemas.openxmlformats.org/officeDocument/2006/relationships/slideLayout" Target="../slideLayouts/slideLayout133.xml"/><Relationship Id="rId1" Type="http://schemas.openxmlformats.org/officeDocument/2006/relationships/slideLayout" Target="../slideLayouts/slideLayout132.xml"/><Relationship Id="rId6" Type="http://schemas.openxmlformats.org/officeDocument/2006/relationships/slideLayout" Target="../slideLayouts/slideLayout137.xml"/><Relationship Id="rId11" Type="http://schemas.openxmlformats.org/officeDocument/2006/relationships/slideLayout" Target="../slideLayouts/slideLayout142.xml"/><Relationship Id="rId5" Type="http://schemas.openxmlformats.org/officeDocument/2006/relationships/slideLayout" Target="../slideLayouts/slideLayout136.xml"/><Relationship Id="rId10" Type="http://schemas.openxmlformats.org/officeDocument/2006/relationships/slideLayout" Target="../slideLayouts/slideLayout141.xml"/><Relationship Id="rId4" Type="http://schemas.openxmlformats.org/officeDocument/2006/relationships/slideLayout" Target="../slideLayouts/slideLayout135.xml"/><Relationship Id="rId9" Type="http://schemas.openxmlformats.org/officeDocument/2006/relationships/slideLayout" Target="../slideLayouts/slideLayout14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slideLayout" Target="../slideLayouts/slideLayout155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3.xml"/><Relationship Id="rId13" Type="http://schemas.openxmlformats.org/officeDocument/2006/relationships/theme" Target="../theme/theme14.xml"/><Relationship Id="rId3" Type="http://schemas.openxmlformats.org/officeDocument/2006/relationships/slideLayout" Target="../slideLayouts/slideLayout158.xml"/><Relationship Id="rId7" Type="http://schemas.openxmlformats.org/officeDocument/2006/relationships/slideLayout" Target="../slideLayouts/slideLayout162.xml"/><Relationship Id="rId12" Type="http://schemas.openxmlformats.org/officeDocument/2006/relationships/slideLayout" Target="../slideLayouts/slideLayout167.xml"/><Relationship Id="rId2" Type="http://schemas.openxmlformats.org/officeDocument/2006/relationships/slideLayout" Target="../slideLayouts/slideLayout157.xml"/><Relationship Id="rId1" Type="http://schemas.openxmlformats.org/officeDocument/2006/relationships/slideLayout" Target="../slideLayouts/slideLayout156.xml"/><Relationship Id="rId6" Type="http://schemas.openxmlformats.org/officeDocument/2006/relationships/slideLayout" Target="../slideLayouts/slideLayout161.xml"/><Relationship Id="rId11" Type="http://schemas.openxmlformats.org/officeDocument/2006/relationships/slideLayout" Target="../slideLayouts/slideLayout166.xml"/><Relationship Id="rId5" Type="http://schemas.openxmlformats.org/officeDocument/2006/relationships/slideLayout" Target="../slideLayouts/slideLayout160.xml"/><Relationship Id="rId10" Type="http://schemas.openxmlformats.org/officeDocument/2006/relationships/slideLayout" Target="../slideLayouts/slideLayout165.xml"/><Relationship Id="rId4" Type="http://schemas.openxmlformats.org/officeDocument/2006/relationships/slideLayout" Target="../slideLayouts/slideLayout159.xml"/><Relationship Id="rId9" Type="http://schemas.openxmlformats.org/officeDocument/2006/relationships/slideLayout" Target="../slideLayouts/slideLayout164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5.xml"/><Relationship Id="rId13" Type="http://schemas.openxmlformats.org/officeDocument/2006/relationships/theme" Target="../theme/theme15.xml"/><Relationship Id="rId3" Type="http://schemas.openxmlformats.org/officeDocument/2006/relationships/slideLayout" Target="../slideLayouts/slideLayout170.xml"/><Relationship Id="rId7" Type="http://schemas.openxmlformats.org/officeDocument/2006/relationships/slideLayout" Target="../slideLayouts/slideLayout174.xml"/><Relationship Id="rId12" Type="http://schemas.openxmlformats.org/officeDocument/2006/relationships/slideLayout" Target="../slideLayouts/slideLayout179.xml"/><Relationship Id="rId2" Type="http://schemas.openxmlformats.org/officeDocument/2006/relationships/slideLayout" Target="../slideLayouts/slideLayout169.xml"/><Relationship Id="rId1" Type="http://schemas.openxmlformats.org/officeDocument/2006/relationships/slideLayout" Target="../slideLayouts/slideLayout168.xml"/><Relationship Id="rId6" Type="http://schemas.openxmlformats.org/officeDocument/2006/relationships/slideLayout" Target="../slideLayouts/slideLayout173.xml"/><Relationship Id="rId11" Type="http://schemas.openxmlformats.org/officeDocument/2006/relationships/slideLayout" Target="../slideLayouts/slideLayout178.xml"/><Relationship Id="rId5" Type="http://schemas.openxmlformats.org/officeDocument/2006/relationships/slideLayout" Target="../slideLayouts/slideLayout172.xml"/><Relationship Id="rId10" Type="http://schemas.openxmlformats.org/officeDocument/2006/relationships/slideLayout" Target="../slideLayouts/slideLayout177.xml"/><Relationship Id="rId4" Type="http://schemas.openxmlformats.org/officeDocument/2006/relationships/slideLayout" Target="../slideLayouts/slideLayout171.xml"/><Relationship Id="rId9" Type="http://schemas.openxmlformats.org/officeDocument/2006/relationships/slideLayout" Target="../slideLayouts/slideLayout176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7.xml"/><Relationship Id="rId13" Type="http://schemas.openxmlformats.org/officeDocument/2006/relationships/theme" Target="../theme/theme16.xml"/><Relationship Id="rId3" Type="http://schemas.openxmlformats.org/officeDocument/2006/relationships/slideLayout" Target="../slideLayouts/slideLayout182.xml"/><Relationship Id="rId7" Type="http://schemas.openxmlformats.org/officeDocument/2006/relationships/slideLayout" Target="../slideLayouts/slideLayout186.xml"/><Relationship Id="rId12" Type="http://schemas.openxmlformats.org/officeDocument/2006/relationships/slideLayout" Target="../slideLayouts/slideLayout191.xml"/><Relationship Id="rId2" Type="http://schemas.openxmlformats.org/officeDocument/2006/relationships/slideLayout" Target="../slideLayouts/slideLayout181.xml"/><Relationship Id="rId1" Type="http://schemas.openxmlformats.org/officeDocument/2006/relationships/slideLayout" Target="../slideLayouts/slideLayout180.xml"/><Relationship Id="rId6" Type="http://schemas.openxmlformats.org/officeDocument/2006/relationships/slideLayout" Target="../slideLayouts/slideLayout185.xml"/><Relationship Id="rId11" Type="http://schemas.openxmlformats.org/officeDocument/2006/relationships/slideLayout" Target="../slideLayouts/slideLayout190.xml"/><Relationship Id="rId5" Type="http://schemas.openxmlformats.org/officeDocument/2006/relationships/slideLayout" Target="../slideLayouts/slideLayout184.xml"/><Relationship Id="rId10" Type="http://schemas.openxmlformats.org/officeDocument/2006/relationships/slideLayout" Target="../slideLayouts/slideLayout189.xml"/><Relationship Id="rId4" Type="http://schemas.openxmlformats.org/officeDocument/2006/relationships/slideLayout" Target="../slideLayouts/slideLayout183.xml"/><Relationship Id="rId9" Type="http://schemas.openxmlformats.org/officeDocument/2006/relationships/slideLayout" Target="../slideLayouts/slideLayout188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9.xml"/><Relationship Id="rId13" Type="http://schemas.openxmlformats.org/officeDocument/2006/relationships/theme" Target="../theme/theme17.xml"/><Relationship Id="rId3" Type="http://schemas.openxmlformats.org/officeDocument/2006/relationships/slideLayout" Target="../slideLayouts/slideLayout194.xml"/><Relationship Id="rId7" Type="http://schemas.openxmlformats.org/officeDocument/2006/relationships/slideLayout" Target="../slideLayouts/slideLayout198.xml"/><Relationship Id="rId12" Type="http://schemas.openxmlformats.org/officeDocument/2006/relationships/slideLayout" Target="../slideLayouts/slideLayout203.xml"/><Relationship Id="rId2" Type="http://schemas.openxmlformats.org/officeDocument/2006/relationships/slideLayout" Target="../slideLayouts/slideLayout193.xml"/><Relationship Id="rId1" Type="http://schemas.openxmlformats.org/officeDocument/2006/relationships/slideLayout" Target="../slideLayouts/slideLayout192.xml"/><Relationship Id="rId6" Type="http://schemas.openxmlformats.org/officeDocument/2006/relationships/slideLayout" Target="../slideLayouts/slideLayout197.xml"/><Relationship Id="rId11" Type="http://schemas.openxmlformats.org/officeDocument/2006/relationships/slideLayout" Target="../slideLayouts/slideLayout202.xml"/><Relationship Id="rId5" Type="http://schemas.openxmlformats.org/officeDocument/2006/relationships/slideLayout" Target="../slideLayouts/slideLayout196.xml"/><Relationship Id="rId10" Type="http://schemas.openxmlformats.org/officeDocument/2006/relationships/slideLayout" Target="../slideLayouts/slideLayout201.xml"/><Relationship Id="rId4" Type="http://schemas.openxmlformats.org/officeDocument/2006/relationships/slideLayout" Target="../slideLayouts/slideLayout195.xml"/><Relationship Id="rId9" Type="http://schemas.openxmlformats.org/officeDocument/2006/relationships/slideLayout" Target="../slideLayouts/slideLayout20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83.xml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5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81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12" Type="http://schemas.openxmlformats.org/officeDocument/2006/relationships/slideLayout" Target="../slideLayouts/slideLayout95.xml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93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3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8.xml"/><Relationship Id="rId7" Type="http://schemas.openxmlformats.org/officeDocument/2006/relationships/slideLayout" Target="../slideLayouts/slideLayout102.xml"/><Relationship Id="rId12" Type="http://schemas.openxmlformats.org/officeDocument/2006/relationships/slideLayout" Target="../slideLayouts/slideLayout107.xml"/><Relationship Id="rId2" Type="http://schemas.openxmlformats.org/officeDocument/2006/relationships/slideLayout" Target="../slideLayouts/slideLayout97.xml"/><Relationship Id="rId1" Type="http://schemas.openxmlformats.org/officeDocument/2006/relationships/slideLayout" Target="../slideLayouts/slideLayout96.xml"/><Relationship Id="rId6" Type="http://schemas.openxmlformats.org/officeDocument/2006/relationships/slideLayout" Target="../slideLayouts/slideLayout101.xml"/><Relationship Id="rId11" Type="http://schemas.openxmlformats.org/officeDocument/2006/relationships/slideLayout" Target="../slideLayouts/slideLayout106.xml"/><Relationship Id="rId5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99.xml"/><Relationship Id="rId9" Type="http://schemas.openxmlformats.org/officeDocument/2006/relationships/slideLayout" Target="../slideLayouts/slideLayout10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fld id="{3F925A4C-1434-4E60-B118-CFB175DDF0B9}" type="datetime1">
              <a:rPr lang="zh-CN" altLang="en-US" smtClean="0"/>
              <a:pPr/>
              <a:t>2020/6/2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737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4571013C-02B7-472A-8C8B-98FC67774C8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400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426EC3D6-A884-4FAF-A2A7-E28466A46A3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140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  <p:sldLayoutId id="2147483877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30000"/>
        </a:lnSpc>
        <a:spcBef>
          <a:spcPts val="75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426EC3D6-A884-4FAF-A2A7-E28466A46A3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239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  <p:sldLayoutId id="2147483903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30000"/>
        </a:lnSpc>
        <a:spcBef>
          <a:spcPts val="75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426EC3D6-A884-4FAF-A2A7-E28466A46A3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936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  <p:sldLayoutId id="2147483929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30000"/>
        </a:lnSpc>
        <a:spcBef>
          <a:spcPts val="75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426EC3D6-A884-4FAF-A2A7-E28466A46A3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398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  <p:sldLayoutId id="2147483959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30000"/>
        </a:lnSpc>
        <a:spcBef>
          <a:spcPts val="75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426EC3D6-A884-4FAF-A2A7-E28466A46A3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455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  <p:sldLayoutId id="2147483986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30000"/>
        </a:lnSpc>
        <a:spcBef>
          <a:spcPts val="75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426EC3D6-A884-4FAF-A2A7-E28466A46A3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35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8" r:id="rId1"/>
    <p:sldLayoutId id="2147483989" r:id="rId2"/>
    <p:sldLayoutId id="2147483990" r:id="rId3"/>
    <p:sldLayoutId id="2147483991" r:id="rId4"/>
    <p:sldLayoutId id="2147483992" r:id="rId5"/>
    <p:sldLayoutId id="2147483993" r:id="rId6"/>
    <p:sldLayoutId id="2147483994" r:id="rId7"/>
    <p:sldLayoutId id="2147483995" r:id="rId8"/>
    <p:sldLayoutId id="2147483996" r:id="rId9"/>
    <p:sldLayoutId id="2147483997" r:id="rId10"/>
    <p:sldLayoutId id="2147483998" r:id="rId11"/>
    <p:sldLayoutId id="2147483999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30000"/>
        </a:lnSpc>
        <a:spcBef>
          <a:spcPts val="75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426EC3D6-A884-4FAF-A2A7-E28466A46A3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591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  <p:sldLayoutId id="2147484024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30000"/>
        </a:lnSpc>
        <a:spcBef>
          <a:spcPts val="75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3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178BFB4-2B10-4FBE-B6AE-36B145E8EC8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199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3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F88082A5-DAAA-40BC-8E1A-C501AD8E7D7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983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3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28BCC91-89F8-4CE3-92D7-F359DEFF1FD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482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A42C2A16-C986-443B-94DB-9385F6B9811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390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4571013C-02B7-472A-8C8B-98FC67774C8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130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4571013C-02B7-472A-8C8B-98FC67774C8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257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4571013C-02B7-472A-8C8B-98FC67774C8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592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4571013C-02B7-472A-8C8B-98FC67774C8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470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4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0.wmf"/><Relationship Id="rId2" Type="http://schemas.openxmlformats.org/officeDocument/2006/relationships/tags" Target="../tags/tag2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wmf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8.wmf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wmf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8.wmf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wmf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8.wmf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第六章 网络应用（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3500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简单邮件传送协议 </a:t>
            </a:r>
            <a:r>
              <a:rPr lang="en-US" altLang="zh-CN" dirty="0"/>
              <a:t>SMTP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444979"/>
            <a:ext cx="8370711" cy="526062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2000" dirty="0" smtClean="0"/>
              <a:t>SMTP </a:t>
            </a:r>
            <a:r>
              <a:rPr lang="zh-CN" altLang="en-US" sz="2000" dirty="0" smtClean="0"/>
              <a:t>通信三阶段</a:t>
            </a:r>
            <a:r>
              <a:rPr lang="zh-CN" altLang="en-US" sz="1800" dirty="0" smtClean="0"/>
              <a:t> </a:t>
            </a:r>
            <a:endParaRPr lang="en-US" altLang="zh-CN" sz="1800" dirty="0" smtClean="0"/>
          </a:p>
          <a:p>
            <a:pPr lvl="1">
              <a:spcBef>
                <a:spcPts val="1200"/>
              </a:spcBef>
            </a:pPr>
            <a:r>
              <a:rPr lang="en-US" altLang="zh-CN" sz="1800" dirty="0" smtClean="0"/>
              <a:t>TCP</a:t>
            </a:r>
            <a:r>
              <a:rPr lang="zh-CN" altLang="en-US" sz="1800" dirty="0" smtClean="0"/>
              <a:t>连接建立</a:t>
            </a:r>
            <a:endParaRPr lang="en-US" altLang="zh-CN" sz="1800" dirty="0" smtClean="0"/>
          </a:p>
          <a:p>
            <a:pPr lvl="2">
              <a:spcBef>
                <a:spcPts val="1200"/>
              </a:spcBef>
            </a:pPr>
            <a:r>
              <a:rPr lang="zh-CN" altLang="en-US" sz="1600" dirty="0" smtClean="0"/>
              <a:t>连接</a:t>
            </a:r>
            <a:r>
              <a:rPr lang="zh-CN" altLang="en-US" sz="1600" dirty="0"/>
              <a:t>是在发送主机的 </a:t>
            </a:r>
            <a:r>
              <a:rPr lang="en-US" altLang="zh-CN" sz="1600" dirty="0"/>
              <a:t>SMTP </a:t>
            </a:r>
            <a:r>
              <a:rPr lang="zh-CN" altLang="en-US" sz="1600" dirty="0"/>
              <a:t>客户和接收主机的 </a:t>
            </a:r>
            <a:r>
              <a:rPr lang="en-US" altLang="zh-CN" sz="1600" dirty="0"/>
              <a:t>SMTP </a:t>
            </a:r>
            <a:r>
              <a:rPr lang="zh-CN" altLang="en-US" sz="1600" dirty="0"/>
              <a:t>服务器之间</a:t>
            </a:r>
            <a:r>
              <a:rPr lang="zh-CN" altLang="en-US" sz="1600" dirty="0" smtClean="0"/>
              <a:t>建立   </a:t>
            </a:r>
            <a:endParaRPr lang="zh-CN" altLang="en-US" sz="1600" dirty="0"/>
          </a:p>
          <a:p>
            <a:pPr lvl="1">
              <a:spcBef>
                <a:spcPts val="1200"/>
              </a:spcBef>
            </a:pPr>
            <a:r>
              <a:rPr lang="zh-CN" altLang="en-US" sz="1800" dirty="0" smtClean="0"/>
              <a:t>邮件</a:t>
            </a:r>
            <a:r>
              <a:rPr lang="zh-CN" altLang="en-US" sz="1800" dirty="0"/>
              <a:t>传送</a:t>
            </a:r>
          </a:p>
          <a:p>
            <a:pPr lvl="1">
              <a:spcBef>
                <a:spcPts val="1200"/>
              </a:spcBef>
            </a:pPr>
            <a:r>
              <a:rPr lang="en-US" altLang="zh-CN" sz="1800" dirty="0" smtClean="0"/>
              <a:t>TCP</a:t>
            </a:r>
            <a:r>
              <a:rPr lang="zh-CN" altLang="en-US" sz="1800" dirty="0" smtClean="0"/>
              <a:t>连接释放</a:t>
            </a:r>
            <a:endParaRPr lang="en-US" altLang="zh-CN" sz="1800" dirty="0" smtClean="0"/>
          </a:p>
          <a:p>
            <a:pPr lvl="2">
              <a:spcBef>
                <a:spcPts val="1200"/>
              </a:spcBef>
            </a:pPr>
            <a:r>
              <a:rPr lang="zh-CN" altLang="en-US" sz="1600" dirty="0" smtClean="0"/>
              <a:t>邮件</a:t>
            </a:r>
            <a:r>
              <a:rPr lang="zh-CN" altLang="en-US" sz="1600" dirty="0"/>
              <a:t>发送完毕后，</a:t>
            </a:r>
            <a:r>
              <a:rPr lang="en-US" altLang="zh-CN" sz="1600" dirty="0"/>
              <a:t>SMTP </a:t>
            </a:r>
            <a:r>
              <a:rPr lang="zh-CN" altLang="en-US" sz="1600" dirty="0" smtClean="0"/>
              <a:t>释放 </a:t>
            </a:r>
            <a:r>
              <a:rPr lang="en-US" altLang="zh-CN" sz="1600" dirty="0"/>
              <a:t>TCP </a:t>
            </a:r>
            <a:r>
              <a:rPr lang="zh-CN" altLang="en-US" sz="1600" dirty="0" smtClean="0"/>
              <a:t>连接 </a:t>
            </a:r>
            <a:endParaRPr lang="zh-CN" altLang="en-US" sz="1600" dirty="0"/>
          </a:p>
          <a:p>
            <a:pPr lvl="1">
              <a:spcBef>
                <a:spcPts val="1200"/>
              </a:spcBef>
            </a:pPr>
            <a:endParaRPr lang="en-US" altLang="zh-CN" sz="1800" dirty="0" smtClean="0"/>
          </a:p>
          <a:p>
            <a:pPr lvl="1">
              <a:spcBef>
                <a:spcPts val="1200"/>
              </a:spcBef>
            </a:pPr>
            <a:endParaRPr lang="zh-CN" altLang="en-US" sz="16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9248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邮件读取协议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444979"/>
            <a:ext cx="8370711" cy="5260620"/>
          </a:xfrm>
        </p:spPr>
        <p:txBody>
          <a:bodyPr/>
          <a:lstStyle/>
          <a:p>
            <a:r>
              <a:rPr lang="zh-CN" altLang="en-US" sz="2000" dirty="0" smtClean="0"/>
              <a:t>邮局协议</a:t>
            </a:r>
            <a:r>
              <a:rPr lang="en-US" altLang="zh-CN" sz="2000" dirty="0" smtClean="0"/>
              <a:t> (POP, Post Office Protocol ) </a:t>
            </a:r>
            <a:r>
              <a:rPr lang="en-US" altLang="zh-CN" sz="2000" dirty="0"/>
              <a:t>[RFC </a:t>
            </a:r>
            <a:r>
              <a:rPr lang="en-US" altLang="zh-CN" sz="2000" dirty="0" smtClean="0"/>
              <a:t>1939]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非常简单、但功能有限的邮件读取协议，现在使用的是第三个版本 </a:t>
            </a:r>
            <a:r>
              <a:rPr lang="en-US" altLang="zh-CN" sz="1800" dirty="0"/>
              <a:t>POP3</a:t>
            </a:r>
            <a:endParaRPr lang="zh-CN" altLang="en-US" sz="1800" dirty="0"/>
          </a:p>
          <a:p>
            <a:pPr lvl="1">
              <a:lnSpc>
                <a:spcPct val="150000"/>
              </a:lnSpc>
            </a:pPr>
            <a:r>
              <a:rPr lang="zh-CN" altLang="en-US" sz="1800" dirty="0" smtClean="0"/>
              <a:t>使用客户</a:t>
            </a:r>
            <a:r>
              <a:rPr lang="en-US" altLang="zh-CN" sz="1800" dirty="0" smtClean="0"/>
              <a:t>/</a:t>
            </a:r>
            <a:r>
              <a:rPr lang="zh-CN" altLang="en-US" sz="1800" dirty="0" smtClean="0"/>
              <a:t>服务器</a:t>
            </a:r>
            <a:r>
              <a:rPr lang="zh-CN" altLang="en-US" sz="1800" dirty="0"/>
              <a:t>的工作</a:t>
            </a:r>
            <a:r>
              <a:rPr lang="zh-CN" altLang="en-US" sz="1800" dirty="0" smtClean="0"/>
              <a:t>方式</a:t>
            </a:r>
            <a:endParaRPr lang="zh-CN" altLang="en-US" sz="1800" dirty="0"/>
          </a:p>
          <a:p>
            <a:pPr lvl="2">
              <a:lnSpc>
                <a:spcPct val="150000"/>
              </a:lnSpc>
            </a:pPr>
            <a:r>
              <a:rPr lang="en-US" altLang="zh-CN" sz="1600" dirty="0"/>
              <a:t>POP </a:t>
            </a:r>
            <a:r>
              <a:rPr lang="zh-CN" altLang="en-US" sz="1600" dirty="0"/>
              <a:t>客户</a:t>
            </a:r>
            <a:r>
              <a:rPr lang="zh-CN" altLang="en-US" sz="1600" dirty="0" smtClean="0"/>
              <a:t>程序</a:t>
            </a:r>
            <a:r>
              <a:rPr lang="zh-CN" altLang="en-US" sz="1600" dirty="0"/>
              <a:t>：</a:t>
            </a:r>
            <a:r>
              <a:rPr lang="zh-CN" altLang="en-US" sz="1600" dirty="0" smtClean="0"/>
              <a:t>在</a:t>
            </a:r>
            <a:r>
              <a:rPr lang="zh-CN" altLang="en-US" sz="1600" dirty="0"/>
              <a:t>接收邮件的用户 </a:t>
            </a:r>
            <a:r>
              <a:rPr lang="en-US" altLang="zh-CN" sz="1600" dirty="0"/>
              <a:t>PC </a:t>
            </a:r>
            <a:r>
              <a:rPr lang="zh-CN" altLang="en-US" sz="1600" dirty="0"/>
              <a:t>机</a:t>
            </a:r>
            <a:r>
              <a:rPr lang="zh-CN" altLang="en-US" sz="1600" dirty="0" smtClean="0"/>
              <a:t>中运行 </a:t>
            </a:r>
            <a:endParaRPr lang="en-US" altLang="zh-CN" sz="1600" dirty="0" smtClean="0"/>
          </a:p>
          <a:p>
            <a:pPr lvl="2">
              <a:lnSpc>
                <a:spcPct val="150000"/>
              </a:lnSpc>
            </a:pPr>
            <a:r>
              <a:rPr lang="en-US" altLang="zh-CN" sz="1600" dirty="0"/>
              <a:t>POP </a:t>
            </a:r>
            <a:r>
              <a:rPr lang="zh-CN" altLang="en-US" sz="1600" dirty="0"/>
              <a:t>服务器</a:t>
            </a:r>
            <a:r>
              <a:rPr lang="zh-CN" altLang="en-US" sz="1600" dirty="0" smtClean="0"/>
              <a:t>程序：在</a:t>
            </a:r>
            <a:r>
              <a:rPr lang="zh-CN" altLang="en-US" sz="1600" dirty="0"/>
              <a:t>用户所连接的 </a:t>
            </a:r>
            <a:r>
              <a:rPr lang="en-US" altLang="zh-CN" sz="1600" dirty="0"/>
              <a:t>ISP </a:t>
            </a:r>
            <a:r>
              <a:rPr lang="zh-CN" altLang="en-US" sz="1600" dirty="0"/>
              <a:t>的邮件服务器</a:t>
            </a:r>
            <a:r>
              <a:rPr lang="zh-CN" altLang="en-US" sz="1600" dirty="0" smtClean="0"/>
              <a:t>中运行</a:t>
            </a:r>
            <a:endParaRPr lang="en-US" altLang="zh-CN" sz="16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0241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邮件读取</a:t>
            </a:r>
            <a:r>
              <a:rPr lang="zh-CN" altLang="en-US" dirty="0"/>
              <a:t>协议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444979"/>
            <a:ext cx="8370711" cy="5260620"/>
          </a:xfrm>
        </p:spPr>
        <p:txBody>
          <a:bodyPr/>
          <a:lstStyle/>
          <a:p>
            <a:r>
              <a:rPr lang="zh-CN" altLang="en-US" sz="2000" dirty="0" smtClean="0"/>
              <a:t>互联网报文存取协议 </a:t>
            </a:r>
            <a:r>
              <a:rPr lang="en-US" altLang="zh-CN" sz="2000" dirty="0" smtClean="0"/>
              <a:t>(IMAP, Internet Message Access Protocol) [RFC 3501]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 smtClean="0"/>
              <a:t>客户</a:t>
            </a:r>
            <a:r>
              <a:rPr lang="en-US" altLang="zh-CN" sz="1800" dirty="0" smtClean="0"/>
              <a:t>/</a:t>
            </a:r>
            <a:r>
              <a:rPr lang="zh-CN" altLang="en-US" sz="1800" dirty="0" smtClean="0"/>
              <a:t>服务器</a:t>
            </a:r>
            <a:r>
              <a:rPr lang="zh-CN" altLang="en-US" sz="1800" dirty="0"/>
              <a:t>方式</a:t>
            </a:r>
            <a:r>
              <a:rPr lang="zh-CN" altLang="en-US" sz="1800" dirty="0" smtClean="0"/>
              <a:t>工作</a:t>
            </a:r>
            <a:endParaRPr lang="zh-CN" altLang="en-US" sz="1800" dirty="0"/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联机</a:t>
            </a:r>
            <a:r>
              <a:rPr lang="zh-CN" altLang="en-US" sz="1800" dirty="0" smtClean="0"/>
              <a:t>协议</a:t>
            </a:r>
            <a:r>
              <a:rPr lang="zh-CN" altLang="en-US" sz="1800" dirty="0"/>
              <a:t>，</a:t>
            </a:r>
            <a:r>
              <a:rPr lang="zh-CN" altLang="en-US" sz="1800" dirty="0" smtClean="0"/>
              <a:t>用户</a:t>
            </a:r>
            <a:r>
              <a:rPr lang="zh-CN" altLang="en-US" sz="1800" dirty="0"/>
              <a:t>在自己的 </a:t>
            </a:r>
            <a:r>
              <a:rPr lang="en-US" altLang="zh-CN" sz="1800" dirty="0"/>
              <a:t>PC </a:t>
            </a:r>
            <a:r>
              <a:rPr lang="zh-CN" altLang="en-US" sz="1800" dirty="0"/>
              <a:t>机上就可以操纵 </a:t>
            </a:r>
            <a:r>
              <a:rPr lang="en-US" altLang="zh-CN" sz="1800" dirty="0"/>
              <a:t>ISP </a:t>
            </a:r>
            <a:r>
              <a:rPr lang="zh-CN" altLang="en-US" sz="1800" dirty="0"/>
              <a:t>的邮件服务器的邮箱，就像在本地操纵</a:t>
            </a:r>
            <a:r>
              <a:rPr lang="zh-CN" altLang="en-US" sz="1800" dirty="0" smtClean="0"/>
              <a:t>一样</a:t>
            </a:r>
            <a:endParaRPr lang="en-US" altLang="zh-CN" sz="1800" dirty="0" smtClean="0"/>
          </a:p>
          <a:p>
            <a:pPr lvl="2">
              <a:lnSpc>
                <a:spcPct val="150000"/>
              </a:lnSpc>
            </a:pPr>
            <a:r>
              <a:rPr lang="zh-CN" altLang="en-US" sz="1600" dirty="0"/>
              <a:t>当用户 </a:t>
            </a:r>
            <a:r>
              <a:rPr lang="en-US" altLang="zh-CN" sz="1600" dirty="0"/>
              <a:t>PC </a:t>
            </a:r>
            <a:r>
              <a:rPr lang="zh-CN" altLang="en-US" sz="1600" dirty="0"/>
              <a:t>机上的 </a:t>
            </a:r>
            <a:r>
              <a:rPr lang="en-US" altLang="zh-CN" sz="1600" dirty="0"/>
              <a:t>IMAP </a:t>
            </a:r>
            <a:r>
              <a:rPr lang="zh-CN" altLang="en-US" sz="1600" dirty="0"/>
              <a:t>客户程序打开 </a:t>
            </a:r>
            <a:r>
              <a:rPr lang="en-US" altLang="zh-CN" sz="1600" dirty="0"/>
              <a:t>IMAP </a:t>
            </a:r>
            <a:r>
              <a:rPr lang="zh-CN" altLang="en-US" sz="1600" dirty="0"/>
              <a:t>服务器的邮箱时，</a:t>
            </a:r>
            <a:r>
              <a:rPr lang="zh-CN" altLang="en-US" sz="1600" dirty="0" smtClean="0"/>
              <a:t>用户可</a:t>
            </a:r>
            <a:r>
              <a:rPr lang="zh-CN" altLang="en-US" sz="1600" dirty="0"/>
              <a:t>看到邮件的</a:t>
            </a:r>
            <a:r>
              <a:rPr lang="zh-CN" altLang="en-US" sz="1600" dirty="0" smtClean="0"/>
              <a:t>首部；若</a:t>
            </a:r>
            <a:r>
              <a:rPr lang="zh-CN" altLang="en-US" sz="1600" dirty="0"/>
              <a:t>用户需要打开某个邮件，则该邮件才传到用户的计算机</a:t>
            </a:r>
            <a:r>
              <a:rPr lang="zh-CN" altLang="en-US" sz="1600" dirty="0" smtClean="0"/>
              <a:t>上</a:t>
            </a:r>
            <a:endParaRPr lang="en-US" altLang="zh-CN" sz="1600" dirty="0" smtClean="0"/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允许收件人只读取邮件中的某一个部分</a:t>
            </a:r>
            <a:endParaRPr lang="en-US" altLang="zh-CN" sz="1800" dirty="0"/>
          </a:p>
          <a:p>
            <a:pPr lvl="2">
              <a:lnSpc>
                <a:spcPct val="150000"/>
              </a:lnSpc>
            </a:pPr>
            <a:r>
              <a:rPr lang="zh-CN" altLang="en-US" sz="1600" dirty="0"/>
              <a:t>例如：当收到一个带有视频附件的邮件，为了节省时间，可以先下载邮件的正文部分，待以后有时间再读取或下载这个很长的附件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 smtClean="0"/>
              <a:t>缺点</a:t>
            </a:r>
            <a:r>
              <a:rPr lang="zh-CN" altLang="en-US" sz="1800" dirty="0"/>
              <a:t>是如果用户没有将邮件复制到自己的 </a:t>
            </a:r>
            <a:r>
              <a:rPr lang="en-US" altLang="zh-CN" sz="1800" dirty="0"/>
              <a:t>PC </a:t>
            </a:r>
            <a:r>
              <a:rPr lang="zh-CN" altLang="en-US" sz="1800" dirty="0"/>
              <a:t>上，则邮件一直是存放在 </a:t>
            </a:r>
            <a:r>
              <a:rPr lang="en-US" altLang="zh-CN" sz="1800" dirty="0"/>
              <a:t>IMAP </a:t>
            </a:r>
            <a:r>
              <a:rPr lang="zh-CN" altLang="en-US" sz="1800" dirty="0"/>
              <a:t>服务器</a:t>
            </a:r>
            <a:r>
              <a:rPr lang="zh-CN" altLang="en-US" sz="1800" dirty="0" smtClean="0"/>
              <a:t>上</a:t>
            </a:r>
            <a:endParaRPr lang="en-US" altLang="zh-CN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7967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电子邮件的信息格式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7649" y="1349729"/>
            <a:ext cx="8686801" cy="5260620"/>
          </a:xfrm>
        </p:spPr>
        <p:txBody>
          <a:bodyPr/>
          <a:lstStyle/>
          <a:p>
            <a:r>
              <a:rPr lang="zh-CN" altLang="en-US" sz="2000" dirty="0" smtClean="0"/>
              <a:t>电子邮件</a:t>
            </a:r>
            <a:r>
              <a:rPr lang="zh-CN" altLang="en-US" sz="2000" dirty="0"/>
              <a:t>分为</a:t>
            </a:r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</a:rPr>
              <a:t>信封</a:t>
            </a:r>
            <a:r>
              <a:rPr lang="zh-CN" altLang="en-US" sz="2000" dirty="0"/>
              <a:t>和</a:t>
            </a:r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</a:rPr>
              <a:t>内容</a:t>
            </a:r>
            <a:r>
              <a:rPr lang="zh-CN" altLang="en-US" sz="2000" dirty="0"/>
              <a:t>两大部分</a:t>
            </a:r>
            <a:endParaRPr lang="en-US" altLang="zh-CN" sz="2000" dirty="0"/>
          </a:p>
          <a:p>
            <a:r>
              <a:rPr lang="zh-CN" altLang="en-US" sz="2000" dirty="0" smtClean="0"/>
              <a:t>邮件内容包括</a:t>
            </a:r>
            <a:r>
              <a:rPr lang="zh-CN" altLang="en-US" sz="2000" dirty="0" smtClean="0">
                <a:solidFill>
                  <a:schemeClr val="accent5">
                    <a:lumMod val="50000"/>
                  </a:schemeClr>
                </a:solidFill>
              </a:rPr>
              <a:t>首部 </a:t>
            </a:r>
            <a:r>
              <a:rPr lang="en-US" altLang="zh-CN" sz="2000" dirty="0">
                <a:solidFill>
                  <a:schemeClr val="accent5">
                    <a:lumMod val="50000"/>
                  </a:schemeClr>
                </a:solidFill>
              </a:rPr>
              <a:t>(header</a:t>
            </a:r>
            <a:r>
              <a:rPr lang="en-US" altLang="zh-CN" sz="2000" dirty="0" smtClean="0">
                <a:solidFill>
                  <a:schemeClr val="accent5">
                    <a:lumMod val="50000"/>
                  </a:schemeClr>
                </a:solidFill>
              </a:rPr>
              <a:t>)</a:t>
            </a:r>
            <a:r>
              <a:rPr lang="zh-CN" altLang="en-US" sz="2000" dirty="0" smtClean="0"/>
              <a:t>和</a:t>
            </a:r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</a:rPr>
              <a:t>主体 </a:t>
            </a:r>
            <a:r>
              <a:rPr lang="en-US" altLang="zh-CN" sz="2000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en-US" altLang="zh-CN" sz="2000" dirty="0" smtClean="0">
                <a:solidFill>
                  <a:schemeClr val="accent5">
                    <a:lumMod val="50000"/>
                  </a:schemeClr>
                </a:solidFill>
              </a:rPr>
              <a:t>body) </a:t>
            </a:r>
          </a:p>
          <a:p>
            <a:pPr lvl="1"/>
            <a:r>
              <a:rPr lang="en-US" altLang="zh-CN" sz="1800" dirty="0">
                <a:cs typeface="+mn-cs"/>
              </a:rPr>
              <a:t>[RFC 5322]</a:t>
            </a:r>
            <a:r>
              <a:rPr lang="zh-CN" altLang="en-US" sz="1800" dirty="0">
                <a:cs typeface="+mn-cs"/>
              </a:rPr>
              <a:t>只规定了</a:t>
            </a:r>
            <a:r>
              <a:rPr lang="zh-CN" altLang="en-US" sz="1800" dirty="0" smtClean="0">
                <a:cs typeface="+mn-cs"/>
              </a:rPr>
              <a:t>首部格式</a:t>
            </a:r>
            <a:r>
              <a:rPr lang="zh-CN" altLang="en-US" sz="1800" dirty="0">
                <a:cs typeface="+mn-cs"/>
              </a:rPr>
              <a:t>，主体部分让用户自由撰写</a:t>
            </a:r>
          </a:p>
          <a:p>
            <a:r>
              <a:rPr lang="zh-CN" altLang="en-US" sz="2000" dirty="0" smtClean="0"/>
              <a:t>邮件内容首部</a:t>
            </a:r>
            <a:endParaRPr lang="en-US" altLang="zh-CN" sz="2000" dirty="0" smtClean="0"/>
          </a:p>
          <a:p>
            <a:pPr lvl="1">
              <a:spcBef>
                <a:spcPts val="1200"/>
              </a:spcBef>
            </a:pPr>
            <a:r>
              <a:rPr lang="en-US" altLang="zh-CN" sz="1800" dirty="0">
                <a:cs typeface="+mn-cs"/>
              </a:rPr>
              <a:t>“</a:t>
            </a:r>
            <a:r>
              <a:rPr lang="en-US" altLang="zh-CN" sz="1800" dirty="0" smtClean="0">
                <a:cs typeface="+mn-cs"/>
              </a:rPr>
              <a:t>To: ” </a:t>
            </a:r>
            <a:r>
              <a:rPr lang="zh-CN" altLang="en-US" sz="1800" dirty="0">
                <a:cs typeface="+mn-cs"/>
              </a:rPr>
              <a:t>后面填入一个或多个收件人的电子邮件</a:t>
            </a:r>
            <a:r>
              <a:rPr lang="zh-CN" altLang="en-US" sz="1800" dirty="0" smtClean="0">
                <a:cs typeface="+mn-cs"/>
              </a:rPr>
              <a:t>地址</a:t>
            </a:r>
            <a:endParaRPr lang="en-US" altLang="zh-CN" sz="1800" dirty="0" smtClean="0">
              <a:cs typeface="+mn-cs"/>
            </a:endParaRPr>
          </a:p>
          <a:p>
            <a:pPr lvl="2">
              <a:spcBef>
                <a:spcPts val="1200"/>
              </a:spcBef>
            </a:pPr>
            <a:r>
              <a:rPr lang="zh-CN" altLang="en-US" sz="1600" dirty="0" smtClean="0">
                <a:cs typeface="+mn-cs"/>
              </a:rPr>
              <a:t>用户</a:t>
            </a:r>
            <a:r>
              <a:rPr lang="zh-CN" altLang="en-US" sz="1600" dirty="0">
                <a:cs typeface="+mn-cs"/>
              </a:rPr>
              <a:t>只需打开地址簿，点击收件人名字，</a:t>
            </a:r>
            <a:r>
              <a:rPr lang="zh-CN" altLang="en-US" sz="1600" dirty="0" smtClean="0">
                <a:cs typeface="+mn-cs"/>
              </a:rPr>
              <a:t>收件人地址</a:t>
            </a:r>
            <a:r>
              <a:rPr lang="zh-CN" altLang="en-US" sz="1600" dirty="0">
                <a:cs typeface="+mn-cs"/>
              </a:rPr>
              <a:t>就会自动地填入到</a:t>
            </a:r>
            <a:r>
              <a:rPr lang="zh-CN" altLang="en-US" sz="1600" dirty="0" smtClean="0">
                <a:cs typeface="+mn-cs"/>
              </a:rPr>
              <a:t>合适位置</a:t>
            </a:r>
            <a:endParaRPr lang="zh-CN" altLang="en-US" sz="1600" dirty="0">
              <a:cs typeface="+mn-cs"/>
            </a:endParaRPr>
          </a:p>
          <a:p>
            <a:pPr lvl="1">
              <a:spcBef>
                <a:spcPts val="1200"/>
              </a:spcBef>
            </a:pPr>
            <a:r>
              <a:rPr lang="en-US" altLang="zh-CN" sz="1800" dirty="0"/>
              <a:t>“</a:t>
            </a:r>
            <a:r>
              <a:rPr lang="en-US" altLang="zh-CN" sz="1800" dirty="0" smtClean="0">
                <a:cs typeface="+mn-cs"/>
              </a:rPr>
              <a:t>Subject</a:t>
            </a:r>
            <a:r>
              <a:rPr lang="en-US" altLang="zh-CN" sz="1800" dirty="0"/>
              <a:t> : ”</a:t>
            </a:r>
            <a:r>
              <a:rPr lang="en-US" altLang="zh-CN" sz="1800" dirty="0" smtClean="0">
                <a:cs typeface="+mn-cs"/>
              </a:rPr>
              <a:t> </a:t>
            </a:r>
            <a:r>
              <a:rPr lang="zh-CN" altLang="en-US" sz="1800" dirty="0">
                <a:cs typeface="+mn-cs"/>
              </a:rPr>
              <a:t>是邮件的</a:t>
            </a:r>
            <a:r>
              <a:rPr lang="zh-CN" altLang="en-US" sz="1800" dirty="0" smtClean="0">
                <a:cs typeface="+mn-cs"/>
              </a:rPr>
              <a:t>主题，反映邮件</a:t>
            </a:r>
            <a:r>
              <a:rPr lang="zh-CN" altLang="en-US" sz="1800" dirty="0">
                <a:cs typeface="+mn-cs"/>
              </a:rPr>
              <a:t>的主要内容，便于用户查找</a:t>
            </a:r>
            <a:r>
              <a:rPr lang="zh-CN" altLang="en-US" sz="1800" dirty="0" smtClean="0">
                <a:cs typeface="+mn-cs"/>
              </a:rPr>
              <a:t>邮件</a:t>
            </a:r>
            <a:endParaRPr lang="zh-CN" altLang="en-US" sz="1800" dirty="0">
              <a:cs typeface="+mn-cs"/>
            </a:endParaRPr>
          </a:p>
          <a:p>
            <a:pPr lvl="1">
              <a:spcBef>
                <a:spcPts val="1200"/>
              </a:spcBef>
            </a:pPr>
            <a:r>
              <a:rPr lang="en-US" altLang="zh-CN" sz="1800" dirty="0"/>
              <a:t>“</a:t>
            </a:r>
            <a:r>
              <a:rPr lang="en-US" altLang="zh-CN" sz="1800" dirty="0" smtClean="0">
                <a:cs typeface="+mn-cs"/>
              </a:rPr>
              <a:t>Cc</a:t>
            </a:r>
            <a:r>
              <a:rPr lang="en-US" altLang="zh-CN" sz="1800" dirty="0"/>
              <a:t> : ”</a:t>
            </a:r>
            <a:r>
              <a:rPr lang="en-US" altLang="zh-CN" sz="1800" dirty="0" smtClean="0">
                <a:cs typeface="+mn-cs"/>
              </a:rPr>
              <a:t>  </a:t>
            </a:r>
            <a:r>
              <a:rPr lang="zh-CN" altLang="en-US" sz="1800" dirty="0">
                <a:cs typeface="+mn-cs"/>
              </a:rPr>
              <a:t>表示应给某某人发送一个邮件</a:t>
            </a:r>
            <a:r>
              <a:rPr lang="zh-CN" altLang="en-US" sz="1800" dirty="0" smtClean="0">
                <a:cs typeface="+mn-cs"/>
              </a:rPr>
              <a:t>副本</a:t>
            </a:r>
            <a:endParaRPr lang="zh-CN" altLang="en-US" sz="1800" dirty="0">
              <a:cs typeface="+mn-cs"/>
            </a:endParaRPr>
          </a:p>
          <a:p>
            <a:pPr lvl="1">
              <a:spcBef>
                <a:spcPts val="1200"/>
              </a:spcBef>
            </a:pPr>
            <a:r>
              <a:rPr lang="en-US" altLang="zh-CN" sz="1800" dirty="0"/>
              <a:t>“</a:t>
            </a:r>
            <a:r>
              <a:rPr lang="en-US" altLang="zh-CN" sz="1800" dirty="0" smtClean="0">
                <a:cs typeface="+mn-cs"/>
              </a:rPr>
              <a:t>From” </a:t>
            </a:r>
            <a:r>
              <a:rPr lang="zh-CN" altLang="en-US" sz="1800" dirty="0">
                <a:cs typeface="+mn-cs"/>
              </a:rPr>
              <a:t>和 </a:t>
            </a:r>
            <a:r>
              <a:rPr lang="en-US" altLang="zh-CN" sz="1800" dirty="0"/>
              <a:t>“</a:t>
            </a:r>
            <a:r>
              <a:rPr lang="en-US" altLang="zh-CN" sz="1800" dirty="0" smtClean="0">
                <a:cs typeface="+mn-cs"/>
              </a:rPr>
              <a:t>Date</a:t>
            </a:r>
            <a:r>
              <a:rPr lang="en-US" altLang="zh-CN" sz="1800" dirty="0">
                <a:cs typeface="+mn-cs"/>
              </a:rPr>
              <a:t>” </a:t>
            </a:r>
            <a:r>
              <a:rPr lang="zh-CN" altLang="en-US" sz="1800" dirty="0">
                <a:cs typeface="+mn-cs"/>
              </a:rPr>
              <a:t>表示发信人的电子邮件地址和发信</a:t>
            </a:r>
            <a:r>
              <a:rPr lang="zh-CN" altLang="en-US" sz="1800" dirty="0" smtClean="0">
                <a:cs typeface="+mn-cs"/>
              </a:rPr>
              <a:t>日期</a:t>
            </a:r>
            <a:endParaRPr lang="zh-CN" altLang="en-US" sz="1800" dirty="0">
              <a:cs typeface="+mn-cs"/>
            </a:endParaRPr>
          </a:p>
          <a:p>
            <a:pPr lvl="1">
              <a:spcBef>
                <a:spcPts val="1200"/>
              </a:spcBef>
            </a:pPr>
            <a:r>
              <a:rPr lang="en-US" altLang="zh-CN" sz="1800" dirty="0"/>
              <a:t>“</a:t>
            </a:r>
            <a:r>
              <a:rPr lang="en-US" altLang="zh-CN" sz="1800" dirty="0" smtClean="0">
                <a:cs typeface="+mn-cs"/>
              </a:rPr>
              <a:t>Reply-To</a:t>
            </a:r>
            <a:r>
              <a:rPr lang="en-US" altLang="zh-CN" sz="1800" dirty="0" smtClean="0"/>
              <a:t>”</a:t>
            </a:r>
            <a:r>
              <a:rPr lang="en-US" altLang="zh-CN" sz="1800" dirty="0" smtClean="0">
                <a:cs typeface="+mn-cs"/>
              </a:rPr>
              <a:t> </a:t>
            </a:r>
            <a:r>
              <a:rPr lang="zh-CN" altLang="en-US" sz="1800" dirty="0">
                <a:cs typeface="+mn-cs"/>
              </a:rPr>
              <a:t>是对方回信所用的</a:t>
            </a:r>
            <a:r>
              <a:rPr lang="zh-CN" altLang="en-US" sz="1800" dirty="0" smtClean="0">
                <a:cs typeface="+mn-cs"/>
              </a:rPr>
              <a:t>地址</a:t>
            </a:r>
            <a:endParaRPr lang="en-US" altLang="zh-CN" sz="1800" dirty="0">
              <a:cs typeface="+mn-cs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zh-CN" altLang="en-US" sz="2000" dirty="0" smtClean="0"/>
              <a:t>用户</a:t>
            </a:r>
            <a:r>
              <a:rPr lang="zh-CN" altLang="en-US" sz="2000" dirty="0"/>
              <a:t>写好首部后，邮件系统</a:t>
            </a:r>
            <a:r>
              <a:rPr lang="zh-CN" altLang="en-US" sz="2000"/>
              <a:t>将</a:t>
            </a:r>
            <a:r>
              <a:rPr lang="zh-CN" altLang="en-US" sz="2000" smtClean="0"/>
              <a:t>自动从中提取</a:t>
            </a:r>
            <a:r>
              <a:rPr lang="zh-CN" altLang="en-US" sz="2000" dirty="0" smtClean="0"/>
              <a:t>信封</a:t>
            </a:r>
            <a:r>
              <a:rPr lang="zh-CN" altLang="en-US" sz="2000" dirty="0"/>
              <a:t>所</a:t>
            </a:r>
            <a:r>
              <a:rPr lang="zh-CN" altLang="en-US" sz="2000" dirty="0" smtClean="0"/>
              <a:t>需信息并</a:t>
            </a:r>
            <a:r>
              <a:rPr lang="zh-CN" altLang="en-US" sz="2000" dirty="0"/>
              <a:t>写在信封</a:t>
            </a:r>
            <a:r>
              <a:rPr lang="zh-CN" altLang="en-US" sz="2000" dirty="0" smtClean="0"/>
              <a:t>上</a:t>
            </a:r>
            <a:endParaRPr lang="en-US" altLang="zh-CN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4945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电子邮件的信息格式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444979"/>
            <a:ext cx="8370711" cy="5260620"/>
          </a:xfrm>
        </p:spPr>
        <p:txBody>
          <a:bodyPr/>
          <a:lstStyle/>
          <a:p>
            <a:r>
              <a:rPr lang="zh-CN" altLang="en-US" sz="2000" dirty="0" smtClean="0"/>
              <a:t>电子邮件最初的格式存在以下问题</a:t>
            </a:r>
            <a:r>
              <a:rPr lang="en-US" altLang="zh-CN" sz="20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 smtClean="0">
                <a:cs typeface="+mn-cs"/>
              </a:rPr>
              <a:t>限于</a:t>
            </a:r>
            <a:r>
              <a:rPr lang="zh-CN" altLang="en-US" sz="1800" dirty="0">
                <a:cs typeface="+mn-cs"/>
              </a:rPr>
              <a:t>传送 </a:t>
            </a:r>
            <a:r>
              <a:rPr lang="en-US" altLang="zh-CN" sz="1800" dirty="0">
                <a:cs typeface="+mn-cs"/>
              </a:rPr>
              <a:t>7 </a:t>
            </a:r>
            <a:r>
              <a:rPr lang="zh-CN" altLang="en-US" sz="1800" dirty="0">
                <a:cs typeface="+mn-cs"/>
              </a:rPr>
              <a:t>位的 </a:t>
            </a:r>
            <a:r>
              <a:rPr lang="en-US" altLang="zh-CN" sz="1800" dirty="0">
                <a:cs typeface="+mn-cs"/>
              </a:rPr>
              <a:t>ASCII </a:t>
            </a:r>
            <a:r>
              <a:rPr lang="zh-CN" altLang="en-US" sz="1800" dirty="0" smtClean="0">
                <a:cs typeface="+mn-cs"/>
              </a:rPr>
              <a:t>码，许多</a:t>
            </a:r>
            <a:r>
              <a:rPr lang="zh-CN" altLang="en-US" sz="1800" dirty="0">
                <a:cs typeface="+mn-cs"/>
              </a:rPr>
              <a:t>其他非英语国家的</a:t>
            </a:r>
            <a:r>
              <a:rPr lang="zh-CN" altLang="en-US" sz="1800" dirty="0" smtClean="0">
                <a:cs typeface="+mn-cs"/>
              </a:rPr>
              <a:t>文字 </a:t>
            </a:r>
            <a:r>
              <a:rPr lang="en-US" altLang="zh-CN" sz="1800" dirty="0" smtClean="0">
                <a:cs typeface="+mn-cs"/>
              </a:rPr>
              <a:t>(</a:t>
            </a:r>
            <a:r>
              <a:rPr lang="zh-CN" altLang="en-US" sz="1800" dirty="0" smtClean="0">
                <a:cs typeface="+mn-cs"/>
              </a:rPr>
              <a:t>如</a:t>
            </a:r>
            <a:r>
              <a:rPr lang="zh-CN" altLang="en-US" sz="1800" dirty="0">
                <a:cs typeface="+mn-cs"/>
              </a:rPr>
              <a:t>中文、俄文，甚至带重音符号的法文或</a:t>
            </a:r>
            <a:r>
              <a:rPr lang="zh-CN" altLang="en-US" sz="1800" dirty="0" smtClean="0">
                <a:cs typeface="+mn-cs"/>
              </a:rPr>
              <a:t>德文</a:t>
            </a:r>
            <a:r>
              <a:rPr lang="en-US" altLang="zh-CN" sz="1800" dirty="0" smtClean="0">
                <a:cs typeface="+mn-cs"/>
              </a:rPr>
              <a:t>) </a:t>
            </a:r>
            <a:r>
              <a:rPr lang="zh-CN" altLang="en-US" sz="1800" dirty="0" smtClean="0">
                <a:cs typeface="+mn-cs"/>
              </a:rPr>
              <a:t>无法传送</a:t>
            </a:r>
            <a:endParaRPr lang="en-US" altLang="zh-CN" sz="1800" dirty="0" smtClean="0">
              <a:cs typeface="+mn-cs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 smtClean="0"/>
              <a:t>不能</a:t>
            </a:r>
            <a:r>
              <a:rPr lang="zh-CN" altLang="en-US" sz="1800" dirty="0"/>
              <a:t>传送可执行文件或其他的二进制</a:t>
            </a:r>
            <a:r>
              <a:rPr lang="zh-CN" altLang="en-US" sz="1800" dirty="0" smtClean="0"/>
              <a:t>对象</a:t>
            </a:r>
            <a:endParaRPr lang="en-US" altLang="zh-CN" sz="1800" dirty="0" smtClean="0"/>
          </a:p>
          <a:p>
            <a:pPr lvl="1">
              <a:lnSpc>
                <a:spcPct val="150000"/>
              </a:lnSpc>
            </a:pPr>
            <a:r>
              <a:rPr lang="zh-CN" altLang="en-US" sz="1800" dirty="0" smtClean="0">
                <a:cs typeface="+mn-cs"/>
              </a:rPr>
              <a:t>服务器</a:t>
            </a:r>
            <a:r>
              <a:rPr lang="zh-CN" altLang="en-US" sz="1800" dirty="0">
                <a:cs typeface="+mn-cs"/>
              </a:rPr>
              <a:t>会拒绝超过一定长度的</a:t>
            </a:r>
            <a:r>
              <a:rPr lang="zh-CN" altLang="en-US" sz="1800" dirty="0" smtClean="0">
                <a:cs typeface="+mn-cs"/>
              </a:rPr>
              <a:t>邮件</a:t>
            </a:r>
            <a:endParaRPr lang="en-US" altLang="zh-CN" sz="1800" dirty="0" smtClean="0">
              <a:cs typeface="+mn-cs"/>
            </a:endParaRPr>
          </a:p>
          <a:p>
            <a:r>
              <a:rPr lang="en-US" altLang="zh-CN" sz="2000" dirty="0" smtClean="0"/>
              <a:t>MIME</a:t>
            </a:r>
            <a:r>
              <a:rPr lang="zh-CN" altLang="en-US" sz="2000" dirty="0" smtClean="0"/>
              <a:t>协议扩充以允许支持所有种类的数据，包括三部分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5 </a:t>
            </a:r>
            <a:r>
              <a:rPr lang="zh-CN" altLang="en-US" sz="1800" dirty="0"/>
              <a:t>个新的邮件首部字段，提供有关邮件主体的</a:t>
            </a:r>
            <a:r>
              <a:rPr lang="zh-CN" altLang="en-US" sz="1800" dirty="0" smtClean="0"/>
              <a:t>信息</a:t>
            </a:r>
            <a:endParaRPr lang="en-US" altLang="zh-CN" sz="1800" dirty="0"/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定义了许多邮件内容的格式，对多媒体电子邮件的表示方法进行了标准化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定义了传送编码，可对任何内容格式进行转换，而不会被邮件系统改变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806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电子邮件的信息格式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444979"/>
            <a:ext cx="8370711" cy="5260620"/>
          </a:xfrm>
        </p:spPr>
        <p:txBody>
          <a:bodyPr/>
          <a:lstStyle/>
          <a:p>
            <a:r>
              <a:rPr lang="en-US" altLang="zh-CN" sz="2000" dirty="0"/>
              <a:t>MIME </a:t>
            </a:r>
            <a:r>
              <a:rPr lang="zh-CN" altLang="en-US" sz="2000" dirty="0" smtClean="0"/>
              <a:t>增加的 </a:t>
            </a:r>
            <a:r>
              <a:rPr lang="en-US" altLang="zh-CN" sz="2000" dirty="0"/>
              <a:t>5 </a:t>
            </a:r>
            <a:r>
              <a:rPr lang="zh-CN" altLang="en-US" sz="2000" dirty="0" smtClean="0"/>
              <a:t>个邮件首部</a:t>
            </a:r>
            <a:r>
              <a:rPr lang="en-US" altLang="zh-CN" sz="20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cs typeface="+mn-cs"/>
              </a:rPr>
              <a:t>MIME-Version</a:t>
            </a:r>
            <a:r>
              <a:rPr lang="zh-CN" altLang="en-US" sz="1800" dirty="0">
                <a:cs typeface="+mn-cs"/>
              </a:rPr>
              <a:t>：标志 </a:t>
            </a:r>
            <a:r>
              <a:rPr lang="en-US" altLang="zh-CN" sz="1800" dirty="0">
                <a:cs typeface="+mn-cs"/>
              </a:rPr>
              <a:t>MIME </a:t>
            </a:r>
            <a:r>
              <a:rPr lang="zh-CN" altLang="en-US" sz="1800" dirty="0">
                <a:cs typeface="+mn-cs"/>
              </a:rPr>
              <a:t>的</a:t>
            </a:r>
            <a:r>
              <a:rPr lang="zh-CN" altLang="en-US" sz="1800" dirty="0" smtClean="0">
                <a:cs typeface="+mn-cs"/>
              </a:rPr>
              <a:t>版本，现在</a:t>
            </a:r>
            <a:r>
              <a:rPr lang="zh-CN" altLang="en-US" sz="1800" dirty="0">
                <a:cs typeface="+mn-cs"/>
              </a:rPr>
              <a:t>的版本号是 </a:t>
            </a:r>
            <a:r>
              <a:rPr lang="en-US" altLang="zh-CN" sz="1800" dirty="0" smtClean="0">
                <a:cs typeface="+mn-cs"/>
              </a:rPr>
              <a:t>1.0</a:t>
            </a:r>
          </a:p>
          <a:p>
            <a:pPr lvl="2">
              <a:lnSpc>
                <a:spcPct val="150000"/>
              </a:lnSpc>
            </a:pPr>
            <a:r>
              <a:rPr lang="zh-CN" altLang="en-US" sz="1600" dirty="0" smtClean="0">
                <a:cs typeface="+mn-cs"/>
              </a:rPr>
              <a:t>若无此行，则为英文文本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 smtClean="0">
                <a:cs typeface="+mn-cs"/>
              </a:rPr>
              <a:t>Content-Description</a:t>
            </a:r>
            <a:r>
              <a:rPr lang="zh-CN" altLang="en-US" sz="1800" dirty="0" smtClean="0">
                <a:cs typeface="+mn-cs"/>
              </a:rPr>
              <a:t>：这是可读字符串，说明此邮件是什么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 smtClean="0">
                <a:cs typeface="+mn-cs"/>
              </a:rPr>
              <a:t>Content-Id</a:t>
            </a:r>
            <a:r>
              <a:rPr lang="zh-CN" altLang="en-US" sz="1800" dirty="0">
                <a:cs typeface="+mn-cs"/>
              </a:rPr>
              <a:t>：邮件的唯一</a:t>
            </a:r>
            <a:r>
              <a:rPr lang="zh-CN" altLang="en-US" sz="1800" dirty="0" smtClean="0">
                <a:cs typeface="+mn-cs"/>
              </a:rPr>
              <a:t>标识符 </a:t>
            </a:r>
            <a:endParaRPr lang="zh-CN" altLang="en-US" sz="1800" dirty="0">
              <a:cs typeface="+mn-cs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cs typeface="+mn-cs"/>
              </a:rPr>
              <a:t>Content-Transfer-Encoding</a:t>
            </a:r>
            <a:r>
              <a:rPr lang="zh-CN" altLang="en-US" sz="1800" dirty="0">
                <a:cs typeface="+mn-cs"/>
              </a:rPr>
              <a:t>：在传送时邮件的主体是如何编码</a:t>
            </a:r>
            <a:r>
              <a:rPr lang="zh-CN" altLang="en-US" sz="1800" dirty="0" smtClean="0">
                <a:cs typeface="+mn-cs"/>
              </a:rPr>
              <a:t>的</a:t>
            </a:r>
            <a:endParaRPr lang="zh-CN" altLang="en-US" sz="1800" dirty="0">
              <a:cs typeface="+mn-cs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cs typeface="+mn-cs"/>
              </a:rPr>
              <a:t>Content-Type</a:t>
            </a:r>
            <a:r>
              <a:rPr lang="zh-CN" altLang="en-US" sz="1800" dirty="0">
                <a:cs typeface="+mn-cs"/>
              </a:rPr>
              <a:t>：说明邮件的性质</a:t>
            </a:r>
            <a:endParaRPr lang="en-US" altLang="zh-CN" sz="1800" dirty="0" smtClean="0"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1152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电子邮件的信息格式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444979"/>
            <a:ext cx="8370711" cy="5260620"/>
          </a:xfrm>
        </p:spPr>
        <p:txBody>
          <a:bodyPr/>
          <a:lstStyle/>
          <a:p>
            <a:r>
              <a:rPr lang="zh-CN" altLang="en-US" sz="2000" dirty="0" smtClean="0"/>
              <a:t>内容类型</a:t>
            </a:r>
            <a:r>
              <a:rPr lang="en-US" altLang="zh-CN" sz="20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</a:p>
          <a:p>
            <a:pPr lvl="1"/>
            <a:r>
              <a:rPr lang="en-US" altLang="zh-CN" sz="1600" dirty="0">
                <a:cs typeface="+mn-cs"/>
              </a:rPr>
              <a:t>MIME </a:t>
            </a:r>
            <a:r>
              <a:rPr lang="zh-CN" altLang="en-US" sz="1600" dirty="0" smtClean="0">
                <a:cs typeface="+mn-cs"/>
              </a:rPr>
              <a:t>规定 </a:t>
            </a:r>
            <a:r>
              <a:rPr lang="en-US" altLang="zh-CN" sz="1600" dirty="0">
                <a:cs typeface="+mn-cs"/>
              </a:rPr>
              <a:t>Content-Type </a:t>
            </a:r>
            <a:r>
              <a:rPr lang="zh-CN" altLang="en-US" sz="1600" dirty="0">
                <a:cs typeface="+mn-cs"/>
              </a:rPr>
              <a:t>说明必须含有两个标识符，即内容</a:t>
            </a:r>
            <a:r>
              <a:rPr lang="zh-CN" altLang="en-US" sz="1600" dirty="0" smtClean="0">
                <a:cs typeface="+mn-cs"/>
              </a:rPr>
              <a:t>类型 </a:t>
            </a:r>
            <a:r>
              <a:rPr lang="en-US" altLang="zh-CN" sz="1600" dirty="0" smtClean="0">
                <a:cs typeface="+mn-cs"/>
              </a:rPr>
              <a:t>(</a:t>
            </a:r>
            <a:r>
              <a:rPr lang="en-US" altLang="zh-CN" sz="1600" dirty="0">
                <a:cs typeface="+mn-cs"/>
              </a:rPr>
              <a:t>type</a:t>
            </a:r>
            <a:r>
              <a:rPr lang="en-US" altLang="zh-CN" sz="1600" dirty="0" smtClean="0">
                <a:cs typeface="+mn-cs"/>
              </a:rPr>
              <a:t>) </a:t>
            </a:r>
            <a:r>
              <a:rPr lang="zh-CN" altLang="en-US" sz="1600" dirty="0" smtClean="0">
                <a:cs typeface="+mn-cs"/>
              </a:rPr>
              <a:t>和子类型 </a:t>
            </a:r>
            <a:r>
              <a:rPr lang="en-US" altLang="zh-CN" sz="1600" dirty="0" smtClean="0">
                <a:cs typeface="+mn-cs"/>
              </a:rPr>
              <a:t>(</a:t>
            </a:r>
            <a:r>
              <a:rPr lang="en-US" altLang="zh-CN" sz="1600" dirty="0">
                <a:cs typeface="+mn-cs"/>
              </a:rPr>
              <a:t>subtype)</a:t>
            </a:r>
            <a:r>
              <a:rPr lang="zh-CN" altLang="en-US" sz="1600" dirty="0">
                <a:cs typeface="+mn-cs"/>
              </a:rPr>
              <a:t>，中间</a:t>
            </a:r>
            <a:r>
              <a:rPr lang="zh-CN" altLang="en-US" sz="1600" dirty="0" smtClean="0">
                <a:cs typeface="+mn-cs"/>
              </a:rPr>
              <a:t>用 </a:t>
            </a:r>
            <a:r>
              <a:rPr lang="en-US" altLang="zh-CN" sz="1600" dirty="0" smtClean="0">
                <a:cs typeface="+mn-cs"/>
              </a:rPr>
              <a:t>“/”</a:t>
            </a:r>
            <a:r>
              <a:rPr lang="zh-CN" altLang="en-US" sz="1600" dirty="0" smtClean="0">
                <a:cs typeface="+mn-cs"/>
              </a:rPr>
              <a:t>分开 </a:t>
            </a:r>
            <a:endParaRPr lang="zh-CN" altLang="en-US" sz="1600" dirty="0">
              <a:cs typeface="+mn-cs"/>
            </a:endParaRPr>
          </a:p>
          <a:p>
            <a:pPr lvl="1">
              <a:spcBef>
                <a:spcPts val="1200"/>
              </a:spcBef>
            </a:pPr>
            <a:r>
              <a:rPr lang="en-US" altLang="zh-CN" sz="1600" dirty="0">
                <a:cs typeface="+mn-cs"/>
              </a:rPr>
              <a:t>MIME </a:t>
            </a:r>
            <a:r>
              <a:rPr lang="zh-CN" altLang="en-US" sz="1600" dirty="0">
                <a:cs typeface="+mn-cs"/>
              </a:rPr>
              <a:t>标准定义了 </a:t>
            </a:r>
            <a:r>
              <a:rPr lang="en-US" altLang="zh-CN" sz="1600" dirty="0">
                <a:cs typeface="+mn-cs"/>
              </a:rPr>
              <a:t>7 </a:t>
            </a:r>
            <a:r>
              <a:rPr lang="zh-CN" altLang="en-US" sz="1600" dirty="0">
                <a:cs typeface="+mn-cs"/>
              </a:rPr>
              <a:t>个基本内容类型</a:t>
            </a:r>
            <a:r>
              <a:rPr lang="zh-CN" altLang="en-US" sz="1600" dirty="0" smtClean="0">
                <a:cs typeface="+mn-cs"/>
              </a:rPr>
              <a:t>和子类型</a:t>
            </a:r>
            <a:endParaRPr lang="en-US" altLang="zh-CN" sz="1600" dirty="0" smtClean="0"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356648"/>
              </p:ext>
            </p:extLst>
          </p:nvPr>
        </p:nvGraphicFramePr>
        <p:xfrm>
          <a:off x="344873" y="3023017"/>
          <a:ext cx="859536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4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6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46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b="0" baseline="0" dirty="0"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内容类型</a:t>
                      </a:r>
                    </a:p>
                  </a:txBody>
                  <a:tcPr marL="28791" marR="28791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b="0" baseline="0" dirty="0"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子类型举例</a:t>
                      </a:r>
                    </a:p>
                  </a:txBody>
                  <a:tcPr marL="28791" marR="28791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b="0" baseline="0" dirty="0"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说明</a:t>
                      </a:r>
                    </a:p>
                  </a:txBody>
                  <a:tcPr marL="28791" marR="28791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baseline="0" dirty="0"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text</a:t>
                      </a:r>
                      <a:r>
                        <a:rPr lang="zh-CN" sz="1800" b="0" baseline="0" dirty="0"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（文本）</a:t>
                      </a:r>
                    </a:p>
                  </a:txBody>
                  <a:tcPr marL="180000" marR="28791" marT="72000" marB="0" anchor="ctr"/>
                </a:tc>
                <a:tc>
                  <a:txBody>
                    <a:bodyPr/>
                    <a:lstStyle/>
                    <a:p>
                      <a:pPr algn="l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baseline="0" dirty="0"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plain, html, xml, </a:t>
                      </a:r>
                      <a:r>
                        <a:rPr lang="en-US" sz="1800" b="0" baseline="0" dirty="0" err="1"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css</a:t>
                      </a:r>
                      <a:endParaRPr lang="zh-CN" sz="1800" b="0" baseline="0" dirty="0">
                        <a:effectLst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0000" marR="28791" marT="72000" marB="0"/>
                </a:tc>
                <a:tc>
                  <a:txBody>
                    <a:bodyPr/>
                    <a:lstStyle/>
                    <a:p>
                      <a:pPr algn="l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b="0" baseline="0" dirty="0"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不同格式的文本</a:t>
                      </a:r>
                    </a:p>
                  </a:txBody>
                  <a:tcPr marL="180000" marR="28791" marT="7200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baseline="0" dirty="0"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image</a:t>
                      </a:r>
                      <a:r>
                        <a:rPr lang="zh-CN" sz="1800" b="0" baseline="0" dirty="0"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（图像）</a:t>
                      </a:r>
                    </a:p>
                  </a:txBody>
                  <a:tcPr marL="180000" marR="28791" marT="72000" marB="0" anchor="ctr"/>
                </a:tc>
                <a:tc>
                  <a:txBody>
                    <a:bodyPr/>
                    <a:lstStyle/>
                    <a:p>
                      <a:pPr algn="l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baseline="0" dirty="0"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gif, jpeg, tiff</a:t>
                      </a:r>
                      <a:endParaRPr lang="zh-CN" sz="1800" b="0" baseline="0" dirty="0">
                        <a:effectLst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0000" marR="28791" marT="72000" marB="0"/>
                </a:tc>
                <a:tc>
                  <a:txBody>
                    <a:bodyPr/>
                    <a:lstStyle/>
                    <a:p>
                      <a:pPr algn="l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b="0" baseline="0" dirty="0"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不同格式的静止图像</a:t>
                      </a:r>
                    </a:p>
                  </a:txBody>
                  <a:tcPr marL="180000" marR="28791" marT="7200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baseline="0" dirty="0"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audio</a:t>
                      </a:r>
                      <a:r>
                        <a:rPr lang="zh-CN" sz="1800" b="0" baseline="0" dirty="0"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（音频）</a:t>
                      </a:r>
                    </a:p>
                  </a:txBody>
                  <a:tcPr marL="180000" marR="28791" marT="72000" marB="0"/>
                </a:tc>
                <a:tc>
                  <a:txBody>
                    <a:bodyPr/>
                    <a:lstStyle/>
                    <a:p>
                      <a:pPr algn="l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baseline="0" dirty="0"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basic, mpeg, mp4</a:t>
                      </a:r>
                      <a:endParaRPr lang="zh-CN" sz="1800" b="0" baseline="0" dirty="0">
                        <a:effectLst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0000" marR="28791" marT="72000" marB="0"/>
                </a:tc>
                <a:tc>
                  <a:txBody>
                    <a:bodyPr/>
                    <a:lstStyle/>
                    <a:p>
                      <a:pPr algn="l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b="0" baseline="0" dirty="0"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可听见的声音</a:t>
                      </a:r>
                    </a:p>
                  </a:txBody>
                  <a:tcPr marL="180000" marR="28791" marT="7200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baseline="0" dirty="0"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video</a:t>
                      </a:r>
                      <a:r>
                        <a:rPr lang="zh-CN" sz="1800" b="0" baseline="0" dirty="0"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（视频）</a:t>
                      </a:r>
                    </a:p>
                  </a:txBody>
                  <a:tcPr marL="180000" marR="28791" marT="72000" marB="0"/>
                </a:tc>
                <a:tc>
                  <a:txBody>
                    <a:bodyPr/>
                    <a:lstStyle/>
                    <a:p>
                      <a:pPr algn="l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baseline="0" dirty="0"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mpeg, mp4, </a:t>
                      </a:r>
                      <a:r>
                        <a:rPr lang="en-US" sz="1800" b="0" baseline="0" dirty="0" err="1"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quicktime</a:t>
                      </a:r>
                      <a:endParaRPr lang="zh-CN" sz="1800" b="0" baseline="0" dirty="0">
                        <a:effectLst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0000" marR="28791" marT="72000" marB="0"/>
                </a:tc>
                <a:tc>
                  <a:txBody>
                    <a:bodyPr/>
                    <a:lstStyle/>
                    <a:p>
                      <a:pPr algn="l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b="0" baseline="0" dirty="0"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不同格式的影片</a:t>
                      </a:r>
                    </a:p>
                  </a:txBody>
                  <a:tcPr marL="180000" marR="28791" marT="7200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baseline="0" dirty="0"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model</a:t>
                      </a:r>
                      <a:r>
                        <a:rPr lang="zh-CN" sz="1800" b="0" baseline="0" dirty="0"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（模型）</a:t>
                      </a:r>
                    </a:p>
                  </a:txBody>
                  <a:tcPr marL="180000" marR="28791" marT="72000" marB="0"/>
                </a:tc>
                <a:tc>
                  <a:txBody>
                    <a:bodyPr/>
                    <a:lstStyle/>
                    <a:p>
                      <a:pPr algn="l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baseline="0" dirty="0" err="1"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vrml</a:t>
                      </a:r>
                      <a:endParaRPr lang="zh-CN" sz="1800" b="0" baseline="0" dirty="0">
                        <a:effectLst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0000" marR="28791" marT="72000" marB="0"/>
                </a:tc>
                <a:tc>
                  <a:txBody>
                    <a:bodyPr/>
                    <a:lstStyle/>
                    <a:p>
                      <a:pPr algn="l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baseline="0" dirty="0"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3D</a:t>
                      </a:r>
                      <a:r>
                        <a:rPr lang="zh-CN" sz="1800" b="0" baseline="0" dirty="0"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模型</a:t>
                      </a:r>
                    </a:p>
                  </a:txBody>
                  <a:tcPr marL="180000" marR="28791" marT="7200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baseline="0" dirty="0"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application</a:t>
                      </a:r>
                      <a:r>
                        <a:rPr lang="zh-CN" sz="1800" b="0" baseline="0" dirty="0"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（应用）</a:t>
                      </a:r>
                    </a:p>
                  </a:txBody>
                  <a:tcPr marL="180000" marR="28791" marT="72000" marB="0"/>
                </a:tc>
                <a:tc>
                  <a:txBody>
                    <a:bodyPr/>
                    <a:lstStyle/>
                    <a:p>
                      <a:pPr algn="l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baseline="0" dirty="0"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octet-stream, pdf, </a:t>
                      </a:r>
                      <a:r>
                        <a:rPr lang="en-US" sz="1800" b="0" baseline="0" dirty="0" err="1" smtClean="0"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javascript</a:t>
                      </a:r>
                      <a:r>
                        <a:rPr lang="en-US" sz="1800" b="0" baseline="0" dirty="0"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, zip</a:t>
                      </a:r>
                      <a:endParaRPr lang="zh-CN" sz="1800" b="0" baseline="0" dirty="0">
                        <a:effectLst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0000" marR="28791" marT="72000" marB="0"/>
                </a:tc>
                <a:tc>
                  <a:txBody>
                    <a:bodyPr/>
                    <a:lstStyle/>
                    <a:p>
                      <a:pPr algn="l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b="0" baseline="0" dirty="0"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不同应用程序产生的数据</a:t>
                      </a:r>
                    </a:p>
                  </a:txBody>
                  <a:tcPr marL="180000" marR="28791" marT="7200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baseline="0" dirty="0"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message</a:t>
                      </a:r>
                      <a:r>
                        <a:rPr lang="zh-CN" sz="1800" b="0" baseline="0" dirty="0"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（报文）</a:t>
                      </a:r>
                    </a:p>
                  </a:txBody>
                  <a:tcPr marL="180000" marR="28791" marT="72000" marB="0" anchor="ctr"/>
                </a:tc>
                <a:tc>
                  <a:txBody>
                    <a:bodyPr/>
                    <a:lstStyle/>
                    <a:p>
                      <a:pPr algn="l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baseline="0" dirty="0"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http, rfc822</a:t>
                      </a:r>
                      <a:endParaRPr lang="zh-CN" sz="1800" b="0" baseline="0" dirty="0">
                        <a:effectLst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0000" marR="28791" marT="72000" marB="0"/>
                </a:tc>
                <a:tc>
                  <a:txBody>
                    <a:bodyPr/>
                    <a:lstStyle/>
                    <a:p>
                      <a:pPr algn="l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b="0" baseline="0" dirty="0"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封装的报文</a:t>
                      </a:r>
                    </a:p>
                  </a:txBody>
                  <a:tcPr marL="180000" marR="28791" marT="7200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baseline="0" dirty="0"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multipart</a:t>
                      </a:r>
                      <a:r>
                        <a:rPr lang="zh-CN" sz="1800" b="0" baseline="0" dirty="0"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（多部分）</a:t>
                      </a:r>
                    </a:p>
                  </a:txBody>
                  <a:tcPr marL="180000" marR="28791" marT="72000" marB="0" anchor="ctr"/>
                </a:tc>
                <a:tc>
                  <a:txBody>
                    <a:bodyPr/>
                    <a:lstStyle/>
                    <a:p>
                      <a:pPr algn="l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baseline="0" dirty="0"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mixed, alternative, parallel, digest</a:t>
                      </a:r>
                      <a:endParaRPr lang="zh-CN" sz="1800" b="0" baseline="0" dirty="0">
                        <a:effectLst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0000" marR="28791" marT="72000" marB="0"/>
                </a:tc>
                <a:tc>
                  <a:txBody>
                    <a:bodyPr/>
                    <a:lstStyle/>
                    <a:p>
                      <a:pPr algn="l" hangingPunc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b="0" baseline="0" dirty="0">
                          <a:effectLst/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多种类型的组合</a:t>
                      </a:r>
                    </a:p>
                  </a:txBody>
                  <a:tcPr marL="180000" marR="28791" marT="7200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9865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7916"/>
            <a:ext cx="8229600" cy="561621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mtClean="0"/>
              <a:t>6.1</a:t>
            </a:r>
            <a:r>
              <a:rPr lang="zh-CN" altLang="en-US" smtClean="0"/>
              <a:t>  基本应用模型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en-US" altLang="zh-CN" smtClean="0"/>
              <a:t>6.2  </a:t>
            </a:r>
            <a:r>
              <a:rPr lang="zh-CN" altLang="en-US" dirty="0" smtClean="0"/>
              <a:t>域名系统</a:t>
            </a:r>
            <a:r>
              <a:rPr lang="en-US" altLang="zh-CN" dirty="0" smtClean="0"/>
              <a:t>DNS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smtClean="0"/>
              <a:t>6.3  </a:t>
            </a:r>
            <a:r>
              <a:rPr lang="zh-CN" altLang="en-US" dirty="0" smtClean="0"/>
              <a:t>万维网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smtClean="0"/>
              <a:t>6.4  </a:t>
            </a:r>
            <a:r>
              <a:rPr lang="zh-CN" altLang="en-US" dirty="0" smtClean="0"/>
              <a:t>电子邮件</a:t>
            </a:r>
            <a:endParaRPr lang="en-US" altLang="zh-CN" dirty="0"/>
          </a:p>
          <a:p>
            <a:r>
              <a:rPr lang="en-US" altLang="zh-CN" smtClean="0">
                <a:solidFill>
                  <a:srgbClr val="FF0000"/>
                </a:solidFill>
              </a:rPr>
              <a:t>6.5  </a:t>
            </a:r>
            <a:r>
              <a:rPr lang="zh-CN" altLang="en-US" dirty="0" smtClean="0">
                <a:solidFill>
                  <a:srgbClr val="FF0000"/>
                </a:solidFill>
              </a:rPr>
              <a:t>文件传送协议</a:t>
            </a:r>
          </a:p>
          <a:p>
            <a:r>
              <a:rPr lang="en-US" altLang="zh-CN" smtClean="0"/>
              <a:t>6.6  </a:t>
            </a:r>
            <a:r>
              <a:rPr lang="zh-CN" altLang="en-US" dirty="0" smtClean="0"/>
              <a:t>远程终端协议 </a:t>
            </a:r>
            <a:r>
              <a:rPr lang="en-US" altLang="zh-CN" dirty="0" smtClean="0"/>
              <a:t>Telnet</a:t>
            </a:r>
            <a:endParaRPr lang="zh-CN" altLang="en-US" dirty="0"/>
          </a:p>
          <a:p>
            <a:r>
              <a:rPr lang="en-US" altLang="zh-CN" smtClean="0"/>
              <a:t>6.7  </a:t>
            </a:r>
            <a:r>
              <a:rPr lang="zh-CN" altLang="en-US" dirty="0" smtClean="0"/>
              <a:t>动态主机配置协议</a:t>
            </a:r>
            <a:r>
              <a:rPr lang="en-US" altLang="zh-CN" dirty="0" smtClean="0"/>
              <a:t>DHCP</a:t>
            </a:r>
          </a:p>
          <a:p>
            <a:r>
              <a:rPr lang="en-US" altLang="zh-CN" smtClean="0"/>
              <a:t>6.8  </a:t>
            </a:r>
            <a:r>
              <a:rPr lang="zh-CN" altLang="en-US" dirty="0" smtClean="0"/>
              <a:t>简单</a:t>
            </a:r>
            <a:r>
              <a:rPr lang="zh-CN" altLang="en-US" dirty="0"/>
              <a:t>网络管理协议 </a:t>
            </a:r>
            <a:r>
              <a:rPr lang="en-US" altLang="zh-CN" dirty="0" smtClean="0"/>
              <a:t>SNMP</a:t>
            </a:r>
            <a:endParaRPr lang="zh-CN" altLang="en-US" dirty="0"/>
          </a:p>
          <a:p>
            <a:r>
              <a:rPr lang="en-US" altLang="zh-CN" smtClean="0"/>
              <a:t>6.9  </a:t>
            </a:r>
            <a:r>
              <a:rPr lang="zh-CN" altLang="en-US" dirty="0" smtClean="0"/>
              <a:t>应用</a:t>
            </a:r>
            <a:r>
              <a:rPr lang="zh-CN" altLang="en-US" dirty="0"/>
              <a:t>进程跨越网络的</a:t>
            </a:r>
            <a:r>
              <a:rPr lang="zh-CN" altLang="en-US" dirty="0" smtClean="0"/>
              <a:t>通信 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282164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文件传送协议概述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5260620"/>
          </a:xfrm>
        </p:spPr>
        <p:txBody>
          <a:bodyPr/>
          <a:lstStyle/>
          <a:p>
            <a:r>
              <a:rPr lang="zh-CN" altLang="en-US" dirty="0"/>
              <a:t>文件传送协议 </a:t>
            </a:r>
            <a:r>
              <a:rPr lang="en-US" altLang="zh-CN" dirty="0"/>
              <a:t>FTP </a:t>
            </a:r>
            <a:r>
              <a:rPr lang="en-US" altLang="zh-CN" sz="2000" dirty="0"/>
              <a:t>(File Transfer Protocol) </a:t>
            </a:r>
            <a:r>
              <a:rPr lang="en-US" altLang="zh-CN" sz="2000" dirty="0" smtClean="0"/>
              <a:t>[RFC 959]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 smtClean="0"/>
              <a:t>基于 </a:t>
            </a:r>
            <a:r>
              <a:rPr lang="en-US" altLang="zh-CN" sz="1800" dirty="0" smtClean="0"/>
              <a:t>TCP</a:t>
            </a:r>
          </a:p>
          <a:p>
            <a:pPr lvl="1">
              <a:lnSpc>
                <a:spcPct val="150000"/>
              </a:lnSpc>
            </a:pPr>
            <a:r>
              <a:rPr lang="zh-CN" altLang="en-US" sz="1800" smtClean="0"/>
              <a:t>早期互联网</a:t>
            </a:r>
            <a:r>
              <a:rPr lang="zh-CN" altLang="en-US" sz="1800" dirty="0"/>
              <a:t>上使用得最广泛的</a:t>
            </a:r>
            <a:r>
              <a:rPr lang="zh-CN" altLang="en-US" sz="1800" dirty="0" smtClean="0"/>
              <a:t>文件传送协议</a:t>
            </a:r>
            <a:endParaRPr lang="en-US" altLang="zh-CN" sz="1800" dirty="0" smtClean="0"/>
          </a:p>
          <a:p>
            <a:pPr lvl="2">
              <a:lnSpc>
                <a:spcPct val="150000"/>
              </a:lnSpc>
            </a:pPr>
            <a:r>
              <a:rPr lang="zh-CN" altLang="en-US" sz="1600" dirty="0" smtClean="0"/>
              <a:t>互联网发展的早期阶段，</a:t>
            </a:r>
            <a:r>
              <a:rPr lang="en-US" altLang="zh-CN" sz="1600" dirty="0" smtClean="0"/>
              <a:t>FTP</a:t>
            </a:r>
            <a:r>
              <a:rPr lang="zh-CN" altLang="en-US" sz="1600" dirty="0" smtClean="0"/>
              <a:t>占</a:t>
            </a:r>
            <a:r>
              <a:rPr lang="zh-CN" altLang="en-US" sz="1600" smtClean="0"/>
              <a:t>互联网通信流量的</a:t>
            </a:r>
            <a:r>
              <a:rPr lang="en-US" altLang="zh-CN" sz="1600" dirty="0" smtClean="0"/>
              <a:t>1/3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1995</a:t>
            </a:r>
            <a:r>
              <a:rPr lang="zh-CN" altLang="en-US" sz="1600" dirty="0" smtClean="0"/>
              <a:t>年后被</a:t>
            </a:r>
            <a:r>
              <a:rPr lang="en-US" altLang="zh-CN" sz="1600" dirty="0" smtClean="0"/>
              <a:t>Web</a:t>
            </a:r>
            <a:r>
              <a:rPr lang="zh-CN" altLang="en-US" sz="1600" dirty="0" smtClean="0"/>
              <a:t>超越</a:t>
            </a:r>
            <a:endParaRPr lang="zh-CN" altLang="en-US" sz="1600" dirty="0"/>
          </a:p>
          <a:p>
            <a:pPr lvl="1">
              <a:lnSpc>
                <a:spcPct val="150000"/>
              </a:lnSpc>
            </a:pPr>
            <a:r>
              <a:rPr lang="zh-CN" altLang="en-US" sz="1800" dirty="0" smtClean="0"/>
              <a:t>提供</a:t>
            </a:r>
            <a:r>
              <a:rPr lang="zh-CN" altLang="en-US" sz="1800" dirty="0"/>
              <a:t>交互式的访问，允许客户指明文件的类型与格式，并允许文件具有存取</a:t>
            </a:r>
            <a:r>
              <a:rPr lang="zh-CN" altLang="en-US" sz="1800" dirty="0" smtClean="0"/>
              <a:t>权限</a:t>
            </a:r>
            <a:endParaRPr lang="en-US" altLang="zh-CN" sz="1800" dirty="0" smtClean="0"/>
          </a:p>
          <a:p>
            <a:r>
              <a:rPr lang="zh-CN" altLang="en-US" dirty="0" smtClean="0"/>
              <a:t>简单文件传送协议 </a:t>
            </a:r>
            <a:r>
              <a:rPr lang="en-US" altLang="zh-CN" dirty="0" smtClean="0"/>
              <a:t>TFTP</a:t>
            </a:r>
            <a:r>
              <a:rPr lang="en-US" altLang="zh-CN" sz="2000" dirty="0" smtClean="0"/>
              <a:t> (Trivial File </a:t>
            </a:r>
            <a:r>
              <a:rPr lang="en-US" altLang="zh-CN" sz="2000" dirty="0"/>
              <a:t>Transfer Protocol) [RFC </a:t>
            </a:r>
            <a:r>
              <a:rPr lang="en-US" altLang="zh-CN" sz="2000" dirty="0" smtClean="0"/>
              <a:t>1350]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sz="1800" dirty="0" smtClean="0"/>
              <a:t>基于 </a:t>
            </a:r>
            <a:r>
              <a:rPr lang="en-US" altLang="zh-CN" sz="1800" dirty="0" smtClean="0"/>
              <a:t>UDP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 smtClean="0"/>
              <a:t>简单易实现</a:t>
            </a:r>
            <a:endParaRPr lang="en-US" altLang="zh-CN" sz="1800" dirty="0" smtClean="0"/>
          </a:p>
          <a:p>
            <a:pPr lvl="1">
              <a:lnSpc>
                <a:spcPct val="150000"/>
              </a:lnSpc>
            </a:pPr>
            <a:r>
              <a:rPr lang="zh-CN" altLang="en-US" sz="1800" dirty="0" smtClean="0"/>
              <a:t>无庞大的命令集、无目录功能、不能进行身份鉴别</a:t>
            </a:r>
            <a:endParaRPr lang="en-US" altLang="zh-CN" sz="1800" dirty="0"/>
          </a:p>
          <a:p>
            <a:endParaRPr lang="zh-CN" altLang="en-US" sz="2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54289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文件传送协议</a:t>
            </a:r>
            <a:r>
              <a:rPr lang="en-US" altLang="zh-CN" dirty="0" smtClean="0"/>
              <a:t>FTP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5260620"/>
          </a:xfrm>
        </p:spPr>
        <p:txBody>
          <a:bodyPr/>
          <a:lstStyle/>
          <a:p>
            <a:r>
              <a:rPr lang="zh-CN" altLang="en-US" dirty="0" smtClean="0"/>
              <a:t>众多文件系统差别很大，网络</a:t>
            </a:r>
            <a:r>
              <a:rPr lang="zh-CN" altLang="en-US" dirty="0"/>
              <a:t>环境下复制文件的</a:t>
            </a:r>
            <a:r>
              <a:rPr lang="zh-CN" altLang="en-US" dirty="0" smtClean="0"/>
              <a:t>复杂性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sz="1800" dirty="0" smtClean="0"/>
              <a:t>计算机</a:t>
            </a:r>
            <a:r>
              <a:rPr lang="zh-CN" altLang="en-US" sz="1800" dirty="0"/>
              <a:t>存储数据的格式</a:t>
            </a:r>
            <a:r>
              <a:rPr lang="zh-CN" altLang="en-US" sz="1800" dirty="0" smtClean="0"/>
              <a:t>不同</a:t>
            </a:r>
            <a:endParaRPr lang="zh-CN" altLang="en-US" sz="1800" dirty="0"/>
          </a:p>
          <a:p>
            <a:pPr lvl="1">
              <a:lnSpc>
                <a:spcPct val="150000"/>
              </a:lnSpc>
            </a:pPr>
            <a:r>
              <a:rPr lang="zh-CN" altLang="en-US" sz="1800" dirty="0" smtClean="0"/>
              <a:t>文件</a:t>
            </a:r>
            <a:r>
              <a:rPr lang="zh-CN" altLang="en-US" sz="1800" dirty="0"/>
              <a:t>的目录结构和文件命名的规定</a:t>
            </a:r>
            <a:r>
              <a:rPr lang="zh-CN" altLang="en-US" sz="1800" dirty="0" smtClean="0"/>
              <a:t>不同</a:t>
            </a:r>
            <a:endParaRPr lang="zh-CN" altLang="en-US" sz="1800" dirty="0"/>
          </a:p>
          <a:p>
            <a:pPr lvl="1">
              <a:lnSpc>
                <a:spcPct val="150000"/>
              </a:lnSpc>
            </a:pPr>
            <a:r>
              <a:rPr lang="zh-CN" altLang="en-US" sz="1800" dirty="0" smtClean="0"/>
              <a:t>对于</a:t>
            </a:r>
            <a:r>
              <a:rPr lang="zh-CN" altLang="en-US" sz="1800" dirty="0"/>
              <a:t>相同的文件存取功能，操作系统使用的命令</a:t>
            </a:r>
            <a:r>
              <a:rPr lang="zh-CN" altLang="en-US" sz="1800" dirty="0" smtClean="0"/>
              <a:t>不同</a:t>
            </a:r>
            <a:endParaRPr lang="zh-CN" altLang="en-US" sz="1800" dirty="0"/>
          </a:p>
          <a:p>
            <a:pPr lvl="1">
              <a:lnSpc>
                <a:spcPct val="150000"/>
              </a:lnSpc>
            </a:pPr>
            <a:r>
              <a:rPr lang="zh-CN" altLang="en-US" sz="1800" dirty="0" smtClean="0"/>
              <a:t>访问</a:t>
            </a:r>
            <a:r>
              <a:rPr lang="zh-CN" altLang="en-US" sz="1800" dirty="0"/>
              <a:t>控制方法</a:t>
            </a:r>
            <a:r>
              <a:rPr lang="zh-CN" altLang="en-US" sz="1800" dirty="0" smtClean="0"/>
              <a:t>不同</a:t>
            </a:r>
            <a:endParaRPr lang="en-US" altLang="zh-CN" sz="1800" dirty="0" smtClean="0"/>
          </a:p>
          <a:p>
            <a:r>
              <a:rPr lang="en-US" altLang="zh-CN" dirty="0"/>
              <a:t>FTP</a:t>
            </a:r>
            <a:r>
              <a:rPr lang="zh-CN" altLang="en-US" dirty="0"/>
              <a:t>的主要功能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减少或消除在不同操作系统下处理文件的不兼容性</a:t>
            </a:r>
            <a:endParaRPr lang="en-US" altLang="zh-CN" sz="1800" dirty="0"/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提供文件传送的一些基本的服务，它使用 </a:t>
            </a:r>
            <a:r>
              <a:rPr lang="en-US" altLang="zh-CN" sz="1800" dirty="0"/>
              <a:t>TCP </a:t>
            </a:r>
            <a:r>
              <a:rPr lang="zh-CN" altLang="en-US" sz="1800" dirty="0"/>
              <a:t>可靠的运输服务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9570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7916"/>
            <a:ext cx="8229600" cy="561621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mtClean="0"/>
              <a:t>6.1</a:t>
            </a:r>
            <a:r>
              <a:rPr lang="zh-CN" altLang="en-US" smtClean="0"/>
              <a:t>  基本应用模型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en-US" altLang="zh-CN" smtClean="0"/>
              <a:t>6.2  </a:t>
            </a:r>
            <a:r>
              <a:rPr lang="zh-CN" altLang="en-US" dirty="0" smtClean="0"/>
              <a:t>域名系统</a:t>
            </a:r>
            <a:r>
              <a:rPr lang="en-US" altLang="zh-CN" dirty="0" smtClean="0"/>
              <a:t>DNS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smtClean="0"/>
              <a:t>6.3  </a:t>
            </a:r>
            <a:r>
              <a:rPr lang="zh-CN" altLang="en-US" dirty="0" smtClean="0"/>
              <a:t>万维网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smtClean="0">
                <a:solidFill>
                  <a:srgbClr val="FF0000"/>
                </a:solidFill>
              </a:rPr>
              <a:t>6.4  </a:t>
            </a:r>
            <a:r>
              <a:rPr lang="zh-CN" altLang="en-US" dirty="0" smtClean="0">
                <a:solidFill>
                  <a:srgbClr val="FF0000"/>
                </a:solidFill>
              </a:rPr>
              <a:t>电子邮件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smtClean="0"/>
              <a:t>6.5  </a:t>
            </a:r>
            <a:r>
              <a:rPr lang="zh-CN" altLang="en-US" dirty="0" smtClean="0"/>
              <a:t>文件传送协议</a:t>
            </a:r>
          </a:p>
          <a:p>
            <a:r>
              <a:rPr lang="en-US" altLang="zh-CN" smtClean="0"/>
              <a:t>6.6  </a:t>
            </a:r>
            <a:r>
              <a:rPr lang="zh-CN" altLang="en-US" dirty="0" smtClean="0"/>
              <a:t>远程终端协议 </a:t>
            </a:r>
            <a:r>
              <a:rPr lang="en-US" altLang="zh-CN" dirty="0" smtClean="0"/>
              <a:t>Telnet</a:t>
            </a:r>
            <a:endParaRPr lang="zh-CN" altLang="en-US" dirty="0"/>
          </a:p>
          <a:p>
            <a:r>
              <a:rPr lang="en-US" altLang="zh-CN" smtClean="0"/>
              <a:t>6.7  </a:t>
            </a:r>
            <a:r>
              <a:rPr lang="zh-CN" altLang="en-US" dirty="0" smtClean="0"/>
              <a:t>动态主机配置协议</a:t>
            </a:r>
            <a:r>
              <a:rPr lang="en-US" altLang="zh-CN" dirty="0" smtClean="0"/>
              <a:t>DHCP</a:t>
            </a:r>
          </a:p>
          <a:p>
            <a:r>
              <a:rPr lang="en-US" altLang="zh-CN" smtClean="0"/>
              <a:t>6.8  </a:t>
            </a:r>
            <a:r>
              <a:rPr lang="zh-CN" altLang="en-US" dirty="0" smtClean="0"/>
              <a:t>简单</a:t>
            </a:r>
            <a:r>
              <a:rPr lang="zh-CN" altLang="en-US" dirty="0"/>
              <a:t>网络管理协议 </a:t>
            </a:r>
            <a:r>
              <a:rPr lang="en-US" altLang="zh-CN" dirty="0" smtClean="0"/>
              <a:t>SNMP</a:t>
            </a:r>
            <a:endParaRPr lang="zh-CN" altLang="en-US" dirty="0"/>
          </a:p>
          <a:p>
            <a:r>
              <a:rPr lang="en-US" altLang="zh-CN" smtClean="0"/>
              <a:t>6.9  </a:t>
            </a:r>
            <a:r>
              <a:rPr lang="zh-CN" altLang="en-US" dirty="0" smtClean="0"/>
              <a:t>应用</a:t>
            </a:r>
            <a:r>
              <a:rPr lang="zh-CN" altLang="en-US" dirty="0"/>
              <a:t>进程跨越网络的</a:t>
            </a:r>
            <a:r>
              <a:rPr lang="zh-CN" altLang="en-US" dirty="0" smtClean="0"/>
              <a:t>通信 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282164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文件传送协议</a:t>
            </a:r>
            <a:r>
              <a:rPr lang="en-US" altLang="zh-CN" dirty="0" smtClean="0"/>
              <a:t>FTP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504461"/>
          </a:xfrm>
        </p:spPr>
        <p:txBody>
          <a:bodyPr/>
          <a:lstStyle/>
          <a:p>
            <a:r>
              <a:rPr lang="en-US" altLang="zh-CN" dirty="0" smtClean="0"/>
              <a:t>FTP </a:t>
            </a:r>
            <a:r>
              <a:rPr lang="zh-CN" altLang="en-US" dirty="0" smtClean="0"/>
              <a:t>工作方式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sz="1800" dirty="0" smtClean="0"/>
              <a:t>客户</a:t>
            </a:r>
            <a:r>
              <a:rPr lang="en-US" altLang="zh-CN" sz="1800" dirty="0" smtClean="0"/>
              <a:t>/</a:t>
            </a:r>
            <a:r>
              <a:rPr lang="zh-CN" altLang="en-US" sz="1800" dirty="0" smtClean="0"/>
              <a:t>服务器方式</a:t>
            </a:r>
            <a:endParaRPr lang="zh-CN" altLang="en-US" sz="1800" dirty="0"/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FTP </a:t>
            </a:r>
            <a:r>
              <a:rPr lang="zh-CN" altLang="en-US" sz="1800" dirty="0"/>
              <a:t>服务器进程可同时为多个客户进程提供</a:t>
            </a:r>
            <a:r>
              <a:rPr lang="zh-CN" altLang="en-US" sz="1800" dirty="0" smtClean="0"/>
              <a:t>服务，由</a:t>
            </a:r>
            <a:r>
              <a:rPr lang="zh-CN" altLang="en-US" sz="1800" dirty="0"/>
              <a:t>两大部分组</a:t>
            </a:r>
            <a:r>
              <a:rPr lang="zh-CN" altLang="en-US" sz="1800" dirty="0" smtClean="0"/>
              <a:t>成</a:t>
            </a:r>
            <a:endParaRPr lang="en-US" altLang="zh-CN" sz="1800" dirty="0" smtClean="0"/>
          </a:p>
          <a:p>
            <a:pPr lvl="2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accent5">
                    <a:lumMod val="50000"/>
                  </a:schemeClr>
                </a:solidFill>
              </a:rPr>
              <a:t>一</a:t>
            </a:r>
            <a:r>
              <a:rPr lang="zh-CN" altLang="en-US" sz="1600" dirty="0">
                <a:solidFill>
                  <a:schemeClr val="accent5">
                    <a:lumMod val="50000"/>
                  </a:schemeClr>
                </a:solidFill>
              </a:rPr>
              <a:t>个主进程，</a:t>
            </a:r>
            <a:r>
              <a:rPr lang="zh-CN" altLang="en-US" sz="1600" dirty="0"/>
              <a:t>负责接受新的</a:t>
            </a:r>
            <a:r>
              <a:rPr lang="zh-CN" altLang="en-US" sz="1600" dirty="0" smtClean="0"/>
              <a:t>请求</a:t>
            </a:r>
            <a:endParaRPr lang="en-US" altLang="zh-CN" sz="1600" dirty="0" smtClean="0"/>
          </a:p>
          <a:p>
            <a:pPr lvl="2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accent5">
                    <a:lumMod val="50000"/>
                  </a:schemeClr>
                </a:solidFill>
              </a:rPr>
              <a:t>若干</a:t>
            </a:r>
            <a:r>
              <a:rPr lang="zh-CN" altLang="en-US" sz="1600" dirty="0">
                <a:solidFill>
                  <a:schemeClr val="accent5">
                    <a:lumMod val="50000"/>
                  </a:schemeClr>
                </a:solidFill>
              </a:rPr>
              <a:t>个从属进程，</a:t>
            </a:r>
            <a:r>
              <a:rPr lang="zh-CN" altLang="en-US" sz="1600" dirty="0"/>
              <a:t>负责处理单个</a:t>
            </a:r>
            <a:r>
              <a:rPr lang="zh-CN" altLang="en-US" sz="1600" dirty="0" smtClean="0"/>
              <a:t>请求</a:t>
            </a:r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8142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文件传送协议</a:t>
            </a:r>
            <a:r>
              <a:rPr lang="en-US" altLang="zh-CN" dirty="0" smtClean="0"/>
              <a:t>FTP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504461"/>
          </a:xfrm>
        </p:spPr>
        <p:txBody>
          <a:bodyPr/>
          <a:lstStyle/>
          <a:p>
            <a:r>
              <a:rPr lang="zh-CN" altLang="en-US" dirty="0" smtClean="0"/>
              <a:t>主进程的工作步骤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打开熟知</a:t>
            </a:r>
            <a:r>
              <a:rPr lang="zh-CN" altLang="en-US" sz="1800" dirty="0" smtClean="0"/>
              <a:t>端口 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端口号 </a:t>
            </a:r>
            <a:r>
              <a:rPr lang="en-US" altLang="zh-CN" sz="1800" dirty="0" smtClean="0"/>
              <a:t>21)</a:t>
            </a:r>
            <a:r>
              <a:rPr lang="zh-CN" altLang="en-US" sz="1800" dirty="0" smtClean="0"/>
              <a:t>，</a:t>
            </a:r>
            <a:r>
              <a:rPr lang="zh-CN" altLang="en-US" sz="1800" dirty="0"/>
              <a:t>等待客户进程发出连接</a:t>
            </a:r>
            <a:r>
              <a:rPr lang="zh-CN" altLang="en-US" sz="1800" dirty="0" smtClean="0"/>
              <a:t>请求</a:t>
            </a:r>
            <a:endParaRPr lang="zh-CN" altLang="en-US" sz="1800" dirty="0"/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启动从属进程来处理客户进程发来的</a:t>
            </a:r>
            <a:r>
              <a:rPr lang="zh-CN" altLang="en-US" sz="1800" dirty="0" smtClean="0"/>
              <a:t>请求</a:t>
            </a:r>
            <a:endParaRPr lang="en-US" altLang="zh-CN" sz="1800" dirty="0" smtClean="0"/>
          </a:p>
          <a:p>
            <a:pPr lvl="2">
              <a:lnSpc>
                <a:spcPct val="150000"/>
              </a:lnSpc>
            </a:pPr>
            <a:r>
              <a:rPr lang="zh-CN" altLang="en-US" sz="1600" dirty="0" smtClean="0"/>
              <a:t>从属</a:t>
            </a:r>
            <a:r>
              <a:rPr lang="zh-CN" altLang="en-US" sz="1600" dirty="0"/>
              <a:t>进程对客户进程的请求处理完毕后即终止，但从属进程在运行期间根据需要还可能创建其他一些子</a:t>
            </a:r>
            <a:r>
              <a:rPr lang="zh-CN" altLang="en-US" sz="1600" dirty="0" smtClean="0"/>
              <a:t>进程</a:t>
            </a:r>
            <a:endParaRPr lang="zh-CN" altLang="en-US" sz="1600" dirty="0"/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回到等待状态，继续接受其他客户进程发来的</a:t>
            </a:r>
            <a:r>
              <a:rPr lang="zh-CN" altLang="en-US" sz="1800" dirty="0" smtClean="0"/>
              <a:t>请求</a:t>
            </a:r>
            <a:endParaRPr lang="en-US" altLang="zh-CN" sz="1800" dirty="0" smtClean="0"/>
          </a:p>
          <a:p>
            <a:pPr lvl="2">
              <a:lnSpc>
                <a:spcPct val="150000"/>
              </a:lnSpc>
            </a:pPr>
            <a:r>
              <a:rPr lang="zh-CN" altLang="en-US" sz="1600" dirty="0" smtClean="0"/>
              <a:t>主</a:t>
            </a:r>
            <a:r>
              <a:rPr lang="zh-CN" altLang="en-US" sz="1600" dirty="0"/>
              <a:t>进程与从属进程的处理是并发地</a:t>
            </a:r>
            <a:r>
              <a:rPr lang="zh-CN" altLang="en-US" sz="1600" dirty="0" smtClean="0"/>
              <a:t>进行</a:t>
            </a:r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21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4867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文件传送协议</a:t>
            </a:r>
            <a:r>
              <a:rPr lang="en-US" altLang="zh-CN" dirty="0" smtClean="0"/>
              <a:t>FTP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579554" cy="5504461"/>
          </a:xfrm>
        </p:spPr>
        <p:txBody>
          <a:bodyPr/>
          <a:lstStyle/>
          <a:p>
            <a:r>
              <a:rPr lang="zh-CN" altLang="en-US" dirty="0" smtClean="0"/>
              <a:t>用户的一次数据传输涉及两个从属进程 ，建立两个</a:t>
            </a:r>
            <a:r>
              <a:rPr lang="en-US" altLang="zh-CN" dirty="0" smtClean="0"/>
              <a:t>TCP</a:t>
            </a:r>
            <a:r>
              <a:rPr lang="zh-CN" altLang="en-US" dirty="0" smtClean="0"/>
              <a:t>连接</a:t>
            </a:r>
            <a:endParaRPr lang="zh-CN" altLang="en-US" sz="1800" dirty="0"/>
          </a:p>
          <a:p>
            <a:pPr lvl="1">
              <a:lnSpc>
                <a:spcPct val="150000"/>
              </a:lnSpc>
            </a:pPr>
            <a:r>
              <a:rPr lang="zh-CN" altLang="en-US" sz="1800" dirty="0" smtClean="0"/>
              <a:t>控制进程</a:t>
            </a:r>
            <a:endParaRPr lang="en-US" altLang="zh-CN" sz="1800" dirty="0" smtClean="0"/>
          </a:p>
          <a:p>
            <a:pPr lvl="2">
              <a:lnSpc>
                <a:spcPct val="150000"/>
              </a:lnSpc>
            </a:pPr>
            <a:r>
              <a:rPr lang="zh-CN" altLang="en-US" sz="1600" dirty="0" smtClean="0"/>
              <a:t>客户服务器之间建立控制连接  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服务器端口号</a:t>
            </a:r>
            <a:r>
              <a:rPr lang="en-US" altLang="zh-CN" sz="1600" dirty="0" smtClean="0"/>
              <a:t>21)</a:t>
            </a:r>
          </a:p>
          <a:p>
            <a:pPr lvl="2">
              <a:lnSpc>
                <a:spcPct val="150000"/>
              </a:lnSpc>
            </a:pPr>
            <a:r>
              <a:rPr lang="zh-CN" altLang="en-US" sz="1600" dirty="0" smtClean="0"/>
              <a:t>控制</a:t>
            </a:r>
            <a:r>
              <a:rPr lang="zh-CN" altLang="en-US" sz="1600" dirty="0"/>
              <a:t>连接</a:t>
            </a:r>
            <a:r>
              <a:rPr lang="zh-CN" altLang="en-US" sz="1600" dirty="0" smtClean="0"/>
              <a:t>在整个</a:t>
            </a:r>
            <a:r>
              <a:rPr lang="zh-CN" altLang="en-US" sz="1600" dirty="0"/>
              <a:t>会话期间一直保持打开，</a:t>
            </a:r>
            <a:r>
              <a:rPr lang="en-US" altLang="zh-CN" sz="1600" dirty="0"/>
              <a:t>FTP </a:t>
            </a:r>
            <a:r>
              <a:rPr lang="zh-CN" altLang="en-US" sz="1600" dirty="0"/>
              <a:t>客户发出的传送请求通过控制连接发送给服务器端的控制进程，但控制连接不用来传送</a:t>
            </a:r>
            <a:r>
              <a:rPr lang="zh-CN" altLang="en-US" sz="1600" dirty="0" smtClean="0"/>
              <a:t>文件</a:t>
            </a:r>
            <a:endParaRPr lang="zh-CN" altLang="en-US" sz="1600" dirty="0"/>
          </a:p>
          <a:p>
            <a:pPr lvl="1">
              <a:lnSpc>
                <a:spcPct val="150000"/>
              </a:lnSpc>
            </a:pPr>
            <a:r>
              <a:rPr lang="zh-CN" altLang="en-US" sz="1800" dirty="0" smtClean="0"/>
              <a:t>数据传送进程</a:t>
            </a:r>
            <a:endParaRPr lang="en-US" altLang="zh-CN" sz="1800" dirty="0" smtClean="0"/>
          </a:p>
          <a:p>
            <a:pPr lvl="2">
              <a:lnSpc>
                <a:spcPct val="150000"/>
              </a:lnSpc>
            </a:pPr>
            <a:r>
              <a:rPr lang="zh-CN" altLang="en-US" sz="1600" dirty="0"/>
              <a:t>客户服务器之间</a:t>
            </a:r>
            <a:r>
              <a:rPr lang="zh-CN" altLang="en-US" sz="1600" dirty="0" smtClean="0"/>
              <a:t>建立数据连接  </a:t>
            </a:r>
            <a:r>
              <a:rPr lang="en-US" altLang="zh-CN" sz="1600" dirty="0"/>
              <a:t>(</a:t>
            </a:r>
            <a:r>
              <a:rPr lang="zh-CN" altLang="en-US" sz="1600" dirty="0"/>
              <a:t>服务器端口号</a:t>
            </a:r>
            <a:r>
              <a:rPr lang="en-US" altLang="zh-CN" sz="1600" dirty="0" smtClean="0"/>
              <a:t>20)</a:t>
            </a:r>
          </a:p>
          <a:p>
            <a:pPr lvl="2">
              <a:lnSpc>
                <a:spcPct val="150000"/>
              </a:lnSpc>
            </a:pPr>
            <a:r>
              <a:rPr lang="zh-CN" altLang="en-US" sz="1600" dirty="0" smtClean="0"/>
              <a:t>用于实际的文件传输</a:t>
            </a:r>
            <a:endParaRPr lang="en-US" altLang="zh-CN" sz="1600" dirty="0" smtClean="0"/>
          </a:p>
          <a:p>
            <a:pPr lvl="2">
              <a:lnSpc>
                <a:spcPct val="150000"/>
              </a:lnSpc>
            </a:pPr>
            <a:r>
              <a:rPr lang="zh-CN" altLang="en-US" sz="1600" dirty="0" smtClean="0"/>
              <a:t>服务器</a:t>
            </a:r>
            <a:r>
              <a:rPr lang="zh-CN" altLang="en-US" sz="1600" dirty="0"/>
              <a:t>端的控制进程在接收到 </a:t>
            </a:r>
            <a:r>
              <a:rPr lang="en-US" altLang="zh-CN" sz="1600" dirty="0"/>
              <a:t>FTP </a:t>
            </a:r>
            <a:r>
              <a:rPr lang="zh-CN" altLang="en-US" sz="1600" dirty="0"/>
              <a:t>客户发送来的文件传输请求后就</a:t>
            </a:r>
            <a:r>
              <a:rPr lang="zh-CN" altLang="en-US" sz="1600" dirty="0" smtClean="0"/>
              <a:t>创建数据传送进程 ，用来</a:t>
            </a:r>
            <a:r>
              <a:rPr lang="zh-CN" altLang="en-US" sz="1600" dirty="0"/>
              <a:t>连接</a:t>
            </a:r>
            <a:r>
              <a:rPr lang="zh-CN" altLang="en-US" sz="1600" dirty="0" smtClean="0"/>
              <a:t>客户端的数据</a:t>
            </a:r>
            <a:r>
              <a:rPr lang="zh-CN" altLang="en-US" sz="1600" dirty="0"/>
              <a:t>传送进程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4076700" y="2019300"/>
            <a:ext cx="219075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159841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文件传送协议</a:t>
            </a:r>
            <a:r>
              <a:rPr lang="en-US" altLang="zh-CN" dirty="0" smtClean="0"/>
              <a:t>FTP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579554" cy="671205"/>
          </a:xfrm>
        </p:spPr>
        <p:txBody>
          <a:bodyPr/>
          <a:lstStyle/>
          <a:p>
            <a:r>
              <a:rPr lang="zh-CN" altLang="en-US" dirty="0" smtClean="0"/>
              <a:t>用户的一次数据传输涉及两个从属进程 ，建立两个</a:t>
            </a:r>
            <a:r>
              <a:rPr lang="en-US" altLang="zh-CN" dirty="0" smtClean="0"/>
              <a:t>TCP</a:t>
            </a:r>
            <a:r>
              <a:rPr lang="zh-CN" altLang="en-US" dirty="0" smtClean="0"/>
              <a:t>连接</a:t>
            </a: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166" name="Rectangle 82"/>
          <p:cNvSpPr>
            <a:spLocks noChangeArrowheads="1"/>
          </p:cNvSpPr>
          <p:nvPr/>
        </p:nvSpPr>
        <p:spPr bwMode="auto">
          <a:xfrm>
            <a:off x="6538753" y="3411247"/>
            <a:ext cx="1514475" cy="1625112"/>
          </a:xfrm>
          <a:prstGeom prst="rect">
            <a:avLst/>
          </a:prstGeom>
          <a:solidFill>
            <a:srgbClr val="FFFF99"/>
          </a:solidFill>
          <a:ln w="9525" algn="ctr">
            <a:solidFill>
              <a:srgbClr val="3333CC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215" i="0" u="none" strike="noStrike" kern="0" cap="none" spc="0" normalizeH="0" noProof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67" name="Oval 83"/>
          <p:cNvSpPr>
            <a:spLocks noChangeArrowheads="1"/>
          </p:cNvSpPr>
          <p:nvPr/>
        </p:nvSpPr>
        <p:spPr bwMode="auto">
          <a:xfrm>
            <a:off x="6622890" y="3581233"/>
            <a:ext cx="1262063" cy="514350"/>
          </a:xfrm>
          <a:prstGeom prst="ellipse">
            <a:avLst/>
          </a:prstGeom>
          <a:solidFill>
            <a:srgbClr val="FFCCCC"/>
          </a:solidFill>
          <a:ln w="9525" algn="ctr">
            <a:solidFill>
              <a:srgbClr val="3333CC"/>
            </a:solidFill>
            <a:round/>
            <a:headEnd/>
            <a:tailEnd/>
          </a:ln>
          <a:effectLst>
            <a:outerShdw dist="35921" dir="2700000" algn="ctr" rotWithShape="0">
              <a:srgbClr val="1C1C1C"/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46" i="0" u="none" strike="noStrike" kern="0" cap="none" spc="0" normalizeH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控制进程</a:t>
            </a:r>
          </a:p>
        </p:txBody>
      </p:sp>
      <p:grpSp>
        <p:nvGrpSpPr>
          <p:cNvPr id="168" name="Group 84"/>
          <p:cNvGrpSpPr>
            <a:grpSpLocks/>
          </p:cNvGrpSpPr>
          <p:nvPr/>
        </p:nvGrpSpPr>
        <p:grpSpPr bwMode="auto">
          <a:xfrm>
            <a:off x="396715" y="2896897"/>
            <a:ext cx="757238" cy="1112226"/>
            <a:chOff x="480" y="1395"/>
            <a:chExt cx="511" cy="728"/>
          </a:xfrm>
        </p:grpSpPr>
        <p:grpSp>
          <p:nvGrpSpPr>
            <p:cNvPr id="169" name="Group 85"/>
            <p:cNvGrpSpPr>
              <a:grpSpLocks/>
            </p:cNvGrpSpPr>
            <p:nvPr/>
          </p:nvGrpSpPr>
          <p:grpSpPr bwMode="auto">
            <a:xfrm>
              <a:off x="717" y="1446"/>
              <a:ext cx="274" cy="237"/>
              <a:chOff x="717" y="1446"/>
              <a:chExt cx="274" cy="237"/>
            </a:xfrm>
          </p:grpSpPr>
          <p:sp>
            <p:nvSpPr>
              <p:cNvPr id="194" name="Arc 86"/>
              <p:cNvSpPr>
                <a:spLocks/>
              </p:cNvSpPr>
              <p:nvPr/>
            </p:nvSpPr>
            <p:spPr bwMode="auto">
              <a:xfrm>
                <a:off x="930" y="1618"/>
                <a:ext cx="58" cy="39"/>
              </a:xfrm>
              <a:custGeom>
                <a:avLst/>
                <a:gdLst>
                  <a:gd name="T0" fmla="*/ 0 w 38273"/>
                  <a:gd name="T1" fmla="*/ 0 h 35142"/>
                  <a:gd name="T2" fmla="*/ 0 w 38273"/>
                  <a:gd name="T3" fmla="*/ 0 h 35142"/>
                  <a:gd name="T4" fmla="*/ 0 w 38273"/>
                  <a:gd name="T5" fmla="*/ 0 h 3514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8273" h="35142" fill="none" extrusionOk="0">
                    <a:moveTo>
                      <a:pt x="-1" y="7867"/>
                    </a:moveTo>
                    <a:cubicBezTo>
                      <a:pt x="4103" y="2886"/>
                      <a:pt x="10218" y="-1"/>
                      <a:pt x="16673" y="0"/>
                    </a:cubicBezTo>
                    <a:cubicBezTo>
                      <a:pt x="28602" y="0"/>
                      <a:pt x="38273" y="9670"/>
                      <a:pt x="38273" y="21600"/>
                    </a:cubicBezTo>
                    <a:cubicBezTo>
                      <a:pt x="38273" y="26526"/>
                      <a:pt x="36589" y="31304"/>
                      <a:pt x="33500" y="35141"/>
                    </a:cubicBezTo>
                  </a:path>
                  <a:path w="38273" h="35142" stroke="0" extrusionOk="0">
                    <a:moveTo>
                      <a:pt x="-1" y="7867"/>
                    </a:moveTo>
                    <a:cubicBezTo>
                      <a:pt x="4103" y="2886"/>
                      <a:pt x="10218" y="-1"/>
                      <a:pt x="16673" y="0"/>
                    </a:cubicBezTo>
                    <a:cubicBezTo>
                      <a:pt x="28602" y="0"/>
                      <a:pt x="38273" y="9670"/>
                      <a:pt x="38273" y="21600"/>
                    </a:cubicBezTo>
                    <a:cubicBezTo>
                      <a:pt x="38273" y="26526"/>
                      <a:pt x="36589" y="31304"/>
                      <a:pt x="33500" y="35141"/>
                    </a:cubicBezTo>
                    <a:lnTo>
                      <a:pt x="16673" y="21600"/>
                    </a:lnTo>
                    <a:lnTo>
                      <a:pt x="-1" y="7867"/>
                    </a:lnTo>
                    <a:close/>
                  </a:path>
                </a:pathLst>
              </a:custGeom>
              <a:noFill/>
              <a:ln w="4763">
                <a:solidFill>
                  <a:srgbClr val="49493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215" i="0" u="none" strike="noStrike" kern="0" cap="none" spc="0" normalizeH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95" name="Arc 87"/>
              <p:cNvSpPr>
                <a:spLocks/>
              </p:cNvSpPr>
              <p:nvPr/>
            </p:nvSpPr>
            <p:spPr bwMode="auto">
              <a:xfrm>
                <a:off x="929" y="1618"/>
                <a:ext cx="55" cy="36"/>
              </a:xfrm>
              <a:custGeom>
                <a:avLst/>
                <a:gdLst>
                  <a:gd name="T0" fmla="*/ 0 w 38146"/>
                  <a:gd name="T1" fmla="*/ 0 h 34928"/>
                  <a:gd name="T2" fmla="*/ 0 w 38146"/>
                  <a:gd name="T3" fmla="*/ 0 h 34928"/>
                  <a:gd name="T4" fmla="*/ 0 w 38146"/>
                  <a:gd name="T5" fmla="*/ 0 h 3492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8146" h="34928" fill="none" extrusionOk="0">
                    <a:moveTo>
                      <a:pt x="0" y="7715"/>
                    </a:moveTo>
                    <a:cubicBezTo>
                      <a:pt x="4104" y="2824"/>
                      <a:pt x="10161" y="-1"/>
                      <a:pt x="16546" y="0"/>
                    </a:cubicBezTo>
                    <a:cubicBezTo>
                      <a:pt x="28475" y="0"/>
                      <a:pt x="38146" y="9670"/>
                      <a:pt x="38146" y="21600"/>
                    </a:cubicBezTo>
                    <a:cubicBezTo>
                      <a:pt x="38146" y="26432"/>
                      <a:pt x="36525" y="31125"/>
                      <a:pt x="33543" y="34927"/>
                    </a:cubicBezTo>
                  </a:path>
                  <a:path w="38146" h="34928" stroke="0" extrusionOk="0">
                    <a:moveTo>
                      <a:pt x="0" y="7715"/>
                    </a:moveTo>
                    <a:cubicBezTo>
                      <a:pt x="4104" y="2824"/>
                      <a:pt x="10161" y="-1"/>
                      <a:pt x="16546" y="0"/>
                    </a:cubicBezTo>
                    <a:cubicBezTo>
                      <a:pt x="28475" y="0"/>
                      <a:pt x="38146" y="9670"/>
                      <a:pt x="38146" y="21600"/>
                    </a:cubicBezTo>
                    <a:cubicBezTo>
                      <a:pt x="38146" y="26432"/>
                      <a:pt x="36525" y="31125"/>
                      <a:pt x="33543" y="34927"/>
                    </a:cubicBezTo>
                    <a:lnTo>
                      <a:pt x="16546" y="21600"/>
                    </a:lnTo>
                    <a:lnTo>
                      <a:pt x="0" y="7715"/>
                    </a:lnTo>
                    <a:close/>
                  </a:path>
                </a:pathLst>
              </a:custGeom>
              <a:noFill/>
              <a:ln w="4763">
                <a:solidFill>
                  <a:srgbClr val="DBDBC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215" i="0" u="none" strike="noStrike" kern="0" cap="none" spc="0" normalizeH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96" name="Freeform 88"/>
              <p:cNvSpPr>
                <a:spLocks/>
              </p:cNvSpPr>
              <p:nvPr/>
            </p:nvSpPr>
            <p:spPr bwMode="auto">
              <a:xfrm>
                <a:off x="751" y="1591"/>
                <a:ext cx="205" cy="26"/>
              </a:xfrm>
              <a:custGeom>
                <a:avLst/>
                <a:gdLst>
                  <a:gd name="T0" fmla="*/ 0 w 205"/>
                  <a:gd name="T1" fmla="*/ 26 h 26"/>
                  <a:gd name="T2" fmla="*/ 25 w 205"/>
                  <a:gd name="T3" fmla="*/ 0 h 26"/>
                  <a:gd name="T4" fmla="*/ 205 w 205"/>
                  <a:gd name="T5" fmla="*/ 0 h 26"/>
                  <a:gd name="T6" fmla="*/ 180 w 205"/>
                  <a:gd name="T7" fmla="*/ 26 h 26"/>
                  <a:gd name="T8" fmla="*/ 0 w 205"/>
                  <a:gd name="T9" fmla="*/ 26 h 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5" h="26">
                    <a:moveTo>
                      <a:pt x="0" y="26"/>
                    </a:moveTo>
                    <a:lnTo>
                      <a:pt x="25" y="0"/>
                    </a:lnTo>
                    <a:lnTo>
                      <a:pt x="205" y="0"/>
                    </a:lnTo>
                    <a:lnTo>
                      <a:pt x="180" y="26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215" i="0" u="none" strike="noStrike" kern="0" cap="none" spc="0" normalizeH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97" name="Freeform 89"/>
              <p:cNvSpPr>
                <a:spLocks/>
              </p:cNvSpPr>
              <p:nvPr/>
            </p:nvSpPr>
            <p:spPr bwMode="auto">
              <a:xfrm>
                <a:off x="751" y="1591"/>
                <a:ext cx="205" cy="26"/>
              </a:xfrm>
              <a:custGeom>
                <a:avLst/>
                <a:gdLst>
                  <a:gd name="T0" fmla="*/ 0 w 205"/>
                  <a:gd name="T1" fmla="*/ 26 h 26"/>
                  <a:gd name="T2" fmla="*/ 25 w 205"/>
                  <a:gd name="T3" fmla="*/ 0 h 26"/>
                  <a:gd name="T4" fmla="*/ 205 w 205"/>
                  <a:gd name="T5" fmla="*/ 0 h 26"/>
                  <a:gd name="T6" fmla="*/ 180 w 205"/>
                  <a:gd name="T7" fmla="*/ 26 h 26"/>
                  <a:gd name="T8" fmla="*/ 0 w 205"/>
                  <a:gd name="T9" fmla="*/ 26 h 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5" h="26">
                    <a:moveTo>
                      <a:pt x="0" y="26"/>
                    </a:moveTo>
                    <a:lnTo>
                      <a:pt x="25" y="0"/>
                    </a:lnTo>
                    <a:lnTo>
                      <a:pt x="205" y="0"/>
                    </a:lnTo>
                    <a:lnTo>
                      <a:pt x="180" y="26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C9C9B6"/>
              </a:solidFill>
              <a:ln w="4763">
                <a:solidFill>
                  <a:srgbClr val="494936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215" i="0" u="none" strike="noStrike" kern="0" cap="none" spc="0" normalizeH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98" name="Rectangle 90"/>
              <p:cNvSpPr>
                <a:spLocks noChangeArrowheads="1"/>
              </p:cNvSpPr>
              <p:nvPr/>
            </p:nvSpPr>
            <p:spPr bwMode="auto">
              <a:xfrm>
                <a:off x="751" y="1617"/>
                <a:ext cx="180" cy="31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215" i="0" u="none" strike="noStrike" kern="0" cap="none" spc="0" normalizeH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99" name="Rectangle 91"/>
              <p:cNvSpPr>
                <a:spLocks noChangeArrowheads="1"/>
              </p:cNvSpPr>
              <p:nvPr/>
            </p:nvSpPr>
            <p:spPr bwMode="auto">
              <a:xfrm>
                <a:off x="752" y="1618"/>
                <a:ext cx="178" cy="29"/>
              </a:xfrm>
              <a:prstGeom prst="rect">
                <a:avLst/>
              </a:prstGeom>
              <a:solidFill>
                <a:srgbClr val="B7B79D"/>
              </a:solidFill>
              <a:ln w="4763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215" i="0" u="none" strike="noStrike" kern="0" cap="none" spc="0" normalizeH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00" name="Freeform 92"/>
              <p:cNvSpPr>
                <a:spLocks/>
              </p:cNvSpPr>
              <p:nvPr/>
            </p:nvSpPr>
            <p:spPr bwMode="auto">
              <a:xfrm>
                <a:off x="931" y="1591"/>
                <a:ext cx="25" cy="57"/>
              </a:xfrm>
              <a:custGeom>
                <a:avLst/>
                <a:gdLst>
                  <a:gd name="T0" fmla="*/ 0 w 25"/>
                  <a:gd name="T1" fmla="*/ 57 h 57"/>
                  <a:gd name="T2" fmla="*/ 25 w 25"/>
                  <a:gd name="T3" fmla="*/ 35 h 57"/>
                  <a:gd name="T4" fmla="*/ 25 w 25"/>
                  <a:gd name="T5" fmla="*/ 0 h 57"/>
                  <a:gd name="T6" fmla="*/ 0 w 25"/>
                  <a:gd name="T7" fmla="*/ 26 h 57"/>
                  <a:gd name="T8" fmla="*/ 0 w 25"/>
                  <a:gd name="T9" fmla="*/ 57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" h="57">
                    <a:moveTo>
                      <a:pt x="0" y="57"/>
                    </a:moveTo>
                    <a:lnTo>
                      <a:pt x="25" y="35"/>
                    </a:lnTo>
                    <a:lnTo>
                      <a:pt x="25" y="0"/>
                    </a:lnTo>
                    <a:lnTo>
                      <a:pt x="0" y="26"/>
                    </a:lnTo>
                    <a:lnTo>
                      <a:pt x="0" y="57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215" i="0" u="none" strike="noStrike" kern="0" cap="none" spc="0" normalizeH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01" name="Freeform 93"/>
              <p:cNvSpPr>
                <a:spLocks/>
              </p:cNvSpPr>
              <p:nvPr/>
            </p:nvSpPr>
            <p:spPr bwMode="auto">
              <a:xfrm>
                <a:off x="931" y="1591"/>
                <a:ext cx="25" cy="57"/>
              </a:xfrm>
              <a:custGeom>
                <a:avLst/>
                <a:gdLst>
                  <a:gd name="T0" fmla="*/ 0 w 25"/>
                  <a:gd name="T1" fmla="*/ 57 h 57"/>
                  <a:gd name="T2" fmla="*/ 25 w 25"/>
                  <a:gd name="T3" fmla="*/ 35 h 57"/>
                  <a:gd name="T4" fmla="*/ 25 w 25"/>
                  <a:gd name="T5" fmla="*/ 0 h 57"/>
                  <a:gd name="T6" fmla="*/ 0 w 25"/>
                  <a:gd name="T7" fmla="*/ 26 h 57"/>
                  <a:gd name="T8" fmla="*/ 0 w 25"/>
                  <a:gd name="T9" fmla="*/ 57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" h="57">
                    <a:moveTo>
                      <a:pt x="0" y="57"/>
                    </a:moveTo>
                    <a:lnTo>
                      <a:pt x="25" y="35"/>
                    </a:lnTo>
                    <a:lnTo>
                      <a:pt x="25" y="0"/>
                    </a:lnTo>
                    <a:lnTo>
                      <a:pt x="0" y="26"/>
                    </a:lnTo>
                    <a:lnTo>
                      <a:pt x="0" y="57"/>
                    </a:lnTo>
                    <a:close/>
                  </a:path>
                </a:pathLst>
              </a:custGeom>
              <a:solidFill>
                <a:srgbClr val="7A7A5A"/>
              </a:solidFill>
              <a:ln w="4763">
                <a:solidFill>
                  <a:srgbClr val="494936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215" i="0" u="none" strike="noStrike" kern="0" cap="none" spc="0" normalizeH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02" name="Freeform 94"/>
              <p:cNvSpPr>
                <a:spLocks/>
              </p:cNvSpPr>
              <p:nvPr/>
            </p:nvSpPr>
            <p:spPr bwMode="auto">
              <a:xfrm>
                <a:off x="757" y="1591"/>
                <a:ext cx="196" cy="19"/>
              </a:xfrm>
              <a:custGeom>
                <a:avLst/>
                <a:gdLst>
                  <a:gd name="T0" fmla="*/ 0 w 196"/>
                  <a:gd name="T1" fmla="*/ 19 h 19"/>
                  <a:gd name="T2" fmla="*/ 19 w 196"/>
                  <a:gd name="T3" fmla="*/ 0 h 19"/>
                  <a:gd name="T4" fmla="*/ 196 w 196"/>
                  <a:gd name="T5" fmla="*/ 0 h 19"/>
                  <a:gd name="T6" fmla="*/ 177 w 196"/>
                  <a:gd name="T7" fmla="*/ 19 h 19"/>
                  <a:gd name="T8" fmla="*/ 0 w 196"/>
                  <a:gd name="T9" fmla="*/ 19 h 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6" h="19">
                    <a:moveTo>
                      <a:pt x="0" y="19"/>
                    </a:moveTo>
                    <a:lnTo>
                      <a:pt x="19" y="0"/>
                    </a:lnTo>
                    <a:lnTo>
                      <a:pt x="196" y="0"/>
                    </a:lnTo>
                    <a:lnTo>
                      <a:pt x="177" y="1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215" i="0" u="none" strike="noStrike" kern="0" cap="none" spc="0" normalizeH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03" name="Freeform 95"/>
              <p:cNvSpPr>
                <a:spLocks/>
              </p:cNvSpPr>
              <p:nvPr/>
            </p:nvSpPr>
            <p:spPr bwMode="auto">
              <a:xfrm>
                <a:off x="757" y="1591"/>
                <a:ext cx="196" cy="19"/>
              </a:xfrm>
              <a:custGeom>
                <a:avLst/>
                <a:gdLst>
                  <a:gd name="T0" fmla="*/ 0 w 196"/>
                  <a:gd name="T1" fmla="*/ 19 h 19"/>
                  <a:gd name="T2" fmla="*/ 19 w 196"/>
                  <a:gd name="T3" fmla="*/ 0 h 19"/>
                  <a:gd name="T4" fmla="*/ 196 w 196"/>
                  <a:gd name="T5" fmla="*/ 0 h 19"/>
                  <a:gd name="T6" fmla="*/ 177 w 196"/>
                  <a:gd name="T7" fmla="*/ 19 h 19"/>
                  <a:gd name="T8" fmla="*/ 0 w 196"/>
                  <a:gd name="T9" fmla="*/ 19 h 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6" h="19">
                    <a:moveTo>
                      <a:pt x="0" y="19"/>
                    </a:moveTo>
                    <a:lnTo>
                      <a:pt x="19" y="0"/>
                    </a:lnTo>
                    <a:lnTo>
                      <a:pt x="196" y="0"/>
                    </a:lnTo>
                    <a:lnTo>
                      <a:pt x="177" y="1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000000"/>
              </a:solidFill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215" i="0" u="none" strike="noStrike" kern="0" cap="none" spc="0" normalizeH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04" name="Freeform 96"/>
              <p:cNvSpPr>
                <a:spLocks/>
              </p:cNvSpPr>
              <p:nvPr/>
            </p:nvSpPr>
            <p:spPr bwMode="auto">
              <a:xfrm>
                <a:off x="751" y="1446"/>
                <a:ext cx="202" cy="19"/>
              </a:xfrm>
              <a:custGeom>
                <a:avLst/>
                <a:gdLst>
                  <a:gd name="T0" fmla="*/ 0 w 202"/>
                  <a:gd name="T1" fmla="*/ 19 h 19"/>
                  <a:gd name="T2" fmla="*/ 19 w 202"/>
                  <a:gd name="T3" fmla="*/ 0 h 19"/>
                  <a:gd name="T4" fmla="*/ 202 w 202"/>
                  <a:gd name="T5" fmla="*/ 0 h 19"/>
                  <a:gd name="T6" fmla="*/ 180 w 202"/>
                  <a:gd name="T7" fmla="*/ 19 h 19"/>
                  <a:gd name="T8" fmla="*/ 0 w 202"/>
                  <a:gd name="T9" fmla="*/ 19 h 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2" h="19">
                    <a:moveTo>
                      <a:pt x="0" y="19"/>
                    </a:moveTo>
                    <a:lnTo>
                      <a:pt x="19" y="0"/>
                    </a:lnTo>
                    <a:lnTo>
                      <a:pt x="202" y="0"/>
                    </a:lnTo>
                    <a:lnTo>
                      <a:pt x="180" y="1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215" i="0" u="none" strike="noStrike" kern="0" cap="none" spc="0" normalizeH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05" name="Freeform 97"/>
              <p:cNvSpPr>
                <a:spLocks/>
              </p:cNvSpPr>
              <p:nvPr/>
            </p:nvSpPr>
            <p:spPr bwMode="auto">
              <a:xfrm>
                <a:off x="751" y="1446"/>
                <a:ext cx="202" cy="19"/>
              </a:xfrm>
              <a:custGeom>
                <a:avLst/>
                <a:gdLst>
                  <a:gd name="T0" fmla="*/ 0 w 202"/>
                  <a:gd name="T1" fmla="*/ 19 h 19"/>
                  <a:gd name="T2" fmla="*/ 19 w 202"/>
                  <a:gd name="T3" fmla="*/ 0 h 19"/>
                  <a:gd name="T4" fmla="*/ 202 w 202"/>
                  <a:gd name="T5" fmla="*/ 0 h 19"/>
                  <a:gd name="T6" fmla="*/ 180 w 202"/>
                  <a:gd name="T7" fmla="*/ 19 h 19"/>
                  <a:gd name="T8" fmla="*/ 0 w 202"/>
                  <a:gd name="T9" fmla="*/ 19 h 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2" h="19">
                    <a:moveTo>
                      <a:pt x="0" y="19"/>
                    </a:moveTo>
                    <a:lnTo>
                      <a:pt x="19" y="0"/>
                    </a:lnTo>
                    <a:lnTo>
                      <a:pt x="202" y="0"/>
                    </a:lnTo>
                    <a:lnTo>
                      <a:pt x="180" y="1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C9C9B6"/>
              </a:solidFill>
              <a:ln w="4763">
                <a:solidFill>
                  <a:srgbClr val="494936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215" i="0" u="none" strike="noStrike" kern="0" cap="none" spc="0" normalizeH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06" name="Rectangle 98"/>
              <p:cNvSpPr>
                <a:spLocks noChangeArrowheads="1"/>
              </p:cNvSpPr>
              <p:nvPr/>
            </p:nvSpPr>
            <p:spPr bwMode="auto">
              <a:xfrm>
                <a:off x="752" y="1466"/>
                <a:ext cx="181" cy="140"/>
              </a:xfrm>
              <a:prstGeom prst="rect">
                <a:avLst/>
              </a:prstGeom>
              <a:solidFill>
                <a:srgbClr val="B7B79D"/>
              </a:solidFill>
              <a:ln w="4763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215" i="0" u="none" strike="noStrike" kern="0" cap="none" spc="0" normalizeH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07" name="Rectangle 99"/>
              <p:cNvSpPr>
                <a:spLocks noChangeArrowheads="1"/>
              </p:cNvSpPr>
              <p:nvPr/>
            </p:nvSpPr>
            <p:spPr bwMode="auto">
              <a:xfrm>
                <a:off x="768" y="1485"/>
                <a:ext cx="149" cy="108"/>
              </a:xfrm>
              <a:prstGeom prst="rect">
                <a:avLst/>
              </a:prstGeom>
              <a:solidFill>
                <a:srgbClr val="FFFFFF"/>
              </a:solidFill>
              <a:ln w="4763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215" i="0" u="none" strike="noStrike" kern="0" cap="none" spc="0" normalizeH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08" name="Freeform 100"/>
              <p:cNvSpPr>
                <a:spLocks/>
              </p:cNvSpPr>
              <p:nvPr/>
            </p:nvSpPr>
            <p:spPr bwMode="auto">
              <a:xfrm>
                <a:off x="931" y="1446"/>
                <a:ext cx="22" cy="161"/>
              </a:xfrm>
              <a:custGeom>
                <a:avLst/>
                <a:gdLst>
                  <a:gd name="T0" fmla="*/ 0 w 22"/>
                  <a:gd name="T1" fmla="*/ 161 h 161"/>
                  <a:gd name="T2" fmla="*/ 22 w 22"/>
                  <a:gd name="T3" fmla="*/ 142 h 161"/>
                  <a:gd name="T4" fmla="*/ 22 w 22"/>
                  <a:gd name="T5" fmla="*/ 0 h 161"/>
                  <a:gd name="T6" fmla="*/ 0 w 22"/>
                  <a:gd name="T7" fmla="*/ 19 h 161"/>
                  <a:gd name="T8" fmla="*/ 0 w 22"/>
                  <a:gd name="T9" fmla="*/ 161 h 1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" h="161">
                    <a:moveTo>
                      <a:pt x="0" y="161"/>
                    </a:moveTo>
                    <a:lnTo>
                      <a:pt x="22" y="142"/>
                    </a:lnTo>
                    <a:lnTo>
                      <a:pt x="22" y="0"/>
                    </a:lnTo>
                    <a:lnTo>
                      <a:pt x="0" y="19"/>
                    </a:lnTo>
                    <a:lnTo>
                      <a:pt x="0" y="161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215" i="0" u="none" strike="noStrike" kern="0" cap="none" spc="0" normalizeH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09" name="Freeform 101"/>
              <p:cNvSpPr>
                <a:spLocks/>
              </p:cNvSpPr>
              <p:nvPr/>
            </p:nvSpPr>
            <p:spPr bwMode="auto">
              <a:xfrm>
                <a:off x="931" y="1446"/>
                <a:ext cx="22" cy="161"/>
              </a:xfrm>
              <a:custGeom>
                <a:avLst/>
                <a:gdLst>
                  <a:gd name="T0" fmla="*/ 0 w 22"/>
                  <a:gd name="T1" fmla="*/ 161 h 161"/>
                  <a:gd name="T2" fmla="*/ 22 w 22"/>
                  <a:gd name="T3" fmla="*/ 142 h 161"/>
                  <a:gd name="T4" fmla="*/ 22 w 22"/>
                  <a:gd name="T5" fmla="*/ 0 h 161"/>
                  <a:gd name="T6" fmla="*/ 0 w 22"/>
                  <a:gd name="T7" fmla="*/ 19 h 161"/>
                  <a:gd name="T8" fmla="*/ 0 w 22"/>
                  <a:gd name="T9" fmla="*/ 161 h 1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" h="161">
                    <a:moveTo>
                      <a:pt x="0" y="161"/>
                    </a:moveTo>
                    <a:lnTo>
                      <a:pt x="22" y="142"/>
                    </a:lnTo>
                    <a:lnTo>
                      <a:pt x="22" y="0"/>
                    </a:lnTo>
                    <a:lnTo>
                      <a:pt x="0" y="19"/>
                    </a:lnTo>
                    <a:lnTo>
                      <a:pt x="0" y="161"/>
                    </a:lnTo>
                    <a:close/>
                  </a:path>
                </a:pathLst>
              </a:custGeom>
              <a:solidFill>
                <a:srgbClr val="7A7A5A"/>
              </a:solidFill>
              <a:ln w="4763">
                <a:solidFill>
                  <a:srgbClr val="494936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215" i="0" u="none" strike="noStrike" kern="0" cap="none" spc="0" normalizeH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10" name="Freeform 102"/>
              <p:cNvSpPr>
                <a:spLocks/>
              </p:cNvSpPr>
              <p:nvPr/>
            </p:nvSpPr>
            <p:spPr bwMode="auto">
              <a:xfrm>
                <a:off x="717" y="1642"/>
                <a:ext cx="223" cy="35"/>
              </a:xfrm>
              <a:custGeom>
                <a:avLst/>
                <a:gdLst>
                  <a:gd name="T0" fmla="*/ 0 w 223"/>
                  <a:gd name="T1" fmla="*/ 35 h 35"/>
                  <a:gd name="T2" fmla="*/ 28 w 223"/>
                  <a:gd name="T3" fmla="*/ 0 h 35"/>
                  <a:gd name="T4" fmla="*/ 223 w 223"/>
                  <a:gd name="T5" fmla="*/ 0 h 35"/>
                  <a:gd name="T6" fmla="*/ 195 w 223"/>
                  <a:gd name="T7" fmla="*/ 35 h 35"/>
                  <a:gd name="T8" fmla="*/ 0 w 223"/>
                  <a:gd name="T9" fmla="*/ 35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3" h="35">
                    <a:moveTo>
                      <a:pt x="0" y="35"/>
                    </a:moveTo>
                    <a:lnTo>
                      <a:pt x="28" y="0"/>
                    </a:lnTo>
                    <a:lnTo>
                      <a:pt x="223" y="0"/>
                    </a:lnTo>
                    <a:lnTo>
                      <a:pt x="195" y="35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215" i="0" u="none" strike="noStrike" kern="0" cap="none" spc="0" normalizeH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11" name="Freeform 103"/>
              <p:cNvSpPr>
                <a:spLocks/>
              </p:cNvSpPr>
              <p:nvPr/>
            </p:nvSpPr>
            <p:spPr bwMode="auto">
              <a:xfrm>
                <a:off x="717" y="1642"/>
                <a:ext cx="223" cy="35"/>
              </a:xfrm>
              <a:custGeom>
                <a:avLst/>
                <a:gdLst>
                  <a:gd name="T0" fmla="*/ 0 w 223"/>
                  <a:gd name="T1" fmla="*/ 35 h 35"/>
                  <a:gd name="T2" fmla="*/ 28 w 223"/>
                  <a:gd name="T3" fmla="*/ 0 h 35"/>
                  <a:gd name="T4" fmla="*/ 223 w 223"/>
                  <a:gd name="T5" fmla="*/ 0 h 35"/>
                  <a:gd name="T6" fmla="*/ 195 w 223"/>
                  <a:gd name="T7" fmla="*/ 35 h 35"/>
                  <a:gd name="T8" fmla="*/ 0 w 223"/>
                  <a:gd name="T9" fmla="*/ 35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3" h="35">
                    <a:moveTo>
                      <a:pt x="0" y="35"/>
                    </a:moveTo>
                    <a:lnTo>
                      <a:pt x="28" y="0"/>
                    </a:lnTo>
                    <a:lnTo>
                      <a:pt x="223" y="0"/>
                    </a:lnTo>
                    <a:lnTo>
                      <a:pt x="195" y="35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C9C9B6"/>
              </a:solidFill>
              <a:ln w="4763">
                <a:solidFill>
                  <a:srgbClr val="494936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215" i="0" u="none" strike="noStrike" kern="0" cap="none" spc="0" normalizeH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12" name="Freeform 104"/>
              <p:cNvSpPr>
                <a:spLocks/>
              </p:cNvSpPr>
              <p:nvPr/>
            </p:nvSpPr>
            <p:spPr bwMode="auto">
              <a:xfrm>
                <a:off x="912" y="1642"/>
                <a:ext cx="28" cy="41"/>
              </a:xfrm>
              <a:custGeom>
                <a:avLst/>
                <a:gdLst>
                  <a:gd name="T0" fmla="*/ 0 w 28"/>
                  <a:gd name="T1" fmla="*/ 41 h 41"/>
                  <a:gd name="T2" fmla="*/ 28 w 28"/>
                  <a:gd name="T3" fmla="*/ 13 h 41"/>
                  <a:gd name="T4" fmla="*/ 28 w 28"/>
                  <a:gd name="T5" fmla="*/ 0 h 41"/>
                  <a:gd name="T6" fmla="*/ 0 w 28"/>
                  <a:gd name="T7" fmla="*/ 35 h 41"/>
                  <a:gd name="T8" fmla="*/ 0 w 28"/>
                  <a:gd name="T9" fmla="*/ 41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8" h="41">
                    <a:moveTo>
                      <a:pt x="0" y="41"/>
                    </a:moveTo>
                    <a:lnTo>
                      <a:pt x="28" y="13"/>
                    </a:lnTo>
                    <a:lnTo>
                      <a:pt x="28" y="0"/>
                    </a:lnTo>
                    <a:lnTo>
                      <a:pt x="0" y="35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215" i="0" u="none" strike="noStrike" kern="0" cap="none" spc="0" normalizeH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13" name="Freeform 105"/>
              <p:cNvSpPr>
                <a:spLocks/>
              </p:cNvSpPr>
              <p:nvPr/>
            </p:nvSpPr>
            <p:spPr bwMode="auto">
              <a:xfrm>
                <a:off x="912" y="1642"/>
                <a:ext cx="28" cy="41"/>
              </a:xfrm>
              <a:custGeom>
                <a:avLst/>
                <a:gdLst>
                  <a:gd name="T0" fmla="*/ 0 w 28"/>
                  <a:gd name="T1" fmla="*/ 41 h 41"/>
                  <a:gd name="T2" fmla="*/ 28 w 28"/>
                  <a:gd name="T3" fmla="*/ 13 h 41"/>
                  <a:gd name="T4" fmla="*/ 28 w 28"/>
                  <a:gd name="T5" fmla="*/ 0 h 41"/>
                  <a:gd name="T6" fmla="*/ 0 w 28"/>
                  <a:gd name="T7" fmla="*/ 35 h 41"/>
                  <a:gd name="T8" fmla="*/ 0 w 28"/>
                  <a:gd name="T9" fmla="*/ 41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8" h="41">
                    <a:moveTo>
                      <a:pt x="0" y="41"/>
                    </a:moveTo>
                    <a:lnTo>
                      <a:pt x="28" y="13"/>
                    </a:lnTo>
                    <a:lnTo>
                      <a:pt x="28" y="0"/>
                    </a:lnTo>
                    <a:lnTo>
                      <a:pt x="0" y="35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7A7A5A"/>
              </a:solidFill>
              <a:ln w="4763">
                <a:solidFill>
                  <a:srgbClr val="494936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215" i="0" u="none" strike="noStrike" kern="0" cap="none" spc="0" normalizeH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14" name="Rectangle 106"/>
              <p:cNvSpPr>
                <a:spLocks noChangeArrowheads="1"/>
              </p:cNvSpPr>
              <p:nvPr/>
            </p:nvSpPr>
            <p:spPr bwMode="auto">
              <a:xfrm>
                <a:off x="717" y="1677"/>
                <a:ext cx="195" cy="6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215" i="0" u="none" strike="noStrike" kern="0" cap="none" spc="0" normalizeH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15" name="Rectangle 107"/>
              <p:cNvSpPr>
                <a:spLocks noChangeArrowheads="1"/>
              </p:cNvSpPr>
              <p:nvPr/>
            </p:nvSpPr>
            <p:spPr bwMode="auto">
              <a:xfrm>
                <a:off x="718" y="1678"/>
                <a:ext cx="193" cy="4"/>
              </a:xfrm>
              <a:prstGeom prst="rect">
                <a:avLst/>
              </a:prstGeom>
              <a:solidFill>
                <a:srgbClr val="B7B79D"/>
              </a:solidFill>
              <a:ln w="4763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215" i="0" u="none" strike="noStrike" kern="0" cap="none" spc="0" normalizeH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16" name="Freeform 108"/>
              <p:cNvSpPr>
                <a:spLocks/>
              </p:cNvSpPr>
              <p:nvPr/>
            </p:nvSpPr>
            <p:spPr bwMode="auto">
              <a:xfrm>
                <a:off x="953" y="1651"/>
                <a:ext cx="38" cy="23"/>
              </a:xfrm>
              <a:custGeom>
                <a:avLst/>
                <a:gdLst>
                  <a:gd name="T0" fmla="*/ 0 w 38"/>
                  <a:gd name="T1" fmla="*/ 23 h 23"/>
                  <a:gd name="T2" fmla="*/ 13 w 38"/>
                  <a:gd name="T3" fmla="*/ 0 h 23"/>
                  <a:gd name="T4" fmla="*/ 38 w 38"/>
                  <a:gd name="T5" fmla="*/ 0 h 23"/>
                  <a:gd name="T6" fmla="*/ 25 w 38"/>
                  <a:gd name="T7" fmla="*/ 23 h 23"/>
                  <a:gd name="T8" fmla="*/ 0 w 38"/>
                  <a:gd name="T9" fmla="*/ 23 h 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8" h="23">
                    <a:moveTo>
                      <a:pt x="0" y="23"/>
                    </a:moveTo>
                    <a:lnTo>
                      <a:pt x="13" y="0"/>
                    </a:lnTo>
                    <a:lnTo>
                      <a:pt x="38" y="0"/>
                    </a:lnTo>
                    <a:lnTo>
                      <a:pt x="25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215" i="0" u="none" strike="noStrike" kern="0" cap="none" spc="0" normalizeH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17" name="Freeform 109"/>
              <p:cNvSpPr>
                <a:spLocks/>
              </p:cNvSpPr>
              <p:nvPr/>
            </p:nvSpPr>
            <p:spPr bwMode="auto">
              <a:xfrm>
                <a:off x="953" y="1651"/>
                <a:ext cx="38" cy="23"/>
              </a:xfrm>
              <a:custGeom>
                <a:avLst/>
                <a:gdLst>
                  <a:gd name="T0" fmla="*/ 0 w 38"/>
                  <a:gd name="T1" fmla="*/ 23 h 23"/>
                  <a:gd name="T2" fmla="*/ 13 w 38"/>
                  <a:gd name="T3" fmla="*/ 0 h 23"/>
                  <a:gd name="T4" fmla="*/ 38 w 38"/>
                  <a:gd name="T5" fmla="*/ 0 h 23"/>
                  <a:gd name="T6" fmla="*/ 25 w 38"/>
                  <a:gd name="T7" fmla="*/ 23 h 23"/>
                  <a:gd name="T8" fmla="*/ 0 w 38"/>
                  <a:gd name="T9" fmla="*/ 23 h 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8" h="23">
                    <a:moveTo>
                      <a:pt x="0" y="23"/>
                    </a:moveTo>
                    <a:lnTo>
                      <a:pt x="13" y="0"/>
                    </a:lnTo>
                    <a:lnTo>
                      <a:pt x="38" y="0"/>
                    </a:lnTo>
                    <a:lnTo>
                      <a:pt x="25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C9C9B6"/>
              </a:solidFill>
              <a:ln w="4763">
                <a:solidFill>
                  <a:srgbClr val="494936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215" i="0" u="none" strike="noStrike" kern="0" cap="none" spc="0" normalizeH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18" name="Freeform 110"/>
              <p:cNvSpPr>
                <a:spLocks/>
              </p:cNvSpPr>
              <p:nvPr/>
            </p:nvSpPr>
            <p:spPr bwMode="auto">
              <a:xfrm>
                <a:off x="978" y="1651"/>
                <a:ext cx="13" cy="29"/>
              </a:xfrm>
              <a:custGeom>
                <a:avLst/>
                <a:gdLst>
                  <a:gd name="T0" fmla="*/ 0 w 13"/>
                  <a:gd name="T1" fmla="*/ 29 h 29"/>
                  <a:gd name="T2" fmla="*/ 13 w 13"/>
                  <a:gd name="T3" fmla="*/ 16 h 29"/>
                  <a:gd name="T4" fmla="*/ 13 w 13"/>
                  <a:gd name="T5" fmla="*/ 0 h 29"/>
                  <a:gd name="T6" fmla="*/ 0 w 13"/>
                  <a:gd name="T7" fmla="*/ 23 h 29"/>
                  <a:gd name="T8" fmla="*/ 0 w 13"/>
                  <a:gd name="T9" fmla="*/ 29 h 2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" h="29">
                    <a:moveTo>
                      <a:pt x="0" y="29"/>
                    </a:moveTo>
                    <a:lnTo>
                      <a:pt x="13" y="16"/>
                    </a:lnTo>
                    <a:lnTo>
                      <a:pt x="13" y="0"/>
                    </a:lnTo>
                    <a:lnTo>
                      <a:pt x="0" y="23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7A7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215" i="0" u="none" strike="noStrike" kern="0" cap="none" spc="0" normalizeH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19" name="Freeform 111"/>
              <p:cNvSpPr>
                <a:spLocks/>
              </p:cNvSpPr>
              <p:nvPr/>
            </p:nvSpPr>
            <p:spPr bwMode="auto">
              <a:xfrm>
                <a:off x="978" y="1651"/>
                <a:ext cx="13" cy="29"/>
              </a:xfrm>
              <a:custGeom>
                <a:avLst/>
                <a:gdLst>
                  <a:gd name="T0" fmla="*/ 0 w 13"/>
                  <a:gd name="T1" fmla="*/ 29 h 29"/>
                  <a:gd name="T2" fmla="*/ 13 w 13"/>
                  <a:gd name="T3" fmla="*/ 16 h 29"/>
                  <a:gd name="T4" fmla="*/ 13 w 13"/>
                  <a:gd name="T5" fmla="*/ 0 h 29"/>
                  <a:gd name="T6" fmla="*/ 0 w 13"/>
                  <a:gd name="T7" fmla="*/ 23 h 29"/>
                  <a:gd name="T8" fmla="*/ 0 w 13"/>
                  <a:gd name="T9" fmla="*/ 29 h 2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" h="29">
                    <a:moveTo>
                      <a:pt x="0" y="29"/>
                    </a:moveTo>
                    <a:lnTo>
                      <a:pt x="13" y="16"/>
                    </a:lnTo>
                    <a:lnTo>
                      <a:pt x="13" y="0"/>
                    </a:lnTo>
                    <a:lnTo>
                      <a:pt x="0" y="23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7A7A5A"/>
              </a:solidFill>
              <a:ln w="4763">
                <a:solidFill>
                  <a:srgbClr val="494936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215" i="0" u="none" strike="noStrike" kern="0" cap="none" spc="0" normalizeH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20" name="Rectangle 112"/>
              <p:cNvSpPr>
                <a:spLocks noChangeArrowheads="1"/>
              </p:cNvSpPr>
              <p:nvPr/>
            </p:nvSpPr>
            <p:spPr bwMode="auto">
              <a:xfrm>
                <a:off x="950" y="1674"/>
                <a:ext cx="28" cy="6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215" i="0" u="none" strike="noStrike" kern="0" cap="none" spc="0" normalizeH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21" name="Rectangle 113"/>
              <p:cNvSpPr>
                <a:spLocks noChangeArrowheads="1"/>
              </p:cNvSpPr>
              <p:nvPr/>
            </p:nvSpPr>
            <p:spPr bwMode="auto">
              <a:xfrm>
                <a:off x="951" y="1675"/>
                <a:ext cx="26" cy="4"/>
              </a:xfrm>
              <a:prstGeom prst="rect">
                <a:avLst/>
              </a:prstGeom>
              <a:solidFill>
                <a:srgbClr val="B7B79D"/>
              </a:solidFill>
              <a:ln w="4763">
                <a:solidFill>
                  <a:srgbClr val="49493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215" i="0" u="none" strike="noStrike" kern="0" cap="none" spc="0" normalizeH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170" name="Freeform 114"/>
            <p:cNvSpPr>
              <a:spLocks/>
            </p:cNvSpPr>
            <p:nvPr/>
          </p:nvSpPr>
          <p:spPr bwMode="auto">
            <a:xfrm>
              <a:off x="710" y="1620"/>
              <a:ext cx="85" cy="38"/>
            </a:xfrm>
            <a:custGeom>
              <a:avLst/>
              <a:gdLst>
                <a:gd name="T0" fmla="*/ 0 w 85"/>
                <a:gd name="T1" fmla="*/ 16 h 38"/>
                <a:gd name="T2" fmla="*/ 25 w 85"/>
                <a:gd name="T3" fmla="*/ 16 h 38"/>
                <a:gd name="T4" fmla="*/ 44 w 85"/>
                <a:gd name="T5" fmla="*/ 0 h 38"/>
                <a:gd name="T6" fmla="*/ 70 w 85"/>
                <a:gd name="T7" fmla="*/ 9 h 38"/>
                <a:gd name="T8" fmla="*/ 79 w 85"/>
                <a:gd name="T9" fmla="*/ 12 h 38"/>
                <a:gd name="T10" fmla="*/ 85 w 85"/>
                <a:gd name="T11" fmla="*/ 19 h 38"/>
                <a:gd name="T12" fmla="*/ 82 w 85"/>
                <a:gd name="T13" fmla="*/ 31 h 38"/>
                <a:gd name="T14" fmla="*/ 79 w 85"/>
                <a:gd name="T15" fmla="*/ 31 h 38"/>
                <a:gd name="T16" fmla="*/ 73 w 85"/>
                <a:gd name="T17" fmla="*/ 22 h 38"/>
                <a:gd name="T18" fmla="*/ 70 w 85"/>
                <a:gd name="T19" fmla="*/ 19 h 38"/>
                <a:gd name="T20" fmla="*/ 57 w 85"/>
                <a:gd name="T21" fmla="*/ 22 h 38"/>
                <a:gd name="T22" fmla="*/ 66 w 85"/>
                <a:gd name="T23" fmla="*/ 25 h 38"/>
                <a:gd name="T24" fmla="*/ 70 w 85"/>
                <a:gd name="T25" fmla="*/ 25 h 38"/>
                <a:gd name="T26" fmla="*/ 70 w 85"/>
                <a:gd name="T27" fmla="*/ 31 h 38"/>
                <a:gd name="T28" fmla="*/ 41 w 85"/>
                <a:gd name="T29" fmla="*/ 38 h 38"/>
                <a:gd name="T30" fmla="*/ 22 w 85"/>
                <a:gd name="T31" fmla="*/ 31 h 38"/>
                <a:gd name="T32" fmla="*/ 3 w 85"/>
                <a:gd name="T33" fmla="*/ 31 h 38"/>
                <a:gd name="T34" fmla="*/ 0 w 85"/>
                <a:gd name="T35" fmla="*/ 16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85" h="38">
                  <a:moveTo>
                    <a:pt x="0" y="16"/>
                  </a:moveTo>
                  <a:lnTo>
                    <a:pt x="25" y="16"/>
                  </a:lnTo>
                  <a:lnTo>
                    <a:pt x="44" y="0"/>
                  </a:lnTo>
                  <a:lnTo>
                    <a:pt x="70" y="9"/>
                  </a:lnTo>
                  <a:lnTo>
                    <a:pt x="79" y="12"/>
                  </a:lnTo>
                  <a:lnTo>
                    <a:pt x="85" y="19"/>
                  </a:lnTo>
                  <a:lnTo>
                    <a:pt x="82" y="31"/>
                  </a:lnTo>
                  <a:lnTo>
                    <a:pt x="79" y="31"/>
                  </a:lnTo>
                  <a:lnTo>
                    <a:pt x="73" y="22"/>
                  </a:lnTo>
                  <a:lnTo>
                    <a:pt x="70" y="19"/>
                  </a:lnTo>
                  <a:lnTo>
                    <a:pt x="57" y="22"/>
                  </a:lnTo>
                  <a:lnTo>
                    <a:pt x="66" y="25"/>
                  </a:lnTo>
                  <a:lnTo>
                    <a:pt x="70" y="25"/>
                  </a:lnTo>
                  <a:lnTo>
                    <a:pt x="70" y="31"/>
                  </a:lnTo>
                  <a:lnTo>
                    <a:pt x="41" y="38"/>
                  </a:lnTo>
                  <a:lnTo>
                    <a:pt x="22" y="31"/>
                  </a:lnTo>
                  <a:lnTo>
                    <a:pt x="3" y="31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FA3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15" i="0" u="none" strike="noStrike" kern="0" cap="none" spc="0" normalizeH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71" name="Freeform 115"/>
            <p:cNvSpPr>
              <a:spLocks/>
            </p:cNvSpPr>
            <p:nvPr/>
          </p:nvSpPr>
          <p:spPr bwMode="auto">
            <a:xfrm>
              <a:off x="710" y="1620"/>
              <a:ext cx="85" cy="38"/>
            </a:xfrm>
            <a:custGeom>
              <a:avLst/>
              <a:gdLst>
                <a:gd name="T0" fmla="*/ 0 w 85"/>
                <a:gd name="T1" fmla="*/ 16 h 38"/>
                <a:gd name="T2" fmla="*/ 25 w 85"/>
                <a:gd name="T3" fmla="*/ 16 h 38"/>
                <a:gd name="T4" fmla="*/ 44 w 85"/>
                <a:gd name="T5" fmla="*/ 0 h 38"/>
                <a:gd name="T6" fmla="*/ 70 w 85"/>
                <a:gd name="T7" fmla="*/ 9 h 38"/>
                <a:gd name="T8" fmla="*/ 79 w 85"/>
                <a:gd name="T9" fmla="*/ 12 h 38"/>
                <a:gd name="T10" fmla="*/ 85 w 85"/>
                <a:gd name="T11" fmla="*/ 19 h 38"/>
                <a:gd name="T12" fmla="*/ 82 w 85"/>
                <a:gd name="T13" fmla="*/ 31 h 38"/>
                <a:gd name="T14" fmla="*/ 79 w 85"/>
                <a:gd name="T15" fmla="*/ 31 h 38"/>
                <a:gd name="T16" fmla="*/ 73 w 85"/>
                <a:gd name="T17" fmla="*/ 22 h 38"/>
                <a:gd name="T18" fmla="*/ 70 w 85"/>
                <a:gd name="T19" fmla="*/ 19 h 38"/>
                <a:gd name="T20" fmla="*/ 57 w 85"/>
                <a:gd name="T21" fmla="*/ 22 h 38"/>
                <a:gd name="T22" fmla="*/ 66 w 85"/>
                <a:gd name="T23" fmla="*/ 25 h 38"/>
                <a:gd name="T24" fmla="*/ 70 w 85"/>
                <a:gd name="T25" fmla="*/ 25 h 38"/>
                <a:gd name="T26" fmla="*/ 70 w 85"/>
                <a:gd name="T27" fmla="*/ 31 h 38"/>
                <a:gd name="T28" fmla="*/ 41 w 85"/>
                <a:gd name="T29" fmla="*/ 38 h 38"/>
                <a:gd name="T30" fmla="*/ 22 w 85"/>
                <a:gd name="T31" fmla="*/ 31 h 38"/>
                <a:gd name="T32" fmla="*/ 3 w 85"/>
                <a:gd name="T33" fmla="*/ 31 h 38"/>
                <a:gd name="T34" fmla="*/ 0 w 85"/>
                <a:gd name="T35" fmla="*/ 16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85" h="38">
                  <a:moveTo>
                    <a:pt x="0" y="16"/>
                  </a:moveTo>
                  <a:lnTo>
                    <a:pt x="25" y="16"/>
                  </a:lnTo>
                  <a:lnTo>
                    <a:pt x="44" y="0"/>
                  </a:lnTo>
                  <a:lnTo>
                    <a:pt x="70" y="9"/>
                  </a:lnTo>
                  <a:lnTo>
                    <a:pt x="79" y="12"/>
                  </a:lnTo>
                  <a:lnTo>
                    <a:pt x="85" y="19"/>
                  </a:lnTo>
                  <a:lnTo>
                    <a:pt x="82" y="31"/>
                  </a:lnTo>
                  <a:lnTo>
                    <a:pt x="79" y="31"/>
                  </a:lnTo>
                  <a:lnTo>
                    <a:pt x="73" y="22"/>
                  </a:lnTo>
                  <a:lnTo>
                    <a:pt x="70" y="19"/>
                  </a:lnTo>
                  <a:lnTo>
                    <a:pt x="57" y="22"/>
                  </a:lnTo>
                  <a:lnTo>
                    <a:pt x="66" y="25"/>
                  </a:lnTo>
                  <a:lnTo>
                    <a:pt x="70" y="25"/>
                  </a:lnTo>
                  <a:lnTo>
                    <a:pt x="70" y="31"/>
                  </a:lnTo>
                  <a:lnTo>
                    <a:pt x="41" y="38"/>
                  </a:lnTo>
                  <a:lnTo>
                    <a:pt x="22" y="31"/>
                  </a:lnTo>
                  <a:lnTo>
                    <a:pt x="3" y="31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FA38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15" i="0" u="none" strike="noStrike" kern="0" cap="none" spc="0" normalizeH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72" name="Freeform 116"/>
            <p:cNvSpPr>
              <a:spLocks/>
            </p:cNvSpPr>
            <p:nvPr/>
          </p:nvSpPr>
          <p:spPr bwMode="auto">
            <a:xfrm>
              <a:off x="612" y="1629"/>
              <a:ext cx="108" cy="48"/>
            </a:xfrm>
            <a:custGeom>
              <a:avLst/>
              <a:gdLst>
                <a:gd name="T0" fmla="*/ 0 w 108"/>
                <a:gd name="T1" fmla="*/ 0 h 48"/>
                <a:gd name="T2" fmla="*/ 101 w 108"/>
                <a:gd name="T3" fmla="*/ 3 h 48"/>
                <a:gd name="T4" fmla="*/ 108 w 108"/>
                <a:gd name="T5" fmla="*/ 13 h 48"/>
                <a:gd name="T6" fmla="*/ 108 w 108"/>
                <a:gd name="T7" fmla="*/ 32 h 48"/>
                <a:gd name="T8" fmla="*/ 29 w 108"/>
                <a:gd name="T9" fmla="*/ 48 h 48"/>
                <a:gd name="T10" fmla="*/ 0 w 108"/>
                <a:gd name="T11" fmla="*/ 0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8" h="48">
                  <a:moveTo>
                    <a:pt x="0" y="0"/>
                  </a:moveTo>
                  <a:lnTo>
                    <a:pt x="101" y="3"/>
                  </a:lnTo>
                  <a:lnTo>
                    <a:pt x="108" y="13"/>
                  </a:lnTo>
                  <a:lnTo>
                    <a:pt x="108" y="32"/>
                  </a:lnTo>
                  <a:lnTo>
                    <a:pt x="29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262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15" i="0" u="none" strike="noStrike" kern="0" cap="none" spc="0" normalizeH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73" name="Freeform 117"/>
            <p:cNvSpPr>
              <a:spLocks/>
            </p:cNvSpPr>
            <p:nvPr/>
          </p:nvSpPr>
          <p:spPr bwMode="auto">
            <a:xfrm>
              <a:off x="612" y="1629"/>
              <a:ext cx="108" cy="48"/>
            </a:xfrm>
            <a:custGeom>
              <a:avLst/>
              <a:gdLst>
                <a:gd name="T0" fmla="*/ 0 w 108"/>
                <a:gd name="T1" fmla="*/ 0 h 48"/>
                <a:gd name="T2" fmla="*/ 101 w 108"/>
                <a:gd name="T3" fmla="*/ 3 h 48"/>
                <a:gd name="T4" fmla="*/ 108 w 108"/>
                <a:gd name="T5" fmla="*/ 13 h 48"/>
                <a:gd name="T6" fmla="*/ 108 w 108"/>
                <a:gd name="T7" fmla="*/ 32 h 48"/>
                <a:gd name="T8" fmla="*/ 29 w 108"/>
                <a:gd name="T9" fmla="*/ 48 h 48"/>
                <a:gd name="T10" fmla="*/ 0 w 108"/>
                <a:gd name="T11" fmla="*/ 0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8" h="48">
                  <a:moveTo>
                    <a:pt x="0" y="0"/>
                  </a:moveTo>
                  <a:lnTo>
                    <a:pt x="101" y="3"/>
                  </a:lnTo>
                  <a:lnTo>
                    <a:pt x="108" y="13"/>
                  </a:lnTo>
                  <a:lnTo>
                    <a:pt x="108" y="32"/>
                  </a:lnTo>
                  <a:lnTo>
                    <a:pt x="29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26248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15" i="0" u="none" strike="noStrike" kern="0" cap="none" spc="0" normalizeH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74" name="Freeform 118"/>
            <p:cNvSpPr>
              <a:spLocks/>
            </p:cNvSpPr>
            <p:nvPr/>
          </p:nvSpPr>
          <p:spPr bwMode="auto">
            <a:xfrm>
              <a:off x="742" y="1863"/>
              <a:ext cx="79" cy="98"/>
            </a:xfrm>
            <a:custGeom>
              <a:avLst/>
              <a:gdLst>
                <a:gd name="T0" fmla="*/ 44 w 79"/>
                <a:gd name="T1" fmla="*/ 0 h 98"/>
                <a:gd name="T2" fmla="*/ 47 w 79"/>
                <a:gd name="T3" fmla="*/ 45 h 98"/>
                <a:gd name="T4" fmla="*/ 53 w 79"/>
                <a:gd name="T5" fmla="*/ 48 h 98"/>
                <a:gd name="T6" fmla="*/ 75 w 79"/>
                <a:gd name="T7" fmla="*/ 64 h 98"/>
                <a:gd name="T8" fmla="*/ 79 w 79"/>
                <a:gd name="T9" fmla="*/ 89 h 98"/>
                <a:gd name="T10" fmla="*/ 56 w 79"/>
                <a:gd name="T11" fmla="*/ 89 h 98"/>
                <a:gd name="T12" fmla="*/ 41 w 79"/>
                <a:gd name="T13" fmla="*/ 89 h 98"/>
                <a:gd name="T14" fmla="*/ 41 w 79"/>
                <a:gd name="T15" fmla="*/ 95 h 98"/>
                <a:gd name="T16" fmla="*/ 15 w 79"/>
                <a:gd name="T17" fmla="*/ 98 h 98"/>
                <a:gd name="T18" fmla="*/ 6 w 79"/>
                <a:gd name="T19" fmla="*/ 98 h 98"/>
                <a:gd name="T20" fmla="*/ 0 w 79"/>
                <a:gd name="T21" fmla="*/ 98 h 98"/>
                <a:gd name="T22" fmla="*/ 0 w 79"/>
                <a:gd name="T23" fmla="*/ 76 h 98"/>
                <a:gd name="T24" fmla="*/ 3 w 79"/>
                <a:gd name="T25" fmla="*/ 70 h 98"/>
                <a:gd name="T26" fmla="*/ 9 w 79"/>
                <a:gd name="T27" fmla="*/ 54 h 98"/>
                <a:gd name="T28" fmla="*/ 6 w 79"/>
                <a:gd name="T29" fmla="*/ 10 h 98"/>
                <a:gd name="T30" fmla="*/ 44 w 79"/>
                <a:gd name="T31" fmla="*/ 0 h 9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79" h="98">
                  <a:moveTo>
                    <a:pt x="44" y="0"/>
                  </a:moveTo>
                  <a:lnTo>
                    <a:pt x="47" y="45"/>
                  </a:lnTo>
                  <a:lnTo>
                    <a:pt x="53" y="48"/>
                  </a:lnTo>
                  <a:lnTo>
                    <a:pt x="75" y="64"/>
                  </a:lnTo>
                  <a:lnTo>
                    <a:pt x="79" y="89"/>
                  </a:lnTo>
                  <a:lnTo>
                    <a:pt x="56" y="89"/>
                  </a:lnTo>
                  <a:lnTo>
                    <a:pt x="41" y="89"/>
                  </a:lnTo>
                  <a:lnTo>
                    <a:pt x="41" y="95"/>
                  </a:lnTo>
                  <a:lnTo>
                    <a:pt x="15" y="98"/>
                  </a:lnTo>
                  <a:lnTo>
                    <a:pt x="6" y="98"/>
                  </a:lnTo>
                  <a:lnTo>
                    <a:pt x="0" y="98"/>
                  </a:lnTo>
                  <a:lnTo>
                    <a:pt x="0" y="76"/>
                  </a:lnTo>
                  <a:lnTo>
                    <a:pt x="3" y="70"/>
                  </a:lnTo>
                  <a:lnTo>
                    <a:pt x="9" y="54"/>
                  </a:lnTo>
                  <a:lnTo>
                    <a:pt x="6" y="1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15" i="0" u="none" strike="noStrike" kern="0" cap="none" spc="0" normalizeH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75" name="Freeform 119"/>
            <p:cNvSpPr>
              <a:spLocks/>
            </p:cNvSpPr>
            <p:nvPr/>
          </p:nvSpPr>
          <p:spPr bwMode="auto">
            <a:xfrm>
              <a:off x="742" y="1863"/>
              <a:ext cx="79" cy="98"/>
            </a:xfrm>
            <a:custGeom>
              <a:avLst/>
              <a:gdLst>
                <a:gd name="T0" fmla="*/ 44 w 79"/>
                <a:gd name="T1" fmla="*/ 0 h 98"/>
                <a:gd name="T2" fmla="*/ 47 w 79"/>
                <a:gd name="T3" fmla="*/ 45 h 98"/>
                <a:gd name="T4" fmla="*/ 53 w 79"/>
                <a:gd name="T5" fmla="*/ 48 h 98"/>
                <a:gd name="T6" fmla="*/ 75 w 79"/>
                <a:gd name="T7" fmla="*/ 64 h 98"/>
                <a:gd name="T8" fmla="*/ 79 w 79"/>
                <a:gd name="T9" fmla="*/ 89 h 98"/>
                <a:gd name="T10" fmla="*/ 56 w 79"/>
                <a:gd name="T11" fmla="*/ 89 h 98"/>
                <a:gd name="T12" fmla="*/ 41 w 79"/>
                <a:gd name="T13" fmla="*/ 89 h 98"/>
                <a:gd name="T14" fmla="*/ 41 w 79"/>
                <a:gd name="T15" fmla="*/ 95 h 98"/>
                <a:gd name="T16" fmla="*/ 15 w 79"/>
                <a:gd name="T17" fmla="*/ 98 h 98"/>
                <a:gd name="T18" fmla="*/ 6 w 79"/>
                <a:gd name="T19" fmla="*/ 98 h 98"/>
                <a:gd name="T20" fmla="*/ 0 w 79"/>
                <a:gd name="T21" fmla="*/ 98 h 98"/>
                <a:gd name="T22" fmla="*/ 0 w 79"/>
                <a:gd name="T23" fmla="*/ 76 h 98"/>
                <a:gd name="T24" fmla="*/ 3 w 79"/>
                <a:gd name="T25" fmla="*/ 70 h 98"/>
                <a:gd name="T26" fmla="*/ 9 w 79"/>
                <a:gd name="T27" fmla="*/ 54 h 98"/>
                <a:gd name="T28" fmla="*/ 6 w 79"/>
                <a:gd name="T29" fmla="*/ 10 h 98"/>
                <a:gd name="T30" fmla="*/ 44 w 79"/>
                <a:gd name="T31" fmla="*/ 0 h 9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79" h="98">
                  <a:moveTo>
                    <a:pt x="44" y="0"/>
                  </a:moveTo>
                  <a:lnTo>
                    <a:pt x="47" y="45"/>
                  </a:lnTo>
                  <a:lnTo>
                    <a:pt x="53" y="48"/>
                  </a:lnTo>
                  <a:lnTo>
                    <a:pt x="75" y="64"/>
                  </a:lnTo>
                  <a:lnTo>
                    <a:pt x="79" y="89"/>
                  </a:lnTo>
                  <a:lnTo>
                    <a:pt x="56" y="89"/>
                  </a:lnTo>
                  <a:lnTo>
                    <a:pt x="41" y="89"/>
                  </a:lnTo>
                  <a:lnTo>
                    <a:pt x="41" y="95"/>
                  </a:lnTo>
                  <a:lnTo>
                    <a:pt x="15" y="98"/>
                  </a:lnTo>
                  <a:lnTo>
                    <a:pt x="6" y="98"/>
                  </a:lnTo>
                  <a:lnTo>
                    <a:pt x="0" y="98"/>
                  </a:lnTo>
                  <a:lnTo>
                    <a:pt x="0" y="76"/>
                  </a:lnTo>
                  <a:lnTo>
                    <a:pt x="3" y="70"/>
                  </a:lnTo>
                  <a:lnTo>
                    <a:pt x="9" y="54"/>
                  </a:lnTo>
                  <a:lnTo>
                    <a:pt x="6" y="1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222222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15" i="0" u="none" strike="noStrike" kern="0" cap="none" spc="0" normalizeH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76" name="Freeform 120"/>
            <p:cNvSpPr>
              <a:spLocks/>
            </p:cNvSpPr>
            <p:nvPr/>
          </p:nvSpPr>
          <p:spPr bwMode="auto">
            <a:xfrm>
              <a:off x="795" y="1924"/>
              <a:ext cx="120" cy="98"/>
            </a:xfrm>
            <a:custGeom>
              <a:avLst/>
              <a:gdLst>
                <a:gd name="T0" fmla="*/ 60 w 120"/>
                <a:gd name="T1" fmla="*/ 0 h 98"/>
                <a:gd name="T2" fmla="*/ 54 w 120"/>
                <a:gd name="T3" fmla="*/ 31 h 98"/>
                <a:gd name="T4" fmla="*/ 63 w 120"/>
                <a:gd name="T5" fmla="*/ 31 h 98"/>
                <a:gd name="T6" fmla="*/ 82 w 120"/>
                <a:gd name="T7" fmla="*/ 44 h 98"/>
                <a:gd name="T8" fmla="*/ 108 w 120"/>
                <a:gd name="T9" fmla="*/ 44 h 98"/>
                <a:gd name="T10" fmla="*/ 117 w 120"/>
                <a:gd name="T11" fmla="*/ 47 h 98"/>
                <a:gd name="T12" fmla="*/ 120 w 120"/>
                <a:gd name="T13" fmla="*/ 56 h 98"/>
                <a:gd name="T14" fmla="*/ 117 w 120"/>
                <a:gd name="T15" fmla="*/ 66 h 98"/>
                <a:gd name="T16" fmla="*/ 92 w 120"/>
                <a:gd name="T17" fmla="*/ 82 h 98"/>
                <a:gd name="T18" fmla="*/ 82 w 120"/>
                <a:gd name="T19" fmla="*/ 85 h 98"/>
                <a:gd name="T20" fmla="*/ 67 w 120"/>
                <a:gd name="T21" fmla="*/ 85 h 98"/>
                <a:gd name="T22" fmla="*/ 41 w 120"/>
                <a:gd name="T23" fmla="*/ 88 h 98"/>
                <a:gd name="T24" fmla="*/ 41 w 120"/>
                <a:gd name="T25" fmla="*/ 98 h 98"/>
                <a:gd name="T26" fmla="*/ 32 w 120"/>
                <a:gd name="T27" fmla="*/ 98 h 98"/>
                <a:gd name="T28" fmla="*/ 19 w 120"/>
                <a:gd name="T29" fmla="*/ 98 h 98"/>
                <a:gd name="T30" fmla="*/ 10 w 120"/>
                <a:gd name="T31" fmla="*/ 94 h 98"/>
                <a:gd name="T32" fmla="*/ 0 w 120"/>
                <a:gd name="T33" fmla="*/ 88 h 98"/>
                <a:gd name="T34" fmla="*/ 0 w 120"/>
                <a:gd name="T35" fmla="*/ 72 h 98"/>
                <a:gd name="T36" fmla="*/ 7 w 120"/>
                <a:gd name="T37" fmla="*/ 56 h 98"/>
                <a:gd name="T38" fmla="*/ 10 w 120"/>
                <a:gd name="T39" fmla="*/ 47 h 98"/>
                <a:gd name="T40" fmla="*/ 16 w 120"/>
                <a:gd name="T41" fmla="*/ 37 h 98"/>
                <a:gd name="T42" fmla="*/ 22 w 120"/>
                <a:gd name="T43" fmla="*/ 6 h 98"/>
                <a:gd name="T44" fmla="*/ 60 w 120"/>
                <a:gd name="T45" fmla="*/ 0 h 9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20" h="98">
                  <a:moveTo>
                    <a:pt x="60" y="0"/>
                  </a:moveTo>
                  <a:lnTo>
                    <a:pt x="54" y="31"/>
                  </a:lnTo>
                  <a:lnTo>
                    <a:pt x="63" y="31"/>
                  </a:lnTo>
                  <a:lnTo>
                    <a:pt x="82" y="44"/>
                  </a:lnTo>
                  <a:lnTo>
                    <a:pt x="108" y="44"/>
                  </a:lnTo>
                  <a:lnTo>
                    <a:pt x="117" y="47"/>
                  </a:lnTo>
                  <a:lnTo>
                    <a:pt x="120" y="56"/>
                  </a:lnTo>
                  <a:lnTo>
                    <a:pt x="117" y="66"/>
                  </a:lnTo>
                  <a:lnTo>
                    <a:pt x="92" y="82"/>
                  </a:lnTo>
                  <a:lnTo>
                    <a:pt x="82" y="85"/>
                  </a:lnTo>
                  <a:lnTo>
                    <a:pt x="67" y="85"/>
                  </a:lnTo>
                  <a:lnTo>
                    <a:pt x="41" y="88"/>
                  </a:lnTo>
                  <a:lnTo>
                    <a:pt x="41" y="98"/>
                  </a:lnTo>
                  <a:lnTo>
                    <a:pt x="32" y="98"/>
                  </a:lnTo>
                  <a:lnTo>
                    <a:pt x="19" y="98"/>
                  </a:lnTo>
                  <a:lnTo>
                    <a:pt x="10" y="94"/>
                  </a:lnTo>
                  <a:lnTo>
                    <a:pt x="0" y="88"/>
                  </a:lnTo>
                  <a:lnTo>
                    <a:pt x="0" y="72"/>
                  </a:lnTo>
                  <a:lnTo>
                    <a:pt x="7" y="56"/>
                  </a:lnTo>
                  <a:lnTo>
                    <a:pt x="10" y="47"/>
                  </a:lnTo>
                  <a:lnTo>
                    <a:pt x="16" y="37"/>
                  </a:lnTo>
                  <a:lnTo>
                    <a:pt x="22" y="6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15" i="0" u="none" strike="noStrike" kern="0" cap="none" spc="0" normalizeH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77" name="Freeform 121"/>
            <p:cNvSpPr>
              <a:spLocks/>
            </p:cNvSpPr>
            <p:nvPr/>
          </p:nvSpPr>
          <p:spPr bwMode="auto">
            <a:xfrm>
              <a:off x="795" y="1924"/>
              <a:ext cx="120" cy="98"/>
            </a:xfrm>
            <a:custGeom>
              <a:avLst/>
              <a:gdLst>
                <a:gd name="T0" fmla="*/ 60 w 120"/>
                <a:gd name="T1" fmla="*/ 0 h 98"/>
                <a:gd name="T2" fmla="*/ 54 w 120"/>
                <a:gd name="T3" fmla="*/ 31 h 98"/>
                <a:gd name="T4" fmla="*/ 63 w 120"/>
                <a:gd name="T5" fmla="*/ 31 h 98"/>
                <a:gd name="T6" fmla="*/ 82 w 120"/>
                <a:gd name="T7" fmla="*/ 44 h 98"/>
                <a:gd name="T8" fmla="*/ 108 w 120"/>
                <a:gd name="T9" fmla="*/ 44 h 98"/>
                <a:gd name="T10" fmla="*/ 117 w 120"/>
                <a:gd name="T11" fmla="*/ 47 h 98"/>
                <a:gd name="T12" fmla="*/ 120 w 120"/>
                <a:gd name="T13" fmla="*/ 56 h 98"/>
                <a:gd name="T14" fmla="*/ 117 w 120"/>
                <a:gd name="T15" fmla="*/ 66 h 98"/>
                <a:gd name="T16" fmla="*/ 92 w 120"/>
                <a:gd name="T17" fmla="*/ 82 h 98"/>
                <a:gd name="T18" fmla="*/ 82 w 120"/>
                <a:gd name="T19" fmla="*/ 85 h 98"/>
                <a:gd name="T20" fmla="*/ 67 w 120"/>
                <a:gd name="T21" fmla="*/ 85 h 98"/>
                <a:gd name="T22" fmla="*/ 41 w 120"/>
                <a:gd name="T23" fmla="*/ 88 h 98"/>
                <a:gd name="T24" fmla="*/ 41 w 120"/>
                <a:gd name="T25" fmla="*/ 98 h 98"/>
                <a:gd name="T26" fmla="*/ 32 w 120"/>
                <a:gd name="T27" fmla="*/ 98 h 98"/>
                <a:gd name="T28" fmla="*/ 19 w 120"/>
                <a:gd name="T29" fmla="*/ 98 h 98"/>
                <a:gd name="T30" fmla="*/ 10 w 120"/>
                <a:gd name="T31" fmla="*/ 94 h 98"/>
                <a:gd name="T32" fmla="*/ 0 w 120"/>
                <a:gd name="T33" fmla="*/ 88 h 98"/>
                <a:gd name="T34" fmla="*/ 0 w 120"/>
                <a:gd name="T35" fmla="*/ 72 h 98"/>
                <a:gd name="T36" fmla="*/ 7 w 120"/>
                <a:gd name="T37" fmla="*/ 56 h 98"/>
                <a:gd name="T38" fmla="*/ 10 w 120"/>
                <a:gd name="T39" fmla="*/ 47 h 98"/>
                <a:gd name="T40" fmla="*/ 16 w 120"/>
                <a:gd name="T41" fmla="*/ 37 h 98"/>
                <a:gd name="T42" fmla="*/ 22 w 120"/>
                <a:gd name="T43" fmla="*/ 6 h 98"/>
                <a:gd name="T44" fmla="*/ 60 w 120"/>
                <a:gd name="T45" fmla="*/ 0 h 9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20" h="98">
                  <a:moveTo>
                    <a:pt x="60" y="0"/>
                  </a:moveTo>
                  <a:lnTo>
                    <a:pt x="54" y="31"/>
                  </a:lnTo>
                  <a:lnTo>
                    <a:pt x="63" y="31"/>
                  </a:lnTo>
                  <a:lnTo>
                    <a:pt x="82" y="44"/>
                  </a:lnTo>
                  <a:lnTo>
                    <a:pt x="108" y="44"/>
                  </a:lnTo>
                  <a:lnTo>
                    <a:pt x="117" y="47"/>
                  </a:lnTo>
                  <a:lnTo>
                    <a:pt x="120" y="56"/>
                  </a:lnTo>
                  <a:lnTo>
                    <a:pt x="117" y="66"/>
                  </a:lnTo>
                  <a:lnTo>
                    <a:pt x="92" y="82"/>
                  </a:lnTo>
                  <a:lnTo>
                    <a:pt x="82" y="85"/>
                  </a:lnTo>
                  <a:lnTo>
                    <a:pt x="67" y="85"/>
                  </a:lnTo>
                  <a:lnTo>
                    <a:pt x="41" y="88"/>
                  </a:lnTo>
                  <a:lnTo>
                    <a:pt x="41" y="98"/>
                  </a:lnTo>
                  <a:lnTo>
                    <a:pt x="32" y="98"/>
                  </a:lnTo>
                  <a:lnTo>
                    <a:pt x="19" y="98"/>
                  </a:lnTo>
                  <a:lnTo>
                    <a:pt x="10" y="94"/>
                  </a:lnTo>
                  <a:lnTo>
                    <a:pt x="0" y="88"/>
                  </a:lnTo>
                  <a:lnTo>
                    <a:pt x="0" y="72"/>
                  </a:lnTo>
                  <a:lnTo>
                    <a:pt x="7" y="56"/>
                  </a:lnTo>
                  <a:lnTo>
                    <a:pt x="10" y="47"/>
                  </a:lnTo>
                  <a:lnTo>
                    <a:pt x="16" y="37"/>
                  </a:lnTo>
                  <a:lnTo>
                    <a:pt x="22" y="6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222222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15" i="0" u="none" strike="noStrike" kern="0" cap="none" spc="0" normalizeH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78" name="Freeform 122"/>
            <p:cNvSpPr>
              <a:spLocks/>
            </p:cNvSpPr>
            <p:nvPr/>
          </p:nvSpPr>
          <p:spPr bwMode="auto">
            <a:xfrm>
              <a:off x="710" y="1844"/>
              <a:ext cx="92" cy="54"/>
            </a:xfrm>
            <a:custGeom>
              <a:avLst/>
              <a:gdLst>
                <a:gd name="T0" fmla="*/ 0 w 92"/>
                <a:gd name="T1" fmla="*/ 32 h 54"/>
                <a:gd name="T2" fmla="*/ 88 w 92"/>
                <a:gd name="T3" fmla="*/ 0 h 54"/>
                <a:gd name="T4" fmla="*/ 92 w 92"/>
                <a:gd name="T5" fmla="*/ 7 h 54"/>
                <a:gd name="T6" fmla="*/ 92 w 92"/>
                <a:gd name="T7" fmla="*/ 16 h 54"/>
                <a:gd name="T8" fmla="*/ 88 w 92"/>
                <a:gd name="T9" fmla="*/ 23 h 54"/>
                <a:gd name="T10" fmla="*/ 7 w 92"/>
                <a:gd name="T11" fmla="*/ 54 h 54"/>
                <a:gd name="T12" fmla="*/ 0 w 92"/>
                <a:gd name="T13" fmla="*/ 32 h 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2" h="54">
                  <a:moveTo>
                    <a:pt x="0" y="32"/>
                  </a:moveTo>
                  <a:lnTo>
                    <a:pt x="88" y="0"/>
                  </a:lnTo>
                  <a:lnTo>
                    <a:pt x="92" y="7"/>
                  </a:lnTo>
                  <a:lnTo>
                    <a:pt x="92" y="16"/>
                  </a:lnTo>
                  <a:lnTo>
                    <a:pt x="88" y="23"/>
                  </a:lnTo>
                  <a:lnTo>
                    <a:pt x="7" y="54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4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15" i="0" u="none" strike="noStrike" kern="0" cap="none" spc="0" normalizeH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79" name="Freeform 123"/>
            <p:cNvSpPr>
              <a:spLocks/>
            </p:cNvSpPr>
            <p:nvPr/>
          </p:nvSpPr>
          <p:spPr bwMode="auto">
            <a:xfrm>
              <a:off x="710" y="1844"/>
              <a:ext cx="92" cy="54"/>
            </a:xfrm>
            <a:custGeom>
              <a:avLst/>
              <a:gdLst>
                <a:gd name="T0" fmla="*/ 0 w 92"/>
                <a:gd name="T1" fmla="*/ 32 h 54"/>
                <a:gd name="T2" fmla="*/ 88 w 92"/>
                <a:gd name="T3" fmla="*/ 0 h 54"/>
                <a:gd name="T4" fmla="*/ 92 w 92"/>
                <a:gd name="T5" fmla="*/ 7 h 54"/>
                <a:gd name="T6" fmla="*/ 92 w 92"/>
                <a:gd name="T7" fmla="*/ 16 h 54"/>
                <a:gd name="T8" fmla="*/ 88 w 92"/>
                <a:gd name="T9" fmla="*/ 23 h 54"/>
                <a:gd name="T10" fmla="*/ 7 w 92"/>
                <a:gd name="T11" fmla="*/ 54 h 54"/>
                <a:gd name="T12" fmla="*/ 0 w 92"/>
                <a:gd name="T13" fmla="*/ 32 h 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2" h="54">
                  <a:moveTo>
                    <a:pt x="0" y="32"/>
                  </a:moveTo>
                  <a:lnTo>
                    <a:pt x="88" y="0"/>
                  </a:lnTo>
                  <a:lnTo>
                    <a:pt x="92" y="7"/>
                  </a:lnTo>
                  <a:lnTo>
                    <a:pt x="92" y="16"/>
                  </a:lnTo>
                  <a:lnTo>
                    <a:pt x="88" y="23"/>
                  </a:lnTo>
                  <a:lnTo>
                    <a:pt x="7" y="54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4E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15" i="0" u="none" strike="noStrike" kern="0" cap="none" spc="0" normalizeH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80" name="Freeform 124"/>
            <p:cNvSpPr>
              <a:spLocks/>
            </p:cNvSpPr>
            <p:nvPr/>
          </p:nvSpPr>
          <p:spPr bwMode="auto">
            <a:xfrm>
              <a:off x="710" y="1750"/>
              <a:ext cx="170" cy="189"/>
            </a:xfrm>
            <a:custGeom>
              <a:avLst/>
              <a:gdLst>
                <a:gd name="T0" fmla="*/ 7 w 170"/>
                <a:gd name="T1" fmla="*/ 0 h 189"/>
                <a:gd name="T2" fmla="*/ 44 w 170"/>
                <a:gd name="T3" fmla="*/ 25 h 189"/>
                <a:gd name="T4" fmla="*/ 82 w 170"/>
                <a:gd name="T5" fmla="*/ 25 h 189"/>
                <a:gd name="T6" fmla="*/ 158 w 170"/>
                <a:gd name="T7" fmla="*/ 31 h 189"/>
                <a:gd name="T8" fmla="*/ 170 w 170"/>
                <a:gd name="T9" fmla="*/ 60 h 189"/>
                <a:gd name="T10" fmla="*/ 167 w 170"/>
                <a:gd name="T11" fmla="*/ 145 h 189"/>
                <a:gd name="T12" fmla="*/ 167 w 170"/>
                <a:gd name="T13" fmla="*/ 177 h 189"/>
                <a:gd name="T14" fmla="*/ 133 w 170"/>
                <a:gd name="T15" fmla="*/ 189 h 189"/>
                <a:gd name="T16" fmla="*/ 98 w 170"/>
                <a:gd name="T17" fmla="*/ 186 h 189"/>
                <a:gd name="T18" fmla="*/ 107 w 170"/>
                <a:gd name="T19" fmla="*/ 94 h 189"/>
                <a:gd name="T20" fmla="*/ 88 w 170"/>
                <a:gd name="T21" fmla="*/ 94 h 189"/>
                <a:gd name="T22" fmla="*/ 0 w 170"/>
                <a:gd name="T23" fmla="*/ 126 h 189"/>
                <a:gd name="T24" fmla="*/ 7 w 170"/>
                <a:gd name="T25" fmla="*/ 0 h 18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70" h="189">
                  <a:moveTo>
                    <a:pt x="7" y="0"/>
                  </a:moveTo>
                  <a:lnTo>
                    <a:pt x="44" y="25"/>
                  </a:lnTo>
                  <a:lnTo>
                    <a:pt x="82" y="25"/>
                  </a:lnTo>
                  <a:lnTo>
                    <a:pt x="158" y="31"/>
                  </a:lnTo>
                  <a:lnTo>
                    <a:pt x="170" y="60"/>
                  </a:lnTo>
                  <a:lnTo>
                    <a:pt x="167" y="145"/>
                  </a:lnTo>
                  <a:lnTo>
                    <a:pt x="167" y="177"/>
                  </a:lnTo>
                  <a:lnTo>
                    <a:pt x="133" y="189"/>
                  </a:lnTo>
                  <a:lnTo>
                    <a:pt x="98" y="186"/>
                  </a:lnTo>
                  <a:lnTo>
                    <a:pt x="107" y="94"/>
                  </a:lnTo>
                  <a:lnTo>
                    <a:pt x="88" y="94"/>
                  </a:lnTo>
                  <a:lnTo>
                    <a:pt x="0" y="126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6262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15" i="0" u="none" strike="noStrike" kern="0" cap="none" spc="0" normalizeH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81" name="Freeform 125"/>
            <p:cNvSpPr>
              <a:spLocks/>
            </p:cNvSpPr>
            <p:nvPr/>
          </p:nvSpPr>
          <p:spPr bwMode="auto">
            <a:xfrm>
              <a:off x="710" y="1750"/>
              <a:ext cx="170" cy="189"/>
            </a:xfrm>
            <a:custGeom>
              <a:avLst/>
              <a:gdLst>
                <a:gd name="T0" fmla="*/ 7 w 170"/>
                <a:gd name="T1" fmla="*/ 0 h 189"/>
                <a:gd name="T2" fmla="*/ 44 w 170"/>
                <a:gd name="T3" fmla="*/ 25 h 189"/>
                <a:gd name="T4" fmla="*/ 82 w 170"/>
                <a:gd name="T5" fmla="*/ 25 h 189"/>
                <a:gd name="T6" fmla="*/ 158 w 170"/>
                <a:gd name="T7" fmla="*/ 31 h 189"/>
                <a:gd name="T8" fmla="*/ 170 w 170"/>
                <a:gd name="T9" fmla="*/ 60 h 189"/>
                <a:gd name="T10" fmla="*/ 167 w 170"/>
                <a:gd name="T11" fmla="*/ 145 h 189"/>
                <a:gd name="T12" fmla="*/ 167 w 170"/>
                <a:gd name="T13" fmla="*/ 177 h 189"/>
                <a:gd name="T14" fmla="*/ 133 w 170"/>
                <a:gd name="T15" fmla="*/ 189 h 189"/>
                <a:gd name="T16" fmla="*/ 98 w 170"/>
                <a:gd name="T17" fmla="*/ 186 h 189"/>
                <a:gd name="T18" fmla="*/ 107 w 170"/>
                <a:gd name="T19" fmla="*/ 94 h 189"/>
                <a:gd name="T20" fmla="*/ 88 w 170"/>
                <a:gd name="T21" fmla="*/ 94 h 189"/>
                <a:gd name="T22" fmla="*/ 0 w 170"/>
                <a:gd name="T23" fmla="*/ 126 h 189"/>
                <a:gd name="T24" fmla="*/ 7 w 170"/>
                <a:gd name="T25" fmla="*/ 0 h 18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70" h="189">
                  <a:moveTo>
                    <a:pt x="7" y="0"/>
                  </a:moveTo>
                  <a:lnTo>
                    <a:pt x="44" y="25"/>
                  </a:lnTo>
                  <a:lnTo>
                    <a:pt x="82" y="25"/>
                  </a:lnTo>
                  <a:lnTo>
                    <a:pt x="158" y="31"/>
                  </a:lnTo>
                  <a:lnTo>
                    <a:pt x="170" y="60"/>
                  </a:lnTo>
                  <a:lnTo>
                    <a:pt x="167" y="145"/>
                  </a:lnTo>
                  <a:lnTo>
                    <a:pt x="167" y="177"/>
                  </a:lnTo>
                  <a:lnTo>
                    <a:pt x="133" y="189"/>
                  </a:lnTo>
                  <a:lnTo>
                    <a:pt x="98" y="186"/>
                  </a:lnTo>
                  <a:lnTo>
                    <a:pt x="107" y="94"/>
                  </a:lnTo>
                  <a:lnTo>
                    <a:pt x="88" y="94"/>
                  </a:lnTo>
                  <a:lnTo>
                    <a:pt x="0" y="126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626248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15" i="0" u="none" strike="noStrike" kern="0" cap="none" spc="0" normalizeH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82" name="Freeform 126"/>
            <p:cNvSpPr>
              <a:spLocks/>
            </p:cNvSpPr>
            <p:nvPr/>
          </p:nvSpPr>
          <p:spPr bwMode="auto">
            <a:xfrm>
              <a:off x="521" y="1930"/>
              <a:ext cx="236" cy="193"/>
            </a:xfrm>
            <a:custGeom>
              <a:avLst/>
              <a:gdLst>
                <a:gd name="T0" fmla="*/ 142 w 236"/>
                <a:gd name="T1" fmla="*/ 0 h 193"/>
                <a:gd name="T2" fmla="*/ 145 w 236"/>
                <a:gd name="T3" fmla="*/ 54 h 193"/>
                <a:gd name="T4" fmla="*/ 227 w 236"/>
                <a:gd name="T5" fmla="*/ 22 h 193"/>
                <a:gd name="T6" fmla="*/ 233 w 236"/>
                <a:gd name="T7" fmla="*/ 25 h 193"/>
                <a:gd name="T8" fmla="*/ 236 w 236"/>
                <a:gd name="T9" fmla="*/ 47 h 193"/>
                <a:gd name="T10" fmla="*/ 230 w 236"/>
                <a:gd name="T11" fmla="*/ 47 h 193"/>
                <a:gd name="T12" fmla="*/ 230 w 236"/>
                <a:gd name="T13" fmla="*/ 57 h 193"/>
                <a:gd name="T14" fmla="*/ 227 w 236"/>
                <a:gd name="T15" fmla="*/ 63 h 193"/>
                <a:gd name="T16" fmla="*/ 224 w 236"/>
                <a:gd name="T17" fmla="*/ 63 h 193"/>
                <a:gd name="T18" fmla="*/ 218 w 236"/>
                <a:gd name="T19" fmla="*/ 60 h 193"/>
                <a:gd name="T20" fmla="*/ 214 w 236"/>
                <a:gd name="T21" fmla="*/ 54 h 193"/>
                <a:gd name="T22" fmla="*/ 214 w 236"/>
                <a:gd name="T23" fmla="*/ 47 h 193"/>
                <a:gd name="T24" fmla="*/ 151 w 236"/>
                <a:gd name="T25" fmla="*/ 73 h 193"/>
                <a:gd name="T26" fmla="*/ 208 w 236"/>
                <a:gd name="T27" fmla="*/ 136 h 193"/>
                <a:gd name="T28" fmla="*/ 211 w 236"/>
                <a:gd name="T29" fmla="*/ 161 h 193"/>
                <a:gd name="T30" fmla="*/ 208 w 236"/>
                <a:gd name="T31" fmla="*/ 171 h 193"/>
                <a:gd name="T32" fmla="*/ 208 w 236"/>
                <a:gd name="T33" fmla="*/ 177 h 193"/>
                <a:gd name="T34" fmla="*/ 205 w 236"/>
                <a:gd name="T35" fmla="*/ 187 h 193"/>
                <a:gd name="T36" fmla="*/ 202 w 236"/>
                <a:gd name="T37" fmla="*/ 190 h 193"/>
                <a:gd name="T38" fmla="*/ 199 w 236"/>
                <a:gd name="T39" fmla="*/ 190 h 193"/>
                <a:gd name="T40" fmla="*/ 192 w 236"/>
                <a:gd name="T41" fmla="*/ 193 h 193"/>
                <a:gd name="T42" fmla="*/ 189 w 236"/>
                <a:gd name="T43" fmla="*/ 190 h 193"/>
                <a:gd name="T44" fmla="*/ 186 w 236"/>
                <a:gd name="T45" fmla="*/ 180 h 193"/>
                <a:gd name="T46" fmla="*/ 183 w 236"/>
                <a:gd name="T47" fmla="*/ 177 h 193"/>
                <a:gd name="T48" fmla="*/ 189 w 236"/>
                <a:gd name="T49" fmla="*/ 171 h 193"/>
                <a:gd name="T50" fmla="*/ 192 w 236"/>
                <a:gd name="T51" fmla="*/ 168 h 193"/>
                <a:gd name="T52" fmla="*/ 192 w 236"/>
                <a:gd name="T53" fmla="*/ 161 h 193"/>
                <a:gd name="T54" fmla="*/ 196 w 236"/>
                <a:gd name="T55" fmla="*/ 161 h 193"/>
                <a:gd name="T56" fmla="*/ 199 w 236"/>
                <a:gd name="T57" fmla="*/ 155 h 193"/>
                <a:gd name="T58" fmla="*/ 132 w 236"/>
                <a:gd name="T59" fmla="*/ 79 h 193"/>
                <a:gd name="T60" fmla="*/ 22 w 236"/>
                <a:gd name="T61" fmla="*/ 142 h 193"/>
                <a:gd name="T62" fmla="*/ 22 w 236"/>
                <a:gd name="T63" fmla="*/ 152 h 193"/>
                <a:gd name="T64" fmla="*/ 19 w 236"/>
                <a:gd name="T65" fmla="*/ 155 h 193"/>
                <a:gd name="T66" fmla="*/ 19 w 236"/>
                <a:gd name="T67" fmla="*/ 171 h 193"/>
                <a:gd name="T68" fmla="*/ 16 w 236"/>
                <a:gd name="T69" fmla="*/ 174 h 193"/>
                <a:gd name="T70" fmla="*/ 13 w 236"/>
                <a:gd name="T71" fmla="*/ 177 h 193"/>
                <a:gd name="T72" fmla="*/ 6 w 236"/>
                <a:gd name="T73" fmla="*/ 177 h 193"/>
                <a:gd name="T74" fmla="*/ 0 w 236"/>
                <a:gd name="T75" fmla="*/ 171 h 193"/>
                <a:gd name="T76" fmla="*/ 6 w 236"/>
                <a:gd name="T77" fmla="*/ 155 h 193"/>
                <a:gd name="T78" fmla="*/ 6 w 236"/>
                <a:gd name="T79" fmla="*/ 149 h 193"/>
                <a:gd name="T80" fmla="*/ 13 w 236"/>
                <a:gd name="T81" fmla="*/ 139 h 193"/>
                <a:gd name="T82" fmla="*/ 9 w 236"/>
                <a:gd name="T83" fmla="*/ 120 h 193"/>
                <a:gd name="T84" fmla="*/ 114 w 236"/>
                <a:gd name="T85" fmla="*/ 66 h 193"/>
                <a:gd name="T86" fmla="*/ 79 w 236"/>
                <a:gd name="T87" fmla="*/ 35 h 193"/>
                <a:gd name="T88" fmla="*/ 73 w 236"/>
                <a:gd name="T89" fmla="*/ 41 h 193"/>
                <a:gd name="T90" fmla="*/ 69 w 236"/>
                <a:gd name="T91" fmla="*/ 47 h 193"/>
                <a:gd name="T92" fmla="*/ 63 w 236"/>
                <a:gd name="T93" fmla="*/ 54 h 193"/>
                <a:gd name="T94" fmla="*/ 50 w 236"/>
                <a:gd name="T95" fmla="*/ 44 h 193"/>
                <a:gd name="T96" fmla="*/ 50 w 236"/>
                <a:gd name="T97" fmla="*/ 41 h 193"/>
                <a:gd name="T98" fmla="*/ 54 w 236"/>
                <a:gd name="T99" fmla="*/ 35 h 193"/>
                <a:gd name="T100" fmla="*/ 63 w 236"/>
                <a:gd name="T101" fmla="*/ 31 h 193"/>
                <a:gd name="T102" fmla="*/ 66 w 236"/>
                <a:gd name="T103" fmla="*/ 22 h 193"/>
                <a:gd name="T104" fmla="*/ 82 w 236"/>
                <a:gd name="T105" fmla="*/ 9 h 193"/>
                <a:gd name="T106" fmla="*/ 120 w 236"/>
                <a:gd name="T107" fmla="*/ 44 h 193"/>
                <a:gd name="T108" fmla="*/ 120 w 236"/>
                <a:gd name="T109" fmla="*/ 6 h 193"/>
                <a:gd name="T110" fmla="*/ 142 w 236"/>
                <a:gd name="T111" fmla="*/ 0 h 193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36" h="193">
                  <a:moveTo>
                    <a:pt x="142" y="0"/>
                  </a:moveTo>
                  <a:lnTo>
                    <a:pt x="145" y="54"/>
                  </a:lnTo>
                  <a:lnTo>
                    <a:pt x="227" y="22"/>
                  </a:lnTo>
                  <a:lnTo>
                    <a:pt x="233" y="25"/>
                  </a:lnTo>
                  <a:lnTo>
                    <a:pt x="236" y="47"/>
                  </a:lnTo>
                  <a:lnTo>
                    <a:pt x="230" y="47"/>
                  </a:lnTo>
                  <a:lnTo>
                    <a:pt x="230" y="57"/>
                  </a:lnTo>
                  <a:lnTo>
                    <a:pt x="227" y="63"/>
                  </a:lnTo>
                  <a:lnTo>
                    <a:pt x="224" y="63"/>
                  </a:lnTo>
                  <a:lnTo>
                    <a:pt x="218" y="60"/>
                  </a:lnTo>
                  <a:lnTo>
                    <a:pt x="214" y="54"/>
                  </a:lnTo>
                  <a:lnTo>
                    <a:pt x="214" y="47"/>
                  </a:lnTo>
                  <a:lnTo>
                    <a:pt x="151" y="73"/>
                  </a:lnTo>
                  <a:lnTo>
                    <a:pt x="208" y="136"/>
                  </a:lnTo>
                  <a:lnTo>
                    <a:pt x="211" y="161"/>
                  </a:lnTo>
                  <a:lnTo>
                    <a:pt x="208" y="171"/>
                  </a:lnTo>
                  <a:lnTo>
                    <a:pt x="208" y="177"/>
                  </a:lnTo>
                  <a:lnTo>
                    <a:pt x="205" y="187"/>
                  </a:lnTo>
                  <a:lnTo>
                    <a:pt x="202" y="190"/>
                  </a:lnTo>
                  <a:lnTo>
                    <a:pt x="199" y="190"/>
                  </a:lnTo>
                  <a:lnTo>
                    <a:pt x="192" y="193"/>
                  </a:lnTo>
                  <a:lnTo>
                    <a:pt x="189" y="190"/>
                  </a:lnTo>
                  <a:lnTo>
                    <a:pt x="186" y="180"/>
                  </a:lnTo>
                  <a:lnTo>
                    <a:pt x="183" y="177"/>
                  </a:lnTo>
                  <a:lnTo>
                    <a:pt x="189" y="171"/>
                  </a:lnTo>
                  <a:lnTo>
                    <a:pt x="192" y="168"/>
                  </a:lnTo>
                  <a:lnTo>
                    <a:pt x="192" y="161"/>
                  </a:lnTo>
                  <a:lnTo>
                    <a:pt x="196" y="161"/>
                  </a:lnTo>
                  <a:lnTo>
                    <a:pt x="199" y="155"/>
                  </a:lnTo>
                  <a:lnTo>
                    <a:pt x="132" y="79"/>
                  </a:lnTo>
                  <a:lnTo>
                    <a:pt x="22" y="142"/>
                  </a:lnTo>
                  <a:lnTo>
                    <a:pt x="22" y="152"/>
                  </a:lnTo>
                  <a:lnTo>
                    <a:pt x="19" y="155"/>
                  </a:lnTo>
                  <a:lnTo>
                    <a:pt x="19" y="171"/>
                  </a:lnTo>
                  <a:lnTo>
                    <a:pt x="16" y="174"/>
                  </a:lnTo>
                  <a:lnTo>
                    <a:pt x="13" y="177"/>
                  </a:lnTo>
                  <a:lnTo>
                    <a:pt x="6" y="177"/>
                  </a:lnTo>
                  <a:lnTo>
                    <a:pt x="0" y="171"/>
                  </a:lnTo>
                  <a:lnTo>
                    <a:pt x="6" y="155"/>
                  </a:lnTo>
                  <a:lnTo>
                    <a:pt x="6" y="149"/>
                  </a:lnTo>
                  <a:lnTo>
                    <a:pt x="13" y="139"/>
                  </a:lnTo>
                  <a:lnTo>
                    <a:pt x="9" y="120"/>
                  </a:lnTo>
                  <a:lnTo>
                    <a:pt x="114" y="66"/>
                  </a:lnTo>
                  <a:lnTo>
                    <a:pt x="79" y="35"/>
                  </a:lnTo>
                  <a:lnTo>
                    <a:pt x="73" y="41"/>
                  </a:lnTo>
                  <a:lnTo>
                    <a:pt x="69" y="47"/>
                  </a:lnTo>
                  <a:lnTo>
                    <a:pt x="63" y="54"/>
                  </a:lnTo>
                  <a:lnTo>
                    <a:pt x="50" y="44"/>
                  </a:lnTo>
                  <a:lnTo>
                    <a:pt x="50" y="41"/>
                  </a:lnTo>
                  <a:lnTo>
                    <a:pt x="54" y="35"/>
                  </a:lnTo>
                  <a:lnTo>
                    <a:pt x="63" y="31"/>
                  </a:lnTo>
                  <a:lnTo>
                    <a:pt x="66" y="22"/>
                  </a:lnTo>
                  <a:lnTo>
                    <a:pt x="82" y="9"/>
                  </a:lnTo>
                  <a:lnTo>
                    <a:pt x="120" y="44"/>
                  </a:lnTo>
                  <a:lnTo>
                    <a:pt x="120" y="6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15" i="0" u="none" strike="noStrike" kern="0" cap="none" spc="0" normalizeH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83" name="Freeform 127"/>
            <p:cNvSpPr>
              <a:spLocks/>
            </p:cNvSpPr>
            <p:nvPr/>
          </p:nvSpPr>
          <p:spPr bwMode="auto">
            <a:xfrm>
              <a:off x="521" y="1930"/>
              <a:ext cx="236" cy="193"/>
            </a:xfrm>
            <a:custGeom>
              <a:avLst/>
              <a:gdLst>
                <a:gd name="T0" fmla="*/ 142 w 236"/>
                <a:gd name="T1" fmla="*/ 0 h 193"/>
                <a:gd name="T2" fmla="*/ 145 w 236"/>
                <a:gd name="T3" fmla="*/ 54 h 193"/>
                <a:gd name="T4" fmla="*/ 227 w 236"/>
                <a:gd name="T5" fmla="*/ 22 h 193"/>
                <a:gd name="T6" fmla="*/ 233 w 236"/>
                <a:gd name="T7" fmla="*/ 25 h 193"/>
                <a:gd name="T8" fmla="*/ 236 w 236"/>
                <a:gd name="T9" fmla="*/ 47 h 193"/>
                <a:gd name="T10" fmla="*/ 230 w 236"/>
                <a:gd name="T11" fmla="*/ 47 h 193"/>
                <a:gd name="T12" fmla="*/ 230 w 236"/>
                <a:gd name="T13" fmla="*/ 57 h 193"/>
                <a:gd name="T14" fmla="*/ 227 w 236"/>
                <a:gd name="T15" fmla="*/ 63 h 193"/>
                <a:gd name="T16" fmla="*/ 224 w 236"/>
                <a:gd name="T17" fmla="*/ 63 h 193"/>
                <a:gd name="T18" fmla="*/ 218 w 236"/>
                <a:gd name="T19" fmla="*/ 60 h 193"/>
                <a:gd name="T20" fmla="*/ 214 w 236"/>
                <a:gd name="T21" fmla="*/ 54 h 193"/>
                <a:gd name="T22" fmla="*/ 214 w 236"/>
                <a:gd name="T23" fmla="*/ 47 h 193"/>
                <a:gd name="T24" fmla="*/ 151 w 236"/>
                <a:gd name="T25" fmla="*/ 73 h 193"/>
                <a:gd name="T26" fmla="*/ 208 w 236"/>
                <a:gd name="T27" fmla="*/ 136 h 193"/>
                <a:gd name="T28" fmla="*/ 211 w 236"/>
                <a:gd name="T29" fmla="*/ 161 h 193"/>
                <a:gd name="T30" fmla="*/ 208 w 236"/>
                <a:gd name="T31" fmla="*/ 171 h 193"/>
                <a:gd name="T32" fmla="*/ 208 w 236"/>
                <a:gd name="T33" fmla="*/ 177 h 193"/>
                <a:gd name="T34" fmla="*/ 205 w 236"/>
                <a:gd name="T35" fmla="*/ 187 h 193"/>
                <a:gd name="T36" fmla="*/ 202 w 236"/>
                <a:gd name="T37" fmla="*/ 190 h 193"/>
                <a:gd name="T38" fmla="*/ 199 w 236"/>
                <a:gd name="T39" fmla="*/ 190 h 193"/>
                <a:gd name="T40" fmla="*/ 192 w 236"/>
                <a:gd name="T41" fmla="*/ 193 h 193"/>
                <a:gd name="T42" fmla="*/ 189 w 236"/>
                <a:gd name="T43" fmla="*/ 190 h 193"/>
                <a:gd name="T44" fmla="*/ 186 w 236"/>
                <a:gd name="T45" fmla="*/ 180 h 193"/>
                <a:gd name="T46" fmla="*/ 183 w 236"/>
                <a:gd name="T47" fmla="*/ 177 h 193"/>
                <a:gd name="T48" fmla="*/ 189 w 236"/>
                <a:gd name="T49" fmla="*/ 171 h 193"/>
                <a:gd name="T50" fmla="*/ 192 w 236"/>
                <a:gd name="T51" fmla="*/ 168 h 193"/>
                <a:gd name="T52" fmla="*/ 192 w 236"/>
                <a:gd name="T53" fmla="*/ 161 h 193"/>
                <a:gd name="T54" fmla="*/ 196 w 236"/>
                <a:gd name="T55" fmla="*/ 161 h 193"/>
                <a:gd name="T56" fmla="*/ 199 w 236"/>
                <a:gd name="T57" fmla="*/ 155 h 193"/>
                <a:gd name="T58" fmla="*/ 132 w 236"/>
                <a:gd name="T59" fmla="*/ 79 h 193"/>
                <a:gd name="T60" fmla="*/ 22 w 236"/>
                <a:gd name="T61" fmla="*/ 142 h 193"/>
                <a:gd name="T62" fmla="*/ 22 w 236"/>
                <a:gd name="T63" fmla="*/ 152 h 193"/>
                <a:gd name="T64" fmla="*/ 19 w 236"/>
                <a:gd name="T65" fmla="*/ 155 h 193"/>
                <a:gd name="T66" fmla="*/ 19 w 236"/>
                <a:gd name="T67" fmla="*/ 171 h 193"/>
                <a:gd name="T68" fmla="*/ 16 w 236"/>
                <a:gd name="T69" fmla="*/ 174 h 193"/>
                <a:gd name="T70" fmla="*/ 13 w 236"/>
                <a:gd name="T71" fmla="*/ 177 h 193"/>
                <a:gd name="T72" fmla="*/ 6 w 236"/>
                <a:gd name="T73" fmla="*/ 177 h 193"/>
                <a:gd name="T74" fmla="*/ 0 w 236"/>
                <a:gd name="T75" fmla="*/ 171 h 193"/>
                <a:gd name="T76" fmla="*/ 6 w 236"/>
                <a:gd name="T77" fmla="*/ 155 h 193"/>
                <a:gd name="T78" fmla="*/ 6 w 236"/>
                <a:gd name="T79" fmla="*/ 149 h 193"/>
                <a:gd name="T80" fmla="*/ 13 w 236"/>
                <a:gd name="T81" fmla="*/ 139 h 193"/>
                <a:gd name="T82" fmla="*/ 9 w 236"/>
                <a:gd name="T83" fmla="*/ 120 h 193"/>
                <a:gd name="T84" fmla="*/ 114 w 236"/>
                <a:gd name="T85" fmla="*/ 66 h 193"/>
                <a:gd name="T86" fmla="*/ 79 w 236"/>
                <a:gd name="T87" fmla="*/ 35 h 193"/>
                <a:gd name="T88" fmla="*/ 73 w 236"/>
                <a:gd name="T89" fmla="*/ 41 h 193"/>
                <a:gd name="T90" fmla="*/ 69 w 236"/>
                <a:gd name="T91" fmla="*/ 47 h 193"/>
                <a:gd name="T92" fmla="*/ 63 w 236"/>
                <a:gd name="T93" fmla="*/ 54 h 193"/>
                <a:gd name="T94" fmla="*/ 50 w 236"/>
                <a:gd name="T95" fmla="*/ 44 h 193"/>
                <a:gd name="T96" fmla="*/ 50 w 236"/>
                <a:gd name="T97" fmla="*/ 41 h 193"/>
                <a:gd name="T98" fmla="*/ 54 w 236"/>
                <a:gd name="T99" fmla="*/ 35 h 193"/>
                <a:gd name="T100" fmla="*/ 63 w 236"/>
                <a:gd name="T101" fmla="*/ 31 h 193"/>
                <a:gd name="T102" fmla="*/ 66 w 236"/>
                <a:gd name="T103" fmla="*/ 22 h 193"/>
                <a:gd name="T104" fmla="*/ 82 w 236"/>
                <a:gd name="T105" fmla="*/ 9 h 193"/>
                <a:gd name="T106" fmla="*/ 120 w 236"/>
                <a:gd name="T107" fmla="*/ 44 h 193"/>
                <a:gd name="T108" fmla="*/ 120 w 236"/>
                <a:gd name="T109" fmla="*/ 6 h 193"/>
                <a:gd name="T110" fmla="*/ 142 w 236"/>
                <a:gd name="T111" fmla="*/ 0 h 193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36" h="193">
                  <a:moveTo>
                    <a:pt x="142" y="0"/>
                  </a:moveTo>
                  <a:lnTo>
                    <a:pt x="145" y="54"/>
                  </a:lnTo>
                  <a:lnTo>
                    <a:pt x="227" y="22"/>
                  </a:lnTo>
                  <a:lnTo>
                    <a:pt x="233" y="25"/>
                  </a:lnTo>
                  <a:lnTo>
                    <a:pt x="236" y="47"/>
                  </a:lnTo>
                  <a:lnTo>
                    <a:pt x="230" y="47"/>
                  </a:lnTo>
                  <a:lnTo>
                    <a:pt x="230" y="57"/>
                  </a:lnTo>
                  <a:lnTo>
                    <a:pt x="227" y="63"/>
                  </a:lnTo>
                  <a:lnTo>
                    <a:pt x="224" y="63"/>
                  </a:lnTo>
                  <a:lnTo>
                    <a:pt x="218" y="60"/>
                  </a:lnTo>
                  <a:lnTo>
                    <a:pt x="214" y="54"/>
                  </a:lnTo>
                  <a:lnTo>
                    <a:pt x="214" y="47"/>
                  </a:lnTo>
                  <a:lnTo>
                    <a:pt x="151" y="73"/>
                  </a:lnTo>
                  <a:lnTo>
                    <a:pt x="208" y="136"/>
                  </a:lnTo>
                  <a:lnTo>
                    <a:pt x="211" y="161"/>
                  </a:lnTo>
                  <a:lnTo>
                    <a:pt x="208" y="171"/>
                  </a:lnTo>
                  <a:lnTo>
                    <a:pt x="208" y="177"/>
                  </a:lnTo>
                  <a:lnTo>
                    <a:pt x="205" y="187"/>
                  </a:lnTo>
                  <a:lnTo>
                    <a:pt x="202" y="190"/>
                  </a:lnTo>
                  <a:lnTo>
                    <a:pt x="199" y="190"/>
                  </a:lnTo>
                  <a:lnTo>
                    <a:pt x="192" y="193"/>
                  </a:lnTo>
                  <a:lnTo>
                    <a:pt x="189" y="190"/>
                  </a:lnTo>
                  <a:lnTo>
                    <a:pt x="186" y="180"/>
                  </a:lnTo>
                  <a:lnTo>
                    <a:pt x="183" y="177"/>
                  </a:lnTo>
                  <a:lnTo>
                    <a:pt x="189" y="171"/>
                  </a:lnTo>
                  <a:lnTo>
                    <a:pt x="192" y="168"/>
                  </a:lnTo>
                  <a:lnTo>
                    <a:pt x="192" y="161"/>
                  </a:lnTo>
                  <a:lnTo>
                    <a:pt x="196" y="161"/>
                  </a:lnTo>
                  <a:lnTo>
                    <a:pt x="199" y="155"/>
                  </a:lnTo>
                  <a:lnTo>
                    <a:pt x="132" y="79"/>
                  </a:lnTo>
                  <a:lnTo>
                    <a:pt x="22" y="142"/>
                  </a:lnTo>
                  <a:lnTo>
                    <a:pt x="22" y="152"/>
                  </a:lnTo>
                  <a:lnTo>
                    <a:pt x="19" y="155"/>
                  </a:lnTo>
                  <a:lnTo>
                    <a:pt x="19" y="171"/>
                  </a:lnTo>
                  <a:lnTo>
                    <a:pt x="16" y="174"/>
                  </a:lnTo>
                  <a:lnTo>
                    <a:pt x="13" y="177"/>
                  </a:lnTo>
                  <a:lnTo>
                    <a:pt x="6" y="177"/>
                  </a:lnTo>
                  <a:lnTo>
                    <a:pt x="0" y="171"/>
                  </a:lnTo>
                  <a:lnTo>
                    <a:pt x="6" y="155"/>
                  </a:lnTo>
                  <a:lnTo>
                    <a:pt x="6" y="149"/>
                  </a:lnTo>
                  <a:lnTo>
                    <a:pt x="13" y="139"/>
                  </a:lnTo>
                  <a:lnTo>
                    <a:pt x="9" y="120"/>
                  </a:lnTo>
                  <a:lnTo>
                    <a:pt x="114" y="66"/>
                  </a:lnTo>
                  <a:lnTo>
                    <a:pt x="79" y="35"/>
                  </a:lnTo>
                  <a:lnTo>
                    <a:pt x="73" y="41"/>
                  </a:lnTo>
                  <a:lnTo>
                    <a:pt x="69" y="47"/>
                  </a:lnTo>
                  <a:lnTo>
                    <a:pt x="63" y="54"/>
                  </a:lnTo>
                  <a:lnTo>
                    <a:pt x="50" y="44"/>
                  </a:lnTo>
                  <a:lnTo>
                    <a:pt x="50" y="41"/>
                  </a:lnTo>
                  <a:lnTo>
                    <a:pt x="54" y="35"/>
                  </a:lnTo>
                  <a:lnTo>
                    <a:pt x="63" y="31"/>
                  </a:lnTo>
                  <a:lnTo>
                    <a:pt x="66" y="22"/>
                  </a:lnTo>
                  <a:lnTo>
                    <a:pt x="82" y="9"/>
                  </a:lnTo>
                  <a:lnTo>
                    <a:pt x="120" y="44"/>
                  </a:lnTo>
                  <a:lnTo>
                    <a:pt x="120" y="6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AAAAAA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15" i="0" u="none" strike="noStrike" kern="0" cap="none" spc="0" normalizeH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84" name="Freeform 128"/>
            <p:cNvSpPr>
              <a:spLocks/>
            </p:cNvSpPr>
            <p:nvPr/>
          </p:nvSpPr>
          <p:spPr bwMode="auto">
            <a:xfrm>
              <a:off x="811" y="1658"/>
              <a:ext cx="69" cy="54"/>
            </a:xfrm>
            <a:custGeom>
              <a:avLst/>
              <a:gdLst>
                <a:gd name="T0" fmla="*/ 0 w 69"/>
                <a:gd name="T1" fmla="*/ 35 h 54"/>
                <a:gd name="T2" fmla="*/ 19 w 69"/>
                <a:gd name="T3" fmla="*/ 22 h 54"/>
                <a:gd name="T4" fmla="*/ 19 w 69"/>
                <a:gd name="T5" fmla="*/ 6 h 54"/>
                <a:gd name="T6" fmla="*/ 35 w 69"/>
                <a:gd name="T7" fmla="*/ 0 h 54"/>
                <a:gd name="T8" fmla="*/ 38 w 69"/>
                <a:gd name="T9" fmla="*/ 0 h 54"/>
                <a:gd name="T10" fmla="*/ 38 w 69"/>
                <a:gd name="T11" fmla="*/ 6 h 54"/>
                <a:gd name="T12" fmla="*/ 51 w 69"/>
                <a:gd name="T13" fmla="*/ 3 h 54"/>
                <a:gd name="T14" fmla="*/ 63 w 69"/>
                <a:gd name="T15" fmla="*/ 0 h 54"/>
                <a:gd name="T16" fmla="*/ 69 w 69"/>
                <a:gd name="T17" fmla="*/ 6 h 54"/>
                <a:gd name="T18" fmla="*/ 63 w 69"/>
                <a:gd name="T19" fmla="*/ 9 h 54"/>
                <a:gd name="T20" fmla="*/ 63 w 69"/>
                <a:gd name="T21" fmla="*/ 38 h 54"/>
                <a:gd name="T22" fmla="*/ 41 w 69"/>
                <a:gd name="T23" fmla="*/ 50 h 54"/>
                <a:gd name="T24" fmla="*/ 35 w 69"/>
                <a:gd name="T25" fmla="*/ 50 h 54"/>
                <a:gd name="T26" fmla="*/ 25 w 69"/>
                <a:gd name="T27" fmla="*/ 54 h 54"/>
                <a:gd name="T28" fmla="*/ 0 w 69"/>
                <a:gd name="T29" fmla="*/ 35 h 5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9" h="54">
                  <a:moveTo>
                    <a:pt x="0" y="35"/>
                  </a:moveTo>
                  <a:lnTo>
                    <a:pt x="19" y="22"/>
                  </a:lnTo>
                  <a:lnTo>
                    <a:pt x="19" y="6"/>
                  </a:lnTo>
                  <a:lnTo>
                    <a:pt x="35" y="0"/>
                  </a:lnTo>
                  <a:lnTo>
                    <a:pt x="38" y="0"/>
                  </a:lnTo>
                  <a:lnTo>
                    <a:pt x="38" y="6"/>
                  </a:lnTo>
                  <a:lnTo>
                    <a:pt x="51" y="3"/>
                  </a:lnTo>
                  <a:lnTo>
                    <a:pt x="63" y="0"/>
                  </a:lnTo>
                  <a:lnTo>
                    <a:pt x="69" y="6"/>
                  </a:lnTo>
                  <a:lnTo>
                    <a:pt x="63" y="9"/>
                  </a:lnTo>
                  <a:lnTo>
                    <a:pt x="63" y="38"/>
                  </a:lnTo>
                  <a:lnTo>
                    <a:pt x="41" y="50"/>
                  </a:lnTo>
                  <a:lnTo>
                    <a:pt x="35" y="50"/>
                  </a:lnTo>
                  <a:lnTo>
                    <a:pt x="25" y="54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A3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15" i="0" u="none" strike="noStrike" kern="0" cap="none" spc="0" normalizeH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85" name="Freeform 129"/>
            <p:cNvSpPr>
              <a:spLocks/>
            </p:cNvSpPr>
            <p:nvPr/>
          </p:nvSpPr>
          <p:spPr bwMode="auto">
            <a:xfrm>
              <a:off x="811" y="1658"/>
              <a:ext cx="69" cy="54"/>
            </a:xfrm>
            <a:custGeom>
              <a:avLst/>
              <a:gdLst>
                <a:gd name="T0" fmla="*/ 0 w 69"/>
                <a:gd name="T1" fmla="*/ 35 h 54"/>
                <a:gd name="T2" fmla="*/ 19 w 69"/>
                <a:gd name="T3" fmla="*/ 22 h 54"/>
                <a:gd name="T4" fmla="*/ 19 w 69"/>
                <a:gd name="T5" fmla="*/ 6 h 54"/>
                <a:gd name="T6" fmla="*/ 35 w 69"/>
                <a:gd name="T7" fmla="*/ 0 h 54"/>
                <a:gd name="T8" fmla="*/ 38 w 69"/>
                <a:gd name="T9" fmla="*/ 0 h 54"/>
                <a:gd name="T10" fmla="*/ 38 w 69"/>
                <a:gd name="T11" fmla="*/ 6 h 54"/>
                <a:gd name="T12" fmla="*/ 51 w 69"/>
                <a:gd name="T13" fmla="*/ 3 h 54"/>
                <a:gd name="T14" fmla="*/ 63 w 69"/>
                <a:gd name="T15" fmla="*/ 0 h 54"/>
                <a:gd name="T16" fmla="*/ 69 w 69"/>
                <a:gd name="T17" fmla="*/ 6 h 54"/>
                <a:gd name="T18" fmla="*/ 63 w 69"/>
                <a:gd name="T19" fmla="*/ 9 h 54"/>
                <a:gd name="T20" fmla="*/ 63 w 69"/>
                <a:gd name="T21" fmla="*/ 38 h 54"/>
                <a:gd name="T22" fmla="*/ 41 w 69"/>
                <a:gd name="T23" fmla="*/ 50 h 54"/>
                <a:gd name="T24" fmla="*/ 35 w 69"/>
                <a:gd name="T25" fmla="*/ 50 h 54"/>
                <a:gd name="T26" fmla="*/ 25 w 69"/>
                <a:gd name="T27" fmla="*/ 54 h 54"/>
                <a:gd name="T28" fmla="*/ 0 w 69"/>
                <a:gd name="T29" fmla="*/ 35 h 5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9" h="54">
                  <a:moveTo>
                    <a:pt x="0" y="35"/>
                  </a:moveTo>
                  <a:lnTo>
                    <a:pt x="19" y="22"/>
                  </a:lnTo>
                  <a:lnTo>
                    <a:pt x="19" y="6"/>
                  </a:lnTo>
                  <a:lnTo>
                    <a:pt x="35" y="0"/>
                  </a:lnTo>
                  <a:lnTo>
                    <a:pt x="38" y="0"/>
                  </a:lnTo>
                  <a:lnTo>
                    <a:pt x="38" y="6"/>
                  </a:lnTo>
                  <a:lnTo>
                    <a:pt x="51" y="3"/>
                  </a:lnTo>
                  <a:lnTo>
                    <a:pt x="63" y="0"/>
                  </a:lnTo>
                  <a:lnTo>
                    <a:pt x="69" y="6"/>
                  </a:lnTo>
                  <a:lnTo>
                    <a:pt x="63" y="9"/>
                  </a:lnTo>
                  <a:lnTo>
                    <a:pt x="63" y="38"/>
                  </a:lnTo>
                  <a:lnTo>
                    <a:pt x="41" y="50"/>
                  </a:lnTo>
                  <a:lnTo>
                    <a:pt x="35" y="50"/>
                  </a:lnTo>
                  <a:lnTo>
                    <a:pt x="25" y="54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A38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15" i="0" u="none" strike="noStrike" kern="0" cap="none" spc="0" normalizeH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86" name="Freeform 130"/>
            <p:cNvSpPr>
              <a:spLocks/>
            </p:cNvSpPr>
            <p:nvPr/>
          </p:nvSpPr>
          <p:spPr bwMode="auto">
            <a:xfrm>
              <a:off x="590" y="1417"/>
              <a:ext cx="111" cy="149"/>
            </a:xfrm>
            <a:custGeom>
              <a:avLst/>
              <a:gdLst>
                <a:gd name="T0" fmla="*/ 101 w 111"/>
                <a:gd name="T1" fmla="*/ 13 h 149"/>
                <a:gd name="T2" fmla="*/ 101 w 111"/>
                <a:gd name="T3" fmla="*/ 41 h 149"/>
                <a:gd name="T4" fmla="*/ 101 w 111"/>
                <a:gd name="T5" fmla="*/ 48 h 149"/>
                <a:gd name="T6" fmla="*/ 111 w 111"/>
                <a:gd name="T7" fmla="*/ 70 h 149"/>
                <a:gd name="T8" fmla="*/ 108 w 111"/>
                <a:gd name="T9" fmla="*/ 76 h 149"/>
                <a:gd name="T10" fmla="*/ 101 w 111"/>
                <a:gd name="T11" fmla="*/ 76 h 149"/>
                <a:gd name="T12" fmla="*/ 101 w 111"/>
                <a:gd name="T13" fmla="*/ 89 h 149"/>
                <a:gd name="T14" fmla="*/ 95 w 111"/>
                <a:gd name="T15" fmla="*/ 89 h 149"/>
                <a:gd name="T16" fmla="*/ 98 w 111"/>
                <a:gd name="T17" fmla="*/ 92 h 149"/>
                <a:gd name="T18" fmla="*/ 98 w 111"/>
                <a:gd name="T19" fmla="*/ 92 h 149"/>
                <a:gd name="T20" fmla="*/ 95 w 111"/>
                <a:gd name="T21" fmla="*/ 105 h 149"/>
                <a:gd name="T22" fmla="*/ 92 w 111"/>
                <a:gd name="T23" fmla="*/ 114 h 149"/>
                <a:gd name="T24" fmla="*/ 86 w 111"/>
                <a:gd name="T25" fmla="*/ 117 h 149"/>
                <a:gd name="T26" fmla="*/ 76 w 111"/>
                <a:gd name="T27" fmla="*/ 117 h 149"/>
                <a:gd name="T28" fmla="*/ 63 w 111"/>
                <a:gd name="T29" fmla="*/ 127 h 149"/>
                <a:gd name="T30" fmla="*/ 51 w 111"/>
                <a:gd name="T31" fmla="*/ 149 h 149"/>
                <a:gd name="T32" fmla="*/ 0 w 111"/>
                <a:gd name="T33" fmla="*/ 105 h 149"/>
                <a:gd name="T34" fmla="*/ 26 w 111"/>
                <a:gd name="T35" fmla="*/ 0 h 149"/>
                <a:gd name="T36" fmla="*/ 101 w 111"/>
                <a:gd name="T37" fmla="*/ 13 h 14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1" h="149">
                  <a:moveTo>
                    <a:pt x="101" y="13"/>
                  </a:moveTo>
                  <a:lnTo>
                    <a:pt x="101" y="41"/>
                  </a:lnTo>
                  <a:lnTo>
                    <a:pt x="101" y="48"/>
                  </a:lnTo>
                  <a:lnTo>
                    <a:pt x="111" y="70"/>
                  </a:lnTo>
                  <a:lnTo>
                    <a:pt x="108" y="76"/>
                  </a:lnTo>
                  <a:lnTo>
                    <a:pt x="101" y="76"/>
                  </a:lnTo>
                  <a:lnTo>
                    <a:pt x="101" y="89"/>
                  </a:lnTo>
                  <a:lnTo>
                    <a:pt x="95" y="89"/>
                  </a:lnTo>
                  <a:lnTo>
                    <a:pt x="98" y="92"/>
                  </a:lnTo>
                  <a:lnTo>
                    <a:pt x="95" y="105"/>
                  </a:lnTo>
                  <a:lnTo>
                    <a:pt x="92" y="114"/>
                  </a:lnTo>
                  <a:lnTo>
                    <a:pt x="86" y="117"/>
                  </a:lnTo>
                  <a:lnTo>
                    <a:pt x="76" y="117"/>
                  </a:lnTo>
                  <a:lnTo>
                    <a:pt x="63" y="127"/>
                  </a:lnTo>
                  <a:lnTo>
                    <a:pt x="51" y="149"/>
                  </a:lnTo>
                  <a:lnTo>
                    <a:pt x="0" y="105"/>
                  </a:lnTo>
                  <a:lnTo>
                    <a:pt x="26" y="0"/>
                  </a:lnTo>
                  <a:lnTo>
                    <a:pt x="101" y="13"/>
                  </a:lnTo>
                  <a:close/>
                </a:path>
              </a:pathLst>
            </a:custGeom>
            <a:solidFill>
              <a:srgbClr val="FFA3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15" i="0" u="none" strike="noStrike" kern="0" cap="none" spc="0" normalizeH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87" name="Freeform 131"/>
            <p:cNvSpPr>
              <a:spLocks/>
            </p:cNvSpPr>
            <p:nvPr/>
          </p:nvSpPr>
          <p:spPr bwMode="auto">
            <a:xfrm>
              <a:off x="590" y="1417"/>
              <a:ext cx="111" cy="149"/>
            </a:xfrm>
            <a:custGeom>
              <a:avLst/>
              <a:gdLst>
                <a:gd name="T0" fmla="*/ 101 w 111"/>
                <a:gd name="T1" fmla="*/ 13 h 149"/>
                <a:gd name="T2" fmla="*/ 101 w 111"/>
                <a:gd name="T3" fmla="*/ 41 h 149"/>
                <a:gd name="T4" fmla="*/ 101 w 111"/>
                <a:gd name="T5" fmla="*/ 48 h 149"/>
                <a:gd name="T6" fmla="*/ 111 w 111"/>
                <a:gd name="T7" fmla="*/ 70 h 149"/>
                <a:gd name="T8" fmla="*/ 108 w 111"/>
                <a:gd name="T9" fmla="*/ 76 h 149"/>
                <a:gd name="T10" fmla="*/ 101 w 111"/>
                <a:gd name="T11" fmla="*/ 76 h 149"/>
                <a:gd name="T12" fmla="*/ 101 w 111"/>
                <a:gd name="T13" fmla="*/ 89 h 149"/>
                <a:gd name="T14" fmla="*/ 95 w 111"/>
                <a:gd name="T15" fmla="*/ 89 h 149"/>
                <a:gd name="T16" fmla="*/ 98 w 111"/>
                <a:gd name="T17" fmla="*/ 92 h 149"/>
                <a:gd name="T18" fmla="*/ 95 w 111"/>
                <a:gd name="T19" fmla="*/ 105 h 149"/>
                <a:gd name="T20" fmla="*/ 92 w 111"/>
                <a:gd name="T21" fmla="*/ 114 h 149"/>
                <a:gd name="T22" fmla="*/ 86 w 111"/>
                <a:gd name="T23" fmla="*/ 117 h 149"/>
                <a:gd name="T24" fmla="*/ 76 w 111"/>
                <a:gd name="T25" fmla="*/ 117 h 149"/>
                <a:gd name="T26" fmla="*/ 63 w 111"/>
                <a:gd name="T27" fmla="*/ 127 h 149"/>
                <a:gd name="T28" fmla="*/ 51 w 111"/>
                <a:gd name="T29" fmla="*/ 149 h 149"/>
                <a:gd name="T30" fmla="*/ 0 w 111"/>
                <a:gd name="T31" fmla="*/ 105 h 149"/>
                <a:gd name="T32" fmla="*/ 26 w 111"/>
                <a:gd name="T33" fmla="*/ 0 h 149"/>
                <a:gd name="T34" fmla="*/ 101 w 111"/>
                <a:gd name="T35" fmla="*/ 13 h 14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11" h="149">
                  <a:moveTo>
                    <a:pt x="101" y="13"/>
                  </a:moveTo>
                  <a:lnTo>
                    <a:pt x="101" y="41"/>
                  </a:lnTo>
                  <a:lnTo>
                    <a:pt x="101" y="48"/>
                  </a:lnTo>
                  <a:lnTo>
                    <a:pt x="111" y="70"/>
                  </a:lnTo>
                  <a:lnTo>
                    <a:pt x="108" y="76"/>
                  </a:lnTo>
                  <a:lnTo>
                    <a:pt x="101" y="76"/>
                  </a:lnTo>
                  <a:lnTo>
                    <a:pt x="101" y="89"/>
                  </a:lnTo>
                  <a:lnTo>
                    <a:pt x="95" y="89"/>
                  </a:lnTo>
                  <a:lnTo>
                    <a:pt x="98" y="92"/>
                  </a:lnTo>
                  <a:lnTo>
                    <a:pt x="95" y="105"/>
                  </a:lnTo>
                  <a:lnTo>
                    <a:pt x="92" y="114"/>
                  </a:lnTo>
                  <a:lnTo>
                    <a:pt x="86" y="117"/>
                  </a:lnTo>
                  <a:lnTo>
                    <a:pt x="76" y="117"/>
                  </a:lnTo>
                  <a:lnTo>
                    <a:pt x="63" y="127"/>
                  </a:lnTo>
                  <a:lnTo>
                    <a:pt x="51" y="149"/>
                  </a:lnTo>
                  <a:lnTo>
                    <a:pt x="0" y="105"/>
                  </a:lnTo>
                  <a:lnTo>
                    <a:pt x="26" y="0"/>
                  </a:lnTo>
                  <a:lnTo>
                    <a:pt x="101" y="13"/>
                  </a:lnTo>
                  <a:close/>
                </a:path>
              </a:pathLst>
            </a:custGeom>
            <a:solidFill>
              <a:srgbClr val="FFA38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15" i="0" u="none" strike="noStrike" kern="0" cap="none" spc="0" normalizeH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88" name="Freeform 132"/>
            <p:cNvSpPr>
              <a:spLocks/>
            </p:cNvSpPr>
            <p:nvPr/>
          </p:nvSpPr>
          <p:spPr bwMode="auto">
            <a:xfrm>
              <a:off x="568" y="1395"/>
              <a:ext cx="133" cy="124"/>
            </a:xfrm>
            <a:custGeom>
              <a:avLst/>
              <a:gdLst>
                <a:gd name="T0" fmla="*/ 76 w 133"/>
                <a:gd name="T1" fmla="*/ 86 h 124"/>
                <a:gd name="T2" fmla="*/ 67 w 133"/>
                <a:gd name="T3" fmla="*/ 95 h 124"/>
                <a:gd name="T4" fmla="*/ 57 w 133"/>
                <a:gd name="T5" fmla="*/ 120 h 124"/>
                <a:gd name="T6" fmla="*/ 29 w 133"/>
                <a:gd name="T7" fmla="*/ 124 h 124"/>
                <a:gd name="T8" fmla="*/ 16 w 133"/>
                <a:gd name="T9" fmla="*/ 120 h 124"/>
                <a:gd name="T10" fmla="*/ 0 w 133"/>
                <a:gd name="T11" fmla="*/ 63 h 124"/>
                <a:gd name="T12" fmla="*/ 0 w 133"/>
                <a:gd name="T13" fmla="*/ 44 h 124"/>
                <a:gd name="T14" fmla="*/ 16 w 133"/>
                <a:gd name="T15" fmla="*/ 16 h 124"/>
                <a:gd name="T16" fmla="*/ 38 w 133"/>
                <a:gd name="T17" fmla="*/ 0 h 124"/>
                <a:gd name="T18" fmla="*/ 73 w 133"/>
                <a:gd name="T19" fmla="*/ 0 h 124"/>
                <a:gd name="T20" fmla="*/ 108 w 133"/>
                <a:gd name="T21" fmla="*/ 10 h 124"/>
                <a:gd name="T22" fmla="*/ 111 w 133"/>
                <a:gd name="T23" fmla="*/ 19 h 124"/>
                <a:gd name="T24" fmla="*/ 133 w 133"/>
                <a:gd name="T25" fmla="*/ 32 h 124"/>
                <a:gd name="T26" fmla="*/ 133 w 133"/>
                <a:gd name="T27" fmla="*/ 41 h 124"/>
                <a:gd name="T28" fmla="*/ 120 w 133"/>
                <a:gd name="T29" fmla="*/ 51 h 124"/>
                <a:gd name="T30" fmla="*/ 108 w 133"/>
                <a:gd name="T31" fmla="*/ 54 h 124"/>
                <a:gd name="T32" fmla="*/ 98 w 133"/>
                <a:gd name="T33" fmla="*/ 63 h 124"/>
                <a:gd name="T34" fmla="*/ 98 w 133"/>
                <a:gd name="T35" fmla="*/ 86 h 124"/>
                <a:gd name="T36" fmla="*/ 85 w 133"/>
                <a:gd name="T37" fmla="*/ 92 h 124"/>
                <a:gd name="T38" fmla="*/ 76 w 133"/>
                <a:gd name="T39" fmla="*/ 86 h 12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33" h="124">
                  <a:moveTo>
                    <a:pt x="76" y="86"/>
                  </a:moveTo>
                  <a:lnTo>
                    <a:pt x="67" y="95"/>
                  </a:lnTo>
                  <a:lnTo>
                    <a:pt x="57" y="120"/>
                  </a:lnTo>
                  <a:lnTo>
                    <a:pt x="29" y="124"/>
                  </a:lnTo>
                  <a:lnTo>
                    <a:pt x="16" y="120"/>
                  </a:lnTo>
                  <a:lnTo>
                    <a:pt x="0" y="63"/>
                  </a:lnTo>
                  <a:lnTo>
                    <a:pt x="0" y="44"/>
                  </a:lnTo>
                  <a:lnTo>
                    <a:pt x="16" y="16"/>
                  </a:lnTo>
                  <a:lnTo>
                    <a:pt x="38" y="0"/>
                  </a:lnTo>
                  <a:lnTo>
                    <a:pt x="73" y="0"/>
                  </a:lnTo>
                  <a:lnTo>
                    <a:pt x="108" y="10"/>
                  </a:lnTo>
                  <a:lnTo>
                    <a:pt x="111" y="19"/>
                  </a:lnTo>
                  <a:lnTo>
                    <a:pt x="133" y="32"/>
                  </a:lnTo>
                  <a:lnTo>
                    <a:pt x="133" y="41"/>
                  </a:lnTo>
                  <a:lnTo>
                    <a:pt x="120" y="51"/>
                  </a:lnTo>
                  <a:lnTo>
                    <a:pt x="108" y="54"/>
                  </a:lnTo>
                  <a:lnTo>
                    <a:pt x="98" y="63"/>
                  </a:lnTo>
                  <a:lnTo>
                    <a:pt x="98" y="86"/>
                  </a:lnTo>
                  <a:lnTo>
                    <a:pt x="85" y="92"/>
                  </a:lnTo>
                  <a:lnTo>
                    <a:pt x="76" y="86"/>
                  </a:lnTo>
                  <a:close/>
                </a:path>
              </a:pathLst>
            </a:custGeom>
            <a:solidFill>
              <a:srgbClr val="8F5B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15" i="0" u="none" strike="noStrike" kern="0" cap="none" spc="0" normalizeH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89" name="Freeform 133"/>
            <p:cNvSpPr>
              <a:spLocks/>
            </p:cNvSpPr>
            <p:nvPr/>
          </p:nvSpPr>
          <p:spPr bwMode="auto">
            <a:xfrm>
              <a:off x="568" y="1395"/>
              <a:ext cx="133" cy="124"/>
            </a:xfrm>
            <a:custGeom>
              <a:avLst/>
              <a:gdLst>
                <a:gd name="T0" fmla="*/ 76 w 133"/>
                <a:gd name="T1" fmla="*/ 86 h 124"/>
                <a:gd name="T2" fmla="*/ 67 w 133"/>
                <a:gd name="T3" fmla="*/ 95 h 124"/>
                <a:gd name="T4" fmla="*/ 57 w 133"/>
                <a:gd name="T5" fmla="*/ 120 h 124"/>
                <a:gd name="T6" fmla="*/ 29 w 133"/>
                <a:gd name="T7" fmla="*/ 124 h 124"/>
                <a:gd name="T8" fmla="*/ 16 w 133"/>
                <a:gd name="T9" fmla="*/ 120 h 124"/>
                <a:gd name="T10" fmla="*/ 0 w 133"/>
                <a:gd name="T11" fmla="*/ 63 h 124"/>
                <a:gd name="T12" fmla="*/ 0 w 133"/>
                <a:gd name="T13" fmla="*/ 44 h 124"/>
                <a:gd name="T14" fmla="*/ 16 w 133"/>
                <a:gd name="T15" fmla="*/ 16 h 124"/>
                <a:gd name="T16" fmla="*/ 38 w 133"/>
                <a:gd name="T17" fmla="*/ 0 h 124"/>
                <a:gd name="T18" fmla="*/ 73 w 133"/>
                <a:gd name="T19" fmla="*/ 0 h 124"/>
                <a:gd name="T20" fmla="*/ 108 w 133"/>
                <a:gd name="T21" fmla="*/ 10 h 124"/>
                <a:gd name="T22" fmla="*/ 111 w 133"/>
                <a:gd name="T23" fmla="*/ 19 h 124"/>
                <a:gd name="T24" fmla="*/ 133 w 133"/>
                <a:gd name="T25" fmla="*/ 32 h 124"/>
                <a:gd name="T26" fmla="*/ 133 w 133"/>
                <a:gd name="T27" fmla="*/ 41 h 124"/>
                <a:gd name="T28" fmla="*/ 120 w 133"/>
                <a:gd name="T29" fmla="*/ 51 h 124"/>
                <a:gd name="T30" fmla="*/ 108 w 133"/>
                <a:gd name="T31" fmla="*/ 54 h 124"/>
                <a:gd name="T32" fmla="*/ 98 w 133"/>
                <a:gd name="T33" fmla="*/ 63 h 124"/>
                <a:gd name="T34" fmla="*/ 98 w 133"/>
                <a:gd name="T35" fmla="*/ 86 h 124"/>
                <a:gd name="T36" fmla="*/ 85 w 133"/>
                <a:gd name="T37" fmla="*/ 92 h 124"/>
                <a:gd name="T38" fmla="*/ 76 w 133"/>
                <a:gd name="T39" fmla="*/ 86 h 12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33" h="124">
                  <a:moveTo>
                    <a:pt x="76" y="86"/>
                  </a:moveTo>
                  <a:lnTo>
                    <a:pt x="67" y="95"/>
                  </a:lnTo>
                  <a:lnTo>
                    <a:pt x="57" y="120"/>
                  </a:lnTo>
                  <a:lnTo>
                    <a:pt x="29" y="124"/>
                  </a:lnTo>
                  <a:lnTo>
                    <a:pt x="16" y="120"/>
                  </a:lnTo>
                  <a:lnTo>
                    <a:pt x="0" y="63"/>
                  </a:lnTo>
                  <a:lnTo>
                    <a:pt x="0" y="44"/>
                  </a:lnTo>
                  <a:lnTo>
                    <a:pt x="16" y="16"/>
                  </a:lnTo>
                  <a:lnTo>
                    <a:pt x="38" y="0"/>
                  </a:lnTo>
                  <a:lnTo>
                    <a:pt x="73" y="0"/>
                  </a:lnTo>
                  <a:lnTo>
                    <a:pt x="108" y="10"/>
                  </a:lnTo>
                  <a:lnTo>
                    <a:pt x="111" y="19"/>
                  </a:lnTo>
                  <a:lnTo>
                    <a:pt x="133" y="32"/>
                  </a:lnTo>
                  <a:lnTo>
                    <a:pt x="133" y="41"/>
                  </a:lnTo>
                  <a:lnTo>
                    <a:pt x="120" y="51"/>
                  </a:lnTo>
                  <a:lnTo>
                    <a:pt x="108" y="54"/>
                  </a:lnTo>
                  <a:lnTo>
                    <a:pt x="98" y="63"/>
                  </a:lnTo>
                  <a:lnTo>
                    <a:pt x="98" y="86"/>
                  </a:lnTo>
                  <a:lnTo>
                    <a:pt x="85" y="92"/>
                  </a:lnTo>
                  <a:lnTo>
                    <a:pt x="76" y="86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15" i="0" u="none" strike="noStrike" kern="0" cap="none" spc="0" normalizeH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90" name="Freeform 134"/>
            <p:cNvSpPr>
              <a:spLocks/>
            </p:cNvSpPr>
            <p:nvPr/>
          </p:nvSpPr>
          <p:spPr bwMode="auto">
            <a:xfrm>
              <a:off x="512" y="1512"/>
              <a:ext cx="327" cy="446"/>
            </a:xfrm>
            <a:custGeom>
              <a:avLst/>
              <a:gdLst>
                <a:gd name="T0" fmla="*/ 69 w 327"/>
                <a:gd name="T1" fmla="*/ 0 h 446"/>
                <a:gd name="T2" fmla="*/ 88 w 327"/>
                <a:gd name="T3" fmla="*/ 7 h 446"/>
                <a:gd name="T4" fmla="*/ 100 w 327"/>
                <a:gd name="T5" fmla="*/ 16 h 446"/>
                <a:gd name="T6" fmla="*/ 138 w 327"/>
                <a:gd name="T7" fmla="*/ 67 h 446"/>
                <a:gd name="T8" fmla="*/ 151 w 327"/>
                <a:gd name="T9" fmla="*/ 73 h 446"/>
                <a:gd name="T10" fmla="*/ 157 w 327"/>
                <a:gd name="T11" fmla="*/ 89 h 446"/>
                <a:gd name="T12" fmla="*/ 164 w 327"/>
                <a:gd name="T13" fmla="*/ 111 h 446"/>
                <a:gd name="T14" fmla="*/ 211 w 327"/>
                <a:gd name="T15" fmla="*/ 187 h 446"/>
                <a:gd name="T16" fmla="*/ 217 w 327"/>
                <a:gd name="T17" fmla="*/ 187 h 446"/>
                <a:gd name="T18" fmla="*/ 223 w 327"/>
                <a:gd name="T19" fmla="*/ 187 h 446"/>
                <a:gd name="T20" fmla="*/ 233 w 327"/>
                <a:gd name="T21" fmla="*/ 196 h 446"/>
                <a:gd name="T22" fmla="*/ 296 w 327"/>
                <a:gd name="T23" fmla="*/ 177 h 446"/>
                <a:gd name="T24" fmla="*/ 318 w 327"/>
                <a:gd name="T25" fmla="*/ 196 h 446"/>
                <a:gd name="T26" fmla="*/ 327 w 327"/>
                <a:gd name="T27" fmla="*/ 209 h 446"/>
                <a:gd name="T28" fmla="*/ 264 w 327"/>
                <a:gd name="T29" fmla="*/ 247 h 446"/>
                <a:gd name="T30" fmla="*/ 239 w 327"/>
                <a:gd name="T31" fmla="*/ 256 h 446"/>
                <a:gd name="T32" fmla="*/ 214 w 327"/>
                <a:gd name="T33" fmla="*/ 253 h 446"/>
                <a:gd name="T34" fmla="*/ 217 w 327"/>
                <a:gd name="T35" fmla="*/ 307 h 446"/>
                <a:gd name="T36" fmla="*/ 205 w 327"/>
                <a:gd name="T37" fmla="*/ 358 h 446"/>
                <a:gd name="T38" fmla="*/ 192 w 327"/>
                <a:gd name="T39" fmla="*/ 412 h 446"/>
                <a:gd name="T40" fmla="*/ 170 w 327"/>
                <a:gd name="T41" fmla="*/ 437 h 446"/>
                <a:gd name="T42" fmla="*/ 132 w 327"/>
                <a:gd name="T43" fmla="*/ 446 h 446"/>
                <a:gd name="T44" fmla="*/ 72 w 327"/>
                <a:gd name="T45" fmla="*/ 424 h 446"/>
                <a:gd name="T46" fmla="*/ 72 w 327"/>
                <a:gd name="T47" fmla="*/ 304 h 446"/>
                <a:gd name="T48" fmla="*/ 31 w 327"/>
                <a:gd name="T49" fmla="*/ 351 h 446"/>
                <a:gd name="T50" fmla="*/ 12 w 327"/>
                <a:gd name="T51" fmla="*/ 294 h 446"/>
                <a:gd name="T52" fmla="*/ 3 w 327"/>
                <a:gd name="T53" fmla="*/ 225 h 446"/>
                <a:gd name="T54" fmla="*/ 0 w 327"/>
                <a:gd name="T55" fmla="*/ 158 h 446"/>
                <a:gd name="T56" fmla="*/ 0 w 327"/>
                <a:gd name="T57" fmla="*/ 149 h 446"/>
                <a:gd name="T58" fmla="*/ 3 w 327"/>
                <a:gd name="T59" fmla="*/ 79 h 446"/>
                <a:gd name="T60" fmla="*/ 15 w 327"/>
                <a:gd name="T61" fmla="*/ 38 h 446"/>
                <a:gd name="T62" fmla="*/ 37 w 327"/>
                <a:gd name="T63" fmla="*/ 16 h 446"/>
                <a:gd name="T64" fmla="*/ 56 w 327"/>
                <a:gd name="T65" fmla="*/ 13 h 446"/>
                <a:gd name="T66" fmla="*/ 69 w 327"/>
                <a:gd name="T67" fmla="*/ 0 h 44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327" h="446">
                  <a:moveTo>
                    <a:pt x="69" y="0"/>
                  </a:moveTo>
                  <a:lnTo>
                    <a:pt x="88" y="7"/>
                  </a:lnTo>
                  <a:lnTo>
                    <a:pt x="100" y="16"/>
                  </a:lnTo>
                  <a:lnTo>
                    <a:pt x="138" y="67"/>
                  </a:lnTo>
                  <a:lnTo>
                    <a:pt x="151" y="73"/>
                  </a:lnTo>
                  <a:lnTo>
                    <a:pt x="157" y="89"/>
                  </a:lnTo>
                  <a:lnTo>
                    <a:pt x="164" y="111"/>
                  </a:lnTo>
                  <a:lnTo>
                    <a:pt x="211" y="187"/>
                  </a:lnTo>
                  <a:lnTo>
                    <a:pt x="217" y="187"/>
                  </a:lnTo>
                  <a:lnTo>
                    <a:pt x="223" y="187"/>
                  </a:lnTo>
                  <a:lnTo>
                    <a:pt x="233" y="196"/>
                  </a:lnTo>
                  <a:lnTo>
                    <a:pt x="296" y="177"/>
                  </a:lnTo>
                  <a:lnTo>
                    <a:pt x="318" y="196"/>
                  </a:lnTo>
                  <a:lnTo>
                    <a:pt x="327" y="209"/>
                  </a:lnTo>
                  <a:lnTo>
                    <a:pt x="264" y="247"/>
                  </a:lnTo>
                  <a:lnTo>
                    <a:pt x="239" y="256"/>
                  </a:lnTo>
                  <a:lnTo>
                    <a:pt x="214" y="253"/>
                  </a:lnTo>
                  <a:lnTo>
                    <a:pt x="217" y="307"/>
                  </a:lnTo>
                  <a:lnTo>
                    <a:pt x="205" y="358"/>
                  </a:lnTo>
                  <a:lnTo>
                    <a:pt x="192" y="412"/>
                  </a:lnTo>
                  <a:lnTo>
                    <a:pt x="170" y="437"/>
                  </a:lnTo>
                  <a:lnTo>
                    <a:pt x="132" y="446"/>
                  </a:lnTo>
                  <a:lnTo>
                    <a:pt x="72" y="424"/>
                  </a:lnTo>
                  <a:lnTo>
                    <a:pt x="72" y="304"/>
                  </a:lnTo>
                  <a:lnTo>
                    <a:pt x="31" y="351"/>
                  </a:lnTo>
                  <a:lnTo>
                    <a:pt x="12" y="294"/>
                  </a:lnTo>
                  <a:lnTo>
                    <a:pt x="3" y="225"/>
                  </a:lnTo>
                  <a:lnTo>
                    <a:pt x="0" y="158"/>
                  </a:lnTo>
                  <a:lnTo>
                    <a:pt x="0" y="149"/>
                  </a:lnTo>
                  <a:lnTo>
                    <a:pt x="3" y="79"/>
                  </a:lnTo>
                  <a:lnTo>
                    <a:pt x="15" y="38"/>
                  </a:lnTo>
                  <a:lnTo>
                    <a:pt x="37" y="16"/>
                  </a:lnTo>
                  <a:lnTo>
                    <a:pt x="56" y="1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6262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15" i="0" u="none" strike="noStrike" kern="0" cap="none" spc="0" normalizeH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91" name="Freeform 135"/>
            <p:cNvSpPr>
              <a:spLocks/>
            </p:cNvSpPr>
            <p:nvPr/>
          </p:nvSpPr>
          <p:spPr bwMode="auto">
            <a:xfrm>
              <a:off x="512" y="1512"/>
              <a:ext cx="327" cy="446"/>
            </a:xfrm>
            <a:custGeom>
              <a:avLst/>
              <a:gdLst>
                <a:gd name="T0" fmla="*/ 69 w 327"/>
                <a:gd name="T1" fmla="*/ 0 h 446"/>
                <a:gd name="T2" fmla="*/ 88 w 327"/>
                <a:gd name="T3" fmla="*/ 7 h 446"/>
                <a:gd name="T4" fmla="*/ 100 w 327"/>
                <a:gd name="T5" fmla="*/ 16 h 446"/>
                <a:gd name="T6" fmla="*/ 138 w 327"/>
                <a:gd name="T7" fmla="*/ 67 h 446"/>
                <a:gd name="T8" fmla="*/ 151 w 327"/>
                <a:gd name="T9" fmla="*/ 73 h 446"/>
                <a:gd name="T10" fmla="*/ 157 w 327"/>
                <a:gd name="T11" fmla="*/ 89 h 446"/>
                <a:gd name="T12" fmla="*/ 164 w 327"/>
                <a:gd name="T13" fmla="*/ 111 h 446"/>
                <a:gd name="T14" fmla="*/ 211 w 327"/>
                <a:gd name="T15" fmla="*/ 187 h 446"/>
                <a:gd name="T16" fmla="*/ 217 w 327"/>
                <a:gd name="T17" fmla="*/ 187 h 446"/>
                <a:gd name="T18" fmla="*/ 223 w 327"/>
                <a:gd name="T19" fmla="*/ 187 h 446"/>
                <a:gd name="T20" fmla="*/ 233 w 327"/>
                <a:gd name="T21" fmla="*/ 196 h 446"/>
                <a:gd name="T22" fmla="*/ 296 w 327"/>
                <a:gd name="T23" fmla="*/ 177 h 446"/>
                <a:gd name="T24" fmla="*/ 318 w 327"/>
                <a:gd name="T25" fmla="*/ 196 h 446"/>
                <a:gd name="T26" fmla="*/ 327 w 327"/>
                <a:gd name="T27" fmla="*/ 209 h 446"/>
                <a:gd name="T28" fmla="*/ 264 w 327"/>
                <a:gd name="T29" fmla="*/ 247 h 446"/>
                <a:gd name="T30" fmla="*/ 239 w 327"/>
                <a:gd name="T31" fmla="*/ 256 h 446"/>
                <a:gd name="T32" fmla="*/ 214 w 327"/>
                <a:gd name="T33" fmla="*/ 253 h 446"/>
                <a:gd name="T34" fmla="*/ 217 w 327"/>
                <a:gd name="T35" fmla="*/ 307 h 446"/>
                <a:gd name="T36" fmla="*/ 205 w 327"/>
                <a:gd name="T37" fmla="*/ 358 h 446"/>
                <a:gd name="T38" fmla="*/ 192 w 327"/>
                <a:gd name="T39" fmla="*/ 412 h 446"/>
                <a:gd name="T40" fmla="*/ 170 w 327"/>
                <a:gd name="T41" fmla="*/ 437 h 446"/>
                <a:gd name="T42" fmla="*/ 132 w 327"/>
                <a:gd name="T43" fmla="*/ 446 h 446"/>
                <a:gd name="T44" fmla="*/ 72 w 327"/>
                <a:gd name="T45" fmla="*/ 424 h 446"/>
                <a:gd name="T46" fmla="*/ 72 w 327"/>
                <a:gd name="T47" fmla="*/ 304 h 446"/>
                <a:gd name="T48" fmla="*/ 31 w 327"/>
                <a:gd name="T49" fmla="*/ 351 h 446"/>
                <a:gd name="T50" fmla="*/ 12 w 327"/>
                <a:gd name="T51" fmla="*/ 294 h 446"/>
                <a:gd name="T52" fmla="*/ 3 w 327"/>
                <a:gd name="T53" fmla="*/ 225 h 446"/>
                <a:gd name="T54" fmla="*/ 0 w 327"/>
                <a:gd name="T55" fmla="*/ 158 h 446"/>
                <a:gd name="T56" fmla="*/ 0 w 327"/>
                <a:gd name="T57" fmla="*/ 149 h 446"/>
                <a:gd name="T58" fmla="*/ 3 w 327"/>
                <a:gd name="T59" fmla="*/ 79 h 446"/>
                <a:gd name="T60" fmla="*/ 15 w 327"/>
                <a:gd name="T61" fmla="*/ 38 h 446"/>
                <a:gd name="T62" fmla="*/ 37 w 327"/>
                <a:gd name="T63" fmla="*/ 16 h 446"/>
                <a:gd name="T64" fmla="*/ 56 w 327"/>
                <a:gd name="T65" fmla="*/ 13 h 446"/>
                <a:gd name="T66" fmla="*/ 69 w 327"/>
                <a:gd name="T67" fmla="*/ 0 h 44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327" h="446">
                  <a:moveTo>
                    <a:pt x="69" y="0"/>
                  </a:moveTo>
                  <a:lnTo>
                    <a:pt x="88" y="7"/>
                  </a:lnTo>
                  <a:lnTo>
                    <a:pt x="100" y="16"/>
                  </a:lnTo>
                  <a:lnTo>
                    <a:pt x="138" y="67"/>
                  </a:lnTo>
                  <a:lnTo>
                    <a:pt x="151" y="73"/>
                  </a:lnTo>
                  <a:lnTo>
                    <a:pt x="157" y="89"/>
                  </a:lnTo>
                  <a:lnTo>
                    <a:pt x="164" y="111"/>
                  </a:lnTo>
                  <a:lnTo>
                    <a:pt x="211" y="187"/>
                  </a:lnTo>
                  <a:lnTo>
                    <a:pt x="217" y="187"/>
                  </a:lnTo>
                  <a:lnTo>
                    <a:pt x="223" y="187"/>
                  </a:lnTo>
                  <a:lnTo>
                    <a:pt x="233" y="196"/>
                  </a:lnTo>
                  <a:lnTo>
                    <a:pt x="296" y="177"/>
                  </a:lnTo>
                  <a:lnTo>
                    <a:pt x="318" y="196"/>
                  </a:lnTo>
                  <a:lnTo>
                    <a:pt x="327" y="209"/>
                  </a:lnTo>
                  <a:lnTo>
                    <a:pt x="264" y="247"/>
                  </a:lnTo>
                  <a:lnTo>
                    <a:pt x="239" y="256"/>
                  </a:lnTo>
                  <a:lnTo>
                    <a:pt x="214" y="253"/>
                  </a:lnTo>
                  <a:lnTo>
                    <a:pt x="217" y="307"/>
                  </a:lnTo>
                  <a:lnTo>
                    <a:pt x="205" y="358"/>
                  </a:lnTo>
                  <a:lnTo>
                    <a:pt x="192" y="412"/>
                  </a:lnTo>
                  <a:lnTo>
                    <a:pt x="170" y="437"/>
                  </a:lnTo>
                  <a:lnTo>
                    <a:pt x="132" y="446"/>
                  </a:lnTo>
                  <a:lnTo>
                    <a:pt x="72" y="424"/>
                  </a:lnTo>
                  <a:lnTo>
                    <a:pt x="72" y="304"/>
                  </a:lnTo>
                  <a:lnTo>
                    <a:pt x="31" y="351"/>
                  </a:lnTo>
                  <a:lnTo>
                    <a:pt x="12" y="294"/>
                  </a:lnTo>
                  <a:lnTo>
                    <a:pt x="3" y="225"/>
                  </a:lnTo>
                  <a:lnTo>
                    <a:pt x="0" y="158"/>
                  </a:lnTo>
                  <a:lnTo>
                    <a:pt x="0" y="149"/>
                  </a:lnTo>
                  <a:lnTo>
                    <a:pt x="3" y="79"/>
                  </a:lnTo>
                  <a:lnTo>
                    <a:pt x="15" y="38"/>
                  </a:lnTo>
                  <a:lnTo>
                    <a:pt x="37" y="16"/>
                  </a:lnTo>
                  <a:lnTo>
                    <a:pt x="56" y="1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626248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15" i="0" u="none" strike="noStrike" kern="0" cap="none" spc="0" normalizeH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92" name="Freeform 136"/>
            <p:cNvSpPr>
              <a:spLocks/>
            </p:cNvSpPr>
            <p:nvPr/>
          </p:nvSpPr>
          <p:spPr bwMode="auto">
            <a:xfrm>
              <a:off x="480" y="1712"/>
              <a:ext cx="136" cy="243"/>
            </a:xfrm>
            <a:custGeom>
              <a:avLst/>
              <a:gdLst>
                <a:gd name="T0" fmla="*/ 104 w 136"/>
                <a:gd name="T1" fmla="*/ 104 h 243"/>
                <a:gd name="T2" fmla="*/ 88 w 136"/>
                <a:gd name="T3" fmla="*/ 66 h 243"/>
                <a:gd name="T4" fmla="*/ 79 w 136"/>
                <a:gd name="T5" fmla="*/ 44 h 243"/>
                <a:gd name="T6" fmla="*/ 35 w 136"/>
                <a:gd name="T7" fmla="*/ 19 h 243"/>
                <a:gd name="T8" fmla="*/ 16 w 136"/>
                <a:gd name="T9" fmla="*/ 0 h 243"/>
                <a:gd name="T10" fmla="*/ 3 w 136"/>
                <a:gd name="T11" fmla="*/ 3 h 243"/>
                <a:gd name="T12" fmla="*/ 0 w 136"/>
                <a:gd name="T13" fmla="*/ 6 h 243"/>
                <a:gd name="T14" fmla="*/ 22 w 136"/>
                <a:gd name="T15" fmla="*/ 63 h 243"/>
                <a:gd name="T16" fmla="*/ 76 w 136"/>
                <a:gd name="T17" fmla="*/ 218 h 243"/>
                <a:gd name="T18" fmla="*/ 136 w 136"/>
                <a:gd name="T19" fmla="*/ 243 h 243"/>
                <a:gd name="T20" fmla="*/ 132 w 136"/>
                <a:gd name="T21" fmla="*/ 174 h 243"/>
                <a:gd name="T22" fmla="*/ 104 w 136"/>
                <a:gd name="T23" fmla="*/ 104 h 24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36" h="243">
                  <a:moveTo>
                    <a:pt x="104" y="104"/>
                  </a:moveTo>
                  <a:lnTo>
                    <a:pt x="88" y="66"/>
                  </a:lnTo>
                  <a:lnTo>
                    <a:pt x="79" y="44"/>
                  </a:lnTo>
                  <a:lnTo>
                    <a:pt x="35" y="19"/>
                  </a:lnTo>
                  <a:lnTo>
                    <a:pt x="1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22" y="63"/>
                  </a:lnTo>
                  <a:lnTo>
                    <a:pt x="76" y="218"/>
                  </a:lnTo>
                  <a:lnTo>
                    <a:pt x="136" y="243"/>
                  </a:lnTo>
                  <a:lnTo>
                    <a:pt x="132" y="174"/>
                  </a:lnTo>
                  <a:lnTo>
                    <a:pt x="104" y="104"/>
                  </a:lnTo>
                  <a:close/>
                </a:path>
              </a:pathLst>
            </a:custGeom>
            <a:solidFill>
              <a:srgbClr val="004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15" i="0" u="none" strike="noStrike" kern="0" cap="none" spc="0" normalizeH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93" name="Freeform 137"/>
            <p:cNvSpPr>
              <a:spLocks/>
            </p:cNvSpPr>
            <p:nvPr/>
          </p:nvSpPr>
          <p:spPr bwMode="auto">
            <a:xfrm>
              <a:off x="480" y="1712"/>
              <a:ext cx="136" cy="243"/>
            </a:xfrm>
            <a:custGeom>
              <a:avLst/>
              <a:gdLst>
                <a:gd name="T0" fmla="*/ 104 w 136"/>
                <a:gd name="T1" fmla="*/ 104 h 243"/>
                <a:gd name="T2" fmla="*/ 88 w 136"/>
                <a:gd name="T3" fmla="*/ 66 h 243"/>
                <a:gd name="T4" fmla="*/ 79 w 136"/>
                <a:gd name="T5" fmla="*/ 44 h 243"/>
                <a:gd name="T6" fmla="*/ 35 w 136"/>
                <a:gd name="T7" fmla="*/ 19 h 243"/>
                <a:gd name="T8" fmla="*/ 16 w 136"/>
                <a:gd name="T9" fmla="*/ 0 h 243"/>
                <a:gd name="T10" fmla="*/ 3 w 136"/>
                <a:gd name="T11" fmla="*/ 3 h 243"/>
                <a:gd name="T12" fmla="*/ 0 w 136"/>
                <a:gd name="T13" fmla="*/ 6 h 243"/>
                <a:gd name="T14" fmla="*/ 22 w 136"/>
                <a:gd name="T15" fmla="*/ 63 h 243"/>
                <a:gd name="T16" fmla="*/ 76 w 136"/>
                <a:gd name="T17" fmla="*/ 218 h 243"/>
                <a:gd name="T18" fmla="*/ 136 w 136"/>
                <a:gd name="T19" fmla="*/ 243 h 243"/>
                <a:gd name="T20" fmla="*/ 132 w 136"/>
                <a:gd name="T21" fmla="*/ 174 h 243"/>
                <a:gd name="T22" fmla="*/ 104 w 136"/>
                <a:gd name="T23" fmla="*/ 104 h 24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36" h="243">
                  <a:moveTo>
                    <a:pt x="104" y="104"/>
                  </a:moveTo>
                  <a:lnTo>
                    <a:pt x="88" y="66"/>
                  </a:lnTo>
                  <a:lnTo>
                    <a:pt x="79" y="44"/>
                  </a:lnTo>
                  <a:lnTo>
                    <a:pt x="35" y="19"/>
                  </a:lnTo>
                  <a:lnTo>
                    <a:pt x="1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22" y="63"/>
                  </a:lnTo>
                  <a:lnTo>
                    <a:pt x="76" y="218"/>
                  </a:lnTo>
                  <a:lnTo>
                    <a:pt x="136" y="243"/>
                  </a:lnTo>
                  <a:lnTo>
                    <a:pt x="132" y="174"/>
                  </a:lnTo>
                  <a:lnTo>
                    <a:pt x="104" y="104"/>
                  </a:lnTo>
                  <a:close/>
                </a:path>
              </a:pathLst>
            </a:custGeom>
            <a:solidFill>
              <a:srgbClr val="004E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15" i="0" u="none" strike="noStrike" kern="0" cap="none" spc="0" normalizeH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222" name="Rectangle 138"/>
          <p:cNvSpPr>
            <a:spLocks noChangeArrowheads="1"/>
          </p:cNvSpPr>
          <p:nvPr/>
        </p:nvSpPr>
        <p:spPr bwMode="auto">
          <a:xfrm>
            <a:off x="1574640" y="2811906"/>
            <a:ext cx="1514475" cy="2224454"/>
          </a:xfrm>
          <a:prstGeom prst="rect">
            <a:avLst/>
          </a:prstGeom>
          <a:solidFill>
            <a:srgbClr val="FFFF99"/>
          </a:solidFill>
          <a:ln w="9525">
            <a:solidFill>
              <a:srgbClr val="3333CC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215" i="0" u="none" strike="noStrike" kern="0" cap="none" spc="0" normalizeH="0" noProof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23" name="Line 139"/>
          <p:cNvSpPr>
            <a:spLocks noChangeShapeType="1"/>
          </p:cNvSpPr>
          <p:nvPr/>
        </p:nvSpPr>
        <p:spPr bwMode="auto">
          <a:xfrm>
            <a:off x="1069815" y="3154805"/>
            <a:ext cx="588963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215" i="0" u="none" strike="noStrike" kern="0" cap="none" spc="0" normalizeH="0" noProof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24" name="Text Box 140"/>
          <p:cNvSpPr txBox="1">
            <a:spLocks noChangeArrowheads="1"/>
          </p:cNvSpPr>
          <p:nvPr/>
        </p:nvSpPr>
        <p:spPr bwMode="auto">
          <a:xfrm>
            <a:off x="1549240" y="5046616"/>
            <a:ext cx="1521570" cy="433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215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FTP </a:t>
            </a:r>
            <a:r>
              <a:rPr kumimoji="1" lang="zh-CN" altLang="en-US" sz="2215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客户端</a:t>
            </a:r>
          </a:p>
        </p:txBody>
      </p:sp>
      <p:sp>
        <p:nvSpPr>
          <p:cNvPr id="225" name="Text Box 141"/>
          <p:cNvSpPr txBox="1">
            <a:spLocks noChangeArrowheads="1"/>
          </p:cNvSpPr>
          <p:nvPr/>
        </p:nvSpPr>
        <p:spPr bwMode="auto">
          <a:xfrm>
            <a:off x="6302216" y="5046616"/>
            <a:ext cx="1805302" cy="433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215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FTP </a:t>
            </a:r>
            <a:r>
              <a:rPr kumimoji="1" lang="zh-CN" altLang="en-US" sz="2215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服务器端</a:t>
            </a:r>
          </a:p>
        </p:txBody>
      </p:sp>
      <p:sp>
        <p:nvSpPr>
          <p:cNvPr id="226" name="AutoShape 142"/>
          <p:cNvSpPr>
            <a:spLocks noChangeArrowheads="1"/>
          </p:cNvSpPr>
          <p:nvPr/>
        </p:nvSpPr>
        <p:spPr bwMode="auto">
          <a:xfrm>
            <a:off x="480853" y="4180575"/>
            <a:ext cx="588962" cy="770792"/>
          </a:xfrm>
          <a:prstGeom prst="can">
            <a:avLst>
              <a:gd name="adj" fmla="val 35445"/>
            </a:avLst>
          </a:prstGeom>
          <a:gradFill rotWithShape="1">
            <a:gsLst>
              <a:gs pos="0">
                <a:srgbClr val="5E5E76"/>
              </a:gs>
              <a:gs pos="50000">
                <a:srgbClr val="CCCCFF"/>
              </a:gs>
              <a:gs pos="100000">
                <a:srgbClr val="5E5E76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215" i="0" u="none" strike="noStrike" kern="0" cap="none" spc="0" normalizeH="0" noProof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27" name="Line 143"/>
          <p:cNvSpPr>
            <a:spLocks noChangeShapeType="1"/>
          </p:cNvSpPr>
          <p:nvPr/>
        </p:nvSpPr>
        <p:spPr bwMode="auto">
          <a:xfrm>
            <a:off x="1069815" y="4565970"/>
            <a:ext cx="588963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215" i="0" u="none" strike="noStrike" kern="0" cap="none" spc="0" normalizeH="0" noProof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28" name="Line 144"/>
          <p:cNvSpPr>
            <a:spLocks noChangeShapeType="1"/>
          </p:cNvSpPr>
          <p:nvPr/>
        </p:nvSpPr>
        <p:spPr bwMode="auto">
          <a:xfrm>
            <a:off x="7884952" y="4565970"/>
            <a:ext cx="588962" cy="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215" i="0" u="none" strike="noStrike" kern="0" cap="none" spc="0" normalizeH="0" noProof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29" name="AutoShape 145"/>
          <p:cNvSpPr>
            <a:spLocks noChangeArrowheads="1"/>
          </p:cNvSpPr>
          <p:nvPr/>
        </p:nvSpPr>
        <p:spPr bwMode="auto">
          <a:xfrm>
            <a:off x="8473916" y="4180575"/>
            <a:ext cx="588963" cy="770792"/>
          </a:xfrm>
          <a:prstGeom prst="can">
            <a:avLst>
              <a:gd name="adj" fmla="val 35445"/>
            </a:avLst>
          </a:prstGeom>
          <a:gradFill rotWithShape="1">
            <a:gsLst>
              <a:gs pos="0">
                <a:srgbClr val="5E5E76"/>
              </a:gs>
              <a:gs pos="50000">
                <a:srgbClr val="CCCCFF"/>
              </a:gs>
              <a:gs pos="100000">
                <a:srgbClr val="5E5E76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215" i="0" u="none" strike="noStrike" kern="0" cap="none" spc="0" normalizeH="0" noProof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30" name="Line 146"/>
          <p:cNvSpPr>
            <a:spLocks noChangeShapeType="1"/>
          </p:cNvSpPr>
          <p:nvPr/>
        </p:nvSpPr>
        <p:spPr bwMode="auto">
          <a:xfrm>
            <a:off x="2920839" y="4608466"/>
            <a:ext cx="3702050" cy="0"/>
          </a:xfrm>
          <a:prstGeom prst="line">
            <a:avLst/>
          </a:prstGeom>
          <a:noFill/>
          <a:ln w="57150">
            <a:solidFill>
              <a:srgbClr val="3333CC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215" i="0" u="none" strike="noStrike" kern="0" cap="none" spc="0" normalizeH="0" noProof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31" name="Line 147"/>
          <p:cNvSpPr>
            <a:spLocks noChangeShapeType="1"/>
          </p:cNvSpPr>
          <p:nvPr/>
        </p:nvSpPr>
        <p:spPr bwMode="auto">
          <a:xfrm>
            <a:off x="2920839" y="3839139"/>
            <a:ext cx="370205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215" i="0" u="none" strike="noStrike" kern="0" cap="none" spc="0" normalizeH="0" noProof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graphicFrame>
        <p:nvGraphicFramePr>
          <p:cNvPr id="232" name="Object 1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8126489"/>
              </p:ext>
            </p:extLst>
          </p:nvPr>
        </p:nvGraphicFramePr>
        <p:xfrm>
          <a:off x="3678079" y="3496239"/>
          <a:ext cx="2187575" cy="1611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0" name="VISIO" r:id="rId4" imgW="1687068" imgH="964692" progId="Visio.Drawing.11">
                  <p:embed/>
                </p:oleObj>
              </mc:Choice>
              <mc:Fallback>
                <p:oleObj name="VISIO" r:id="rId4" imgW="1687068" imgH="964692" progId="Visio.Drawing.11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8079" y="3496239"/>
                        <a:ext cx="2187575" cy="16119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25400" dir="5400000" algn="ctr" rotWithShape="0">
                          <a:srgbClr val="1C1C1C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3" name="Text Box 149"/>
          <p:cNvSpPr txBox="1">
            <a:spLocks noChangeArrowheads="1"/>
          </p:cNvSpPr>
          <p:nvPr/>
        </p:nvSpPr>
        <p:spPr bwMode="auto">
          <a:xfrm>
            <a:off x="4316252" y="3865517"/>
            <a:ext cx="1184940" cy="49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585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互联网</a:t>
            </a:r>
          </a:p>
        </p:txBody>
      </p:sp>
      <p:sp>
        <p:nvSpPr>
          <p:cNvPr id="234" name="Text Box 150"/>
          <p:cNvSpPr txBox="1">
            <a:spLocks noChangeArrowheads="1"/>
          </p:cNvSpPr>
          <p:nvPr/>
        </p:nvSpPr>
        <p:spPr bwMode="auto">
          <a:xfrm>
            <a:off x="3781265" y="2907154"/>
            <a:ext cx="1819922" cy="433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215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TCP </a:t>
            </a:r>
            <a:r>
              <a:rPr kumimoji="1" lang="zh-CN" altLang="en-US" sz="2215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控制连接</a:t>
            </a:r>
          </a:p>
        </p:txBody>
      </p:sp>
      <p:sp>
        <p:nvSpPr>
          <p:cNvPr id="235" name="Text Box 151"/>
          <p:cNvSpPr txBox="1">
            <a:spLocks noChangeArrowheads="1"/>
          </p:cNvSpPr>
          <p:nvPr/>
        </p:nvSpPr>
        <p:spPr bwMode="auto">
          <a:xfrm>
            <a:off x="3854290" y="5282543"/>
            <a:ext cx="1819922" cy="433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215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TCP </a:t>
            </a:r>
            <a:r>
              <a:rPr kumimoji="1" lang="zh-CN" altLang="en-US" sz="2215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数据连接</a:t>
            </a:r>
          </a:p>
        </p:txBody>
      </p:sp>
      <p:sp>
        <p:nvSpPr>
          <p:cNvPr id="236" name="Line 152"/>
          <p:cNvSpPr>
            <a:spLocks noChangeShapeType="1"/>
          </p:cNvSpPr>
          <p:nvPr/>
        </p:nvSpPr>
        <p:spPr bwMode="auto">
          <a:xfrm flipH="1" flipV="1">
            <a:off x="3509802" y="4608468"/>
            <a:ext cx="925512" cy="599342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215" i="0" u="none" strike="noStrike" kern="0" cap="none" spc="0" normalizeH="0" noProof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37" name="Line 153"/>
          <p:cNvSpPr>
            <a:spLocks noChangeShapeType="1"/>
          </p:cNvSpPr>
          <p:nvPr/>
        </p:nvSpPr>
        <p:spPr bwMode="auto">
          <a:xfrm flipV="1">
            <a:off x="5024277" y="4608468"/>
            <a:ext cx="1009650" cy="599342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215" i="0" u="none" strike="noStrike" kern="0" cap="none" spc="0" normalizeH="0" noProof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38" name="Line 154"/>
          <p:cNvSpPr>
            <a:spLocks noChangeShapeType="1"/>
          </p:cNvSpPr>
          <p:nvPr/>
        </p:nvSpPr>
        <p:spPr bwMode="auto">
          <a:xfrm>
            <a:off x="4940140" y="3324789"/>
            <a:ext cx="1093788" cy="51435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215" i="0" u="none" strike="noStrike" kern="0" cap="none" spc="0" normalizeH="0" noProof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39" name="Line 155"/>
          <p:cNvSpPr>
            <a:spLocks noChangeShapeType="1"/>
          </p:cNvSpPr>
          <p:nvPr/>
        </p:nvSpPr>
        <p:spPr bwMode="auto">
          <a:xfrm flipH="1">
            <a:off x="3425664" y="3324789"/>
            <a:ext cx="1009650" cy="51435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215" i="0" u="none" strike="noStrike" kern="0" cap="none" spc="0" normalizeH="0" noProof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40" name="Oval 156"/>
          <p:cNvSpPr>
            <a:spLocks noChangeArrowheads="1"/>
          </p:cNvSpPr>
          <p:nvPr/>
        </p:nvSpPr>
        <p:spPr bwMode="auto">
          <a:xfrm>
            <a:off x="1658777" y="2896897"/>
            <a:ext cx="1262062" cy="514350"/>
          </a:xfrm>
          <a:prstGeom prst="ellipse">
            <a:avLst/>
          </a:prstGeom>
          <a:solidFill>
            <a:srgbClr val="99FF33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1C1C1C"/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46" i="0" u="none" strike="noStrike" kern="0" cap="none" spc="0" normalizeH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用户界面</a:t>
            </a:r>
          </a:p>
        </p:txBody>
      </p:sp>
      <p:sp>
        <p:nvSpPr>
          <p:cNvPr id="241" name="Line 157"/>
          <p:cNvSpPr>
            <a:spLocks noChangeShapeType="1"/>
          </p:cNvSpPr>
          <p:nvPr/>
        </p:nvSpPr>
        <p:spPr bwMode="auto">
          <a:xfrm>
            <a:off x="2331878" y="4095582"/>
            <a:ext cx="0" cy="25644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215" i="0" u="none" strike="noStrike" kern="0" cap="none" spc="0" normalizeH="0" noProof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42" name="Oval 158"/>
          <p:cNvSpPr>
            <a:spLocks noChangeArrowheads="1"/>
          </p:cNvSpPr>
          <p:nvPr/>
        </p:nvSpPr>
        <p:spPr bwMode="auto">
          <a:xfrm>
            <a:off x="1658777" y="3581233"/>
            <a:ext cx="1262062" cy="514350"/>
          </a:xfrm>
          <a:prstGeom prst="ellipse">
            <a:avLst/>
          </a:prstGeom>
          <a:solidFill>
            <a:srgbClr val="FFCCCC"/>
          </a:solidFill>
          <a:ln w="9525">
            <a:solidFill>
              <a:srgbClr val="3333CC"/>
            </a:solidFill>
            <a:round/>
            <a:headEnd/>
            <a:tailEnd/>
          </a:ln>
          <a:effectLst>
            <a:outerShdw dist="35921" dir="2700000" algn="ctr" rotWithShape="0">
              <a:srgbClr val="1C1C1C"/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46" i="0" u="none" strike="noStrike" kern="0" cap="none" spc="0" normalizeH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控制进程</a:t>
            </a:r>
          </a:p>
        </p:txBody>
      </p:sp>
      <p:sp>
        <p:nvSpPr>
          <p:cNvPr id="243" name="Oval 159"/>
          <p:cNvSpPr>
            <a:spLocks noChangeArrowheads="1"/>
          </p:cNvSpPr>
          <p:nvPr/>
        </p:nvSpPr>
        <p:spPr bwMode="auto">
          <a:xfrm>
            <a:off x="1658777" y="4267033"/>
            <a:ext cx="1262062" cy="684335"/>
          </a:xfrm>
          <a:prstGeom prst="ellipse">
            <a:avLst/>
          </a:prstGeom>
          <a:solidFill>
            <a:srgbClr val="CCECFF"/>
          </a:solidFill>
          <a:ln w="9525">
            <a:solidFill>
              <a:srgbClr val="3333CC"/>
            </a:solidFill>
            <a:round/>
            <a:headEnd/>
            <a:tailEnd/>
          </a:ln>
          <a:effectLst>
            <a:outerShdw dist="35921" dir="2700000" algn="ctr" rotWithShape="0">
              <a:srgbClr val="1C1C1C"/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46" i="0" u="none" strike="noStrike" kern="0" cap="none" spc="0" normalizeH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数据传送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46" i="0" u="none" strike="noStrike" kern="0" cap="none" spc="0" normalizeH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进程</a:t>
            </a:r>
          </a:p>
        </p:txBody>
      </p:sp>
      <p:sp>
        <p:nvSpPr>
          <p:cNvPr id="244" name="Line 160"/>
          <p:cNvSpPr>
            <a:spLocks noChangeShapeType="1"/>
          </p:cNvSpPr>
          <p:nvPr/>
        </p:nvSpPr>
        <p:spPr bwMode="auto">
          <a:xfrm>
            <a:off x="7295990" y="4095582"/>
            <a:ext cx="0" cy="25644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215" i="0" u="none" strike="noStrike" kern="0" cap="none" spc="0" normalizeH="0" noProof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45" name="Oval 161"/>
          <p:cNvSpPr>
            <a:spLocks noChangeArrowheads="1"/>
          </p:cNvSpPr>
          <p:nvPr/>
        </p:nvSpPr>
        <p:spPr bwMode="auto">
          <a:xfrm>
            <a:off x="6622890" y="4267033"/>
            <a:ext cx="1262063" cy="684335"/>
          </a:xfrm>
          <a:prstGeom prst="ellipse">
            <a:avLst/>
          </a:prstGeom>
          <a:solidFill>
            <a:srgbClr val="CCECFF"/>
          </a:solidFill>
          <a:ln w="9525" algn="ctr">
            <a:solidFill>
              <a:srgbClr val="3333CC"/>
            </a:solidFill>
            <a:round/>
            <a:headEnd/>
            <a:tailEnd/>
          </a:ln>
          <a:effectLst>
            <a:outerShdw dist="35921" dir="2700000" algn="ctr" rotWithShape="0">
              <a:srgbClr val="1C1C1C"/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46" i="0" u="none" strike="noStrike" kern="0" cap="none" spc="0" normalizeH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数据传送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46" i="0" u="none" strike="noStrike" kern="0" cap="none" spc="0" normalizeH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进程</a:t>
            </a:r>
          </a:p>
        </p:txBody>
      </p:sp>
    </p:spTree>
    <p:extLst>
      <p:ext uri="{BB962C8B-B14F-4D97-AF65-F5344CB8AC3E}">
        <p14:creationId xmlns:p14="http://schemas.microsoft.com/office/powerpoint/2010/main" val="3457346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extLst mod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简单文件传送协议 </a:t>
            </a:r>
            <a:r>
              <a:rPr lang="en-US" altLang="zh-CN" dirty="0" smtClean="0"/>
              <a:t>TFTP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579554" cy="5504461"/>
          </a:xfrm>
        </p:spPr>
        <p:txBody>
          <a:bodyPr/>
          <a:lstStyle/>
          <a:p>
            <a:r>
              <a:rPr lang="pt-BR" altLang="zh-CN" dirty="0"/>
              <a:t>TFTP (Trivial File Transfer Protocol</a:t>
            </a:r>
            <a:r>
              <a:rPr lang="pt-BR" altLang="zh-CN" dirty="0" smtClean="0"/>
              <a:t>)</a:t>
            </a:r>
            <a:endParaRPr lang="zh-CN" altLang="en-US" sz="1800" dirty="0"/>
          </a:p>
          <a:p>
            <a:pPr lvl="1">
              <a:lnSpc>
                <a:spcPct val="150000"/>
              </a:lnSpc>
            </a:pPr>
            <a:r>
              <a:rPr lang="zh-CN" altLang="en-US" sz="1800" dirty="0" smtClean="0"/>
              <a:t>简单且易于实现</a:t>
            </a:r>
            <a:endParaRPr lang="en-US" altLang="zh-CN" sz="1800" dirty="0" smtClean="0"/>
          </a:p>
          <a:p>
            <a:pPr lvl="1">
              <a:lnSpc>
                <a:spcPct val="150000"/>
              </a:lnSpc>
            </a:pPr>
            <a:r>
              <a:rPr lang="zh-CN" altLang="en-US" sz="1800" dirty="0" smtClean="0"/>
              <a:t>客户</a:t>
            </a:r>
            <a:r>
              <a:rPr lang="en-US" altLang="zh-CN" sz="1800" dirty="0" smtClean="0"/>
              <a:t>/</a:t>
            </a:r>
            <a:r>
              <a:rPr lang="zh-CN" altLang="en-US" sz="1800" dirty="0" smtClean="0"/>
              <a:t>服务器方式，服务器熟知端口号 </a:t>
            </a:r>
            <a:r>
              <a:rPr lang="en-US" altLang="zh-CN" sz="1800" dirty="0" smtClean="0"/>
              <a:t>69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 smtClean="0"/>
              <a:t>基于 </a:t>
            </a:r>
            <a:r>
              <a:rPr lang="en-US" altLang="zh-CN" sz="1800" dirty="0" smtClean="0"/>
              <a:t>UDP</a:t>
            </a:r>
            <a:r>
              <a:rPr lang="zh-CN" altLang="en-US" sz="1800" dirty="0" smtClean="0"/>
              <a:t>，需要</a:t>
            </a:r>
            <a:r>
              <a:rPr lang="zh-CN" altLang="en-US" sz="1800" dirty="0"/>
              <a:t>有自己的差错</a:t>
            </a:r>
            <a:r>
              <a:rPr lang="zh-CN" altLang="en-US" sz="1800" dirty="0" smtClean="0"/>
              <a:t>改正策略实现可靠传输</a:t>
            </a:r>
            <a:endParaRPr lang="en-US" altLang="zh-CN" sz="1800" dirty="0" smtClean="0"/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没有一个庞大的命令集，没有列目录的功能，也不能对用户进行身份</a:t>
            </a:r>
            <a:r>
              <a:rPr lang="zh-CN" altLang="en-US" sz="1800" dirty="0" smtClean="0"/>
              <a:t>鉴别</a:t>
            </a:r>
            <a:endParaRPr lang="en-US" altLang="zh-CN" sz="1800" dirty="0" smtClean="0"/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支持 </a:t>
            </a:r>
            <a:r>
              <a:rPr lang="en-US" altLang="zh-CN" sz="1800" dirty="0"/>
              <a:t>ASCII </a:t>
            </a:r>
            <a:r>
              <a:rPr lang="zh-CN" altLang="en-US" sz="1800" dirty="0"/>
              <a:t>码或二进制传送</a:t>
            </a:r>
            <a:endParaRPr lang="en-US" altLang="zh-CN" sz="18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24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8846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简单文件传送协议 </a:t>
            </a:r>
            <a:r>
              <a:rPr lang="en-US" altLang="zh-CN" dirty="0" smtClean="0"/>
              <a:t>TFTP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579554" cy="526062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altLang="zh-CN" dirty="0"/>
              <a:t>TFTP </a:t>
            </a:r>
            <a:r>
              <a:rPr lang="zh-CN" altLang="en-US" dirty="0" smtClean="0"/>
              <a:t>工作方式</a:t>
            </a:r>
          </a:p>
          <a:p>
            <a:pPr lvl="1">
              <a:spcBef>
                <a:spcPts val="600"/>
              </a:spcBef>
            </a:pPr>
            <a:r>
              <a:rPr lang="zh-CN" altLang="en-US" sz="1800" dirty="0"/>
              <a:t>开始工作时</a:t>
            </a:r>
            <a:r>
              <a:rPr lang="zh-CN" altLang="en-US" sz="1800" dirty="0" smtClean="0"/>
              <a:t>，客户</a:t>
            </a:r>
            <a:r>
              <a:rPr lang="zh-CN" altLang="en-US" sz="1800" dirty="0"/>
              <a:t>进程发送一个读请求 </a:t>
            </a:r>
            <a:r>
              <a:rPr lang="en-US" altLang="zh-CN" sz="1800" dirty="0"/>
              <a:t>PDU </a:t>
            </a:r>
            <a:r>
              <a:rPr lang="zh-CN" altLang="en-US" sz="1800" dirty="0"/>
              <a:t>或写请求 </a:t>
            </a:r>
            <a:r>
              <a:rPr lang="en-US" altLang="zh-CN" sz="1800" dirty="0" smtClean="0"/>
              <a:t>PDU</a:t>
            </a:r>
            <a:r>
              <a:rPr lang="zh-CN" altLang="en-US" sz="1800" smtClean="0"/>
              <a:t>给</a:t>
            </a:r>
            <a:r>
              <a:rPr lang="en-US" altLang="zh-CN" sz="1800" smtClean="0"/>
              <a:t> </a:t>
            </a:r>
            <a:r>
              <a:rPr lang="zh-CN" altLang="en-US" sz="1800" dirty="0" smtClean="0"/>
              <a:t>服务器进程</a:t>
            </a:r>
            <a:endParaRPr lang="en-US" altLang="zh-CN" sz="1800" dirty="0" smtClean="0"/>
          </a:p>
          <a:p>
            <a:pPr lvl="2">
              <a:spcBef>
                <a:spcPts val="600"/>
              </a:spcBef>
            </a:pPr>
            <a:r>
              <a:rPr lang="zh-CN" altLang="en-US" sz="1600" dirty="0"/>
              <a:t>服务进程</a:t>
            </a:r>
            <a:r>
              <a:rPr lang="zh-CN" altLang="en-US" sz="1600" dirty="0" smtClean="0"/>
              <a:t>熟知</a:t>
            </a:r>
            <a:r>
              <a:rPr lang="zh-CN" altLang="en-US" sz="1600" dirty="0"/>
              <a:t>端口</a:t>
            </a:r>
            <a:r>
              <a:rPr lang="zh-CN" altLang="en-US" sz="1600" dirty="0" smtClean="0"/>
              <a:t>号为  </a:t>
            </a:r>
            <a:r>
              <a:rPr lang="en-US" altLang="zh-CN" sz="1600" dirty="0" smtClean="0"/>
              <a:t>69</a:t>
            </a:r>
          </a:p>
          <a:p>
            <a:pPr lvl="1">
              <a:spcBef>
                <a:spcPts val="1200"/>
              </a:spcBef>
            </a:pPr>
            <a:r>
              <a:rPr lang="en-US" altLang="zh-CN" sz="1800" dirty="0"/>
              <a:t>TFTP</a:t>
            </a:r>
            <a:r>
              <a:rPr lang="en-US" altLang="zh-CN" sz="1100" dirty="0"/>
              <a:t> </a:t>
            </a:r>
            <a:r>
              <a:rPr lang="zh-CN" altLang="en-US" sz="1800" dirty="0"/>
              <a:t>服务器</a:t>
            </a:r>
            <a:r>
              <a:rPr lang="zh-CN" altLang="en-US" sz="1800" dirty="0" smtClean="0"/>
              <a:t>进程选择</a:t>
            </a:r>
            <a:r>
              <a:rPr lang="zh-CN" altLang="en-US" sz="1800" dirty="0"/>
              <a:t>一个新的端口和</a:t>
            </a:r>
            <a:r>
              <a:rPr lang="zh-CN" altLang="en-US" sz="1200" dirty="0"/>
              <a:t> </a:t>
            </a:r>
            <a:r>
              <a:rPr lang="en-US" altLang="zh-CN" sz="1800" dirty="0"/>
              <a:t>TFTP</a:t>
            </a:r>
            <a:r>
              <a:rPr lang="en-US" altLang="zh-CN" sz="1100" dirty="0"/>
              <a:t> </a:t>
            </a:r>
            <a:r>
              <a:rPr lang="zh-CN" altLang="en-US" sz="1800" dirty="0"/>
              <a:t>客户进程进行通信</a:t>
            </a:r>
            <a:endParaRPr lang="en-US" altLang="zh-CN" sz="1800" dirty="0" smtClean="0"/>
          </a:p>
          <a:p>
            <a:pPr lvl="1">
              <a:spcBef>
                <a:spcPts val="1200"/>
              </a:spcBef>
            </a:pPr>
            <a:r>
              <a:rPr lang="zh-CN" altLang="en-US" sz="1800" dirty="0" smtClean="0"/>
              <a:t>每次</a:t>
            </a:r>
            <a:r>
              <a:rPr lang="zh-CN" altLang="en-US" sz="1800" dirty="0"/>
              <a:t>传送的数据 </a:t>
            </a:r>
            <a:r>
              <a:rPr lang="en-US" altLang="zh-CN" sz="1800" dirty="0"/>
              <a:t>PDU </a:t>
            </a:r>
            <a:r>
              <a:rPr lang="zh-CN" altLang="en-US" sz="1800" dirty="0"/>
              <a:t>中有 </a:t>
            </a:r>
            <a:r>
              <a:rPr lang="en-US" altLang="zh-CN" sz="1800" dirty="0"/>
              <a:t>512 </a:t>
            </a:r>
            <a:r>
              <a:rPr lang="zh-CN" altLang="en-US" sz="1800" dirty="0" smtClean="0"/>
              <a:t>字节数据，</a:t>
            </a:r>
            <a:r>
              <a:rPr lang="zh-CN" altLang="en-US" sz="1800" dirty="0"/>
              <a:t>也称为文件块 </a:t>
            </a:r>
            <a:r>
              <a:rPr lang="en-US" altLang="zh-CN" sz="1800" dirty="0"/>
              <a:t>(block)</a:t>
            </a:r>
            <a:r>
              <a:rPr lang="zh-CN" altLang="en-US" sz="1800" dirty="0"/>
              <a:t>，每个块按序编号，从 </a:t>
            </a:r>
            <a:r>
              <a:rPr lang="en-US" altLang="zh-CN" sz="1800" dirty="0"/>
              <a:t>1 </a:t>
            </a:r>
            <a:r>
              <a:rPr lang="zh-CN" altLang="en-US" sz="1800" dirty="0" smtClean="0"/>
              <a:t>开始</a:t>
            </a:r>
            <a:endParaRPr lang="en-US" altLang="zh-CN" sz="1800" dirty="0" smtClean="0"/>
          </a:p>
          <a:p>
            <a:pPr lvl="2">
              <a:spcBef>
                <a:spcPts val="600"/>
              </a:spcBef>
            </a:pPr>
            <a:r>
              <a:rPr lang="zh-CN" altLang="en-US" sz="1600" dirty="0" smtClean="0"/>
              <a:t>若</a:t>
            </a:r>
            <a:r>
              <a:rPr lang="zh-CN" altLang="en-US" sz="1600" dirty="0"/>
              <a:t>文件长度不是 </a:t>
            </a:r>
            <a:r>
              <a:rPr lang="en-US" altLang="zh-CN" sz="1600" dirty="0"/>
              <a:t>512 </a:t>
            </a:r>
            <a:r>
              <a:rPr lang="zh-CN" altLang="en-US" sz="1600" dirty="0"/>
              <a:t>字节的整数倍，则最后传送数据 </a:t>
            </a:r>
            <a:r>
              <a:rPr lang="en-US" altLang="zh-CN" sz="1600" dirty="0"/>
              <a:t>PDU </a:t>
            </a:r>
            <a:r>
              <a:rPr lang="zh-CN" altLang="en-US" sz="1600" dirty="0"/>
              <a:t>的数据字段一定不满 </a:t>
            </a:r>
            <a:r>
              <a:rPr lang="en-US" altLang="zh-CN" sz="1600" dirty="0"/>
              <a:t>512 </a:t>
            </a:r>
            <a:r>
              <a:rPr lang="zh-CN" altLang="en-US" sz="1600" dirty="0"/>
              <a:t>字节</a:t>
            </a:r>
            <a:r>
              <a:rPr lang="zh-CN" altLang="en-US" sz="1600" dirty="0" smtClean="0"/>
              <a:t>，正好作为</a:t>
            </a:r>
            <a:r>
              <a:rPr lang="zh-CN" altLang="en-US" sz="1600" dirty="0"/>
              <a:t>文件结束的</a:t>
            </a:r>
            <a:r>
              <a:rPr lang="zh-CN" altLang="en-US" sz="1600" dirty="0" smtClean="0"/>
              <a:t>标志</a:t>
            </a:r>
            <a:endParaRPr lang="en-US" altLang="zh-CN" sz="1600" dirty="0" smtClean="0"/>
          </a:p>
          <a:p>
            <a:pPr lvl="2">
              <a:spcBef>
                <a:spcPts val="600"/>
              </a:spcBef>
            </a:pPr>
            <a:r>
              <a:rPr lang="zh-CN" altLang="en-US" sz="1600" dirty="0"/>
              <a:t>若文件长度恰好为 </a:t>
            </a:r>
            <a:r>
              <a:rPr lang="en-US" altLang="zh-CN" sz="1600" dirty="0"/>
              <a:t>512 </a:t>
            </a:r>
            <a:r>
              <a:rPr lang="zh-CN" altLang="en-US" sz="1600" dirty="0"/>
              <a:t>字节的整数倍，则在文件传送完毕后，还必须在最后发送一个只含首部而无数据的数据 </a:t>
            </a:r>
            <a:r>
              <a:rPr lang="en-US" altLang="zh-CN" sz="1600" dirty="0" smtClean="0"/>
              <a:t>PDU</a:t>
            </a:r>
            <a:r>
              <a:rPr lang="zh-CN" altLang="en-US" sz="1600" dirty="0" smtClean="0"/>
              <a:t>，标志结束</a:t>
            </a:r>
            <a:endParaRPr lang="en-US" altLang="zh-CN" sz="1600" dirty="0" smtClean="0"/>
          </a:p>
          <a:p>
            <a:pPr lvl="1">
              <a:spcBef>
                <a:spcPts val="1200"/>
              </a:spcBef>
            </a:pPr>
            <a:r>
              <a:rPr lang="zh-CN" altLang="en-US" dirty="0" smtClean="0"/>
              <a:t>实现可靠传输</a:t>
            </a:r>
            <a:endParaRPr lang="en-US" altLang="zh-CN" dirty="0" smtClean="0"/>
          </a:p>
          <a:p>
            <a:pPr lvl="2">
              <a:spcBef>
                <a:spcPts val="600"/>
              </a:spcBef>
            </a:pPr>
            <a:r>
              <a:rPr lang="zh-CN" altLang="en-US" sz="1600" dirty="0" smtClean="0"/>
              <a:t>发送</a:t>
            </a:r>
            <a:r>
              <a:rPr lang="zh-CN" altLang="en-US" sz="1600" dirty="0"/>
              <a:t>完一个文件块</a:t>
            </a:r>
            <a:r>
              <a:rPr lang="zh-CN" altLang="en-US" sz="1600" dirty="0" smtClean="0"/>
              <a:t>后等待</a:t>
            </a:r>
            <a:r>
              <a:rPr lang="zh-CN" altLang="en-US" sz="1600" dirty="0"/>
              <a:t>对方的确认，确认时应指明所确认的块</a:t>
            </a:r>
            <a:r>
              <a:rPr lang="zh-CN" altLang="en-US" sz="1600" dirty="0" smtClean="0"/>
              <a:t>编号</a:t>
            </a:r>
            <a:endParaRPr lang="zh-CN" altLang="en-US" sz="1600" dirty="0"/>
          </a:p>
          <a:p>
            <a:pPr lvl="2">
              <a:spcBef>
                <a:spcPts val="600"/>
              </a:spcBef>
            </a:pPr>
            <a:r>
              <a:rPr lang="zh-CN" altLang="en-US" sz="1600" dirty="0"/>
              <a:t>发完数据后在规定时间内收不到确认就要重发数据 </a:t>
            </a:r>
            <a:r>
              <a:rPr lang="en-US" altLang="zh-CN" sz="1600" dirty="0" smtClean="0"/>
              <a:t>PDU</a:t>
            </a:r>
            <a:endParaRPr lang="zh-CN" altLang="en-US" sz="1600" dirty="0"/>
          </a:p>
          <a:p>
            <a:pPr lvl="2">
              <a:spcBef>
                <a:spcPts val="600"/>
              </a:spcBef>
            </a:pPr>
            <a:r>
              <a:rPr lang="zh-CN" altLang="en-US" sz="1600" dirty="0"/>
              <a:t>发送确认 </a:t>
            </a:r>
            <a:r>
              <a:rPr lang="en-US" altLang="zh-CN" sz="1600" dirty="0"/>
              <a:t>PDU </a:t>
            </a:r>
            <a:r>
              <a:rPr lang="zh-CN" altLang="en-US" sz="1600" dirty="0"/>
              <a:t>的一方若在规定时间内收不到下一个文件块，也要重发确认 </a:t>
            </a:r>
            <a:r>
              <a:rPr lang="en-US" altLang="zh-CN" sz="1600" dirty="0" smtClean="0"/>
              <a:t>PDU</a:t>
            </a:r>
            <a:endParaRPr lang="en-US" altLang="zh-CN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25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3072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7916"/>
            <a:ext cx="8229600" cy="561621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mtClean="0"/>
              <a:t>6.1</a:t>
            </a:r>
            <a:r>
              <a:rPr lang="zh-CN" altLang="en-US" smtClean="0"/>
              <a:t>  基本应用模型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en-US" altLang="zh-CN" smtClean="0"/>
              <a:t>6.2  </a:t>
            </a:r>
            <a:r>
              <a:rPr lang="zh-CN" altLang="en-US" dirty="0" smtClean="0"/>
              <a:t>域名系统</a:t>
            </a:r>
            <a:r>
              <a:rPr lang="en-US" altLang="zh-CN" dirty="0" smtClean="0"/>
              <a:t>DNS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smtClean="0"/>
              <a:t>6.3  </a:t>
            </a:r>
            <a:r>
              <a:rPr lang="zh-CN" altLang="en-US" dirty="0" smtClean="0"/>
              <a:t>万维网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smtClean="0"/>
              <a:t>6.4  </a:t>
            </a:r>
            <a:r>
              <a:rPr lang="zh-CN" altLang="en-US" dirty="0" smtClean="0"/>
              <a:t>电子邮件</a:t>
            </a:r>
            <a:endParaRPr lang="en-US" altLang="zh-CN" dirty="0"/>
          </a:p>
          <a:p>
            <a:r>
              <a:rPr lang="en-US" altLang="zh-CN" smtClean="0"/>
              <a:t>6.5  </a:t>
            </a:r>
            <a:r>
              <a:rPr lang="zh-CN" altLang="en-US" dirty="0" smtClean="0"/>
              <a:t>文件传送协议</a:t>
            </a:r>
          </a:p>
          <a:p>
            <a:r>
              <a:rPr lang="en-US" altLang="zh-CN" smtClean="0">
                <a:solidFill>
                  <a:srgbClr val="FF0000"/>
                </a:solidFill>
              </a:rPr>
              <a:t>6.6  </a:t>
            </a:r>
            <a:r>
              <a:rPr lang="zh-CN" altLang="en-US" dirty="0" smtClean="0">
                <a:solidFill>
                  <a:srgbClr val="FF0000"/>
                </a:solidFill>
              </a:rPr>
              <a:t>远程终端协议 </a:t>
            </a:r>
            <a:r>
              <a:rPr lang="en-US" altLang="zh-CN" dirty="0" smtClean="0">
                <a:solidFill>
                  <a:srgbClr val="FF0000"/>
                </a:solidFill>
              </a:rPr>
              <a:t>Telnet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en-US" altLang="zh-CN" smtClean="0"/>
              <a:t>6.7  </a:t>
            </a:r>
            <a:r>
              <a:rPr lang="zh-CN" altLang="en-US" dirty="0" smtClean="0"/>
              <a:t>动态主机配置协议</a:t>
            </a:r>
            <a:r>
              <a:rPr lang="en-US" altLang="zh-CN" dirty="0" smtClean="0"/>
              <a:t>DHCP</a:t>
            </a:r>
          </a:p>
          <a:p>
            <a:r>
              <a:rPr lang="en-US" altLang="zh-CN" smtClean="0"/>
              <a:t>6.8  </a:t>
            </a:r>
            <a:r>
              <a:rPr lang="zh-CN" altLang="en-US" dirty="0" smtClean="0"/>
              <a:t>简单</a:t>
            </a:r>
            <a:r>
              <a:rPr lang="zh-CN" altLang="en-US" dirty="0"/>
              <a:t>网络管理协议 </a:t>
            </a:r>
            <a:r>
              <a:rPr lang="en-US" altLang="zh-CN" dirty="0" smtClean="0"/>
              <a:t>SNMP</a:t>
            </a:r>
            <a:endParaRPr lang="zh-CN" altLang="en-US" dirty="0"/>
          </a:p>
          <a:p>
            <a:r>
              <a:rPr lang="en-US" altLang="zh-CN" smtClean="0"/>
              <a:t>6.9  </a:t>
            </a:r>
            <a:r>
              <a:rPr lang="zh-CN" altLang="en-US" dirty="0" smtClean="0"/>
              <a:t>应用</a:t>
            </a:r>
            <a:r>
              <a:rPr lang="zh-CN" altLang="en-US" dirty="0"/>
              <a:t>进程跨越网络的</a:t>
            </a:r>
            <a:r>
              <a:rPr lang="zh-CN" altLang="en-US" dirty="0" smtClean="0"/>
              <a:t>通信 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282164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远程终端协议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579554" cy="5504461"/>
          </a:xfrm>
        </p:spPr>
        <p:txBody>
          <a:bodyPr/>
          <a:lstStyle/>
          <a:p>
            <a:r>
              <a:rPr lang="zh-CN" altLang="en-US" dirty="0" smtClean="0"/>
              <a:t>远程终端协议</a:t>
            </a:r>
            <a:r>
              <a:rPr lang="en-US" altLang="zh-CN" dirty="0" smtClean="0"/>
              <a:t>TELNET [RFC 854]</a:t>
            </a:r>
            <a:endParaRPr lang="zh-CN" altLang="en-US" sz="1800" dirty="0"/>
          </a:p>
          <a:p>
            <a:pPr lvl="1">
              <a:lnSpc>
                <a:spcPct val="150000"/>
              </a:lnSpc>
            </a:pPr>
            <a:r>
              <a:rPr lang="zh-CN" altLang="en-US" sz="1800" dirty="0" smtClean="0"/>
              <a:t>也称为终端仿真器</a:t>
            </a:r>
            <a:endParaRPr lang="en-US" altLang="zh-CN" sz="1800" dirty="0" smtClean="0"/>
          </a:p>
          <a:p>
            <a:pPr lvl="1">
              <a:lnSpc>
                <a:spcPct val="150000"/>
              </a:lnSpc>
            </a:pPr>
            <a:r>
              <a:rPr lang="zh-CN" altLang="en-US" sz="1800" dirty="0" smtClean="0"/>
              <a:t>用户</a:t>
            </a:r>
            <a:r>
              <a:rPr lang="zh-CN" altLang="en-US" sz="1800" dirty="0"/>
              <a:t>用 </a:t>
            </a:r>
            <a:r>
              <a:rPr lang="en-US" altLang="zh-CN" sz="1800" dirty="0"/>
              <a:t>TELNET </a:t>
            </a:r>
            <a:r>
              <a:rPr lang="zh-CN" altLang="en-US" sz="1800" dirty="0" smtClean="0"/>
              <a:t>可</a:t>
            </a:r>
            <a:r>
              <a:rPr lang="zh-CN" altLang="en-US" sz="1800" dirty="0"/>
              <a:t>在其所在地通过 </a:t>
            </a:r>
            <a:r>
              <a:rPr lang="en-US" altLang="zh-CN" sz="1800" dirty="0"/>
              <a:t>TCP </a:t>
            </a:r>
            <a:r>
              <a:rPr lang="zh-CN" altLang="en-US" sz="1800" dirty="0" smtClean="0"/>
              <a:t>连接登录到</a:t>
            </a:r>
            <a:r>
              <a:rPr lang="zh-CN" altLang="en-US" sz="1800" dirty="0"/>
              <a:t>远地的另一个主机</a:t>
            </a:r>
            <a:r>
              <a:rPr lang="zh-CN" altLang="en-US" sz="1800" dirty="0" smtClean="0"/>
              <a:t>上 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使用</a:t>
            </a:r>
            <a:r>
              <a:rPr lang="zh-CN" altLang="en-US" sz="1800" dirty="0"/>
              <a:t>主机名或 </a:t>
            </a:r>
            <a:r>
              <a:rPr lang="en-US" altLang="zh-CN" sz="1800" dirty="0"/>
              <a:t>IP </a:t>
            </a:r>
            <a:r>
              <a:rPr lang="zh-CN" altLang="en-US" sz="1800" dirty="0" smtClean="0"/>
              <a:t>地址</a:t>
            </a:r>
            <a:r>
              <a:rPr lang="en-US" altLang="zh-CN" sz="1800" dirty="0" smtClean="0"/>
              <a:t>)</a:t>
            </a:r>
            <a:endParaRPr lang="zh-CN" altLang="en-US" sz="1800" dirty="0"/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TELNET </a:t>
            </a:r>
            <a:r>
              <a:rPr lang="zh-CN" altLang="en-US" sz="1800" dirty="0"/>
              <a:t>能将用户的击键传到远地主机，同时也能将远地主机的输出通过 </a:t>
            </a:r>
            <a:r>
              <a:rPr lang="en-US" altLang="zh-CN" sz="1800" dirty="0"/>
              <a:t>TCP </a:t>
            </a:r>
            <a:r>
              <a:rPr lang="zh-CN" altLang="en-US" sz="1800" dirty="0"/>
              <a:t>连接返回到用户</a:t>
            </a:r>
            <a:r>
              <a:rPr lang="zh-CN" altLang="en-US" sz="1800" dirty="0" smtClean="0"/>
              <a:t>屏幕</a:t>
            </a:r>
            <a:endParaRPr lang="en-US" altLang="zh-CN" sz="1800" dirty="0" smtClean="0"/>
          </a:p>
          <a:p>
            <a:pPr lvl="2">
              <a:lnSpc>
                <a:spcPct val="150000"/>
              </a:lnSpc>
            </a:pPr>
            <a:r>
              <a:rPr lang="zh-CN" altLang="en-US" sz="1600" dirty="0" smtClean="0"/>
              <a:t>这种</a:t>
            </a:r>
            <a:r>
              <a:rPr lang="zh-CN" altLang="en-US" sz="1600" dirty="0"/>
              <a:t>服务是透明的，因为用户感觉到好像键盘和显示器是直接连在远地主机</a:t>
            </a:r>
            <a:r>
              <a:rPr lang="zh-CN" altLang="en-US" sz="1600" dirty="0" smtClean="0"/>
              <a:t>上</a:t>
            </a:r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27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047612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远程终端协议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579554" cy="5504461"/>
          </a:xfrm>
        </p:spPr>
        <p:txBody>
          <a:bodyPr/>
          <a:lstStyle/>
          <a:p>
            <a:r>
              <a:rPr lang="zh-CN" altLang="en-US" dirty="0" smtClean="0"/>
              <a:t>工作方式</a:t>
            </a:r>
            <a:endParaRPr lang="zh-CN" altLang="en-US" sz="1800" dirty="0"/>
          </a:p>
          <a:p>
            <a:pPr lvl="1">
              <a:lnSpc>
                <a:spcPct val="150000"/>
              </a:lnSpc>
            </a:pPr>
            <a:r>
              <a:rPr lang="zh-CN" altLang="en-US" sz="1800" dirty="0" smtClean="0"/>
              <a:t>客户</a:t>
            </a:r>
            <a:r>
              <a:rPr lang="en-US" altLang="zh-CN" sz="1800" dirty="0" smtClean="0"/>
              <a:t>/</a:t>
            </a:r>
            <a:r>
              <a:rPr lang="zh-CN" altLang="en-US" sz="1800" dirty="0" smtClean="0"/>
              <a:t>服务器方式</a:t>
            </a:r>
            <a:endParaRPr lang="en-US" altLang="zh-CN" sz="1800" dirty="0" smtClean="0"/>
          </a:p>
          <a:p>
            <a:pPr lvl="1">
              <a:lnSpc>
                <a:spcPct val="150000"/>
              </a:lnSpc>
            </a:pPr>
            <a:r>
              <a:rPr lang="zh-CN" altLang="en-US" sz="1800" dirty="0" smtClean="0"/>
              <a:t>本地</a:t>
            </a:r>
            <a:r>
              <a:rPr lang="zh-CN" altLang="en-US" sz="1800" dirty="0"/>
              <a:t>系统运行 </a:t>
            </a:r>
            <a:r>
              <a:rPr lang="en-US" altLang="zh-CN" sz="1800" dirty="0"/>
              <a:t>TELNET </a:t>
            </a:r>
            <a:r>
              <a:rPr lang="zh-CN" altLang="en-US" sz="1800" dirty="0"/>
              <a:t>客户进程，而在远地主机则运行 </a:t>
            </a:r>
            <a:r>
              <a:rPr lang="en-US" altLang="zh-CN" sz="1800" dirty="0"/>
              <a:t>TELNET </a:t>
            </a:r>
            <a:r>
              <a:rPr lang="zh-CN" altLang="en-US" sz="1800" dirty="0"/>
              <a:t>服务器</a:t>
            </a:r>
            <a:r>
              <a:rPr lang="zh-CN" altLang="en-US" sz="1800" dirty="0" smtClean="0"/>
              <a:t>进程</a:t>
            </a:r>
            <a:endParaRPr lang="zh-CN" altLang="en-US" sz="1800" dirty="0"/>
          </a:p>
          <a:p>
            <a:pPr lvl="1">
              <a:lnSpc>
                <a:spcPct val="150000"/>
              </a:lnSpc>
            </a:pPr>
            <a:r>
              <a:rPr lang="zh-CN" altLang="en-US" sz="1800" dirty="0" smtClean="0"/>
              <a:t>服务器</a:t>
            </a:r>
            <a:r>
              <a:rPr lang="zh-CN" altLang="en-US" sz="1800" dirty="0"/>
              <a:t>中的主进程等待新的请求，并产生从属进程来处理每一个</a:t>
            </a:r>
            <a:r>
              <a:rPr lang="zh-CN" altLang="en-US" sz="1800" dirty="0" smtClean="0"/>
              <a:t>连接</a:t>
            </a:r>
            <a:endParaRPr lang="en-US" altLang="zh-CN" sz="18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28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0502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远程终端协议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691" y="1366601"/>
            <a:ext cx="8778240" cy="2630633"/>
          </a:xfrm>
        </p:spPr>
        <p:txBody>
          <a:bodyPr/>
          <a:lstStyle/>
          <a:p>
            <a:r>
              <a:rPr lang="zh-CN" altLang="en-US" sz="2000" dirty="0"/>
              <a:t>定义网络虚拟终端 </a:t>
            </a:r>
            <a:r>
              <a:rPr lang="en-US" altLang="zh-CN" sz="2000" dirty="0"/>
              <a:t>NVT (Network Virtual Terminal) </a:t>
            </a:r>
            <a:r>
              <a:rPr lang="zh-CN" altLang="en-US" sz="2000" dirty="0"/>
              <a:t>屏蔽不同操作系统的差异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1600" dirty="0" smtClean="0"/>
              <a:t>客户</a:t>
            </a:r>
            <a:r>
              <a:rPr lang="zh-CN" altLang="en-US" sz="1600" dirty="0"/>
              <a:t>软件把用户的击键和命令转换成 </a:t>
            </a:r>
            <a:r>
              <a:rPr lang="en-US" altLang="zh-CN" sz="1600" dirty="0"/>
              <a:t>NVT </a:t>
            </a:r>
            <a:r>
              <a:rPr lang="zh-CN" altLang="en-US" sz="1600" dirty="0"/>
              <a:t>格式</a:t>
            </a:r>
            <a:r>
              <a:rPr lang="zh-CN" altLang="en-US" sz="1600" dirty="0" smtClean="0"/>
              <a:t>，送交服务器</a:t>
            </a:r>
            <a:endParaRPr lang="zh-CN" altLang="en-US" sz="1600" dirty="0"/>
          </a:p>
          <a:p>
            <a:pPr lvl="1">
              <a:lnSpc>
                <a:spcPct val="150000"/>
              </a:lnSpc>
            </a:pPr>
            <a:r>
              <a:rPr lang="zh-CN" altLang="en-US" sz="1600" dirty="0"/>
              <a:t>服务器软件把收到的数据和命令，从 </a:t>
            </a:r>
            <a:r>
              <a:rPr lang="en-US" altLang="zh-CN" sz="1600" dirty="0"/>
              <a:t>NVT </a:t>
            </a:r>
            <a:r>
              <a:rPr lang="zh-CN" altLang="en-US" sz="1600" dirty="0"/>
              <a:t>格式</a:t>
            </a:r>
            <a:r>
              <a:rPr lang="zh-CN" altLang="en-US" sz="1600"/>
              <a:t>转换</a:t>
            </a:r>
            <a:r>
              <a:rPr lang="zh-CN" altLang="en-US" sz="1600" smtClean="0"/>
              <a:t>成其所</a:t>
            </a:r>
            <a:r>
              <a:rPr lang="zh-CN" altLang="en-US" sz="1600" dirty="0"/>
              <a:t>需的</a:t>
            </a:r>
            <a:r>
              <a:rPr lang="zh-CN" altLang="en-US" sz="1600" dirty="0" smtClean="0"/>
              <a:t>格式</a:t>
            </a:r>
            <a:endParaRPr lang="zh-CN" altLang="en-US" sz="1600" dirty="0"/>
          </a:p>
          <a:p>
            <a:pPr lvl="1">
              <a:lnSpc>
                <a:spcPct val="150000"/>
              </a:lnSpc>
            </a:pPr>
            <a:r>
              <a:rPr lang="zh-CN" altLang="en-US" sz="1600" dirty="0"/>
              <a:t>向用户返回数据时，</a:t>
            </a:r>
            <a:r>
              <a:rPr lang="zh-CN" altLang="en-US" sz="1600"/>
              <a:t>服务器</a:t>
            </a:r>
            <a:r>
              <a:rPr lang="zh-CN" altLang="en-US" sz="1600" smtClean="0"/>
              <a:t>把其格式</a:t>
            </a:r>
            <a:r>
              <a:rPr lang="zh-CN" altLang="en-US" sz="1600" dirty="0"/>
              <a:t>转换为 </a:t>
            </a:r>
            <a:r>
              <a:rPr lang="en-US" altLang="zh-CN" sz="1600" dirty="0"/>
              <a:t>NVT </a:t>
            </a:r>
            <a:r>
              <a:rPr lang="zh-CN" altLang="en-US" sz="1600" dirty="0"/>
              <a:t>格式，本地客户再从 </a:t>
            </a:r>
            <a:r>
              <a:rPr lang="en-US" altLang="zh-CN" sz="1600" dirty="0"/>
              <a:t>NVT </a:t>
            </a:r>
            <a:r>
              <a:rPr lang="zh-CN" altLang="en-US" sz="1600" dirty="0"/>
              <a:t>格式转换到本地系统所需的格式</a:t>
            </a:r>
            <a:endParaRPr lang="en-US" altLang="zh-CN" sz="16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grpSp>
        <p:nvGrpSpPr>
          <p:cNvPr id="39" name="组合 38"/>
          <p:cNvGrpSpPr/>
          <p:nvPr/>
        </p:nvGrpSpPr>
        <p:grpSpPr>
          <a:xfrm>
            <a:off x="274320" y="3759209"/>
            <a:ext cx="8229600" cy="2484836"/>
            <a:chOff x="143691" y="3576330"/>
            <a:chExt cx="8610600" cy="3009959"/>
          </a:xfrm>
        </p:grpSpPr>
        <p:graphicFrame>
          <p:nvGraphicFramePr>
            <p:cNvPr id="23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59151616"/>
                </p:ext>
              </p:extLst>
            </p:nvPr>
          </p:nvGraphicFramePr>
          <p:xfrm>
            <a:off x="2931341" y="3998361"/>
            <a:ext cx="3346450" cy="2120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42" name="VISIO" r:id="rId5" imgW="1687068" imgH="964692" progId="Visio.Drawing.11">
                    <p:embed/>
                  </p:oleObj>
                </mc:Choice>
                <mc:Fallback>
                  <p:oleObj name="VISIO" r:id="rId5" imgW="1687068" imgH="964692" progId="Visio.Drawing.11">
                    <p:embed/>
                    <p:pic>
                      <p:nvPicPr>
                        <p:cNvPr id="0" name="Picture 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1341" y="3998361"/>
                          <a:ext cx="3346450" cy="2120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25400" dir="5400000" algn="ctr" rotWithShape="0">
                            <a:srgbClr val="1C1C1C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Text Box 6"/>
            <p:cNvSpPr txBox="1">
              <a:spLocks noChangeArrowheads="1"/>
            </p:cNvSpPr>
            <p:nvPr/>
          </p:nvSpPr>
          <p:spPr bwMode="auto">
            <a:xfrm>
              <a:off x="4002902" y="3576330"/>
              <a:ext cx="110799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互联网</a:t>
              </a:r>
            </a:p>
          </p:txBody>
        </p:sp>
        <p:pic>
          <p:nvPicPr>
            <p:cNvPr id="25" name="Picture 7"/>
            <p:cNvPicPr>
              <a:picLocks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9441" y="4095075"/>
              <a:ext cx="1974850" cy="20295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26" name="Picture 8"/>
            <p:cNvPicPr>
              <a:picLocks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890" y="4182999"/>
              <a:ext cx="1858962" cy="1685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" name="Text Box 9"/>
            <p:cNvSpPr txBox="1">
              <a:spLocks noChangeArrowheads="1"/>
            </p:cNvSpPr>
            <p:nvPr/>
          </p:nvSpPr>
          <p:spPr bwMode="auto">
            <a:xfrm>
              <a:off x="3956866" y="4394013"/>
              <a:ext cx="1148841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TCP </a:t>
              </a:r>
              <a:r>
                <a:rPr kumimoji="1" lang="zh-CN" altLang="en-US" sz="2000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连接</a:t>
              </a:r>
            </a:p>
          </p:txBody>
        </p:sp>
        <p:sp>
          <p:nvSpPr>
            <p:cNvPr id="28" name="Text Box 10"/>
            <p:cNvSpPr txBox="1">
              <a:spLocks noChangeArrowheads="1"/>
            </p:cNvSpPr>
            <p:nvPr/>
          </p:nvSpPr>
          <p:spPr bwMode="auto">
            <a:xfrm>
              <a:off x="1194617" y="3727264"/>
              <a:ext cx="101181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</a:t>
              </a:r>
              <a:r>
                <a:rPr kumimoji="1" lang="zh-CN" altLang="en-US" sz="2000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客户端</a:t>
              </a:r>
            </a:p>
          </p:txBody>
        </p:sp>
        <p:sp>
          <p:nvSpPr>
            <p:cNvPr id="29" name="Text Box 11"/>
            <p:cNvSpPr txBox="1">
              <a:spLocks noChangeArrowheads="1"/>
            </p:cNvSpPr>
            <p:nvPr/>
          </p:nvSpPr>
          <p:spPr bwMode="auto">
            <a:xfrm>
              <a:off x="7039791" y="3673044"/>
              <a:ext cx="126829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</a:t>
              </a:r>
              <a:r>
                <a:rPr kumimoji="1" lang="zh-CN" altLang="en-US" sz="2000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服务器端</a:t>
              </a:r>
            </a:p>
          </p:txBody>
        </p:sp>
        <p:sp>
          <p:nvSpPr>
            <p:cNvPr id="30" name="Text Box 12"/>
            <p:cNvSpPr txBox="1">
              <a:spLocks noChangeArrowheads="1"/>
            </p:cNvSpPr>
            <p:nvPr/>
          </p:nvSpPr>
          <p:spPr bwMode="auto">
            <a:xfrm>
              <a:off x="143691" y="6186179"/>
              <a:ext cx="229421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</a:t>
              </a:r>
              <a:r>
                <a:rPr kumimoji="1" lang="zh-CN" altLang="en-US" sz="2000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使用客户端的格式</a:t>
              </a:r>
            </a:p>
          </p:txBody>
        </p:sp>
        <p:sp>
          <p:nvSpPr>
            <p:cNvPr id="31" name="Text Box 13"/>
            <p:cNvSpPr txBox="1">
              <a:spLocks noChangeArrowheads="1"/>
            </p:cNvSpPr>
            <p:nvPr/>
          </p:nvSpPr>
          <p:spPr bwMode="auto">
            <a:xfrm>
              <a:off x="6163491" y="6186179"/>
              <a:ext cx="255069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</a:t>
              </a:r>
              <a:r>
                <a:rPr kumimoji="1" lang="zh-CN" altLang="en-US" sz="2000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使用服务器端的格式</a:t>
              </a:r>
            </a:p>
          </p:txBody>
        </p:sp>
        <p:sp>
          <p:nvSpPr>
            <p:cNvPr id="32" name="Text Box 14"/>
            <p:cNvSpPr txBox="1">
              <a:spLocks noChangeArrowheads="1"/>
            </p:cNvSpPr>
            <p:nvPr/>
          </p:nvSpPr>
          <p:spPr bwMode="auto">
            <a:xfrm>
              <a:off x="3410766" y="6186179"/>
              <a:ext cx="183095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</a:t>
              </a:r>
              <a:r>
                <a:rPr kumimoji="1" lang="zh-CN" altLang="en-US" sz="2000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使用 </a:t>
              </a:r>
              <a:r>
                <a:rPr kumimoji="1" lang="en-US" altLang="zh-CN" sz="2000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NVT </a:t>
              </a:r>
              <a:r>
                <a:rPr kumimoji="1" lang="zh-CN" altLang="en-US" sz="2000" b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格式</a:t>
              </a:r>
            </a:p>
          </p:txBody>
        </p:sp>
        <p:sp>
          <p:nvSpPr>
            <p:cNvPr id="33" name="Line 15"/>
            <p:cNvSpPr>
              <a:spLocks noChangeShapeType="1"/>
            </p:cNvSpPr>
            <p:nvPr/>
          </p:nvSpPr>
          <p:spPr bwMode="auto">
            <a:xfrm flipV="1">
              <a:off x="1394641" y="5243936"/>
              <a:ext cx="330200" cy="997927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4" name="Line 16"/>
            <p:cNvSpPr>
              <a:spLocks noChangeShapeType="1"/>
            </p:cNvSpPr>
            <p:nvPr/>
          </p:nvSpPr>
          <p:spPr bwMode="auto">
            <a:xfrm flipH="1" flipV="1">
              <a:off x="4572816" y="5018267"/>
              <a:ext cx="6350" cy="1179635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5" name="Line 17"/>
            <p:cNvSpPr>
              <a:spLocks noChangeShapeType="1"/>
            </p:cNvSpPr>
            <p:nvPr/>
          </p:nvSpPr>
          <p:spPr bwMode="auto">
            <a:xfrm flipV="1">
              <a:off x="7530328" y="5194113"/>
              <a:ext cx="103188" cy="1203081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b="1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6" name="Oval 18"/>
            <p:cNvSpPr>
              <a:spLocks noChangeArrowheads="1"/>
            </p:cNvSpPr>
            <p:nvPr/>
          </p:nvSpPr>
          <p:spPr bwMode="auto">
            <a:xfrm>
              <a:off x="1286691" y="4490729"/>
              <a:ext cx="928687" cy="769327"/>
            </a:xfrm>
            <a:prstGeom prst="ellipse">
              <a:avLst/>
            </a:prstGeom>
            <a:solidFill>
              <a:srgbClr val="FFFF99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1C1C1C"/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b="1" i="0" u="none" strike="noStrike" kern="0" cap="none" spc="0" normalizeH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客户</a:t>
              </a:r>
            </a:p>
          </p:txBody>
        </p:sp>
        <p:sp>
          <p:nvSpPr>
            <p:cNvPr id="37" name="Oval 19"/>
            <p:cNvSpPr>
              <a:spLocks noChangeArrowheads="1"/>
            </p:cNvSpPr>
            <p:nvPr/>
          </p:nvSpPr>
          <p:spPr bwMode="auto">
            <a:xfrm>
              <a:off x="7128692" y="4490729"/>
              <a:ext cx="1044575" cy="769327"/>
            </a:xfrm>
            <a:prstGeom prst="ellipse">
              <a:avLst/>
            </a:prstGeom>
            <a:solidFill>
              <a:srgbClr val="FFCCCC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1C1C1C"/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b="1" i="0" u="none" strike="noStrike" kern="0" cap="none" spc="0" normalizeH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服务器</a:t>
              </a:r>
            </a:p>
          </p:txBody>
        </p:sp>
        <p:sp>
          <p:nvSpPr>
            <p:cNvPr id="38" name="AutoShape 20"/>
            <p:cNvSpPr>
              <a:spLocks noChangeArrowheads="1"/>
            </p:cNvSpPr>
            <p:nvPr/>
          </p:nvSpPr>
          <p:spPr bwMode="auto">
            <a:xfrm>
              <a:off x="2274116" y="4747172"/>
              <a:ext cx="4873625" cy="203689"/>
            </a:xfrm>
            <a:prstGeom prst="leftRightArrow">
              <a:avLst>
                <a:gd name="adj1" fmla="val 61111"/>
                <a:gd name="adj2" fmla="val 202172"/>
              </a:avLst>
            </a:prstGeom>
            <a:solidFill>
              <a:srgbClr val="3333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0" cap="none" spc="0" normalizeH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3432690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电子邮件概述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5260620"/>
          </a:xfrm>
        </p:spPr>
        <p:txBody>
          <a:bodyPr/>
          <a:lstStyle/>
          <a:p>
            <a:r>
              <a:rPr lang="zh-CN" altLang="en-US" dirty="0" smtClean="0"/>
              <a:t>电子邮件 </a:t>
            </a:r>
            <a:r>
              <a:rPr lang="en-US" altLang="zh-CN" dirty="0" smtClean="0"/>
              <a:t>(Email)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sz="1800" dirty="0" smtClean="0"/>
              <a:t>互联网上最早、使用最多、最</a:t>
            </a:r>
            <a:r>
              <a:rPr lang="zh-CN" altLang="en-US" sz="1800" dirty="0"/>
              <a:t>受用户欢迎的一</a:t>
            </a:r>
            <a:r>
              <a:rPr lang="zh-CN" altLang="en-US" sz="1800" dirty="0" smtClean="0"/>
              <a:t>种网络应用</a:t>
            </a:r>
            <a:endParaRPr lang="zh-CN" altLang="en-US" sz="1800" dirty="0"/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电子邮件把邮件发送到收件人使用的邮件服务器，并放在其中的收件人邮箱中，收件人可随时上网到自己使用的邮件服务器进行</a:t>
            </a:r>
            <a:r>
              <a:rPr lang="zh-CN" altLang="en-US" sz="1800" dirty="0" smtClean="0"/>
              <a:t>读取</a:t>
            </a:r>
            <a:endParaRPr lang="zh-CN" altLang="en-US" sz="1800" dirty="0"/>
          </a:p>
          <a:p>
            <a:pPr lvl="1">
              <a:lnSpc>
                <a:spcPct val="150000"/>
              </a:lnSpc>
            </a:pPr>
            <a:r>
              <a:rPr lang="zh-CN" altLang="en-US" sz="1800" dirty="0" smtClean="0"/>
              <a:t>方便、传递迅速、费用低廉等优点</a:t>
            </a:r>
            <a:endParaRPr lang="zh-CN" altLang="en-US" sz="1800" dirty="0"/>
          </a:p>
          <a:p>
            <a:pPr lvl="1">
              <a:lnSpc>
                <a:spcPct val="150000"/>
              </a:lnSpc>
            </a:pPr>
            <a:r>
              <a:rPr lang="zh-CN" altLang="en-US" sz="1800" dirty="0" smtClean="0"/>
              <a:t>不仅</a:t>
            </a:r>
            <a:r>
              <a:rPr lang="zh-CN" altLang="en-US" sz="1800" dirty="0"/>
              <a:t>可传送文字信息，而且还可附上声音和</a:t>
            </a:r>
            <a:r>
              <a:rPr lang="zh-CN" altLang="en-US" sz="1800" dirty="0" smtClean="0"/>
              <a:t>图像</a:t>
            </a:r>
            <a:endParaRPr lang="en-US" altLang="zh-CN" sz="18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1285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E704E2A-200F-4FD4-82DE-C9E7CB5B3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5927" y="3107840"/>
            <a:ext cx="4800533" cy="855663"/>
          </a:xfrm>
        </p:spPr>
        <p:txBody>
          <a:bodyPr tIns="72000" bIns="72000" anchor="ctr" anchorCtr="0">
            <a:noAutofit/>
          </a:bodyPr>
          <a:lstStyle/>
          <a:p>
            <a:pPr algn="ctr"/>
            <a:r>
              <a:rPr lang="zh-CN" altLang="en-US" sz="6600" dirty="0" smtClean="0">
                <a:solidFill>
                  <a:srgbClr val="0000CC"/>
                </a:solidFill>
                <a:latin typeface="+mn-ea"/>
                <a:ea typeface="+mn-ea"/>
              </a:rPr>
              <a:t>休息！！！</a:t>
            </a:r>
            <a:endParaRPr lang="zh-CN" altLang="en-US" sz="6600" b="1" dirty="0">
              <a:solidFill>
                <a:srgbClr val="0000CC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92979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组合 319"/>
          <p:cNvGrpSpPr/>
          <p:nvPr/>
        </p:nvGrpSpPr>
        <p:grpSpPr>
          <a:xfrm>
            <a:off x="7959878" y="4777039"/>
            <a:ext cx="892096" cy="1557720"/>
            <a:chOff x="7503035" y="4493089"/>
            <a:chExt cx="892096" cy="1557720"/>
          </a:xfrm>
        </p:grpSpPr>
        <p:pic>
          <p:nvPicPr>
            <p:cNvPr id="315" name="Picture 96" descr="女士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03035" y="4757730"/>
              <a:ext cx="892096" cy="12930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9" name="Text Box 7"/>
            <p:cNvSpPr txBox="1">
              <a:spLocks noChangeArrowheads="1"/>
            </p:cNvSpPr>
            <p:nvPr/>
          </p:nvSpPr>
          <p:spPr bwMode="auto">
            <a:xfrm>
              <a:off x="7548973" y="4493089"/>
              <a:ext cx="800219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b="1" dirty="0" smtClean="0">
                  <a:solidFill>
                    <a:schemeClr val="accent4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接收方</a:t>
              </a:r>
              <a:endParaRPr kumimoji="1" lang="zh-CN" altLang="en-US" sz="1600" b="1" dirty="0">
                <a:solidFill>
                  <a:schemeClr val="accent4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318" name="组合 317"/>
          <p:cNvGrpSpPr/>
          <p:nvPr/>
        </p:nvGrpSpPr>
        <p:grpSpPr>
          <a:xfrm>
            <a:off x="276482" y="4598725"/>
            <a:ext cx="1234088" cy="1429032"/>
            <a:chOff x="552529" y="4456035"/>
            <a:chExt cx="1234088" cy="1429032"/>
          </a:xfrm>
        </p:grpSpPr>
        <p:grpSp>
          <p:nvGrpSpPr>
            <p:cNvPr id="278" name="组合 277"/>
            <p:cNvGrpSpPr/>
            <p:nvPr/>
          </p:nvGrpSpPr>
          <p:grpSpPr>
            <a:xfrm>
              <a:off x="552529" y="4768697"/>
              <a:ext cx="1234088" cy="1116370"/>
              <a:chOff x="494996" y="4752384"/>
              <a:chExt cx="976859" cy="1032688"/>
            </a:xfrm>
          </p:grpSpPr>
          <p:grpSp>
            <p:nvGrpSpPr>
              <p:cNvPr id="127" name="Group 45"/>
              <p:cNvGrpSpPr>
                <a:grpSpLocks/>
              </p:cNvGrpSpPr>
              <p:nvPr/>
            </p:nvGrpSpPr>
            <p:grpSpPr bwMode="auto">
              <a:xfrm>
                <a:off x="649935" y="4811787"/>
                <a:ext cx="821920" cy="973285"/>
                <a:chOff x="246" y="1767"/>
                <a:chExt cx="557" cy="639"/>
              </a:xfrm>
            </p:grpSpPr>
            <p:grpSp>
              <p:nvGrpSpPr>
                <p:cNvPr id="128" name="Group 46"/>
                <p:cNvGrpSpPr>
                  <a:grpSpLocks/>
                </p:cNvGrpSpPr>
                <p:nvPr/>
              </p:nvGrpSpPr>
              <p:grpSpPr bwMode="auto">
                <a:xfrm>
                  <a:off x="246" y="1943"/>
                  <a:ext cx="557" cy="463"/>
                  <a:chOff x="246" y="1943"/>
                  <a:chExt cx="557" cy="463"/>
                </a:xfrm>
              </p:grpSpPr>
              <p:sp>
                <p:nvSpPr>
                  <p:cNvPr id="181" name="Freeform 47"/>
                  <p:cNvSpPr>
                    <a:spLocks/>
                  </p:cNvSpPr>
                  <p:nvPr/>
                </p:nvSpPr>
                <p:spPr bwMode="auto">
                  <a:xfrm>
                    <a:off x="373" y="2005"/>
                    <a:ext cx="196" cy="295"/>
                  </a:xfrm>
                  <a:custGeom>
                    <a:avLst/>
                    <a:gdLst>
                      <a:gd name="T0" fmla="*/ 0 w 982"/>
                      <a:gd name="T1" fmla="*/ 0 h 1477"/>
                      <a:gd name="T2" fmla="*/ 0 w 982"/>
                      <a:gd name="T3" fmla="*/ 0 h 1477"/>
                      <a:gd name="T4" fmla="*/ 0 w 982"/>
                      <a:gd name="T5" fmla="*/ 0 h 1477"/>
                      <a:gd name="T6" fmla="*/ 0 w 982"/>
                      <a:gd name="T7" fmla="*/ 0 h 147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982" h="1477">
                        <a:moveTo>
                          <a:pt x="652" y="26"/>
                        </a:moveTo>
                        <a:lnTo>
                          <a:pt x="982" y="1347"/>
                        </a:lnTo>
                        <a:lnTo>
                          <a:pt x="0" y="1477"/>
                        </a:lnTo>
                        <a:lnTo>
                          <a:pt x="252" y="0"/>
                        </a:lnTo>
                      </a:path>
                    </a:pathLst>
                  </a:custGeom>
                  <a:noFill/>
                  <a:ln w="17463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000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grpSp>
                <p:nvGrpSpPr>
                  <p:cNvPr id="182" name="Group 48"/>
                  <p:cNvGrpSpPr>
                    <a:grpSpLocks/>
                  </p:cNvGrpSpPr>
                  <p:nvPr/>
                </p:nvGrpSpPr>
                <p:grpSpPr bwMode="auto">
                  <a:xfrm>
                    <a:off x="246" y="1943"/>
                    <a:ext cx="551" cy="121"/>
                    <a:chOff x="246" y="1943"/>
                    <a:chExt cx="551" cy="121"/>
                  </a:xfrm>
                </p:grpSpPr>
                <p:sp>
                  <p:nvSpPr>
                    <p:cNvPr id="184" name="Freeform 49"/>
                    <p:cNvSpPr>
                      <a:spLocks/>
                    </p:cNvSpPr>
                    <p:nvPr/>
                  </p:nvSpPr>
                  <p:spPr bwMode="auto">
                    <a:xfrm>
                      <a:off x="246" y="1943"/>
                      <a:ext cx="551" cy="104"/>
                    </a:xfrm>
                    <a:custGeom>
                      <a:avLst/>
                      <a:gdLst>
                        <a:gd name="T0" fmla="*/ 0 w 2751"/>
                        <a:gd name="T1" fmla="*/ 0 h 522"/>
                        <a:gd name="T2" fmla="*/ 0 w 2751"/>
                        <a:gd name="T3" fmla="*/ 0 h 522"/>
                        <a:gd name="T4" fmla="*/ 0 w 2751"/>
                        <a:gd name="T5" fmla="*/ 0 h 522"/>
                        <a:gd name="T6" fmla="*/ 0 w 2751"/>
                        <a:gd name="T7" fmla="*/ 0 h 522"/>
                        <a:gd name="T8" fmla="*/ 0 w 2751"/>
                        <a:gd name="T9" fmla="*/ 0 h 52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2751" h="522">
                          <a:moveTo>
                            <a:pt x="2751" y="270"/>
                          </a:moveTo>
                          <a:lnTo>
                            <a:pt x="1016" y="522"/>
                          </a:lnTo>
                          <a:lnTo>
                            <a:pt x="0" y="132"/>
                          </a:lnTo>
                          <a:lnTo>
                            <a:pt x="1302" y="0"/>
                          </a:lnTo>
                          <a:lnTo>
                            <a:pt x="2751" y="27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317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200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85" name="Freeform 50"/>
                    <p:cNvSpPr>
                      <a:spLocks/>
                    </p:cNvSpPr>
                    <p:nvPr/>
                  </p:nvSpPr>
                  <p:spPr bwMode="auto">
                    <a:xfrm>
                      <a:off x="450" y="1997"/>
                      <a:ext cx="345" cy="67"/>
                    </a:xfrm>
                    <a:custGeom>
                      <a:avLst/>
                      <a:gdLst>
                        <a:gd name="T0" fmla="*/ 0 w 1728"/>
                        <a:gd name="T1" fmla="*/ 0 h 337"/>
                        <a:gd name="T2" fmla="*/ 0 w 1728"/>
                        <a:gd name="T3" fmla="*/ 0 h 337"/>
                        <a:gd name="T4" fmla="*/ 0 w 1728"/>
                        <a:gd name="T5" fmla="*/ 0 h 337"/>
                        <a:gd name="T6" fmla="*/ 0 w 1728"/>
                        <a:gd name="T7" fmla="*/ 0 h 337"/>
                        <a:gd name="T8" fmla="*/ 0 w 1728"/>
                        <a:gd name="T9" fmla="*/ 0 h 33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1728" h="337">
                          <a:moveTo>
                            <a:pt x="1728" y="0"/>
                          </a:moveTo>
                          <a:lnTo>
                            <a:pt x="0" y="251"/>
                          </a:lnTo>
                          <a:lnTo>
                            <a:pt x="0" y="337"/>
                          </a:lnTo>
                          <a:lnTo>
                            <a:pt x="1728" y="88"/>
                          </a:lnTo>
                          <a:lnTo>
                            <a:pt x="1728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 w="317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200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86" name="Freeform 51"/>
                    <p:cNvSpPr>
                      <a:spLocks/>
                    </p:cNvSpPr>
                    <p:nvPr/>
                  </p:nvSpPr>
                  <p:spPr bwMode="auto">
                    <a:xfrm>
                      <a:off x="246" y="1969"/>
                      <a:ext cx="204" cy="95"/>
                    </a:xfrm>
                    <a:custGeom>
                      <a:avLst/>
                      <a:gdLst>
                        <a:gd name="T0" fmla="*/ 0 w 1016"/>
                        <a:gd name="T1" fmla="*/ 0 h 476"/>
                        <a:gd name="T2" fmla="*/ 0 w 1016"/>
                        <a:gd name="T3" fmla="*/ 0 h 476"/>
                        <a:gd name="T4" fmla="*/ 0 w 1016"/>
                        <a:gd name="T5" fmla="*/ 0 h 476"/>
                        <a:gd name="T6" fmla="*/ 0 w 1016"/>
                        <a:gd name="T7" fmla="*/ 0 h 476"/>
                        <a:gd name="T8" fmla="*/ 0 w 1016"/>
                        <a:gd name="T9" fmla="*/ 0 h 476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1016" h="476">
                          <a:moveTo>
                            <a:pt x="1016" y="476"/>
                          </a:moveTo>
                          <a:lnTo>
                            <a:pt x="1016" y="390"/>
                          </a:lnTo>
                          <a:lnTo>
                            <a:pt x="0" y="0"/>
                          </a:lnTo>
                          <a:lnTo>
                            <a:pt x="0" y="60"/>
                          </a:lnTo>
                          <a:lnTo>
                            <a:pt x="1016" y="47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317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200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sp>
                <p:nvSpPr>
                  <p:cNvPr id="183" name="Freeform 52"/>
                  <p:cNvSpPr>
                    <a:spLocks/>
                  </p:cNvSpPr>
                  <p:nvPr/>
                </p:nvSpPr>
                <p:spPr bwMode="auto">
                  <a:xfrm>
                    <a:off x="564" y="2028"/>
                    <a:ext cx="239" cy="378"/>
                  </a:xfrm>
                  <a:custGeom>
                    <a:avLst/>
                    <a:gdLst>
                      <a:gd name="T0" fmla="*/ 0 w 1195"/>
                      <a:gd name="T1" fmla="*/ 0 h 1893"/>
                      <a:gd name="T2" fmla="*/ 0 w 1195"/>
                      <a:gd name="T3" fmla="*/ 0 h 1893"/>
                      <a:gd name="T4" fmla="*/ 0 w 1195"/>
                      <a:gd name="T5" fmla="*/ 0 h 1893"/>
                      <a:gd name="T6" fmla="*/ 0 w 1195"/>
                      <a:gd name="T7" fmla="*/ 0 h 189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195" h="1893">
                        <a:moveTo>
                          <a:pt x="660" y="0"/>
                        </a:moveTo>
                        <a:lnTo>
                          <a:pt x="1195" y="1747"/>
                        </a:lnTo>
                        <a:lnTo>
                          <a:pt x="0" y="1893"/>
                        </a:lnTo>
                        <a:lnTo>
                          <a:pt x="191" y="35"/>
                        </a:lnTo>
                      </a:path>
                    </a:pathLst>
                  </a:custGeom>
                  <a:noFill/>
                  <a:ln w="17463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000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  <p:grpSp>
              <p:nvGrpSpPr>
                <p:cNvPr id="129" name="Group 53"/>
                <p:cNvGrpSpPr>
                  <a:grpSpLocks/>
                </p:cNvGrpSpPr>
                <p:nvPr/>
              </p:nvGrpSpPr>
              <p:grpSpPr bwMode="auto">
                <a:xfrm>
                  <a:off x="325" y="1767"/>
                  <a:ext cx="383" cy="268"/>
                  <a:chOff x="325" y="1767"/>
                  <a:chExt cx="383" cy="268"/>
                </a:xfrm>
              </p:grpSpPr>
              <p:grpSp>
                <p:nvGrpSpPr>
                  <p:cNvPr id="130" name="Group 54"/>
                  <p:cNvGrpSpPr>
                    <a:grpSpLocks/>
                  </p:cNvGrpSpPr>
                  <p:nvPr/>
                </p:nvGrpSpPr>
                <p:grpSpPr bwMode="auto">
                  <a:xfrm>
                    <a:off x="412" y="1767"/>
                    <a:ext cx="296" cy="243"/>
                    <a:chOff x="412" y="1767"/>
                    <a:chExt cx="296" cy="243"/>
                  </a:xfrm>
                </p:grpSpPr>
                <p:grpSp>
                  <p:nvGrpSpPr>
                    <p:cNvPr id="163" name="Group 5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12" y="1767"/>
                      <a:ext cx="296" cy="243"/>
                      <a:chOff x="412" y="1767"/>
                      <a:chExt cx="296" cy="243"/>
                    </a:xfrm>
                  </p:grpSpPr>
                  <p:grpSp>
                    <p:nvGrpSpPr>
                      <p:cNvPr id="172" name="Group 5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12" y="1904"/>
                        <a:ext cx="296" cy="106"/>
                        <a:chOff x="412" y="1904"/>
                        <a:chExt cx="296" cy="106"/>
                      </a:xfrm>
                    </p:grpSpPr>
                    <p:sp>
                      <p:nvSpPr>
                        <p:cNvPr id="178" name="Freeform 57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12" y="1904"/>
                          <a:ext cx="170" cy="106"/>
                        </a:xfrm>
                        <a:custGeom>
                          <a:avLst/>
                          <a:gdLst>
                            <a:gd name="T0" fmla="*/ 0 w 848"/>
                            <a:gd name="T1" fmla="*/ 0 h 530"/>
                            <a:gd name="T2" fmla="*/ 0 w 848"/>
                            <a:gd name="T3" fmla="*/ 0 h 530"/>
                            <a:gd name="T4" fmla="*/ 0 w 848"/>
                            <a:gd name="T5" fmla="*/ 0 h 530"/>
                            <a:gd name="T6" fmla="*/ 0 w 848"/>
                            <a:gd name="T7" fmla="*/ 0 h 530"/>
                            <a:gd name="T8" fmla="*/ 0 w 848"/>
                            <a:gd name="T9" fmla="*/ 0 h 530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0" t="0" r="r" b="b"/>
                          <a:pathLst>
                            <a:path w="848" h="530">
                              <a:moveTo>
                                <a:pt x="848" y="162"/>
                              </a:moveTo>
                              <a:lnTo>
                                <a:pt x="848" y="530"/>
                              </a:lnTo>
                              <a:lnTo>
                                <a:pt x="0" y="258"/>
                              </a:lnTo>
                              <a:lnTo>
                                <a:pt x="0" y="0"/>
                              </a:lnTo>
                              <a:lnTo>
                                <a:pt x="848" y="162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A0A0A0"/>
                        </a:solidFill>
                        <a:ln w="3175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z="2000">
                            <a:solidFill>
                              <a:srgbClr val="000099"/>
                            </a:solidFill>
                            <a:latin typeface="Calibri" panose="020F0502020204030204" pitchFamily="34" charset="0"/>
                            <a:ea typeface="华文楷体" panose="02010600040101010101" pitchFamily="2" charset="-122"/>
                          </a:endParaRPr>
                        </a:p>
                      </p:txBody>
                    </p:sp>
                    <p:sp>
                      <p:nvSpPr>
                        <p:cNvPr id="179" name="Freeform 5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582" y="1929"/>
                          <a:ext cx="126" cy="81"/>
                        </a:xfrm>
                        <a:custGeom>
                          <a:avLst/>
                          <a:gdLst>
                            <a:gd name="T0" fmla="*/ 0 w 631"/>
                            <a:gd name="T1" fmla="*/ 0 h 404"/>
                            <a:gd name="T2" fmla="*/ 0 w 631"/>
                            <a:gd name="T3" fmla="*/ 0 h 404"/>
                            <a:gd name="T4" fmla="*/ 0 w 631"/>
                            <a:gd name="T5" fmla="*/ 0 h 404"/>
                            <a:gd name="T6" fmla="*/ 0 w 631"/>
                            <a:gd name="T7" fmla="*/ 0 h 404"/>
                            <a:gd name="T8" fmla="*/ 0 w 631"/>
                            <a:gd name="T9" fmla="*/ 0 h 404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0" t="0" r="r" b="b"/>
                          <a:pathLst>
                            <a:path w="631" h="404">
                              <a:moveTo>
                                <a:pt x="0" y="36"/>
                              </a:moveTo>
                              <a:lnTo>
                                <a:pt x="0" y="404"/>
                              </a:lnTo>
                              <a:lnTo>
                                <a:pt x="631" y="312"/>
                              </a:lnTo>
                              <a:lnTo>
                                <a:pt x="631" y="0"/>
                              </a:lnTo>
                              <a:lnTo>
                                <a:pt x="0" y="3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808080"/>
                        </a:solidFill>
                        <a:ln w="3175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z="2000">
                            <a:solidFill>
                              <a:srgbClr val="000099"/>
                            </a:solidFill>
                            <a:latin typeface="Calibri" panose="020F0502020204030204" pitchFamily="34" charset="0"/>
                            <a:ea typeface="华文楷体" panose="02010600040101010101" pitchFamily="2" charset="-122"/>
                          </a:endParaRPr>
                        </a:p>
                      </p:txBody>
                    </p:sp>
                    <p:sp>
                      <p:nvSpPr>
                        <p:cNvPr id="180" name="Freeform 5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12" y="1904"/>
                          <a:ext cx="296" cy="32"/>
                        </a:xfrm>
                        <a:custGeom>
                          <a:avLst/>
                          <a:gdLst>
                            <a:gd name="T0" fmla="*/ 0 w 1479"/>
                            <a:gd name="T1" fmla="*/ 0 h 162"/>
                            <a:gd name="T2" fmla="*/ 0 w 1479"/>
                            <a:gd name="T3" fmla="*/ 0 h 162"/>
                            <a:gd name="T4" fmla="*/ 0 w 1479"/>
                            <a:gd name="T5" fmla="*/ 0 h 162"/>
                            <a:gd name="T6" fmla="*/ 0 w 1479"/>
                            <a:gd name="T7" fmla="*/ 0 h 162"/>
                            <a:gd name="T8" fmla="*/ 0 w 1479"/>
                            <a:gd name="T9" fmla="*/ 0 h 162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0" t="0" r="r" b="b"/>
                          <a:pathLst>
                            <a:path w="1479" h="162">
                              <a:moveTo>
                                <a:pt x="1479" y="126"/>
                              </a:moveTo>
                              <a:lnTo>
                                <a:pt x="842" y="162"/>
                              </a:lnTo>
                              <a:lnTo>
                                <a:pt x="0" y="0"/>
                              </a:lnTo>
                              <a:lnTo>
                                <a:pt x="619" y="0"/>
                              </a:lnTo>
                              <a:lnTo>
                                <a:pt x="1479" y="12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C0C0C0"/>
                        </a:solidFill>
                        <a:ln w="3175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z="2000">
                            <a:solidFill>
                              <a:srgbClr val="000099"/>
                            </a:solidFill>
                            <a:latin typeface="Calibri" panose="020F0502020204030204" pitchFamily="34" charset="0"/>
                            <a:ea typeface="华文楷体" panose="02010600040101010101" pitchFamily="2" charset="-122"/>
                          </a:endParaRPr>
                        </a:p>
                      </p:txBody>
                    </p:sp>
                  </p:grpSp>
                  <p:sp>
                    <p:nvSpPr>
                      <p:cNvPr id="173" name="Freeform 6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04" y="1895"/>
                        <a:ext cx="108" cy="30"/>
                      </a:xfrm>
                      <a:custGeom>
                        <a:avLst/>
                        <a:gdLst>
                          <a:gd name="T0" fmla="*/ 0 w 538"/>
                          <a:gd name="T1" fmla="*/ 0 h 151"/>
                          <a:gd name="T2" fmla="*/ 0 w 538"/>
                          <a:gd name="T3" fmla="*/ 0 h 151"/>
                          <a:gd name="T4" fmla="*/ 0 w 538"/>
                          <a:gd name="T5" fmla="*/ 0 h 151"/>
                          <a:gd name="T6" fmla="*/ 0 w 538"/>
                          <a:gd name="T7" fmla="*/ 0 h 151"/>
                          <a:gd name="T8" fmla="*/ 0 w 538"/>
                          <a:gd name="T9" fmla="*/ 0 h 151"/>
                          <a:gd name="T10" fmla="*/ 0 w 538"/>
                          <a:gd name="T11" fmla="*/ 0 h 151"/>
                          <a:gd name="T12" fmla="*/ 0 60000 65536"/>
                          <a:gd name="T13" fmla="*/ 0 60000 65536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</a:gdLst>
                        <a:ahLst/>
                        <a:cxnLst>
                          <a:cxn ang="T12">
                            <a:pos x="T0" y="T1"/>
                          </a:cxn>
                          <a:cxn ang="T13">
                            <a:pos x="T2" y="T3"/>
                          </a:cxn>
                          <a:cxn ang="T14">
                            <a:pos x="T4" y="T5"/>
                          </a:cxn>
                          <a:cxn ang="T15">
                            <a:pos x="T6" y="T7"/>
                          </a:cxn>
                          <a:cxn ang="T16">
                            <a:pos x="T8" y="T9"/>
                          </a:cxn>
                          <a:cxn ang="T17">
                            <a:pos x="T10" y="T11"/>
                          </a:cxn>
                        </a:cxnLst>
                        <a:rect l="0" t="0" r="r" b="b"/>
                        <a:pathLst>
                          <a:path w="538" h="151">
                            <a:moveTo>
                              <a:pt x="538" y="86"/>
                            </a:moveTo>
                            <a:lnTo>
                              <a:pt x="538" y="135"/>
                            </a:lnTo>
                            <a:lnTo>
                              <a:pt x="287" y="151"/>
                            </a:lnTo>
                            <a:lnTo>
                              <a:pt x="0" y="97"/>
                            </a:lnTo>
                            <a:lnTo>
                              <a:pt x="0" y="0"/>
                            </a:lnTo>
                            <a:lnTo>
                              <a:pt x="538" y="86"/>
                            </a:lnTo>
                            <a:close/>
                          </a:path>
                        </a:pathLst>
                      </a:custGeom>
                      <a:solidFill>
                        <a:srgbClr val="606060"/>
                      </a:solidFill>
                      <a:ln w="3175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00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grpSp>
                    <p:nvGrpSpPr>
                      <p:cNvPr id="174" name="Group 6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46" y="1767"/>
                        <a:ext cx="239" cy="151"/>
                        <a:chOff x="446" y="1767"/>
                        <a:chExt cx="239" cy="151"/>
                      </a:xfrm>
                    </p:grpSpPr>
                    <p:sp>
                      <p:nvSpPr>
                        <p:cNvPr id="175" name="Freeform 62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46" y="1767"/>
                          <a:ext cx="137" cy="148"/>
                        </a:xfrm>
                        <a:custGeom>
                          <a:avLst/>
                          <a:gdLst>
                            <a:gd name="T0" fmla="*/ 0 w 686"/>
                            <a:gd name="T1" fmla="*/ 0 h 740"/>
                            <a:gd name="T2" fmla="*/ 0 w 686"/>
                            <a:gd name="T3" fmla="*/ 0 h 740"/>
                            <a:gd name="T4" fmla="*/ 0 w 686"/>
                            <a:gd name="T5" fmla="*/ 0 h 740"/>
                            <a:gd name="T6" fmla="*/ 0 w 686"/>
                            <a:gd name="T7" fmla="*/ 0 h 740"/>
                            <a:gd name="T8" fmla="*/ 0 w 686"/>
                            <a:gd name="T9" fmla="*/ 0 h 740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0" t="0" r="r" b="b"/>
                          <a:pathLst>
                            <a:path w="686" h="740">
                              <a:moveTo>
                                <a:pt x="589" y="740"/>
                              </a:moveTo>
                              <a:lnTo>
                                <a:pt x="686" y="24"/>
                              </a:lnTo>
                              <a:lnTo>
                                <a:pt x="95" y="0"/>
                              </a:lnTo>
                              <a:lnTo>
                                <a:pt x="0" y="638"/>
                              </a:lnTo>
                              <a:lnTo>
                                <a:pt x="589" y="74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A0A0A0"/>
                        </a:solidFill>
                        <a:ln w="3175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z="2000">
                            <a:solidFill>
                              <a:srgbClr val="000099"/>
                            </a:solidFill>
                            <a:latin typeface="Calibri" panose="020F0502020204030204" pitchFamily="34" charset="0"/>
                            <a:ea typeface="华文楷体" panose="02010600040101010101" pitchFamily="2" charset="-122"/>
                          </a:endParaRPr>
                        </a:p>
                      </p:txBody>
                    </p:sp>
                    <p:sp>
                      <p:nvSpPr>
                        <p:cNvPr id="176" name="Freeform 63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564" y="1771"/>
                          <a:ext cx="121" cy="147"/>
                        </a:xfrm>
                        <a:custGeom>
                          <a:avLst/>
                          <a:gdLst>
                            <a:gd name="T0" fmla="*/ 0 w 608"/>
                            <a:gd name="T1" fmla="*/ 0 h 735"/>
                            <a:gd name="T2" fmla="*/ 0 w 608"/>
                            <a:gd name="T3" fmla="*/ 0 h 735"/>
                            <a:gd name="T4" fmla="*/ 0 w 608"/>
                            <a:gd name="T5" fmla="*/ 0 h 735"/>
                            <a:gd name="T6" fmla="*/ 0 w 608"/>
                            <a:gd name="T7" fmla="*/ 0 h 735"/>
                            <a:gd name="T8" fmla="*/ 0 w 608"/>
                            <a:gd name="T9" fmla="*/ 0 h 735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0" t="0" r="r" b="b"/>
                          <a:pathLst>
                            <a:path w="608" h="735">
                              <a:moveTo>
                                <a:pt x="97" y="0"/>
                              </a:moveTo>
                              <a:lnTo>
                                <a:pt x="608" y="163"/>
                              </a:lnTo>
                              <a:lnTo>
                                <a:pt x="536" y="735"/>
                              </a:lnTo>
                              <a:lnTo>
                                <a:pt x="0" y="717"/>
                              </a:lnTo>
                              <a:lnTo>
                                <a:pt x="97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808080"/>
                        </a:solidFill>
                        <a:ln w="3175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z="2000">
                            <a:solidFill>
                              <a:srgbClr val="000099"/>
                            </a:solidFill>
                            <a:latin typeface="Calibri" panose="020F0502020204030204" pitchFamily="34" charset="0"/>
                            <a:ea typeface="华文楷体" panose="02010600040101010101" pitchFamily="2" charset="-122"/>
                          </a:endParaRPr>
                        </a:p>
                      </p:txBody>
                    </p:sp>
                    <p:sp>
                      <p:nvSpPr>
                        <p:cNvPr id="177" name="Freeform 64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62" y="1781"/>
                          <a:ext cx="98" cy="112"/>
                        </a:xfrm>
                        <a:custGeom>
                          <a:avLst/>
                          <a:gdLst>
                            <a:gd name="T0" fmla="*/ 0 w 493"/>
                            <a:gd name="T1" fmla="*/ 0 h 557"/>
                            <a:gd name="T2" fmla="*/ 0 w 493"/>
                            <a:gd name="T3" fmla="*/ 0 h 557"/>
                            <a:gd name="T4" fmla="*/ 0 w 493"/>
                            <a:gd name="T5" fmla="*/ 0 h 557"/>
                            <a:gd name="T6" fmla="*/ 0 w 493"/>
                            <a:gd name="T7" fmla="*/ 0 h 557"/>
                            <a:gd name="T8" fmla="*/ 0 w 493"/>
                            <a:gd name="T9" fmla="*/ 0 h 557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0" t="0" r="r" b="b"/>
                          <a:pathLst>
                            <a:path w="493" h="557">
                              <a:moveTo>
                                <a:pt x="493" y="25"/>
                              </a:moveTo>
                              <a:lnTo>
                                <a:pt x="423" y="557"/>
                              </a:lnTo>
                              <a:lnTo>
                                <a:pt x="0" y="494"/>
                              </a:lnTo>
                              <a:lnTo>
                                <a:pt x="73" y="0"/>
                              </a:lnTo>
                              <a:lnTo>
                                <a:pt x="493" y="2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C0C0"/>
                        </a:solidFill>
                        <a:ln w="3175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z="2000">
                            <a:solidFill>
                              <a:srgbClr val="000099"/>
                            </a:solidFill>
                            <a:latin typeface="Calibri" panose="020F0502020204030204" pitchFamily="34" charset="0"/>
                            <a:ea typeface="华文楷体" panose="02010600040101010101" pitchFamily="2" charset="-122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64" name="Group 6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24" y="1915"/>
                      <a:ext cx="97" cy="69"/>
                      <a:chOff x="424" y="1915"/>
                      <a:chExt cx="97" cy="69"/>
                    </a:xfrm>
                  </p:grpSpPr>
                  <p:sp>
                    <p:nvSpPr>
                      <p:cNvPr id="165" name="Freeform 6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24" y="1915"/>
                        <a:ext cx="97" cy="69"/>
                      </a:xfrm>
                      <a:custGeom>
                        <a:avLst/>
                        <a:gdLst>
                          <a:gd name="T0" fmla="*/ 0 w 483"/>
                          <a:gd name="T1" fmla="*/ 0 h 346"/>
                          <a:gd name="T2" fmla="*/ 0 w 483"/>
                          <a:gd name="T3" fmla="*/ 0 h 346"/>
                          <a:gd name="T4" fmla="*/ 0 w 483"/>
                          <a:gd name="T5" fmla="*/ 0 h 346"/>
                          <a:gd name="T6" fmla="*/ 0 w 483"/>
                          <a:gd name="T7" fmla="*/ 0 h 346"/>
                          <a:gd name="T8" fmla="*/ 0 w 483"/>
                          <a:gd name="T9" fmla="*/ 0 h 346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0" t="0" r="r" b="b"/>
                        <a:pathLst>
                          <a:path w="483" h="346">
                            <a:moveTo>
                              <a:pt x="0" y="0"/>
                            </a:moveTo>
                            <a:lnTo>
                              <a:pt x="483" y="104"/>
                            </a:lnTo>
                            <a:lnTo>
                              <a:pt x="483" y="346"/>
                            </a:lnTo>
                            <a:lnTo>
                              <a:pt x="0" y="195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404040"/>
                      </a:solidFill>
                      <a:ln w="3175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00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66" name="Line 67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433" y="1933"/>
                        <a:ext cx="26" cy="6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00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67" name="Line 6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72" y="1941"/>
                        <a:ext cx="34" cy="7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00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68" name="Line 6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65" y="1924"/>
                        <a:ext cx="1" cy="45"/>
                      </a:xfrm>
                      <a:prstGeom prst="line">
                        <a:avLst/>
                      </a:prstGeom>
                      <a:noFill/>
                      <a:ln w="31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00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69" name="Line 7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11" y="1934"/>
                        <a:ext cx="1" cy="49"/>
                      </a:xfrm>
                      <a:prstGeom prst="line">
                        <a:avLst/>
                      </a:prstGeom>
                      <a:noFill/>
                      <a:ln w="31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00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70" name="Line 7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25" y="1933"/>
                        <a:ext cx="88" cy="22"/>
                      </a:xfrm>
                      <a:prstGeom prst="line">
                        <a:avLst/>
                      </a:prstGeom>
                      <a:noFill/>
                      <a:ln w="31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00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71" name="Line 72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424" y="1926"/>
                        <a:ext cx="89" cy="21"/>
                      </a:xfrm>
                      <a:prstGeom prst="line">
                        <a:avLst/>
                      </a:prstGeom>
                      <a:noFill/>
                      <a:ln w="31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00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</p:grpSp>
              <p:grpSp>
                <p:nvGrpSpPr>
                  <p:cNvPr id="131" name="Group 73"/>
                  <p:cNvGrpSpPr>
                    <a:grpSpLocks/>
                  </p:cNvGrpSpPr>
                  <p:nvPr/>
                </p:nvGrpSpPr>
                <p:grpSpPr bwMode="auto">
                  <a:xfrm>
                    <a:off x="325" y="1917"/>
                    <a:ext cx="231" cy="118"/>
                    <a:chOff x="325" y="1917"/>
                    <a:chExt cx="231" cy="118"/>
                  </a:xfrm>
                </p:grpSpPr>
                <p:grpSp>
                  <p:nvGrpSpPr>
                    <p:cNvPr id="132" name="Group 7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04" y="1981"/>
                      <a:ext cx="37" cy="28"/>
                      <a:chOff x="504" y="1981"/>
                      <a:chExt cx="37" cy="28"/>
                    </a:xfrm>
                  </p:grpSpPr>
                  <p:sp>
                    <p:nvSpPr>
                      <p:cNvPr id="161" name="Freeform 7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31" y="1981"/>
                        <a:ext cx="10" cy="28"/>
                      </a:xfrm>
                      <a:custGeom>
                        <a:avLst/>
                        <a:gdLst>
                          <a:gd name="T0" fmla="*/ 0 w 53"/>
                          <a:gd name="T1" fmla="*/ 0 h 140"/>
                          <a:gd name="T2" fmla="*/ 0 w 53"/>
                          <a:gd name="T3" fmla="*/ 0 h 140"/>
                          <a:gd name="T4" fmla="*/ 0 w 53"/>
                          <a:gd name="T5" fmla="*/ 0 h 140"/>
                          <a:gd name="T6" fmla="*/ 0 w 53"/>
                          <a:gd name="T7" fmla="*/ 0 h 140"/>
                          <a:gd name="T8" fmla="*/ 0 w 53"/>
                          <a:gd name="T9" fmla="*/ 0 h 140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0" t="0" r="r" b="b"/>
                        <a:pathLst>
                          <a:path w="53" h="140">
                            <a:moveTo>
                              <a:pt x="37" y="0"/>
                            </a:moveTo>
                            <a:lnTo>
                              <a:pt x="53" y="131"/>
                            </a:lnTo>
                            <a:lnTo>
                              <a:pt x="14" y="140"/>
                            </a:lnTo>
                            <a:lnTo>
                              <a:pt x="0" y="6"/>
                            </a:lnTo>
                            <a:lnTo>
                              <a:pt x="37" y="0"/>
                            </a:lnTo>
                            <a:close/>
                          </a:path>
                        </a:pathLst>
                      </a:custGeom>
                      <a:solidFill>
                        <a:srgbClr val="606060"/>
                      </a:solidFill>
                      <a:ln w="3175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00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62" name="Freeform 7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04" y="1985"/>
                        <a:ext cx="29" cy="24"/>
                      </a:xfrm>
                      <a:custGeom>
                        <a:avLst/>
                        <a:gdLst>
                          <a:gd name="T0" fmla="*/ 0 w 148"/>
                          <a:gd name="T1" fmla="*/ 0 h 122"/>
                          <a:gd name="T2" fmla="*/ 0 w 148"/>
                          <a:gd name="T3" fmla="*/ 0 h 122"/>
                          <a:gd name="T4" fmla="*/ 0 w 148"/>
                          <a:gd name="T5" fmla="*/ 0 h 122"/>
                          <a:gd name="T6" fmla="*/ 0 w 148"/>
                          <a:gd name="T7" fmla="*/ 0 h 122"/>
                          <a:gd name="T8" fmla="*/ 0 w 148"/>
                          <a:gd name="T9" fmla="*/ 0 h 122"/>
                          <a:gd name="T10" fmla="*/ 0 w 148"/>
                          <a:gd name="T11" fmla="*/ 0 h 122"/>
                          <a:gd name="T12" fmla="*/ 0 w 148"/>
                          <a:gd name="T13" fmla="*/ 0 h 122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0" t="0" r="r" b="b"/>
                        <a:pathLst>
                          <a:path w="148" h="122">
                            <a:moveTo>
                              <a:pt x="136" y="5"/>
                            </a:moveTo>
                            <a:lnTo>
                              <a:pt x="148" y="122"/>
                            </a:lnTo>
                            <a:lnTo>
                              <a:pt x="0" y="61"/>
                            </a:lnTo>
                            <a:lnTo>
                              <a:pt x="58" y="43"/>
                            </a:lnTo>
                            <a:lnTo>
                              <a:pt x="111" y="70"/>
                            </a:lnTo>
                            <a:lnTo>
                              <a:pt x="94" y="0"/>
                            </a:lnTo>
                            <a:lnTo>
                              <a:pt x="136" y="5"/>
                            </a:lnTo>
                            <a:close/>
                          </a:path>
                        </a:pathLst>
                      </a:custGeom>
                      <a:solidFill>
                        <a:srgbClr val="404040"/>
                      </a:solidFill>
                      <a:ln w="3175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00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33" name="Group 7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25" y="1917"/>
                      <a:ext cx="231" cy="118"/>
                      <a:chOff x="325" y="1917"/>
                      <a:chExt cx="231" cy="118"/>
                    </a:xfrm>
                  </p:grpSpPr>
                  <p:sp>
                    <p:nvSpPr>
                      <p:cNvPr id="134" name="Freeform 7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26" y="1917"/>
                        <a:ext cx="226" cy="105"/>
                      </a:xfrm>
                      <a:custGeom>
                        <a:avLst/>
                        <a:gdLst>
                          <a:gd name="T0" fmla="*/ 0 w 1132"/>
                          <a:gd name="T1" fmla="*/ 0 h 525"/>
                          <a:gd name="T2" fmla="*/ 0 w 1132"/>
                          <a:gd name="T3" fmla="*/ 0 h 525"/>
                          <a:gd name="T4" fmla="*/ 0 w 1132"/>
                          <a:gd name="T5" fmla="*/ 0 h 525"/>
                          <a:gd name="T6" fmla="*/ 0 w 1132"/>
                          <a:gd name="T7" fmla="*/ 0 h 525"/>
                          <a:gd name="T8" fmla="*/ 0 w 1132"/>
                          <a:gd name="T9" fmla="*/ 0 h 525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0" t="0" r="r" b="b"/>
                        <a:pathLst>
                          <a:path w="1132" h="525">
                            <a:moveTo>
                              <a:pt x="1132" y="223"/>
                            </a:moveTo>
                            <a:lnTo>
                              <a:pt x="589" y="525"/>
                            </a:lnTo>
                            <a:lnTo>
                              <a:pt x="0" y="230"/>
                            </a:lnTo>
                            <a:lnTo>
                              <a:pt x="452" y="0"/>
                            </a:lnTo>
                            <a:lnTo>
                              <a:pt x="1132" y="223"/>
                            </a:lnTo>
                            <a:close/>
                          </a:path>
                        </a:pathLst>
                      </a:custGeom>
                      <a:solidFill>
                        <a:srgbClr val="808080"/>
                      </a:solidFill>
                      <a:ln w="3175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00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35" name="Freeform 7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43" y="1961"/>
                        <a:ext cx="113" cy="74"/>
                      </a:xfrm>
                      <a:custGeom>
                        <a:avLst/>
                        <a:gdLst>
                          <a:gd name="T0" fmla="*/ 0 w 566"/>
                          <a:gd name="T1" fmla="*/ 0 h 371"/>
                          <a:gd name="T2" fmla="*/ 0 w 566"/>
                          <a:gd name="T3" fmla="*/ 0 h 371"/>
                          <a:gd name="T4" fmla="*/ 0 w 566"/>
                          <a:gd name="T5" fmla="*/ 0 h 371"/>
                          <a:gd name="T6" fmla="*/ 0 w 566"/>
                          <a:gd name="T7" fmla="*/ 0 h 371"/>
                          <a:gd name="T8" fmla="*/ 0 w 566"/>
                          <a:gd name="T9" fmla="*/ 0 h 371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0" t="0" r="r" b="b"/>
                        <a:pathLst>
                          <a:path w="566" h="371">
                            <a:moveTo>
                              <a:pt x="547" y="0"/>
                            </a:moveTo>
                            <a:lnTo>
                              <a:pt x="0" y="307"/>
                            </a:lnTo>
                            <a:lnTo>
                              <a:pt x="16" y="371"/>
                            </a:lnTo>
                            <a:lnTo>
                              <a:pt x="566" y="60"/>
                            </a:lnTo>
                            <a:lnTo>
                              <a:pt x="547" y="0"/>
                            </a:lnTo>
                            <a:close/>
                          </a:path>
                        </a:pathLst>
                      </a:custGeom>
                      <a:solidFill>
                        <a:srgbClr val="606060"/>
                      </a:solidFill>
                      <a:ln w="3175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00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36" name="Freeform 8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25" y="1963"/>
                        <a:ext cx="121" cy="72"/>
                      </a:xfrm>
                      <a:custGeom>
                        <a:avLst/>
                        <a:gdLst>
                          <a:gd name="T0" fmla="*/ 0 w 605"/>
                          <a:gd name="T1" fmla="*/ 0 h 363"/>
                          <a:gd name="T2" fmla="*/ 0 w 605"/>
                          <a:gd name="T3" fmla="*/ 0 h 363"/>
                          <a:gd name="T4" fmla="*/ 0 w 605"/>
                          <a:gd name="T5" fmla="*/ 0 h 363"/>
                          <a:gd name="T6" fmla="*/ 0 w 605"/>
                          <a:gd name="T7" fmla="*/ 0 h 363"/>
                          <a:gd name="T8" fmla="*/ 0 w 605"/>
                          <a:gd name="T9" fmla="*/ 0 h 363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0" t="0" r="r" b="b"/>
                        <a:pathLst>
                          <a:path w="605" h="363">
                            <a:moveTo>
                              <a:pt x="605" y="363"/>
                            </a:moveTo>
                            <a:lnTo>
                              <a:pt x="587" y="295"/>
                            </a:lnTo>
                            <a:lnTo>
                              <a:pt x="0" y="0"/>
                            </a:lnTo>
                            <a:lnTo>
                              <a:pt x="21" y="53"/>
                            </a:lnTo>
                            <a:lnTo>
                              <a:pt x="605" y="363"/>
                            </a:lnTo>
                            <a:close/>
                          </a:path>
                        </a:pathLst>
                      </a:custGeom>
                      <a:solidFill>
                        <a:srgbClr val="404040"/>
                      </a:solidFill>
                      <a:ln w="3175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00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37" name="Freeform 8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17" y="1966"/>
                        <a:ext cx="90" cy="46"/>
                      </a:xfrm>
                      <a:custGeom>
                        <a:avLst/>
                        <a:gdLst>
                          <a:gd name="T0" fmla="*/ 0 w 454"/>
                          <a:gd name="T1" fmla="*/ 0 h 230"/>
                          <a:gd name="T2" fmla="*/ 0 w 454"/>
                          <a:gd name="T3" fmla="*/ 0 h 230"/>
                          <a:gd name="T4" fmla="*/ 0 w 454"/>
                          <a:gd name="T5" fmla="*/ 0 h 230"/>
                          <a:gd name="T6" fmla="*/ 0 w 454"/>
                          <a:gd name="T7" fmla="*/ 0 h 230"/>
                          <a:gd name="T8" fmla="*/ 0 w 454"/>
                          <a:gd name="T9" fmla="*/ 0 h 230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0" t="0" r="r" b="b"/>
                        <a:pathLst>
                          <a:path w="454" h="230">
                            <a:moveTo>
                              <a:pt x="454" y="59"/>
                            </a:moveTo>
                            <a:lnTo>
                              <a:pt x="297" y="0"/>
                            </a:lnTo>
                            <a:lnTo>
                              <a:pt x="0" y="161"/>
                            </a:lnTo>
                            <a:lnTo>
                              <a:pt x="151" y="230"/>
                            </a:lnTo>
                            <a:lnTo>
                              <a:pt x="454" y="59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00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38" name="Freeform 8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36" y="1934"/>
                        <a:ext cx="134" cy="61"/>
                      </a:xfrm>
                      <a:custGeom>
                        <a:avLst/>
                        <a:gdLst>
                          <a:gd name="T0" fmla="*/ 0 w 669"/>
                          <a:gd name="T1" fmla="*/ 0 h 309"/>
                          <a:gd name="T2" fmla="*/ 0 w 669"/>
                          <a:gd name="T3" fmla="*/ 0 h 309"/>
                          <a:gd name="T4" fmla="*/ 0 w 669"/>
                          <a:gd name="T5" fmla="*/ 0 h 309"/>
                          <a:gd name="T6" fmla="*/ 0 w 669"/>
                          <a:gd name="T7" fmla="*/ 0 h 309"/>
                          <a:gd name="T8" fmla="*/ 0 w 669"/>
                          <a:gd name="T9" fmla="*/ 0 h 309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0" t="0" r="r" b="b"/>
                        <a:pathLst>
                          <a:path w="669" h="309">
                            <a:moveTo>
                              <a:pt x="669" y="150"/>
                            </a:moveTo>
                            <a:lnTo>
                              <a:pt x="377" y="309"/>
                            </a:lnTo>
                            <a:lnTo>
                              <a:pt x="0" y="132"/>
                            </a:lnTo>
                            <a:lnTo>
                              <a:pt x="273" y="0"/>
                            </a:lnTo>
                            <a:lnTo>
                              <a:pt x="669" y="150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00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39" name="Freeform 8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93" y="1920"/>
                        <a:ext cx="148" cy="57"/>
                      </a:xfrm>
                      <a:custGeom>
                        <a:avLst/>
                        <a:gdLst>
                          <a:gd name="T0" fmla="*/ 0 w 738"/>
                          <a:gd name="T1" fmla="*/ 0 h 283"/>
                          <a:gd name="T2" fmla="*/ 0 w 738"/>
                          <a:gd name="T3" fmla="*/ 0 h 283"/>
                          <a:gd name="T4" fmla="*/ 0 w 738"/>
                          <a:gd name="T5" fmla="*/ 0 h 283"/>
                          <a:gd name="T6" fmla="*/ 0 w 738"/>
                          <a:gd name="T7" fmla="*/ 0 h 283"/>
                          <a:gd name="T8" fmla="*/ 0 w 738"/>
                          <a:gd name="T9" fmla="*/ 0 h 283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0" t="0" r="r" b="b"/>
                        <a:pathLst>
                          <a:path w="738" h="283">
                            <a:moveTo>
                              <a:pt x="584" y="283"/>
                            </a:moveTo>
                            <a:lnTo>
                              <a:pt x="738" y="205"/>
                            </a:lnTo>
                            <a:lnTo>
                              <a:pt x="118" y="0"/>
                            </a:lnTo>
                            <a:lnTo>
                              <a:pt x="0" y="60"/>
                            </a:lnTo>
                            <a:lnTo>
                              <a:pt x="584" y="283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00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0" name="Line 84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411" y="1923"/>
                        <a:ext cx="128" cy="44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80808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00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1" name="Line 85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404" y="1925"/>
                        <a:ext cx="124" cy="45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80808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00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2" name="Line 86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399" y="1930"/>
                        <a:ext cx="121" cy="46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80808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00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3" name="Line 87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384" y="1937"/>
                        <a:ext cx="119" cy="48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80808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00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4" name="Line 88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375" y="1942"/>
                        <a:ext cx="118" cy="48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80808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00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5" name="Line 89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365" y="1946"/>
                        <a:ext cx="119" cy="51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80808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00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6" name="Line 90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358" y="1951"/>
                        <a:ext cx="114" cy="50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80808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00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7" name="Line 91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347" y="1956"/>
                        <a:ext cx="114" cy="51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80808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00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8" name="Line 92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37" y="1974"/>
                        <a:ext cx="61" cy="34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80808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00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9" name="Line 93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26" y="1970"/>
                        <a:ext cx="58" cy="32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80808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00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0" name="Line 94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01" y="1959"/>
                        <a:ext cx="58" cy="31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80808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00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1" name="Line 95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387" y="1954"/>
                        <a:ext cx="58" cy="31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80808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00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2" name="Line 96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375" y="1949"/>
                        <a:ext cx="56" cy="31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80808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00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3" name="Line 97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364" y="1944"/>
                        <a:ext cx="53" cy="28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80808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00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4" name="Line 98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352" y="1939"/>
                        <a:ext cx="55" cy="28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80808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00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5" name="Line 9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94" y="1955"/>
                        <a:ext cx="28" cy="14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80808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00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6" name="Line 100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7" y="1949"/>
                        <a:ext cx="26" cy="14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80808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00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7" name="Line 101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0" y="1943"/>
                        <a:ext cx="28" cy="14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80808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00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8" name="Line 102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43" y="1937"/>
                        <a:ext cx="27" cy="13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80808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00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9" name="Line 103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27" y="1931"/>
                        <a:ext cx="26" cy="14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80808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00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60" name="Line 104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08" y="1925"/>
                        <a:ext cx="24" cy="13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80808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00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187" name="Group 105"/>
              <p:cNvGrpSpPr>
                <a:grpSpLocks/>
              </p:cNvGrpSpPr>
              <p:nvPr/>
            </p:nvGrpSpPr>
            <p:grpSpPr bwMode="auto">
              <a:xfrm>
                <a:off x="710436" y="4971716"/>
                <a:ext cx="81158" cy="164499"/>
                <a:chOff x="287" y="1872"/>
                <a:chExt cx="55" cy="108"/>
              </a:xfrm>
            </p:grpSpPr>
            <p:sp>
              <p:nvSpPr>
                <p:cNvPr id="188" name="Freeform 106"/>
                <p:cNvSpPr>
                  <a:spLocks/>
                </p:cNvSpPr>
                <p:nvPr/>
              </p:nvSpPr>
              <p:spPr bwMode="auto">
                <a:xfrm>
                  <a:off x="287" y="1872"/>
                  <a:ext cx="55" cy="108"/>
                </a:xfrm>
                <a:custGeom>
                  <a:avLst/>
                  <a:gdLst>
                    <a:gd name="T0" fmla="*/ 0 w 276"/>
                    <a:gd name="T1" fmla="*/ 0 h 540"/>
                    <a:gd name="T2" fmla="*/ 0 w 276"/>
                    <a:gd name="T3" fmla="*/ 0 h 540"/>
                    <a:gd name="T4" fmla="*/ 0 w 276"/>
                    <a:gd name="T5" fmla="*/ 0 h 540"/>
                    <a:gd name="T6" fmla="*/ 0 w 276"/>
                    <a:gd name="T7" fmla="*/ 0 h 540"/>
                    <a:gd name="T8" fmla="*/ 0 w 276"/>
                    <a:gd name="T9" fmla="*/ 0 h 540"/>
                    <a:gd name="T10" fmla="*/ 0 w 276"/>
                    <a:gd name="T11" fmla="*/ 0 h 540"/>
                    <a:gd name="T12" fmla="*/ 0 w 276"/>
                    <a:gd name="T13" fmla="*/ 0 h 540"/>
                    <a:gd name="T14" fmla="*/ 0 w 276"/>
                    <a:gd name="T15" fmla="*/ 0 h 540"/>
                    <a:gd name="T16" fmla="*/ 0 w 276"/>
                    <a:gd name="T17" fmla="*/ 0 h 540"/>
                    <a:gd name="T18" fmla="*/ 0 w 276"/>
                    <a:gd name="T19" fmla="*/ 0 h 540"/>
                    <a:gd name="T20" fmla="*/ 0 w 276"/>
                    <a:gd name="T21" fmla="*/ 0 h 540"/>
                    <a:gd name="T22" fmla="*/ 0 w 276"/>
                    <a:gd name="T23" fmla="*/ 0 h 540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76" h="540">
                      <a:moveTo>
                        <a:pt x="0" y="192"/>
                      </a:moveTo>
                      <a:lnTo>
                        <a:pt x="53" y="121"/>
                      </a:lnTo>
                      <a:lnTo>
                        <a:pt x="104" y="84"/>
                      </a:lnTo>
                      <a:lnTo>
                        <a:pt x="125" y="30"/>
                      </a:lnTo>
                      <a:lnTo>
                        <a:pt x="137" y="6"/>
                      </a:lnTo>
                      <a:lnTo>
                        <a:pt x="195" y="0"/>
                      </a:lnTo>
                      <a:lnTo>
                        <a:pt x="276" y="45"/>
                      </a:lnTo>
                      <a:lnTo>
                        <a:pt x="255" y="143"/>
                      </a:lnTo>
                      <a:lnTo>
                        <a:pt x="232" y="198"/>
                      </a:lnTo>
                      <a:lnTo>
                        <a:pt x="179" y="365"/>
                      </a:lnTo>
                      <a:lnTo>
                        <a:pt x="92" y="540"/>
                      </a:lnTo>
                      <a:lnTo>
                        <a:pt x="0" y="19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89" name="Freeform 107"/>
                <p:cNvSpPr>
                  <a:spLocks/>
                </p:cNvSpPr>
                <p:nvPr/>
              </p:nvSpPr>
              <p:spPr bwMode="auto">
                <a:xfrm>
                  <a:off x="296" y="1880"/>
                  <a:ext cx="43" cy="77"/>
                </a:xfrm>
                <a:custGeom>
                  <a:avLst/>
                  <a:gdLst>
                    <a:gd name="T0" fmla="*/ 0 w 216"/>
                    <a:gd name="T1" fmla="*/ 0 h 385"/>
                    <a:gd name="T2" fmla="*/ 0 w 216"/>
                    <a:gd name="T3" fmla="*/ 0 h 385"/>
                    <a:gd name="T4" fmla="*/ 0 w 216"/>
                    <a:gd name="T5" fmla="*/ 0 h 385"/>
                    <a:gd name="T6" fmla="*/ 0 w 216"/>
                    <a:gd name="T7" fmla="*/ 0 h 385"/>
                    <a:gd name="T8" fmla="*/ 0 w 216"/>
                    <a:gd name="T9" fmla="*/ 0 h 385"/>
                    <a:gd name="T10" fmla="*/ 0 w 216"/>
                    <a:gd name="T11" fmla="*/ 0 h 385"/>
                    <a:gd name="T12" fmla="*/ 0 w 216"/>
                    <a:gd name="T13" fmla="*/ 0 h 385"/>
                    <a:gd name="T14" fmla="*/ 0 w 216"/>
                    <a:gd name="T15" fmla="*/ 0 h 385"/>
                    <a:gd name="T16" fmla="*/ 0 w 216"/>
                    <a:gd name="T17" fmla="*/ 0 h 385"/>
                    <a:gd name="T18" fmla="*/ 0 w 216"/>
                    <a:gd name="T19" fmla="*/ 0 h 385"/>
                    <a:gd name="T20" fmla="*/ 0 w 216"/>
                    <a:gd name="T21" fmla="*/ 0 h 385"/>
                    <a:gd name="T22" fmla="*/ 0 w 216"/>
                    <a:gd name="T23" fmla="*/ 0 h 385"/>
                    <a:gd name="T24" fmla="*/ 0 w 216"/>
                    <a:gd name="T25" fmla="*/ 0 h 385"/>
                    <a:gd name="T26" fmla="*/ 0 w 216"/>
                    <a:gd name="T27" fmla="*/ 0 h 385"/>
                    <a:gd name="T28" fmla="*/ 0 w 216"/>
                    <a:gd name="T29" fmla="*/ 0 h 385"/>
                    <a:gd name="T30" fmla="*/ 0 w 216"/>
                    <a:gd name="T31" fmla="*/ 0 h 385"/>
                    <a:gd name="T32" fmla="*/ 0 w 216"/>
                    <a:gd name="T33" fmla="*/ 0 h 385"/>
                    <a:gd name="T34" fmla="*/ 0 w 216"/>
                    <a:gd name="T35" fmla="*/ 0 h 385"/>
                    <a:gd name="T36" fmla="*/ 0 w 216"/>
                    <a:gd name="T37" fmla="*/ 0 h 385"/>
                    <a:gd name="T38" fmla="*/ 0 w 216"/>
                    <a:gd name="T39" fmla="*/ 0 h 385"/>
                    <a:gd name="T40" fmla="*/ 0 w 216"/>
                    <a:gd name="T41" fmla="*/ 0 h 385"/>
                    <a:gd name="T42" fmla="*/ 0 w 216"/>
                    <a:gd name="T43" fmla="*/ 0 h 385"/>
                    <a:gd name="T44" fmla="*/ 0 w 216"/>
                    <a:gd name="T45" fmla="*/ 0 h 385"/>
                    <a:gd name="T46" fmla="*/ 0 w 216"/>
                    <a:gd name="T47" fmla="*/ 0 h 385"/>
                    <a:gd name="T48" fmla="*/ 0 w 216"/>
                    <a:gd name="T49" fmla="*/ 0 h 385"/>
                    <a:gd name="T50" fmla="*/ 0 w 216"/>
                    <a:gd name="T51" fmla="*/ 0 h 385"/>
                    <a:gd name="T52" fmla="*/ 0 w 216"/>
                    <a:gd name="T53" fmla="*/ 0 h 385"/>
                    <a:gd name="T54" fmla="*/ 0 w 216"/>
                    <a:gd name="T55" fmla="*/ 0 h 385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0" t="0" r="r" b="b"/>
                  <a:pathLst>
                    <a:path w="216" h="385">
                      <a:moveTo>
                        <a:pt x="91" y="0"/>
                      </a:moveTo>
                      <a:lnTo>
                        <a:pt x="115" y="25"/>
                      </a:lnTo>
                      <a:lnTo>
                        <a:pt x="165" y="46"/>
                      </a:lnTo>
                      <a:lnTo>
                        <a:pt x="216" y="44"/>
                      </a:lnTo>
                      <a:lnTo>
                        <a:pt x="185" y="132"/>
                      </a:lnTo>
                      <a:lnTo>
                        <a:pt x="147" y="128"/>
                      </a:lnTo>
                      <a:lnTo>
                        <a:pt x="118" y="112"/>
                      </a:lnTo>
                      <a:lnTo>
                        <a:pt x="134" y="138"/>
                      </a:lnTo>
                      <a:lnTo>
                        <a:pt x="177" y="146"/>
                      </a:lnTo>
                      <a:lnTo>
                        <a:pt x="145" y="242"/>
                      </a:lnTo>
                      <a:lnTo>
                        <a:pt x="124" y="312"/>
                      </a:lnTo>
                      <a:lnTo>
                        <a:pt x="115" y="271"/>
                      </a:lnTo>
                      <a:lnTo>
                        <a:pt x="103" y="197"/>
                      </a:lnTo>
                      <a:lnTo>
                        <a:pt x="102" y="155"/>
                      </a:lnTo>
                      <a:lnTo>
                        <a:pt x="94" y="173"/>
                      </a:lnTo>
                      <a:lnTo>
                        <a:pt x="94" y="222"/>
                      </a:lnTo>
                      <a:lnTo>
                        <a:pt x="103" y="290"/>
                      </a:lnTo>
                      <a:lnTo>
                        <a:pt x="110" y="333"/>
                      </a:lnTo>
                      <a:lnTo>
                        <a:pt x="91" y="385"/>
                      </a:lnTo>
                      <a:lnTo>
                        <a:pt x="55" y="250"/>
                      </a:lnTo>
                      <a:lnTo>
                        <a:pt x="39" y="204"/>
                      </a:lnTo>
                      <a:lnTo>
                        <a:pt x="12" y="135"/>
                      </a:lnTo>
                      <a:lnTo>
                        <a:pt x="0" y="115"/>
                      </a:lnTo>
                      <a:lnTo>
                        <a:pt x="16" y="88"/>
                      </a:lnTo>
                      <a:lnTo>
                        <a:pt x="64" y="64"/>
                      </a:lnTo>
                      <a:lnTo>
                        <a:pt x="81" y="87"/>
                      </a:lnTo>
                      <a:lnTo>
                        <a:pt x="71" y="46"/>
                      </a:lnTo>
                      <a:lnTo>
                        <a:pt x="9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grpSp>
            <p:nvGrpSpPr>
              <p:cNvPr id="190" name="Group 108"/>
              <p:cNvGrpSpPr>
                <a:grpSpLocks/>
              </p:cNvGrpSpPr>
              <p:nvPr/>
            </p:nvGrpSpPr>
            <p:grpSpPr bwMode="auto">
              <a:xfrm>
                <a:off x="697156" y="4877281"/>
                <a:ext cx="103293" cy="115759"/>
                <a:chOff x="278" y="1810"/>
                <a:chExt cx="70" cy="76"/>
              </a:xfrm>
            </p:grpSpPr>
            <p:sp>
              <p:nvSpPr>
                <p:cNvPr id="191" name="Freeform 109"/>
                <p:cNvSpPr>
                  <a:spLocks/>
                </p:cNvSpPr>
                <p:nvPr/>
              </p:nvSpPr>
              <p:spPr bwMode="auto">
                <a:xfrm>
                  <a:off x="297" y="1815"/>
                  <a:ext cx="51" cy="71"/>
                </a:xfrm>
                <a:custGeom>
                  <a:avLst/>
                  <a:gdLst>
                    <a:gd name="T0" fmla="*/ 0 w 256"/>
                    <a:gd name="T1" fmla="*/ 0 h 356"/>
                    <a:gd name="T2" fmla="*/ 0 w 256"/>
                    <a:gd name="T3" fmla="*/ 0 h 356"/>
                    <a:gd name="T4" fmla="*/ 0 w 256"/>
                    <a:gd name="T5" fmla="*/ 0 h 356"/>
                    <a:gd name="T6" fmla="*/ 0 w 256"/>
                    <a:gd name="T7" fmla="*/ 0 h 356"/>
                    <a:gd name="T8" fmla="*/ 0 w 256"/>
                    <a:gd name="T9" fmla="*/ 0 h 356"/>
                    <a:gd name="T10" fmla="*/ 0 w 256"/>
                    <a:gd name="T11" fmla="*/ 0 h 356"/>
                    <a:gd name="T12" fmla="*/ 0 w 256"/>
                    <a:gd name="T13" fmla="*/ 0 h 356"/>
                    <a:gd name="T14" fmla="*/ 0 w 256"/>
                    <a:gd name="T15" fmla="*/ 0 h 356"/>
                    <a:gd name="T16" fmla="*/ 0 w 256"/>
                    <a:gd name="T17" fmla="*/ 0 h 356"/>
                    <a:gd name="T18" fmla="*/ 0 w 256"/>
                    <a:gd name="T19" fmla="*/ 0 h 356"/>
                    <a:gd name="T20" fmla="*/ 0 w 256"/>
                    <a:gd name="T21" fmla="*/ 0 h 356"/>
                    <a:gd name="T22" fmla="*/ 0 w 256"/>
                    <a:gd name="T23" fmla="*/ 0 h 356"/>
                    <a:gd name="T24" fmla="*/ 0 w 256"/>
                    <a:gd name="T25" fmla="*/ 0 h 356"/>
                    <a:gd name="T26" fmla="*/ 0 w 256"/>
                    <a:gd name="T27" fmla="*/ 0 h 356"/>
                    <a:gd name="T28" fmla="*/ 0 w 256"/>
                    <a:gd name="T29" fmla="*/ 0 h 356"/>
                    <a:gd name="T30" fmla="*/ 0 w 256"/>
                    <a:gd name="T31" fmla="*/ 0 h 356"/>
                    <a:gd name="T32" fmla="*/ 0 w 256"/>
                    <a:gd name="T33" fmla="*/ 0 h 356"/>
                    <a:gd name="T34" fmla="*/ 0 w 256"/>
                    <a:gd name="T35" fmla="*/ 0 h 356"/>
                    <a:gd name="T36" fmla="*/ 0 w 256"/>
                    <a:gd name="T37" fmla="*/ 0 h 356"/>
                    <a:gd name="T38" fmla="*/ 0 w 256"/>
                    <a:gd name="T39" fmla="*/ 0 h 356"/>
                    <a:gd name="T40" fmla="*/ 0 w 256"/>
                    <a:gd name="T41" fmla="*/ 0 h 356"/>
                    <a:gd name="T42" fmla="*/ 0 w 256"/>
                    <a:gd name="T43" fmla="*/ 0 h 356"/>
                    <a:gd name="T44" fmla="*/ 0 w 256"/>
                    <a:gd name="T45" fmla="*/ 0 h 356"/>
                    <a:gd name="T46" fmla="*/ 0 w 256"/>
                    <a:gd name="T47" fmla="*/ 0 h 356"/>
                    <a:gd name="T48" fmla="*/ 0 w 256"/>
                    <a:gd name="T49" fmla="*/ 0 h 356"/>
                    <a:gd name="T50" fmla="*/ 0 w 256"/>
                    <a:gd name="T51" fmla="*/ 0 h 356"/>
                    <a:gd name="T52" fmla="*/ 0 w 256"/>
                    <a:gd name="T53" fmla="*/ 0 h 356"/>
                    <a:gd name="T54" fmla="*/ 0 w 256"/>
                    <a:gd name="T55" fmla="*/ 0 h 356"/>
                    <a:gd name="T56" fmla="*/ 0 w 256"/>
                    <a:gd name="T57" fmla="*/ 0 h 356"/>
                    <a:gd name="T58" fmla="*/ 0 w 256"/>
                    <a:gd name="T59" fmla="*/ 0 h 356"/>
                    <a:gd name="T60" fmla="*/ 0 w 256"/>
                    <a:gd name="T61" fmla="*/ 0 h 356"/>
                    <a:gd name="T62" fmla="*/ 0 w 256"/>
                    <a:gd name="T63" fmla="*/ 0 h 356"/>
                    <a:gd name="T64" fmla="*/ 0 w 256"/>
                    <a:gd name="T65" fmla="*/ 0 h 356"/>
                    <a:gd name="T66" fmla="*/ 0 w 256"/>
                    <a:gd name="T67" fmla="*/ 0 h 356"/>
                    <a:gd name="T68" fmla="*/ 0 w 256"/>
                    <a:gd name="T69" fmla="*/ 0 h 356"/>
                    <a:gd name="T70" fmla="*/ 0 w 256"/>
                    <a:gd name="T71" fmla="*/ 0 h 356"/>
                    <a:gd name="T72" fmla="*/ 0 w 256"/>
                    <a:gd name="T73" fmla="*/ 0 h 356"/>
                    <a:gd name="T74" fmla="*/ 0 w 256"/>
                    <a:gd name="T75" fmla="*/ 0 h 356"/>
                    <a:gd name="T76" fmla="*/ 0 w 256"/>
                    <a:gd name="T77" fmla="*/ 0 h 356"/>
                    <a:gd name="T78" fmla="*/ 0 w 256"/>
                    <a:gd name="T79" fmla="*/ 0 h 356"/>
                    <a:gd name="T80" fmla="*/ 0 w 256"/>
                    <a:gd name="T81" fmla="*/ 0 h 356"/>
                    <a:gd name="T82" fmla="*/ 0 w 256"/>
                    <a:gd name="T83" fmla="*/ 0 h 356"/>
                    <a:gd name="T84" fmla="*/ 0 w 256"/>
                    <a:gd name="T85" fmla="*/ 0 h 356"/>
                    <a:gd name="T86" fmla="*/ 0 w 256"/>
                    <a:gd name="T87" fmla="*/ 0 h 356"/>
                    <a:gd name="T88" fmla="*/ 0 w 256"/>
                    <a:gd name="T89" fmla="*/ 0 h 356"/>
                    <a:gd name="T90" fmla="*/ 0 w 256"/>
                    <a:gd name="T91" fmla="*/ 0 h 356"/>
                    <a:gd name="T92" fmla="*/ 0 w 256"/>
                    <a:gd name="T93" fmla="*/ 0 h 356"/>
                    <a:gd name="T94" fmla="*/ 0 w 256"/>
                    <a:gd name="T95" fmla="*/ 0 h 35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0" t="0" r="r" b="b"/>
                  <a:pathLst>
                    <a:path w="256" h="356">
                      <a:moveTo>
                        <a:pt x="3" y="130"/>
                      </a:moveTo>
                      <a:lnTo>
                        <a:pt x="11" y="155"/>
                      </a:lnTo>
                      <a:lnTo>
                        <a:pt x="26" y="167"/>
                      </a:lnTo>
                      <a:lnTo>
                        <a:pt x="35" y="187"/>
                      </a:lnTo>
                      <a:lnTo>
                        <a:pt x="45" y="203"/>
                      </a:lnTo>
                      <a:lnTo>
                        <a:pt x="61" y="218"/>
                      </a:lnTo>
                      <a:lnTo>
                        <a:pt x="73" y="227"/>
                      </a:lnTo>
                      <a:lnTo>
                        <a:pt x="93" y="238"/>
                      </a:lnTo>
                      <a:lnTo>
                        <a:pt x="96" y="252"/>
                      </a:lnTo>
                      <a:lnTo>
                        <a:pt x="96" y="270"/>
                      </a:lnTo>
                      <a:lnTo>
                        <a:pt x="91" y="315"/>
                      </a:lnTo>
                      <a:lnTo>
                        <a:pt x="127" y="341"/>
                      </a:lnTo>
                      <a:lnTo>
                        <a:pt x="157" y="354"/>
                      </a:lnTo>
                      <a:lnTo>
                        <a:pt x="182" y="356"/>
                      </a:lnTo>
                      <a:lnTo>
                        <a:pt x="207" y="354"/>
                      </a:lnTo>
                      <a:lnTo>
                        <a:pt x="216" y="325"/>
                      </a:lnTo>
                      <a:lnTo>
                        <a:pt x="222" y="260"/>
                      </a:lnTo>
                      <a:lnTo>
                        <a:pt x="237" y="237"/>
                      </a:lnTo>
                      <a:lnTo>
                        <a:pt x="248" y="204"/>
                      </a:lnTo>
                      <a:lnTo>
                        <a:pt x="250" y="173"/>
                      </a:lnTo>
                      <a:lnTo>
                        <a:pt x="255" y="131"/>
                      </a:lnTo>
                      <a:lnTo>
                        <a:pt x="256" y="107"/>
                      </a:lnTo>
                      <a:lnTo>
                        <a:pt x="255" y="92"/>
                      </a:lnTo>
                      <a:lnTo>
                        <a:pt x="248" y="66"/>
                      </a:lnTo>
                      <a:lnTo>
                        <a:pt x="234" y="52"/>
                      </a:lnTo>
                      <a:lnTo>
                        <a:pt x="215" y="48"/>
                      </a:lnTo>
                      <a:lnTo>
                        <a:pt x="208" y="33"/>
                      </a:lnTo>
                      <a:lnTo>
                        <a:pt x="191" y="23"/>
                      </a:lnTo>
                      <a:lnTo>
                        <a:pt x="173" y="33"/>
                      </a:lnTo>
                      <a:lnTo>
                        <a:pt x="160" y="12"/>
                      </a:lnTo>
                      <a:lnTo>
                        <a:pt x="140" y="5"/>
                      </a:lnTo>
                      <a:lnTo>
                        <a:pt x="118" y="24"/>
                      </a:lnTo>
                      <a:lnTo>
                        <a:pt x="108" y="0"/>
                      </a:lnTo>
                      <a:lnTo>
                        <a:pt x="78" y="3"/>
                      </a:lnTo>
                      <a:lnTo>
                        <a:pt x="63" y="42"/>
                      </a:lnTo>
                      <a:lnTo>
                        <a:pt x="60" y="64"/>
                      </a:lnTo>
                      <a:lnTo>
                        <a:pt x="57" y="93"/>
                      </a:lnTo>
                      <a:lnTo>
                        <a:pt x="51" y="131"/>
                      </a:lnTo>
                      <a:lnTo>
                        <a:pt x="43" y="116"/>
                      </a:lnTo>
                      <a:lnTo>
                        <a:pt x="39" y="89"/>
                      </a:lnTo>
                      <a:lnTo>
                        <a:pt x="34" y="70"/>
                      </a:lnTo>
                      <a:lnTo>
                        <a:pt x="27" y="61"/>
                      </a:lnTo>
                      <a:lnTo>
                        <a:pt x="12" y="54"/>
                      </a:lnTo>
                      <a:lnTo>
                        <a:pt x="4" y="57"/>
                      </a:lnTo>
                      <a:lnTo>
                        <a:pt x="0" y="66"/>
                      </a:lnTo>
                      <a:lnTo>
                        <a:pt x="5" y="80"/>
                      </a:lnTo>
                      <a:lnTo>
                        <a:pt x="7" y="107"/>
                      </a:lnTo>
                      <a:lnTo>
                        <a:pt x="3" y="130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w="3175">
                  <a:solidFill>
                    <a:srgbClr val="402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92" name="Freeform 110"/>
                <p:cNvSpPr>
                  <a:spLocks/>
                </p:cNvSpPr>
                <p:nvPr/>
              </p:nvSpPr>
              <p:spPr bwMode="auto">
                <a:xfrm>
                  <a:off x="320" y="1820"/>
                  <a:ext cx="26" cy="27"/>
                </a:xfrm>
                <a:custGeom>
                  <a:avLst/>
                  <a:gdLst>
                    <a:gd name="T0" fmla="*/ 0 w 129"/>
                    <a:gd name="T1" fmla="*/ 0 h 134"/>
                    <a:gd name="T2" fmla="*/ 0 w 129"/>
                    <a:gd name="T3" fmla="*/ 0 h 134"/>
                    <a:gd name="T4" fmla="*/ 0 w 129"/>
                    <a:gd name="T5" fmla="*/ 0 h 134"/>
                    <a:gd name="T6" fmla="*/ 0 w 129"/>
                    <a:gd name="T7" fmla="*/ 0 h 134"/>
                    <a:gd name="T8" fmla="*/ 0 w 129"/>
                    <a:gd name="T9" fmla="*/ 0 h 134"/>
                    <a:gd name="T10" fmla="*/ 0 w 129"/>
                    <a:gd name="T11" fmla="*/ 0 h 134"/>
                    <a:gd name="T12" fmla="*/ 0 w 129"/>
                    <a:gd name="T13" fmla="*/ 0 h 134"/>
                    <a:gd name="T14" fmla="*/ 0 w 129"/>
                    <a:gd name="T15" fmla="*/ 0 h 134"/>
                    <a:gd name="T16" fmla="*/ 0 w 129"/>
                    <a:gd name="T17" fmla="*/ 0 h 134"/>
                    <a:gd name="T18" fmla="*/ 0 w 129"/>
                    <a:gd name="T19" fmla="*/ 0 h 134"/>
                    <a:gd name="T20" fmla="*/ 0 w 129"/>
                    <a:gd name="T21" fmla="*/ 0 h 134"/>
                    <a:gd name="T22" fmla="*/ 0 w 129"/>
                    <a:gd name="T23" fmla="*/ 0 h 134"/>
                    <a:gd name="T24" fmla="*/ 0 w 129"/>
                    <a:gd name="T25" fmla="*/ 0 h 134"/>
                    <a:gd name="T26" fmla="*/ 0 w 129"/>
                    <a:gd name="T27" fmla="*/ 0 h 134"/>
                    <a:gd name="T28" fmla="*/ 0 w 129"/>
                    <a:gd name="T29" fmla="*/ 0 h 134"/>
                    <a:gd name="T30" fmla="*/ 0 w 129"/>
                    <a:gd name="T31" fmla="*/ 0 h 134"/>
                    <a:gd name="T32" fmla="*/ 0 w 129"/>
                    <a:gd name="T33" fmla="*/ 0 h 134"/>
                    <a:gd name="T34" fmla="*/ 0 w 129"/>
                    <a:gd name="T35" fmla="*/ 0 h 134"/>
                    <a:gd name="T36" fmla="*/ 0 w 129"/>
                    <a:gd name="T37" fmla="*/ 0 h 134"/>
                    <a:gd name="T38" fmla="*/ 0 w 129"/>
                    <a:gd name="T39" fmla="*/ 0 h 134"/>
                    <a:gd name="T40" fmla="*/ 0 w 129"/>
                    <a:gd name="T41" fmla="*/ 0 h 134"/>
                    <a:gd name="T42" fmla="*/ 0 w 129"/>
                    <a:gd name="T43" fmla="*/ 0 h 134"/>
                    <a:gd name="T44" fmla="*/ 0 w 129"/>
                    <a:gd name="T45" fmla="*/ 0 h 134"/>
                    <a:gd name="T46" fmla="*/ 0 w 129"/>
                    <a:gd name="T47" fmla="*/ 0 h 134"/>
                    <a:gd name="T48" fmla="*/ 0 w 129"/>
                    <a:gd name="T49" fmla="*/ 0 h 134"/>
                    <a:gd name="T50" fmla="*/ 0 w 129"/>
                    <a:gd name="T51" fmla="*/ 0 h 134"/>
                    <a:gd name="T52" fmla="*/ 0 w 129"/>
                    <a:gd name="T53" fmla="*/ 0 h 134"/>
                    <a:gd name="T54" fmla="*/ 0 w 129"/>
                    <a:gd name="T55" fmla="*/ 0 h 134"/>
                    <a:gd name="T56" fmla="*/ 0 w 129"/>
                    <a:gd name="T57" fmla="*/ 0 h 134"/>
                    <a:gd name="T58" fmla="*/ 0 w 129"/>
                    <a:gd name="T59" fmla="*/ 0 h 134"/>
                    <a:gd name="T60" fmla="*/ 0 w 129"/>
                    <a:gd name="T61" fmla="*/ 0 h 134"/>
                    <a:gd name="T62" fmla="*/ 0 w 129"/>
                    <a:gd name="T63" fmla="*/ 0 h 134"/>
                    <a:gd name="T64" fmla="*/ 0 w 129"/>
                    <a:gd name="T65" fmla="*/ 0 h 134"/>
                    <a:gd name="T66" fmla="*/ 0 w 129"/>
                    <a:gd name="T67" fmla="*/ 0 h 134"/>
                    <a:gd name="T68" fmla="*/ 0 w 129"/>
                    <a:gd name="T69" fmla="*/ 0 h 134"/>
                    <a:gd name="T70" fmla="*/ 0 w 129"/>
                    <a:gd name="T71" fmla="*/ 0 h 134"/>
                    <a:gd name="T72" fmla="*/ 0 w 129"/>
                    <a:gd name="T73" fmla="*/ 0 h 134"/>
                    <a:gd name="T74" fmla="*/ 0 w 129"/>
                    <a:gd name="T75" fmla="*/ 0 h 134"/>
                    <a:gd name="T76" fmla="*/ 0 w 129"/>
                    <a:gd name="T77" fmla="*/ 0 h 134"/>
                    <a:gd name="T78" fmla="*/ 0 w 129"/>
                    <a:gd name="T79" fmla="*/ 0 h 134"/>
                    <a:gd name="T80" fmla="*/ 0 w 129"/>
                    <a:gd name="T81" fmla="*/ 0 h 134"/>
                    <a:gd name="T82" fmla="*/ 0 w 129"/>
                    <a:gd name="T83" fmla="*/ 0 h 134"/>
                    <a:gd name="T84" fmla="*/ 0 w 129"/>
                    <a:gd name="T85" fmla="*/ 0 h 134"/>
                    <a:gd name="T86" fmla="*/ 0 w 129"/>
                    <a:gd name="T87" fmla="*/ 0 h 134"/>
                    <a:gd name="T88" fmla="*/ 0 w 129"/>
                    <a:gd name="T89" fmla="*/ 0 h 134"/>
                    <a:gd name="T90" fmla="*/ 0 w 129"/>
                    <a:gd name="T91" fmla="*/ 0 h 134"/>
                    <a:gd name="T92" fmla="*/ 0 w 129"/>
                    <a:gd name="T93" fmla="*/ 0 h 134"/>
                    <a:gd name="T94" fmla="*/ 0 w 129"/>
                    <a:gd name="T95" fmla="*/ 0 h 134"/>
                    <a:gd name="T96" fmla="*/ 0 w 129"/>
                    <a:gd name="T97" fmla="*/ 0 h 134"/>
                    <a:gd name="T98" fmla="*/ 0 w 129"/>
                    <a:gd name="T99" fmla="*/ 0 h 134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129" h="134">
                      <a:moveTo>
                        <a:pt x="6" y="2"/>
                      </a:moveTo>
                      <a:lnTo>
                        <a:pt x="13" y="30"/>
                      </a:lnTo>
                      <a:lnTo>
                        <a:pt x="22" y="49"/>
                      </a:lnTo>
                      <a:lnTo>
                        <a:pt x="11" y="91"/>
                      </a:lnTo>
                      <a:lnTo>
                        <a:pt x="18" y="100"/>
                      </a:lnTo>
                      <a:lnTo>
                        <a:pt x="28" y="104"/>
                      </a:lnTo>
                      <a:lnTo>
                        <a:pt x="41" y="102"/>
                      </a:lnTo>
                      <a:lnTo>
                        <a:pt x="51" y="79"/>
                      </a:lnTo>
                      <a:lnTo>
                        <a:pt x="60" y="61"/>
                      </a:lnTo>
                      <a:lnTo>
                        <a:pt x="55" y="36"/>
                      </a:lnTo>
                      <a:lnTo>
                        <a:pt x="53" y="9"/>
                      </a:lnTo>
                      <a:lnTo>
                        <a:pt x="60" y="12"/>
                      </a:lnTo>
                      <a:lnTo>
                        <a:pt x="62" y="37"/>
                      </a:lnTo>
                      <a:lnTo>
                        <a:pt x="65" y="54"/>
                      </a:lnTo>
                      <a:lnTo>
                        <a:pt x="65" y="68"/>
                      </a:lnTo>
                      <a:lnTo>
                        <a:pt x="56" y="83"/>
                      </a:lnTo>
                      <a:lnTo>
                        <a:pt x="47" y="100"/>
                      </a:lnTo>
                      <a:lnTo>
                        <a:pt x="46" y="116"/>
                      </a:lnTo>
                      <a:lnTo>
                        <a:pt x="56" y="123"/>
                      </a:lnTo>
                      <a:lnTo>
                        <a:pt x="75" y="120"/>
                      </a:lnTo>
                      <a:lnTo>
                        <a:pt x="86" y="106"/>
                      </a:lnTo>
                      <a:lnTo>
                        <a:pt x="104" y="84"/>
                      </a:lnTo>
                      <a:lnTo>
                        <a:pt x="103" y="70"/>
                      </a:lnTo>
                      <a:lnTo>
                        <a:pt x="101" y="45"/>
                      </a:lnTo>
                      <a:lnTo>
                        <a:pt x="107" y="65"/>
                      </a:lnTo>
                      <a:lnTo>
                        <a:pt x="108" y="84"/>
                      </a:lnTo>
                      <a:lnTo>
                        <a:pt x="94" y="103"/>
                      </a:lnTo>
                      <a:lnTo>
                        <a:pt x="93" y="117"/>
                      </a:lnTo>
                      <a:lnTo>
                        <a:pt x="96" y="128"/>
                      </a:lnTo>
                      <a:lnTo>
                        <a:pt x="104" y="131"/>
                      </a:lnTo>
                      <a:lnTo>
                        <a:pt x="113" y="125"/>
                      </a:lnTo>
                      <a:lnTo>
                        <a:pt x="129" y="109"/>
                      </a:lnTo>
                      <a:lnTo>
                        <a:pt x="116" y="127"/>
                      </a:lnTo>
                      <a:lnTo>
                        <a:pt x="111" y="134"/>
                      </a:lnTo>
                      <a:lnTo>
                        <a:pt x="97" y="134"/>
                      </a:lnTo>
                      <a:lnTo>
                        <a:pt x="91" y="126"/>
                      </a:lnTo>
                      <a:lnTo>
                        <a:pt x="87" y="114"/>
                      </a:lnTo>
                      <a:lnTo>
                        <a:pt x="79" y="125"/>
                      </a:lnTo>
                      <a:lnTo>
                        <a:pt x="63" y="127"/>
                      </a:lnTo>
                      <a:lnTo>
                        <a:pt x="49" y="127"/>
                      </a:lnTo>
                      <a:lnTo>
                        <a:pt x="43" y="116"/>
                      </a:lnTo>
                      <a:lnTo>
                        <a:pt x="41" y="106"/>
                      </a:lnTo>
                      <a:lnTo>
                        <a:pt x="35" y="109"/>
                      </a:lnTo>
                      <a:lnTo>
                        <a:pt x="24" y="109"/>
                      </a:lnTo>
                      <a:lnTo>
                        <a:pt x="11" y="101"/>
                      </a:lnTo>
                      <a:lnTo>
                        <a:pt x="8" y="86"/>
                      </a:lnTo>
                      <a:lnTo>
                        <a:pt x="18" y="51"/>
                      </a:lnTo>
                      <a:lnTo>
                        <a:pt x="7" y="29"/>
                      </a:lnTo>
                      <a:lnTo>
                        <a:pt x="0" y="0"/>
                      </a:lnTo>
                      <a:lnTo>
                        <a:pt x="6" y="2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93" name="Freeform 111"/>
                <p:cNvSpPr>
                  <a:spLocks/>
                </p:cNvSpPr>
                <p:nvPr/>
              </p:nvSpPr>
              <p:spPr bwMode="auto">
                <a:xfrm>
                  <a:off x="325" y="1834"/>
                  <a:ext cx="4" cy="1"/>
                </a:xfrm>
                <a:custGeom>
                  <a:avLst/>
                  <a:gdLst>
                    <a:gd name="T0" fmla="*/ 0 w 20"/>
                    <a:gd name="T1" fmla="*/ 0 h 5"/>
                    <a:gd name="T2" fmla="*/ 0 w 20"/>
                    <a:gd name="T3" fmla="*/ 0 h 5"/>
                    <a:gd name="T4" fmla="*/ 0 w 20"/>
                    <a:gd name="T5" fmla="*/ 0 h 5"/>
                    <a:gd name="T6" fmla="*/ 0 w 20"/>
                    <a:gd name="T7" fmla="*/ 0 h 5"/>
                    <a:gd name="T8" fmla="*/ 0 w 20"/>
                    <a:gd name="T9" fmla="*/ 0 h 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0" h="5">
                      <a:moveTo>
                        <a:pt x="0" y="5"/>
                      </a:moveTo>
                      <a:lnTo>
                        <a:pt x="6" y="4"/>
                      </a:lnTo>
                      <a:lnTo>
                        <a:pt x="20" y="4"/>
                      </a:lnTo>
                      <a:lnTo>
                        <a:pt x="5" y="0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94" name="Freeform 112"/>
                <p:cNvSpPr>
                  <a:spLocks/>
                </p:cNvSpPr>
                <p:nvPr/>
              </p:nvSpPr>
              <p:spPr bwMode="auto">
                <a:xfrm>
                  <a:off x="330" y="1838"/>
                  <a:ext cx="6" cy="2"/>
                </a:xfrm>
                <a:custGeom>
                  <a:avLst/>
                  <a:gdLst>
                    <a:gd name="T0" fmla="*/ 0 w 27"/>
                    <a:gd name="T1" fmla="*/ 0 h 9"/>
                    <a:gd name="T2" fmla="*/ 0 w 27"/>
                    <a:gd name="T3" fmla="*/ 0 h 9"/>
                    <a:gd name="T4" fmla="*/ 0 w 27"/>
                    <a:gd name="T5" fmla="*/ 0 h 9"/>
                    <a:gd name="T6" fmla="*/ 0 w 27"/>
                    <a:gd name="T7" fmla="*/ 0 h 9"/>
                    <a:gd name="T8" fmla="*/ 0 w 27"/>
                    <a:gd name="T9" fmla="*/ 0 h 9"/>
                    <a:gd name="T10" fmla="*/ 0 w 27"/>
                    <a:gd name="T11" fmla="*/ 0 h 9"/>
                    <a:gd name="T12" fmla="*/ 0 w 27"/>
                    <a:gd name="T13" fmla="*/ 0 h 9"/>
                    <a:gd name="T14" fmla="*/ 0 w 27"/>
                    <a:gd name="T15" fmla="*/ 0 h 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7" h="9">
                      <a:moveTo>
                        <a:pt x="27" y="7"/>
                      </a:moveTo>
                      <a:lnTo>
                        <a:pt x="23" y="3"/>
                      </a:lnTo>
                      <a:lnTo>
                        <a:pt x="17" y="1"/>
                      </a:lnTo>
                      <a:lnTo>
                        <a:pt x="6" y="0"/>
                      </a:lnTo>
                      <a:lnTo>
                        <a:pt x="0" y="9"/>
                      </a:lnTo>
                      <a:lnTo>
                        <a:pt x="8" y="3"/>
                      </a:lnTo>
                      <a:lnTo>
                        <a:pt x="15" y="2"/>
                      </a:lnTo>
                      <a:lnTo>
                        <a:pt x="27" y="7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95" name="Freeform 113"/>
                <p:cNvSpPr>
                  <a:spLocks/>
                </p:cNvSpPr>
                <p:nvPr/>
              </p:nvSpPr>
              <p:spPr bwMode="auto">
                <a:xfrm>
                  <a:off x="340" y="1841"/>
                  <a:ext cx="4" cy="1"/>
                </a:xfrm>
                <a:custGeom>
                  <a:avLst/>
                  <a:gdLst>
                    <a:gd name="T0" fmla="*/ 0 w 20"/>
                    <a:gd name="T1" fmla="*/ 0 h 4"/>
                    <a:gd name="T2" fmla="*/ 0 w 20"/>
                    <a:gd name="T3" fmla="*/ 0 h 4"/>
                    <a:gd name="T4" fmla="*/ 0 w 20"/>
                    <a:gd name="T5" fmla="*/ 0 h 4"/>
                    <a:gd name="T6" fmla="*/ 0 w 20"/>
                    <a:gd name="T7" fmla="*/ 0 h 4"/>
                    <a:gd name="T8" fmla="*/ 0 w 20"/>
                    <a:gd name="T9" fmla="*/ 0 h 4"/>
                    <a:gd name="T10" fmla="*/ 0 w 20"/>
                    <a:gd name="T11" fmla="*/ 0 h 4"/>
                    <a:gd name="T12" fmla="*/ 0 w 20"/>
                    <a:gd name="T13" fmla="*/ 0 h 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20" h="4">
                      <a:moveTo>
                        <a:pt x="0" y="2"/>
                      </a:moveTo>
                      <a:lnTo>
                        <a:pt x="4" y="0"/>
                      </a:lnTo>
                      <a:lnTo>
                        <a:pt x="11" y="0"/>
                      </a:lnTo>
                      <a:lnTo>
                        <a:pt x="20" y="4"/>
                      </a:lnTo>
                      <a:lnTo>
                        <a:pt x="15" y="3"/>
                      </a:lnTo>
                      <a:lnTo>
                        <a:pt x="11" y="1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96" name="Freeform 114"/>
                <p:cNvSpPr>
                  <a:spLocks/>
                </p:cNvSpPr>
                <p:nvPr/>
              </p:nvSpPr>
              <p:spPr bwMode="auto">
                <a:xfrm>
                  <a:off x="323" y="1845"/>
                  <a:ext cx="6" cy="15"/>
                </a:xfrm>
                <a:custGeom>
                  <a:avLst/>
                  <a:gdLst>
                    <a:gd name="T0" fmla="*/ 0 w 31"/>
                    <a:gd name="T1" fmla="*/ 0 h 74"/>
                    <a:gd name="T2" fmla="*/ 0 w 31"/>
                    <a:gd name="T3" fmla="*/ 0 h 74"/>
                    <a:gd name="T4" fmla="*/ 0 w 31"/>
                    <a:gd name="T5" fmla="*/ 0 h 74"/>
                    <a:gd name="T6" fmla="*/ 0 w 31"/>
                    <a:gd name="T7" fmla="*/ 0 h 74"/>
                    <a:gd name="T8" fmla="*/ 0 w 31"/>
                    <a:gd name="T9" fmla="*/ 0 h 74"/>
                    <a:gd name="T10" fmla="*/ 0 w 31"/>
                    <a:gd name="T11" fmla="*/ 0 h 74"/>
                    <a:gd name="T12" fmla="*/ 0 w 31"/>
                    <a:gd name="T13" fmla="*/ 0 h 74"/>
                    <a:gd name="T14" fmla="*/ 0 w 31"/>
                    <a:gd name="T15" fmla="*/ 0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1" h="74">
                      <a:moveTo>
                        <a:pt x="0" y="0"/>
                      </a:moveTo>
                      <a:lnTo>
                        <a:pt x="17" y="19"/>
                      </a:lnTo>
                      <a:lnTo>
                        <a:pt x="25" y="42"/>
                      </a:lnTo>
                      <a:lnTo>
                        <a:pt x="26" y="74"/>
                      </a:lnTo>
                      <a:lnTo>
                        <a:pt x="31" y="49"/>
                      </a:lnTo>
                      <a:lnTo>
                        <a:pt x="29" y="29"/>
                      </a:lnTo>
                      <a:lnTo>
                        <a:pt x="24" y="2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97" name="Freeform 115"/>
                <p:cNvSpPr>
                  <a:spLocks/>
                </p:cNvSpPr>
                <p:nvPr/>
              </p:nvSpPr>
              <p:spPr bwMode="auto">
                <a:xfrm>
                  <a:off x="308" y="1839"/>
                  <a:ext cx="10" cy="5"/>
                </a:xfrm>
                <a:custGeom>
                  <a:avLst/>
                  <a:gdLst>
                    <a:gd name="T0" fmla="*/ 0 w 50"/>
                    <a:gd name="T1" fmla="*/ 0 h 25"/>
                    <a:gd name="T2" fmla="*/ 0 w 50"/>
                    <a:gd name="T3" fmla="*/ 0 h 25"/>
                    <a:gd name="T4" fmla="*/ 0 w 50"/>
                    <a:gd name="T5" fmla="*/ 0 h 25"/>
                    <a:gd name="T6" fmla="*/ 0 w 50"/>
                    <a:gd name="T7" fmla="*/ 0 h 25"/>
                    <a:gd name="T8" fmla="*/ 0 w 50"/>
                    <a:gd name="T9" fmla="*/ 0 h 25"/>
                    <a:gd name="T10" fmla="*/ 0 w 50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0" h="25">
                      <a:moveTo>
                        <a:pt x="0" y="11"/>
                      </a:moveTo>
                      <a:lnTo>
                        <a:pt x="19" y="13"/>
                      </a:lnTo>
                      <a:lnTo>
                        <a:pt x="50" y="25"/>
                      </a:lnTo>
                      <a:lnTo>
                        <a:pt x="28" y="9"/>
                      </a:lnTo>
                      <a:lnTo>
                        <a:pt x="1" y="0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98" name="Freeform 116"/>
                <p:cNvSpPr>
                  <a:spLocks/>
                </p:cNvSpPr>
                <p:nvPr/>
              </p:nvSpPr>
              <p:spPr bwMode="auto">
                <a:xfrm>
                  <a:off x="321" y="1862"/>
                  <a:ext cx="7" cy="7"/>
                </a:xfrm>
                <a:custGeom>
                  <a:avLst/>
                  <a:gdLst>
                    <a:gd name="T0" fmla="*/ 0 w 39"/>
                    <a:gd name="T1" fmla="*/ 0 h 33"/>
                    <a:gd name="T2" fmla="*/ 0 w 39"/>
                    <a:gd name="T3" fmla="*/ 0 h 33"/>
                    <a:gd name="T4" fmla="*/ 0 w 39"/>
                    <a:gd name="T5" fmla="*/ 0 h 33"/>
                    <a:gd name="T6" fmla="*/ 0 w 39"/>
                    <a:gd name="T7" fmla="*/ 0 h 33"/>
                    <a:gd name="T8" fmla="*/ 0 w 39"/>
                    <a:gd name="T9" fmla="*/ 0 h 3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9" h="33">
                      <a:moveTo>
                        <a:pt x="39" y="0"/>
                      </a:moveTo>
                      <a:lnTo>
                        <a:pt x="20" y="21"/>
                      </a:lnTo>
                      <a:lnTo>
                        <a:pt x="0" y="33"/>
                      </a:lnTo>
                      <a:lnTo>
                        <a:pt x="26" y="25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99" name="Freeform 117"/>
                <p:cNvSpPr>
                  <a:spLocks/>
                </p:cNvSpPr>
                <p:nvPr/>
              </p:nvSpPr>
              <p:spPr bwMode="auto">
                <a:xfrm>
                  <a:off x="332" y="1858"/>
                  <a:ext cx="7" cy="7"/>
                </a:xfrm>
                <a:custGeom>
                  <a:avLst/>
                  <a:gdLst>
                    <a:gd name="T0" fmla="*/ 0 w 38"/>
                    <a:gd name="T1" fmla="*/ 0 h 35"/>
                    <a:gd name="T2" fmla="*/ 0 w 38"/>
                    <a:gd name="T3" fmla="*/ 0 h 35"/>
                    <a:gd name="T4" fmla="*/ 0 w 38"/>
                    <a:gd name="T5" fmla="*/ 0 h 35"/>
                    <a:gd name="T6" fmla="*/ 0 w 38"/>
                    <a:gd name="T7" fmla="*/ 0 h 35"/>
                    <a:gd name="T8" fmla="*/ 0 w 38"/>
                    <a:gd name="T9" fmla="*/ 0 h 35"/>
                    <a:gd name="T10" fmla="*/ 0 w 38"/>
                    <a:gd name="T11" fmla="*/ 0 h 35"/>
                    <a:gd name="T12" fmla="*/ 0 w 38"/>
                    <a:gd name="T13" fmla="*/ 0 h 35"/>
                    <a:gd name="T14" fmla="*/ 0 w 38"/>
                    <a:gd name="T15" fmla="*/ 0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8" h="35">
                      <a:moveTo>
                        <a:pt x="0" y="0"/>
                      </a:moveTo>
                      <a:lnTo>
                        <a:pt x="3" y="13"/>
                      </a:lnTo>
                      <a:lnTo>
                        <a:pt x="22" y="29"/>
                      </a:lnTo>
                      <a:lnTo>
                        <a:pt x="38" y="35"/>
                      </a:lnTo>
                      <a:lnTo>
                        <a:pt x="12" y="32"/>
                      </a:lnTo>
                      <a:lnTo>
                        <a:pt x="3" y="21"/>
                      </a:lnTo>
                      <a:lnTo>
                        <a:pt x="2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00" name="Freeform 118"/>
                <p:cNvSpPr>
                  <a:spLocks/>
                </p:cNvSpPr>
                <p:nvPr/>
              </p:nvSpPr>
              <p:spPr bwMode="auto">
                <a:xfrm>
                  <a:off x="278" y="1810"/>
                  <a:ext cx="41" cy="31"/>
                </a:xfrm>
                <a:custGeom>
                  <a:avLst/>
                  <a:gdLst>
                    <a:gd name="T0" fmla="*/ 0 w 201"/>
                    <a:gd name="T1" fmla="*/ 0 h 158"/>
                    <a:gd name="T2" fmla="*/ 0 w 201"/>
                    <a:gd name="T3" fmla="*/ 0 h 158"/>
                    <a:gd name="T4" fmla="*/ 0 w 201"/>
                    <a:gd name="T5" fmla="*/ 0 h 158"/>
                    <a:gd name="T6" fmla="*/ 0 w 201"/>
                    <a:gd name="T7" fmla="*/ 0 h 158"/>
                    <a:gd name="T8" fmla="*/ 0 w 201"/>
                    <a:gd name="T9" fmla="*/ 0 h 158"/>
                    <a:gd name="T10" fmla="*/ 0 w 201"/>
                    <a:gd name="T11" fmla="*/ 0 h 158"/>
                    <a:gd name="T12" fmla="*/ 0 w 201"/>
                    <a:gd name="T13" fmla="*/ 0 h 15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201" h="158">
                      <a:moveTo>
                        <a:pt x="165" y="158"/>
                      </a:moveTo>
                      <a:lnTo>
                        <a:pt x="201" y="76"/>
                      </a:lnTo>
                      <a:lnTo>
                        <a:pt x="132" y="31"/>
                      </a:lnTo>
                      <a:lnTo>
                        <a:pt x="29" y="0"/>
                      </a:lnTo>
                      <a:lnTo>
                        <a:pt x="0" y="87"/>
                      </a:lnTo>
                      <a:lnTo>
                        <a:pt x="94" y="114"/>
                      </a:lnTo>
                      <a:lnTo>
                        <a:pt x="165" y="15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01" name="Oval 119"/>
                <p:cNvSpPr>
                  <a:spLocks noChangeArrowheads="1"/>
                </p:cNvSpPr>
                <p:nvPr/>
              </p:nvSpPr>
              <p:spPr bwMode="auto">
                <a:xfrm>
                  <a:off x="304" y="1824"/>
                  <a:ext cx="7" cy="9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02" name="Freeform 120"/>
                <p:cNvSpPr>
                  <a:spLocks/>
                </p:cNvSpPr>
                <p:nvPr/>
              </p:nvSpPr>
              <p:spPr bwMode="auto">
                <a:xfrm>
                  <a:off x="297" y="1826"/>
                  <a:ext cx="10" cy="22"/>
                </a:xfrm>
                <a:custGeom>
                  <a:avLst/>
                  <a:gdLst>
                    <a:gd name="T0" fmla="*/ 0 w 52"/>
                    <a:gd name="T1" fmla="*/ 0 h 111"/>
                    <a:gd name="T2" fmla="*/ 0 w 52"/>
                    <a:gd name="T3" fmla="*/ 0 h 111"/>
                    <a:gd name="T4" fmla="*/ 0 w 52"/>
                    <a:gd name="T5" fmla="*/ 0 h 111"/>
                    <a:gd name="T6" fmla="*/ 0 w 52"/>
                    <a:gd name="T7" fmla="*/ 0 h 111"/>
                    <a:gd name="T8" fmla="*/ 0 w 52"/>
                    <a:gd name="T9" fmla="*/ 0 h 111"/>
                    <a:gd name="T10" fmla="*/ 0 w 52"/>
                    <a:gd name="T11" fmla="*/ 0 h 111"/>
                    <a:gd name="T12" fmla="*/ 0 w 52"/>
                    <a:gd name="T13" fmla="*/ 0 h 111"/>
                    <a:gd name="T14" fmla="*/ 0 w 52"/>
                    <a:gd name="T15" fmla="*/ 0 h 111"/>
                    <a:gd name="T16" fmla="*/ 0 w 52"/>
                    <a:gd name="T17" fmla="*/ 0 h 111"/>
                    <a:gd name="T18" fmla="*/ 0 w 52"/>
                    <a:gd name="T19" fmla="*/ 0 h 111"/>
                    <a:gd name="T20" fmla="*/ 0 w 52"/>
                    <a:gd name="T21" fmla="*/ 0 h 111"/>
                    <a:gd name="T22" fmla="*/ 0 w 52"/>
                    <a:gd name="T23" fmla="*/ 0 h 111"/>
                    <a:gd name="T24" fmla="*/ 0 w 52"/>
                    <a:gd name="T25" fmla="*/ 0 h 111"/>
                    <a:gd name="T26" fmla="*/ 0 w 52"/>
                    <a:gd name="T27" fmla="*/ 0 h 111"/>
                    <a:gd name="T28" fmla="*/ 0 w 52"/>
                    <a:gd name="T29" fmla="*/ 0 h 111"/>
                    <a:gd name="T30" fmla="*/ 0 w 52"/>
                    <a:gd name="T31" fmla="*/ 0 h 11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52" h="111">
                      <a:moveTo>
                        <a:pt x="4" y="74"/>
                      </a:moveTo>
                      <a:lnTo>
                        <a:pt x="7" y="55"/>
                      </a:lnTo>
                      <a:lnTo>
                        <a:pt x="5" y="36"/>
                      </a:lnTo>
                      <a:lnTo>
                        <a:pt x="4" y="23"/>
                      </a:lnTo>
                      <a:lnTo>
                        <a:pt x="0" y="13"/>
                      </a:lnTo>
                      <a:lnTo>
                        <a:pt x="4" y="4"/>
                      </a:lnTo>
                      <a:lnTo>
                        <a:pt x="11" y="0"/>
                      </a:lnTo>
                      <a:lnTo>
                        <a:pt x="27" y="6"/>
                      </a:lnTo>
                      <a:lnTo>
                        <a:pt x="33" y="16"/>
                      </a:lnTo>
                      <a:lnTo>
                        <a:pt x="37" y="27"/>
                      </a:lnTo>
                      <a:lnTo>
                        <a:pt x="39" y="39"/>
                      </a:lnTo>
                      <a:lnTo>
                        <a:pt x="40" y="59"/>
                      </a:lnTo>
                      <a:lnTo>
                        <a:pt x="52" y="79"/>
                      </a:lnTo>
                      <a:lnTo>
                        <a:pt x="23" y="111"/>
                      </a:lnTo>
                      <a:lnTo>
                        <a:pt x="11" y="103"/>
                      </a:lnTo>
                      <a:lnTo>
                        <a:pt x="4" y="74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w="3175">
                  <a:solidFill>
                    <a:srgbClr val="402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03" name="Freeform 121"/>
                <p:cNvSpPr>
                  <a:spLocks/>
                </p:cNvSpPr>
                <p:nvPr/>
              </p:nvSpPr>
              <p:spPr bwMode="auto">
                <a:xfrm>
                  <a:off x="301" y="1841"/>
                  <a:ext cx="7" cy="7"/>
                </a:xfrm>
                <a:custGeom>
                  <a:avLst/>
                  <a:gdLst>
                    <a:gd name="T0" fmla="*/ 0 w 35"/>
                    <a:gd name="T1" fmla="*/ 0 h 34"/>
                    <a:gd name="T2" fmla="*/ 0 w 35"/>
                    <a:gd name="T3" fmla="*/ 0 h 34"/>
                    <a:gd name="T4" fmla="*/ 0 w 35"/>
                    <a:gd name="T5" fmla="*/ 0 h 34"/>
                    <a:gd name="T6" fmla="*/ 0 w 35"/>
                    <a:gd name="T7" fmla="*/ 0 h 34"/>
                    <a:gd name="T8" fmla="*/ 0 w 35"/>
                    <a:gd name="T9" fmla="*/ 0 h 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" h="34">
                      <a:moveTo>
                        <a:pt x="24" y="0"/>
                      </a:moveTo>
                      <a:lnTo>
                        <a:pt x="35" y="4"/>
                      </a:lnTo>
                      <a:lnTo>
                        <a:pt x="9" y="34"/>
                      </a:lnTo>
                      <a:lnTo>
                        <a:pt x="0" y="26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04" name="Freeform 122"/>
                <p:cNvSpPr>
                  <a:spLocks/>
                </p:cNvSpPr>
                <p:nvPr/>
              </p:nvSpPr>
              <p:spPr bwMode="auto">
                <a:xfrm>
                  <a:off x="312" y="1815"/>
                  <a:ext cx="9" cy="20"/>
                </a:xfrm>
                <a:custGeom>
                  <a:avLst/>
                  <a:gdLst>
                    <a:gd name="T0" fmla="*/ 0 w 48"/>
                    <a:gd name="T1" fmla="*/ 0 h 97"/>
                    <a:gd name="T2" fmla="*/ 0 w 48"/>
                    <a:gd name="T3" fmla="*/ 0 h 97"/>
                    <a:gd name="T4" fmla="*/ 0 w 48"/>
                    <a:gd name="T5" fmla="*/ 0 h 97"/>
                    <a:gd name="T6" fmla="*/ 0 w 48"/>
                    <a:gd name="T7" fmla="*/ 0 h 97"/>
                    <a:gd name="T8" fmla="*/ 0 w 48"/>
                    <a:gd name="T9" fmla="*/ 0 h 97"/>
                    <a:gd name="T10" fmla="*/ 0 w 48"/>
                    <a:gd name="T11" fmla="*/ 0 h 97"/>
                    <a:gd name="T12" fmla="*/ 0 w 48"/>
                    <a:gd name="T13" fmla="*/ 0 h 97"/>
                    <a:gd name="T14" fmla="*/ 0 w 48"/>
                    <a:gd name="T15" fmla="*/ 0 h 97"/>
                    <a:gd name="T16" fmla="*/ 0 w 48"/>
                    <a:gd name="T17" fmla="*/ 0 h 97"/>
                    <a:gd name="T18" fmla="*/ 0 w 48"/>
                    <a:gd name="T19" fmla="*/ 0 h 97"/>
                    <a:gd name="T20" fmla="*/ 0 w 48"/>
                    <a:gd name="T21" fmla="*/ 0 h 97"/>
                    <a:gd name="T22" fmla="*/ 0 w 48"/>
                    <a:gd name="T23" fmla="*/ 0 h 97"/>
                    <a:gd name="T24" fmla="*/ 0 w 48"/>
                    <a:gd name="T25" fmla="*/ 0 h 97"/>
                    <a:gd name="T26" fmla="*/ 0 w 48"/>
                    <a:gd name="T27" fmla="*/ 0 h 97"/>
                    <a:gd name="T28" fmla="*/ 0 w 48"/>
                    <a:gd name="T29" fmla="*/ 0 h 97"/>
                    <a:gd name="T30" fmla="*/ 0 w 48"/>
                    <a:gd name="T31" fmla="*/ 0 h 97"/>
                    <a:gd name="T32" fmla="*/ 0 w 48"/>
                    <a:gd name="T33" fmla="*/ 0 h 97"/>
                    <a:gd name="T34" fmla="*/ 0 w 48"/>
                    <a:gd name="T35" fmla="*/ 0 h 97"/>
                    <a:gd name="T36" fmla="*/ 0 w 48"/>
                    <a:gd name="T37" fmla="*/ 0 h 97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48" h="97">
                      <a:moveTo>
                        <a:pt x="0" y="23"/>
                      </a:moveTo>
                      <a:lnTo>
                        <a:pt x="4" y="43"/>
                      </a:lnTo>
                      <a:lnTo>
                        <a:pt x="6" y="51"/>
                      </a:lnTo>
                      <a:lnTo>
                        <a:pt x="7" y="64"/>
                      </a:lnTo>
                      <a:lnTo>
                        <a:pt x="5" y="73"/>
                      </a:lnTo>
                      <a:lnTo>
                        <a:pt x="7" y="84"/>
                      </a:lnTo>
                      <a:lnTo>
                        <a:pt x="14" y="95"/>
                      </a:lnTo>
                      <a:lnTo>
                        <a:pt x="21" y="96"/>
                      </a:lnTo>
                      <a:lnTo>
                        <a:pt x="34" y="97"/>
                      </a:lnTo>
                      <a:lnTo>
                        <a:pt x="43" y="91"/>
                      </a:lnTo>
                      <a:lnTo>
                        <a:pt x="46" y="88"/>
                      </a:lnTo>
                      <a:lnTo>
                        <a:pt x="48" y="77"/>
                      </a:lnTo>
                      <a:lnTo>
                        <a:pt x="48" y="59"/>
                      </a:lnTo>
                      <a:lnTo>
                        <a:pt x="48" y="48"/>
                      </a:lnTo>
                      <a:lnTo>
                        <a:pt x="46" y="32"/>
                      </a:lnTo>
                      <a:lnTo>
                        <a:pt x="44" y="22"/>
                      </a:lnTo>
                      <a:lnTo>
                        <a:pt x="36" y="0"/>
                      </a:lnTo>
                      <a:lnTo>
                        <a:pt x="7" y="1"/>
                      </a:lnTo>
                      <a:lnTo>
                        <a:pt x="0" y="23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w="3175">
                  <a:solidFill>
                    <a:srgbClr val="402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05" name="Freeform 123"/>
                <p:cNvSpPr>
                  <a:spLocks/>
                </p:cNvSpPr>
                <p:nvPr/>
              </p:nvSpPr>
              <p:spPr bwMode="auto">
                <a:xfrm>
                  <a:off x="315" y="1828"/>
                  <a:ext cx="5" cy="4"/>
                </a:xfrm>
                <a:custGeom>
                  <a:avLst/>
                  <a:gdLst>
                    <a:gd name="T0" fmla="*/ 0 w 24"/>
                    <a:gd name="T1" fmla="*/ 0 h 20"/>
                    <a:gd name="T2" fmla="*/ 0 w 24"/>
                    <a:gd name="T3" fmla="*/ 0 h 20"/>
                    <a:gd name="T4" fmla="*/ 0 w 24"/>
                    <a:gd name="T5" fmla="*/ 0 h 20"/>
                    <a:gd name="T6" fmla="*/ 0 w 24"/>
                    <a:gd name="T7" fmla="*/ 0 h 20"/>
                    <a:gd name="T8" fmla="*/ 0 w 24"/>
                    <a:gd name="T9" fmla="*/ 0 h 20"/>
                    <a:gd name="T10" fmla="*/ 0 w 24"/>
                    <a:gd name="T11" fmla="*/ 0 h 20"/>
                    <a:gd name="T12" fmla="*/ 0 w 24"/>
                    <a:gd name="T13" fmla="*/ 0 h 20"/>
                    <a:gd name="T14" fmla="*/ 0 w 24"/>
                    <a:gd name="T15" fmla="*/ 0 h 2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4" h="20">
                      <a:moveTo>
                        <a:pt x="24" y="5"/>
                      </a:moveTo>
                      <a:lnTo>
                        <a:pt x="12" y="0"/>
                      </a:lnTo>
                      <a:lnTo>
                        <a:pt x="3" y="1"/>
                      </a:lnTo>
                      <a:lnTo>
                        <a:pt x="0" y="5"/>
                      </a:lnTo>
                      <a:lnTo>
                        <a:pt x="1" y="20"/>
                      </a:lnTo>
                      <a:lnTo>
                        <a:pt x="3" y="8"/>
                      </a:lnTo>
                      <a:lnTo>
                        <a:pt x="5" y="4"/>
                      </a:lnTo>
                      <a:lnTo>
                        <a:pt x="24" y="5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grpSp>
            <p:nvGrpSpPr>
              <p:cNvPr id="206" name="Group 124"/>
              <p:cNvGrpSpPr>
                <a:grpSpLocks/>
              </p:cNvGrpSpPr>
              <p:nvPr/>
            </p:nvGrpSpPr>
            <p:grpSpPr bwMode="auto">
              <a:xfrm>
                <a:off x="840290" y="5646466"/>
                <a:ext cx="205111" cy="108142"/>
                <a:chOff x="375" y="2315"/>
                <a:chExt cx="139" cy="71"/>
              </a:xfrm>
            </p:grpSpPr>
            <p:sp>
              <p:nvSpPr>
                <p:cNvPr id="207" name="Freeform 125"/>
                <p:cNvSpPr>
                  <a:spLocks/>
                </p:cNvSpPr>
                <p:nvPr/>
              </p:nvSpPr>
              <p:spPr bwMode="auto">
                <a:xfrm>
                  <a:off x="375" y="2315"/>
                  <a:ext cx="139" cy="71"/>
                </a:xfrm>
                <a:custGeom>
                  <a:avLst/>
                  <a:gdLst>
                    <a:gd name="T0" fmla="*/ 0 w 691"/>
                    <a:gd name="T1" fmla="*/ 0 h 355"/>
                    <a:gd name="T2" fmla="*/ 0 w 691"/>
                    <a:gd name="T3" fmla="*/ 0 h 355"/>
                    <a:gd name="T4" fmla="*/ 0 w 691"/>
                    <a:gd name="T5" fmla="*/ 0 h 355"/>
                    <a:gd name="T6" fmla="*/ 0 w 691"/>
                    <a:gd name="T7" fmla="*/ 0 h 355"/>
                    <a:gd name="T8" fmla="*/ 0 w 691"/>
                    <a:gd name="T9" fmla="*/ 0 h 355"/>
                    <a:gd name="T10" fmla="*/ 0 w 691"/>
                    <a:gd name="T11" fmla="*/ 0 h 355"/>
                    <a:gd name="T12" fmla="*/ 0 w 691"/>
                    <a:gd name="T13" fmla="*/ 0 h 355"/>
                    <a:gd name="T14" fmla="*/ 0 w 691"/>
                    <a:gd name="T15" fmla="*/ 0 h 355"/>
                    <a:gd name="T16" fmla="*/ 0 w 691"/>
                    <a:gd name="T17" fmla="*/ 0 h 355"/>
                    <a:gd name="T18" fmla="*/ 0 w 691"/>
                    <a:gd name="T19" fmla="*/ 0 h 355"/>
                    <a:gd name="T20" fmla="*/ 0 w 691"/>
                    <a:gd name="T21" fmla="*/ 0 h 355"/>
                    <a:gd name="T22" fmla="*/ 0 w 691"/>
                    <a:gd name="T23" fmla="*/ 0 h 355"/>
                    <a:gd name="T24" fmla="*/ 0 w 691"/>
                    <a:gd name="T25" fmla="*/ 0 h 355"/>
                    <a:gd name="T26" fmla="*/ 0 w 691"/>
                    <a:gd name="T27" fmla="*/ 0 h 355"/>
                    <a:gd name="T28" fmla="*/ 0 w 691"/>
                    <a:gd name="T29" fmla="*/ 0 h 355"/>
                    <a:gd name="T30" fmla="*/ 0 w 691"/>
                    <a:gd name="T31" fmla="*/ 0 h 355"/>
                    <a:gd name="T32" fmla="*/ 0 w 691"/>
                    <a:gd name="T33" fmla="*/ 0 h 355"/>
                    <a:gd name="T34" fmla="*/ 0 w 691"/>
                    <a:gd name="T35" fmla="*/ 0 h 355"/>
                    <a:gd name="T36" fmla="*/ 0 w 691"/>
                    <a:gd name="T37" fmla="*/ 0 h 355"/>
                    <a:gd name="T38" fmla="*/ 0 w 691"/>
                    <a:gd name="T39" fmla="*/ 0 h 355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0" t="0" r="r" b="b"/>
                  <a:pathLst>
                    <a:path w="691" h="355">
                      <a:moveTo>
                        <a:pt x="279" y="11"/>
                      </a:moveTo>
                      <a:lnTo>
                        <a:pt x="274" y="104"/>
                      </a:lnTo>
                      <a:lnTo>
                        <a:pt x="455" y="189"/>
                      </a:lnTo>
                      <a:lnTo>
                        <a:pt x="607" y="226"/>
                      </a:lnTo>
                      <a:lnTo>
                        <a:pt x="691" y="263"/>
                      </a:lnTo>
                      <a:lnTo>
                        <a:pt x="687" y="313"/>
                      </a:lnTo>
                      <a:lnTo>
                        <a:pt x="577" y="343"/>
                      </a:lnTo>
                      <a:lnTo>
                        <a:pt x="413" y="355"/>
                      </a:lnTo>
                      <a:lnTo>
                        <a:pt x="274" y="331"/>
                      </a:lnTo>
                      <a:lnTo>
                        <a:pt x="188" y="307"/>
                      </a:lnTo>
                      <a:lnTo>
                        <a:pt x="183" y="334"/>
                      </a:lnTo>
                      <a:lnTo>
                        <a:pt x="74" y="331"/>
                      </a:lnTo>
                      <a:lnTo>
                        <a:pt x="7" y="318"/>
                      </a:lnTo>
                      <a:lnTo>
                        <a:pt x="7" y="270"/>
                      </a:lnTo>
                      <a:lnTo>
                        <a:pt x="0" y="242"/>
                      </a:lnTo>
                      <a:lnTo>
                        <a:pt x="0" y="173"/>
                      </a:lnTo>
                      <a:lnTo>
                        <a:pt x="18" y="135"/>
                      </a:lnTo>
                      <a:lnTo>
                        <a:pt x="53" y="91"/>
                      </a:lnTo>
                      <a:lnTo>
                        <a:pt x="60" y="0"/>
                      </a:lnTo>
                      <a:lnTo>
                        <a:pt x="279" y="11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08" name="Freeform 126"/>
                <p:cNvSpPr>
                  <a:spLocks/>
                </p:cNvSpPr>
                <p:nvPr/>
              </p:nvSpPr>
              <p:spPr bwMode="auto">
                <a:xfrm>
                  <a:off x="421" y="2341"/>
                  <a:ext cx="42" cy="22"/>
                </a:xfrm>
                <a:custGeom>
                  <a:avLst/>
                  <a:gdLst>
                    <a:gd name="T0" fmla="*/ 0 w 208"/>
                    <a:gd name="T1" fmla="*/ 0 h 110"/>
                    <a:gd name="T2" fmla="*/ 0 w 208"/>
                    <a:gd name="T3" fmla="*/ 0 h 110"/>
                    <a:gd name="T4" fmla="*/ 0 w 208"/>
                    <a:gd name="T5" fmla="*/ 0 h 110"/>
                    <a:gd name="T6" fmla="*/ 0 w 208"/>
                    <a:gd name="T7" fmla="*/ 0 h 110"/>
                    <a:gd name="T8" fmla="*/ 0 w 20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08" h="110">
                      <a:moveTo>
                        <a:pt x="53" y="0"/>
                      </a:moveTo>
                      <a:lnTo>
                        <a:pt x="0" y="58"/>
                      </a:lnTo>
                      <a:lnTo>
                        <a:pt x="186" y="110"/>
                      </a:lnTo>
                      <a:lnTo>
                        <a:pt x="208" y="70"/>
                      </a:lnTo>
                      <a:lnTo>
                        <a:pt x="53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09" name="Freeform 127"/>
                <p:cNvSpPr>
                  <a:spLocks/>
                </p:cNvSpPr>
                <p:nvPr/>
              </p:nvSpPr>
              <p:spPr bwMode="auto">
                <a:xfrm>
                  <a:off x="463" y="2356"/>
                  <a:ext cx="46" cy="13"/>
                </a:xfrm>
                <a:custGeom>
                  <a:avLst/>
                  <a:gdLst>
                    <a:gd name="T0" fmla="*/ 0 w 233"/>
                    <a:gd name="T1" fmla="*/ 0 h 67"/>
                    <a:gd name="T2" fmla="*/ 0 w 233"/>
                    <a:gd name="T3" fmla="*/ 0 h 67"/>
                    <a:gd name="T4" fmla="*/ 0 w 233"/>
                    <a:gd name="T5" fmla="*/ 0 h 67"/>
                    <a:gd name="T6" fmla="*/ 0 w 233"/>
                    <a:gd name="T7" fmla="*/ 0 h 67"/>
                    <a:gd name="T8" fmla="*/ 0 w 233"/>
                    <a:gd name="T9" fmla="*/ 0 h 67"/>
                    <a:gd name="T10" fmla="*/ 0 w 233"/>
                    <a:gd name="T11" fmla="*/ 0 h 67"/>
                    <a:gd name="T12" fmla="*/ 0 w 233"/>
                    <a:gd name="T13" fmla="*/ 0 h 6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233" h="67">
                      <a:moveTo>
                        <a:pt x="27" y="0"/>
                      </a:moveTo>
                      <a:lnTo>
                        <a:pt x="0" y="32"/>
                      </a:lnTo>
                      <a:lnTo>
                        <a:pt x="115" y="62"/>
                      </a:lnTo>
                      <a:lnTo>
                        <a:pt x="168" y="67"/>
                      </a:lnTo>
                      <a:lnTo>
                        <a:pt x="233" y="64"/>
                      </a:lnTo>
                      <a:lnTo>
                        <a:pt x="165" y="30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10" name="Freeform 128"/>
                <p:cNvSpPr>
                  <a:spLocks/>
                </p:cNvSpPr>
                <p:nvPr/>
              </p:nvSpPr>
              <p:spPr bwMode="auto">
                <a:xfrm>
                  <a:off x="376" y="2341"/>
                  <a:ext cx="134" cy="41"/>
                </a:xfrm>
                <a:custGeom>
                  <a:avLst/>
                  <a:gdLst>
                    <a:gd name="T0" fmla="*/ 0 w 670"/>
                    <a:gd name="T1" fmla="*/ 0 h 209"/>
                    <a:gd name="T2" fmla="*/ 0 w 670"/>
                    <a:gd name="T3" fmla="*/ 0 h 209"/>
                    <a:gd name="T4" fmla="*/ 0 w 670"/>
                    <a:gd name="T5" fmla="*/ 0 h 209"/>
                    <a:gd name="T6" fmla="*/ 0 w 670"/>
                    <a:gd name="T7" fmla="*/ 0 h 209"/>
                    <a:gd name="T8" fmla="*/ 0 w 670"/>
                    <a:gd name="T9" fmla="*/ 0 h 209"/>
                    <a:gd name="T10" fmla="*/ 0 w 670"/>
                    <a:gd name="T11" fmla="*/ 0 h 209"/>
                    <a:gd name="T12" fmla="*/ 0 w 670"/>
                    <a:gd name="T13" fmla="*/ 0 h 209"/>
                    <a:gd name="T14" fmla="*/ 0 w 670"/>
                    <a:gd name="T15" fmla="*/ 0 h 209"/>
                    <a:gd name="T16" fmla="*/ 0 w 670"/>
                    <a:gd name="T17" fmla="*/ 0 h 209"/>
                    <a:gd name="T18" fmla="*/ 0 w 670"/>
                    <a:gd name="T19" fmla="*/ 0 h 209"/>
                    <a:gd name="T20" fmla="*/ 0 w 670"/>
                    <a:gd name="T21" fmla="*/ 0 h 209"/>
                    <a:gd name="T22" fmla="*/ 0 w 670"/>
                    <a:gd name="T23" fmla="*/ 0 h 209"/>
                    <a:gd name="T24" fmla="*/ 0 w 670"/>
                    <a:gd name="T25" fmla="*/ 0 h 209"/>
                    <a:gd name="T26" fmla="*/ 0 w 670"/>
                    <a:gd name="T27" fmla="*/ 0 h 209"/>
                    <a:gd name="T28" fmla="*/ 0 w 670"/>
                    <a:gd name="T29" fmla="*/ 0 h 209"/>
                    <a:gd name="T30" fmla="*/ 0 w 670"/>
                    <a:gd name="T31" fmla="*/ 0 h 209"/>
                    <a:gd name="T32" fmla="*/ 0 w 670"/>
                    <a:gd name="T33" fmla="*/ 0 h 209"/>
                    <a:gd name="T34" fmla="*/ 0 w 670"/>
                    <a:gd name="T35" fmla="*/ 0 h 209"/>
                    <a:gd name="T36" fmla="*/ 0 w 670"/>
                    <a:gd name="T37" fmla="*/ 0 h 209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670" h="209">
                      <a:moveTo>
                        <a:pt x="670" y="178"/>
                      </a:moveTo>
                      <a:lnTo>
                        <a:pt x="670" y="146"/>
                      </a:lnTo>
                      <a:lnTo>
                        <a:pt x="582" y="155"/>
                      </a:lnTo>
                      <a:lnTo>
                        <a:pt x="442" y="134"/>
                      </a:lnTo>
                      <a:lnTo>
                        <a:pt x="361" y="116"/>
                      </a:lnTo>
                      <a:lnTo>
                        <a:pt x="206" y="66"/>
                      </a:lnTo>
                      <a:lnTo>
                        <a:pt x="140" y="58"/>
                      </a:lnTo>
                      <a:lnTo>
                        <a:pt x="73" y="34"/>
                      </a:lnTo>
                      <a:lnTo>
                        <a:pt x="40" y="0"/>
                      </a:lnTo>
                      <a:lnTo>
                        <a:pt x="0" y="43"/>
                      </a:lnTo>
                      <a:lnTo>
                        <a:pt x="0" y="132"/>
                      </a:lnTo>
                      <a:lnTo>
                        <a:pt x="49" y="146"/>
                      </a:lnTo>
                      <a:lnTo>
                        <a:pt x="170" y="162"/>
                      </a:lnTo>
                      <a:lnTo>
                        <a:pt x="218" y="167"/>
                      </a:lnTo>
                      <a:lnTo>
                        <a:pt x="298" y="196"/>
                      </a:lnTo>
                      <a:lnTo>
                        <a:pt x="388" y="209"/>
                      </a:lnTo>
                      <a:lnTo>
                        <a:pt x="452" y="209"/>
                      </a:lnTo>
                      <a:lnTo>
                        <a:pt x="553" y="209"/>
                      </a:lnTo>
                      <a:lnTo>
                        <a:pt x="670" y="178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11" name="Freeform 129"/>
                <p:cNvSpPr>
                  <a:spLocks/>
                </p:cNvSpPr>
                <p:nvPr/>
              </p:nvSpPr>
              <p:spPr bwMode="auto">
                <a:xfrm>
                  <a:off x="386" y="2317"/>
                  <a:ext cx="44" cy="34"/>
                </a:xfrm>
                <a:custGeom>
                  <a:avLst/>
                  <a:gdLst>
                    <a:gd name="T0" fmla="*/ 0 w 219"/>
                    <a:gd name="T1" fmla="*/ 0 h 171"/>
                    <a:gd name="T2" fmla="*/ 0 w 219"/>
                    <a:gd name="T3" fmla="*/ 0 h 171"/>
                    <a:gd name="T4" fmla="*/ 0 w 219"/>
                    <a:gd name="T5" fmla="*/ 0 h 171"/>
                    <a:gd name="T6" fmla="*/ 0 w 219"/>
                    <a:gd name="T7" fmla="*/ 0 h 171"/>
                    <a:gd name="T8" fmla="*/ 0 w 219"/>
                    <a:gd name="T9" fmla="*/ 0 h 171"/>
                    <a:gd name="T10" fmla="*/ 0 w 219"/>
                    <a:gd name="T11" fmla="*/ 0 h 171"/>
                    <a:gd name="T12" fmla="*/ 0 w 219"/>
                    <a:gd name="T13" fmla="*/ 0 h 171"/>
                    <a:gd name="T14" fmla="*/ 0 w 219"/>
                    <a:gd name="T15" fmla="*/ 0 h 171"/>
                    <a:gd name="T16" fmla="*/ 0 w 219"/>
                    <a:gd name="T17" fmla="*/ 0 h 171"/>
                    <a:gd name="T18" fmla="*/ 0 w 219"/>
                    <a:gd name="T19" fmla="*/ 0 h 17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19" h="171">
                      <a:moveTo>
                        <a:pt x="214" y="11"/>
                      </a:moveTo>
                      <a:lnTo>
                        <a:pt x="207" y="96"/>
                      </a:lnTo>
                      <a:lnTo>
                        <a:pt x="219" y="114"/>
                      </a:lnTo>
                      <a:lnTo>
                        <a:pt x="170" y="171"/>
                      </a:lnTo>
                      <a:lnTo>
                        <a:pt x="103" y="171"/>
                      </a:lnTo>
                      <a:lnTo>
                        <a:pt x="26" y="146"/>
                      </a:lnTo>
                      <a:lnTo>
                        <a:pt x="0" y="112"/>
                      </a:lnTo>
                      <a:lnTo>
                        <a:pt x="15" y="89"/>
                      </a:lnTo>
                      <a:lnTo>
                        <a:pt x="20" y="0"/>
                      </a:lnTo>
                      <a:lnTo>
                        <a:pt x="214" y="11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grpSp>
            <p:nvGrpSpPr>
              <p:cNvPr id="212" name="Group 130"/>
              <p:cNvGrpSpPr>
                <a:grpSpLocks/>
              </p:cNvGrpSpPr>
              <p:nvPr/>
            </p:nvGrpSpPr>
            <p:grpSpPr bwMode="auto">
              <a:xfrm>
                <a:off x="844717" y="5457598"/>
                <a:ext cx="85586" cy="216286"/>
                <a:chOff x="378" y="2191"/>
                <a:chExt cx="58" cy="142"/>
              </a:xfrm>
            </p:grpSpPr>
            <p:sp>
              <p:nvSpPr>
                <p:cNvPr id="213" name="Freeform 131"/>
                <p:cNvSpPr>
                  <a:spLocks/>
                </p:cNvSpPr>
                <p:nvPr/>
              </p:nvSpPr>
              <p:spPr bwMode="auto">
                <a:xfrm>
                  <a:off x="378" y="2191"/>
                  <a:ext cx="58" cy="142"/>
                </a:xfrm>
                <a:custGeom>
                  <a:avLst/>
                  <a:gdLst>
                    <a:gd name="T0" fmla="*/ 0 w 292"/>
                    <a:gd name="T1" fmla="*/ 0 h 710"/>
                    <a:gd name="T2" fmla="*/ 0 w 292"/>
                    <a:gd name="T3" fmla="*/ 0 h 710"/>
                    <a:gd name="T4" fmla="*/ 0 w 292"/>
                    <a:gd name="T5" fmla="*/ 0 h 710"/>
                    <a:gd name="T6" fmla="*/ 0 w 292"/>
                    <a:gd name="T7" fmla="*/ 0 h 710"/>
                    <a:gd name="T8" fmla="*/ 0 w 292"/>
                    <a:gd name="T9" fmla="*/ 0 h 710"/>
                    <a:gd name="T10" fmla="*/ 0 w 292"/>
                    <a:gd name="T11" fmla="*/ 0 h 710"/>
                    <a:gd name="T12" fmla="*/ 0 w 292"/>
                    <a:gd name="T13" fmla="*/ 0 h 710"/>
                    <a:gd name="T14" fmla="*/ 0 w 292"/>
                    <a:gd name="T15" fmla="*/ 0 h 71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92" h="710">
                      <a:moveTo>
                        <a:pt x="24" y="15"/>
                      </a:moveTo>
                      <a:lnTo>
                        <a:pt x="6" y="256"/>
                      </a:lnTo>
                      <a:lnTo>
                        <a:pt x="10" y="454"/>
                      </a:lnTo>
                      <a:lnTo>
                        <a:pt x="0" y="678"/>
                      </a:lnTo>
                      <a:lnTo>
                        <a:pt x="144" y="710"/>
                      </a:lnTo>
                      <a:lnTo>
                        <a:pt x="283" y="710"/>
                      </a:lnTo>
                      <a:lnTo>
                        <a:pt x="292" y="0"/>
                      </a:lnTo>
                      <a:lnTo>
                        <a:pt x="24" y="15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14" name="Freeform 132"/>
                <p:cNvSpPr>
                  <a:spLocks/>
                </p:cNvSpPr>
                <p:nvPr/>
              </p:nvSpPr>
              <p:spPr bwMode="auto">
                <a:xfrm>
                  <a:off x="383" y="2193"/>
                  <a:ext cx="50" cy="136"/>
                </a:xfrm>
                <a:custGeom>
                  <a:avLst/>
                  <a:gdLst>
                    <a:gd name="T0" fmla="*/ 0 w 252"/>
                    <a:gd name="T1" fmla="*/ 0 h 681"/>
                    <a:gd name="T2" fmla="*/ 0 w 252"/>
                    <a:gd name="T3" fmla="*/ 0 h 681"/>
                    <a:gd name="T4" fmla="*/ 0 w 252"/>
                    <a:gd name="T5" fmla="*/ 0 h 681"/>
                    <a:gd name="T6" fmla="*/ 0 w 252"/>
                    <a:gd name="T7" fmla="*/ 0 h 681"/>
                    <a:gd name="T8" fmla="*/ 0 w 252"/>
                    <a:gd name="T9" fmla="*/ 0 h 681"/>
                    <a:gd name="T10" fmla="*/ 0 w 252"/>
                    <a:gd name="T11" fmla="*/ 0 h 681"/>
                    <a:gd name="T12" fmla="*/ 0 w 252"/>
                    <a:gd name="T13" fmla="*/ 0 h 681"/>
                    <a:gd name="T14" fmla="*/ 0 w 252"/>
                    <a:gd name="T15" fmla="*/ 0 h 68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52" h="681">
                      <a:moveTo>
                        <a:pt x="23" y="21"/>
                      </a:moveTo>
                      <a:lnTo>
                        <a:pt x="0" y="223"/>
                      </a:lnTo>
                      <a:lnTo>
                        <a:pt x="5" y="385"/>
                      </a:lnTo>
                      <a:lnTo>
                        <a:pt x="5" y="633"/>
                      </a:lnTo>
                      <a:lnTo>
                        <a:pt x="128" y="681"/>
                      </a:lnTo>
                      <a:lnTo>
                        <a:pt x="238" y="681"/>
                      </a:lnTo>
                      <a:lnTo>
                        <a:pt x="252" y="0"/>
                      </a:lnTo>
                      <a:lnTo>
                        <a:pt x="23" y="2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grpSp>
            <p:nvGrpSpPr>
              <p:cNvPr id="215" name="Group 133"/>
              <p:cNvGrpSpPr>
                <a:grpSpLocks/>
              </p:cNvGrpSpPr>
              <p:nvPr/>
            </p:nvGrpSpPr>
            <p:grpSpPr bwMode="auto">
              <a:xfrm>
                <a:off x="888985" y="5676929"/>
                <a:ext cx="208062" cy="108142"/>
                <a:chOff x="408" y="2335"/>
                <a:chExt cx="141" cy="71"/>
              </a:xfrm>
            </p:grpSpPr>
            <p:sp>
              <p:nvSpPr>
                <p:cNvPr id="216" name="Freeform 134"/>
                <p:cNvSpPr>
                  <a:spLocks/>
                </p:cNvSpPr>
                <p:nvPr/>
              </p:nvSpPr>
              <p:spPr bwMode="auto">
                <a:xfrm>
                  <a:off x="408" y="2335"/>
                  <a:ext cx="141" cy="71"/>
                </a:xfrm>
                <a:custGeom>
                  <a:avLst/>
                  <a:gdLst>
                    <a:gd name="T0" fmla="*/ 0 w 703"/>
                    <a:gd name="T1" fmla="*/ 0 h 356"/>
                    <a:gd name="T2" fmla="*/ 0 w 703"/>
                    <a:gd name="T3" fmla="*/ 0 h 356"/>
                    <a:gd name="T4" fmla="*/ 0 w 703"/>
                    <a:gd name="T5" fmla="*/ 0 h 356"/>
                    <a:gd name="T6" fmla="*/ 0 w 703"/>
                    <a:gd name="T7" fmla="*/ 0 h 356"/>
                    <a:gd name="T8" fmla="*/ 0 w 703"/>
                    <a:gd name="T9" fmla="*/ 0 h 356"/>
                    <a:gd name="T10" fmla="*/ 0 w 703"/>
                    <a:gd name="T11" fmla="*/ 0 h 356"/>
                    <a:gd name="T12" fmla="*/ 0 w 703"/>
                    <a:gd name="T13" fmla="*/ 0 h 356"/>
                    <a:gd name="T14" fmla="*/ 0 w 703"/>
                    <a:gd name="T15" fmla="*/ 0 h 356"/>
                    <a:gd name="T16" fmla="*/ 0 w 703"/>
                    <a:gd name="T17" fmla="*/ 0 h 356"/>
                    <a:gd name="T18" fmla="*/ 0 w 703"/>
                    <a:gd name="T19" fmla="*/ 0 h 356"/>
                    <a:gd name="T20" fmla="*/ 0 w 703"/>
                    <a:gd name="T21" fmla="*/ 0 h 356"/>
                    <a:gd name="T22" fmla="*/ 0 w 703"/>
                    <a:gd name="T23" fmla="*/ 0 h 356"/>
                    <a:gd name="T24" fmla="*/ 0 w 703"/>
                    <a:gd name="T25" fmla="*/ 0 h 356"/>
                    <a:gd name="T26" fmla="*/ 0 w 703"/>
                    <a:gd name="T27" fmla="*/ 0 h 356"/>
                    <a:gd name="T28" fmla="*/ 0 w 703"/>
                    <a:gd name="T29" fmla="*/ 0 h 356"/>
                    <a:gd name="T30" fmla="*/ 0 w 703"/>
                    <a:gd name="T31" fmla="*/ 0 h 356"/>
                    <a:gd name="T32" fmla="*/ 0 w 703"/>
                    <a:gd name="T33" fmla="*/ 0 h 356"/>
                    <a:gd name="T34" fmla="*/ 0 w 703"/>
                    <a:gd name="T35" fmla="*/ 0 h 356"/>
                    <a:gd name="T36" fmla="*/ 0 w 703"/>
                    <a:gd name="T37" fmla="*/ 0 h 356"/>
                    <a:gd name="T38" fmla="*/ 0 w 703"/>
                    <a:gd name="T39" fmla="*/ 0 h 35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0" t="0" r="r" b="b"/>
                  <a:pathLst>
                    <a:path w="703" h="356">
                      <a:moveTo>
                        <a:pt x="285" y="13"/>
                      </a:moveTo>
                      <a:lnTo>
                        <a:pt x="280" y="104"/>
                      </a:lnTo>
                      <a:lnTo>
                        <a:pt x="463" y="191"/>
                      </a:lnTo>
                      <a:lnTo>
                        <a:pt x="617" y="227"/>
                      </a:lnTo>
                      <a:lnTo>
                        <a:pt x="703" y="264"/>
                      </a:lnTo>
                      <a:lnTo>
                        <a:pt x="698" y="314"/>
                      </a:lnTo>
                      <a:lnTo>
                        <a:pt x="588" y="345"/>
                      </a:lnTo>
                      <a:lnTo>
                        <a:pt x="420" y="356"/>
                      </a:lnTo>
                      <a:lnTo>
                        <a:pt x="280" y="332"/>
                      </a:lnTo>
                      <a:lnTo>
                        <a:pt x="194" y="307"/>
                      </a:lnTo>
                      <a:lnTo>
                        <a:pt x="188" y="335"/>
                      </a:lnTo>
                      <a:lnTo>
                        <a:pt x="76" y="332"/>
                      </a:lnTo>
                      <a:lnTo>
                        <a:pt x="8" y="320"/>
                      </a:lnTo>
                      <a:lnTo>
                        <a:pt x="8" y="271"/>
                      </a:lnTo>
                      <a:lnTo>
                        <a:pt x="0" y="243"/>
                      </a:lnTo>
                      <a:lnTo>
                        <a:pt x="0" y="174"/>
                      </a:lnTo>
                      <a:lnTo>
                        <a:pt x="22" y="136"/>
                      </a:lnTo>
                      <a:lnTo>
                        <a:pt x="56" y="94"/>
                      </a:lnTo>
                      <a:lnTo>
                        <a:pt x="64" y="0"/>
                      </a:lnTo>
                      <a:lnTo>
                        <a:pt x="285" y="13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17" name="Freeform 135"/>
                <p:cNvSpPr>
                  <a:spLocks/>
                </p:cNvSpPr>
                <p:nvPr/>
              </p:nvSpPr>
              <p:spPr bwMode="auto">
                <a:xfrm>
                  <a:off x="455" y="2361"/>
                  <a:ext cx="42" cy="22"/>
                </a:xfrm>
                <a:custGeom>
                  <a:avLst/>
                  <a:gdLst>
                    <a:gd name="T0" fmla="*/ 0 w 210"/>
                    <a:gd name="T1" fmla="*/ 0 h 111"/>
                    <a:gd name="T2" fmla="*/ 0 w 210"/>
                    <a:gd name="T3" fmla="*/ 0 h 111"/>
                    <a:gd name="T4" fmla="*/ 0 w 210"/>
                    <a:gd name="T5" fmla="*/ 0 h 111"/>
                    <a:gd name="T6" fmla="*/ 0 w 210"/>
                    <a:gd name="T7" fmla="*/ 0 h 111"/>
                    <a:gd name="T8" fmla="*/ 0 w 210"/>
                    <a:gd name="T9" fmla="*/ 0 h 1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0" h="111">
                      <a:moveTo>
                        <a:pt x="53" y="0"/>
                      </a:moveTo>
                      <a:lnTo>
                        <a:pt x="0" y="60"/>
                      </a:lnTo>
                      <a:lnTo>
                        <a:pt x="187" y="111"/>
                      </a:lnTo>
                      <a:lnTo>
                        <a:pt x="210" y="71"/>
                      </a:lnTo>
                      <a:lnTo>
                        <a:pt x="53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18" name="Freeform 136"/>
                <p:cNvSpPr>
                  <a:spLocks/>
                </p:cNvSpPr>
                <p:nvPr/>
              </p:nvSpPr>
              <p:spPr bwMode="auto">
                <a:xfrm>
                  <a:off x="497" y="2377"/>
                  <a:ext cx="47" cy="13"/>
                </a:xfrm>
                <a:custGeom>
                  <a:avLst/>
                  <a:gdLst>
                    <a:gd name="T0" fmla="*/ 0 w 237"/>
                    <a:gd name="T1" fmla="*/ 0 h 66"/>
                    <a:gd name="T2" fmla="*/ 0 w 237"/>
                    <a:gd name="T3" fmla="*/ 0 h 66"/>
                    <a:gd name="T4" fmla="*/ 0 w 237"/>
                    <a:gd name="T5" fmla="*/ 0 h 66"/>
                    <a:gd name="T6" fmla="*/ 0 w 237"/>
                    <a:gd name="T7" fmla="*/ 0 h 66"/>
                    <a:gd name="T8" fmla="*/ 0 w 237"/>
                    <a:gd name="T9" fmla="*/ 0 h 66"/>
                    <a:gd name="T10" fmla="*/ 0 w 237"/>
                    <a:gd name="T11" fmla="*/ 0 h 66"/>
                    <a:gd name="T12" fmla="*/ 0 w 237"/>
                    <a:gd name="T13" fmla="*/ 0 h 6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237" h="66">
                      <a:moveTo>
                        <a:pt x="27" y="0"/>
                      </a:moveTo>
                      <a:lnTo>
                        <a:pt x="0" y="31"/>
                      </a:lnTo>
                      <a:lnTo>
                        <a:pt x="116" y="59"/>
                      </a:lnTo>
                      <a:lnTo>
                        <a:pt x="171" y="66"/>
                      </a:lnTo>
                      <a:lnTo>
                        <a:pt x="237" y="61"/>
                      </a:lnTo>
                      <a:lnTo>
                        <a:pt x="168" y="28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19" name="Freeform 137"/>
                <p:cNvSpPr>
                  <a:spLocks/>
                </p:cNvSpPr>
                <p:nvPr/>
              </p:nvSpPr>
              <p:spPr bwMode="auto">
                <a:xfrm>
                  <a:off x="410" y="2361"/>
                  <a:ext cx="135" cy="42"/>
                </a:xfrm>
                <a:custGeom>
                  <a:avLst/>
                  <a:gdLst>
                    <a:gd name="T0" fmla="*/ 0 w 678"/>
                    <a:gd name="T1" fmla="*/ 0 h 211"/>
                    <a:gd name="T2" fmla="*/ 0 w 678"/>
                    <a:gd name="T3" fmla="*/ 0 h 211"/>
                    <a:gd name="T4" fmla="*/ 0 w 678"/>
                    <a:gd name="T5" fmla="*/ 0 h 211"/>
                    <a:gd name="T6" fmla="*/ 0 w 678"/>
                    <a:gd name="T7" fmla="*/ 0 h 211"/>
                    <a:gd name="T8" fmla="*/ 0 w 678"/>
                    <a:gd name="T9" fmla="*/ 0 h 211"/>
                    <a:gd name="T10" fmla="*/ 0 w 678"/>
                    <a:gd name="T11" fmla="*/ 0 h 211"/>
                    <a:gd name="T12" fmla="*/ 0 w 678"/>
                    <a:gd name="T13" fmla="*/ 0 h 211"/>
                    <a:gd name="T14" fmla="*/ 0 w 678"/>
                    <a:gd name="T15" fmla="*/ 0 h 211"/>
                    <a:gd name="T16" fmla="*/ 0 w 678"/>
                    <a:gd name="T17" fmla="*/ 0 h 211"/>
                    <a:gd name="T18" fmla="*/ 0 w 678"/>
                    <a:gd name="T19" fmla="*/ 0 h 211"/>
                    <a:gd name="T20" fmla="*/ 0 w 678"/>
                    <a:gd name="T21" fmla="*/ 0 h 211"/>
                    <a:gd name="T22" fmla="*/ 0 w 678"/>
                    <a:gd name="T23" fmla="*/ 0 h 211"/>
                    <a:gd name="T24" fmla="*/ 0 w 678"/>
                    <a:gd name="T25" fmla="*/ 0 h 211"/>
                    <a:gd name="T26" fmla="*/ 0 w 678"/>
                    <a:gd name="T27" fmla="*/ 0 h 211"/>
                    <a:gd name="T28" fmla="*/ 0 w 678"/>
                    <a:gd name="T29" fmla="*/ 0 h 211"/>
                    <a:gd name="T30" fmla="*/ 0 w 678"/>
                    <a:gd name="T31" fmla="*/ 0 h 211"/>
                    <a:gd name="T32" fmla="*/ 0 w 678"/>
                    <a:gd name="T33" fmla="*/ 0 h 211"/>
                    <a:gd name="T34" fmla="*/ 0 w 678"/>
                    <a:gd name="T35" fmla="*/ 0 h 211"/>
                    <a:gd name="T36" fmla="*/ 0 w 678"/>
                    <a:gd name="T37" fmla="*/ 0 h 211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678" h="211">
                      <a:moveTo>
                        <a:pt x="678" y="178"/>
                      </a:moveTo>
                      <a:lnTo>
                        <a:pt x="678" y="147"/>
                      </a:lnTo>
                      <a:lnTo>
                        <a:pt x="590" y="156"/>
                      </a:lnTo>
                      <a:lnTo>
                        <a:pt x="446" y="136"/>
                      </a:lnTo>
                      <a:lnTo>
                        <a:pt x="365" y="117"/>
                      </a:lnTo>
                      <a:lnTo>
                        <a:pt x="209" y="66"/>
                      </a:lnTo>
                      <a:lnTo>
                        <a:pt x="140" y="60"/>
                      </a:lnTo>
                      <a:lnTo>
                        <a:pt x="74" y="35"/>
                      </a:lnTo>
                      <a:lnTo>
                        <a:pt x="39" y="0"/>
                      </a:lnTo>
                      <a:lnTo>
                        <a:pt x="0" y="44"/>
                      </a:lnTo>
                      <a:lnTo>
                        <a:pt x="0" y="133"/>
                      </a:lnTo>
                      <a:lnTo>
                        <a:pt x="50" y="147"/>
                      </a:lnTo>
                      <a:lnTo>
                        <a:pt x="171" y="162"/>
                      </a:lnTo>
                      <a:lnTo>
                        <a:pt x="220" y="170"/>
                      </a:lnTo>
                      <a:lnTo>
                        <a:pt x="300" y="197"/>
                      </a:lnTo>
                      <a:lnTo>
                        <a:pt x="392" y="211"/>
                      </a:lnTo>
                      <a:lnTo>
                        <a:pt x="458" y="211"/>
                      </a:lnTo>
                      <a:lnTo>
                        <a:pt x="560" y="211"/>
                      </a:lnTo>
                      <a:lnTo>
                        <a:pt x="678" y="178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20" name="Freeform 138"/>
                <p:cNvSpPr>
                  <a:spLocks/>
                </p:cNvSpPr>
                <p:nvPr/>
              </p:nvSpPr>
              <p:spPr bwMode="auto">
                <a:xfrm>
                  <a:off x="419" y="2337"/>
                  <a:ext cx="45" cy="34"/>
                </a:xfrm>
                <a:custGeom>
                  <a:avLst/>
                  <a:gdLst>
                    <a:gd name="T0" fmla="*/ 0 w 224"/>
                    <a:gd name="T1" fmla="*/ 0 h 170"/>
                    <a:gd name="T2" fmla="*/ 0 w 224"/>
                    <a:gd name="T3" fmla="*/ 0 h 170"/>
                    <a:gd name="T4" fmla="*/ 0 w 224"/>
                    <a:gd name="T5" fmla="*/ 0 h 170"/>
                    <a:gd name="T6" fmla="*/ 0 w 224"/>
                    <a:gd name="T7" fmla="*/ 0 h 170"/>
                    <a:gd name="T8" fmla="*/ 0 w 224"/>
                    <a:gd name="T9" fmla="*/ 0 h 170"/>
                    <a:gd name="T10" fmla="*/ 0 w 224"/>
                    <a:gd name="T11" fmla="*/ 0 h 170"/>
                    <a:gd name="T12" fmla="*/ 0 w 224"/>
                    <a:gd name="T13" fmla="*/ 0 h 170"/>
                    <a:gd name="T14" fmla="*/ 0 w 224"/>
                    <a:gd name="T15" fmla="*/ 0 h 170"/>
                    <a:gd name="T16" fmla="*/ 0 w 224"/>
                    <a:gd name="T17" fmla="*/ 0 h 170"/>
                    <a:gd name="T18" fmla="*/ 0 w 224"/>
                    <a:gd name="T19" fmla="*/ 0 h 17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24" h="170">
                      <a:moveTo>
                        <a:pt x="216" y="12"/>
                      </a:moveTo>
                      <a:lnTo>
                        <a:pt x="210" y="95"/>
                      </a:lnTo>
                      <a:lnTo>
                        <a:pt x="224" y="114"/>
                      </a:lnTo>
                      <a:lnTo>
                        <a:pt x="173" y="170"/>
                      </a:lnTo>
                      <a:lnTo>
                        <a:pt x="105" y="170"/>
                      </a:lnTo>
                      <a:lnTo>
                        <a:pt x="28" y="145"/>
                      </a:lnTo>
                      <a:lnTo>
                        <a:pt x="0" y="112"/>
                      </a:lnTo>
                      <a:lnTo>
                        <a:pt x="16" y="89"/>
                      </a:lnTo>
                      <a:lnTo>
                        <a:pt x="20" y="0"/>
                      </a:lnTo>
                      <a:lnTo>
                        <a:pt x="216" y="12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sp>
            <p:nvSpPr>
              <p:cNvPr id="221" name="Oval 139"/>
              <p:cNvSpPr>
                <a:spLocks noChangeArrowheads="1"/>
              </p:cNvSpPr>
              <p:nvPr/>
            </p:nvSpPr>
            <p:spPr bwMode="auto">
              <a:xfrm>
                <a:off x="579106" y="5678452"/>
                <a:ext cx="246429" cy="99004"/>
              </a:xfrm>
              <a:prstGeom prst="ellipse">
                <a:avLst/>
              </a:prstGeom>
              <a:solidFill>
                <a:srgbClr val="60606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22" name="Rectangle 140"/>
              <p:cNvSpPr>
                <a:spLocks noChangeArrowheads="1"/>
              </p:cNvSpPr>
              <p:nvPr/>
            </p:nvSpPr>
            <p:spPr bwMode="auto">
              <a:xfrm>
                <a:off x="669118" y="5481967"/>
                <a:ext cx="64927" cy="225424"/>
              </a:xfrm>
              <a:prstGeom prst="rect">
                <a:avLst/>
              </a:prstGeom>
              <a:solidFill>
                <a:srgbClr val="60606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grpSp>
            <p:nvGrpSpPr>
              <p:cNvPr id="223" name="Group 141"/>
              <p:cNvGrpSpPr>
                <a:grpSpLocks/>
              </p:cNvGrpSpPr>
              <p:nvPr/>
            </p:nvGrpSpPr>
            <p:grpSpPr bwMode="auto">
              <a:xfrm>
                <a:off x="555496" y="5396673"/>
                <a:ext cx="326112" cy="117281"/>
                <a:chOff x="182" y="2151"/>
                <a:chExt cx="221" cy="77"/>
              </a:xfrm>
            </p:grpSpPr>
            <p:sp>
              <p:nvSpPr>
                <p:cNvPr id="224" name="Freeform 142"/>
                <p:cNvSpPr>
                  <a:spLocks/>
                </p:cNvSpPr>
                <p:nvPr/>
              </p:nvSpPr>
              <p:spPr bwMode="auto">
                <a:xfrm>
                  <a:off x="182" y="2151"/>
                  <a:ext cx="221" cy="77"/>
                </a:xfrm>
                <a:custGeom>
                  <a:avLst/>
                  <a:gdLst>
                    <a:gd name="T0" fmla="*/ 0 w 1106"/>
                    <a:gd name="T1" fmla="*/ 0 h 386"/>
                    <a:gd name="T2" fmla="*/ 0 w 1106"/>
                    <a:gd name="T3" fmla="*/ 0 h 386"/>
                    <a:gd name="T4" fmla="*/ 0 w 1106"/>
                    <a:gd name="T5" fmla="*/ 0 h 386"/>
                    <a:gd name="T6" fmla="*/ 0 w 1106"/>
                    <a:gd name="T7" fmla="*/ 0 h 386"/>
                    <a:gd name="T8" fmla="*/ 0 w 1106"/>
                    <a:gd name="T9" fmla="*/ 0 h 386"/>
                    <a:gd name="T10" fmla="*/ 0 w 1106"/>
                    <a:gd name="T11" fmla="*/ 0 h 386"/>
                    <a:gd name="T12" fmla="*/ 0 w 1106"/>
                    <a:gd name="T13" fmla="*/ 0 h 386"/>
                    <a:gd name="T14" fmla="*/ 0 w 1106"/>
                    <a:gd name="T15" fmla="*/ 0 h 38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106" h="386">
                      <a:moveTo>
                        <a:pt x="1106" y="202"/>
                      </a:moveTo>
                      <a:lnTo>
                        <a:pt x="1099" y="321"/>
                      </a:lnTo>
                      <a:lnTo>
                        <a:pt x="735" y="386"/>
                      </a:lnTo>
                      <a:lnTo>
                        <a:pt x="334" y="386"/>
                      </a:lnTo>
                      <a:lnTo>
                        <a:pt x="19" y="288"/>
                      </a:lnTo>
                      <a:lnTo>
                        <a:pt x="0" y="10"/>
                      </a:lnTo>
                      <a:lnTo>
                        <a:pt x="625" y="0"/>
                      </a:lnTo>
                      <a:lnTo>
                        <a:pt x="1106" y="202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25" name="Freeform 143"/>
                <p:cNvSpPr>
                  <a:spLocks/>
                </p:cNvSpPr>
                <p:nvPr/>
              </p:nvSpPr>
              <p:spPr bwMode="auto">
                <a:xfrm>
                  <a:off x="187" y="2180"/>
                  <a:ext cx="211" cy="45"/>
                </a:xfrm>
                <a:custGeom>
                  <a:avLst/>
                  <a:gdLst>
                    <a:gd name="T0" fmla="*/ 0 w 1055"/>
                    <a:gd name="T1" fmla="*/ 0 h 221"/>
                    <a:gd name="T2" fmla="*/ 0 w 1055"/>
                    <a:gd name="T3" fmla="*/ 0 h 221"/>
                    <a:gd name="T4" fmla="*/ 0 w 1055"/>
                    <a:gd name="T5" fmla="*/ 0 h 221"/>
                    <a:gd name="T6" fmla="*/ 0 w 1055"/>
                    <a:gd name="T7" fmla="*/ 0 h 221"/>
                    <a:gd name="T8" fmla="*/ 0 w 1055"/>
                    <a:gd name="T9" fmla="*/ 0 h 221"/>
                    <a:gd name="T10" fmla="*/ 0 w 1055"/>
                    <a:gd name="T11" fmla="*/ 0 h 221"/>
                    <a:gd name="T12" fmla="*/ 0 w 1055"/>
                    <a:gd name="T13" fmla="*/ 0 h 221"/>
                    <a:gd name="T14" fmla="*/ 0 w 1055"/>
                    <a:gd name="T15" fmla="*/ 0 h 221"/>
                    <a:gd name="T16" fmla="*/ 0 w 1055"/>
                    <a:gd name="T17" fmla="*/ 0 h 22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5" h="221">
                      <a:moveTo>
                        <a:pt x="1055" y="75"/>
                      </a:moveTo>
                      <a:lnTo>
                        <a:pt x="1049" y="162"/>
                      </a:lnTo>
                      <a:lnTo>
                        <a:pt x="721" y="221"/>
                      </a:lnTo>
                      <a:lnTo>
                        <a:pt x="296" y="221"/>
                      </a:lnTo>
                      <a:lnTo>
                        <a:pt x="0" y="119"/>
                      </a:lnTo>
                      <a:lnTo>
                        <a:pt x="0" y="0"/>
                      </a:lnTo>
                      <a:lnTo>
                        <a:pt x="283" y="119"/>
                      </a:lnTo>
                      <a:lnTo>
                        <a:pt x="716" y="124"/>
                      </a:lnTo>
                      <a:lnTo>
                        <a:pt x="1055" y="75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sp>
            <p:nvSpPr>
              <p:cNvPr id="226" name="Freeform 144"/>
              <p:cNvSpPr>
                <a:spLocks/>
              </p:cNvSpPr>
              <p:nvPr/>
            </p:nvSpPr>
            <p:spPr bwMode="auto">
              <a:xfrm>
                <a:off x="545168" y="5273297"/>
                <a:ext cx="445636" cy="426479"/>
              </a:xfrm>
              <a:custGeom>
                <a:avLst/>
                <a:gdLst>
                  <a:gd name="T0" fmla="*/ 2147483646 w 1507"/>
                  <a:gd name="T1" fmla="*/ 2147483646 h 1401"/>
                  <a:gd name="T2" fmla="*/ 2147483646 w 1507"/>
                  <a:gd name="T3" fmla="*/ 2147483646 h 1401"/>
                  <a:gd name="T4" fmla="*/ 2147483646 w 1507"/>
                  <a:gd name="T5" fmla="*/ 2147483646 h 1401"/>
                  <a:gd name="T6" fmla="*/ 2147483646 w 1507"/>
                  <a:gd name="T7" fmla="*/ 2147483646 h 1401"/>
                  <a:gd name="T8" fmla="*/ 2147483646 w 1507"/>
                  <a:gd name="T9" fmla="*/ 2147483646 h 1401"/>
                  <a:gd name="T10" fmla="*/ 2147483646 w 1507"/>
                  <a:gd name="T11" fmla="*/ 2147483646 h 1401"/>
                  <a:gd name="T12" fmla="*/ 2147483646 w 1507"/>
                  <a:gd name="T13" fmla="*/ 2147483646 h 1401"/>
                  <a:gd name="T14" fmla="*/ 2147483646 w 1507"/>
                  <a:gd name="T15" fmla="*/ 2147483646 h 1401"/>
                  <a:gd name="T16" fmla="*/ 2147483646 w 1507"/>
                  <a:gd name="T17" fmla="*/ 2147483646 h 1401"/>
                  <a:gd name="T18" fmla="*/ 2147483646 w 1507"/>
                  <a:gd name="T19" fmla="*/ 2147483646 h 1401"/>
                  <a:gd name="T20" fmla="*/ 2147483646 w 1507"/>
                  <a:gd name="T21" fmla="*/ 2147483646 h 1401"/>
                  <a:gd name="T22" fmla="*/ 2147483646 w 1507"/>
                  <a:gd name="T23" fmla="*/ 2147483646 h 1401"/>
                  <a:gd name="T24" fmla="*/ 2147483646 w 1507"/>
                  <a:gd name="T25" fmla="*/ 2147483646 h 1401"/>
                  <a:gd name="T26" fmla="*/ 2147483646 w 1507"/>
                  <a:gd name="T27" fmla="*/ 2147483646 h 1401"/>
                  <a:gd name="T28" fmla="*/ 2147483646 w 1507"/>
                  <a:gd name="T29" fmla="*/ 2147483646 h 1401"/>
                  <a:gd name="T30" fmla="*/ 2147483646 w 1507"/>
                  <a:gd name="T31" fmla="*/ 2147483646 h 1401"/>
                  <a:gd name="T32" fmla="*/ 2147483646 w 1507"/>
                  <a:gd name="T33" fmla="*/ 2147483646 h 1401"/>
                  <a:gd name="T34" fmla="*/ 2147483646 w 1507"/>
                  <a:gd name="T35" fmla="*/ 2147483646 h 1401"/>
                  <a:gd name="T36" fmla="*/ 2147483646 w 1507"/>
                  <a:gd name="T37" fmla="*/ 2147483646 h 1401"/>
                  <a:gd name="T38" fmla="*/ 2147483646 w 1507"/>
                  <a:gd name="T39" fmla="*/ 0 h 1401"/>
                  <a:gd name="T40" fmla="*/ 2147483646 w 1507"/>
                  <a:gd name="T41" fmla="*/ 2147483646 h 1401"/>
                  <a:gd name="T42" fmla="*/ 2147483646 w 1507"/>
                  <a:gd name="T43" fmla="*/ 2147483646 h 1401"/>
                  <a:gd name="T44" fmla="*/ 2147483646 w 1507"/>
                  <a:gd name="T45" fmla="*/ 2147483646 h 1401"/>
                  <a:gd name="T46" fmla="*/ 2147483646 w 1507"/>
                  <a:gd name="T47" fmla="*/ 2147483646 h 1401"/>
                  <a:gd name="T48" fmla="*/ 2147483646 w 1507"/>
                  <a:gd name="T49" fmla="*/ 2147483646 h 1401"/>
                  <a:gd name="T50" fmla="*/ 0 w 1507"/>
                  <a:gd name="T51" fmla="*/ 2147483646 h 1401"/>
                  <a:gd name="T52" fmla="*/ 2147483646 w 1507"/>
                  <a:gd name="T53" fmla="*/ 2147483646 h 1401"/>
                  <a:gd name="T54" fmla="*/ 2147483646 w 1507"/>
                  <a:gd name="T55" fmla="*/ 2147483646 h 1401"/>
                  <a:gd name="T56" fmla="*/ 2147483646 w 1507"/>
                  <a:gd name="T57" fmla="*/ 2147483646 h 1401"/>
                  <a:gd name="T58" fmla="*/ 2147483646 w 1507"/>
                  <a:gd name="T59" fmla="*/ 2147483646 h 1401"/>
                  <a:gd name="T60" fmla="*/ 2147483646 w 1507"/>
                  <a:gd name="T61" fmla="*/ 2147483646 h 1401"/>
                  <a:gd name="T62" fmla="*/ 2147483646 w 1507"/>
                  <a:gd name="T63" fmla="*/ 2147483646 h 1401"/>
                  <a:gd name="T64" fmla="*/ 2147483646 w 1507"/>
                  <a:gd name="T65" fmla="*/ 2147483646 h 1401"/>
                  <a:gd name="T66" fmla="*/ 2147483646 w 1507"/>
                  <a:gd name="T67" fmla="*/ 2147483646 h 1401"/>
                  <a:gd name="T68" fmla="*/ 2147483646 w 1507"/>
                  <a:gd name="T69" fmla="*/ 2147483646 h 1401"/>
                  <a:gd name="T70" fmla="*/ 2147483646 w 1507"/>
                  <a:gd name="T71" fmla="*/ 2147483646 h 1401"/>
                  <a:gd name="T72" fmla="*/ 2147483646 w 1507"/>
                  <a:gd name="T73" fmla="*/ 2147483646 h 1401"/>
                  <a:gd name="T74" fmla="*/ 2147483646 w 1507"/>
                  <a:gd name="T75" fmla="*/ 2147483646 h 1401"/>
                  <a:gd name="T76" fmla="*/ 2147483646 w 1507"/>
                  <a:gd name="T77" fmla="*/ 2147483646 h 1401"/>
                  <a:gd name="T78" fmla="*/ 2147483646 w 1507"/>
                  <a:gd name="T79" fmla="*/ 2147483646 h 1401"/>
                  <a:gd name="T80" fmla="*/ 2147483646 w 1507"/>
                  <a:gd name="T81" fmla="*/ 2147483646 h 1401"/>
                  <a:gd name="T82" fmla="*/ 2147483646 w 1507"/>
                  <a:gd name="T83" fmla="*/ 2147483646 h 1401"/>
                  <a:gd name="T84" fmla="*/ 2147483646 w 1507"/>
                  <a:gd name="T85" fmla="*/ 2147483646 h 1401"/>
                  <a:gd name="T86" fmla="*/ 2147483646 w 1507"/>
                  <a:gd name="T87" fmla="*/ 2147483646 h 1401"/>
                  <a:gd name="T88" fmla="*/ 2147483646 w 1507"/>
                  <a:gd name="T89" fmla="*/ 2147483646 h 1401"/>
                  <a:gd name="T90" fmla="*/ 2147483646 w 1507"/>
                  <a:gd name="T91" fmla="*/ 2147483646 h 1401"/>
                  <a:gd name="T92" fmla="*/ 2147483646 w 1507"/>
                  <a:gd name="T93" fmla="*/ 2147483646 h 1401"/>
                  <a:gd name="T94" fmla="*/ 2147483646 w 1507"/>
                  <a:gd name="T95" fmla="*/ 2147483646 h 1401"/>
                  <a:gd name="T96" fmla="*/ 2147483646 w 1507"/>
                  <a:gd name="T97" fmla="*/ 2147483646 h 1401"/>
                  <a:gd name="T98" fmla="*/ 2147483646 w 1507"/>
                  <a:gd name="T99" fmla="*/ 2147483646 h 1401"/>
                  <a:gd name="T100" fmla="*/ 2147483646 w 1507"/>
                  <a:gd name="T101" fmla="*/ 2147483646 h 1401"/>
                  <a:gd name="T102" fmla="*/ 2147483646 w 1507"/>
                  <a:gd name="T103" fmla="*/ 2147483646 h 1401"/>
                  <a:gd name="T104" fmla="*/ 2147483646 w 1507"/>
                  <a:gd name="T105" fmla="*/ 2147483646 h 1401"/>
                  <a:gd name="T106" fmla="*/ 2147483646 w 1507"/>
                  <a:gd name="T107" fmla="*/ 2147483646 h 1401"/>
                  <a:gd name="T108" fmla="*/ 2147483646 w 1507"/>
                  <a:gd name="T109" fmla="*/ 2147483646 h 1401"/>
                  <a:gd name="T110" fmla="*/ 2147483646 w 1507"/>
                  <a:gd name="T111" fmla="*/ 2147483646 h 1401"/>
                  <a:gd name="T112" fmla="*/ 2147483646 w 1507"/>
                  <a:gd name="T113" fmla="*/ 2147483646 h 1401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1507" h="1401">
                    <a:moveTo>
                      <a:pt x="1501" y="789"/>
                    </a:moveTo>
                    <a:lnTo>
                      <a:pt x="1493" y="649"/>
                    </a:lnTo>
                    <a:lnTo>
                      <a:pt x="1495" y="499"/>
                    </a:lnTo>
                    <a:lnTo>
                      <a:pt x="1489" y="385"/>
                    </a:lnTo>
                    <a:lnTo>
                      <a:pt x="1424" y="317"/>
                    </a:lnTo>
                    <a:lnTo>
                      <a:pt x="1345" y="278"/>
                    </a:lnTo>
                    <a:lnTo>
                      <a:pt x="1166" y="213"/>
                    </a:lnTo>
                    <a:lnTo>
                      <a:pt x="903" y="149"/>
                    </a:lnTo>
                    <a:lnTo>
                      <a:pt x="852" y="144"/>
                    </a:lnTo>
                    <a:lnTo>
                      <a:pt x="817" y="149"/>
                    </a:lnTo>
                    <a:lnTo>
                      <a:pt x="809" y="135"/>
                    </a:lnTo>
                    <a:lnTo>
                      <a:pt x="794" y="122"/>
                    </a:lnTo>
                    <a:lnTo>
                      <a:pt x="777" y="125"/>
                    </a:lnTo>
                    <a:lnTo>
                      <a:pt x="754" y="126"/>
                    </a:lnTo>
                    <a:lnTo>
                      <a:pt x="745" y="100"/>
                    </a:lnTo>
                    <a:lnTo>
                      <a:pt x="726" y="85"/>
                    </a:lnTo>
                    <a:lnTo>
                      <a:pt x="704" y="82"/>
                    </a:lnTo>
                    <a:lnTo>
                      <a:pt x="678" y="82"/>
                    </a:lnTo>
                    <a:lnTo>
                      <a:pt x="681" y="59"/>
                    </a:lnTo>
                    <a:lnTo>
                      <a:pt x="651" y="0"/>
                    </a:lnTo>
                    <a:lnTo>
                      <a:pt x="37" y="16"/>
                    </a:lnTo>
                    <a:lnTo>
                      <a:pt x="39" y="79"/>
                    </a:lnTo>
                    <a:lnTo>
                      <a:pt x="28" y="135"/>
                    </a:lnTo>
                    <a:lnTo>
                      <a:pt x="18" y="175"/>
                    </a:lnTo>
                    <a:lnTo>
                      <a:pt x="8" y="225"/>
                    </a:lnTo>
                    <a:lnTo>
                      <a:pt x="0" y="306"/>
                    </a:lnTo>
                    <a:lnTo>
                      <a:pt x="9" y="354"/>
                    </a:lnTo>
                    <a:lnTo>
                      <a:pt x="28" y="399"/>
                    </a:lnTo>
                    <a:lnTo>
                      <a:pt x="49" y="438"/>
                    </a:lnTo>
                    <a:lnTo>
                      <a:pt x="78" y="451"/>
                    </a:lnTo>
                    <a:lnTo>
                      <a:pt x="122" y="464"/>
                    </a:lnTo>
                    <a:lnTo>
                      <a:pt x="180" y="483"/>
                    </a:lnTo>
                    <a:lnTo>
                      <a:pt x="208" y="514"/>
                    </a:lnTo>
                    <a:lnTo>
                      <a:pt x="240" y="541"/>
                    </a:lnTo>
                    <a:lnTo>
                      <a:pt x="289" y="564"/>
                    </a:lnTo>
                    <a:lnTo>
                      <a:pt x="348" y="582"/>
                    </a:lnTo>
                    <a:lnTo>
                      <a:pt x="441" y="594"/>
                    </a:lnTo>
                    <a:lnTo>
                      <a:pt x="520" y="594"/>
                    </a:lnTo>
                    <a:lnTo>
                      <a:pt x="581" y="587"/>
                    </a:lnTo>
                    <a:lnTo>
                      <a:pt x="637" y="582"/>
                    </a:lnTo>
                    <a:lnTo>
                      <a:pt x="678" y="604"/>
                    </a:lnTo>
                    <a:lnTo>
                      <a:pt x="758" y="600"/>
                    </a:lnTo>
                    <a:lnTo>
                      <a:pt x="1078" y="645"/>
                    </a:lnTo>
                    <a:lnTo>
                      <a:pt x="1165" y="655"/>
                    </a:lnTo>
                    <a:lnTo>
                      <a:pt x="1133" y="845"/>
                    </a:lnTo>
                    <a:lnTo>
                      <a:pt x="1130" y="942"/>
                    </a:lnTo>
                    <a:lnTo>
                      <a:pt x="1149" y="1066"/>
                    </a:lnTo>
                    <a:lnTo>
                      <a:pt x="1169" y="1212"/>
                    </a:lnTo>
                    <a:lnTo>
                      <a:pt x="1169" y="1363"/>
                    </a:lnTo>
                    <a:lnTo>
                      <a:pt x="1244" y="1385"/>
                    </a:lnTo>
                    <a:lnTo>
                      <a:pt x="1339" y="1395"/>
                    </a:lnTo>
                    <a:lnTo>
                      <a:pt x="1420" y="1401"/>
                    </a:lnTo>
                    <a:lnTo>
                      <a:pt x="1507" y="1391"/>
                    </a:lnTo>
                    <a:lnTo>
                      <a:pt x="1501" y="1252"/>
                    </a:lnTo>
                    <a:lnTo>
                      <a:pt x="1501" y="1024"/>
                    </a:lnTo>
                    <a:lnTo>
                      <a:pt x="1501" y="824"/>
                    </a:lnTo>
                    <a:lnTo>
                      <a:pt x="1501" y="789"/>
                    </a:lnTo>
                    <a:close/>
                  </a:path>
                </a:pathLst>
              </a:custGeom>
              <a:solidFill>
                <a:srgbClr val="60606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27" name="Freeform 145"/>
              <p:cNvSpPr>
                <a:spLocks/>
              </p:cNvSpPr>
              <p:nvPr/>
            </p:nvSpPr>
            <p:spPr bwMode="auto">
              <a:xfrm>
                <a:off x="551069" y="5290053"/>
                <a:ext cx="435307" cy="403631"/>
              </a:xfrm>
              <a:custGeom>
                <a:avLst/>
                <a:gdLst>
                  <a:gd name="T0" fmla="*/ 2147483646 w 1473"/>
                  <a:gd name="T1" fmla="*/ 2147483646 h 1324"/>
                  <a:gd name="T2" fmla="*/ 2147483646 w 1473"/>
                  <a:gd name="T3" fmla="*/ 2147483646 h 1324"/>
                  <a:gd name="T4" fmla="*/ 2147483646 w 1473"/>
                  <a:gd name="T5" fmla="*/ 2147483646 h 1324"/>
                  <a:gd name="T6" fmla="*/ 2147483646 w 1473"/>
                  <a:gd name="T7" fmla="*/ 2147483646 h 1324"/>
                  <a:gd name="T8" fmla="*/ 2147483646 w 1473"/>
                  <a:gd name="T9" fmla="*/ 2147483646 h 1324"/>
                  <a:gd name="T10" fmla="*/ 2147483646 w 1473"/>
                  <a:gd name="T11" fmla="*/ 2147483646 h 1324"/>
                  <a:gd name="T12" fmla="*/ 2147483646 w 1473"/>
                  <a:gd name="T13" fmla="*/ 2147483646 h 1324"/>
                  <a:gd name="T14" fmla="*/ 2147483646 w 1473"/>
                  <a:gd name="T15" fmla="*/ 2147483646 h 1324"/>
                  <a:gd name="T16" fmla="*/ 2147483646 w 1473"/>
                  <a:gd name="T17" fmla="*/ 2147483646 h 1324"/>
                  <a:gd name="T18" fmla="*/ 2147483646 w 1473"/>
                  <a:gd name="T19" fmla="*/ 2147483646 h 1324"/>
                  <a:gd name="T20" fmla="*/ 2147483646 w 1473"/>
                  <a:gd name="T21" fmla="*/ 2147483646 h 1324"/>
                  <a:gd name="T22" fmla="*/ 2147483646 w 1473"/>
                  <a:gd name="T23" fmla="*/ 2147483646 h 1324"/>
                  <a:gd name="T24" fmla="*/ 2147483646 w 1473"/>
                  <a:gd name="T25" fmla="*/ 2147483646 h 1324"/>
                  <a:gd name="T26" fmla="*/ 2147483646 w 1473"/>
                  <a:gd name="T27" fmla="*/ 2147483646 h 1324"/>
                  <a:gd name="T28" fmla="*/ 2147483646 w 1473"/>
                  <a:gd name="T29" fmla="*/ 2147483646 h 1324"/>
                  <a:gd name="T30" fmla="*/ 2147483646 w 1473"/>
                  <a:gd name="T31" fmla="*/ 2147483646 h 1324"/>
                  <a:gd name="T32" fmla="*/ 2147483646 w 1473"/>
                  <a:gd name="T33" fmla="*/ 2147483646 h 1324"/>
                  <a:gd name="T34" fmla="*/ 2147483646 w 1473"/>
                  <a:gd name="T35" fmla="*/ 2147483646 h 1324"/>
                  <a:gd name="T36" fmla="*/ 2147483646 w 1473"/>
                  <a:gd name="T37" fmla="*/ 2147483646 h 1324"/>
                  <a:gd name="T38" fmla="*/ 2147483646 w 1473"/>
                  <a:gd name="T39" fmla="*/ 2147483646 h 1324"/>
                  <a:gd name="T40" fmla="*/ 2147483646 w 1473"/>
                  <a:gd name="T41" fmla="*/ 2147483646 h 1324"/>
                  <a:gd name="T42" fmla="*/ 2147483646 w 1473"/>
                  <a:gd name="T43" fmla="*/ 2147483646 h 1324"/>
                  <a:gd name="T44" fmla="*/ 2147483646 w 1473"/>
                  <a:gd name="T45" fmla="*/ 2147483646 h 1324"/>
                  <a:gd name="T46" fmla="*/ 2147483646 w 1473"/>
                  <a:gd name="T47" fmla="*/ 2147483646 h 1324"/>
                  <a:gd name="T48" fmla="*/ 2147483646 w 1473"/>
                  <a:gd name="T49" fmla="*/ 2147483646 h 1324"/>
                  <a:gd name="T50" fmla="*/ 2147483646 w 1473"/>
                  <a:gd name="T51" fmla="*/ 2147483646 h 1324"/>
                  <a:gd name="T52" fmla="*/ 2147483646 w 1473"/>
                  <a:gd name="T53" fmla="*/ 2147483646 h 1324"/>
                  <a:gd name="T54" fmla="*/ 2147483646 w 1473"/>
                  <a:gd name="T55" fmla="*/ 2147483646 h 1324"/>
                  <a:gd name="T56" fmla="*/ 2147483646 w 1473"/>
                  <a:gd name="T57" fmla="*/ 2147483646 h 1324"/>
                  <a:gd name="T58" fmla="*/ 2147483646 w 1473"/>
                  <a:gd name="T59" fmla="*/ 2147483646 h 1324"/>
                  <a:gd name="T60" fmla="*/ 2147483646 w 1473"/>
                  <a:gd name="T61" fmla="*/ 2147483646 h 1324"/>
                  <a:gd name="T62" fmla="*/ 2147483646 w 1473"/>
                  <a:gd name="T63" fmla="*/ 2147483646 h 1324"/>
                  <a:gd name="T64" fmla="*/ 2147483646 w 1473"/>
                  <a:gd name="T65" fmla="*/ 2147483646 h 1324"/>
                  <a:gd name="T66" fmla="*/ 2147483646 w 1473"/>
                  <a:gd name="T67" fmla="*/ 2147483646 h 1324"/>
                  <a:gd name="T68" fmla="*/ 2147483646 w 1473"/>
                  <a:gd name="T69" fmla="*/ 2147483646 h 1324"/>
                  <a:gd name="T70" fmla="*/ 2147483646 w 1473"/>
                  <a:gd name="T71" fmla="*/ 2147483646 h 1324"/>
                  <a:gd name="T72" fmla="*/ 2147483646 w 1473"/>
                  <a:gd name="T73" fmla="*/ 2147483646 h 1324"/>
                  <a:gd name="T74" fmla="*/ 2147483646 w 1473"/>
                  <a:gd name="T75" fmla="*/ 2147483646 h 1324"/>
                  <a:gd name="T76" fmla="*/ 2147483646 w 1473"/>
                  <a:gd name="T77" fmla="*/ 2147483646 h 1324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473" h="1324">
                    <a:moveTo>
                      <a:pt x="49" y="23"/>
                    </a:moveTo>
                    <a:lnTo>
                      <a:pt x="46" y="66"/>
                    </a:lnTo>
                    <a:lnTo>
                      <a:pt x="29" y="49"/>
                    </a:lnTo>
                    <a:lnTo>
                      <a:pt x="10" y="144"/>
                    </a:lnTo>
                    <a:lnTo>
                      <a:pt x="0" y="254"/>
                    </a:lnTo>
                    <a:lnTo>
                      <a:pt x="39" y="367"/>
                    </a:lnTo>
                    <a:lnTo>
                      <a:pt x="130" y="393"/>
                    </a:lnTo>
                    <a:lnTo>
                      <a:pt x="120" y="367"/>
                    </a:lnTo>
                    <a:lnTo>
                      <a:pt x="169" y="406"/>
                    </a:lnTo>
                    <a:lnTo>
                      <a:pt x="211" y="449"/>
                    </a:lnTo>
                    <a:lnTo>
                      <a:pt x="306" y="494"/>
                    </a:lnTo>
                    <a:lnTo>
                      <a:pt x="421" y="504"/>
                    </a:lnTo>
                    <a:lnTo>
                      <a:pt x="562" y="511"/>
                    </a:lnTo>
                    <a:lnTo>
                      <a:pt x="620" y="504"/>
                    </a:lnTo>
                    <a:lnTo>
                      <a:pt x="569" y="481"/>
                    </a:lnTo>
                    <a:lnTo>
                      <a:pt x="546" y="423"/>
                    </a:lnTo>
                    <a:lnTo>
                      <a:pt x="588" y="471"/>
                    </a:lnTo>
                    <a:lnTo>
                      <a:pt x="641" y="501"/>
                    </a:lnTo>
                    <a:lnTo>
                      <a:pt x="688" y="527"/>
                    </a:lnTo>
                    <a:lnTo>
                      <a:pt x="737" y="520"/>
                    </a:lnTo>
                    <a:lnTo>
                      <a:pt x="706" y="497"/>
                    </a:lnTo>
                    <a:lnTo>
                      <a:pt x="672" y="469"/>
                    </a:lnTo>
                    <a:lnTo>
                      <a:pt x="725" y="488"/>
                    </a:lnTo>
                    <a:lnTo>
                      <a:pt x="776" y="527"/>
                    </a:lnTo>
                    <a:lnTo>
                      <a:pt x="946" y="546"/>
                    </a:lnTo>
                    <a:lnTo>
                      <a:pt x="1114" y="572"/>
                    </a:lnTo>
                    <a:lnTo>
                      <a:pt x="1165" y="585"/>
                    </a:lnTo>
                    <a:lnTo>
                      <a:pt x="1122" y="833"/>
                    </a:lnTo>
                    <a:lnTo>
                      <a:pt x="1155" y="1063"/>
                    </a:lnTo>
                    <a:lnTo>
                      <a:pt x="1159" y="1288"/>
                    </a:lnTo>
                    <a:lnTo>
                      <a:pt x="1266" y="1310"/>
                    </a:lnTo>
                    <a:lnTo>
                      <a:pt x="1360" y="1324"/>
                    </a:lnTo>
                    <a:lnTo>
                      <a:pt x="1473" y="1321"/>
                    </a:lnTo>
                    <a:lnTo>
                      <a:pt x="1468" y="998"/>
                    </a:lnTo>
                    <a:lnTo>
                      <a:pt x="1468" y="729"/>
                    </a:lnTo>
                    <a:lnTo>
                      <a:pt x="1451" y="579"/>
                    </a:lnTo>
                    <a:lnTo>
                      <a:pt x="1465" y="485"/>
                    </a:lnTo>
                    <a:lnTo>
                      <a:pt x="1455" y="381"/>
                    </a:lnTo>
                    <a:lnTo>
                      <a:pt x="1436" y="314"/>
                    </a:lnTo>
                    <a:lnTo>
                      <a:pt x="1355" y="261"/>
                    </a:lnTo>
                    <a:lnTo>
                      <a:pt x="1253" y="215"/>
                    </a:lnTo>
                    <a:lnTo>
                      <a:pt x="1057" y="150"/>
                    </a:lnTo>
                    <a:lnTo>
                      <a:pt x="897" y="105"/>
                    </a:lnTo>
                    <a:lnTo>
                      <a:pt x="809" y="98"/>
                    </a:lnTo>
                    <a:lnTo>
                      <a:pt x="773" y="150"/>
                    </a:lnTo>
                    <a:lnTo>
                      <a:pt x="662" y="205"/>
                    </a:lnTo>
                    <a:lnTo>
                      <a:pt x="722" y="157"/>
                    </a:lnTo>
                    <a:lnTo>
                      <a:pt x="767" y="131"/>
                    </a:lnTo>
                    <a:lnTo>
                      <a:pt x="783" y="95"/>
                    </a:lnTo>
                    <a:lnTo>
                      <a:pt x="776" y="79"/>
                    </a:lnTo>
                    <a:lnTo>
                      <a:pt x="744" y="79"/>
                    </a:lnTo>
                    <a:lnTo>
                      <a:pt x="725" y="98"/>
                    </a:lnTo>
                    <a:lnTo>
                      <a:pt x="706" y="117"/>
                    </a:lnTo>
                    <a:lnTo>
                      <a:pt x="656" y="137"/>
                    </a:lnTo>
                    <a:lnTo>
                      <a:pt x="702" y="98"/>
                    </a:lnTo>
                    <a:lnTo>
                      <a:pt x="722" y="68"/>
                    </a:lnTo>
                    <a:lnTo>
                      <a:pt x="708" y="49"/>
                    </a:lnTo>
                    <a:lnTo>
                      <a:pt x="669" y="36"/>
                    </a:lnTo>
                    <a:lnTo>
                      <a:pt x="618" y="82"/>
                    </a:lnTo>
                    <a:lnTo>
                      <a:pt x="569" y="112"/>
                    </a:lnTo>
                    <a:lnTo>
                      <a:pt x="627" y="45"/>
                    </a:lnTo>
                    <a:lnTo>
                      <a:pt x="646" y="20"/>
                    </a:lnTo>
                    <a:lnTo>
                      <a:pt x="646" y="0"/>
                    </a:lnTo>
                    <a:lnTo>
                      <a:pt x="597" y="7"/>
                    </a:lnTo>
                    <a:lnTo>
                      <a:pt x="553" y="40"/>
                    </a:lnTo>
                    <a:lnTo>
                      <a:pt x="523" y="63"/>
                    </a:lnTo>
                    <a:lnTo>
                      <a:pt x="383" y="75"/>
                    </a:lnTo>
                    <a:lnTo>
                      <a:pt x="386" y="40"/>
                    </a:lnTo>
                    <a:lnTo>
                      <a:pt x="345" y="26"/>
                    </a:lnTo>
                    <a:lnTo>
                      <a:pt x="345" y="72"/>
                    </a:lnTo>
                    <a:lnTo>
                      <a:pt x="303" y="82"/>
                    </a:lnTo>
                    <a:lnTo>
                      <a:pt x="211" y="95"/>
                    </a:lnTo>
                    <a:lnTo>
                      <a:pt x="218" y="45"/>
                    </a:lnTo>
                    <a:lnTo>
                      <a:pt x="185" y="45"/>
                    </a:lnTo>
                    <a:lnTo>
                      <a:pt x="182" y="95"/>
                    </a:lnTo>
                    <a:lnTo>
                      <a:pt x="130" y="91"/>
                    </a:lnTo>
                    <a:lnTo>
                      <a:pt x="75" y="79"/>
                    </a:lnTo>
                    <a:lnTo>
                      <a:pt x="72" y="40"/>
                    </a:lnTo>
                    <a:lnTo>
                      <a:pt x="49" y="23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28" name="Freeform 146"/>
              <p:cNvSpPr>
                <a:spLocks/>
              </p:cNvSpPr>
              <p:nvPr/>
            </p:nvSpPr>
            <p:spPr bwMode="auto">
              <a:xfrm>
                <a:off x="611569" y="5357070"/>
                <a:ext cx="59025" cy="10661"/>
              </a:xfrm>
              <a:custGeom>
                <a:avLst/>
                <a:gdLst>
                  <a:gd name="T0" fmla="*/ 0 w 199"/>
                  <a:gd name="T1" fmla="*/ 0 h 33"/>
                  <a:gd name="T2" fmla="*/ 2147483646 w 199"/>
                  <a:gd name="T3" fmla="*/ 2147483646 h 33"/>
                  <a:gd name="T4" fmla="*/ 2147483646 w 199"/>
                  <a:gd name="T5" fmla="*/ 2147483646 h 33"/>
                  <a:gd name="T6" fmla="*/ 0 w 199"/>
                  <a:gd name="T7" fmla="*/ 0 h 3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9" h="33">
                    <a:moveTo>
                      <a:pt x="0" y="0"/>
                    </a:moveTo>
                    <a:lnTo>
                      <a:pt x="93" y="33"/>
                    </a:lnTo>
                    <a:lnTo>
                      <a:pt x="199" y="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29" name="Freeform 147"/>
              <p:cNvSpPr>
                <a:spLocks/>
              </p:cNvSpPr>
              <p:nvPr/>
            </p:nvSpPr>
            <p:spPr bwMode="auto">
              <a:xfrm>
                <a:off x="552545" y="5340315"/>
                <a:ext cx="36891" cy="12185"/>
              </a:xfrm>
              <a:custGeom>
                <a:avLst/>
                <a:gdLst>
                  <a:gd name="T0" fmla="*/ 0 w 122"/>
                  <a:gd name="T1" fmla="*/ 0 h 40"/>
                  <a:gd name="T2" fmla="*/ 2147483646 w 122"/>
                  <a:gd name="T3" fmla="*/ 2147483646 h 40"/>
                  <a:gd name="T4" fmla="*/ 2147483646 w 122"/>
                  <a:gd name="T5" fmla="*/ 2147483646 h 40"/>
                  <a:gd name="T6" fmla="*/ 2147483646 w 122"/>
                  <a:gd name="T7" fmla="*/ 2147483646 h 40"/>
                  <a:gd name="T8" fmla="*/ 0 w 122"/>
                  <a:gd name="T9" fmla="*/ 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2" h="40">
                    <a:moveTo>
                      <a:pt x="0" y="0"/>
                    </a:moveTo>
                    <a:lnTo>
                      <a:pt x="32" y="25"/>
                    </a:lnTo>
                    <a:lnTo>
                      <a:pt x="122" y="38"/>
                    </a:lnTo>
                    <a:lnTo>
                      <a:pt x="30" y="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30" name="Freeform 148"/>
              <p:cNvSpPr>
                <a:spLocks/>
              </p:cNvSpPr>
              <p:nvPr/>
            </p:nvSpPr>
            <p:spPr bwMode="auto">
              <a:xfrm>
                <a:off x="703058" y="5331176"/>
                <a:ext cx="56073" cy="30463"/>
              </a:xfrm>
              <a:custGeom>
                <a:avLst/>
                <a:gdLst>
                  <a:gd name="T0" fmla="*/ 0 w 187"/>
                  <a:gd name="T1" fmla="*/ 0 h 102"/>
                  <a:gd name="T2" fmla="*/ 2147483646 w 187"/>
                  <a:gd name="T3" fmla="*/ 2147483646 h 102"/>
                  <a:gd name="T4" fmla="*/ 2147483646 w 187"/>
                  <a:gd name="T5" fmla="*/ 2147483646 h 102"/>
                  <a:gd name="T6" fmla="*/ 2147483646 w 187"/>
                  <a:gd name="T7" fmla="*/ 2147483646 h 102"/>
                  <a:gd name="T8" fmla="*/ 2147483646 w 187"/>
                  <a:gd name="T9" fmla="*/ 2147483646 h 102"/>
                  <a:gd name="T10" fmla="*/ 2147483646 w 187"/>
                  <a:gd name="T11" fmla="*/ 2147483646 h 102"/>
                  <a:gd name="T12" fmla="*/ 2147483646 w 187"/>
                  <a:gd name="T13" fmla="*/ 2147483646 h 102"/>
                  <a:gd name="T14" fmla="*/ 2147483646 w 187"/>
                  <a:gd name="T15" fmla="*/ 2147483646 h 102"/>
                  <a:gd name="T16" fmla="*/ 0 w 187"/>
                  <a:gd name="T17" fmla="*/ 0 h 10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87" h="102">
                    <a:moveTo>
                      <a:pt x="0" y="0"/>
                    </a:moveTo>
                    <a:lnTo>
                      <a:pt x="84" y="9"/>
                    </a:lnTo>
                    <a:lnTo>
                      <a:pt x="101" y="23"/>
                    </a:lnTo>
                    <a:lnTo>
                      <a:pt x="101" y="54"/>
                    </a:lnTo>
                    <a:lnTo>
                      <a:pt x="106" y="89"/>
                    </a:lnTo>
                    <a:lnTo>
                      <a:pt x="187" y="102"/>
                    </a:lnTo>
                    <a:lnTo>
                      <a:pt x="90" y="98"/>
                    </a:lnTo>
                    <a:lnTo>
                      <a:pt x="74" y="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31" name="Freeform 149"/>
              <p:cNvSpPr>
                <a:spLocks/>
              </p:cNvSpPr>
              <p:nvPr/>
            </p:nvSpPr>
            <p:spPr bwMode="auto">
              <a:xfrm>
                <a:off x="759132" y="5401242"/>
                <a:ext cx="180026" cy="45694"/>
              </a:xfrm>
              <a:custGeom>
                <a:avLst/>
                <a:gdLst>
                  <a:gd name="T0" fmla="*/ 0 w 609"/>
                  <a:gd name="T1" fmla="*/ 0 h 150"/>
                  <a:gd name="T2" fmla="*/ 2147483646 w 609"/>
                  <a:gd name="T3" fmla="*/ 2147483646 h 150"/>
                  <a:gd name="T4" fmla="*/ 2147483646 w 609"/>
                  <a:gd name="T5" fmla="*/ 2147483646 h 150"/>
                  <a:gd name="T6" fmla="*/ 2147483646 w 609"/>
                  <a:gd name="T7" fmla="*/ 2147483646 h 150"/>
                  <a:gd name="T8" fmla="*/ 2147483646 w 609"/>
                  <a:gd name="T9" fmla="*/ 2147483646 h 150"/>
                  <a:gd name="T10" fmla="*/ 2147483646 w 609"/>
                  <a:gd name="T11" fmla="*/ 2147483646 h 150"/>
                  <a:gd name="T12" fmla="*/ 2147483646 w 609"/>
                  <a:gd name="T13" fmla="*/ 2147483646 h 150"/>
                  <a:gd name="T14" fmla="*/ 2147483646 w 609"/>
                  <a:gd name="T15" fmla="*/ 2147483646 h 150"/>
                  <a:gd name="T16" fmla="*/ 2147483646 w 609"/>
                  <a:gd name="T17" fmla="*/ 2147483646 h 150"/>
                  <a:gd name="T18" fmla="*/ 2147483646 w 609"/>
                  <a:gd name="T19" fmla="*/ 2147483646 h 150"/>
                  <a:gd name="T20" fmla="*/ 2147483646 w 609"/>
                  <a:gd name="T21" fmla="*/ 2147483646 h 150"/>
                  <a:gd name="T22" fmla="*/ 2147483646 w 609"/>
                  <a:gd name="T23" fmla="*/ 2147483646 h 150"/>
                  <a:gd name="T24" fmla="*/ 2147483646 w 609"/>
                  <a:gd name="T25" fmla="*/ 2147483646 h 150"/>
                  <a:gd name="T26" fmla="*/ 0 w 609"/>
                  <a:gd name="T27" fmla="*/ 0 h 15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609" h="150">
                    <a:moveTo>
                      <a:pt x="0" y="0"/>
                    </a:moveTo>
                    <a:lnTo>
                      <a:pt x="154" y="7"/>
                    </a:lnTo>
                    <a:lnTo>
                      <a:pt x="313" y="44"/>
                    </a:lnTo>
                    <a:lnTo>
                      <a:pt x="431" y="51"/>
                    </a:lnTo>
                    <a:lnTo>
                      <a:pt x="527" y="71"/>
                    </a:lnTo>
                    <a:lnTo>
                      <a:pt x="563" y="122"/>
                    </a:lnTo>
                    <a:lnTo>
                      <a:pt x="609" y="150"/>
                    </a:lnTo>
                    <a:lnTo>
                      <a:pt x="563" y="141"/>
                    </a:lnTo>
                    <a:lnTo>
                      <a:pt x="521" y="84"/>
                    </a:lnTo>
                    <a:lnTo>
                      <a:pt x="392" y="58"/>
                    </a:lnTo>
                    <a:lnTo>
                      <a:pt x="313" y="58"/>
                    </a:lnTo>
                    <a:lnTo>
                      <a:pt x="252" y="44"/>
                    </a:lnTo>
                    <a:lnTo>
                      <a:pt x="146" y="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32" name="Freeform 150"/>
              <p:cNvSpPr>
                <a:spLocks/>
              </p:cNvSpPr>
              <p:nvPr/>
            </p:nvSpPr>
            <p:spPr bwMode="auto">
              <a:xfrm>
                <a:off x="579106" y="4776754"/>
                <a:ext cx="156415" cy="176684"/>
              </a:xfrm>
              <a:custGeom>
                <a:avLst/>
                <a:gdLst>
                  <a:gd name="T0" fmla="*/ 2147483646 w 529"/>
                  <a:gd name="T1" fmla="*/ 2147483646 h 580"/>
                  <a:gd name="T2" fmla="*/ 2147483646 w 529"/>
                  <a:gd name="T3" fmla="*/ 2147483646 h 580"/>
                  <a:gd name="T4" fmla="*/ 2147483646 w 529"/>
                  <a:gd name="T5" fmla="*/ 2147483646 h 580"/>
                  <a:gd name="T6" fmla="*/ 2147483646 w 529"/>
                  <a:gd name="T7" fmla="*/ 2147483646 h 580"/>
                  <a:gd name="T8" fmla="*/ 2147483646 w 529"/>
                  <a:gd name="T9" fmla="*/ 2147483646 h 580"/>
                  <a:gd name="T10" fmla="*/ 2147483646 w 529"/>
                  <a:gd name="T11" fmla="*/ 2147483646 h 580"/>
                  <a:gd name="T12" fmla="*/ 2147483646 w 529"/>
                  <a:gd name="T13" fmla="*/ 2147483646 h 580"/>
                  <a:gd name="T14" fmla="*/ 2147483646 w 529"/>
                  <a:gd name="T15" fmla="*/ 2147483646 h 580"/>
                  <a:gd name="T16" fmla="*/ 2147483646 w 529"/>
                  <a:gd name="T17" fmla="*/ 2147483646 h 580"/>
                  <a:gd name="T18" fmla="*/ 2147483646 w 529"/>
                  <a:gd name="T19" fmla="*/ 2147483646 h 580"/>
                  <a:gd name="T20" fmla="*/ 2147483646 w 529"/>
                  <a:gd name="T21" fmla="*/ 2147483646 h 580"/>
                  <a:gd name="T22" fmla="*/ 2147483646 w 529"/>
                  <a:gd name="T23" fmla="*/ 2147483646 h 580"/>
                  <a:gd name="T24" fmla="*/ 2147483646 w 529"/>
                  <a:gd name="T25" fmla="*/ 2147483646 h 580"/>
                  <a:gd name="T26" fmla="*/ 2147483646 w 529"/>
                  <a:gd name="T27" fmla="*/ 2147483646 h 580"/>
                  <a:gd name="T28" fmla="*/ 2147483646 w 529"/>
                  <a:gd name="T29" fmla="*/ 2147483646 h 580"/>
                  <a:gd name="T30" fmla="*/ 2147483646 w 529"/>
                  <a:gd name="T31" fmla="*/ 2147483646 h 580"/>
                  <a:gd name="T32" fmla="*/ 2147483646 w 529"/>
                  <a:gd name="T33" fmla="*/ 2147483646 h 580"/>
                  <a:gd name="T34" fmla="*/ 2147483646 w 529"/>
                  <a:gd name="T35" fmla="*/ 2147483646 h 580"/>
                  <a:gd name="T36" fmla="*/ 2147483646 w 529"/>
                  <a:gd name="T37" fmla="*/ 2147483646 h 580"/>
                  <a:gd name="T38" fmla="*/ 2147483646 w 529"/>
                  <a:gd name="T39" fmla="*/ 2147483646 h 580"/>
                  <a:gd name="T40" fmla="*/ 2147483646 w 529"/>
                  <a:gd name="T41" fmla="*/ 2147483646 h 580"/>
                  <a:gd name="T42" fmla="*/ 2147483646 w 529"/>
                  <a:gd name="T43" fmla="*/ 2147483646 h 580"/>
                  <a:gd name="T44" fmla="*/ 2147483646 w 529"/>
                  <a:gd name="T45" fmla="*/ 2147483646 h 580"/>
                  <a:gd name="T46" fmla="*/ 2147483646 w 529"/>
                  <a:gd name="T47" fmla="*/ 2147483646 h 580"/>
                  <a:gd name="T48" fmla="*/ 2147483646 w 529"/>
                  <a:gd name="T49" fmla="*/ 2147483646 h 580"/>
                  <a:gd name="T50" fmla="*/ 2147483646 w 529"/>
                  <a:gd name="T51" fmla="*/ 2147483646 h 580"/>
                  <a:gd name="T52" fmla="*/ 2147483646 w 529"/>
                  <a:gd name="T53" fmla="*/ 2147483646 h 580"/>
                  <a:gd name="T54" fmla="*/ 2147483646 w 529"/>
                  <a:gd name="T55" fmla="*/ 2147483646 h 580"/>
                  <a:gd name="T56" fmla="*/ 2147483646 w 529"/>
                  <a:gd name="T57" fmla="*/ 2147483646 h 580"/>
                  <a:gd name="T58" fmla="*/ 0 w 529"/>
                  <a:gd name="T59" fmla="*/ 2147483646 h 580"/>
                  <a:gd name="T60" fmla="*/ 0 w 529"/>
                  <a:gd name="T61" fmla="*/ 2147483646 h 580"/>
                  <a:gd name="T62" fmla="*/ 2147483646 w 529"/>
                  <a:gd name="T63" fmla="*/ 2147483646 h 580"/>
                  <a:gd name="T64" fmla="*/ 2147483646 w 529"/>
                  <a:gd name="T65" fmla="*/ 2147483646 h 580"/>
                  <a:gd name="T66" fmla="*/ 2147483646 w 529"/>
                  <a:gd name="T67" fmla="*/ 0 h 580"/>
                  <a:gd name="T68" fmla="*/ 2147483646 w 529"/>
                  <a:gd name="T69" fmla="*/ 2147483646 h 580"/>
                  <a:gd name="T70" fmla="*/ 2147483646 w 529"/>
                  <a:gd name="T71" fmla="*/ 2147483646 h 580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529" h="580">
                    <a:moveTo>
                      <a:pt x="357" y="20"/>
                    </a:moveTo>
                    <a:lnTo>
                      <a:pt x="403" y="53"/>
                    </a:lnTo>
                    <a:lnTo>
                      <a:pt x="428" y="94"/>
                    </a:lnTo>
                    <a:lnTo>
                      <a:pt x="451" y="138"/>
                    </a:lnTo>
                    <a:lnTo>
                      <a:pt x="464" y="161"/>
                    </a:lnTo>
                    <a:lnTo>
                      <a:pt x="464" y="186"/>
                    </a:lnTo>
                    <a:lnTo>
                      <a:pt x="453" y="216"/>
                    </a:lnTo>
                    <a:lnTo>
                      <a:pt x="476" y="239"/>
                    </a:lnTo>
                    <a:lnTo>
                      <a:pt x="511" y="301"/>
                    </a:lnTo>
                    <a:lnTo>
                      <a:pt x="529" y="334"/>
                    </a:lnTo>
                    <a:lnTo>
                      <a:pt x="529" y="346"/>
                    </a:lnTo>
                    <a:lnTo>
                      <a:pt x="526" y="357"/>
                    </a:lnTo>
                    <a:lnTo>
                      <a:pt x="510" y="361"/>
                    </a:lnTo>
                    <a:lnTo>
                      <a:pt x="487" y="362"/>
                    </a:lnTo>
                    <a:lnTo>
                      <a:pt x="475" y="366"/>
                    </a:lnTo>
                    <a:lnTo>
                      <a:pt x="476" y="391"/>
                    </a:lnTo>
                    <a:lnTo>
                      <a:pt x="483" y="421"/>
                    </a:lnTo>
                    <a:lnTo>
                      <a:pt x="469" y="437"/>
                    </a:lnTo>
                    <a:lnTo>
                      <a:pt x="473" y="459"/>
                    </a:lnTo>
                    <a:lnTo>
                      <a:pt x="462" y="472"/>
                    </a:lnTo>
                    <a:lnTo>
                      <a:pt x="452" y="511"/>
                    </a:lnTo>
                    <a:lnTo>
                      <a:pt x="436" y="523"/>
                    </a:lnTo>
                    <a:lnTo>
                      <a:pt x="411" y="523"/>
                    </a:lnTo>
                    <a:lnTo>
                      <a:pt x="375" y="517"/>
                    </a:lnTo>
                    <a:lnTo>
                      <a:pt x="339" y="511"/>
                    </a:lnTo>
                    <a:lnTo>
                      <a:pt x="342" y="580"/>
                    </a:lnTo>
                    <a:lnTo>
                      <a:pt x="60" y="488"/>
                    </a:lnTo>
                    <a:lnTo>
                      <a:pt x="83" y="435"/>
                    </a:lnTo>
                    <a:lnTo>
                      <a:pt x="78" y="394"/>
                    </a:lnTo>
                    <a:lnTo>
                      <a:pt x="0" y="316"/>
                    </a:lnTo>
                    <a:lnTo>
                      <a:pt x="0" y="111"/>
                    </a:lnTo>
                    <a:lnTo>
                      <a:pt x="52" y="55"/>
                    </a:lnTo>
                    <a:lnTo>
                      <a:pt x="117" y="25"/>
                    </a:lnTo>
                    <a:lnTo>
                      <a:pt x="186" y="0"/>
                    </a:lnTo>
                    <a:lnTo>
                      <a:pt x="276" y="13"/>
                    </a:lnTo>
                    <a:lnTo>
                      <a:pt x="357" y="20"/>
                    </a:lnTo>
                    <a:close/>
                  </a:path>
                </a:pathLst>
              </a:custGeom>
              <a:solidFill>
                <a:srgbClr val="FFC080"/>
              </a:solidFill>
              <a:ln w="3175">
                <a:solidFill>
                  <a:srgbClr val="402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33" name="Freeform 151"/>
              <p:cNvSpPr>
                <a:spLocks/>
              </p:cNvSpPr>
              <p:nvPr/>
            </p:nvSpPr>
            <p:spPr bwMode="auto">
              <a:xfrm>
                <a:off x="717814" y="4883374"/>
                <a:ext cx="8854" cy="1524"/>
              </a:xfrm>
              <a:custGeom>
                <a:avLst/>
                <a:gdLst>
                  <a:gd name="T0" fmla="*/ 2147483646 w 30"/>
                  <a:gd name="T1" fmla="*/ 2147483646 h 6"/>
                  <a:gd name="T2" fmla="*/ 2147483646 w 30"/>
                  <a:gd name="T3" fmla="*/ 2147483646 h 6"/>
                  <a:gd name="T4" fmla="*/ 2147483646 w 30"/>
                  <a:gd name="T5" fmla="*/ 2147483646 h 6"/>
                  <a:gd name="T6" fmla="*/ 2147483646 w 30"/>
                  <a:gd name="T7" fmla="*/ 2147483646 h 6"/>
                  <a:gd name="T8" fmla="*/ 0 w 30"/>
                  <a:gd name="T9" fmla="*/ 2147483646 h 6"/>
                  <a:gd name="T10" fmla="*/ 2147483646 w 30"/>
                  <a:gd name="T11" fmla="*/ 0 h 6"/>
                  <a:gd name="T12" fmla="*/ 2147483646 w 30"/>
                  <a:gd name="T13" fmla="*/ 2147483646 h 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6">
                    <a:moveTo>
                      <a:pt x="30" y="2"/>
                    </a:moveTo>
                    <a:lnTo>
                      <a:pt x="23" y="6"/>
                    </a:lnTo>
                    <a:lnTo>
                      <a:pt x="8" y="5"/>
                    </a:lnTo>
                    <a:lnTo>
                      <a:pt x="2" y="6"/>
                    </a:lnTo>
                    <a:lnTo>
                      <a:pt x="0" y="1"/>
                    </a:lnTo>
                    <a:lnTo>
                      <a:pt x="9" y="0"/>
                    </a:lnTo>
                    <a:lnTo>
                      <a:pt x="30" y="2"/>
                    </a:lnTo>
                    <a:close/>
                  </a:path>
                </a:pathLst>
              </a:custGeom>
              <a:solidFill>
                <a:srgbClr val="402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34" name="Freeform 152"/>
              <p:cNvSpPr>
                <a:spLocks/>
              </p:cNvSpPr>
              <p:nvPr/>
            </p:nvSpPr>
            <p:spPr bwMode="auto">
              <a:xfrm>
                <a:off x="714863" y="4877281"/>
                <a:ext cx="2952" cy="6093"/>
              </a:xfrm>
              <a:custGeom>
                <a:avLst/>
                <a:gdLst>
                  <a:gd name="T0" fmla="*/ 2147483646 w 11"/>
                  <a:gd name="T1" fmla="*/ 0 h 22"/>
                  <a:gd name="T2" fmla="*/ 2147483646 w 11"/>
                  <a:gd name="T3" fmla="*/ 2147483646 h 22"/>
                  <a:gd name="T4" fmla="*/ 2147483646 w 11"/>
                  <a:gd name="T5" fmla="*/ 2147483646 h 22"/>
                  <a:gd name="T6" fmla="*/ 2147483646 w 11"/>
                  <a:gd name="T7" fmla="*/ 2147483646 h 22"/>
                  <a:gd name="T8" fmla="*/ 0 w 11"/>
                  <a:gd name="T9" fmla="*/ 2147483646 h 22"/>
                  <a:gd name="T10" fmla="*/ 0 w 11"/>
                  <a:gd name="T11" fmla="*/ 2147483646 h 22"/>
                  <a:gd name="T12" fmla="*/ 2147483646 w 11"/>
                  <a:gd name="T13" fmla="*/ 0 h 2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1" h="22">
                    <a:moveTo>
                      <a:pt x="11" y="0"/>
                    </a:moveTo>
                    <a:lnTo>
                      <a:pt x="3" y="6"/>
                    </a:lnTo>
                    <a:lnTo>
                      <a:pt x="3" y="12"/>
                    </a:lnTo>
                    <a:lnTo>
                      <a:pt x="2" y="22"/>
                    </a:lnTo>
                    <a:lnTo>
                      <a:pt x="0" y="8"/>
                    </a:lnTo>
                    <a:lnTo>
                      <a:pt x="0" y="1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402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35" name="Freeform 153"/>
              <p:cNvSpPr>
                <a:spLocks/>
              </p:cNvSpPr>
              <p:nvPr/>
            </p:nvSpPr>
            <p:spPr bwMode="auto">
              <a:xfrm>
                <a:off x="707485" y="4855957"/>
                <a:ext cx="4427" cy="12185"/>
              </a:xfrm>
              <a:custGeom>
                <a:avLst/>
                <a:gdLst>
                  <a:gd name="T0" fmla="*/ 0 w 13"/>
                  <a:gd name="T1" fmla="*/ 0 h 42"/>
                  <a:gd name="T2" fmla="*/ 2147483646 w 13"/>
                  <a:gd name="T3" fmla="*/ 2147483646 h 42"/>
                  <a:gd name="T4" fmla="*/ 2147483646 w 13"/>
                  <a:gd name="T5" fmla="*/ 2147483646 h 42"/>
                  <a:gd name="T6" fmla="*/ 2147483646 w 13"/>
                  <a:gd name="T7" fmla="*/ 2147483646 h 42"/>
                  <a:gd name="T8" fmla="*/ 0 w 13"/>
                  <a:gd name="T9" fmla="*/ 0 h 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" h="42">
                    <a:moveTo>
                      <a:pt x="0" y="0"/>
                    </a:moveTo>
                    <a:lnTo>
                      <a:pt x="9" y="24"/>
                    </a:lnTo>
                    <a:lnTo>
                      <a:pt x="13" y="42"/>
                    </a:lnTo>
                    <a:lnTo>
                      <a:pt x="6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36" name="Freeform 154"/>
              <p:cNvSpPr>
                <a:spLocks/>
              </p:cNvSpPr>
              <p:nvPr/>
            </p:nvSpPr>
            <p:spPr bwMode="auto">
              <a:xfrm>
                <a:off x="691253" y="4842249"/>
                <a:ext cx="17708" cy="10661"/>
              </a:xfrm>
              <a:custGeom>
                <a:avLst/>
                <a:gdLst>
                  <a:gd name="T0" fmla="*/ 2147483646 w 56"/>
                  <a:gd name="T1" fmla="*/ 0 h 36"/>
                  <a:gd name="T2" fmla="*/ 2147483646 w 56"/>
                  <a:gd name="T3" fmla="*/ 2147483646 h 36"/>
                  <a:gd name="T4" fmla="*/ 2147483646 w 56"/>
                  <a:gd name="T5" fmla="*/ 2147483646 h 36"/>
                  <a:gd name="T6" fmla="*/ 2147483646 w 56"/>
                  <a:gd name="T7" fmla="*/ 2147483646 h 36"/>
                  <a:gd name="T8" fmla="*/ 2147483646 w 56"/>
                  <a:gd name="T9" fmla="*/ 2147483646 h 36"/>
                  <a:gd name="T10" fmla="*/ 2147483646 w 56"/>
                  <a:gd name="T11" fmla="*/ 2147483646 h 36"/>
                  <a:gd name="T12" fmla="*/ 2147483646 w 56"/>
                  <a:gd name="T13" fmla="*/ 2147483646 h 36"/>
                  <a:gd name="T14" fmla="*/ 2147483646 w 56"/>
                  <a:gd name="T15" fmla="*/ 2147483646 h 36"/>
                  <a:gd name="T16" fmla="*/ 0 w 56"/>
                  <a:gd name="T17" fmla="*/ 2147483646 h 36"/>
                  <a:gd name="T18" fmla="*/ 2147483646 w 56"/>
                  <a:gd name="T19" fmla="*/ 2147483646 h 36"/>
                  <a:gd name="T20" fmla="*/ 2147483646 w 56"/>
                  <a:gd name="T21" fmla="*/ 0 h 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56" h="36">
                    <a:moveTo>
                      <a:pt x="56" y="0"/>
                    </a:moveTo>
                    <a:lnTo>
                      <a:pt x="45" y="20"/>
                    </a:lnTo>
                    <a:lnTo>
                      <a:pt x="47" y="26"/>
                    </a:lnTo>
                    <a:lnTo>
                      <a:pt x="47" y="29"/>
                    </a:lnTo>
                    <a:lnTo>
                      <a:pt x="51" y="36"/>
                    </a:lnTo>
                    <a:lnTo>
                      <a:pt x="43" y="24"/>
                    </a:lnTo>
                    <a:lnTo>
                      <a:pt x="32" y="24"/>
                    </a:lnTo>
                    <a:lnTo>
                      <a:pt x="20" y="20"/>
                    </a:lnTo>
                    <a:lnTo>
                      <a:pt x="0" y="19"/>
                    </a:lnTo>
                    <a:lnTo>
                      <a:pt x="20" y="7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402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37" name="Freeform 155"/>
              <p:cNvSpPr>
                <a:spLocks/>
              </p:cNvSpPr>
              <p:nvPr/>
            </p:nvSpPr>
            <p:spPr bwMode="auto">
              <a:xfrm>
                <a:off x="683875" y="4825495"/>
                <a:ext cx="29512" cy="10662"/>
              </a:xfrm>
              <a:custGeom>
                <a:avLst/>
                <a:gdLst>
                  <a:gd name="T0" fmla="*/ 2147483646 w 96"/>
                  <a:gd name="T1" fmla="*/ 2147483646 h 34"/>
                  <a:gd name="T2" fmla="*/ 2147483646 w 96"/>
                  <a:gd name="T3" fmla="*/ 2147483646 h 34"/>
                  <a:gd name="T4" fmla="*/ 2147483646 w 96"/>
                  <a:gd name="T5" fmla="*/ 2147483646 h 34"/>
                  <a:gd name="T6" fmla="*/ 2147483646 w 96"/>
                  <a:gd name="T7" fmla="*/ 2147483646 h 34"/>
                  <a:gd name="T8" fmla="*/ 2147483646 w 96"/>
                  <a:gd name="T9" fmla="*/ 2147483646 h 34"/>
                  <a:gd name="T10" fmla="*/ 2147483646 w 96"/>
                  <a:gd name="T11" fmla="*/ 2147483646 h 34"/>
                  <a:gd name="T12" fmla="*/ 0 w 96"/>
                  <a:gd name="T13" fmla="*/ 2147483646 h 34"/>
                  <a:gd name="T14" fmla="*/ 2147483646 w 96"/>
                  <a:gd name="T15" fmla="*/ 2147483646 h 34"/>
                  <a:gd name="T16" fmla="*/ 2147483646 w 96"/>
                  <a:gd name="T17" fmla="*/ 2147483646 h 34"/>
                  <a:gd name="T18" fmla="*/ 2147483646 w 96"/>
                  <a:gd name="T19" fmla="*/ 0 h 34"/>
                  <a:gd name="T20" fmla="*/ 2147483646 w 96"/>
                  <a:gd name="T21" fmla="*/ 2147483646 h 34"/>
                  <a:gd name="T22" fmla="*/ 2147483646 w 96"/>
                  <a:gd name="T23" fmla="*/ 2147483646 h 34"/>
                  <a:gd name="T24" fmla="*/ 2147483646 w 96"/>
                  <a:gd name="T25" fmla="*/ 2147483646 h 34"/>
                  <a:gd name="T26" fmla="*/ 2147483646 w 96"/>
                  <a:gd name="T27" fmla="*/ 2147483646 h 34"/>
                  <a:gd name="T28" fmla="*/ 2147483646 w 96"/>
                  <a:gd name="T29" fmla="*/ 2147483646 h 3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96" h="34">
                    <a:moveTo>
                      <a:pt x="96" y="17"/>
                    </a:moveTo>
                    <a:lnTo>
                      <a:pt x="92" y="29"/>
                    </a:lnTo>
                    <a:lnTo>
                      <a:pt x="81" y="34"/>
                    </a:lnTo>
                    <a:lnTo>
                      <a:pt x="66" y="24"/>
                    </a:lnTo>
                    <a:lnTo>
                      <a:pt x="47" y="17"/>
                    </a:lnTo>
                    <a:lnTo>
                      <a:pt x="15" y="17"/>
                    </a:lnTo>
                    <a:lnTo>
                      <a:pt x="0" y="18"/>
                    </a:lnTo>
                    <a:lnTo>
                      <a:pt x="24" y="9"/>
                    </a:lnTo>
                    <a:lnTo>
                      <a:pt x="41" y="4"/>
                    </a:lnTo>
                    <a:lnTo>
                      <a:pt x="39" y="0"/>
                    </a:lnTo>
                    <a:lnTo>
                      <a:pt x="56" y="7"/>
                    </a:lnTo>
                    <a:lnTo>
                      <a:pt x="54" y="2"/>
                    </a:lnTo>
                    <a:lnTo>
                      <a:pt x="68" y="9"/>
                    </a:lnTo>
                    <a:lnTo>
                      <a:pt x="79" y="9"/>
                    </a:lnTo>
                    <a:lnTo>
                      <a:pt x="96" y="17"/>
                    </a:lnTo>
                    <a:close/>
                  </a:path>
                </a:pathLst>
              </a:custGeom>
              <a:solidFill>
                <a:srgbClr val="402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38" name="Freeform 156"/>
              <p:cNvSpPr>
                <a:spLocks/>
              </p:cNvSpPr>
              <p:nvPr/>
            </p:nvSpPr>
            <p:spPr bwMode="auto">
              <a:xfrm>
                <a:off x="632229" y="4840727"/>
                <a:ext cx="16232" cy="33509"/>
              </a:xfrm>
              <a:custGeom>
                <a:avLst/>
                <a:gdLst>
                  <a:gd name="T0" fmla="*/ 2147483646 w 56"/>
                  <a:gd name="T1" fmla="*/ 2147483646 h 113"/>
                  <a:gd name="T2" fmla="*/ 2147483646 w 56"/>
                  <a:gd name="T3" fmla="*/ 2147483646 h 113"/>
                  <a:gd name="T4" fmla="*/ 2147483646 w 56"/>
                  <a:gd name="T5" fmla="*/ 2147483646 h 113"/>
                  <a:gd name="T6" fmla="*/ 2147483646 w 56"/>
                  <a:gd name="T7" fmla="*/ 2147483646 h 113"/>
                  <a:gd name="T8" fmla="*/ 2147483646 w 56"/>
                  <a:gd name="T9" fmla="*/ 2147483646 h 113"/>
                  <a:gd name="T10" fmla="*/ 2147483646 w 56"/>
                  <a:gd name="T11" fmla="*/ 2147483646 h 113"/>
                  <a:gd name="T12" fmla="*/ 2147483646 w 56"/>
                  <a:gd name="T13" fmla="*/ 2147483646 h 113"/>
                  <a:gd name="T14" fmla="*/ 2147483646 w 56"/>
                  <a:gd name="T15" fmla="*/ 2147483646 h 113"/>
                  <a:gd name="T16" fmla="*/ 2147483646 w 56"/>
                  <a:gd name="T17" fmla="*/ 2147483646 h 113"/>
                  <a:gd name="T18" fmla="*/ 2147483646 w 56"/>
                  <a:gd name="T19" fmla="*/ 2147483646 h 113"/>
                  <a:gd name="T20" fmla="*/ 2147483646 w 56"/>
                  <a:gd name="T21" fmla="*/ 2147483646 h 113"/>
                  <a:gd name="T22" fmla="*/ 2147483646 w 56"/>
                  <a:gd name="T23" fmla="*/ 2147483646 h 113"/>
                  <a:gd name="T24" fmla="*/ 2147483646 w 56"/>
                  <a:gd name="T25" fmla="*/ 2147483646 h 113"/>
                  <a:gd name="T26" fmla="*/ 2147483646 w 56"/>
                  <a:gd name="T27" fmla="*/ 2147483646 h 113"/>
                  <a:gd name="T28" fmla="*/ 2147483646 w 56"/>
                  <a:gd name="T29" fmla="*/ 2147483646 h 113"/>
                  <a:gd name="T30" fmla="*/ 2147483646 w 56"/>
                  <a:gd name="T31" fmla="*/ 2147483646 h 113"/>
                  <a:gd name="T32" fmla="*/ 2147483646 w 56"/>
                  <a:gd name="T33" fmla="*/ 2147483646 h 113"/>
                  <a:gd name="T34" fmla="*/ 0 w 56"/>
                  <a:gd name="T35" fmla="*/ 2147483646 h 113"/>
                  <a:gd name="T36" fmla="*/ 2147483646 w 56"/>
                  <a:gd name="T37" fmla="*/ 2147483646 h 113"/>
                  <a:gd name="T38" fmla="*/ 2147483646 w 56"/>
                  <a:gd name="T39" fmla="*/ 2147483646 h 113"/>
                  <a:gd name="T40" fmla="*/ 2147483646 w 56"/>
                  <a:gd name="T41" fmla="*/ 0 h 113"/>
                  <a:gd name="T42" fmla="*/ 2147483646 w 56"/>
                  <a:gd name="T43" fmla="*/ 2147483646 h 113"/>
                  <a:gd name="T44" fmla="*/ 2147483646 w 56"/>
                  <a:gd name="T45" fmla="*/ 2147483646 h 11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56" h="113">
                    <a:moveTo>
                      <a:pt x="56" y="21"/>
                    </a:moveTo>
                    <a:lnTo>
                      <a:pt x="39" y="8"/>
                    </a:lnTo>
                    <a:lnTo>
                      <a:pt x="19" y="11"/>
                    </a:lnTo>
                    <a:lnTo>
                      <a:pt x="8" y="29"/>
                    </a:lnTo>
                    <a:lnTo>
                      <a:pt x="6" y="55"/>
                    </a:lnTo>
                    <a:lnTo>
                      <a:pt x="8" y="75"/>
                    </a:lnTo>
                    <a:lnTo>
                      <a:pt x="15" y="91"/>
                    </a:lnTo>
                    <a:lnTo>
                      <a:pt x="24" y="66"/>
                    </a:lnTo>
                    <a:lnTo>
                      <a:pt x="35" y="52"/>
                    </a:lnTo>
                    <a:lnTo>
                      <a:pt x="53" y="42"/>
                    </a:lnTo>
                    <a:lnTo>
                      <a:pt x="38" y="62"/>
                    </a:lnTo>
                    <a:lnTo>
                      <a:pt x="22" y="79"/>
                    </a:lnTo>
                    <a:lnTo>
                      <a:pt x="21" y="95"/>
                    </a:lnTo>
                    <a:lnTo>
                      <a:pt x="28" y="110"/>
                    </a:lnTo>
                    <a:lnTo>
                      <a:pt x="37" y="113"/>
                    </a:lnTo>
                    <a:lnTo>
                      <a:pt x="14" y="107"/>
                    </a:lnTo>
                    <a:lnTo>
                      <a:pt x="2" y="83"/>
                    </a:lnTo>
                    <a:lnTo>
                      <a:pt x="0" y="52"/>
                    </a:lnTo>
                    <a:lnTo>
                      <a:pt x="2" y="24"/>
                    </a:lnTo>
                    <a:lnTo>
                      <a:pt x="15" y="5"/>
                    </a:lnTo>
                    <a:lnTo>
                      <a:pt x="32" y="0"/>
                    </a:lnTo>
                    <a:lnTo>
                      <a:pt x="48" y="3"/>
                    </a:lnTo>
                    <a:lnTo>
                      <a:pt x="56" y="21"/>
                    </a:lnTo>
                    <a:close/>
                  </a:path>
                </a:pathLst>
              </a:custGeom>
              <a:solidFill>
                <a:srgbClr val="402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39" name="Freeform 157"/>
              <p:cNvSpPr>
                <a:spLocks/>
              </p:cNvSpPr>
              <p:nvPr/>
            </p:nvSpPr>
            <p:spPr bwMode="auto">
              <a:xfrm>
                <a:off x="626326" y="4834634"/>
                <a:ext cx="26561" cy="47218"/>
              </a:xfrm>
              <a:custGeom>
                <a:avLst/>
                <a:gdLst>
                  <a:gd name="T0" fmla="*/ 2147483646 w 91"/>
                  <a:gd name="T1" fmla="*/ 2147483646 h 153"/>
                  <a:gd name="T2" fmla="*/ 2147483646 w 91"/>
                  <a:gd name="T3" fmla="*/ 2147483646 h 153"/>
                  <a:gd name="T4" fmla="*/ 2147483646 w 91"/>
                  <a:gd name="T5" fmla="*/ 2147483646 h 153"/>
                  <a:gd name="T6" fmla="*/ 2147483646 w 91"/>
                  <a:gd name="T7" fmla="*/ 2147483646 h 153"/>
                  <a:gd name="T8" fmla="*/ 2147483646 w 91"/>
                  <a:gd name="T9" fmla="*/ 2147483646 h 153"/>
                  <a:gd name="T10" fmla="*/ 2147483646 w 91"/>
                  <a:gd name="T11" fmla="*/ 2147483646 h 153"/>
                  <a:gd name="T12" fmla="*/ 2147483646 w 91"/>
                  <a:gd name="T13" fmla="*/ 2147483646 h 153"/>
                  <a:gd name="T14" fmla="*/ 2147483646 w 91"/>
                  <a:gd name="T15" fmla="*/ 2147483646 h 153"/>
                  <a:gd name="T16" fmla="*/ 2147483646 w 91"/>
                  <a:gd name="T17" fmla="*/ 2147483646 h 153"/>
                  <a:gd name="T18" fmla="*/ 2147483646 w 91"/>
                  <a:gd name="T19" fmla="*/ 2147483646 h 153"/>
                  <a:gd name="T20" fmla="*/ 2147483646 w 91"/>
                  <a:gd name="T21" fmla="*/ 2147483646 h 153"/>
                  <a:gd name="T22" fmla="*/ 2147483646 w 91"/>
                  <a:gd name="T23" fmla="*/ 2147483646 h 153"/>
                  <a:gd name="T24" fmla="*/ 2147483646 w 91"/>
                  <a:gd name="T25" fmla="*/ 2147483646 h 153"/>
                  <a:gd name="T26" fmla="*/ 2147483646 w 91"/>
                  <a:gd name="T27" fmla="*/ 2147483646 h 153"/>
                  <a:gd name="T28" fmla="*/ 2147483646 w 91"/>
                  <a:gd name="T29" fmla="*/ 2147483646 h 153"/>
                  <a:gd name="T30" fmla="*/ 2147483646 w 91"/>
                  <a:gd name="T31" fmla="*/ 2147483646 h 153"/>
                  <a:gd name="T32" fmla="*/ 2147483646 w 91"/>
                  <a:gd name="T33" fmla="*/ 2147483646 h 153"/>
                  <a:gd name="T34" fmla="*/ 2147483646 w 91"/>
                  <a:gd name="T35" fmla="*/ 2147483646 h 153"/>
                  <a:gd name="T36" fmla="*/ 2147483646 w 91"/>
                  <a:gd name="T37" fmla="*/ 2147483646 h 153"/>
                  <a:gd name="T38" fmla="*/ 0 w 91"/>
                  <a:gd name="T39" fmla="*/ 2147483646 h 153"/>
                  <a:gd name="T40" fmla="*/ 0 w 91"/>
                  <a:gd name="T41" fmla="*/ 2147483646 h 153"/>
                  <a:gd name="T42" fmla="*/ 2147483646 w 91"/>
                  <a:gd name="T43" fmla="*/ 2147483646 h 153"/>
                  <a:gd name="T44" fmla="*/ 2147483646 w 91"/>
                  <a:gd name="T45" fmla="*/ 2147483646 h 153"/>
                  <a:gd name="T46" fmla="*/ 2147483646 w 91"/>
                  <a:gd name="T47" fmla="*/ 0 h 153"/>
                  <a:gd name="T48" fmla="*/ 2147483646 w 91"/>
                  <a:gd name="T49" fmla="*/ 2147483646 h 153"/>
                  <a:gd name="T50" fmla="*/ 2147483646 w 91"/>
                  <a:gd name="T51" fmla="*/ 2147483646 h 153"/>
                  <a:gd name="T52" fmla="*/ 2147483646 w 91"/>
                  <a:gd name="T53" fmla="*/ 2147483646 h 153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91" h="153">
                    <a:moveTo>
                      <a:pt x="91" y="38"/>
                    </a:moveTo>
                    <a:lnTo>
                      <a:pt x="76" y="13"/>
                    </a:lnTo>
                    <a:lnTo>
                      <a:pt x="54" y="7"/>
                    </a:lnTo>
                    <a:lnTo>
                      <a:pt x="24" y="12"/>
                    </a:lnTo>
                    <a:lnTo>
                      <a:pt x="14" y="25"/>
                    </a:lnTo>
                    <a:lnTo>
                      <a:pt x="7" y="48"/>
                    </a:lnTo>
                    <a:lnTo>
                      <a:pt x="7" y="66"/>
                    </a:lnTo>
                    <a:lnTo>
                      <a:pt x="11" y="79"/>
                    </a:lnTo>
                    <a:lnTo>
                      <a:pt x="11" y="98"/>
                    </a:lnTo>
                    <a:lnTo>
                      <a:pt x="15" y="120"/>
                    </a:lnTo>
                    <a:lnTo>
                      <a:pt x="34" y="142"/>
                    </a:lnTo>
                    <a:lnTo>
                      <a:pt x="47" y="142"/>
                    </a:lnTo>
                    <a:lnTo>
                      <a:pt x="63" y="142"/>
                    </a:lnTo>
                    <a:lnTo>
                      <a:pt x="63" y="144"/>
                    </a:lnTo>
                    <a:lnTo>
                      <a:pt x="51" y="153"/>
                    </a:lnTo>
                    <a:lnTo>
                      <a:pt x="36" y="151"/>
                    </a:lnTo>
                    <a:lnTo>
                      <a:pt x="19" y="144"/>
                    </a:lnTo>
                    <a:lnTo>
                      <a:pt x="6" y="121"/>
                    </a:lnTo>
                    <a:lnTo>
                      <a:pt x="5" y="86"/>
                    </a:lnTo>
                    <a:lnTo>
                      <a:pt x="0" y="62"/>
                    </a:lnTo>
                    <a:lnTo>
                      <a:pt x="0" y="41"/>
                    </a:lnTo>
                    <a:lnTo>
                      <a:pt x="9" y="23"/>
                    </a:lnTo>
                    <a:lnTo>
                      <a:pt x="18" y="7"/>
                    </a:lnTo>
                    <a:lnTo>
                      <a:pt x="42" y="0"/>
                    </a:lnTo>
                    <a:lnTo>
                      <a:pt x="76" y="5"/>
                    </a:lnTo>
                    <a:lnTo>
                      <a:pt x="89" y="13"/>
                    </a:lnTo>
                    <a:lnTo>
                      <a:pt x="91" y="38"/>
                    </a:lnTo>
                    <a:close/>
                  </a:path>
                </a:pathLst>
              </a:custGeom>
              <a:solidFill>
                <a:srgbClr val="402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40" name="Freeform 158"/>
              <p:cNvSpPr>
                <a:spLocks/>
              </p:cNvSpPr>
              <p:nvPr/>
            </p:nvSpPr>
            <p:spPr bwMode="auto">
              <a:xfrm>
                <a:off x="642558" y="4884898"/>
                <a:ext cx="25085" cy="39602"/>
              </a:xfrm>
              <a:custGeom>
                <a:avLst/>
                <a:gdLst>
                  <a:gd name="T0" fmla="*/ 0 w 83"/>
                  <a:gd name="T1" fmla="*/ 0 h 127"/>
                  <a:gd name="T2" fmla="*/ 2147483646 w 83"/>
                  <a:gd name="T3" fmla="*/ 2147483646 h 127"/>
                  <a:gd name="T4" fmla="*/ 2147483646 w 83"/>
                  <a:gd name="T5" fmla="*/ 2147483646 h 127"/>
                  <a:gd name="T6" fmla="*/ 2147483646 w 83"/>
                  <a:gd name="T7" fmla="*/ 2147483646 h 127"/>
                  <a:gd name="T8" fmla="*/ 2147483646 w 83"/>
                  <a:gd name="T9" fmla="*/ 2147483646 h 127"/>
                  <a:gd name="T10" fmla="*/ 2147483646 w 83"/>
                  <a:gd name="T11" fmla="*/ 2147483646 h 127"/>
                  <a:gd name="T12" fmla="*/ 2147483646 w 83"/>
                  <a:gd name="T13" fmla="*/ 2147483646 h 127"/>
                  <a:gd name="T14" fmla="*/ 2147483646 w 83"/>
                  <a:gd name="T15" fmla="*/ 2147483646 h 127"/>
                  <a:gd name="T16" fmla="*/ 2147483646 w 83"/>
                  <a:gd name="T17" fmla="*/ 2147483646 h 127"/>
                  <a:gd name="T18" fmla="*/ 0 w 83"/>
                  <a:gd name="T19" fmla="*/ 0 h 12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83" h="127">
                    <a:moveTo>
                      <a:pt x="0" y="0"/>
                    </a:moveTo>
                    <a:lnTo>
                      <a:pt x="10" y="27"/>
                    </a:lnTo>
                    <a:lnTo>
                      <a:pt x="27" y="57"/>
                    </a:lnTo>
                    <a:lnTo>
                      <a:pt x="45" y="83"/>
                    </a:lnTo>
                    <a:lnTo>
                      <a:pt x="70" y="116"/>
                    </a:lnTo>
                    <a:lnTo>
                      <a:pt x="83" y="127"/>
                    </a:lnTo>
                    <a:lnTo>
                      <a:pt x="55" y="113"/>
                    </a:lnTo>
                    <a:lnTo>
                      <a:pt x="33" y="82"/>
                    </a:lnTo>
                    <a:lnTo>
                      <a:pt x="12" y="4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41" name="Freeform 159"/>
              <p:cNvSpPr>
                <a:spLocks/>
              </p:cNvSpPr>
              <p:nvPr/>
            </p:nvSpPr>
            <p:spPr bwMode="auto">
              <a:xfrm>
                <a:off x="567301" y="4752384"/>
                <a:ext cx="140184" cy="146221"/>
              </a:xfrm>
              <a:custGeom>
                <a:avLst/>
                <a:gdLst>
                  <a:gd name="T0" fmla="*/ 2147483646 w 478"/>
                  <a:gd name="T1" fmla="*/ 2147483646 h 480"/>
                  <a:gd name="T2" fmla="*/ 2147483646 w 478"/>
                  <a:gd name="T3" fmla="*/ 2147483646 h 480"/>
                  <a:gd name="T4" fmla="*/ 2147483646 w 478"/>
                  <a:gd name="T5" fmla="*/ 2147483646 h 480"/>
                  <a:gd name="T6" fmla="*/ 2147483646 w 478"/>
                  <a:gd name="T7" fmla="*/ 2147483646 h 480"/>
                  <a:gd name="T8" fmla="*/ 2147483646 w 478"/>
                  <a:gd name="T9" fmla="*/ 2147483646 h 480"/>
                  <a:gd name="T10" fmla="*/ 2147483646 w 478"/>
                  <a:gd name="T11" fmla="*/ 2147483646 h 480"/>
                  <a:gd name="T12" fmla="*/ 2147483646 w 478"/>
                  <a:gd name="T13" fmla="*/ 2147483646 h 480"/>
                  <a:gd name="T14" fmla="*/ 2147483646 w 478"/>
                  <a:gd name="T15" fmla="*/ 2147483646 h 480"/>
                  <a:gd name="T16" fmla="*/ 2147483646 w 478"/>
                  <a:gd name="T17" fmla="*/ 2147483646 h 480"/>
                  <a:gd name="T18" fmla="*/ 2147483646 w 478"/>
                  <a:gd name="T19" fmla="*/ 2147483646 h 480"/>
                  <a:gd name="T20" fmla="*/ 2147483646 w 478"/>
                  <a:gd name="T21" fmla="*/ 2147483646 h 480"/>
                  <a:gd name="T22" fmla="*/ 2147483646 w 478"/>
                  <a:gd name="T23" fmla="*/ 2147483646 h 480"/>
                  <a:gd name="T24" fmla="*/ 2147483646 w 478"/>
                  <a:gd name="T25" fmla="*/ 2147483646 h 480"/>
                  <a:gd name="T26" fmla="*/ 2147483646 w 478"/>
                  <a:gd name="T27" fmla="*/ 2147483646 h 480"/>
                  <a:gd name="T28" fmla="*/ 2147483646 w 478"/>
                  <a:gd name="T29" fmla="*/ 2147483646 h 480"/>
                  <a:gd name="T30" fmla="*/ 2147483646 w 478"/>
                  <a:gd name="T31" fmla="*/ 2147483646 h 480"/>
                  <a:gd name="T32" fmla="*/ 2147483646 w 478"/>
                  <a:gd name="T33" fmla="*/ 2147483646 h 480"/>
                  <a:gd name="T34" fmla="*/ 2147483646 w 478"/>
                  <a:gd name="T35" fmla="*/ 2147483646 h 480"/>
                  <a:gd name="T36" fmla="*/ 2147483646 w 478"/>
                  <a:gd name="T37" fmla="*/ 2147483646 h 480"/>
                  <a:gd name="T38" fmla="*/ 2147483646 w 478"/>
                  <a:gd name="T39" fmla="*/ 2147483646 h 480"/>
                  <a:gd name="T40" fmla="*/ 2147483646 w 478"/>
                  <a:gd name="T41" fmla="*/ 2147483646 h 480"/>
                  <a:gd name="T42" fmla="*/ 2147483646 w 478"/>
                  <a:gd name="T43" fmla="*/ 2147483646 h 480"/>
                  <a:gd name="T44" fmla="*/ 2147483646 w 478"/>
                  <a:gd name="T45" fmla="*/ 2147483646 h 480"/>
                  <a:gd name="T46" fmla="*/ 2147483646 w 478"/>
                  <a:gd name="T47" fmla="*/ 2147483646 h 480"/>
                  <a:gd name="T48" fmla="*/ 2147483646 w 478"/>
                  <a:gd name="T49" fmla="*/ 2147483646 h 480"/>
                  <a:gd name="T50" fmla="*/ 0 w 478"/>
                  <a:gd name="T51" fmla="*/ 2147483646 h 480"/>
                  <a:gd name="T52" fmla="*/ 2147483646 w 478"/>
                  <a:gd name="T53" fmla="*/ 2147483646 h 480"/>
                  <a:gd name="T54" fmla="*/ 2147483646 w 478"/>
                  <a:gd name="T55" fmla="*/ 2147483646 h 480"/>
                  <a:gd name="T56" fmla="*/ 2147483646 w 478"/>
                  <a:gd name="T57" fmla="*/ 2147483646 h 480"/>
                  <a:gd name="T58" fmla="*/ 2147483646 w 478"/>
                  <a:gd name="T59" fmla="*/ 2147483646 h 480"/>
                  <a:gd name="T60" fmla="*/ 2147483646 w 478"/>
                  <a:gd name="T61" fmla="*/ 0 h 480"/>
                  <a:gd name="T62" fmla="*/ 2147483646 w 478"/>
                  <a:gd name="T63" fmla="*/ 2147483646 h 480"/>
                  <a:gd name="T64" fmla="*/ 2147483646 w 478"/>
                  <a:gd name="T65" fmla="*/ 2147483646 h 480"/>
                  <a:gd name="T66" fmla="*/ 2147483646 w 478"/>
                  <a:gd name="T67" fmla="*/ 2147483646 h 480"/>
                  <a:gd name="T68" fmla="*/ 2147483646 w 478"/>
                  <a:gd name="T69" fmla="*/ 2147483646 h 480"/>
                  <a:gd name="T70" fmla="*/ 2147483646 w 478"/>
                  <a:gd name="T71" fmla="*/ 2147483646 h 480"/>
                  <a:gd name="T72" fmla="*/ 2147483646 w 478"/>
                  <a:gd name="T73" fmla="*/ 2147483646 h 480"/>
                  <a:gd name="T74" fmla="*/ 2147483646 w 478"/>
                  <a:gd name="T75" fmla="*/ 2147483646 h 48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478" h="480">
                    <a:moveTo>
                      <a:pt x="440" y="138"/>
                    </a:moveTo>
                    <a:lnTo>
                      <a:pt x="367" y="127"/>
                    </a:lnTo>
                    <a:lnTo>
                      <a:pt x="320" y="133"/>
                    </a:lnTo>
                    <a:lnTo>
                      <a:pt x="290" y="168"/>
                    </a:lnTo>
                    <a:lnTo>
                      <a:pt x="308" y="209"/>
                    </a:lnTo>
                    <a:lnTo>
                      <a:pt x="331" y="224"/>
                    </a:lnTo>
                    <a:lnTo>
                      <a:pt x="338" y="262"/>
                    </a:lnTo>
                    <a:lnTo>
                      <a:pt x="324" y="287"/>
                    </a:lnTo>
                    <a:lnTo>
                      <a:pt x="335" y="325"/>
                    </a:lnTo>
                    <a:lnTo>
                      <a:pt x="306" y="325"/>
                    </a:lnTo>
                    <a:lnTo>
                      <a:pt x="298" y="282"/>
                    </a:lnTo>
                    <a:lnTo>
                      <a:pt x="280" y="262"/>
                    </a:lnTo>
                    <a:lnTo>
                      <a:pt x="243" y="262"/>
                    </a:lnTo>
                    <a:lnTo>
                      <a:pt x="209" y="271"/>
                    </a:lnTo>
                    <a:lnTo>
                      <a:pt x="197" y="301"/>
                    </a:lnTo>
                    <a:lnTo>
                      <a:pt x="193" y="341"/>
                    </a:lnTo>
                    <a:lnTo>
                      <a:pt x="197" y="370"/>
                    </a:lnTo>
                    <a:lnTo>
                      <a:pt x="197" y="391"/>
                    </a:lnTo>
                    <a:lnTo>
                      <a:pt x="195" y="416"/>
                    </a:lnTo>
                    <a:lnTo>
                      <a:pt x="172" y="439"/>
                    </a:lnTo>
                    <a:lnTo>
                      <a:pt x="156" y="453"/>
                    </a:lnTo>
                    <a:lnTo>
                      <a:pt x="115" y="480"/>
                    </a:lnTo>
                    <a:lnTo>
                      <a:pt x="37" y="399"/>
                    </a:lnTo>
                    <a:lnTo>
                      <a:pt x="14" y="334"/>
                    </a:lnTo>
                    <a:lnTo>
                      <a:pt x="5" y="229"/>
                    </a:lnTo>
                    <a:lnTo>
                      <a:pt x="0" y="154"/>
                    </a:lnTo>
                    <a:lnTo>
                      <a:pt x="9" y="82"/>
                    </a:lnTo>
                    <a:lnTo>
                      <a:pt x="30" y="42"/>
                    </a:lnTo>
                    <a:lnTo>
                      <a:pt x="78" y="15"/>
                    </a:lnTo>
                    <a:lnTo>
                      <a:pt x="121" y="7"/>
                    </a:lnTo>
                    <a:lnTo>
                      <a:pt x="204" y="0"/>
                    </a:lnTo>
                    <a:lnTo>
                      <a:pt x="285" y="5"/>
                    </a:lnTo>
                    <a:lnTo>
                      <a:pt x="387" y="22"/>
                    </a:lnTo>
                    <a:lnTo>
                      <a:pt x="432" y="44"/>
                    </a:lnTo>
                    <a:lnTo>
                      <a:pt x="455" y="67"/>
                    </a:lnTo>
                    <a:lnTo>
                      <a:pt x="478" y="102"/>
                    </a:lnTo>
                    <a:lnTo>
                      <a:pt x="475" y="120"/>
                    </a:lnTo>
                    <a:lnTo>
                      <a:pt x="440" y="138"/>
                    </a:lnTo>
                    <a:close/>
                  </a:path>
                </a:pathLst>
              </a:custGeom>
              <a:solidFill>
                <a:srgbClr val="603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42" name="Freeform 160"/>
              <p:cNvSpPr>
                <a:spLocks/>
              </p:cNvSpPr>
              <p:nvPr/>
            </p:nvSpPr>
            <p:spPr bwMode="auto">
              <a:xfrm>
                <a:off x="570252" y="4753907"/>
                <a:ext cx="134282" cy="140129"/>
              </a:xfrm>
              <a:custGeom>
                <a:avLst/>
                <a:gdLst>
                  <a:gd name="T0" fmla="*/ 2147483646 w 455"/>
                  <a:gd name="T1" fmla="*/ 2147483646 h 460"/>
                  <a:gd name="T2" fmla="*/ 2147483646 w 455"/>
                  <a:gd name="T3" fmla="*/ 2147483646 h 460"/>
                  <a:gd name="T4" fmla="*/ 2147483646 w 455"/>
                  <a:gd name="T5" fmla="*/ 2147483646 h 460"/>
                  <a:gd name="T6" fmla="*/ 2147483646 w 455"/>
                  <a:gd name="T7" fmla="*/ 2147483646 h 460"/>
                  <a:gd name="T8" fmla="*/ 2147483646 w 455"/>
                  <a:gd name="T9" fmla="*/ 2147483646 h 460"/>
                  <a:gd name="T10" fmla="*/ 2147483646 w 455"/>
                  <a:gd name="T11" fmla="*/ 2147483646 h 460"/>
                  <a:gd name="T12" fmla="*/ 2147483646 w 455"/>
                  <a:gd name="T13" fmla="*/ 2147483646 h 460"/>
                  <a:gd name="T14" fmla="*/ 2147483646 w 455"/>
                  <a:gd name="T15" fmla="*/ 2147483646 h 460"/>
                  <a:gd name="T16" fmla="*/ 2147483646 w 455"/>
                  <a:gd name="T17" fmla="*/ 2147483646 h 460"/>
                  <a:gd name="T18" fmla="*/ 2147483646 w 455"/>
                  <a:gd name="T19" fmla="*/ 2147483646 h 460"/>
                  <a:gd name="T20" fmla="*/ 2147483646 w 455"/>
                  <a:gd name="T21" fmla="*/ 2147483646 h 460"/>
                  <a:gd name="T22" fmla="*/ 2147483646 w 455"/>
                  <a:gd name="T23" fmla="*/ 2147483646 h 460"/>
                  <a:gd name="T24" fmla="*/ 2147483646 w 455"/>
                  <a:gd name="T25" fmla="*/ 2147483646 h 460"/>
                  <a:gd name="T26" fmla="*/ 2147483646 w 455"/>
                  <a:gd name="T27" fmla="*/ 2147483646 h 460"/>
                  <a:gd name="T28" fmla="*/ 2147483646 w 455"/>
                  <a:gd name="T29" fmla="*/ 2147483646 h 460"/>
                  <a:gd name="T30" fmla="*/ 2147483646 w 455"/>
                  <a:gd name="T31" fmla="*/ 2147483646 h 460"/>
                  <a:gd name="T32" fmla="*/ 2147483646 w 455"/>
                  <a:gd name="T33" fmla="*/ 2147483646 h 460"/>
                  <a:gd name="T34" fmla="*/ 2147483646 w 455"/>
                  <a:gd name="T35" fmla="*/ 2147483646 h 460"/>
                  <a:gd name="T36" fmla="*/ 2147483646 w 455"/>
                  <a:gd name="T37" fmla="*/ 2147483646 h 460"/>
                  <a:gd name="T38" fmla="*/ 2147483646 w 455"/>
                  <a:gd name="T39" fmla="*/ 2147483646 h 460"/>
                  <a:gd name="T40" fmla="*/ 2147483646 w 455"/>
                  <a:gd name="T41" fmla="*/ 2147483646 h 460"/>
                  <a:gd name="T42" fmla="*/ 2147483646 w 455"/>
                  <a:gd name="T43" fmla="*/ 2147483646 h 460"/>
                  <a:gd name="T44" fmla="*/ 2147483646 w 455"/>
                  <a:gd name="T45" fmla="*/ 2147483646 h 460"/>
                  <a:gd name="T46" fmla="*/ 2147483646 w 455"/>
                  <a:gd name="T47" fmla="*/ 2147483646 h 460"/>
                  <a:gd name="T48" fmla="*/ 2147483646 w 455"/>
                  <a:gd name="T49" fmla="*/ 2147483646 h 460"/>
                  <a:gd name="T50" fmla="*/ 2147483646 w 455"/>
                  <a:gd name="T51" fmla="*/ 2147483646 h 460"/>
                  <a:gd name="T52" fmla="*/ 2147483646 w 455"/>
                  <a:gd name="T53" fmla="*/ 2147483646 h 460"/>
                  <a:gd name="T54" fmla="*/ 2147483646 w 455"/>
                  <a:gd name="T55" fmla="*/ 2147483646 h 460"/>
                  <a:gd name="T56" fmla="*/ 2147483646 w 455"/>
                  <a:gd name="T57" fmla="*/ 2147483646 h 460"/>
                  <a:gd name="T58" fmla="*/ 2147483646 w 455"/>
                  <a:gd name="T59" fmla="*/ 2147483646 h 460"/>
                  <a:gd name="T60" fmla="*/ 2147483646 w 455"/>
                  <a:gd name="T61" fmla="*/ 2147483646 h 460"/>
                  <a:gd name="T62" fmla="*/ 2147483646 w 455"/>
                  <a:gd name="T63" fmla="*/ 2147483646 h 460"/>
                  <a:gd name="T64" fmla="*/ 2147483646 w 455"/>
                  <a:gd name="T65" fmla="*/ 2147483646 h 460"/>
                  <a:gd name="T66" fmla="*/ 2147483646 w 455"/>
                  <a:gd name="T67" fmla="*/ 2147483646 h 460"/>
                  <a:gd name="T68" fmla="*/ 2147483646 w 455"/>
                  <a:gd name="T69" fmla="*/ 2147483646 h 460"/>
                  <a:gd name="T70" fmla="*/ 2147483646 w 455"/>
                  <a:gd name="T71" fmla="*/ 2147483646 h 460"/>
                  <a:gd name="T72" fmla="*/ 2147483646 w 455"/>
                  <a:gd name="T73" fmla="*/ 2147483646 h 460"/>
                  <a:gd name="T74" fmla="*/ 2147483646 w 455"/>
                  <a:gd name="T75" fmla="*/ 2147483646 h 460"/>
                  <a:gd name="T76" fmla="*/ 2147483646 w 455"/>
                  <a:gd name="T77" fmla="*/ 2147483646 h 460"/>
                  <a:gd name="T78" fmla="*/ 2147483646 w 455"/>
                  <a:gd name="T79" fmla="*/ 2147483646 h 460"/>
                  <a:gd name="T80" fmla="*/ 2147483646 w 455"/>
                  <a:gd name="T81" fmla="*/ 2147483646 h 460"/>
                  <a:gd name="T82" fmla="*/ 2147483646 w 455"/>
                  <a:gd name="T83" fmla="*/ 2147483646 h 460"/>
                  <a:gd name="T84" fmla="*/ 2147483646 w 455"/>
                  <a:gd name="T85" fmla="*/ 2147483646 h 460"/>
                  <a:gd name="T86" fmla="*/ 2147483646 w 455"/>
                  <a:gd name="T87" fmla="*/ 2147483646 h 460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455" h="460">
                    <a:moveTo>
                      <a:pt x="379" y="28"/>
                    </a:moveTo>
                    <a:lnTo>
                      <a:pt x="418" y="44"/>
                    </a:lnTo>
                    <a:lnTo>
                      <a:pt x="436" y="69"/>
                    </a:lnTo>
                    <a:lnTo>
                      <a:pt x="447" y="85"/>
                    </a:lnTo>
                    <a:lnTo>
                      <a:pt x="455" y="98"/>
                    </a:lnTo>
                    <a:lnTo>
                      <a:pt x="444" y="108"/>
                    </a:lnTo>
                    <a:lnTo>
                      <a:pt x="425" y="120"/>
                    </a:lnTo>
                    <a:lnTo>
                      <a:pt x="376" y="113"/>
                    </a:lnTo>
                    <a:lnTo>
                      <a:pt x="339" y="113"/>
                    </a:lnTo>
                    <a:lnTo>
                      <a:pt x="315" y="100"/>
                    </a:lnTo>
                    <a:lnTo>
                      <a:pt x="279" y="92"/>
                    </a:lnTo>
                    <a:lnTo>
                      <a:pt x="247" y="90"/>
                    </a:lnTo>
                    <a:lnTo>
                      <a:pt x="209" y="92"/>
                    </a:lnTo>
                    <a:lnTo>
                      <a:pt x="264" y="98"/>
                    </a:lnTo>
                    <a:lnTo>
                      <a:pt x="291" y="105"/>
                    </a:lnTo>
                    <a:lnTo>
                      <a:pt x="311" y="113"/>
                    </a:lnTo>
                    <a:lnTo>
                      <a:pt x="315" y="115"/>
                    </a:lnTo>
                    <a:lnTo>
                      <a:pt x="302" y="120"/>
                    </a:lnTo>
                    <a:lnTo>
                      <a:pt x="291" y="131"/>
                    </a:lnTo>
                    <a:lnTo>
                      <a:pt x="272" y="120"/>
                    </a:lnTo>
                    <a:lnTo>
                      <a:pt x="256" y="116"/>
                    </a:lnTo>
                    <a:lnTo>
                      <a:pt x="223" y="110"/>
                    </a:lnTo>
                    <a:lnTo>
                      <a:pt x="212" y="110"/>
                    </a:lnTo>
                    <a:lnTo>
                      <a:pt x="246" y="122"/>
                    </a:lnTo>
                    <a:lnTo>
                      <a:pt x="270" y="133"/>
                    </a:lnTo>
                    <a:lnTo>
                      <a:pt x="283" y="142"/>
                    </a:lnTo>
                    <a:lnTo>
                      <a:pt x="272" y="154"/>
                    </a:lnTo>
                    <a:lnTo>
                      <a:pt x="246" y="145"/>
                    </a:lnTo>
                    <a:lnTo>
                      <a:pt x="223" y="140"/>
                    </a:lnTo>
                    <a:lnTo>
                      <a:pt x="264" y="161"/>
                    </a:lnTo>
                    <a:lnTo>
                      <a:pt x="277" y="170"/>
                    </a:lnTo>
                    <a:lnTo>
                      <a:pt x="281" y="189"/>
                    </a:lnTo>
                    <a:lnTo>
                      <a:pt x="289" y="199"/>
                    </a:lnTo>
                    <a:lnTo>
                      <a:pt x="264" y="187"/>
                    </a:lnTo>
                    <a:lnTo>
                      <a:pt x="241" y="183"/>
                    </a:lnTo>
                    <a:lnTo>
                      <a:pt x="205" y="181"/>
                    </a:lnTo>
                    <a:lnTo>
                      <a:pt x="259" y="197"/>
                    </a:lnTo>
                    <a:lnTo>
                      <a:pt x="293" y="210"/>
                    </a:lnTo>
                    <a:lnTo>
                      <a:pt x="315" y="222"/>
                    </a:lnTo>
                    <a:lnTo>
                      <a:pt x="318" y="239"/>
                    </a:lnTo>
                    <a:lnTo>
                      <a:pt x="291" y="227"/>
                    </a:lnTo>
                    <a:lnTo>
                      <a:pt x="254" y="214"/>
                    </a:lnTo>
                    <a:lnTo>
                      <a:pt x="237" y="214"/>
                    </a:lnTo>
                    <a:lnTo>
                      <a:pt x="277" y="228"/>
                    </a:lnTo>
                    <a:lnTo>
                      <a:pt x="309" y="242"/>
                    </a:lnTo>
                    <a:lnTo>
                      <a:pt x="320" y="253"/>
                    </a:lnTo>
                    <a:lnTo>
                      <a:pt x="315" y="264"/>
                    </a:lnTo>
                    <a:lnTo>
                      <a:pt x="291" y="255"/>
                    </a:lnTo>
                    <a:lnTo>
                      <a:pt x="269" y="246"/>
                    </a:lnTo>
                    <a:lnTo>
                      <a:pt x="221" y="244"/>
                    </a:lnTo>
                    <a:lnTo>
                      <a:pt x="202" y="246"/>
                    </a:lnTo>
                    <a:lnTo>
                      <a:pt x="158" y="249"/>
                    </a:lnTo>
                    <a:lnTo>
                      <a:pt x="107" y="242"/>
                    </a:lnTo>
                    <a:lnTo>
                      <a:pt x="137" y="253"/>
                    </a:lnTo>
                    <a:lnTo>
                      <a:pt x="191" y="262"/>
                    </a:lnTo>
                    <a:lnTo>
                      <a:pt x="181" y="280"/>
                    </a:lnTo>
                    <a:lnTo>
                      <a:pt x="141" y="271"/>
                    </a:lnTo>
                    <a:lnTo>
                      <a:pt x="104" y="258"/>
                    </a:lnTo>
                    <a:lnTo>
                      <a:pt x="79" y="246"/>
                    </a:lnTo>
                    <a:lnTo>
                      <a:pt x="126" y="280"/>
                    </a:lnTo>
                    <a:lnTo>
                      <a:pt x="156" y="290"/>
                    </a:lnTo>
                    <a:lnTo>
                      <a:pt x="181" y="298"/>
                    </a:lnTo>
                    <a:lnTo>
                      <a:pt x="178" y="317"/>
                    </a:lnTo>
                    <a:lnTo>
                      <a:pt x="141" y="310"/>
                    </a:lnTo>
                    <a:lnTo>
                      <a:pt x="113" y="302"/>
                    </a:lnTo>
                    <a:lnTo>
                      <a:pt x="131" y="315"/>
                    </a:lnTo>
                    <a:lnTo>
                      <a:pt x="161" y="323"/>
                    </a:lnTo>
                    <a:lnTo>
                      <a:pt x="178" y="325"/>
                    </a:lnTo>
                    <a:lnTo>
                      <a:pt x="178" y="365"/>
                    </a:lnTo>
                    <a:lnTo>
                      <a:pt x="143" y="351"/>
                    </a:lnTo>
                    <a:lnTo>
                      <a:pt x="116" y="341"/>
                    </a:lnTo>
                    <a:lnTo>
                      <a:pt x="145" y="363"/>
                    </a:lnTo>
                    <a:lnTo>
                      <a:pt x="182" y="379"/>
                    </a:lnTo>
                    <a:lnTo>
                      <a:pt x="181" y="397"/>
                    </a:lnTo>
                    <a:lnTo>
                      <a:pt x="159" y="418"/>
                    </a:lnTo>
                    <a:lnTo>
                      <a:pt x="141" y="395"/>
                    </a:lnTo>
                    <a:lnTo>
                      <a:pt x="116" y="365"/>
                    </a:lnTo>
                    <a:lnTo>
                      <a:pt x="100" y="337"/>
                    </a:lnTo>
                    <a:lnTo>
                      <a:pt x="116" y="381"/>
                    </a:lnTo>
                    <a:lnTo>
                      <a:pt x="131" y="397"/>
                    </a:lnTo>
                    <a:lnTo>
                      <a:pt x="156" y="429"/>
                    </a:lnTo>
                    <a:lnTo>
                      <a:pt x="137" y="449"/>
                    </a:lnTo>
                    <a:lnTo>
                      <a:pt x="109" y="424"/>
                    </a:lnTo>
                    <a:lnTo>
                      <a:pt x="88" y="395"/>
                    </a:lnTo>
                    <a:lnTo>
                      <a:pt x="69" y="363"/>
                    </a:lnTo>
                    <a:lnTo>
                      <a:pt x="86" y="409"/>
                    </a:lnTo>
                    <a:lnTo>
                      <a:pt x="104" y="430"/>
                    </a:lnTo>
                    <a:lnTo>
                      <a:pt x="121" y="452"/>
                    </a:lnTo>
                    <a:lnTo>
                      <a:pt x="107" y="460"/>
                    </a:lnTo>
                    <a:lnTo>
                      <a:pt x="69" y="429"/>
                    </a:lnTo>
                    <a:lnTo>
                      <a:pt x="34" y="379"/>
                    </a:lnTo>
                    <a:lnTo>
                      <a:pt x="21" y="341"/>
                    </a:lnTo>
                    <a:lnTo>
                      <a:pt x="12" y="275"/>
                    </a:lnTo>
                    <a:lnTo>
                      <a:pt x="7" y="227"/>
                    </a:lnTo>
                    <a:lnTo>
                      <a:pt x="0" y="170"/>
                    </a:lnTo>
                    <a:lnTo>
                      <a:pt x="39" y="181"/>
                    </a:lnTo>
                    <a:lnTo>
                      <a:pt x="81" y="197"/>
                    </a:lnTo>
                    <a:lnTo>
                      <a:pt x="145" y="212"/>
                    </a:lnTo>
                    <a:lnTo>
                      <a:pt x="88" y="189"/>
                    </a:lnTo>
                    <a:lnTo>
                      <a:pt x="67" y="177"/>
                    </a:lnTo>
                    <a:lnTo>
                      <a:pt x="26" y="162"/>
                    </a:lnTo>
                    <a:lnTo>
                      <a:pt x="5" y="158"/>
                    </a:lnTo>
                    <a:lnTo>
                      <a:pt x="5" y="129"/>
                    </a:lnTo>
                    <a:lnTo>
                      <a:pt x="10" y="92"/>
                    </a:lnTo>
                    <a:lnTo>
                      <a:pt x="61" y="100"/>
                    </a:lnTo>
                    <a:lnTo>
                      <a:pt x="94" y="110"/>
                    </a:lnTo>
                    <a:lnTo>
                      <a:pt x="135" y="129"/>
                    </a:lnTo>
                    <a:lnTo>
                      <a:pt x="97" y="100"/>
                    </a:lnTo>
                    <a:lnTo>
                      <a:pt x="54" y="88"/>
                    </a:lnTo>
                    <a:lnTo>
                      <a:pt x="12" y="77"/>
                    </a:lnTo>
                    <a:lnTo>
                      <a:pt x="21" y="49"/>
                    </a:lnTo>
                    <a:lnTo>
                      <a:pt x="34" y="31"/>
                    </a:lnTo>
                    <a:lnTo>
                      <a:pt x="73" y="19"/>
                    </a:lnTo>
                    <a:lnTo>
                      <a:pt x="111" y="28"/>
                    </a:lnTo>
                    <a:lnTo>
                      <a:pt x="145" y="53"/>
                    </a:lnTo>
                    <a:lnTo>
                      <a:pt x="121" y="25"/>
                    </a:lnTo>
                    <a:lnTo>
                      <a:pt x="86" y="10"/>
                    </a:lnTo>
                    <a:lnTo>
                      <a:pt x="126" y="4"/>
                    </a:lnTo>
                    <a:lnTo>
                      <a:pt x="156" y="2"/>
                    </a:lnTo>
                    <a:lnTo>
                      <a:pt x="198" y="8"/>
                    </a:lnTo>
                    <a:lnTo>
                      <a:pt x="226" y="27"/>
                    </a:lnTo>
                    <a:lnTo>
                      <a:pt x="272" y="35"/>
                    </a:lnTo>
                    <a:lnTo>
                      <a:pt x="241" y="23"/>
                    </a:lnTo>
                    <a:lnTo>
                      <a:pt x="218" y="8"/>
                    </a:lnTo>
                    <a:lnTo>
                      <a:pt x="205" y="0"/>
                    </a:lnTo>
                    <a:lnTo>
                      <a:pt x="249" y="2"/>
                    </a:lnTo>
                    <a:lnTo>
                      <a:pt x="289" y="4"/>
                    </a:lnTo>
                    <a:lnTo>
                      <a:pt x="313" y="15"/>
                    </a:lnTo>
                    <a:lnTo>
                      <a:pt x="337" y="37"/>
                    </a:lnTo>
                    <a:lnTo>
                      <a:pt x="356" y="67"/>
                    </a:lnTo>
                    <a:lnTo>
                      <a:pt x="346" y="33"/>
                    </a:lnTo>
                    <a:lnTo>
                      <a:pt x="322" y="10"/>
                    </a:lnTo>
                    <a:lnTo>
                      <a:pt x="379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i="0" u="none" strike="noStrike" kern="0" cap="none" spc="0" normalizeH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grpSp>
            <p:nvGrpSpPr>
              <p:cNvPr id="243" name="Group 161"/>
              <p:cNvGrpSpPr>
                <a:grpSpLocks/>
              </p:cNvGrpSpPr>
              <p:nvPr/>
            </p:nvGrpSpPr>
            <p:grpSpPr bwMode="auto">
              <a:xfrm>
                <a:off x="843242" y="5108798"/>
                <a:ext cx="146086" cy="92912"/>
                <a:chOff x="377" y="1962"/>
                <a:chExt cx="99" cy="61"/>
              </a:xfrm>
            </p:grpSpPr>
            <p:sp>
              <p:nvSpPr>
                <p:cNvPr id="244" name="Freeform 162"/>
                <p:cNvSpPr>
                  <a:spLocks/>
                </p:cNvSpPr>
                <p:nvPr/>
              </p:nvSpPr>
              <p:spPr bwMode="auto">
                <a:xfrm>
                  <a:off x="377" y="1962"/>
                  <a:ext cx="99" cy="61"/>
                </a:xfrm>
                <a:custGeom>
                  <a:avLst/>
                  <a:gdLst>
                    <a:gd name="T0" fmla="*/ 0 w 497"/>
                    <a:gd name="T1" fmla="*/ 0 h 305"/>
                    <a:gd name="T2" fmla="*/ 0 w 497"/>
                    <a:gd name="T3" fmla="*/ 0 h 305"/>
                    <a:gd name="T4" fmla="*/ 0 w 497"/>
                    <a:gd name="T5" fmla="*/ 0 h 305"/>
                    <a:gd name="T6" fmla="*/ 0 w 497"/>
                    <a:gd name="T7" fmla="*/ 0 h 305"/>
                    <a:gd name="T8" fmla="*/ 0 w 497"/>
                    <a:gd name="T9" fmla="*/ 0 h 305"/>
                    <a:gd name="T10" fmla="*/ 0 w 497"/>
                    <a:gd name="T11" fmla="*/ 0 h 305"/>
                    <a:gd name="T12" fmla="*/ 0 w 497"/>
                    <a:gd name="T13" fmla="*/ 0 h 305"/>
                    <a:gd name="T14" fmla="*/ 0 w 497"/>
                    <a:gd name="T15" fmla="*/ 0 h 305"/>
                    <a:gd name="T16" fmla="*/ 0 w 497"/>
                    <a:gd name="T17" fmla="*/ 0 h 305"/>
                    <a:gd name="T18" fmla="*/ 0 w 497"/>
                    <a:gd name="T19" fmla="*/ 0 h 305"/>
                    <a:gd name="T20" fmla="*/ 0 w 497"/>
                    <a:gd name="T21" fmla="*/ 0 h 305"/>
                    <a:gd name="T22" fmla="*/ 0 w 497"/>
                    <a:gd name="T23" fmla="*/ 0 h 305"/>
                    <a:gd name="T24" fmla="*/ 0 w 497"/>
                    <a:gd name="T25" fmla="*/ 0 h 305"/>
                    <a:gd name="T26" fmla="*/ 0 w 497"/>
                    <a:gd name="T27" fmla="*/ 0 h 305"/>
                    <a:gd name="T28" fmla="*/ 0 w 497"/>
                    <a:gd name="T29" fmla="*/ 0 h 305"/>
                    <a:gd name="T30" fmla="*/ 0 w 497"/>
                    <a:gd name="T31" fmla="*/ 0 h 305"/>
                    <a:gd name="T32" fmla="*/ 0 w 497"/>
                    <a:gd name="T33" fmla="*/ 0 h 305"/>
                    <a:gd name="T34" fmla="*/ 0 w 497"/>
                    <a:gd name="T35" fmla="*/ 0 h 305"/>
                    <a:gd name="T36" fmla="*/ 0 w 497"/>
                    <a:gd name="T37" fmla="*/ 0 h 305"/>
                    <a:gd name="T38" fmla="*/ 0 w 497"/>
                    <a:gd name="T39" fmla="*/ 0 h 305"/>
                    <a:gd name="T40" fmla="*/ 0 w 497"/>
                    <a:gd name="T41" fmla="*/ 0 h 305"/>
                    <a:gd name="T42" fmla="*/ 0 w 497"/>
                    <a:gd name="T43" fmla="*/ 0 h 305"/>
                    <a:gd name="T44" fmla="*/ 0 w 497"/>
                    <a:gd name="T45" fmla="*/ 0 h 305"/>
                    <a:gd name="T46" fmla="*/ 0 w 497"/>
                    <a:gd name="T47" fmla="*/ 0 h 305"/>
                    <a:gd name="T48" fmla="*/ 0 w 497"/>
                    <a:gd name="T49" fmla="*/ 0 h 305"/>
                    <a:gd name="T50" fmla="*/ 0 w 497"/>
                    <a:gd name="T51" fmla="*/ 0 h 305"/>
                    <a:gd name="T52" fmla="*/ 0 w 497"/>
                    <a:gd name="T53" fmla="*/ 0 h 305"/>
                    <a:gd name="T54" fmla="*/ 0 w 497"/>
                    <a:gd name="T55" fmla="*/ 0 h 305"/>
                    <a:gd name="T56" fmla="*/ 0 w 497"/>
                    <a:gd name="T57" fmla="*/ 0 h 305"/>
                    <a:gd name="T58" fmla="*/ 0 w 497"/>
                    <a:gd name="T59" fmla="*/ 0 h 305"/>
                    <a:gd name="T60" fmla="*/ 0 w 497"/>
                    <a:gd name="T61" fmla="*/ 0 h 305"/>
                    <a:gd name="T62" fmla="*/ 0 w 497"/>
                    <a:gd name="T63" fmla="*/ 0 h 305"/>
                    <a:gd name="T64" fmla="*/ 0 w 497"/>
                    <a:gd name="T65" fmla="*/ 0 h 305"/>
                    <a:gd name="T66" fmla="*/ 0 w 497"/>
                    <a:gd name="T67" fmla="*/ 0 h 305"/>
                    <a:gd name="T68" fmla="*/ 0 w 497"/>
                    <a:gd name="T69" fmla="*/ 0 h 305"/>
                    <a:gd name="T70" fmla="*/ 0 w 497"/>
                    <a:gd name="T71" fmla="*/ 0 h 305"/>
                    <a:gd name="T72" fmla="*/ 0 w 497"/>
                    <a:gd name="T73" fmla="*/ 0 h 305"/>
                    <a:gd name="T74" fmla="*/ 0 w 497"/>
                    <a:gd name="T75" fmla="*/ 0 h 305"/>
                    <a:gd name="T76" fmla="*/ 0 w 497"/>
                    <a:gd name="T77" fmla="*/ 0 h 305"/>
                    <a:gd name="T78" fmla="*/ 0 w 497"/>
                    <a:gd name="T79" fmla="*/ 0 h 305"/>
                    <a:gd name="T80" fmla="*/ 0 w 497"/>
                    <a:gd name="T81" fmla="*/ 0 h 305"/>
                    <a:gd name="T82" fmla="*/ 0 w 497"/>
                    <a:gd name="T83" fmla="*/ 0 h 305"/>
                    <a:gd name="T84" fmla="*/ 0 w 497"/>
                    <a:gd name="T85" fmla="*/ 0 h 305"/>
                    <a:gd name="T86" fmla="*/ 0 w 497"/>
                    <a:gd name="T87" fmla="*/ 0 h 305"/>
                    <a:gd name="T88" fmla="*/ 0 w 497"/>
                    <a:gd name="T89" fmla="*/ 0 h 305"/>
                    <a:gd name="T90" fmla="*/ 0 w 497"/>
                    <a:gd name="T91" fmla="*/ 0 h 305"/>
                    <a:gd name="T92" fmla="*/ 0 w 497"/>
                    <a:gd name="T93" fmla="*/ 0 h 305"/>
                    <a:gd name="T94" fmla="*/ 0 w 497"/>
                    <a:gd name="T95" fmla="*/ 0 h 305"/>
                    <a:gd name="T96" fmla="*/ 0 w 497"/>
                    <a:gd name="T97" fmla="*/ 0 h 305"/>
                    <a:gd name="T98" fmla="*/ 0 w 497"/>
                    <a:gd name="T99" fmla="*/ 0 h 305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497" h="305">
                      <a:moveTo>
                        <a:pt x="0" y="182"/>
                      </a:moveTo>
                      <a:lnTo>
                        <a:pt x="61" y="168"/>
                      </a:lnTo>
                      <a:lnTo>
                        <a:pt x="84" y="163"/>
                      </a:lnTo>
                      <a:lnTo>
                        <a:pt x="98" y="150"/>
                      </a:lnTo>
                      <a:lnTo>
                        <a:pt x="112" y="130"/>
                      </a:lnTo>
                      <a:lnTo>
                        <a:pt x="142" y="102"/>
                      </a:lnTo>
                      <a:lnTo>
                        <a:pt x="197" y="56"/>
                      </a:lnTo>
                      <a:lnTo>
                        <a:pt x="206" y="41"/>
                      </a:lnTo>
                      <a:lnTo>
                        <a:pt x="221" y="28"/>
                      </a:lnTo>
                      <a:lnTo>
                        <a:pt x="249" y="23"/>
                      </a:lnTo>
                      <a:lnTo>
                        <a:pt x="336" y="8"/>
                      </a:lnTo>
                      <a:lnTo>
                        <a:pt x="360" y="0"/>
                      </a:lnTo>
                      <a:lnTo>
                        <a:pt x="382" y="11"/>
                      </a:lnTo>
                      <a:lnTo>
                        <a:pt x="393" y="20"/>
                      </a:lnTo>
                      <a:lnTo>
                        <a:pt x="443" y="37"/>
                      </a:lnTo>
                      <a:lnTo>
                        <a:pt x="464" y="45"/>
                      </a:lnTo>
                      <a:lnTo>
                        <a:pt x="471" y="53"/>
                      </a:lnTo>
                      <a:lnTo>
                        <a:pt x="481" y="81"/>
                      </a:lnTo>
                      <a:lnTo>
                        <a:pt x="486" y="96"/>
                      </a:lnTo>
                      <a:lnTo>
                        <a:pt x="490" y="104"/>
                      </a:lnTo>
                      <a:lnTo>
                        <a:pt x="497" y="119"/>
                      </a:lnTo>
                      <a:lnTo>
                        <a:pt x="497" y="129"/>
                      </a:lnTo>
                      <a:lnTo>
                        <a:pt x="487" y="137"/>
                      </a:lnTo>
                      <a:lnTo>
                        <a:pt x="466" y="136"/>
                      </a:lnTo>
                      <a:lnTo>
                        <a:pt x="434" y="121"/>
                      </a:lnTo>
                      <a:lnTo>
                        <a:pt x="393" y="113"/>
                      </a:lnTo>
                      <a:lnTo>
                        <a:pt x="356" y="119"/>
                      </a:lnTo>
                      <a:lnTo>
                        <a:pt x="395" y="128"/>
                      </a:lnTo>
                      <a:lnTo>
                        <a:pt x="422" y="137"/>
                      </a:lnTo>
                      <a:lnTo>
                        <a:pt x="454" y="150"/>
                      </a:lnTo>
                      <a:lnTo>
                        <a:pt x="462" y="161"/>
                      </a:lnTo>
                      <a:lnTo>
                        <a:pt x="462" y="173"/>
                      </a:lnTo>
                      <a:lnTo>
                        <a:pt x="449" y="182"/>
                      </a:lnTo>
                      <a:lnTo>
                        <a:pt x="435" y="179"/>
                      </a:lnTo>
                      <a:lnTo>
                        <a:pt x="391" y="168"/>
                      </a:lnTo>
                      <a:lnTo>
                        <a:pt x="351" y="166"/>
                      </a:lnTo>
                      <a:lnTo>
                        <a:pt x="320" y="168"/>
                      </a:lnTo>
                      <a:lnTo>
                        <a:pt x="303" y="179"/>
                      </a:lnTo>
                      <a:lnTo>
                        <a:pt x="282" y="200"/>
                      </a:lnTo>
                      <a:lnTo>
                        <a:pt x="267" y="223"/>
                      </a:lnTo>
                      <a:lnTo>
                        <a:pt x="251" y="246"/>
                      </a:lnTo>
                      <a:lnTo>
                        <a:pt x="237" y="263"/>
                      </a:lnTo>
                      <a:lnTo>
                        <a:pt x="213" y="280"/>
                      </a:lnTo>
                      <a:lnTo>
                        <a:pt x="190" y="284"/>
                      </a:lnTo>
                      <a:lnTo>
                        <a:pt x="165" y="287"/>
                      </a:lnTo>
                      <a:lnTo>
                        <a:pt x="135" y="284"/>
                      </a:lnTo>
                      <a:lnTo>
                        <a:pt x="112" y="282"/>
                      </a:lnTo>
                      <a:lnTo>
                        <a:pt x="82" y="290"/>
                      </a:lnTo>
                      <a:lnTo>
                        <a:pt x="0" y="305"/>
                      </a:lnTo>
                      <a:lnTo>
                        <a:pt x="0" y="182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w="3175">
                  <a:solidFill>
                    <a:srgbClr val="402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45" name="Freeform 163"/>
                <p:cNvSpPr>
                  <a:spLocks/>
                </p:cNvSpPr>
                <p:nvPr/>
              </p:nvSpPr>
              <p:spPr bwMode="auto">
                <a:xfrm>
                  <a:off x="439" y="1973"/>
                  <a:ext cx="32" cy="7"/>
                </a:xfrm>
                <a:custGeom>
                  <a:avLst/>
                  <a:gdLst>
                    <a:gd name="T0" fmla="*/ 0 w 159"/>
                    <a:gd name="T1" fmla="*/ 0 h 37"/>
                    <a:gd name="T2" fmla="*/ 0 w 159"/>
                    <a:gd name="T3" fmla="*/ 0 h 37"/>
                    <a:gd name="T4" fmla="*/ 0 w 159"/>
                    <a:gd name="T5" fmla="*/ 0 h 37"/>
                    <a:gd name="T6" fmla="*/ 0 w 159"/>
                    <a:gd name="T7" fmla="*/ 0 h 37"/>
                    <a:gd name="T8" fmla="*/ 0 w 159"/>
                    <a:gd name="T9" fmla="*/ 0 h 37"/>
                    <a:gd name="T10" fmla="*/ 0 w 159"/>
                    <a:gd name="T11" fmla="*/ 0 h 37"/>
                    <a:gd name="T12" fmla="*/ 0 w 159"/>
                    <a:gd name="T13" fmla="*/ 0 h 37"/>
                    <a:gd name="T14" fmla="*/ 0 w 159"/>
                    <a:gd name="T15" fmla="*/ 0 h 37"/>
                    <a:gd name="T16" fmla="*/ 0 w 159"/>
                    <a:gd name="T17" fmla="*/ 0 h 37"/>
                    <a:gd name="T18" fmla="*/ 0 w 159"/>
                    <a:gd name="T19" fmla="*/ 0 h 37"/>
                    <a:gd name="T20" fmla="*/ 0 w 159"/>
                    <a:gd name="T21" fmla="*/ 0 h 37"/>
                    <a:gd name="T22" fmla="*/ 0 w 159"/>
                    <a:gd name="T23" fmla="*/ 0 h 37"/>
                    <a:gd name="T24" fmla="*/ 0 w 159"/>
                    <a:gd name="T25" fmla="*/ 0 h 3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59" h="37">
                      <a:moveTo>
                        <a:pt x="159" y="37"/>
                      </a:moveTo>
                      <a:lnTo>
                        <a:pt x="132" y="24"/>
                      </a:lnTo>
                      <a:lnTo>
                        <a:pt x="110" y="21"/>
                      </a:lnTo>
                      <a:lnTo>
                        <a:pt x="84" y="13"/>
                      </a:lnTo>
                      <a:lnTo>
                        <a:pt x="61" y="7"/>
                      </a:lnTo>
                      <a:lnTo>
                        <a:pt x="25" y="10"/>
                      </a:lnTo>
                      <a:lnTo>
                        <a:pt x="0" y="13"/>
                      </a:lnTo>
                      <a:lnTo>
                        <a:pt x="38" y="5"/>
                      </a:lnTo>
                      <a:lnTo>
                        <a:pt x="69" y="0"/>
                      </a:lnTo>
                      <a:lnTo>
                        <a:pt x="110" y="17"/>
                      </a:lnTo>
                      <a:lnTo>
                        <a:pt x="132" y="19"/>
                      </a:lnTo>
                      <a:lnTo>
                        <a:pt x="157" y="31"/>
                      </a:lnTo>
                      <a:lnTo>
                        <a:pt x="159" y="37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46" name="Freeform 164"/>
                <p:cNvSpPr>
                  <a:spLocks/>
                </p:cNvSpPr>
                <p:nvPr/>
              </p:nvSpPr>
              <p:spPr bwMode="auto">
                <a:xfrm>
                  <a:off x="427" y="1965"/>
                  <a:ext cx="27" cy="5"/>
                </a:xfrm>
                <a:custGeom>
                  <a:avLst/>
                  <a:gdLst>
                    <a:gd name="T0" fmla="*/ 0 w 133"/>
                    <a:gd name="T1" fmla="*/ 0 h 25"/>
                    <a:gd name="T2" fmla="*/ 0 w 133"/>
                    <a:gd name="T3" fmla="*/ 0 h 25"/>
                    <a:gd name="T4" fmla="*/ 0 w 133"/>
                    <a:gd name="T5" fmla="*/ 0 h 25"/>
                    <a:gd name="T6" fmla="*/ 0 w 133"/>
                    <a:gd name="T7" fmla="*/ 0 h 25"/>
                    <a:gd name="T8" fmla="*/ 0 w 133"/>
                    <a:gd name="T9" fmla="*/ 0 h 25"/>
                    <a:gd name="T10" fmla="*/ 0 w 133"/>
                    <a:gd name="T11" fmla="*/ 0 h 25"/>
                    <a:gd name="T12" fmla="*/ 0 w 133"/>
                    <a:gd name="T13" fmla="*/ 0 h 25"/>
                    <a:gd name="T14" fmla="*/ 0 w 133"/>
                    <a:gd name="T15" fmla="*/ 0 h 25"/>
                    <a:gd name="T16" fmla="*/ 0 w 133"/>
                    <a:gd name="T17" fmla="*/ 0 h 25"/>
                    <a:gd name="T18" fmla="*/ 0 w 133"/>
                    <a:gd name="T19" fmla="*/ 0 h 25"/>
                    <a:gd name="T20" fmla="*/ 0 w 133"/>
                    <a:gd name="T21" fmla="*/ 0 h 25"/>
                    <a:gd name="T22" fmla="*/ 0 w 133"/>
                    <a:gd name="T23" fmla="*/ 0 h 25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33" h="25">
                      <a:moveTo>
                        <a:pt x="97" y="0"/>
                      </a:moveTo>
                      <a:lnTo>
                        <a:pt x="113" y="1"/>
                      </a:lnTo>
                      <a:lnTo>
                        <a:pt x="133" y="8"/>
                      </a:lnTo>
                      <a:lnTo>
                        <a:pt x="120" y="7"/>
                      </a:lnTo>
                      <a:lnTo>
                        <a:pt x="99" y="3"/>
                      </a:lnTo>
                      <a:lnTo>
                        <a:pt x="56" y="15"/>
                      </a:lnTo>
                      <a:lnTo>
                        <a:pt x="32" y="21"/>
                      </a:lnTo>
                      <a:lnTo>
                        <a:pt x="4" y="25"/>
                      </a:lnTo>
                      <a:lnTo>
                        <a:pt x="0" y="21"/>
                      </a:lnTo>
                      <a:lnTo>
                        <a:pt x="29" y="16"/>
                      </a:lnTo>
                      <a:lnTo>
                        <a:pt x="64" y="8"/>
                      </a:lnTo>
                      <a:lnTo>
                        <a:pt x="97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47" name="Freeform 165"/>
                <p:cNvSpPr>
                  <a:spLocks/>
                </p:cNvSpPr>
                <p:nvPr/>
              </p:nvSpPr>
              <p:spPr bwMode="auto">
                <a:xfrm>
                  <a:off x="438" y="1984"/>
                  <a:ext cx="11" cy="2"/>
                </a:xfrm>
                <a:custGeom>
                  <a:avLst/>
                  <a:gdLst>
                    <a:gd name="T0" fmla="*/ 0 w 53"/>
                    <a:gd name="T1" fmla="*/ 0 h 12"/>
                    <a:gd name="T2" fmla="*/ 0 w 53"/>
                    <a:gd name="T3" fmla="*/ 0 h 12"/>
                    <a:gd name="T4" fmla="*/ 0 w 53"/>
                    <a:gd name="T5" fmla="*/ 0 h 12"/>
                    <a:gd name="T6" fmla="*/ 0 w 53"/>
                    <a:gd name="T7" fmla="*/ 0 h 12"/>
                    <a:gd name="T8" fmla="*/ 0 w 53"/>
                    <a:gd name="T9" fmla="*/ 0 h 12"/>
                    <a:gd name="T10" fmla="*/ 0 w 53"/>
                    <a:gd name="T11" fmla="*/ 0 h 12"/>
                    <a:gd name="T12" fmla="*/ 0 w 53"/>
                    <a:gd name="T13" fmla="*/ 0 h 1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53" h="12">
                      <a:moveTo>
                        <a:pt x="53" y="5"/>
                      </a:moveTo>
                      <a:lnTo>
                        <a:pt x="46" y="12"/>
                      </a:lnTo>
                      <a:lnTo>
                        <a:pt x="27" y="9"/>
                      </a:lnTo>
                      <a:lnTo>
                        <a:pt x="5" y="9"/>
                      </a:lnTo>
                      <a:lnTo>
                        <a:pt x="0" y="0"/>
                      </a:lnTo>
                      <a:lnTo>
                        <a:pt x="14" y="3"/>
                      </a:lnTo>
                      <a:lnTo>
                        <a:pt x="53" y="5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48" name="Freeform 166"/>
                <p:cNvSpPr>
                  <a:spLocks/>
                </p:cNvSpPr>
                <p:nvPr/>
              </p:nvSpPr>
              <p:spPr bwMode="auto">
                <a:xfrm>
                  <a:off x="469" y="1982"/>
                  <a:ext cx="3" cy="4"/>
                </a:xfrm>
                <a:custGeom>
                  <a:avLst/>
                  <a:gdLst>
                    <a:gd name="T0" fmla="*/ 0 w 11"/>
                    <a:gd name="T1" fmla="*/ 0 h 23"/>
                    <a:gd name="T2" fmla="*/ 0 w 11"/>
                    <a:gd name="T3" fmla="*/ 0 h 23"/>
                    <a:gd name="T4" fmla="*/ 0 w 11"/>
                    <a:gd name="T5" fmla="*/ 0 h 23"/>
                    <a:gd name="T6" fmla="*/ 0 w 11"/>
                    <a:gd name="T7" fmla="*/ 0 h 23"/>
                    <a:gd name="T8" fmla="*/ 0 w 11"/>
                    <a:gd name="T9" fmla="*/ 0 h 2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1" h="23">
                      <a:moveTo>
                        <a:pt x="0" y="0"/>
                      </a:moveTo>
                      <a:lnTo>
                        <a:pt x="0" y="6"/>
                      </a:lnTo>
                      <a:lnTo>
                        <a:pt x="2" y="18"/>
                      </a:lnTo>
                      <a:lnTo>
                        <a:pt x="11" y="2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49" name="Freeform 167"/>
                <p:cNvSpPr>
                  <a:spLocks/>
                </p:cNvSpPr>
                <p:nvPr/>
              </p:nvSpPr>
              <p:spPr bwMode="auto">
                <a:xfrm>
                  <a:off x="462" y="1993"/>
                  <a:ext cx="2" cy="2"/>
                </a:xfrm>
                <a:custGeom>
                  <a:avLst/>
                  <a:gdLst>
                    <a:gd name="T0" fmla="*/ 0 w 11"/>
                    <a:gd name="T1" fmla="*/ 0 h 13"/>
                    <a:gd name="T2" fmla="*/ 0 w 11"/>
                    <a:gd name="T3" fmla="*/ 0 h 13"/>
                    <a:gd name="T4" fmla="*/ 0 w 11"/>
                    <a:gd name="T5" fmla="*/ 0 h 13"/>
                    <a:gd name="T6" fmla="*/ 0 w 11"/>
                    <a:gd name="T7" fmla="*/ 0 h 1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1" h="13">
                      <a:moveTo>
                        <a:pt x="0" y="0"/>
                      </a:moveTo>
                      <a:lnTo>
                        <a:pt x="3" y="7"/>
                      </a:lnTo>
                      <a:lnTo>
                        <a:pt x="11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50" name="Freeform 168"/>
                <p:cNvSpPr>
                  <a:spLocks/>
                </p:cNvSpPr>
                <p:nvPr/>
              </p:nvSpPr>
              <p:spPr bwMode="auto">
                <a:xfrm>
                  <a:off x="423" y="1977"/>
                  <a:ext cx="5" cy="6"/>
                </a:xfrm>
                <a:custGeom>
                  <a:avLst/>
                  <a:gdLst>
                    <a:gd name="T0" fmla="*/ 0 w 25"/>
                    <a:gd name="T1" fmla="*/ 0 h 29"/>
                    <a:gd name="T2" fmla="*/ 0 w 25"/>
                    <a:gd name="T3" fmla="*/ 0 h 29"/>
                    <a:gd name="T4" fmla="*/ 0 w 25"/>
                    <a:gd name="T5" fmla="*/ 0 h 29"/>
                    <a:gd name="T6" fmla="*/ 0 w 25"/>
                    <a:gd name="T7" fmla="*/ 0 h 29"/>
                    <a:gd name="T8" fmla="*/ 0 w 25"/>
                    <a:gd name="T9" fmla="*/ 0 h 2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" h="29">
                      <a:moveTo>
                        <a:pt x="25" y="0"/>
                      </a:moveTo>
                      <a:lnTo>
                        <a:pt x="21" y="9"/>
                      </a:lnTo>
                      <a:lnTo>
                        <a:pt x="21" y="17"/>
                      </a:lnTo>
                      <a:lnTo>
                        <a:pt x="0" y="29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51" name="Freeform 169"/>
                <p:cNvSpPr>
                  <a:spLocks/>
                </p:cNvSpPr>
                <p:nvPr/>
              </p:nvSpPr>
              <p:spPr bwMode="auto">
                <a:xfrm>
                  <a:off x="403" y="1977"/>
                  <a:ext cx="16" cy="16"/>
                </a:xfrm>
                <a:custGeom>
                  <a:avLst/>
                  <a:gdLst>
                    <a:gd name="T0" fmla="*/ 0 w 80"/>
                    <a:gd name="T1" fmla="*/ 0 h 81"/>
                    <a:gd name="T2" fmla="*/ 0 w 80"/>
                    <a:gd name="T3" fmla="*/ 0 h 81"/>
                    <a:gd name="T4" fmla="*/ 0 w 80"/>
                    <a:gd name="T5" fmla="*/ 0 h 81"/>
                    <a:gd name="T6" fmla="*/ 0 w 80"/>
                    <a:gd name="T7" fmla="*/ 0 h 81"/>
                    <a:gd name="T8" fmla="*/ 0 w 80"/>
                    <a:gd name="T9" fmla="*/ 0 h 81"/>
                    <a:gd name="T10" fmla="*/ 0 w 80"/>
                    <a:gd name="T11" fmla="*/ 0 h 8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80" h="81">
                      <a:moveTo>
                        <a:pt x="80" y="0"/>
                      </a:moveTo>
                      <a:lnTo>
                        <a:pt x="66" y="26"/>
                      </a:lnTo>
                      <a:lnTo>
                        <a:pt x="50" y="46"/>
                      </a:lnTo>
                      <a:lnTo>
                        <a:pt x="0" y="81"/>
                      </a:lnTo>
                      <a:lnTo>
                        <a:pt x="47" y="38"/>
                      </a:lnTo>
                      <a:lnTo>
                        <a:pt x="8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52" name="Freeform 170"/>
                <p:cNvSpPr>
                  <a:spLocks/>
                </p:cNvSpPr>
                <p:nvPr/>
              </p:nvSpPr>
              <p:spPr bwMode="auto">
                <a:xfrm>
                  <a:off x="395" y="2000"/>
                  <a:ext cx="4" cy="12"/>
                </a:xfrm>
                <a:custGeom>
                  <a:avLst/>
                  <a:gdLst>
                    <a:gd name="T0" fmla="*/ 0 w 18"/>
                    <a:gd name="T1" fmla="*/ 0 h 58"/>
                    <a:gd name="T2" fmla="*/ 0 w 18"/>
                    <a:gd name="T3" fmla="*/ 0 h 58"/>
                    <a:gd name="T4" fmla="*/ 0 w 18"/>
                    <a:gd name="T5" fmla="*/ 0 h 58"/>
                    <a:gd name="T6" fmla="*/ 0 w 18"/>
                    <a:gd name="T7" fmla="*/ 0 h 58"/>
                    <a:gd name="T8" fmla="*/ 0 w 18"/>
                    <a:gd name="T9" fmla="*/ 0 h 58"/>
                    <a:gd name="T10" fmla="*/ 0 w 18"/>
                    <a:gd name="T11" fmla="*/ 0 h 58"/>
                    <a:gd name="T12" fmla="*/ 0 w 18"/>
                    <a:gd name="T13" fmla="*/ 0 h 5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8" h="58">
                      <a:moveTo>
                        <a:pt x="0" y="0"/>
                      </a:moveTo>
                      <a:lnTo>
                        <a:pt x="11" y="20"/>
                      </a:lnTo>
                      <a:lnTo>
                        <a:pt x="15" y="41"/>
                      </a:lnTo>
                      <a:lnTo>
                        <a:pt x="16" y="58"/>
                      </a:lnTo>
                      <a:lnTo>
                        <a:pt x="18" y="33"/>
                      </a:lnTo>
                      <a:lnTo>
                        <a:pt x="16" y="1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53" name="Freeform 171"/>
                <p:cNvSpPr>
                  <a:spLocks/>
                </p:cNvSpPr>
                <p:nvPr/>
              </p:nvSpPr>
              <p:spPr bwMode="auto">
                <a:xfrm>
                  <a:off x="432" y="1988"/>
                  <a:ext cx="2" cy="4"/>
                </a:xfrm>
                <a:custGeom>
                  <a:avLst/>
                  <a:gdLst>
                    <a:gd name="T0" fmla="*/ 0 w 9"/>
                    <a:gd name="T1" fmla="*/ 0 h 21"/>
                    <a:gd name="T2" fmla="*/ 0 w 9"/>
                    <a:gd name="T3" fmla="*/ 0 h 21"/>
                    <a:gd name="T4" fmla="*/ 0 w 9"/>
                    <a:gd name="T5" fmla="*/ 0 h 21"/>
                    <a:gd name="T6" fmla="*/ 0 w 9"/>
                    <a:gd name="T7" fmla="*/ 0 h 2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9" h="21">
                      <a:moveTo>
                        <a:pt x="2" y="0"/>
                      </a:moveTo>
                      <a:lnTo>
                        <a:pt x="0" y="9"/>
                      </a:lnTo>
                      <a:lnTo>
                        <a:pt x="9" y="21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grpSp>
            <p:nvGrpSpPr>
              <p:cNvPr id="254" name="Group 172"/>
              <p:cNvGrpSpPr>
                <a:grpSpLocks/>
              </p:cNvGrpSpPr>
              <p:nvPr/>
            </p:nvGrpSpPr>
            <p:grpSpPr bwMode="auto">
              <a:xfrm>
                <a:off x="525983" y="4904698"/>
                <a:ext cx="337917" cy="399062"/>
                <a:chOff x="162" y="1828"/>
                <a:chExt cx="229" cy="262"/>
              </a:xfrm>
            </p:grpSpPr>
            <p:sp>
              <p:nvSpPr>
                <p:cNvPr id="255" name="Freeform 173"/>
                <p:cNvSpPr>
                  <a:spLocks/>
                </p:cNvSpPr>
                <p:nvPr/>
              </p:nvSpPr>
              <p:spPr bwMode="auto">
                <a:xfrm>
                  <a:off x="286" y="1828"/>
                  <a:ext cx="7" cy="5"/>
                </a:xfrm>
                <a:custGeom>
                  <a:avLst/>
                  <a:gdLst>
                    <a:gd name="T0" fmla="*/ 0 w 37"/>
                    <a:gd name="T1" fmla="*/ 0 h 25"/>
                    <a:gd name="T2" fmla="*/ 0 w 37"/>
                    <a:gd name="T3" fmla="*/ 0 h 25"/>
                    <a:gd name="T4" fmla="*/ 0 w 37"/>
                    <a:gd name="T5" fmla="*/ 0 h 25"/>
                    <a:gd name="T6" fmla="*/ 0 w 37"/>
                    <a:gd name="T7" fmla="*/ 0 h 25"/>
                    <a:gd name="T8" fmla="*/ 0 w 37"/>
                    <a:gd name="T9" fmla="*/ 0 h 25"/>
                    <a:gd name="T10" fmla="*/ 0 w 37"/>
                    <a:gd name="T11" fmla="*/ 0 h 25"/>
                    <a:gd name="T12" fmla="*/ 0 w 37"/>
                    <a:gd name="T13" fmla="*/ 0 h 25"/>
                    <a:gd name="T14" fmla="*/ 0 w 37"/>
                    <a:gd name="T15" fmla="*/ 0 h 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7" h="25">
                      <a:moveTo>
                        <a:pt x="37" y="0"/>
                      </a:moveTo>
                      <a:lnTo>
                        <a:pt x="26" y="7"/>
                      </a:lnTo>
                      <a:lnTo>
                        <a:pt x="16" y="10"/>
                      </a:lnTo>
                      <a:lnTo>
                        <a:pt x="6" y="16"/>
                      </a:lnTo>
                      <a:lnTo>
                        <a:pt x="0" y="25"/>
                      </a:lnTo>
                      <a:lnTo>
                        <a:pt x="9" y="22"/>
                      </a:lnTo>
                      <a:lnTo>
                        <a:pt x="26" y="17"/>
                      </a:lnTo>
                      <a:lnTo>
                        <a:pt x="37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56" name="Freeform 174"/>
                <p:cNvSpPr>
                  <a:spLocks/>
                </p:cNvSpPr>
                <p:nvPr/>
              </p:nvSpPr>
              <p:spPr bwMode="auto">
                <a:xfrm>
                  <a:off x="289" y="1837"/>
                  <a:ext cx="2" cy="3"/>
                </a:xfrm>
                <a:custGeom>
                  <a:avLst/>
                  <a:gdLst>
                    <a:gd name="T0" fmla="*/ 0 w 9"/>
                    <a:gd name="T1" fmla="*/ 0 h 16"/>
                    <a:gd name="T2" fmla="*/ 0 w 9"/>
                    <a:gd name="T3" fmla="*/ 0 h 16"/>
                    <a:gd name="T4" fmla="*/ 0 w 9"/>
                    <a:gd name="T5" fmla="*/ 0 h 16"/>
                    <a:gd name="T6" fmla="*/ 0 w 9"/>
                    <a:gd name="T7" fmla="*/ 0 h 1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9" h="16">
                      <a:moveTo>
                        <a:pt x="9" y="0"/>
                      </a:moveTo>
                      <a:lnTo>
                        <a:pt x="0" y="0"/>
                      </a:lnTo>
                      <a:lnTo>
                        <a:pt x="0" y="16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57" name="Freeform 175"/>
                <p:cNvSpPr>
                  <a:spLocks/>
                </p:cNvSpPr>
                <p:nvPr/>
              </p:nvSpPr>
              <p:spPr bwMode="auto">
                <a:xfrm>
                  <a:off x="260" y="1863"/>
                  <a:ext cx="62" cy="154"/>
                </a:xfrm>
                <a:custGeom>
                  <a:avLst/>
                  <a:gdLst>
                    <a:gd name="T0" fmla="*/ 0 w 309"/>
                    <a:gd name="T1" fmla="*/ 0 h 772"/>
                    <a:gd name="T2" fmla="*/ 0 w 309"/>
                    <a:gd name="T3" fmla="*/ 0 h 772"/>
                    <a:gd name="T4" fmla="*/ 0 w 309"/>
                    <a:gd name="T5" fmla="*/ 0 h 772"/>
                    <a:gd name="T6" fmla="*/ 0 w 309"/>
                    <a:gd name="T7" fmla="*/ 0 h 772"/>
                    <a:gd name="T8" fmla="*/ 0 w 309"/>
                    <a:gd name="T9" fmla="*/ 0 h 772"/>
                    <a:gd name="T10" fmla="*/ 0 w 309"/>
                    <a:gd name="T11" fmla="*/ 0 h 772"/>
                    <a:gd name="T12" fmla="*/ 0 w 309"/>
                    <a:gd name="T13" fmla="*/ 0 h 772"/>
                    <a:gd name="T14" fmla="*/ 0 w 309"/>
                    <a:gd name="T15" fmla="*/ 0 h 772"/>
                    <a:gd name="T16" fmla="*/ 0 w 309"/>
                    <a:gd name="T17" fmla="*/ 0 h 772"/>
                    <a:gd name="T18" fmla="*/ 0 w 309"/>
                    <a:gd name="T19" fmla="*/ 0 h 77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309" h="772">
                      <a:moveTo>
                        <a:pt x="46" y="0"/>
                      </a:moveTo>
                      <a:lnTo>
                        <a:pt x="75" y="32"/>
                      </a:lnTo>
                      <a:lnTo>
                        <a:pt x="84" y="78"/>
                      </a:lnTo>
                      <a:lnTo>
                        <a:pt x="127" y="122"/>
                      </a:lnTo>
                      <a:lnTo>
                        <a:pt x="218" y="330"/>
                      </a:lnTo>
                      <a:lnTo>
                        <a:pt x="269" y="519"/>
                      </a:lnTo>
                      <a:lnTo>
                        <a:pt x="309" y="772"/>
                      </a:lnTo>
                      <a:lnTo>
                        <a:pt x="182" y="659"/>
                      </a:lnTo>
                      <a:lnTo>
                        <a:pt x="0" y="100"/>
                      </a:lnTo>
                      <a:lnTo>
                        <a:pt x="46" y="0"/>
                      </a:lnTo>
                      <a:close/>
                    </a:path>
                  </a:pathLst>
                </a:custGeom>
                <a:solidFill>
                  <a:srgbClr val="400000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58" name="Freeform 176"/>
                <p:cNvSpPr>
                  <a:spLocks/>
                </p:cNvSpPr>
                <p:nvPr/>
              </p:nvSpPr>
              <p:spPr bwMode="auto">
                <a:xfrm>
                  <a:off x="162" y="1833"/>
                  <a:ext cx="229" cy="257"/>
                </a:xfrm>
                <a:custGeom>
                  <a:avLst/>
                  <a:gdLst>
                    <a:gd name="T0" fmla="*/ 0 w 1147"/>
                    <a:gd name="T1" fmla="*/ 0 h 1285"/>
                    <a:gd name="T2" fmla="*/ 0 w 1147"/>
                    <a:gd name="T3" fmla="*/ 0 h 1285"/>
                    <a:gd name="T4" fmla="*/ 0 w 1147"/>
                    <a:gd name="T5" fmla="*/ 0 h 1285"/>
                    <a:gd name="T6" fmla="*/ 0 w 1147"/>
                    <a:gd name="T7" fmla="*/ 0 h 1285"/>
                    <a:gd name="T8" fmla="*/ 0 w 1147"/>
                    <a:gd name="T9" fmla="*/ 0 h 1285"/>
                    <a:gd name="T10" fmla="*/ 0 w 1147"/>
                    <a:gd name="T11" fmla="*/ 0 h 1285"/>
                    <a:gd name="T12" fmla="*/ 0 w 1147"/>
                    <a:gd name="T13" fmla="*/ 0 h 1285"/>
                    <a:gd name="T14" fmla="*/ 0 w 1147"/>
                    <a:gd name="T15" fmla="*/ 0 h 1285"/>
                    <a:gd name="T16" fmla="*/ 0 w 1147"/>
                    <a:gd name="T17" fmla="*/ 0 h 1285"/>
                    <a:gd name="T18" fmla="*/ 0 w 1147"/>
                    <a:gd name="T19" fmla="*/ 0 h 1285"/>
                    <a:gd name="T20" fmla="*/ 0 w 1147"/>
                    <a:gd name="T21" fmla="*/ 0 h 1285"/>
                    <a:gd name="T22" fmla="*/ 0 w 1147"/>
                    <a:gd name="T23" fmla="*/ 0 h 1285"/>
                    <a:gd name="T24" fmla="*/ 0 w 1147"/>
                    <a:gd name="T25" fmla="*/ 0 h 1285"/>
                    <a:gd name="T26" fmla="*/ 0 w 1147"/>
                    <a:gd name="T27" fmla="*/ 0 h 1285"/>
                    <a:gd name="T28" fmla="*/ 0 w 1147"/>
                    <a:gd name="T29" fmla="*/ 0 h 1285"/>
                    <a:gd name="T30" fmla="*/ 0 w 1147"/>
                    <a:gd name="T31" fmla="*/ 0 h 1285"/>
                    <a:gd name="T32" fmla="*/ 0 w 1147"/>
                    <a:gd name="T33" fmla="*/ 0 h 1285"/>
                    <a:gd name="T34" fmla="*/ 0 w 1147"/>
                    <a:gd name="T35" fmla="*/ 0 h 1285"/>
                    <a:gd name="T36" fmla="*/ 0 w 1147"/>
                    <a:gd name="T37" fmla="*/ 0 h 1285"/>
                    <a:gd name="T38" fmla="*/ 0 w 1147"/>
                    <a:gd name="T39" fmla="*/ 0 h 1285"/>
                    <a:gd name="T40" fmla="*/ 0 w 1147"/>
                    <a:gd name="T41" fmla="*/ 0 h 1285"/>
                    <a:gd name="T42" fmla="*/ 0 w 1147"/>
                    <a:gd name="T43" fmla="*/ 0 h 1285"/>
                    <a:gd name="T44" fmla="*/ 0 w 1147"/>
                    <a:gd name="T45" fmla="*/ 0 h 1285"/>
                    <a:gd name="T46" fmla="*/ 0 w 1147"/>
                    <a:gd name="T47" fmla="*/ 0 h 1285"/>
                    <a:gd name="T48" fmla="*/ 0 w 1147"/>
                    <a:gd name="T49" fmla="*/ 0 h 1285"/>
                    <a:gd name="T50" fmla="*/ 0 w 1147"/>
                    <a:gd name="T51" fmla="*/ 0 h 1285"/>
                    <a:gd name="T52" fmla="*/ 0 w 1147"/>
                    <a:gd name="T53" fmla="*/ 0 h 1285"/>
                    <a:gd name="T54" fmla="*/ 0 w 1147"/>
                    <a:gd name="T55" fmla="*/ 0 h 1285"/>
                    <a:gd name="T56" fmla="*/ 0 w 1147"/>
                    <a:gd name="T57" fmla="*/ 0 h 1285"/>
                    <a:gd name="T58" fmla="*/ 0 w 1147"/>
                    <a:gd name="T59" fmla="*/ 0 h 1285"/>
                    <a:gd name="T60" fmla="*/ 0 w 1147"/>
                    <a:gd name="T61" fmla="*/ 0 h 1285"/>
                    <a:gd name="T62" fmla="*/ 0 w 1147"/>
                    <a:gd name="T63" fmla="*/ 0 h 1285"/>
                    <a:gd name="T64" fmla="*/ 0 w 1147"/>
                    <a:gd name="T65" fmla="*/ 0 h 1285"/>
                    <a:gd name="T66" fmla="*/ 0 w 1147"/>
                    <a:gd name="T67" fmla="*/ 0 h 1285"/>
                    <a:gd name="T68" fmla="*/ 0 w 1147"/>
                    <a:gd name="T69" fmla="*/ 0 h 1285"/>
                    <a:gd name="T70" fmla="*/ 0 w 1147"/>
                    <a:gd name="T71" fmla="*/ 0 h 1285"/>
                    <a:gd name="T72" fmla="*/ 0 w 1147"/>
                    <a:gd name="T73" fmla="*/ 0 h 1285"/>
                    <a:gd name="T74" fmla="*/ 0 w 1147"/>
                    <a:gd name="T75" fmla="*/ 0 h 1285"/>
                    <a:gd name="T76" fmla="*/ 0 w 1147"/>
                    <a:gd name="T77" fmla="*/ 0 h 1285"/>
                    <a:gd name="T78" fmla="*/ 0 w 1147"/>
                    <a:gd name="T79" fmla="*/ 0 h 1285"/>
                    <a:gd name="T80" fmla="*/ 0 w 1147"/>
                    <a:gd name="T81" fmla="*/ 0 h 1285"/>
                    <a:gd name="T82" fmla="*/ 0 w 1147"/>
                    <a:gd name="T83" fmla="*/ 0 h 1285"/>
                    <a:gd name="T84" fmla="*/ 0 w 1147"/>
                    <a:gd name="T85" fmla="*/ 0 h 1285"/>
                    <a:gd name="T86" fmla="*/ 0 w 1147"/>
                    <a:gd name="T87" fmla="*/ 0 h 1285"/>
                    <a:gd name="T88" fmla="*/ 0 w 1147"/>
                    <a:gd name="T89" fmla="*/ 0 h 1285"/>
                    <a:gd name="T90" fmla="*/ 0 w 1147"/>
                    <a:gd name="T91" fmla="*/ 0 h 1285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0" t="0" r="r" b="b"/>
                  <a:pathLst>
                    <a:path w="1147" h="1285">
                      <a:moveTo>
                        <a:pt x="212" y="67"/>
                      </a:moveTo>
                      <a:lnTo>
                        <a:pt x="247" y="0"/>
                      </a:lnTo>
                      <a:lnTo>
                        <a:pt x="528" y="116"/>
                      </a:lnTo>
                      <a:lnTo>
                        <a:pt x="541" y="206"/>
                      </a:lnTo>
                      <a:lnTo>
                        <a:pt x="563" y="238"/>
                      </a:lnTo>
                      <a:lnTo>
                        <a:pt x="595" y="274"/>
                      </a:lnTo>
                      <a:lnTo>
                        <a:pt x="614" y="339"/>
                      </a:lnTo>
                      <a:lnTo>
                        <a:pt x="676" y="487"/>
                      </a:lnTo>
                      <a:lnTo>
                        <a:pt x="727" y="663"/>
                      </a:lnTo>
                      <a:lnTo>
                        <a:pt x="748" y="780"/>
                      </a:lnTo>
                      <a:lnTo>
                        <a:pt x="974" y="785"/>
                      </a:lnTo>
                      <a:lnTo>
                        <a:pt x="1011" y="807"/>
                      </a:lnTo>
                      <a:lnTo>
                        <a:pt x="1115" y="807"/>
                      </a:lnTo>
                      <a:lnTo>
                        <a:pt x="1143" y="853"/>
                      </a:lnTo>
                      <a:lnTo>
                        <a:pt x="1147" y="907"/>
                      </a:lnTo>
                      <a:lnTo>
                        <a:pt x="1137" y="956"/>
                      </a:lnTo>
                      <a:lnTo>
                        <a:pt x="1042" y="974"/>
                      </a:lnTo>
                      <a:lnTo>
                        <a:pt x="997" y="1041"/>
                      </a:lnTo>
                      <a:lnTo>
                        <a:pt x="907" y="1064"/>
                      </a:lnTo>
                      <a:lnTo>
                        <a:pt x="840" y="1064"/>
                      </a:lnTo>
                      <a:lnTo>
                        <a:pt x="763" y="1079"/>
                      </a:lnTo>
                      <a:lnTo>
                        <a:pt x="759" y="1110"/>
                      </a:lnTo>
                      <a:lnTo>
                        <a:pt x="763" y="1177"/>
                      </a:lnTo>
                      <a:lnTo>
                        <a:pt x="754" y="1223"/>
                      </a:lnTo>
                      <a:lnTo>
                        <a:pt x="713" y="1227"/>
                      </a:lnTo>
                      <a:lnTo>
                        <a:pt x="663" y="1236"/>
                      </a:lnTo>
                      <a:lnTo>
                        <a:pt x="614" y="1282"/>
                      </a:lnTo>
                      <a:lnTo>
                        <a:pt x="554" y="1282"/>
                      </a:lnTo>
                      <a:lnTo>
                        <a:pt x="501" y="1276"/>
                      </a:lnTo>
                      <a:lnTo>
                        <a:pt x="420" y="1250"/>
                      </a:lnTo>
                      <a:lnTo>
                        <a:pt x="330" y="1259"/>
                      </a:lnTo>
                      <a:lnTo>
                        <a:pt x="238" y="1285"/>
                      </a:lnTo>
                      <a:lnTo>
                        <a:pt x="153" y="1267"/>
                      </a:lnTo>
                      <a:lnTo>
                        <a:pt x="95" y="1200"/>
                      </a:lnTo>
                      <a:lnTo>
                        <a:pt x="99" y="1128"/>
                      </a:lnTo>
                      <a:lnTo>
                        <a:pt x="76" y="1038"/>
                      </a:lnTo>
                      <a:lnTo>
                        <a:pt x="64" y="920"/>
                      </a:lnTo>
                      <a:lnTo>
                        <a:pt x="36" y="812"/>
                      </a:lnTo>
                      <a:lnTo>
                        <a:pt x="0" y="650"/>
                      </a:lnTo>
                      <a:lnTo>
                        <a:pt x="4" y="487"/>
                      </a:lnTo>
                      <a:lnTo>
                        <a:pt x="4" y="342"/>
                      </a:lnTo>
                      <a:lnTo>
                        <a:pt x="14" y="243"/>
                      </a:lnTo>
                      <a:lnTo>
                        <a:pt x="36" y="198"/>
                      </a:lnTo>
                      <a:lnTo>
                        <a:pt x="87" y="162"/>
                      </a:lnTo>
                      <a:lnTo>
                        <a:pt x="145" y="102"/>
                      </a:lnTo>
                      <a:lnTo>
                        <a:pt x="212" y="67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59" name="Freeform 177"/>
                <p:cNvSpPr>
                  <a:spLocks/>
                </p:cNvSpPr>
                <p:nvPr/>
              </p:nvSpPr>
              <p:spPr bwMode="auto">
                <a:xfrm>
                  <a:off x="166" y="1848"/>
                  <a:ext cx="145" cy="240"/>
                </a:xfrm>
                <a:custGeom>
                  <a:avLst/>
                  <a:gdLst>
                    <a:gd name="T0" fmla="*/ 0 w 725"/>
                    <a:gd name="T1" fmla="*/ 0 h 1198"/>
                    <a:gd name="T2" fmla="*/ 0 w 725"/>
                    <a:gd name="T3" fmla="*/ 0 h 1198"/>
                    <a:gd name="T4" fmla="*/ 0 w 725"/>
                    <a:gd name="T5" fmla="*/ 0 h 1198"/>
                    <a:gd name="T6" fmla="*/ 0 w 725"/>
                    <a:gd name="T7" fmla="*/ 0 h 1198"/>
                    <a:gd name="T8" fmla="*/ 0 w 725"/>
                    <a:gd name="T9" fmla="*/ 0 h 1198"/>
                    <a:gd name="T10" fmla="*/ 0 w 725"/>
                    <a:gd name="T11" fmla="*/ 0 h 1198"/>
                    <a:gd name="T12" fmla="*/ 0 w 725"/>
                    <a:gd name="T13" fmla="*/ 0 h 1198"/>
                    <a:gd name="T14" fmla="*/ 0 w 725"/>
                    <a:gd name="T15" fmla="*/ 0 h 1198"/>
                    <a:gd name="T16" fmla="*/ 0 w 725"/>
                    <a:gd name="T17" fmla="*/ 0 h 1198"/>
                    <a:gd name="T18" fmla="*/ 0 w 725"/>
                    <a:gd name="T19" fmla="*/ 0 h 1198"/>
                    <a:gd name="T20" fmla="*/ 0 w 725"/>
                    <a:gd name="T21" fmla="*/ 0 h 1198"/>
                    <a:gd name="T22" fmla="*/ 0 w 725"/>
                    <a:gd name="T23" fmla="*/ 0 h 1198"/>
                    <a:gd name="T24" fmla="*/ 0 w 725"/>
                    <a:gd name="T25" fmla="*/ 0 h 1198"/>
                    <a:gd name="T26" fmla="*/ 0 w 725"/>
                    <a:gd name="T27" fmla="*/ 0 h 1198"/>
                    <a:gd name="T28" fmla="*/ 0 w 725"/>
                    <a:gd name="T29" fmla="*/ 0 h 1198"/>
                    <a:gd name="T30" fmla="*/ 0 w 725"/>
                    <a:gd name="T31" fmla="*/ 0 h 1198"/>
                    <a:gd name="T32" fmla="*/ 0 w 725"/>
                    <a:gd name="T33" fmla="*/ 0 h 1198"/>
                    <a:gd name="T34" fmla="*/ 0 w 725"/>
                    <a:gd name="T35" fmla="*/ 0 h 1198"/>
                    <a:gd name="T36" fmla="*/ 0 w 725"/>
                    <a:gd name="T37" fmla="*/ 0 h 1198"/>
                    <a:gd name="T38" fmla="*/ 0 w 725"/>
                    <a:gd name="T39" fmla="*/ 0 h 1198"/>
                    <a:gd name="T40" fmla="*/ 0 w 725"/>
                    <a:gd name="T41" fmla="*/ 0 h 1198"/>
                    <a:gd name="T42" fmla="*/ 0 w 725"/>
                    <a:gd name="T43" fmla="*/ 0 h 1198"/>
                    <a:gd name="T44" fmla="*/ 0 w 725"/>
                    <a:gd name="T45" fmla="*/ 0 h 1198"/>
                    <a:gd name="T46" fmla="*/ 0 w 725"/>
                    <a:gd name="T47" fmla="*/ 0 h 1198"/>
                    <a:gd name="T48" fmla="*/ 0 w 725"/>
                    <a:gd name="T49" fmla="*/ 0 h 1198"/>
                    <a:gd name="T50" fmla="*/ 0 w 725"/>
                    <a:gd name="T51" fmla="*/ 0 h 1198"/>
                    <a:gd name="T52" fmla="*/ 0 w 725"/>
                    <a:gd name="T53" fmla="*/ 0 h 1198"/>
                    <a:gd name="T54" fmla="*/ 0 w 725"/>
                    <a:gd name="T55" fmla="*/ 0 h 1198"/>
                    <a:gd name="T56" fmla="*/ 0 w 725"/>
                    <a:gd name="T57" fmla="*/ 0 h 1198"/>
                    <a:gd name="T58" fmla="*/ 0 w 725"/>
                    <a:gd name="T59" fmla="*/ 0 h 1198"/>
                    <a:gd name="T60" fmla="*/ 0 w 725"/>
                    <a:gd name="T61" fmla="*/ 0 h 1198"/>
                    <a:gd name="T62" fmla="*/ 0 w 725"/>
                    <a:gd name="T63" fmla="*/ 0 h 1198"/>
                    <a:gd name="T64" fmla="*/ 0 w 725"/>
                    <a:gd name="T65" fmla="*/ 0 h 1198"/>
                    <a:gd name="T66" fmla="*/ 0 w 725"/>
                    <a:gd name="T67" fmla="*/ 0 h 1198"/>
                    <a:gd name="T68" fmla="*/ 0 w 725"/>
                    <a:gd name="T69" fmla="*/ 0 h 1198"/>
                    <a:gd name="T70" fmla="*/ 0 w 725"/>
                    <a:gd name="T71" fmla="*/ 0 h 1198"/>
                    <a:gd name="T72" fmla="*/ 0 w 725"/>
                    <a:gd name="T73" fmla="*/ 0 h 1198"/>
                    <a:gd name="T74" fmla="*/ 0 w 725"/>
                    <a:gd name="T75" fmla="*/ 0 h 1198"/>
                    <a:gd name="T76" fmla="*/ 0 w 725"/>
                    <a:gd name="T77" fmla="*/ 0 h 1198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0" t="0" r="r" b="b"/>
                  <a:pathLst>
                    <a:path w="725" h="1198">
                      <a:moveTo>
                        <a:pt x="725" y="1005"/>
                      </a:moveTo>
                      <a:lnTo>
                        <a:pt x="630" y="990"/>
                      </a:lnTo>
                      <a:lnTo>
                        <a:pt x="549" y="986"/>
                      </a:lnTo>
                      <a:lnTo>
                        <a:pt x="460" y="978"/>
                      </a:lnTo>
                      <a:lnTo>
                        <a:pt x="359" y="963"/>
                      </a:lnTo>
                      <a:lnTo>
                        <a:pt x="314" y="932"/>
                      </a:lnTo>
                      <a:lnTo>
                        <a:pt x="193" y="780"/>
                      </a:lnTo>
                      <a:lnTo>
                        <a:pt x="256" y="825"/>
                      </a:lnTo>
                      <a:lnTo>
                        <a:pt x="297" y="861"/>
                      </a:lnTo>
                      <a:lnTo>
                        <a:pt x="274" y="753"/>
                      </a:lnTo>
                      <a:lnTo>
                        <a:pt x="228" y="712"/>
                      </a:lnTo>
                      <a:lnTo>
                        <a:pt x="162" y="600"/>
                      </a:lnTo>
                      <a:lnTo>
                        <a:pt x="225" y="653"/>
                      </a:lnTo>
                      <a:lnTo>
                        <a:pt x="266" y="668"/>
                      </a:lnTo>
                      <a:lnTo>
                        <a:pt x="256" y="590"/>
                      </a:lnTo>
                      <a:lnTo>
                        <a:pt x="211" y="532"/>
                      </a:lnTo>
                      <a:lnTo>
                        <a:pt x="167" y="487"/>
                      </a:lnTo>
                      <a:lnTo>
                        <a:pt x="121" y="355"/>
                      </a:lnTo>
                      <a:lnTo>
                        <a:pt x="207" y="464"/>
                      </a:lnTo>
                      <a:lnTo>
                        <a:pt x="256" y="504"/>
                      </a:lnTo>
                      <a:lnTo>
                        <a:pt x="261" y="337"/>
                      </a:lnTo>
                      <a:lnTo>
                        <a:pt x="274" y="271"/>
                      </a:lnTo>
                      <a:lnTo>
                        <a:pt x="301" y="240"/>
                      </a:lnTo>
                      <a:lnTo>
                        <a:pt x="341" y="190"/>
                      </a:lnTo>
                      <a:lnTo>
                        <a:pt x="405" y="167"/>
                      </a:lnTo>
                      <a:lnTo>
                        <a:pt x="437" y="153"/>
                      </a:lnTo>
                      <a:lnTo>
                        <a:pt x="347" y="68"/>
                      </a:lnTo>
                      <a:lnTo>
                        <a:pt x="251" y="90"/>
                      </a:lnTo>
                      <a:lnTo>
                        <a:pt x="188" y="127"/>
                      </a:lnTo>
                      <a:lnTo>
                        <a:pt x="167" y="162"/>
                      </a:lnTo>
                      <a:lnTo>
                        <a:pt x="184" y="107"/>
                      </a:lnTo>
                      <a:lnTo>
                        <a:pt x="220" y="90"/>
                      </a:lnTo>
                      <a:lnTo>
                        <a:pt x="278" y="68"/>
                      </a:lnTo>
                      <a:lnTo>
                        <a:pt x="324" y="60"/>
                      </a:lnTo>
                      <a:lnTo>
                        <a:pt x="297" y="45"/>
                      </a:lnTo>
                      <a:lnTo>
                        <a:pt x="251" y="32"/>
                      </a:lnTo>
                      <a:lnTo>
                        <a:pt x="211" y="17"/>
                      </a:lnTo>
                      <a:lnTo>
                        <a:pt x="188" y="0"/>
                      </a:lnTo>
                      <a:lnTo>
                        <a:pt x="136" y="37"/>
                      </a:lnTo>
                      <a:lnTo>
                        <a:pt x="104" y="68"/>
                      </a:lnTo>
                      <a:lnTo>
                        <a:pt x="73" y="107"/>
                      </a:lnTo>
                      <a:lnTo>
                        <a:pt x="27" y="130"/>
                      </a:lnTo>
                      <a:lnTo>
                        <a:pt x="18" y="172"/>
                      </a:lnTo>
                      <a:lnTo>
                        <a:pt x="0" y="240"/>
                      </a:lnTo>
                      <a:lnTo>
                        <a:pt x="0" y="342"/>
                      </a:lnTo>
                      <a:lnTo>
                        <a:pt x="5" y="450"/>
                      </a:lnTo>
                      <a:lnTo>
                        <a:pt x="8" y="573"/>
                      </a:lnTo>
                      <a:lnTo>
                        <a:pt x="31" y="698"/>
                      </a:lnTo>
                      <a:lnTo>
                        <a:pt x="58" y="830"/>
                      </a:lnTo>
                      <a:lnTo>
                        <a:pt x="73" y="941"/>
                      </a:lnTo>
                      <a:lnTo>
                        <a:pt x="95" y="1022"/>
                      </a:lnTo>
                      <a:lnTo>
                        <a:pt x="90" y="1095"/>
                      </a:lnTo>
                      <a:lnTo>
                        <a:pt x="99" y="1135"/>
                      </a:lnTo>
                      <a:lnTo>
                        <a:pt x="131" y="1166"/>
                      </a:lnTo>
                      <a:lnTo>
                        <a:pt x="171" y="1193"/>
                      </a:lnTo>
                      <a:lnTo>
                        <a:pt x="225" y="1198"/>
                      </a:lnTo>
                      <a:lnTo>
                        <a:pt x="251" y="1185"/>
                      </a:lnTo>
                      <a:lnTo>
                        <a:pt x="288" y="1181"/>
                      </a:lnTo>
                      <a:lnTo>
                        <a:pt x="374" y="1163"/>
                      </a:lnTo>
                      <a:lnTo>
                        <a:pt x="337" y="1118"/>
                      </a:lnTo>
                      <a:lnTo>
                        <a:pt x="297" y="1053"/>
                      </a:lnTo>
                      <a:lnTo>
                        <a:pt x="356" y="1099"/>
                      </a:lnTo>
                      <a:lnTo>
                        <a:pt x="401" y="1140"/>
                      </a:lnTo>
                      <a:lnTo>
                        <a:pt x="433" y="1163"/>
                      </a:lnTo>
                      <a:lnTo>
                        <a:pt x="477" y="1185"/>
                      </a:lnTo>
                      <a:lnTo>
                        <a:pt x="527" y="1185"/>
                      </a:lnTo>
                      <a:lnTo>
                        <a:pt x="575" y="1185"/>
                      </a:lnTo>
                      <a:lnTo>
                        <a:pt x="603" y="1172"/>
                      </a:lnTo>
                      <a:lnTo>
                        <a:pt x="616" y="1158"/>
                      </a:lnTo>
                      <a:lnTo>
                        <a:pt x="553" y="1122"/>
                      </a:lnTo>
                      <a:lnTo>
                        <a:pt x="491" y="1063"/>
                      </a:lnTo>
                      <a:lnTo>
                        <a:pt x="472" y="1036"/>
                      </a:lnTo>
                      <a:lnTo>
                        <a:pt x="523" y="1050"/>
                      </a:lnTo>
                      <a:lnTo>
                        <a:pt x="598" y="1108"/>
                      </a:lnTo>
                      <a:lnTo>
                        <a:pt x="630" y="1135"/>
                      </a:lnTo>
                      <a:lnTo>
                        <a:pt x="702" y="1140"/>
                      </a:lnTo>
                      <a:lnTo>
                        <a:pt x="725" y="1126"/>
                      </a:lnTo>
                      <a:lnTo>
                        <a:pt x="725" y="1095"/>
                      </a:lnTo>
                      <a:lnTo>
                        <a:pt x="725" y="1005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60" name="Freeform 178"/>
                <p:cNvSpPr>
                  <a:spLocks/>
                </p:cNvSpPr>
                <p:nvPr/>
              </p:nvSpPr>
              <p:spPr bwMode="auto">
                <a:xfrm>
                  <a:off x="176" y="1968"/>
                  <a:ext cx="43" cy="110"/>
                </a:xfrm>
                <a:custGeom>
                  <a:avLst/>
                  <a:gdLst>
                    <a:gd name="T0" fmla="*/ 0 w 211"/>
                    <a:gd name="T1" fmla="*/ 0 h 553"/>
                    <a:gd name="T2" fmla="*/ 0 w 211"/>
                    <a:gd name="T3" fmla="*/ 0 h 553"/>
                    <a:gd name="T4" fmla="*/ 0 w 211"/>
                    <a:gd name="T5" fmla="*/ 0 h 553"/>
                    <a:gd name="T6" fmla="*/ 0 w 211"/>
                    <a:gd name="T7" fmla="*/ 0 h 553"/>
                    <a:gd name="T8" fmla="*/ 0 w 211"/>
                    <a:gd name="T9" fmla="*/ 0 h 553"/>
                    <a:gd name="T10" fmla="*/ 0 w 211"/>
                    <a:gd name="T11" fmla="*/ 0 h 553"/>
                    <a:gd name="T12" fmla="*/ 0 w 211"/>
                    <a:gd name="T13" fmla="*/ 0 h 553"/>
                    <a:gd name="T14" fmla="*/ 0 w 211"/>
                    <a:gd name="T15" fmla="*/ 0 h 553"/>
                    <a:gd name="T16" fmla="*/ 0 w 211"/>
                    <a:gd name="T17" fmla="*/ 0 h 553"/>
                    <a:gd name="T18" fmla="*/ 0 w 211"/>
                    <a:gd name="T19" fmla="*/ 0 h 553"/>
                    <a:gd name="T20" fmla="*/ 0 w 211"/>
                    <a:gd name="T21" fmla="*/ 0 h 553"/>
                    <a:gd name="T22" fmla="*/ 0 w 211"/>
                    <a:gd name="T23" fmla="*/ 0 h 553"/>
                    <a:gd name="T24" fmla="*/ 0 w 211"/>
                    <a:gd name="T25" fmla="*/ 0 h 553"/>
                    <a:gd name="T26" fmla="*/ 0 w 211"/>
                    <a:gd name="T27" fmla="*/ 0 h 553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211" h="553">
                      <a:moveTo>
                        <a:pt x="211" y="553"/>
                      </a:moveTo>
                      <a:lnTo>
                        <a:pt x="173" y="535"/>
                      </a:lnTo>
                      <a:lnTo>
                        <a:pt x="134" y="490"/>
                      </a:lnTo>
                      <a:lnTo>
                        <a:pt x="99" y="410"/>
                      </a:lnTo>
                      <a:lnTo>
                        <a:pt x="81" y="342"/>
                      </a:lnTo>
                      <a:lnTo>
                        <a:pt x="53" y="265"/>
                      </a:lnTo>
                      <a:lnTo>
                        <a:pt x="41" y="192"/>
                      </a:lnTo>
                      <a:lnTo>
                        <a:pt x="19" y="81"/>
                      </a:lnTo>
                      <a:lnTo>
                        <a:pt x="0" y="0"/>
                      </a:lnTo>
                      <a:lnTo>
                        <a:pt x="45" y="162"/>
                      </a:lnTo>
                      <a:lnTo>
                        <a:pt x="81" y="287"/>
                      </a:lnTo>
                      <a:lnTo>
                        <a:pt x="121" y="373"/>
                      </a:lnTo>
                      <a:lnTo>
                        <a:pt x="183" y="463"/>
                      </a:lnTo>
                      <a:lnTo>
                        <a:pt x="211" y="55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61" name="Freeform 179"/>
                <p:cNvSpPr>
                  <a:spLocks/>
                </p:cNvSpPr>
                <p:nvPr/>
              </p:nvSpPr>
              <p:spPr bwMode="auto">
                <a:xfrm>
                  <a:off x="220" y="1878"/>
                  <a:ext cx="167" cy="167"/>
                </a:xfrm>
                <a:custGeom>
                  <a:avLst/>
                  <a:gdLst>
                    <a:gd name="T0" fmla="*/ 0 w 838"/>
                    <a:gd name="T1" fmla="*/ 0 h 832"/>
                    <a:gd name="T2" fmla="*/ 0 w 838"/>
                    <a:gd name="T3" fmla="*/ 0 h 832"/>
                    <a:gd name="T4" fmla="*/ 0 w 838"/>
                    <a:gd name="T5" fmla="*/ 0 h 832"/>
                    <a:gd name="T6" fmla="*/ 0 w 838"/>
                    <a:gd name="T7" fmla="*/ 0 h 832"/>
                    <a:gd name="T8" fmla="*/ 0 w 838"/>
                    <a:gd name="T9" fmla="*/ 0 h 832"/>
                    <a:gd name="T10" fmla="*/ 0 w 838"/>
                    <a:gd name="T11" fmla="*/ 0 h 832"/>
                    <a:gd name="T12" fmla="*/ 0 w 838"/>
                    <a:gd name="T13" fmla="*/ 0 h 832"/>
                    <a:gd name="T14" fmla="*/ 0 w 838"/>
                    <a:gd name="T15" fmla="*/ 0 h 832"/>
                    <a:gd name="T16" fmla="*/ 0 w 838"/>
                    <a:gd name="T17" fmla="*/ 0 h 832"/>
                    <a:gd name="T18" fmla="*/ 0 w 838"/>
                    <a:gd name="T19" fmla="*/ 0 h 832"/>
                    <a:gd name="T20" fmla="*/ 0 w 838"/>
                    <a:gd name="T21" fmla="*/ 0 h 832"/>
                    <a:gd name="T22" fmla="*/ 0 w 838"/>
                    <a:gd name="T23" fmla="*/ 0 h 832"/>
                    <a:gd name="T24" fmla="*/ 0 w 838"/>
                    <a:gd name="T25" fmla="*/ 0 h 832"/>
                    <a:gd name="T26" fmla="*/ 0 w 838"/>
                    <a:gd name="T27" fmla="*/ 0 h 832"/>
                    <a:gd name="T28" fmla="*/ 0 w 838"/>
                    <a:gd name="T29" fmla="*/ 0 h 832"/>
                    <a:gd name="T30" fmla="*/ 0 w 838"/>
                    <a:gd name="T31" fmla="*/ 0 h 832"/>
                    <a:gd name="T32" fmla="*/ 0 w 838"/>
                    <a:gd name="T33" fmla="*/ 0 h 832"/>
                    <a:gd name="T34" fmla="*/ 0 w 838"/>
                    <a:gd name="T35" fmla="*/ 0 h 832"/>
                    <a:gd name="T36" fmla="*/ 0 w 838"/>
                    <a:gd name="T37" fmla="*/ 0 h 832"/>
                    <a:gd name="T38" fmla="*/ 0 w 838"/>
                    <a:gd name="T39" fmla="*/ 0 h 832"/>
                    <a:gd name="T40" fmla="*/ 0 w 838"/>
                    <a:gd name="T41" fmla="*/ 0 h 832"/>
                    <a:gd name="T42" fmla="*/ 0 w 838"/>
                    <a:gd name="T43" fmla="*/ 0 h 832"/>
                    <a:gd name="T44" fmla="*/ 0 w 838"/>
                    <a:gd name="T45" fmla="*/ 0 h 832"/>
                    <a:gd name="T46" fmla="*/ 0 w 838"/>
                    <a:gd name="T47" fmla="*/ 0 h 832"/>
                    <a:gd name="T48" fmla="*/ 0 w 838"/>
                    <a:gd name="T49" fmla="*/ 0 h 832"/>
                    <a:gd name="T50" fmla="*/ 0 w 838"/>
                    <a:gd name="T51" fmla="*/ 0 h 832"/>
                    <a:gd name="T52" fmla="*/ 0 w 838"/>
                    <a:gd name="T53" fmla="*/ 0 h 832"/>
                    <a:gd name="T54" fmla="*/ 0 w 838"/>
                    <a:gd name="T55" fmla="*/ 0 h 832"/>
                    <a:gd name="T56" fmla="*/ 0 w 838"/>
                    <a:gd name="T57" fmla="*/ 0 h 832"/>
                    <a:gd name="T58" fmla="*/ 0 w 838"/>
                    <a:gd name="T59" fmla="*/ 0 h 832"/>
                    <a:gd name="T60" fmla="*/ 0 w 838"/>
                    <a:gd name="T61" fmla="*/ 0 h 832"/>
                    <a:gd name="T62" fmla="*/ 0 w 838"/>
                    <a:gd name="T63" fmla="*/ 0 h 832"/>
                    <a:gd name="T64" fmla="*/ 0 w 838"/>
                    <a:gd name="T65" fmla="*/ 0 h 832"/>
                    <a:gd name="T66" fmla="*/ 0 w 838"/>
                    <a:gd name="T67" fmla="*/ 0 h 832"/>
                    <a:gd name="T68" fmla="*/ 0 w 838"/>
                    <a:gd name="T69" fmla="*/ 0 h 832"/>
                    <a:gd name="T70" fmla="*/ 0 w 838"/>
                    <a:gd name="T71" fmla="*/ 0 h 832"/>
                    <a:gd name="T72" fmla="*/ 0 w 838"/>
                    <a:gd name="T73" fmla="*/ 0 h 832"/>
                    <a:gd name="T74" fmla="*/ 0 w 838"/>
                    <a:gd name="T75" fmla="*/ 0 h 832"/>
                    <a:gd name="T76" fmla="*/ 0 w 838"/>
                    <a:gd name="T77" fmla="*/ 0 h 832"/>
                    <a:gd name="T78" fmla="*/ 0 w 838"/>
                    <a:gd name="T79" fmla="*/ 0 h 832"/>
                    <a:gd name="T80" fmla="*/ 0 w 838"/>
                    <a:gd name="T81" fmla="*/ 0 h 832"/>
                    <a:gd name="T82" fmla="*/ 0 w 838"/>
                    <a:gd name="T83" fmla="*/ 0 h 832"/>
                    <a:gd name="T84" fmla="*/ 0 w 838"/>
                    <a:gd name="T85" fmla="*/ 0 h 832"/>
                    <a:gd name="T86" fmla="*/ 0 w 838"/>
                    <a:gd name="T87" fmla="*/ 0 h 832"/>
                    <a:gd name="T88" fmla="*/ 0 w 838"/>
                    <a:gd name="T89" fmla="*/ 0 h 832"/>
                    <a:gd name="T90" fmla="*/ 0 w 838"/>
                    <a:gd name="T91" fmla="*/ 0 h 832"/>
                    <a:gd name="T92" fmla="*/ 0 w 838"/>
                    <a:gd name="T93" fmla="*/ 0 h 832"/>
                    <a:gd name="T94" fmla="*/ 0 w 838"/>
                    <a:gd name="T95" fmla="*/ 0 h 832"/>
                    <a:gd name="T96" fmla="*/ 0 w 838"/>
                    <a:gd name="T97" fmla="*/ 0 h 832"/>
                    <a:gd name="T98" fmla="*/ 0 w 838"/>
                    <a:gd name="T99" fmla="*/ 0 h 832"/>
                    <a:gd name="T100" fmla="*/ 0 w 838"/>
                    <a:gd name="T101" fmla="*/ 0 h 832"/>
                    <a:gd name="T102" fmla="*/ 0 w 838"/>
                    <a:gd name="T103" fmla="*/ 0 h 832"/>
                    <a:gd name="T104" fmla="*/ 0 w 838"/>
                    <a:gd name="T105" fmla="*/ 0 h 832"/>
                    <a:gd name="T106" fmla="*/ 0 w 838"/>
                    <a:gd name="T107" fmla="*/ 0 h 832"/>
                    <a:gd name="T108" fmla="*/ 0 w 838"/>
                    <a:gd name="T109" fmla="*/ 0 h 832"/>
                    <a:gd name="T110" fmla="*/ 0 w 838"/>
                    <a:gd name="T111" fmla="*/ 0 h 832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0" t="0" r="r" b="b"/>
                  <a:pathLst>
                    <a:path w="838" h="832">
                      <a:moveTo>
                        <a:pt x="155" y="0"/>
                      </a:moveTo>
                      <a:lnTo>
                        <a:pt x="253" y="30"/>
                      </a:lnTo>
                      <a:lnTo>
                        <a:pt x="298" y="70"/>
                      </a:lnTo>
                      <a:lnTo>
                        <a:pt x="326" y="153"/>
                      </a:lnTo>
                      <a:lnTo>
                        <a:pt x="326" y="228"/>
                      </a:lnTo>
                      <a:lnTo>
                        <a:pt x="311" y="272"/>
                      </a:lnTo>
                      <a:lnTo>
                        <a:pt x="320" y="350"/>
                      </a:lnTo>
                      <a:lnTo>
                        <a:pt x="320" y="408"/>
                      </a:lnTo>
                      <a:lnTo>
                        <a:pt x="306" y="423"/>
                      </a:lnTo>
                      <a:lnTo>
                        <a:pt x="320" y="445"/>
                      </a:lnTo>
                      <a:lnTo>
                        <a:pt x="329" y="467"/>
                      </a:lnTo>
                      <a:lnTo>
                        <a:pt x="311" y="490"/>
                      </a:lnTo>
                      <a:lnTo>
                        <a:pt x="311" y="513"/>
                      </a:lnTo>
                      <a:lnTo>
                        <a:pt x="347" y="521"/>
                      </a:lnTo>
                      <a:lnTo>
                        <a:pt x="343" y="544"/>
                      </a:lnTo>
                      <a:lnTo>
                        <a:pt x="378" y="557"/>
                      </a:lnTo>
                      <a:lnTo>
                        <a:pt x="411" y="548"/>
                      </a:lnTo>
                      <a:lnTo>
                        <a:pt x="433" y="557"/>
                      </a:lnTo>
                      <a:lnTo>
                        <a:pt x="532" y="571"/>
                      </a:lnTo>
                      <a:lnTo>
                        <a:pt x="622" y="567"/>
                      </a:lnTo>
                      <a:lnTo>
                        <a:pt x="679" y="571"/>
                      </a:lnTo>
                      <a:lnTo>
                        <a:pt x="717" y="594"/>
                      </a:lnTo>
                      <a:lnTo>
                        <a:pt x="807" y="594"/>
                      </a:lnTo>
                      <a:lnTo>
                        <a:pt x="838" y="625"/>
                      </a:lnTo>
                      <a:lnTo>
                        <a:pt x="838" y="660"/>
                      </a:lnTo>
                      <a:lnTo>
                        <a:pt x="833" y="719"/>
                      </a:lnTo>
                      <a:lnTo>
                        <a:pt x="762" y="738"/>
                      </a:lnTo>
                      <a:lnTo>
                        <a:pt x="762" y="700"/>
                      </a:lnTo>
                      <a:lnTo>
                        <a:pt x="757" y="669"/>
                      </a:lnTo>
                      <a:lnTo>
                        <a:pt x="743" y="656"/>
                      </a:lnTo>
                      <a:lnTo>
                        <a:pt x="739" y="692"/>
                      </a:lnTo>
                      <a:lnTo>
                        <a:pt x="734" y="738"/>
                      </a:lnTo>
                      <a:lnTo>
                        <a:pt x="717" y="765"/>
                      </a:lnTo>
                      <a:lnTo>
                        <a:pt x="685" y="800"/>
                      </a:lnTo>
                      <a:lnTo>
                        <a:pt x="610" y="818"/>
                      </a:lnTo>
                      <a:lnTo>
                        <a:pt x="550" y="828"/>
                      </a:lnTo>
                      <a:lnTo>
                        <a:pt x="482" y="832"/>
                      </a:lnTo>
                      <a:lnTo>
                        <a:pt x="569" y="782"/>
                      </a:lnTo>
                      <a:lnTo>
                        <a:pt x="627" y="738"/>
                      </a:lnTo>
                      <a:lnTo>
                        <a:pt x="639" y="700"/>
                      </a:lnTo>
                      <a:lnTo>
                        <a:pt x="631" y="669"/>
                      </a:lnTo>
                      <a:lnTo>
                        <a:pt x="582" y="665"/>
                      </a:lnTo>
                      <a:lnTo>
                        <a:pt x="564" y="700"/>
                      </a:lnTo>
                      <a:lnTo>
                        <a:pt x="550" y="742"/>
                      </a:lnTo>
                      <a:lnTo>
                        <a:pt x="505" y="787"/>
                      </a:lnTo>
                      <a:lnTo>
                        <a:pt x="456" y="823"/>
                      </a:lnTo>
                      <a:lnTo>
                        <a:pt x="406" y="828"/>
                      </a:lnTo>
                      <a:lnTo>
                        <a:pt x="329" y="823"/>
                      </a:lnTo>
                      <a:lnTo>
                        <a:pt x="411" y="759"/>
                      </a:lnTo>
                      <a:lnTo>
                        <a:pt x="469" y="727"/>
                      </a:lnTo>
                      <a:lnTo>
                        <a:pt x="514" y="692"/>
                      </a:lnTo>
                      <a:lnTo>
                        <a:pt x="528" y="665"/>
                      </a:lnTo>
                      <a:lnTo>
                        <a:pt x="524" y="637"/>
                      </a:lnTo>
                      <a:lnTo>
                        <a:pt x="497" y="633"/>
                      </a:lnTo>
                      <a:lnTo>
                        <a:pt x="465" y="660"/>
                      </a:lnTo>
                      <a:lnTo>
                        <a:pt x="447" y="697"/>
                      </a:lnTo>
                      <a:lnTo>
                        <a:pt x="406" y="742"/>
                      </a:lnTo>
                      <a:lnTo>
                        <a:pt x="356" y="765"/>
                      </a:lnTo>
                      <a:lnTo>
                        <a:pt x="320" y="787"/>
                      </a:lnTo>
                      <a:lnTo>
                        <a:pt x="280" y="805"/>
                      </a:lnTo>
                      <a:lnTo>
                        <a:pt x="234" y="813"/>
                      </a:lnTo>
                      <a:lnTo>
                        <a:pt x="181" y="813"/>
                      </a:lnTo>
                      <a:lnTo>
                        <a:pt x="129" y="804"/>
                      </a:lnTo>
                      <a:lnTo>
                        <a:pt x="244" y="765"/>
                      </a:lnTo>
                      <a:lnTo>
                        <a:pt x="288" y="742"/>
                      </a:lnTo>
                      <a:lnTo>
                        <a:pt x="320" y="700"/>
                      </a:lnTo>
                      <a:lnTo>
                        <a:pt x="326" y="665"/>
                      </a:lnTo>
                      <a:lnTo>
                        <a:pt x="298" y="665"/>
                      </a:lnTo>
                      <a:lnTo>
                        <a:pt x="285" y="697"/>
                      </a:lnTo>
                      <a:lnTo>
                        <a:pt x="262" y="723"/>
                      </a:lnTo>
                      <a:lnTo>
                        <a:pt x="225" y="751"/>
                      </a:lnTo>
                      <a:lnTo>
                        <a:pt x="185" y="779"/>
                      </a:lnTo>
                      <a:lnTo>
                        <a:pt x="132" y="802"/>
                      </a:lnTo>
                      <a:lnTo>
                        <a:pt x="91" y="787"/>
                      </a:lnTo>
                      <a:lnTo>
                        <a:pt x="72" y="765"/>
                      </a:lnTo>
                      <a:lnTo>
                        <a:pt x="42" y="709"/>
                      </a:lnTo>
                      <a:lnTo>
                        <a:pt x="100" y="697"/>
                      </a:lnTo>
                      <a:lnTo>
                        <a:pt x="212" y="683"/>
                      </a:lnTo>
                      <a:lnTo>
                        <a:pt x="280" y="652"/>
                      </a:lnTo>
                      <a:lnTo>
                        <a:pt x="315" y="621"/>
                      </a:lnTo>
                      <a:lnTo>
                        <a:pt x="329" y="585"/>
                      </a:lnTo>
                      <a:lnTo>
                        <a:pt x="334" y="567"/>
                      </a:lnTo>
                      <a:lnTo>
                        <a:pt x="315" y="567"/>
                      </a:lnTo>
                      <a:lnTo>
                        <a:pt x="293" y="594"/>
                      </a:lnTo>
                      <a:lnTo>
                        <a:pt x="257" y="642"/>
                      </a:lnTo>
                      <a:lnTo>
                        <a:pt x="176" y="669"/>
                      </a:lnTo>
                      <a:lnTo>
                        <a:pt x="100" y="693"/>
                      </a:lnTo>
                      <a:lnTo>
                        <a:pt x="42" y="709"/>
                      </a:lnTo>
                      <a:lnTo>
                        <a:pt x="19" y="616"/>
                      </a:lnTo>
                      <a:lnTo>
                        <a:pt x="14" y="548"/>
                      </a:lnTo>
                      <a:lnTo>
                        <a:pt x="14" y="489"/>
                      </a:lnTo>
                      <a:lnTo>
                        <a:pt x="91" y="530"/>
                      </a:lnTo>
                      <a:lnTo>
                        <a:pt x="181" y="548"/>
                      </a:lnTo>
                      <a:lnTo>
                        <a:pt x="253" y="544"/>
                      </a:lnTo>
                      <a:lnTo>
                        <a:pt x="271" y="536"/>
                      </a:lnTo>
                      <a:lnTo>
                        <a:pt x="280" y="513"/>
                      </a:lnTo>
                      <a:lnTo>
                        <a:pt x="239" y="513"/>
                      </a:lnTo>
                      <a:lnTo>
                        <a:pt x="196" y="526"/>
                      </a:lnTo>
                      <a:lnTo>
                        <a:pt x="88" y="530"/>
                      </a:lnTo>
                      <a:lnTo>
                        <a:pt x="14" y="490"/>
                      </a:lnTo>
                      <a:lnTo>
                        <a:pt x="10" y="405"/>
                      </a:lnTo>
                      <a:lnTo>
                        <a:pt x="5" y="345"/>
                      </a:lnTo>
                      <a:lnTo>
                        <a:pt x="0" y="287"/>
                      </a:lnTo>
                      <a:lnTo>
                        <a:pt x="10" y="188"/>
                      </a:lnTo>
                      <a:lnTo>
                        <a:pt x="32" y="153"/>
                      </a:lnTo>
                      <a:lnTo>
                        <a:pt x="100" y="108"/>
                      </a:lnTo>
                      <a:lnTo>
                        <a:pt x="78" y="113"/>
                      </a:lnTo>
                      <a:lnTo>
                        <a:pt x="10" y="143"/>
                      </a:lnTo>
                      <a:lnTo>
                        <a:pt x="37" y="81"/>
                      </a:lnTo>
                      <a:lnTo>
                        <a:pt x="60" y="48"/>
                      </a:lnTo>
                      <a:lnTo>
                        <a:pt x="78" y="26"/>
                      </a:lnTo>
                      <a:lnTo>
                        <a:pt x="155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62" name="Freeform 180"/>
                <p:cNvSpPr>
                  <a:spLocks/>
                </p:cNvSpPr>
                <p:nvPr/>
              </p:nvSpPr>
              <p:spPr bwMode="auto">
                <a:xfrm>
                  <a:off x="231" y="1940"/>
                  <a:ext cx="42" cy="38"/>
                </a:xfrm>
                <a:custGeom>
                  <a:avLst/>
                  <a:gdLst>
                    <a:gd name="T0" fmla="*/ 0 w 209"/>
                    <a:gd name="T1" fmla="*/ 0 h 187"/>
                    <a:gd name="T2" fmla="*/ 0 w 209"/>
                    <a:gd name="T3" fmla="*/ 0 h 187"/>
                    <a:gd name="T4" fmla="*/ 0 w 209"/>
                    <a:gd name="T5" fmla="*/ 0 h 187"/>
                    <a:gd name="T6" fmla="*/ 0 w 209"/>
                    <a:gd name="T7" fmla="*/ 0 h 187"/>
                    <a:gd name="T8" fmla="*/ 0 w 209"/>
                    <a:gd name="T9" fmla="*/ 0 h 187"/>
                    <a:gd name="T10" fmla="*/ 0 w 209"/>
                    <a:gd name="T11" fmla="*/ 0 h 187"/>
                    <a:gd name="T12" fmla="*/ 0 w 209"/>
                    <a:gd name="T13" fmla="*/ 0 h 187"/>
                    <a:gd name="T14" fmla="*/ 0 w 209"/>
                    <a:gd name="T15" fmla="*/ 0 h 187"/>
                    <a:gd name="T16" fmla="*/ 0 w 209"/>
                    <a:gd name="T17" fmla="*/ 0 h 187"/>
                    <a:gd name="T18" fmla="*/ 0 w 209"/>
                    <a:gd name="T19" fmla="*/ 0 h 187"/>
                    <a:gd name="T20" fmla="*/ 0 w 209"/>
                    <a:gd name="T21" fmla="*/ 0 h 187"/>
                    <a:gd name="T22" fmla="*/ 0 w 209"/>
                    <a:gd name="T23" fmla="*/ 0 h 187"/>
                    <a:gd name="T24" fmla="*/ 0 w 209"/>
                    <a:gd name="T25" fmla="*/ 0 h 187"/>
                    <a:gd name="T26" fmla="*/ 0 w 209"/>
                    <a:gd name="T27" fmla="*/ 0 h 187"/>
                    <a:gd name="T28" fmla="*/ 0 w 209"/>
                    <a:gd name="T29" fmla="*/ 0 h 187"/>
                    <a:gd name="T30" fmla="*/ 0 w 209"/>
                    <a:gd name="T31" fmla="*/ 0 h 187"/>
                    <a:gd name="T32" fmla="*/ 0 w 209"/>
                    <a:gd name="T33" fmla="*/ 0 h 187"/>
                    <a:gd name="T34" fmla="*/ 0 w 209"/>
                    <a:gd name="T35" fmla="*/ 0 h 187"/>
                    <a:gd name="T36" fmla="*/ 0 w 209"/>
                    <a:gd name="T37" fmla="*/ 0 h 187"/>
                    <a:gd name="T38" fmla="*/ 0 w 209"/>
                    <a:gd name="T39" fmla="*/ 0 h 187"/>
                    <a:gd name="T40" fmla="*/ 0 w 209"/>
                    <a:gd name="T41" fmla="*/ 0 h 187"/>
                    <a:gd name="T42" fmla="*/ 0 w 209"/>
                    <a:gd name="T43" fmla="*/ 0 h 187"/>
                    <a:gd name="T44" fmla="*/ 0 w 209"/>
                    <a:gd name="T45" fmla="*/ 0 h 187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209" h="187">
                      <a:moveTo>
                        <a:pt x="209" y="0"/>
                      </a:moveTo>
                      <a:lnTo>
                        <a:pt x="209" y="15"/>
                      </a:lnTo>
                      <a:lnTo>
                        <a:pt x="182" y="51"/>
                      </a:lnTo>
                      <a:lnTo>
                        <a:pt x="157" y="71"/>
                      </a:lnTo>
                      <a:lnTo>
                        <a:pt x="100" y="113"/>
                      </a:lnTo>
                      <a:lnTo>
                        <a:pt x="77" y="130"/>
                      </a:lnTo>
                      <a:lnTo>
                        <a:pt x="25" y="170"/>
                      </a:lnTo>
                      <a:lnTo>
                        <a:pt x="82" y="152"/>
                      </a:lnTo>
                      <a:lnTo>
                        <a:pt x="140" y="135"/>
                      </a:lnTo>
                      <a:lnTo>
                        <a:pt x="198" y="130"/>
                      </a:lnTo>
                      <a:lnTo>
                        <a:pt x="194" y="147"/>
                      </a:lnTo>
                      <a:lnTo>
                        <a:pt x="100" y="164"/>
                      </a:lnTo>
                      <a:lnTo>
                        <a:pt x="52" y="184"/>
                      </a:lnTo>
                      <a:lnTo>
                        <a:pt x="25" y="187"/>
                      </a:lnTo>
                      <a:lnTo>
                        <a:pt x="2" y="180"/>
                      </a:lnTo>
                      <a:lnTo>
                        <a:pt x="0" y="158"/>
                      </a:lnTo>
                      <a:lnTo>
                        <a:pt x="18" y="141"/>
                      </a:lnTo>
                      <a:lnTo>
                        <a:pt x="44" y="116"/>
                      </a:lnTo>
                      <a:lnTo>
                        <a:pt x="75" y="80"/>
                      </a:lnTo>
                      <a:lnTo>
                        <a:pt x="107" y="40"/>
                      </a:lnTo>
                      <a:lnTo>
                        <a:pt x="144" y="12"/>
                      </a:lnTo>
                      <a:lnTo>
                        <a:pt x="184" y="2"/>
                      </a:lnTo>
                      <a:lnTo>
                        <a:pt x="209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63" name="Freeform 181"/>
                <p:cNvSpPr>
                  <a:spLocks/>
                </p:cNvSpPr>
                <p:nvPr/>
              </p:nvSpPr>
              <p:spPr bwMode="auto">
                <a:xfrm>
                  <a:off x="232" y="1909"/>
                  <a:ext cx="39" cy="49"/>
                </a:xfrm>
                <a:custGeom>
                  <a:avLst/>
                  <a:gdLst>
                    <a:gd name="T0" fmla="*/ 0 w 192"/>
                    <a:gd name="T1" fmla="*/ 0 h 246"/>
                    <a:gd name="T2" fmla="*/ 0 w 192"/>
                    <a:gd name="T3" fmla="*/ 0 h 246"/>
                    <a:gd name="T4" fmla="*/ 0 w 192"/>
                    <a:gd name="T5" fmla="*/ 0 h 246"/>
                    <a:gd name="T6" fmla="*/ 0 w 192"/>
                    <a:gd name="T7" fmla="*/ 0 h 246"/>
                    <a:gd name="T8" fmla="*/ 0 w 192"/>
                    <a:gd name="T9" fmla="*/ 0 h 246"/>
                    <a:gd name="T10" fmla="*/ 0 w 192"/>
                    <a:gd name="T11" fmla="*/ 0 h 246"/>
                    <a:gd name="T12" fmla="*/ 0 w 192"/>
                    <a:gd name="T13" fmla="*/ 0 h 246"/>
                    <a:gd name="T14" fmla="*/ 0 w 192"/>
                    <a:gd name="T15" fmla="*/ 0 h 246"/>
                    <a:gd name="T16" fmla="*/ 0 w 192"/>
                    <a:gd name="T17" fmla="*/ 0 h 246"/>
                    <a:gd name="T18" fmla="*/ 0 w 192"/>
                    <a:gd name="T19" fmla="*/ 0 h 246"/>
                    <a:gd name="T20" fmla="*/ 0 w 192"/>
                    <a:gd name="T21" fmla="*/ 0 h 246"/>
                    <a:gd name="T22" fmla="*/ 0 w 192"/>
                    <a:gd name="T23" fmla="*/ 0 h 246"/>
                    <a:gd name="T24" fmla="*/ 0 w 192"/>
                    <a:gd name="T25" fmla="*/ 0 h 246"/>
                    <a:gd name="T26" fmla="*/ 0 w 192"/>
                    <a:gd name="T27" fmla="*/ 0 h 246"/>
                    <a:gd name="T28" fmla="*/ 0 w 192"/>
                    <a:gd name="T29" fmla="*/ 0 h 246"/>
                    <a:gd name="T30" fmla="*/ 0 w 192"/>
                    <a:gd name="T31" fmla="*/ 0 h 246"/>
                    <a:gd name="T32" fmla="*/ 0 w 192"/>
                    <a:gd name="T33" fmla="*/ 0 h 24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192" h="246">
                      <a:moveTo>
                        <a:pt x="156" y="0"/>
                      </a:moveTo>
                      <a:lnTo>
                        <a:pt x="183" y="4"/>
                      </a:lnTo>
                      <a:lnTo>
                        <a:pt x="192" y="27"/>
                      </a:lnTo>
                      <a:lnTo>
                        <a:pt x="190" y="46"/>
                      </a:lnTo>
                      <a:lnTo>
                        <a:pt x="174" y="71"/>
                      </a:lnTo>
                      <a:lnTo>
                        <a:pt x="152" y="78"/>
                      </a:lnTo>
                      <a:lnTo>
                        <a:pt x="110" y="106"/>
                      </a:lnTo>
                      <a:lnTo>
                        <a:pt x="69" y="140"/>
                      </a:lnTo>
                      <a:lnTo>
                        <a:pt x="41" y="184"/>
                      </a:lnTo>
                      <a:lnTo>
                        <a:pt x="8" y="231"/>
                      </a:lnTo>
                      <a:lnTo>
                        <a:pt x="0" y="246"/>
                      </a:lnTo>
                      <a:lnTo>
                        <a:pt x="8" y="190"/>
                      </a:lnTo>
                      <a:lnTo>
                        <a:pt x="16" y="141"/>
                      </a:lnTo>
                      <a:lnTo>
                        <a:pt x="31" y="99"/>
                      </a:lnTo>
                      <a:lnTo>
                        <a:pt x="57" y="60"/>
                      </a:lnTo>
                      <a:lnTo>
                        <a:pt x="128" y="6"/>
                      </a:lnTo>
                      <a:lnTo>
                        <a:pt x="15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64" name="Freeform 182"/>
                <p:cNvSpPr>
                  <a:spLocks/>
                </p:cNvSpPr>
                <p:nvPr/>
              </p:nvSpPr>
              <p:spPr bwMode="auto">
                <a:xfrm>
                  <a:off x="237" y="1860"/>
                  <a:ext cx="41" cy="29"/>
                </a:xfrm>
                <a:custGeom>
                  <a:avLst/>
                  <a:gdLst>
                    <a:gd name="T0" fmla="*/ 0 w 204"/>
                    <a:gd name="T1" fmla="*/ 0 h 141"/>
                    <a:gd name="T2" fmla="*/ 0 w 204"/>
                    <a:gd name="T3" fmla="*/ 0 h 141"/>
                    <a:gd name="T4" fmla="*/ 0 w 204"/>
                    <a:gd name="T5" fmla="*/ 0 h 141"/>
                    <a:gd name="T6" fmla="*/ 0 w 204"/>
                    <a:gd name="T7" fmla="*/ 0 h 141"/>
                    <a:gd name="T8" fmla="*/ 0 w 204"/>
                    <a:gd name="T9" fmla="*/ 0 h 141"/>
                    <a:gd name="T10" fmla="*/ 0 w 204"/>
                    <a:gd name="T11" fmla="*/ 0 h 141"/>
                    <a:gd name="T12" fmla="*/ 0 w 204"/>
                    <a:gd name="T13" fmla="*/ 0 h 141"/>
                    <a:gd name="T14" fmla="*/ 0 w 204"/>
                    <a:gd name="T15" fmla="*/ 0 h 141"/>
                    <a:gd name="T16" fmla="*/ 0 w 204"/>
                    <a:gd name="T17" fmla="*/ 0 h 141"/>
                    <a:gd name="T18" fmla="*/ 0 w 204"/>
                    <a:gd name="T19" fmla="*/ 0 h 14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04" h="141">
                      <a:moveTo>
                        <a:pt x="204" y="141"/>
                      </a:moveTo>
                      <a:lnTo>
                        <a:pt x="169" y="110"/>
                      </a:lnTo>
                      <a:lnTo>
                        <a:pt x="111" y="89"/>
                      </a:lnTo>
                      <a:lnTo>
                        <a:pt x="71" y="78"/>
                      </a:lnTo>
                      <a:lnTo>
                        <a:pt x="0" y="0"/>
                      </a:lnTo>
                      <a:lnTo>
                        <a:pt x="53" y="30"/>
                      </a:lnTo>
                      <a:lnTo>
                        <a:pt x="103" y="51"/>
                      </a:lnTo>
                      <a:lnTo>
                        <a:pt x="138" y="69"/>
                      </a:lnTo>
                      <a:lnTo>
                        <a:pt x="155" y="89"/>
                      </a:lnTo>
                      <a:lnTo>
                        <a:pt x="204" y="141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65" name="Freeform 183"/>
                <p:cNvSpPr>
                  <a:spLocks/>
                </p:cNvSpPr>
                <p:nvPr/>
              </p:nvSpPr>
              <p:spPr bwMode="auto">
                <a:xfrm>
                  <a:off x="286" y="1913"/>
                  <a:ext cx="23" cy="73"/>
                </a:xfrm>
                <a:custGeom>
                  <a:avLst/>
                  <a:gdLst>
                    <a:gd name="T0" fmla="*/ 0 w 115"/>
                    <a:gd name="T1" fmla="*/ 0 h 368"/>
                    <a:gd name="T2" fmla="*/ 0 w 115"/>
                    <a:gd name="T3" fmla="*/ 0 h 368"/>
                    <a:gd name="T4" fmla="*/ 0 w 115"/>
                    <a:gd name="T5" fmla="*/ 0 h 368"/>
                    <a:gd name="T6" fmla="*/ 0 w 115"/>
                    <a:gd name="T7" fmla="*/ 0 h 368"/>
                    <a:gd name="T8" fmla="*/ 0 w 115"/>
                    <a:gd name="T9" fmla="*/ 0 h 368"/>
                    <a:gd name="T10" fmla="*/ 0 w 115"/>
                    <a:gd name="T11" fmla="*/ 0 h 368"/>
                    <a:gd name="T12" fmla="*/ 0 w 115"/>
                    <a:gd name="T13" fmla="*/ 0 h 368"/>
                    <a:gd name="T14" fmla="*/ 0 w 115"/>
                    <a:gd name="T15" fmla="*/ 0 h 368"/>
                    <a:gd name="T16" fmla="*/ 0 w 115"/>
                    <a:gd name="T17" fmla="*/ 0 h 368"/>
                    <a:gd name="T18" fmla="*/ 0 w 115"/>
                    <a:gd name="T19" fmla="*/ 0 h 368"/>
                    <a:gd name="T20" fmla="*/ 0 w 115"/>
                    <a:gd name="T21" fmla="*/ 0 h 368"/>
                    <a:gd name="T22" fmla="*/ 0 w 115"/>
                    <a:gd name="T23" fmla="*/ 0 h 368"/>
                    <a:gd name="T24" fmla="*/ 0 w 115"/>
                    <a:gd name="T25" fmla="*/ 0 h 368"/>
                    <a:gd name="T26" fmla="*/ 0 w 115"/>
                    <a:gd name="T27" fmla="*/ 0 h 368"/>
                    <a:gd name="T28" fmla="*/ 0 w 115"/>
                    <a:gd name="T29" fmla="*/ 0 h 368"/>
                    <a:gd name="T30" fmla="*/ 0 w 115"/>
                    <a:gd name="T31" fmla="*/ 0 h 368"/>
                    <a:gd name="T32" fmla="*/ 0 w 115"/>
                    <a:gd name="T33" fmla="*/ 0 h 368"/>
                    <a:gd name="T34" fmla="*/ 0 w 115"/>
                    <a:gd name="T35" fmla="*/ 0 h 368"/>
                    <a:gd name="T36" fmla="*/ 0 w 115"/>
                    <a:gd name="T37" fmla="*/ 0 h 36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15" h="368">
                      <a:moveTo>
                        <a:pt x="115" y="368"/>
                      </a:moveTo>
                      <a:lnTo>
                        <a:pt x="58" y="368"/>
                      </a:lnTo>
                      <a:lnTo>
                        <a:pt x="40" y="364"/>
                      </a:lnTo>
                      <a:lnTo>
                        <a:pt x="40" y="349"/>
                      </a:lnTo>
                      <a:lnTo>
                        <a:pt x="28" y="336"/>
                      </a:lnTo>
                      <a:lnTo>
                        <a:pt x="9" y="323"/>
                      </a:lnTo>
                      <a:lnTo>
                        <a:pt x="19" y="309"/>
                      </a:lnTo>
                      <a:lnTo>
                        <a:pt x="19" y="291"/>
                      </a:lnTo>
                      <a:lnTo>
                        <a:pt x="5" y="269"/>
                      </a:lnTo>
                      <a:lnTo>
                        <a:pt x="5" y="246"/>
                      </a:lnTo>
                      <a:lnTo>
                        <a:pt x="14" y="219"/>
                      </a:lnTo>
                      <a:lnTo>
                        <a:pt x="14" y="161"/>
                      </a:lnTo>
                      <a:lnTo>
                        <a:pt x="0" y="107"/>
                      </a:lnTo>
                      <a:lnTo>
                        <a:pt x="5" y="67"/>
                      </a:lnTo>
                      <a:lnTo>
                        <a:pt x="5" y="0"/>
                      </a:lnTo>
                      <a:lnTo>
                        <a:pt x="40" y="101"/>
                      </a:lnTo>
                      <a:lnTo>
                        <a:pt x="71" y="197"/>
                      </a:lnTo>
                      <a:lnTo>
                        <a:pt x="93" y="300"/>
                      </a:lnTo>
                      <a:lnTo>
                        <a:pt x="115" y="368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66" name="Freeform 184"/>
                <p:cNvSpPr>
                  <a:spLocks/>
                </p:cNvSpPr>
                <p:nvPr/>
              </p:nvSpPr>
              <p:spPr bwMode="auto">
                <a:xfrm>
                  <a:off x="233" y="1992"/>
                  <a:ext cx="41" cy="14"/>
                </a:xfrm>
                <a:custGeom>
                  <a:avLst/>
                  <a:gdLst>
                    <a:gd name="T0" fmla="*/ 0 w 206"/>
                    <a:gd name="T1" fmla="*/ 0 h 69"/>
                    <a:gd name="T2" fmla="*/ 0 w 206"/>
                    <a:gd name="T3" fmla="*/ 0 h 69"/>
                    <a:gd name="T4" fmla="*/ 0 w 206"/>
                    <a:gd name="T5" fmla="*/ 0 h 69"/>
                    <a:gd name="T6" fmla="*/ 0 w 206"/>
                    <a:gd name="T7" fmla="*/ 0 h 69"/>
                    <a:gd name="T8" fmla="*/ 0 w 206"/>
                    <a:gd name="T9" fmla="*/ 0 h 69"/>
                    <a:gd name="T10" fmla="*/ 0 w 206"/>
                    <a:gd name="T11" fmla="*/ 0 h 69"/>
                    <a:gd name="T12" fmla="*/ 0 w 206"/>
                    <a:gd name="T13" fmla="*/ 0 h 69"/>
                    <a:gd name="T14" fmla="*/ 0 w 206"/>
                    <a:gd name="T15" fmla="*/ 0 h 69"/>
                    <a:gd name="T16" fmla="*/ 0 w 206"/>
                    <a:gd name="T17" fmla="*/ 0 h 69"/>
                    <a:gd name="T18" fmla="*/ 0 w 206"/>
                    <a:gd name="T19" fmla="*/ 0 h 69"/>
                    <a:gd name="T20" fmla="*/ 0 w 206"/>
                    <a:gd name="T21" fmla="*/ 0 h 6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6" h="69">
                      <a:moveTo>
                        <a:pt x="42" y="34"/>
                      </a:moveTo>
                      <a:lnTo>
                        <a:pt x="87" y="15"/>
                      </a:lnTo>
                      <a:lnTo>
                        <a:pt x="129" y="3"/>
                      </a:lnTo>
                      <a:lnTo>
                        <a:pt x="184" y="0"/>
                      </a:lnTo>
                      <a:lnTo>
                        <a:pt x="206" y="4"/>
                      </a:lnTo>
                      <a:lnTo>
                        <a:pt x="196" y="26"/>
                      </a:lnTo>
                      <a:lnTo>
                        <a:pt x="174" y="43"/>
                      </a:lnTo>
                      <a:lnTo>
                        <a:pt x="126" y="57"/>
                      </a:lnTo>
                      <a:lnTo>
                        <a:pt x="50" y="69"/>
                      </a:lnTo>
                      <a:lnTo>
                        <a:pt x="0" y="65"/>
                      </a:lnTo>
                      <a:lnTo>
                        <a:pt x="42" y="34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67" name="Freeform 185"/>
                <p:cNvSpPr>
                  <a:spLocks/>
                </p:cNvSpPr>
                <p:nvPr/>
              </p:nvSpPr>
              <p:spPr bwMode="auto">
                <a:xfrm>
                  <a:off x="284" y="1999"/>
                  <a:ext cx="25" cy="31"/>
                </a:xfrm>
                <a:custGeom>
                  <a:avLst/>
                  <a:gdLst>
                    <a:gd name="T0" fmla="*/ 0 w 124"/>
                    <a:gd name="T1" fmla="*/ 0 h 154"/>
                    <a:gd name="T2" fmla="*/ 0 w 124"/>
                    <a:gd name="T3" fmla="*/ 0 h 154"/>
                    <a:gd name="T4" fmla="*/ 0 w 124"/>
                    <a:gd name="T5" fmla="*/ 0 h 154"/>
                    <a:gd name="T6" fmla="*/ 0 w 124"/>
                    <a:gd name="T7" fmla="*/ 0 h 154"/>
                    <a:gd name="T8" fmla="*/ 0 w 124"/>
                    <a:gd name="T9" fmla="*/ 0 h 154"/>
                    <a:gd name="T10" fmla="*/ 0 w 124"/>
                    <a:gd name="T11" fmla="*/ 0 h 154"/>
                    <a:gd name="T12" fmla="*/ 0 w 124"/>
                    <a:gd name="T13" fmla="*/ 0 h 154"/>
                    <a:gd name="T14" fmla="*/ 0 w 124"/>
                    <a:gd name="T15" fmla="*/ 0 h 154"/>
                    <a:gd name="T16" fmla="*/ 0 w 124"/>
                    <a:gd name="T17" fmla="*/ 0 h 154"/>
                    <a:gd name="T18" fmla="*/ 0 w 124"/>
                    <a:gd name="T19" fmla="*/ 0 h 154"/>
                    <a:gd name="T20" fmla="*/ 0 w 124"/>
                    <a:gd name="T21" fmla="*/ 0 h 154"/>
                    <a:gd name="T22" fmla="*/ 0 w 124"/>
                    <a:gd name="T23" fmla="*/ 0 h 154"/>
                    <a:gd name="T24" fmla="*/ 0 w 124"/>
                    <a:gd name="T25" fmla="*/ 0 h 15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24" h="154">
                      <a:moveTo>
                        <a:pt x="67" y="43"/>
                      </a:moveTo>
                      <a:lnTo>
                        <a:pt x="82" y="9"/>
                      </a:lnTo>
                      <a:lnTo>
                        <a:pt x="106" y="0"/>
                      </a:lnTo>
                      <a:lnTo>
                        <a:pt x="122" y="7"/>
                      </a:lnTo>
                      <a:lnTo>
                        <a:pt x="124" y="25"/>
                      </a:lnTo>
                      <a:lnTo>
                        <a:pt x="114" y="55"/>
                      </a:lnTo>
                      <a:lnTo>
                        <a:pt x="95" y="82"/>
                      </a:lnTo>
                      <a:lnTo>
                        <a:pt x="73" y="108"/>
                      </a:lnTo>
                      <a:lnTo>
                        <a:pt x="45" y="133"/>
                      </a:lnTo>
                      <a:lnTo>
                        <a:pt x="0" y="154"/>
                      </a:lnTo>
                      <a:lnTo>
                        <a:pt x="40" y="110"/>
                      </a:lnTo>
                      <a:lnTo>
                        <a:pt x="53" y="78"/>
                      </a:lnTo>
                      <a:lnTo>
                        <a:pt x="67" y="4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68" name="Freeform 186"/>
                <p:cNvSpPr>
                  <a:spLocks/>
                </p:cNvSpPr>
                <p:nvPr/>
              </p:nvSpPr>
              <p:spPr bwMode="auto">
                <a:xfrm>
                  <a:off x="208" y="1836"/>
                  <a:ext cx="60" cy="37"/>
                </a:xfrm>
                <a:custGeom>
                  <a:avLst/>
                  <a:gdLst>
                    <a:gd name="T0" fmla="*/ 0 w 298"/>
                    <a:gd name="T1" fmla="*/ 0 h 186"/>
                    <a:gd name="T2" fmla="*/ 0 w 298"/>
                    <a:gd name="T3" fmla="*/ 0 h 186"/>
                    <a:gd name="T4" fmla="*/ 0 w 298"/>
                    <a:gd name="T5" fmla="*/ 0 h 186"/>
                    <a:gd name="T6" fmla="*/ 0 w 298"/>
                    <a:gd name="T7" fmla="*/ 0 h 186"/>
                    <a:gd name="T8" fmla="*/ 0 w 298"/>
                    <a:gd name="T9" fmla="*/ 0 h 186"/>
                    <a:gd name="T10" fmla="*/ 0 w 298"/>
                    <a:gd name="T11" fmla="*/ 0 h 186"/>
                    <a:gd name="T12" fmla="*/ 0 w 298"/>
                    <a:gd name="T13" fmla="*/ 0 h 186"/>
                    <a:gd name="T14" fmla="*/ 0 w 298"/>
                    <a:gd name="T15" fmla="*/ 0 h 186"/>
                    <a:gd name="T16" fmla="*/ 0 w 298"/>
                    <a:gd name="T17" fmla="*/ 0 h 186"/>
                    <a:gd name="T18" fmla="*/ 0 w 298"/>
                    <a:gd name="T19" fmla="*/ 0 h 186"/>
                    <a:gd name="T20" fmla="*/ 0 w 298"/>
                    <a:gd name="T21" fmla="*/ 0 h 186"/>
                    <a:gd name="T22" fmla="*/ 0 w 298"/>
                    <a:gd name="T23" fmla="*/ 0 h 18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98" h="186">
                      <a:moveTo>
                        <a:pt x="298" y="186"/>
                      </a:moveTo>
                      <a:lnTo>
                        <a:pt x="289" y="109"/>
                      </a:lnTo>
                      <a:lnTo>
                        <a:pt x="226" y="82"/>
                      </a:lnTo>
                      <a:lnTo>
                        <a:pt x="142" y="49"/>
                      </a:lnTo>
                      <a:lnTo>
                        <a:pt x="80" y="25"/>
                      </a:lnTo>
                      <a:lnTo>
                        <a:pt x="23" y="0"/>
                      </a:lnTo>
                      <a:lnTo>
                        <a:pt x="0" y="53"/>
                      </a:lnTo>
                      <a:lnTo>
                        <a:pt x="55" y="84"/>
                      </a:lnTo>
                      <a:lnTo>
                        <a:pt x="119" y="107"/>
                      </a:lnTo>
                      <a:lnTo>
                        <a:pt x="168" y="122"/>
                      </a:lnTo>
                      <a:lnTo>
                        <a:pt x="229" y="154"/>
                      </a:lnTo>
                      <a:lnTo>
                        <a:pt x="298" y="186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grpSp>
            <p:nvGrpSpPr>
              <p:cNvPr id="269" name="Group 187"/>
              <p:cNvGrpSpPr>
                <a:grpSpLocks/>
              </p:cNvGrpSpPr>
              <p:nvPr/>
            </p:nvGrpSpPr>
            <p:grpSpPr bwMode="auto">
              <a:xfrm>
                <a:off x="494996" y="5181910"/>
                <a:ext cx="181501" cy="254365"/>
                <a:chOff x="141" y="2010"/>
                <a:chExt cx="123" cy="167"/>
              </a:xfrm>
            </p:grpSpPr>
            <p:sp>
              <p:nvSpPr>
                <p:cNvPr id="270" name="Freeform 188"/>
                <p:cNvSpPr>
                  <a:spLocks/>
                </p:cNvSpPr>
                <p:nvPr/>
              </p:nvSpPr>
              <p:spPr bwMode="auto">
                <a:xfrm>
                  <a:off x="141" y="2010"/>
                  <a:ext cx="123" cy="167"/>
                </a:xfrm>
                <a:custGeom>
                  <a:avLst/>
                  <a:gdLst>
                    <a:gd name="T0" fmla="*/ 0 w 617"/>
                    <a:gd name="T1" fmla="*/ 0 h 835"/>
                    <a:gd name="T2" fmla="*/ 0 w 617"/>
                    <a:gd name="T3" fmla="*/ 0 h 835"/>
                    <a:gd name="T4" fmla="*/ 0 w 617"/>
                    <a:gd name="T5" fmla="*/ 0 h 835"/>
                    <a:gd name="T6" fmla="*/ 0 w 617"/>
                    <a:gd name="T7" fmla="*/ 0 h 835"/>
                    <a:gd name="T8" fmla="*/ 0 w 617"/>
                    <a:gd name="T9" fmla="*/ 0 h 835"/>
                    <a:gd name="T10" fmla="*/ 0 w 617"/>
                    <a:gd name="T11" fmla="*/ 0 h 835"/>
                    <a:gd name="T12" fmla="*/ 0 w 617"/>
                    <a:gd name="T13" fmla="*/ 0 h 835"/>
                    <a:gd name="T14" fmla="*/ 0 w 617"/>
                    <a:gd name="T15" fmla="*/ 0 h 835"/>
                    <a:gd name="T16" fmla="*/ 0 w 617"/>
                    <a:gd name="T17" fmla="*/ 0 h 835"/>
                    <a:gd name="T18" fmla="*/ 0 w 617"/>
                    <a:gd name="T19" fmla="*/ 0 h 835"/>
                    <a:gd name="T20" fmla="*/ 0 w 617"/>
                    <a:gd name="T21" fmla="*/ 0 h 835"/>
                    <a:gd name="T22" fmla="*/ 0 w 617"/>
                    <a:gd name="T23" fmla="*/ 0 h 835"/>
                    <a:gd name="T24" fmla="*/ 0 w 617"/>
                    <a:gd name="T25" fmla="*/ 0 h 835"/>
                    <a:gd name="T26" fmla="*/ 0 w 617"/>
                    <a:gd name="T27" fmla="*/ 0 h 835"/>
                    <a:gd name="T28" fmla="*/ 0 w 617"/>
                    <a:gd name="T29" fmla="*/ 0 h 835"/>
                    <a:gd name="T30" fmla="*/ 0 w 617"/>
                    <a:gd name="T31" fmla="*/ 0 h 835"/>
                    <a:gd name="T32" fmla="*/ 0 w 617"/>
                    <a:gd name="T33" fmla="*/ 0 h 835"/>
                    <a:gd name="T34" fmla="*/ 0 w 617"/>
                    <a:gd name="T35" fmla="*/ 0 h 835"/>
                    <a:gd name="T36" fmla="*/ 0 w 617"/>
                    <a:gd name="T37" fmla="*/ 0 h 835"/>
                    <a:gd name="T38" fmla="*/ 0 w 617"/>
                    <a:gd name="T39" fmla="*/ 0 h 835"/>
                    <a:gd name="T40" fmla="*/ 0 w 617"/>
                    <a:gd name="T41" fmla="*/ 0 h 835"/>
                    <a:gd name="T42" fmla="*/ 0 w 617"/>
                    <a:gd name="T43" fmla="*/ 0 h 835"/>
                    <a:gd name="T44" fmla="*/ 0 w 617"/>
                    <a:gd name="T45" fmla="*/ 0 h 835"/>
                    <a:gd name="T46" fmla="*/ 0 w 617"/>
                    <a:gd name="T47" fmla="*/ 0 h 835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617" h="835">
                      <a:moveTo>
                        <a:pt x="342" y="123"/>
                      </a:moveTo>
                      <a:lnTo>
                        <a:pt x="229" y="113"/>
                      </a:lnTo>
                      <a:lnTo>
                        <a:pt x="160" y="96"/>
                      </a:lnTo>
                      <a:lnTo>
                        <a:pt x="139" y="64"/>
                      </a:lnTo>
                      <a:lnTo>
                        <a:pt x="139" y="38"/>
                      </a:lnTo>
                      <a:lnTo>
                        <a:pt x="121" y="15"/>
                      </a:lnTo>
                      <a:lnTo>
                        <a:pt x="58" y="0"/>
                      </a:lnTo>
                      <a:lnTo>
                        <a:pt x="0" y="5"/>
                      </a:lnTo>
                      <a:lnTo>
                        <a:pt x="70" y="650"/>
                      </a:lnTo>
                      <a:lnTo>
                        <a:pt x="121" y="710"/>
                      </a:lnTo>
                      <a:lnTo>
                        <a:pt x="183" y="768"/>
                      </a:lnTo>
                      <a:lnTo>
                        <a:pt x="273" y="813"/>
                      </a:lnTo>
                      <a:lnTo>
                        <a:pt x="377" y="827"/>
                      </a:lnTo>
                      <a:lnTo>
                        <a:pt x="518" y="835"/>
                      </a:lnTo>
                      <a:lnTo>
                        <a:pt x="599" y="823"/>
                      </a:lnTo>
                      <a:lnTo>
                        <a:pt x="617" y="777"/>
                      </a:lnTo>
                      <a:lnTo>
                        <a:pt x="608" y="718"/>
                      </a:lnTo>
                      <a:lnTo>
                        <a:pt x="550" y="537"/>
                      </a:lnTo>
                      <a:lnTo>
                        <a:pt x="500" y="357"/>
                      </a:lnTo>
                      <a:lnTo>
                        <a:pt x="478" y="221"/>
                      </a:lnTo>
                      <a:lnTo>
                        <a:pt x="478" y="186"/>
                      </a:lnTo>
                      <a:lnTo>
                        <a:pt x="446" y="136"/>
                      </a:lnTo>
                      <a:lnTo>
                        <a:pt x="409" y="123"/>
                      </a:lnTo>
                      <a:lnTo>
                        <a:pt x="342" y="123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71" name="Freeform 189"/>
                <p:cNvSpPr>
                  <a:spLocks/>
                </p:cNvSpPr>
                <p:nvPr/>
              </p:nvSpPr>
              <p:spPr bwMode="auto">
                <a:xfrm>
                  <a:off x="143" y="2019"/>
                  <a:ext cx="106" cy="153"/>
                </a:xfrm>
                <a:custGeom>
                  <a:avLst/>
                  <a:gdLst>
                    <a:gd name="T0" fmla="*/ 0 w 531"/>
                    <a:gd name="T1" fmla="*/ 0 h 766"/>
                    <a:gd name="T2" fmla="*/ 0 w 531"/>
                    <a:gd name="T3" fmla="*/ 0 h 766"/>
                    <a:gd name="T4" fmla="*/ 0 w 531"/>
                    <a:gd name="T5" fmla="*/ 0 h 766"/>
                    <a:gd name="T6" fmla="*/ 0 w 531"/>
                    <a:gd name="T7" fmla="*/ 0 h 766"/>
                    <a:gd name="T8" fmla="*/ 0 w 531"/>
                    <a:gd name="T9" fmla="*/ 0 h 766"/>
                    <a:gd name="T10" fmla="*/ 0 w 531"/>
                    <a:gd name="T11" fmla="*/ 0 h 766"/>
                    <a:gd name="T12" fmla="*/ 0 w 531"/>
                    <a:gd name="T13" fmla="*/ 0 h 766"/>
                    <a:gd name="T14" fmla="*/ 0 w 531"/>
                    <a:gd name="T15" fmla="*/ 0 h 766"/>
                    <a:gd name="T16" fmla="*/ 0 w 531"/>
                    <a:gd name="T17" fmla="*/ 0 h 766"/>
                    <a:gd name="T18" fmla="*/ 0 w 531"/>
                    <a:gd name="T19" fmla="*/ 0 h 766"/>
                    <a:gd name="T20" fmla="*/ 0 w 531"/>
                    <a:gd name="T21" fmla="*/ 0 h 766"/>
                    <a:gd name="T22" fmla="*/ 0 w 531"/>
                    <a:gd name="T23" fmla="*/ 0 h 766"/>
                    <a:gd name="T24" fmla="*/ 0 w 531"/>
                    <a:gd name="T25" fmla="*/ 0 h 766"/>
                    <a:gd name="T26" fmla="*/ 0 w 531"/>
                    <a:gd name="T27" fmla="*/ 0 h 766"/>
                    <a:gd name="T28" fmla="*/ 0 w 531"/>
                    <a:gd name="T29" fmla="*/ 0 h 766"/>
                    <a:gd name="T30" fmla="*/ 0 w 531"/>
                    <a:gd name="T31" fmla="*/ 0 h 766"/>
                    <a:gd name="T32" fmla="*/ 0 w 531"/>
                    <a:gd name="T33" fmla="*/ 0 h 766"/>
                    <a:gd name="T34" fmla="*/ 0 w 531"/>
                    <a:gd name="T35" fmla="*/ 0 h 766"/>
                    <a:gd name="T36" fmla="*/ 0 w 531"/>
                    <a:gd name="T37" fmla="*/ 0 h 766"/>
                    <a:gd name="T38" fmla="*/ 0 w 531"/>
                    <a:gd name="T39" fmla="*/ 0 h 766"/>
                    <a:gd name="T40" fmla="*/ 0 w 531"/>
                    <a:gd name="T41" fmla="*/ 0 h 76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531" h="766">
                      <a:moveTo>
                        <a:pt x="347" y="154"/>
                      </a:moveTo>
                      <a:lnTo>
                        <a:pt x="248" y="150"/>
                      </a:lnTo>
                      <a:lnTo>
                        <a:pt x="143" y="131"/>
                      </a:lnTo>
                      <a:lnTo>
                        <a:pt x="81" y="99"/>
                      </a:lnTo>
                      <a:lnTo>
                        <a:pt x="46" y="72"/>
                      </a:lnTo>
                      <a:lnTo>
                        <a:pt x="0" y="0"/>
                      </a:lnTo>
                      <a:lnTo>
                        <a:pt x="67" y="589"/>
                      </a:lnTo>
                      <a:lnTo>
                        <a:pt x="113" y="643"/>
                      </a:lnTo>
                      <a:lnTo>
                        <a:pt x="162" y="694"/>
                      </a:lnTo>
                      <a:lnTo>
                        <a:pt x="225" y="729"/>
                      </a:lnTo>
                      <a:lnTo>
                        <a:pt x="279" y="747"/>
                      </a:lnTo>
                      <a:lnTo>
                        <a:pt x="347" y="756"/>
                      </a:lnTo>
                      <a:lnTo>
                        <a:pt x="409" y="766"/>
                      </a:lnTo>
                      <a:lnTo>
                        <a:pt x="480" y="766"/>
                      </a:lnTo>
                      <a:lnTo>
                        <a:pt x="512" y="756"/>
                      </a:lnTo>
                      <a:lnTo>
                        <a:pt x="531" y="729"/>
                      </a:lnTo>
                      <a:lnTo>
                        <a:pt x="522" y="685"/>
                      </a:lnTo>
                      <a:lnTo>
                        <a:pt x="476" y="581"/>
                      </a:lnTo>
                      <a:lnTo>
                        <a:pt x="399" y="229"/>
                      </a:lnTo>
                      <a:lnTo>
                        <a:pt x="387" y="180"/>
                      </a:lnTo>
                      <a:lnTo>
                        <a:pt x="347" y="154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sp>
            <p:nvSpPr>
              <p:cNvPr id="272" name="Freeform 190"/>
              <p:cNvSpPr>
                <a:spLocks/>
              </p:cNvSpPr>
              <p:nvPr/>
            </p:nvSpPr>
            <p:spPr bwMode="auto">
              <a:xfrm>
                <a:off x="940632" y="5471305"/>
                <a:ext cx="13280" cy="214763"/>
              </a:xfrm>
              <a:custGeom>
                <a:avLst/>
                <a:gdLst>
                  <a:gd name="T0" fmla="*/ 2147483646 w 43"/>
                  <a:gd name="T1" fmla="*/ 0 h 703"/>
                  <a:gd name="T2" fmla="*/ 2147483646 w 43"/>
                  <a:gd name="T3" fmla="*/ 2147483646 h 703"/>
                  <a:gd name="T4" fmla="*/ 2147483646 w 43"/>
                  <a:gd name="T5" fmla="*/ 2147483646 h 703"/>
                  <a:gd name="T6" fmla="*/ 2147483646 w 43"/>
                  <a:gd name="T7" fmla="*/ 2147483646 h 703"/>
                  <a:gd name="T8" fmla="*/ 2147483646 w 43"/>
                  <a:gd name="T9" fmla="*/ 2147483646 h 703"/>
                  <a:gd name="T10" fmla="*/ 2147483646 w 43"/>
                  <a:gd name="T11" fmla="*/ 2147483646 h 703"/>
                  <a:gd name="T12" fmla="*/ 2147483646 w 43"/>
                  <a:gd name="T13" fmla="*/ 2147483646 h 703"/>
                  <a:gd name="T14" fmla="*/ 0 w 43"/>
                  <a:gd name="T15" fmla="*/ 2147483646 h 703"/>
                  <a:gd name="T16" fmla="*/ 2147483646 w 43"/>
                  <a:gd name="T17" fmla="*/ 2147483646 h 703"/>
                  <a:gd name="T18" fmla="*/ 2147483646 w 43"/>
                  <a:gd name="T19" fmla="*/ 2147483646 h 703"/>
                  <a:gd name="T20" fmla="*/ 2147483646 w 43"/>
                  <a:gd name="T21" fmla="*/ 2147483646 h 703"/>
                  <a:gd name="T22" fmla="*/ 2147483646 w 43"/>
                  <a:gd name="T23" fmla="*/ 2147483646 h 703"/>
                  <a:gd name="T24" fmla="*/ 2147483646 w 43"/>
                  <a:gd name="T25" fmla="*/ 2147483646 h 703"/>
                  <a:gd name="T26" fmla="*/ 2147483646 w 43"/>
                  <a:gd name="T27" fmla="*/ 2147483646 h 703"/>
                  <a:gd name="T28" fmla="*/ 2147483646 w 43"/>
                  <a:gd name="T29" fmla="*/ 0 h 703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43" h="703">
                    <a:moveTo>
                      <a:pt x="29" y="0"/>
                    </a:moveTo>
                    <a:lnTo>
                      <a:pt x="43" y="36"/>
                    </a:lnTo>
                    <a:lnTo>
                      <a:pt x="27" y="63"/>
                    </a:lnTo>
                    <a:lnTo>
                      <a:pt x="14" y="122"/>
                    </a:lnTo>
                    <a:lnTo>
                      <a:pt x="32" y="176"/>
                    </a:lnTo>
                    <a:lnTo>
                      <a:pt x="21" y="491"/>
                    </a:lnTo>
                    <a:lnTo>
                      <a:pt x="21" y="693"/>
                    </a:lnTo>
                    <a:lnTo>
                      <a:pt x="0" y="703"/>
                    </a:lnTo>
                    <a:lnTo>
                      <a:pt x="2" y="284"/>
                    </a:lnTo>
                    <a:lnTo>
                      <a:pt x="21" y="184"/>
                    </a:lnTo>
                    <a:lnTo>
                      <a:pt x="10" y="137"/>
                    </a:lnTo>
                    <a:lnTo>
                      <a:pt x="4" y="120"/>
                    </a:lnTo>
                    <a:lnTo>
                      <a:pt x="12" y="69"/>
                    </a:lnTo>
                    <a:lnTo>
                      <a:pt x="27" y="4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73" name="Freeform 191"/>
              <p:cNvSpPr>
                <a:spLocks/>
              </p:cNvSpPr>
              <p:nvPr/>
            </p:nvSpPr>
            <p:spPr bwMode="auto">
              <a:xfrm>
                <a:off x="887510" y="5474352"/>
                <a:ext cx="32463" cy="10662"/>
              </a:xfrm>
              <a:custGeom>
                <a:avLst/>
                <a:gdLst>
                  <a:gd name="T0" fmla="*/ 2147483646 w 112"/>
                  <a:gd name="T1" fmla="*/ 0 h 36"/>
                  <a:gd name="T2" fmla="*/ 2147483646 w 112"/>
                  <a:gd name="T3" fmla="*/ 2147483646 h 36"/>
                  <a:gd name="T4" fmla="*/ 2147483646 w 112"/>
                  <a:gd name="T5" fmla="*/ 2147483646 h 36"/>
                  <a:gd name="T6" fmla="*/ 0 w 112"/>
                  <a:gd name="T7" fmla="*/ 2147483646 h 36"/>
                  <a:gd name="T8" fmla="*/ 2147483646 w 112"/>
                  <a:gd name="T9" fmla="*/ 2147483646 h 36"/>
                  <a:gd name="T10" fmla="*/ 2147483646 w 112"/>
                  <a:gd name="T11" fmla="*/ 0 h 3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2" h="36">
                    <a:moveTo>
                      <a:pt x="112" y="0"/>
                    </a:moveTo>
                    <a:lnTo>
                      <a:pt x="57" y="26"/>
                    </a:lnTo>
                    <a:lnTo>
                      <a:pt x="9" y="36"/>
                    </a:lnTo>
                    <a:lnTo>
                      <a:pt x="0" y="36"/>
                    </a:lnTo>
                    <a:lnTo>
                      <a:pt x="29" y="11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74" name="Freeform 192"/>
              <p:cNvSpPr>
                <a:spLocks/>
              </p:cNvSpPr>
              <p:nvPr/>
            </p:nvSpPr>
            <p:spPr bwMode="auto">
              <a:xfrm>
                <a:off x="750278" y="4916883"/>
                <a:ext cx="44269" cy="123375"/>
              </a:xfrm>
              <a:custGeom>
                <a:avLst/>
                <a:gdLst>
                  <a:gd name="T0" fmla="*/ 0 w 150"/>
                  <a:gd name="T1" fmla="*/ 0 h 407"/>
                  <a:gd name="T2" fmla="*/ 2147483646 w 150"/>
                  <a:gd name="T3" fmla="*/ 2147483646 h 407"/>
                  <a:gd name="T4" fmla="*/ 2147483646 w 150"/>
                  <a:gd name="T5" fmla="*/ 2147483646 h 407"/>
                  <a:gd name="T6" fmla="*/ 2147483646 w 150"/>
                  <a:gd name="T7" fmla="*/ 2147483646 h 407"/>
                  <a:gd name="T8" fmla="*/ 2147483646 w 150"/>
                  <a:gd name="T9" fmla="*/ 2147483646 h 407"/>
                  <a:gd name="T10" fmla="*/ 2147483646 w 150"/>
                  <a:gd name="T11" fmla="*/ 2147483646 h 407"/>
                  <a:gd name="T12" fmla="*/ 2147483646 w 150"/>
                  <a:gd name="T13" fmla="*/ 2147483646 h 407"/>
                  <a:gd name="T14" fmla="*/ 2147483646 w 150"/>
                  <a:gd name="T15" fmla="*/ 2147483646 h 407"/>
                  <a:gd name="T16" fmla="*/ 2147483646 w 150"/>
                  <a:gd name="T17" fmla="*/ 2147483646 h 407"/>
                  <a:gd name="T18" fmla="*/ 2147483646 w 150"/>
                  <a:gd name="T19" fmla="*/ 2147483646 h 407"/>
                  <a:gd name="T20" fmla="*/ 2147483646 w 150"/>
                  <a:gd name="T21" fmla="*/ 2147483646 h 407"/>
                  <a:gd name="T22" fmla="*/ 2147483646 w 150"/>
                  <a:gd name="T23" fmla="*/ 2147483646 h 407"/>
                  <a:gd name="T24" fmla="*/ 2147483646 w 150"/>
                  <a:gd name="T25" fmla="*/ 2147483646 h 407"/>
                  <a:gd name="T26" fmla="*/ 2147483646 w 150"/>
                  <a:gd name="T27" fmla="*/ 2147483646 h 407"/>
                  <a:gd name="T28" fmla="*/ 2147483646 w 150"/>
                  <a:gd name="T29" fmla="*/ 2147483646 h 407"/>
                  <a:gd name="T30" fmla="*/ 2147483646 w 150"/>
                  <a:gd name="T31" fmla="*/ 2147483646 h 407"/>
                  <a:gd name="T32" fmla="*/ 2147483646 w 150"/>
                  <a:gd name="T33" fmla="*/ 2147483646 h 407"/>
                  <a:gd name="T34" fmla="*/ 2147483646 w 150"/>
                  <a:gd name="T35" fmla="*/ 2147483646 h 407"/>
                  <a:gd name="T36" fmla="*/ 2147483646 w 150"/>
                  <a:gd name="T37" fmla="*/ 2147483646 h 407"/>
                  <a:gd name="T38" fmla="*/ 2147483646 w 150"/>
                  <a:gd name="T39" fmla="*/ 2147483646 h 407"/>
                  <a:gd name="T40" fmla="*/ 2147483646 w 150"/>
                  <a:gd name="T41" fmla="*/ 2147483646 h 407"/>
                  <a:gd name="T42" fmla="*/ 2147483646 w 150"/>
                  <a:gd name="T43" fmla="*/ 2147483646 h 407"/>
                  <a:gd name="T44" fmla="*/ 2147483646 w 150"/>
                  <a:gd name="T45" fmla="*/ 2147483646 h 407"/>
                  <a:gd name="T46" fmla="*/ 2147483646 w 150"/>
                  <a:gd name="T47" fmla="*/ 2147483646 h 407"/>
                  <a:gd name="T48" fmla="*/ 2147483646 w 150"/>
                  <a:gd name="T49" fmla="*/ 2147483646 h 40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50" h="407">
                    <a:moveTo>
                      <a:pt x="0" y="0"/>
                    </a:moveTo>
                    <a:lnTo>
                      <a:pt x="20" y="10"/>
                    </a:lnTo>
                    <a:lnTo>
                      <a:pt x="17" y="34"/>
                    </a:lnTo>
                    <a:lnTo>
                      <a:pt x="36" y="22"/>
                    </a:lnTo>
                    <a:lnTo>
                      <a:pt x="33" y="50"/>
                    </a:lnTo>
                    <a:lnTo>
                      <a:pt x="58" y="46"/>
                    </a:lnTo>
                    <a:lnTo>
                      <a:pt x="39" y="69"/>
                    </a:lnTo>
                    <a:lnTo>
                      <a:pt x="91" y="73"/>
                    </a:lnTo>
                    <a:lnTo>
                      <a:pt x="61" y="101"/>
                    </a:lnTo>
                    <a:lnTo>
                      <a:pt x="105" y="101"/>
                    </a:lnTo>
                    <a:lnTo>
                      <a:pt x="75" y="130"/>
                    </a:lnTo>
                    <a:lnTo>
                      <a:pt x="121" y="127"/>
                    </a:lnTo>
                    <a:lnTo>
                      <a:pt x="92" y="167"/>
                    </a:lnTo>
                    <a:lnTo>
                      <a:pt x="133" y="164"/>
                    </a:lnTo>
                    <a:lnTo>
                      <a:pt x="98" y="199"/>
                    </a:lnTo>
                    <a:lnTo>
                      <a:pt x="150" y="205"/>
                    </a:lnTo>
                    <a:lnTo>
                      <a:pt x="105" y="237"/>
                    </a:lnTo>
                    <a:lnTo>
                      <a:pt x="150" y="250"/>
                    </a:lnTo>
                    <a:lnTo>
                      <a:pt x="101" y="266"/>
                    </a:lnTo>
                    <a:lnTo>
                      <a:pt x="146" y="293"/>
                    </a:lnTo>
                    <a:lnTo>
                      <a:pt x="98" y="312"/>
                    </a:lnTo>
                    <a:lnTo>
                      <a:pt x="140" y="343"/>
                    </a:lnTo>
                    <a:lnTo>
                      <a:pt x="98" y="355"/>
                    </a:lnTo>
                    <a:lnTo>
                      <a:pt x="121" y="382"/>
                    </a:lnTo>
                    <a:lnTo>
                      <a:pt x="88" y="407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317" name="Text Box 7"/>
            <p:cNvSpPr txBox="1">
              <a:spLocks noChangeArrowheads="1"/>
            </p:cNvSpPr>
            <p:nvPr/>
          </p:nvSpPr>
          <p:spPr bwMode="auto">
            <a:xfrm>
              <a:off x="584908" y="4456035"/>
              <a:ext cx="800219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b="1" dirty="0">
                  <a:solidFill>
                    <a:schemeClr val="accent4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发送方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电子邮件概述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0377"/>
            <a:ext cx="8229600" cy="618952"/>
          </a:xfrm>
        </p:spPr>
        <p:txBody>
          <a:bodyPr/>
          <a:lstStyle/>
          <a:p>
            <a:r>
              <a:rPr lang="zh-CN" altLang="en-US" dirty="0" smtClean="0"/>
              <a:t>电子邮件的</a:t>
            </a:r>
            <a:r>
              <a:rPr lang="zh-CN" altLang="en-US" smtClean="0"/>
              <a:t>主要构件（以单向发</a:t>
            </a:r>
            <a:r>
              <a:rPr lang="en-US" altLang="zh-CN" smtClean="0"/>
              <a:t>-</a:t>
            </a:r>
            <a:r>
              <a:rPr lang="zh-CN" altLang="en-US" smtClean="0"/>
              <a:t>收过程为例）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275" name="Oval 194"/>
          <p:cNvSpPr>
            <a:spLocks noChangeArrowheads="1"/>
          </p:cNvSpPr>
          <p:nvPr/>
        </p:nvSpPr>
        <p:spPr bwMode="auto">
          <a:xfrm>
            <a:off x="915737" y="5057419"/>
            <a:ext cx="247249" cy="169576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FF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i="0" u="none" strike="noStrike" kern="0" cap="none" spc="0" normalizeH="0" noProof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316" name="Oval 194"/>
          <p:cNvSpPr>
            <a:spLocks noChangeArrowheads="1"/>
          </p:cNvSpPr>
          <p:nvPr/>
        </p:nvSpPr>
        <p:spPr bwMode="auto">
          <a:xfrm>
            <a:off x="8032885" y="5204964"/>
            <a:ext cx="247249" cy="169576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FF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i="0" u="none" strike="noStrike" kern="0" cap="none" spc="0" normalizeH="0" noProof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grpSp>
        <p:nvGrpSpPr>
          <p:cNvPr id="338" name="组合 337"/>
          <p:cNvGrpSpPr/>
          <p:nvPr/>
        </p:nvGrpSpPr>
        <p:grpSpPr>
          <a:xfrm>
            <a:off x="2295853" y="4363674"/>
            <a:ext cx="4627463" cy="2003605"/>
            <a:chOff x="2295853" y="4219981"/>
            <a:chExt cx="4627463" cy="2003605"/>
          </a:xfrm>
        </p:grpSpPr>
        <p:graphicFrame>
          <p:nvGraphicFramePr>
            <p:cNvPr id="66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3919833"/>
                </p:ext>
              </p:extLst>
            </p:nvPr>
          </p:nvGraphicFramePr>
          <p:xfrm>
            <a:off x="2295853" y="4219981"/>
            <a:ext cx="4627463" cy="20036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64" name="VISIO" r:id="rId6" imgW="1687068" imgH="964692" progId="Visio.Drawing.11">
                    <p:embed/>
                  </p:oleObj>
                </mc:Choice>
                <mc:Fallback>
                  <p:oleObj name="VISIO" r:id="rId6" imgW="1687068" imgH="964692" progId="Visio.Drawing.11">
                    <p:embed/>
                    <p:pic>
                      <p:nvPicPr>
                        <p:cNvPr id="0" name="Picture 1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5853" y="4219981"/>
                          <a:ext cx="4627463" cy="2003605"/>
                        </a:xfrm>
                        <a:prstGeom prst="rect">
                          <a:avLst/>
                        </a:prstGeom>
                        <a:noFill/>
                        <a:effectLst>
                          <a:outerShdw dist="25400" dir="54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1" name="Text Box 7"/>
            <p:cNvSpPr txBox="1">
              <a:spLocks noChangeArrowheads="1"/>
            </p:cNvSpPr>
            <p:nvPr/>
          </p:nvSpPr>
          <p:spPr bwMode="auto">
            <a:xfrm>
              <a:off x="4163041" y="4881293"/>
              <a:ext cx="87716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00" b="1" dirty="0">
                  <a:solidFill>
                    <a:schemeClr val="accent4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互联网</a:t>
              </a:r>
            </a:p>
          </p:txBody>
        </p:sp>
      </p:grpSp>
      <p:grpSp>
        <p:nvGrpSpPr>
          <p:cNvPr id="324" name="组合 323"/>
          <p:cNvGrpSpPr/>
          <p:nvPr/>
        </p:nvGrpSpPr>
        <p:grpSpPr>
          <a:xfrm>
            <a:off x="2157904" y="4753158"/>
            <a:ext cx="1210588" cy="1644644"/>
            <a:chOff x="2157904" y="4609465"/>
            <a:chExt cx="1210588" cy="1644644"/>
          </a:xfrm>
        </p:grpSpPr>
        <p:grpSp>
          <p:nvGrpSpPr>
            <p:cNvPr id="65" name="组合 64"/>
            <p:cNvGrpSpPr/>
            <p:nvPr/>
          </p:nvGrpSpPr>
          <p:grpSpPr>
            <a:xfrm>
              <a:off x="2558098" y="4609465"/>
              <a:ext cx="704951" cy="1046248"/>
              <a:chOff x="5260612" y="3902529"/>
              <a:chExt cx="822325" cy="1114425"/>
            </a:xfrm>
          </p:grpSpPr>
          <p:pic>
            <p:nvPicPr>
              <p:cNvPr id="30" name="Picture 36" descr="Class4_5Switch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60612" y="3902529"/>
                <a:ext cx="822325" cy="11144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1" name="Group 320"/>
              <p:cNvGrpSpPr>
                <a:grpSpLocks/>
              </p:cNvGrpSpPr>
              <p:nvPr/>
            </p:nvGrpSpPr>
            <p:grpSpPr bwMode="auto">
              <a:xfrm>
                <a:off x="5260612" y="4508595"/>
                <a:ext cx="630737" cy="409689"/>
                <a:chOff x="1296" y="768"/>
                <a:chExt cx="556" cy="336"/>
              </a:xfrm>
              <a:effectLst/>
            </p:grpSpPr>
            <p:sp>
              <p:nvSpPr>
                <p:cNvPr id="32" name="Rectangle 321"/>
                <p:cNvSpPr>
                  <a:spLocks noChangeArrowheads="1"/>
                </p:cNvSpPr>
                <p:nvPr/>
              </p:nvSpPr>
              <p:spPr bwMode="auto">
                <a:xfrm>
                  <a:off x="1296" y="768"/>
                  <a:ext cx="556" cy="336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1C1C1C"/>
                  </a:outerShdw>
                </a:effectLst>
              </p:spPr>
              <p:txBody>
                <a:bodyPr wrap="none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zh-CN" sz="1600" i="0" u="none" strike="noStrike" kern="0" cap="none" spc="0" normalizeH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grpSp>
              <p:nvGrpSpPr>
                <p:cNvPr id="33" name="Group 322"/>
                <p:cNvGrpSpPr>
                  <a:grpSpLocks/>
                </p:cNvGrpSpPr>
                <p:nvPr/>
              </p:nvGrpSpPr>
              <p:grpSpPr bwMode="auto">
                <a:xfrm>
                  <a:off x="1367" y="829"/>
                  <a:ext cx="393" cy="214"/>
                  <a:chOff x="2928" y="3744"/>
                  <a:chExt cx="528" cy="336"/>
                </a:xfrm>
              </p:grpSpPr>
              <p:grpSp>
                <p:nvGrpSpPr>
                  <p:cNvPr id="34" name="Group 323"/>
                  <p:cNvGrpSpPr>
                    <a:grpSpLocks/>
                  </p:cNvGrpSpPr>
                  <p:nvPr/>
                </p:nvGrpSpPr>
                <p:grpSpPr bwMode="auto">
                  <a:xfrm>
                    <a:off x="3024" y="3744"/>
                    <a:ext cx="432" cy="240"/>
                    <a:chOff x="2736" y="3648"/>
                    <a:chExt cx="432" cy="240"/>
                  </a:xfrm>
                </p:grpSpPr>
                <p:grpSp>
                  <p:nvGrpSpPr>
                    <p:cNvPr id="49" name="Group 32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36" y="3648"/>
                      <a:ext cx="432" cy="240"/>
                      <a:chOff x="2592" y="3504"/>
                      <a:chExt cx="576" cy="384"/>
                    </a:xfrm>
                  </p:grpSpPr>
                  <p:sp>
                    <p:nvSpPr>
                      <p:cNvPr id="51" name="Rectangle 32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592" y="3504"/>
                        <a:ext cx="576" cy="384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2000" i="0" u="none" strike="noStrike" kern="0" cap="none" spc="0" normalizeH="0" noProof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52" name="Freeform 32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592" y="3504"/>
                        <a:ext cx="576" cy="240"/>
                      </a:xfrm>
                      <a:custGeom>
                        <a:avLst/>
                        <a:gdLst>
                          <a:gd name="T0" fmla="*/ 0 w 576"/>
                          <a:gd name="T1" fmla="*/ 0 h 240"/>
                          <a:gd name="T2" fmla="*/ 288 w 576"/>
                          <a:gd name="T3" fmla="*/ 240 h 240"/>
                          <a:gd name="T4" fmla="*/ 576 w 576"/>
                          <a:gd name="T5" fmla="*/ 0 h 240"/>
                          <a:gd name="T6" fmla="*/ 0 60000 65536"/>
                          <a:gd name="T7" fmla="*/ 0 60000 65536"/>
                          <a:gd name="T8" fmla="*/ 0 60000 65536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0" t="0" r="r" b="b"/>
                        <a:pathLst>
                          <a:path w="576" h="240">
                            <a:moveTo>
                              <a:pt x="0" y="0"/>
                            </a:moveTo>
                            <a:lnTo>
                              <a:pt x="288" y="240"/>
                            </a:lnTo>
                            <a:lnTo>
                              <a:pt x="576" y="0"/>
                            </a:lnTo>
                          </a:path>
                        </a:pathLst>
                      </a:custGeom>
                      <a:solidFill>
                        <a:srgbClr val="FFFF99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2000" i="0" u="none" strike="noStrike" kern="0" cap="none" spc="0" normalizeH="0" noProof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53" name="Line 327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592" y="3704"/>
                        <a:ext cx="232" cy="18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2000" i="0" u="none" strike="noStrike" kern="0" cap="none" spc="0" normalizeH="0" noProof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54" name="Line 328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2936" y="3704"/>
                        <a:ext cx="232" cy="18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2000" i="0" u="none" strike="noStrike" kern="0" cap="none" spc="0" normalizeH="0" noProof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sp>
                  <p:nvSpPr>
                    <p:cNvPr id="50" name="Line 32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36" y="3648"/>
                      <a:ext cx="424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2000" i="0" u="none" strike="noStrike" kern="0" cap="none" spc="0" normalizeH="0" noProof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35" name="Group 330"/>
                  <p:cNvGrpSpPr>
                    <a:grpSpLocks/>
                  </p:cNvGrpSpPr>
                  <p:nvPr/>
                </p:nvGrpSpPr>
                <p:grpSpPr bwMode="auto">
                  <a:xfrm>
                    <a:off x="2976" y="3792"/>
                    <a:ext cx="432" cy="240"/>
                    <a:chOff x="2736" y="3648"/>
                    <a:chExt cx="432" cy="240"/>
                  </a:xfrm>
                </p:grpSpPr>
                <p:grpSp>
                  <p:nvGrpSpPr>
                    <p:cNvPr id="43" name="Group 33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36" y="3648"/>
                      <a:ext cx="432" cy="240"/>
                      <a:chOff x="2592" y="3504"/>
                      <a:chExt cx="576" cy="384"/>
                    </a:xfrm>
                  </p:grpSpPr>
                  <p:sp>
                    <p:nvSpPr>
                      <p:cNvPr id="45" name="Rectangle 33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592" y="3504"/>
                        <a:ext cx="576" cy="384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2000" i="0" u="none" strike="noStrike" kern="0" cap="none" spc="0" normalizeH="0" noProof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46" name="Freeform 33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592" y="3504"/>
                        <a:ext cx="576" cy="240"/>
                      </a:xfrm>
                      <a:custGeom>
                        <a:avLst/>
                        <a:gdLst>
                          <a:gd name="T0" fmla="*/ 0 w 576"/>
                          <a:gd name="T1" fmla="*/ 0 h 240"/>
                          <a:gd name="T2" fmla="*/ 288 w 576"/>
                          <a:gd name="T3" fmla="*/ 240 h 240"/>
                          <a:gd name="T4" fmla="*/ 576 w 576"/>
                          <a:gd name="T5" fmla="*/ 0 h 240"/>
                          <a:gd name="T6" fmla="*/ 0 60000 65536"/>
                          <a:gd name="T7" fmla="*/ 0 60000 65536"/>
                          <a:gd name="T8" fmla="*/ 0 60000 65536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0" t="0" r="r" b="b"/>
                        <a:pathLst>
                          <a:path w="576" h="240">
                            <a:moveTo>
                              <a:pt x="0" y="0"/>
                            </a:moveTo>
                            <a:lnTo>
                              <a:pt x="288" y="240"/>
                            </a:lnTo>
                            <a:lnTo>
                              <a:pt x="576" y="0"/>
                            </a:lnTo>
                          </a:path>
                        </a:pathLst>
                      </a:custGeom>
                      <a:solidFill>
                        <a:srgbClr val="FFFF99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2000" i="0" u="none" strike="noStrike" kern="0" cap="none" spc="0" normalizeH="0" noProof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47" name="Line 334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592" y="3704"/>
                        <a:ext cx="232" cy="18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2000" i="0" u="none" strike="noStrike" kern="0" cap="none" spc="0" normalizeH="0" noProof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48" name="Line 335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2936" y="3704"/>
                        <a:ext cx="232" cy="18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2000" i="0" u="none" strike="noStrike" kern="0" cap="none" spc="0" normalizeH="0" noProof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sp>
                  <p:nvSpPr>
                    <p:cNvPr id="44" name="Line 3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36" y="3648"/>
                      <a:ext cx="424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2000" i="0" u="none" strike="noStrike" kern="0" cap="none" spc="0" normalizeH="0" noProof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36" name="Group 337"/>
                  <p:cNvGrpSpPr>
                    <a:grpSpLocks/>
                  </p:cNvGrpSpPr>
                  <p:nvPr/>
                </p:nvGrpSpPr>
                <p:grpSpPr bwMode="auto">
                  <a:xfrm>
                    <a:off x="2928" y="3840"/>
                    <a:ext cx="432" cy="240"/>
                    <a:chOff x="2736" y="3648"/>
                    <a:chExt cx="432" cy="240"/>
                  </a:xfrm>
                </p:grpSpPr>
                <p:grpSp>
                  <p:nvGrpSpPr>
                    <p:cNvPr id="37" name="Group 33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36" y="3648"/>
                      <a:ext cx="432" cy="240"/>
                      <a:chOff x="2592" y="3504"/>
                      <a:chExt cx="576" cy="384"/>
                    </a:xfrm>
                  </p:grpSpPr>
                  <p:sp>
                    <p:nvSpPr>
                      <p:cNvPr id="39" name="Rectangle 33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592" y="3504"/>
                        <a:ext cx="576" cy="384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2000" i="0" u="none" strike="noStrike" kern="0" cap="none" spc="0" normalizeH="0" noProof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40" name="Freeform 34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592" y="3504"/>
                        <a:ext cx="576" cy="240"/>
                      </a:xfrm>
                      <a:custGeom>
                        <a:avLst/>
                        <a:gdLst>
                          <a:gd name="T0" fmla="*/ 0 w 576"/>
                          <a:gd name="T1" fmla="*/ 0 h 240"/>
                          <a:gd name="T2" fmla="*/ 288 w 576"/>
                          <a:gd name="T3" fmla="*/ 240 h 240"/>
                          <a:gd name="T4" fmla="*/ 576 w 576"/>
                          <a:gd name="T5" fmla="*/ 0 h 240"/>
                          <a:gd name="T6" fmla="*/ 0 60000 65536"/>
                          <a:gd name="T7" fmla="*/ 0 60000 65536"/>
                          <a:gd name="T8" fmla="*/ 0 60000 65536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0" t="0" r="r" b="b"/>
                        <a:pathLst>
                          <a:path w="576" h="240">
                            <a:moveTo>
                              <a:pt x="0" y="0"/>
                            </a:moveTo>
                            <a:lnTo>
                              <a:pt x="288" y="240"/>
                            </a:lnTo>
                            <a:lnTo>
                              <a:pt x="576" y="0"/>
                            </a:lnTo>
                          </a:path>
                        </a:pathLst>
                      </a:custGeom>
                      <a:solidFill>
                        <a:srgbClr val="FFFF99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2000" i="0" u="none" strike="noStrike" kern="0" cap="none" spc="0" normalizeH="0" noProof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41" name="Line 341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592" y="3704"/>
                        <a:ext cx="232" cy="18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2000" i="0" u="none" strike="noStrike" kern="0" cap="none" spc="0" normalizeH="0" noProof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42" name="Line 342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2936" y="3704"/>
                        <a:ext cx="232" cy="18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2000" i="0" u="none" strike="noStrike" kern="0" cap="none" spc="0" normalizeH="0" noProof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sp>
                  <p:nvSpPr>
                    <p:cNvPr id="38" name="Line 34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36" y="3648"/>
                      <a:ext cx="424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2000" i="0" u="none" strike="noStrike" kern="0" cap="none" spc="0" normalizeH="0" noProof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</p:grpSp>
          </p:grpSp>
          <p:grpSp>
            <p:nvGrpSpPr>
              <p:cNvPr id="55" name="Group 310"/>
              <p:cNvGrpSpPr>
                <a:grpSpLocks/>
              </p:cNvGrpSpPr>
              <p:nvPr/>
            </p:nvGrpSpPr>
            <p:grpSpPr bwMode="auto">
              <a:xfrm>
                <a:off x="5414616" y="4074315"/>
                <a:ext cx="341198" cy="343293"/>
                <a:chOff x="2351" y="2975"/>
                <a:chExt cx="481" cy="433"/>
              </a:xfrm>
            </p:grpSpPr>
            <p:sp>
              <p:nvSpPr>
                <p:cNvPr id="56" name="Rectangle 311"/>
                <p:cNvSpPr>
                  <a:spLocks noChangeArrowheads="1"/>
                </p:cNvSpPr>
                <p:nvPr/>
              </p:nvSpPr>
              <p:spPr bwMode="auto">
                <a:xfrm rot="-5400000">
                  <a:off x="2376" y="2952"/>
                  <a:ext cx="432" cy="480"/>
                </a:xfrm>
                <a:prstGeom prst="rect">
                  <a:avLst/>
                </a:prstGeom>
                <a:solidFill>
                  <a:srgbClr val="CCECFF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1C1C1C"/>
                  </a:outerShdw>
                </a:effec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i="0" u="none" strike="noStrike" kern="0" cap="none" spc="0" normalizeH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7" name="Line 312"/>
                <p:cNvSpPr>
                  <a:spLocks noChangeShapeType="1"/>
                </p:cNvSpPr>
                <p:nvPr/>
              </p:nvSpPr>
              <p:spPr bwMode="auto">
                <a:xfrm rot="10800000">
                  <a:off x="2351" y="3321"/>
                  <a:ext cx="4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i="0" u="none" strike="noStrike" kern="0" cap="none" spc="0" normalizeH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8" name="Line 313"/>
                <p:cNvSpPr>
                  <a:spLocks noChangeShapeType="1"/>
                </p:cNvSpPr>
                <p:nvPr/>
              </p:nvSpPr>
              <p:spPr bwMode="auto">
                <a:xfrm rot="10800000">
                  <a:off x="2351" y="3234"/>
                  <a:ext cx="4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i="0" u="none" strike="noStrike" kern="0" cap="none" spc="0" normalizeH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9" name="Line 314"/>
                <p:cNvSpPr>
                  <a:spLocks noChangeShapeType="1"/>
                </p:cNvSpPr>
                <p:nvPr/>
              </p:nvSpPr>
              <p:spPr bwMode="auto">
                <a:xfrm rot="10800000">
                  <a:off x="2351" y="3148"/>
                  <a:ext cx="4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i="0" u="none" strike="noStrike" kern="0" cap="none" spc="0" normalizeH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0" name="Line 315"/>
                <p:cNvSpPr>
                  <a:spLocks noChangeShapeType="1"/>
                </p:cNvSpPr>
                <p:nvPr/>
              </p:nvSpPr>
              <p:spPr bwMode="auto">
                <a:xfrm rot="10800000">
                  <a:off x="2351" y="3061"/>
                  <a:ext cx="4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i="0" u="none" strike="noStrike" kern="0" cap="none" spc="0" normalizeH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1" name="Line 316"/>
                <p:cNvSpPr>
                  <a:spLocks noChangeShapeType="1"/>
                </p:cNvSpPr>
                <p:nvPr/>
              </p:nvSpPr>
              <p:spPr bwMode="auto">
                <a:xfrm rot="5400000">
                  <a:off x="2519" y="3191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i="0" u="none" strike="noStrike" kern="0" cap="none" spc="0" normalizeH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2" name="Line 317"/>
                <p:cNvSpPr>
                  <a:spLocks noChangeShapeType="1"/>
                </p:cNvSpPr>
                <p:nvPr/>
              </p:nvSpPr>
              <p:spPr bwMode="auto">
                <a:xfrm rot="5400000">
                  <a:off x="2423" y="3191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i="0" u="none" strike="noStrike" kern="0" cap="none" spc="0" normalizeH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3" name="Line 318"/>
                <p:cNvSpPr>
                  <a:spLocks noChangeShapeType="1"/>
                </p:cNvSpPr>
                <p:nvPr/>
              </p:nvSpPr>
              <p:spPr bwMode="auto">
                <a:xfrm rot="5400000">
                  <a:off x="2327" y="3191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i="0" u="none" strike="noStrike" kern="0" cap="none" spc="0" normalizeH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4" name="Line 319"/>
                <p:cNvSpPr>
                  <a:spLocks noChangeShapeType="1"/>
                </p:cNvSpPr>
                <p:nvPr/>
              </p:nvSpPr>
              <p:spPr bwMode="auto">
                <a:xfrm rot="5400000">
                  <a:off x="2231" y="3191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i="0" u="none" strike="noStrike" kern="0" cap="none" spc="0" normalizeH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</p:grpSp>
        <p:sp>
          <p:nvSpPr>
            <p:cNvPr id="322" name="Text Box 7"/>
            <p:cNvSpPr txBox="1">
              <a:spLocks noChangeArrowheads="1"/>
            </p:cNvSpPr>
            <p:nvPr/>
          </p:nvSpPr>
          <p:spPr bwMode="auto">
            <a:xfrm>
              <a:off x="2157904" y="5669334"/>
              <a:ext cx="1210588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b="1" dirty="0" smtClean="0">
                  <a:solidFill>
                    <a:schemeClr val="accent4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邮件服务器</a:t>
              </a:r>
              <a:endParaRPr kumimoji="1" lang="en-US" altLang="zh-CN" sz="1600" b="1" dirty="0" smtClean="0">
                <a:solidFill>
                  <a:schemeClr val="accent4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 smtClean="0">
                  <a:solidFill>
                    <a:schemeClr val="accent4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(</a:t>
              </a:r>
              <a:r>
                <a:rPr kumimoji="1" lang="zh-CN" altLang="en-US" sz="1600" b="1" dirty="0" smtClean="0">
                  <a:solidFill>
                    <a:schemeClr val="accent4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发送方</a:t>
              </a:r>
              <a:r>
                <a:rPr kumimoji="1" lang="en-US" altLang="zh-CN" sz="1600" b="1" dirty="0" smtClean="0">
                  <a:solidFill>
                    <a:schemeClr val="accent4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)</a:t>
              </a:r>
              <a:endParaRPr kumimoji="1" lang="zh-CN" altLang="en-US" sz="1600" b="1" dirty="0">
                <a:solidFill>
                  <a:schemeClr val="accent4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325" name="组合 324"/>
          <p:cNvGrpSpPr/>
          <p:nvPr/>
        </p:nvGrpSpPr>
        <p:grpSpPr>
          <a:xfrm>
            <a:off x="6162724" y="4737729"/>
            <a:ext cx="1210588" cy="1574606"/>
            <a:chOff x="6124036" y="4648980"/>
            <a:chExt cx="1210588" cy="1574606"/>
          </a:xfrm>
        </p:grpSpPr>
        <p:grpSp>
          <p:nvGrpSpPr>
            <p:cNvPr id="279" name="组合 278"/>
            <p:cNvGrpSpPr/>
            <p:nvPr/>
          </p:nvGrpSpPr>
          <p:grpSpPr>
            <a:xfrm>
              <a:off x="6141153" y="4648980"/>
              <a:ext cx="704951" cy="1046248"/>
              <a:chOff x="5260612" y="3902529"/>
              <a:chExt cx="822325" cy="1114425"/>
            </a:xfrm>
          </p:grpSpPr>
          <p:pic>
            <p:nvPicPr>
              <p:cNvPr id="280" name="Picture 36" descr="Class4_5Switch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60612" y="3902529"/>
                <a:ext cx="822325" cy="11144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81" name="Group 320"/>
              <p:cNvGrpSpPr>
                <a:grpSpLocks/>
              </p:cNvGrpSpPr>
              <p:nvPr/>
            </p:nvGrpSpPr>
            <p:grpSpPr bwMode="auto">
              <a:xfrm>
                <a:off x="5260612" y="4508595"/>
                <a:ext cx="630737" cy="409689"/>
                <a:chOff x="1296" y="768"/>
                <a:chExt cx="556" cy="336"/>
              </a:xfrm>
              <a:effectLst/>
            </p:grpSpPr>
            <p:sp>
              <p:nvSpPr>
                <p:cNvPr id="292" name="Rectangle 321"/>
                <p:cNvSpPr>
                  <a:spLocks noChangeArrowheads="1"/>
                </p:cNvSpPr>
                <p:nvPr/>
              </p:nvSpPr>
              <p:spPr bwMode="auto">
                <a:xfrm>
                  <a:off x="1296" y="768"/>
                  <a:ext cx="556" cy="336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1C1C1C"/>
                  </a:outerShdw>
                </a:effectLst>
              </p:spPr>
              <p:txBody>
                <a:bodyPr wrap="none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zh-CN" sz="1600" i="0" u="none" strike="noStrike" kern="0" cap="none" spc="0" normalizeH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grpSp>
              <p:nvGrpSpPr>
                <p:cNvPr id="293" name="Group 322"/>
                <p:cNvGrpSpPr>
                  <a:grpSpLocks/>
                </p:cNvGrpSpPr>
                <p:nvPr/>
              </p:nvGrpSpPr>
              <p:grpSpPr bwMode="auto">
                <a:xfrm>
                  <a:off x="1367" y="829"/>
                  <a:ext cx="393" cy="214"/>
                  <a:chOff x="2928" y="3744"/>
                  <a:chExt cx="528" cy="336"/>
                </a:xfrm>
              </p:grpSpPr>
              <p:grpSp>
                <p:nvGrpSpPr>
                  <p:cNvPr id="294" name="Group 323"/>
                  <p:cNvGrpSpPr>
                    <a:grpSpLocks/>
                  </p:cNvGrpSpPr>
                  <p:nvPr/>
                </p:nvGrpSpPr>
                <p:grpSpPr bwMode="auto">
                  <a:xfrm>
                    <a:off x="3024" y="3744"/>
                    <a:ext cx="432" cy="240"/>
                    <a:chOff x="2736" y="3648"/>
                    <a:chExt cx="432" cy="240"/>
                  </a:xfrm>
                </p:grpSpPr>
                <p:grpSp>
                  <p:nvGrpSpPr>
                    <p:cNvPr id="309" name="Group 32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36" y="3648"/>
                      <a:ext cx="432" cy="240"/>
                      <a:chOff x="2592" y="3504"/>
                      <a:chExt cx="576" cy="384"/>
                    </a:xfrm>
                  </p:grpSpPr>
                  <p:sp>
                    <p:nvSpPr>
                      <p:cNvPr id="311" name="Rectangle 32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592" y="3504"/>
                        <a:ext cx="576" cy="384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2000" i="0" u="none" strike="noStrike" kern="0" cap="none" spc="0" normalizeH="0" noProof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312" name="Freeform 32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592" y="3504"/>
                        <a:ext cx="576" cy="240"/>
                      </a:xfrm>
                      <a:custGeom>
                        <a:avLst/>
                        <a:gdLst>
                          <a:gd name="T0" fmla="*/ 0 w 576"/>
                          <a:gd name="T1" fmla="*/ 0 h 240"/>
                          <a:gd name="T2" fmla="*/ 288 w 576"/>
                          <a:gd name="T3" fmla="*/ 240 h 240"/>
                          <a:gd name="T4" fmla="*/ 576 w 576"/>
                          <a:gd name="T5" fmla="*/ 0 h 240"/>
                          <a:gd name="T6" fmla="*/ 0 60000 65536"/>
                          <a:gd name="T7" fmla="*/ 0 60000 65536"/>
                          <a:gd name="T8" fmla="*/ 0 60000 65536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0" t="0" r="r" b="b"/>
                        <a:pathLst>
                          <a:path w="576" h="240">
                            <a:moveTo>
                              <a:pt x="0" y="0"/>
                            </a:moveTo>
                            <a:lnTo>
                              <a:pt x="288" y="240"/>
                            </a:lnTo>
                            <a:lnTo>
                              <a:pt x="576" y="0"/>
                            </a:lnTo>
                          </a:path>
                        </a:pathLst>
                      </a:custGeom>
                      <a:solidFill>
                        <a:srgbClr val="FFFF99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2000" i="0" u="none" strike="noStrike" kern="0" cap="none" spc="0" normalizeH="0" noProof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313" name="Line 327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592" y="3704"/>
                        <a:ext cx="232" cy="18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2000" i="0" u="none" strike="noStrike" kern="0" cap="none" spc="0" normalizeH="0" noProof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314" name="Line 328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2936" y="3704"/>
                        <a:ext cx="232" cy="18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2000" i="0" u="none" strike="noStrike" kern="0" cap="none" spc="0" normalizeH="0" noProof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sp>
                  <p:nvSpPr>
                    <p:cNvPr id="310" name="Line 32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36" y="3648"/>
                      <a:ext cx="424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2000" i="0" u="none" strike="noStrike" kern="0" cap="none" spc="0" normalizeH="0" noProof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295" name="Group 330"/>
                  <p:cNvGrpSpPr>
                    <a:grpSpLocks/>
                  </p:cNvGrpSpPr>
                  <p:nvPr/>
                </p:nvGrpSpPr>
                <p:grpSpPr bwMode="auto">
                  <a:xfrm>
                    <a:off x="2976" y="3792"/>
                    <a:ext cx="432" cy="240"/>
                    <a:chOff x="2736" y="3648"/>
                    <a:chExt cx="432" cy="240"/>
                  </a:xfrm>
                </p:grpSpPr>
                <p:grpSp>
                  <p:nvGrpSpPr>
                    <p:cNvPr id="303" name="Group 33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36" y="3648"/>
                      <a:ext cx="432" cy="240"/>
                      <a:chOff x="2592" y="3504"/>
                      <a:chExt cx="576" cy="384"/>
                    </a:xfrm>
                  </p:grpSpPr>
                  <p:sp>
                    <p:nvSpPr>
                      <p:cNvPr id="305" name="Rectangle 33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592" y="3504"/>
                        <a:ext cx="576" cy="384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2000" i="0" u="none" strike="noStrike" kern="0" cap="none" spc="0" normalizeH="0" noProof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306" name="Freeform 33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592" y="3504"/>
                        <a:ext cx="576" cy="240"/>
                      </a:xfrm>
                      <a:custGeom>
                        <a:avLst/>
                        <a:gdLst>
                          <a:gd name="T0" fmla="*/ 0 w 576"/>
                          <a:gd name="T1" fmla="*/ 0 h 240"/>
                          <a:gd name="T2" fmla="*/ 288 w 576"/>
                          <a:gd name="T3" fmla="*/ 240 h 240"/>
                          <a:gd name="T4" fmla="*/ 576 w 576"/>
                          <a:gd name="T5" fmla="*/ 0 h 240"/>
                          <a:gd name="T6" fmla="*/ 0 60000 65536"/>
                          <a:gd name="T7" fmla="*/ 0 60000 65536"/>
                          <a:gd name="T8" fmla="*/ 0 60000 65536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0" t="0" r="r" b="b"/>
                        <a:pathLst>
                          <a:path w="576" h="240">
                            <a:moveTo>
                              <a:pt x="0" y="0"/>
                            </a:moveTo>
                            <a:lnTo>
                              <a:pt x="288" y="240"/>
                            </a:lnTo>
                            <a:lnTo>
                              <a:pt x="576" y="0"/>
                            </a:lnTo>
                          </a:path>
                        </a:pathLst>
                      </a:custGeom>
                      <a:solidFill>
                        <a:srgbClr val="FFFF99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2000" i="0" u="none" strike="noStrike" kern="0" cap="none" spc="0" normalizeH="0" noProof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307" name="Line 334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592" y="3704"/>
                        <a:ext cx="232" cy="18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2000" i="0" u="none" strike="noStrike" kern="0" cap="none" spc="0" normalizeH="0" noProof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308" name="Line 335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2936" y="3704"/>
                        <a:ext cx="232" cy="18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2000" i="0" u="none" strike="noStrike" kern="0" cap="none" spc="0" normalizeH="0" noProof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sp>
                  <p:nvSpPr>
                    <p:cNvPr id="304" name="Line 3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36" y="3648"/>
                      <a:ext cx="424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2000" i="0" u="none" strike="noStrike" kern="0" cap="none" spc="0" normalizeH="0" noProof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296" name="Group 337"/>
                  <p:cNvGrpSpPr>
                    <a:grpSpLocks/>
                  </p:cNvGrpSpPr>
                  <p:nvPr/>
                </p:nvGrpSpPr>
                <p:grpSpPr bwMode="auto">
                  <a:xfrm>
                    <a:off x="2928" y="3840"/>
                    <a:ext cx="432" cy="240"/>
                    <a:chOff x="2736" y="3648"/>
                    <a:chExt cx="432" cy="240"/>
                  </a:xfrm>
                </p:grpSpPr>
                <p:grpSp>
                  <p:nvGrpSpPr>
                    <p:cNvPr id="297" name="Group 33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36" y="3648"/>
                      <a:ext cx="432" cy="240"/>
                      <a:chOff x="2592" y="3504"/>
                      <a:chExt cx="576" cy="384"/>
                    </a:xfrm>
                  </p:grpSpPr>
                  <p:sp>
                    <p:nvSpPr>
                      <p:cNvPr id="299" name="Rectangle 33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592" y="3504"/>
                        <a:ext cx="576" cy="384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2000" i="0" u="none" strike="noStrike" kern="0" cap="none" spc="0" normalizeH="0" noProof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300" name="Freeform 34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592" y="3504"/>
                        <a:ext cx="576" cy="240"/>
                      </a:xfrm>
                      <a:custGeom>
                        <a:avLst/>
                        <a:gdLst>
                          <a:gd name="T0" fmla="*/ 0 w 576"/>
                          <a:gd name="T1" fmla="*/ 0 h 240"/>
                          <a:gd name="T2" fmla="*/ 288 w 576"/>
                          <a:gd name="T3" fmla="*/ 240 h 240"/>
                          <a:gd name="T4" fmla="*/ 576 w 576"/>
                          <a:gd name="T5" fmla="*/ 0 h 240"/>
                          <a:gd name="T6" fmla="*/ 0 60000 65536"/>
                          <a:gd name="T7" fmla="*/ 0 60000 65536"/>
                          <a:gd name="T8" fmla="*/ 0 60000 65536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0" t="0" r="r" b="b"/>
                        <a:pathLst>
                          <a:path w="576" h="240">
                            <a:moveTo>
                              <a:pt x="0" y="0"/>
                            </a:moveTo>
                            <a:lnTo>
                              <a:pt x="288" y="240"/>
                            </a:lnTo>
                            <a:lnTo>
                              <a:pt x="576" y="0"/>
                            </a:lnTo>
                          </a:path>
                        </a:pathLst>
                      </a:custGeom>
                      <a:solidFill>
                        <a:srgbClr val="FFFF99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2000" i="0" u="none" strike="noStrike" kern="0" cap="none" spc="0" normalizeH="0" noProof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301" name="Line 341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592" y="3704"/>
                        <a:ext cx="232" cy="18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2000" i="0" u="none" strike="noStrike" kern="0" cap="none" spc="0" normalizeH="0" noProof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302" name="Line 342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2936" y="3704"/>
                        <a:ext cx="232" cy="18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2000" i="0" u="none" strike="noStrike" kern="0" cap="none" spc="0" normalizeH="0" noProof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sp>
                  <p:nvSpPr>
                    <p:cNvPr id="298" name="Line 34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36" y="3648"/>
                      <a:ext cx="424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2000" i="0" u="none" strike="noStrike" kern="0" cap="none" spc="0" normalizeH="0" noProof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</p:grpSp>
          </p:grpSp>
          <p:grpSp>
            <p:nvGrpSpPr>
              <p:cNvPr id="282" name="Group 310"/>
              <p:cNvGrpSpPr>
                <a:grpSpLocks/>
              </p:cNvGrpSpPr>
              <p:nvPr/>
            </p:nvGrpSpPr>
            <p:grpSpPr bwMode="auto">
              <a:xfrm>
                <a:off x="5414616" y="4074315"/>
                <a:ext cx="341198" cy="343293"/>
                <a:chOff x="2351" y="2975"/>
                <a:chExt cx="481" cy="433"/>
              </a:xfrm>
            </p:grpSpPr>
            <p:sp>
              <p:nvSpPr>
                <p:cNvPr id="283" name="Rectangle 311"/>
                <p:cNvSpPr>
                  <a:spLocks noChangeArrowheads="1"/>
                </p:cNvSpPr>
                <p:nvPr/>
              </p:nvSpPr>
              <p:spPr bwMode="auto">
                <a:xfrm rot="-5400000">
                  <a:off x="2376" y="2952"/>
                  <a:ext cx="432" cy="480"/>
                </a:xfrm>
                <a:prstGeom prst="rect">
                  <a:avLst/>
                </a:prstGeom>
                <a:solidFill>
                  <a:srgbClr val="CCECFF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1C1C1C"/>
                  </a:outerShdw>
                </a:effec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i="0" u="none" strike="noStrike" kern="0" cap="none" spc="0" normalizeH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84" name="Line 312"/>
                <p:cNvSpPr>
                  <a:spLocks noChangeShapeType="1"/>
                </p:cNvSpPr>
                <p:nvPr/>
              </p:nvSpPr>
              <p:spPr bwMode="auto">
                <a:xfrm rot="10800000">
                  <a:off x="2351" y="3321"/>
                  <a:ext cx="4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i="0" u="none" strike="noStrike" kern="0" cap="none" spc="0" normalizeH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85" name="Line 313"/>
                <p:cNvSpPr>
                  <a:spLocks noChangeShapeType="1"/>
                </p:cNvSpPr>
                <p:nvPr/>
              </p:nvSpPr>
              <p:spPr bwMode="auto">
                <a:xfrm rot="10800000">
                  <a:off x="2351" y="3234"/>
                  <a:ext cx="4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i="0" u="none" strike="noStrike" kern="0" cap="none" spc="0" normalizeH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86" name="Line 314"/>
                <p:cNvSpPr>
                  <a:spLocks noChangeShapeType="1"/>
                </p:cNvSpPr>
                <p:nvPr/>
              </p:nvSpPr>
              <p:spPr bwMode="auto">
                <a:xfrm rot="10800000">
                  <a:off x="2351" y="3148"/>
                  <a:ext cx="4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i="0" u="none" strike="noStrike" kern="0" cap="none" spc="0" normalizeH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87" name="Line 315"/>
                <p:cNvSpPr>
                  <a:spLocks noChangeShapeType="1"/>
                </p:cNvSpPr>
                <p:nvPr/>
              </p:nvSpPr>
              <p:spPr bwMode="auto">
                <a:xfrm rot="10800000">
                  <a:off x="2351" y="3061"/>
                  <a:ext cx="4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i="0" u="none" strike="noStrike" kern="0" cap="none" spc="0" normalizeH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88" name="Line 316"/>
                <p:cNvSpPr>
                  <a:spLocks noChangeShapeType="1"/>
                </p:cNvSpPr>
                <p:nvPr/>
              </p:nvSpPr>
              <p:spPr bwMode="auto">
                <a:xfrm rot="5400000">
                  <a:off x="2519" y="3191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i="0" u="none" strike="noStrike" kern="0" cap="none" spc="0" normalizeH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89" name="Line 317"/>
                <p:cNvSpPr>
                  <a:spLocks noChangeShapeType="1"/>
                </p:cNvSpPr>
                <p:nvPr/>
              </p:nvSpPr>
              <p:spPr bwMode="auto">
                <a:xfrm rot="5400000">
                  <a:off x="2423" y="3191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i="0" u="none" strike="noStrike" kern="0" cap="none" spc="0" normalizeH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90" name="Line 318"/>
                <p:cNvSpPr>
                  <a:spLocks noChangeShapeType="1"/>
                </p:cNvSpPr>
                <p:nvPr/>
              </p:nvSpPr>
              <p:spPr bwMode="auto">
                <a:xfrm rot="5400000">
                  <a:off x="2327" y="3191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i="0" u="none" strike="noStrike" kern="0" cap="none" spc="0" normalizeH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91" name="Line 319"/>
                <p:cNvSpPr>
                  <a:spLocks noChangeShapeType="1"/>
                </p:cNvSpPr>
                <p:nvPr/>
              </p:nvSpPr>
              <p:spPr bwMode="auto">
                <a:xfrm rot="5400000">
                  <a:off x="2231" y="3191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i="0" u="none" strike="noStrike" kern="0" cap="none" spc="0" normalizeH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</p:grpSp>
        <p:sp>
          <p:nvSpPr>
            <p:cNvPr id="323" name="Text Box 7"/>
            <p:cNvSpPr txBox="1">
              <a:spLocks noChangeArrowheads="1"/>
            </p:cNvSpPr>
            <p:nvPr/>
          </p:nvSpPr>
          <p:spPr bwMode="auto">
            <a:xfrm>
              <a:off x="6124036" y="5638811"/>
              <a:ext cx="1210588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b="1" dirty="0" smtClean="0">
                  <a:solidFill>
                    <a:schemeClr val="accent4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邮件服务器</a:t>
              </a:r>
              <a:endParaRPr kumimoji="1" lang="en-US" altLang="zh-CN" sz="1600" b="1" dirty="0" smtClean="0">
                <a:solidFill>
                  <a:schemeClr val="accent4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 smtClean="0">
                  <a:solidFill>
                    <a:schemeClr val="accent4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(</a:t>
              </a:r>
              <a:r>
                <a:rPr kumimoji="1" lang="zh-CN" altLang="en-US" sz="1600" b="1" dirty="0" smtClean="0">
                  <a:solidFill>
                    <a:schemeClr val="accent4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接收方</a:t>
              </a:r>
              <a:r>
                <a:rPr kumimoji="1" lang="en-US" altLang="zh-CN" sz="1600" b="1" dirty="0" smtClean="0">
                  <a:solidFill>
                    <a:schemeClr val="accent4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)</a:t>
              </a:r>
              <a:endParaRPr kumimoji="1" lang="zh-CN" altLang="en-US" sz="1600" b="1" dirty="0">
                <a:solidFill>
                  <a:schemeClr val="accent4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326" name="Text Box 8"/>
          <p:cNvSpPr txBox="1">
            <a:spLocks noChangeArrowheads="1"/>
          </p:cNvSpPr>
          <p:nvPr/>
        </p:nvSpPr>
        <p:spPr bwMode="auto">
          <a:xfrm>
            <a:off x="1272646" y="6259286"/>
            <a:ext cx="100540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邮件缓存</a:t>
            </a:r>
          </a:p>
        </p:txBody>
      </p:sp>
      <p:sp>
        <p:nvSpPr>
          <p:cNvPr id="327" name="Line 352"/>
          <p:cNvSpPr>
            <a:spLocks noChangeShapeType="1"/>
          </p:cNvSpPr>
          <p:nvPr/>
        </p:nvSpPr>
        <p:spPr bwMode="auto">
          <a:xfrm flipV="1">
            <a:off x="1845185" y="5615571"/>
            <a:ext cx="834689" cy="669608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i="0" u="none" strike="noStrike" kern="0" cap="none" spc="0" normalizeH="0" noProof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328" name="Text Box 355"/>
          <p:cNvSpPr txBox="1">
            <a:spLocks noChangeArrowheads="1"/>
          </p:cNvSpPr>
          <p:nvPr/>
        </p:nvSpPr>
        <p:spPr bwMode="auto">
          <a:xfrm>
            <a:off x="1970408" y="4314128"/>
            <a:ext cx="100540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用户邮箱</a:t>
            </a:r>
          </a:p>
        </p:txBody>
      </p:sp>
      <p:sp>
        <p:nvSpPr>
          <p:cNvPr id="329" name="Line 356"/>
          <p:cNvSpPr>
            <a:spLocks noChangeShapeType="1"/>
          </p:cNvSpPr>
          <p:nvPr/>
        </p:nvSpPr>
        <p:spPr bwMode="auto">
          <a:xfrm rot="10800000" flipH="1" flipV="1">
            <a:off x="2373849" y="4605505"/>
            <a:ext cx="408747" cy="426479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99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330" name="Text Box 355"/>
          <p:cNvSpPr txBox="1">
            <a:spLocks noChangeArrowheads="1"/>
          </p:cNvSpPr>
          <p:nvPr/>
        </p:nvSpPr>
        <p:spPr bwMode="auto">
          <a:xfrm>
            <a:off x="6160970" y="4267259"/>
            <a:ext cx="100540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用户邮箱</a:t>
            </a:r>
          </a:p>
        </p:txBody>
      </p:sp>
      <p:sp>
        <p:nvSpPr>
          <p:cNvPr id="331" name="Line 356"/>
          <p:cNvSpPr>
            <a:spLocks noChangeShapeType="1"/>
          </p:cNvSpPr>
          <p:nvPr/>
        </p:nvSpPr>
        <p:spPr bwMode="auto">
          <a:xfrm rot="10800000" flipV="1">
            <a:off x="6369632" y="4563427"/>
            <a:ext cx="280058" cy="488291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99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332" name="Text Box 8"/>
          <p:cNvSpPr txBox="1">
            <a:spLocks noChangeArrowheads="1"/>
          </p:cNvSpPr>
          <p:nvPr/>
        </p:nvSpPr>
        <p:spPr bwMode="auto">
          <a:xfrm>
            <a:off x="6833035" y="6295989"/>
            <a:ext cx="100100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邮件缓存</a:t>
            </a:r>
          </a:p>
        </p:txBody>
      </p:sp>
      <p:sp>
        <p:nvSpPr>
          <p:cNvPr id="333" name="Line 352"/>
          <p:cNvSpPr>
            <a:spLocks noChangeShapeType="1"/>
          </p:cNvSpPr>
          <p:nvPr/>
        </p:nvSpPr>
        <p:spPr bwMode="auto">
          <a:xfrm flipH="1" flipV="1">
            <a:off x="6590545" y="5542046"/>
            <a:ext cx="815029" cy="752018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i="0" u="none" strike="noStrike" kern="0" cap="none" spc="0" normalizeH="0" noProof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334" name="Text Box 193"/>
          <p:cNvSpPr txBox="1">
            <a:spLocks noChangeArrowheads="1"/>
          </p:cNvSpPr>
          <p:nvPr/>
        </p:nvSpPr>
        <p:spPr bwMode="auto">
          <a:xfrm>
            <a:off x="7630419" y="4408659"/>
            <a:ext cx="100540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用户代理</a:t>
            </a:r>
          </a:p>
        </p:txBody>
      </p:sp>
      <p:sp>
        <p:nvSpPr>
          <p:cNvPr id="335" name="Line 351"/>
          <p:cNvSpPr>
            <a:spLocks noChangeShapeType="1"/>
          </p:cNvSpPr>
          <p:nvPr/>
        </p:nvSpPr>
        <p:spPr bwMode="auto">
          <a:xfrm>
            <a:off x="7959876" y="4739986"/>
            <a:ext cx="149491" cy="584346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99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336" name="Line 353"/>
          <p:cNvSpPr>
            <a:spLocks noChangeShapeType="1"/>
          </p:cNvSpPr>
          <p:nvPr/>
        </p:nvSpPr>
        <p:spPr bwMode="auto">
          <a:xfrm flipH="1">
            <a:off x="1077615" y="4562424"/>
            <a:ext cx="119700" cy="569601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99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337" name="Text Box 354"/>
          <p:cNvSpPr txBox="1">
            <a:spLocks noChangeArrowheads="1"/>
          </p:cNvSpPr>
          <p:nvPr/>
        </p:nvSpPr>
        <p:spPr bwMode="auto">
          <a:xfrm>
            <a:off x="716429" y="4265800"/>
            <a:ext cx="100540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用户代理</a:t>
            </a:r>
          </a:p>
        </p:txBody>
      </p:sp>
      <p:grpSp>
        <p:nvGrpSpPr>
          <p:cNvPr id="367" name="组合 366"/>
          <p:cNvGrpSpPr/>
          <p:nvPr/>
        </p:nvGrpSpPr>
        <p:grpSpPr>
          <a:xfrm>
            <a:off x="143692" y="1973023"/>
            <a:ext cx="8907190" cy="2079516"/>
            <a:chOff x="143692" y="1829330"/>
            <a:chExt cx="8907190" cy="2079516"/>
          </a:xfrm>
        </p:grpSpPr>
        <p:sp>
          <p:nvSpPr>
            <p:cNvPr id="353" name="圆角矩形 352"/>
            <p:cNvSpPr/>
            <p:nvPr/>
          </p:nvSpPr>
          <p:spPr>
            <a:xfrm>
              <a:off x="143692" y="1829330"/>
              <a:ext cx="8893062" cy="2079516"/>
            </a:xfrm>
            <a:prstGeom prst="roundRect">
              <a:avLst>
                <a:gd name="adj" fmla="val 9757"/>
              </a:avLst>
            </a:prstGeom>
            <a:solidFill>
              <a:srgbClr val="FFFFCC"/>
            </a:solidFill>
            <a:ln w="1270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51" name="组合 350"/>
            <p:cNvGrpSpPr/>
            <p:nvPr/>
          </p:nvGrpSpPr>
          <p:grpSpPr>
            <a:xfrm>
              <a:off x="388959" y="1844885"/>
              <a:ext cx="1005403" cy="1970920"/>
              <a:chOff x="596030" y="1714521"/>
              <a:chExt cx="1005403" cy="1970920"/>
            </a:xfrm>
          </p:grpSpPr>
          <p:grpSp>
            <p:nvGrpSpPr>
              <p:cNvPr id="348" name="组合 347"/>
              <p:cNvGrpSpPr/>
              <p:nvPr/>
            </p:nvGrpSpPr>
            <p:grpSpPr>
              <a:xfrm>
                <a:off x="671955" y="2016081"/>
                <a:ext cx="802736" cy="1669360"/>
                <a:chOff x="501592" y="2003331"/>
                <a:chExt cx="802736" cy="1669360"/>
              </a:xfrm>
            </p:grpSpPr>
            <p:sp>
              <p:nvSpPr>
                <p:cNvPr id="340" name="Rectangle 387"/>
                <p:cNvSpPr>
                  <a:spLocks noChangeArrowheads="1"/>
                </p:cNvSpPr>
                <p:nvPr/>
              </p:nvSpPr>
              <p:spPr bwMode="auto">
                <a:xfrm>
                  <a:off x="501592" y="2003331"/>
                  <a:ext cx="802736" cy="1669360"/>
                </a:xfrm>
                <a:prstGeom prst="rect">
                  <a:avLst/>
                </a:prstGeom>
                <a:solidFill>
                  <a:srgbClr val="CCECFF"/>
                </a:solidFill>
                <a:ln w="9525">
                  <a:solidFill>
                    <a:srgbClr val="3333CC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1C1C1C"/>
                  </a:outerShdw>
                </a:effec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i="0" u="none" strike="noStrike" kern="0" cap="none" spc="0" normalizeH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41" name="Oval 397"/>
                <p:cNvSpPr>
                  <a:spLocks noChangeArrowheads="1"/>
                </p:cNvSpPr>
                <p:nvPr/>
              </p:nvSpPr>
              <p:spPr bwMode="auto">
                <a:xfrm>
                  <a:off x="555069" y="2133018"/>
                  <a:ext cx="662226" cy="481366"/>
                </a:xfrm>
                <a:prstGeom prst="ellipse">
                  <a:avLst/>
                </a:prstGeom>
                <a:solidFill>
                  <a:srgbClr val="FFFF99"/>
                </a:solidFill>
                <a:ln w="9525">
                  <a:solidFill>
                    <a:srgbClr val="3333CC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400" i="0" u="none" strike="noStrike" kern="0" cap="none" spc="0" normalizeH="0" noProof="0" dirty="0" smtClean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SMTP</a:t>
                  </a: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zh-CN" altLang="en-US" sz="1400" i="0" u="none" strike="noStrike" kern="0" cap="none" spc="0" normalizeH="0" noProof="0" dirty="0" smtClean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客户</a:t>
                  </a:r>
                </a:p>
              </p:txBody>
            </p:sp>
          </p:grpSp>
          <p:sp>
            <p:nvSpPr>
              <p:cNvPr id="349" name="Text Box 354"/>
              <p:cNvSpPr txBox="1">
                <a:spLocks noChangeArrowheads="1"/>
              </p:cNvSpPr>
              <p:nvPr/>
            </p:nvSpPr>
            <p:spPr bwMode="auto">
              <a:xfrm>
                <a:off x="596030" y="1714521"/>
                <a:ext cx="1005403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600" dirty="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用户代理</a:t>
                </a:r>
              </a:p>
            </p:txBody>
          </p:sp>
        </p:grpSp>
        <p:grpSp>
          <p:nvGrpSpPr>
            <p:cNvPr id="352" name="组合 351"/>
            <p:cNvGrpSpPr/>
            <p:nvPr/>
          </p:nvGrpSpPr>
          <p:grpSpPr>
            <a:xfrm>
              <a:off x="2370517" y="1849922"/>
              <a:ext cx="1210588" cy="1947461"/>
              <a:chOff x="2370517" y="1723320"/>
              <a:chExt cx="1210588" cy="1947461"/>
            </a:xfrm>
          </p:grpSpPr>
          <p:grpSp>
            <p:nvGrpSpPr>
              <p:cNvPr id="347" name="组合 346"/>
              <p:cNvGrpSpPr/>
              <p:nvPr/>
            </p:nvGrpSpPr>
            <p:grpSpPr>
              <a:xfrm>
                <a:off x="2509205" y="2001421"/>
                <a:ext cx="802736" cy="1669360"/>
                <a:chOff x="2031112" y="1843189"/>
                <a:chExt cx="802736" cy="1669360"/>
              </a:xfrm>
            </p:grpSpPr>
            <p:sp>
              <p:nvSpPr>
                <p:cNvPr id="339" name="Rectangle 386"/>
                <p:cNvSpPr>
                  <a:spLocks noChangeArrowheads="1"/>
                </p:cNvSpPr>
                <p:nvPr/>
              </p:nvSpPr>
              <p:spPr bwMode="auto">
                <a:xfrm>
                  <a:off x="2031112" y="1843189"/>
                  <a:ext cx="802736" cy="166936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algn="ctr">
                  <a:solidFill>
                    <a:srgbClr val="3333CC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1C1C1C"/>
                  </a:outerShdw>
                </a:effec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i="0" u="none" strike="noStrike" kern="0" cap="none" spc="0" normalizeH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43" name="Oval 406"/>
                <p:cNvSpPr>
                  <a:spLocks noChangeArrowheads="1"/>
                </p:cNvSpPr>
                <p:nvPr/>
              </p:nvSpPr>
              <p:spPr bwMode="auto">
                <a:xfrm>
                  <a:off x="2072717" y="2473130"/>
                  <a:ext cx="707884" cy="469360"/>
                </a:xfrm>
                <a:prstGeom prst="ellipse">
                  <a:avLst/>
                </a:prstGeom>
                <a:solidFill>
                  <a:srgbClr val="FFFF99"/>
                </a:solidFill>
                <a:ln w="9525" algn="ctr">
                  <a:solidFill>
                    <a:srgbClr val="3333CC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400" i="0" u="none" strike="noStrike" kern="0" cap="none" spc="0" normalizeH="0" noProof="0" smtClean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SMTP</a:t>
                  </a: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zh-CN" altLang="en-US" sz="1400" i="0" u="none" strike="noStrike" kern="0" cap="none" spc="0" normalizeH="0" noProof="0" smtClean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客户</a:t>
                  </a:r>
                </a:p>
              </p:txBody>
            </p:sp>
            <p:sp>
              <p:nvSpPr>
                <p:cNvPr id="346" name="Oval 398"/>
                <p:cNvSpPr>
                  <a:spLocks noChangeArrowheads="1"/>
                </p:cNvSpPr>
                <p:nvPr/>
              </p:nvSpPr>
              <p:spPr bwMode="auto">
                <a:xfrm>
                  <a:off x="2072717" y="1917739"/>
                  <a:ext cx="695225" cy="456663"/>
                </a:xfrm>
                <a:prstGeom prst="ellipse">
                  <a:avLst/>
                </a:prstGeom>
                <a:solidFill>
                  <a:srgbClr val="CCCC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400" i="0" u="none" strike="noStrike" kern="0" cap="none" spc="0" normalizeH="0" noProof="0" dirty="0" smtClean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SMTP</a:t>
                  </a: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zh-CN" altLang="en-US" sz="1400" kern="0" dirty="0" smtClean="0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服务器</a:t>
                  </a:r>
                  <a:endParaRPr kumimoji="1" lang="zh-CN" altLang="en-US" sz="1400" i="0" u="none" strike="noStrike" kern="0" cap="none" spc="0" normalizeH="0" noProof="0" dirty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sp>
            <p:nvSpPr>
              <p:cNvPr id="350" name="Text Box 354"/>
              <p:cNvSpPr txBox="1">
                <a:spLocks noChangeArrowheads="1"/>
              </p:cNvSpPr>
              <p:nvPr/>
            </p:nvSpPr>
            <p:spPr bwMode="auto">
              <a:xfrm>
                <a:off x="2370517" y="1723320"/>
                <a:ext cx="121058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600" dirty="0" smtClean="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邮件服务器</a:t>
                </a:r>
                <a:endParaRPr kumimoji="1" lang="zh-CN" altLang="en-US" sz="1600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grpSp>
          <p:nvGrpSpPr>
            <p:cNvPr id="354" name="组合 353"/>
            <p:cNvGrpSpPr/>
            <p:nvPr/>
          </p:nvGrpSpPr>
          <p:grpSpPr>
            <a:xfrm>
              <a:off x="5962988" y="1870361"/>
              <a:ext cx="1210588" cy="1947461"/>
              <a:chOff x="2370517" y="1723320"/>
              <a:chExt cx="1210588" cy="1947461"/>
            </a:xfrm>
          </p:grpSpPr>
          <p:grpSp>
            <p:nvGrpSpPr>
              <p:cNvPr id="355" name="组合 354"/>
              <p:cNvGrpSpPr/>
              <p:nvPr/>
            </p:nvGrpSpPr>
            <p:grpSpPr>
              <a:xfrm>
                <a:off x="2509205" y="2001421"/>
                <a:ext cx="802736" cy="1669360"/>
                <a:chOff x="2031112" y="1843189"/>
                <a:chExt cx="802736" cy="1669360"/>
              </a:xfrm>
            </p:grpSpPr>
            <p:sp>
              <p:nvSpPr>
                <p:cNvPr id="357" name="Rectangle 386"/>
                <p:cNvSpPr>
                  <a:spLocks noChangeArrowheads="1"/>
                </p:cNvSpPr>
                <p:nvPr/>
              </p:nvSpPr>
              <p:spPr bwMode="auto">
                <a:xfrm>
                  <a:off x="2031112" y="1843189"/>
                  <a:ext cx="802736" cy="166936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algn="ctr">
                  <a:solidFill>
                    <a:srgbClr val="3333CC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1C1C1C"/>
                  </a:outerShdw>
                </a:effec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i="0" u="none" strike="noStrike" kern="0" cap="none" spc="0" normalizeH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58" name="Oval 406"/>
                <p:cNvSpPr>
                  <a:spLocks noChangeArrowheads="1"/>
                </p:cNvSpPr>
                <p:nvPr/>
              </p:nvSpPr>
              <p:spPr bwMode="auto">
                <a:xfrm>
                  <a:off x="2072717" y="2473130"/>
                  <a:ext cx="707884" cy="469360"/>
                </a:xfrm>
                <a:prstGeom prst="ellipse">
                  <a:avLst/>
                </a:prstGeom>
                <a:solidFill>
                  <a:srgbClr val="FFFF99"/>
                </a:solidFill>
                <a:ln w="9525" algn="ctr">
                  <a:solidFill>
                    <a:srgbClr val="3333CC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400" i="0" u="none" strike="noStrike" kern="0" cap="none" spc="0" normalizeH="0" noProof="0" smtClean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SMTP</a:t>
                  </a: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zh-CN" altLang="en-US" sz="1400" i="0" u="none" strike="noStrike" kern="0" cap="none" spc="0" normalizeH="0" noProof="0" smtClean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服务器</a:t>
                  </a:r>
                </a:p>
              </p:txBody>
            </p:sp>
            <p:sp>
              <p:nvSpPr>
                <p:cNvPr id="359" name="Oval 398"/>
                <p:cNvSpPr>
                  <a:spLocks noChangeArrowheads="1"/>
                </p:cNvSpPr>
                <p:nvPr/>
              </p:nvSpPr>
              <p:spPr bwMode="auto">
                <a:xfrm>
                  <a:off x="2092615" y="3017720"/>
                  <a:ext cx="695225" cy="456663"/>
                </a:xfrm>
                <a:prstGeom prst="ellipse">
                  <a:avLst/>
                </a:prstGeom>
                <a:solidFill>
                  <a:srgbClr val="CCCC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400" i="0" u="none" strike="noStrike" kern="0" cap="none" spc="0" normalizeH="0" noProof="0" dirty="0" smtClean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POP3</a:t>
                  </a: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zh-CN" altLang="en-US" sz="1400" kern="0" dirty="0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服务器</a:t>
                  </a:r>
                  <a:endParaRPr kumimoji="1" lang="zh-CN" altLang="en-US" sz="1400" i="0" u="none" strike="noStrike" kern="0" cap="none" spc="0" normalizeH="0" noProof="0" dirty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sp>
            <p:nvSpPr>
              <p:cNvPr id="356" name="Text Box 354"/>
              <p:cNvSpPr txBox="1">
                <a:spLocks noChangeArrowheads="1"/>
              </p:cNvSpPr>
              <p:nvPr/>
            </p:nvSpPr>
            <p:spPr bwMode="auto">
              <a:xfrm>
                <a:off x="2370517" y="1723320"/>
                <a:ext cx="121058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600" dirty="0" smtClean="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邮件服务器</a:t>
                </a:r>
                <a:endParaRPr kumimoji="1" lang="zh-CN" altLang="en-US" sz="1600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grpSp>
          <p:nvGrpSpPr>
            <p:cNvPr id="361" name="组合 360"/>
            <p:cNvGrpSpPr/>
            <p:nvPr/>
          </p:nvGrpSpPr>
          <p:grpSpPr>
            <a:xfrm>
              <a:off x="8045479" y="1832076"/>
              <a:ext cx="1005403" cy="1970920"/>
              <a:chOff x="831164" y="1714521"/>
              <a:chExt cx="1005403" cy="1970920"/>
            </a:xfrm>
          </p:grpSpPr>
          <p:grpSp>
            <p:nvGrpSpPr>
              <p:cNvPr id="362" name="组合 361"/>
              <p:cNvGrpSpPr/>
              <p:nvPr/>
            </p:nvGrpSpPr>
            <p:grpSpPr>
              <a:xfrm>
                <a:off x="907089" y="2016081"/>
                <a:ext cx="802736" cy="1669360"/>
                <a:chOff x="736726" y="2003331"/>
                <a:chExt cx="802736" cy="1669360"/>
              </a:xfrm>
            </p:grpSpPr>
            <p:sp>
              <p:nvSpPr>
                <p:cNvPr id="364" name="Rectangle 387"/>
                <p:cNvSpPr>
                  <a:spLocks noChangeArrowheads="1"/>
                </p:cNvSpPr>
                <p:nvPr/>
              </p:nvSpPr>
              <p:spPr bwMode="auto">
                <a:xfrm>
                  <a:off x="736726" y="2003331"/>
                  <a:ext cx="802736" cy="1669360"/>
                </a:xfrm>
                <a:prstGeom prst="rect">
                  <a:avLst/>
                </a:prstGeom>
                <a:solidFill>
                  <a:srgbClr val="CCECFF"/>
                </a:solidFill>
                <a:ln w="9525">
                  <a:solidFill>
                    <a:srgbClr val="3333CC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1C1C1C"/>
                  </a:outerShdw>
                </a:effec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i="0" u="none" strike="noStrike" kern="0" cap="none" spc="0" normalizeH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66" name="Oval 397"/>
                <p:cNvSpPr>
                  <a:spLocks noChangeArrowheads="1"/>
                </p:cNvSpPr>
                <p:nvPr/>
              </p:nvSpPr>
              <p:spPr bwMode="auto">
                <a:xfrm>
                  <a:off x="812608" y="3162124"/>
                  <a:ext cx="662226" cy="481366"/>
                </a:xfrm>
                <a:prstGeom prst="ellipse">
                  <a:avLst/>
                </a:prstGeom>
                <a:solidFill>
                  <a:srgbClr val="FFFF99"/>
                </a:solidFill>
                <a:ln w="9525">
                  <a:solidFill>
                    <a:srgbClr val="3333CC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400" i="0" u="none" strike="noStrike" kern="0" cap="none" spc="0" normalizeH="0" noProof="0" dirty="0" smtClean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PoP3</a:t>
                  </a: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zh-CN" altLang="en-US" sz="1400" i="0" u="none" strike="noStrike" kern="0" cap="none" spc="0" normalizeH="0" noProof="0" dirty="0" smtClean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客户</a:t>
                  </a:r>
                </a:p>
              </p:txBody>
            </p:sp>
          </p:grpSp>
          <p:sp>
            <p:nvSpPr>
              <p:cNvPr id="363" name="Text Box 354"/>
              <p:cNvSpPr txBox="1">
                <a:spLocks noChangeArrowheads="1"/>
              </p:cNvSpPr>
              <p:nvPr/>
            </p:nvSpPr>
            <p:spPr bwMode="auto">
              <a:xfrm>
                <a:off x="831164" y="1714521"/>
                <a:ext cx="1005403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600" dirty="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用户代理</a:t>
                </a:r>
              </a:p>
            </p:txBody>
          </p:sp>
        </p:grpSp>
      </p:grpSp>
      <p:sp>
        <p:nvSpPr>
          <p:cNvPr id="394" name="圆角矩形标注 393"/>
          <p:cNvSpPr/>
          <p:nvPr/>
        </p:nvSpPr>
        <p:spPr>
          <a:xfrm>
            <a:off x="702927" y="2601166"/>
            <a:ext cx="5545961" cy="1168045"/>
          </a:xfrm>
          <a:prstGeom prst="wedgeRoundRectCallout">
            <a:avLst>
              <a:gd name="adj1" fmla="val -38557"/>
              <a:gd name="adj2" fmla="val 77039"/>
              <a:gd name="adj3" fmla="val 16667"/>
            </a:avLst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18000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用户代理 </a:t>
            </a: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UA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(User Agent)</a:t>
            </a:r>
            <a:endParaRPr lang="en-US" altLang="zh-CN" sz="1600" dirty="0" smtClean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576000" lvl="1" indent="-288000">
              <a:spcBef>
                <a:spcPts val="600"/>
              </a:spcBef>
              <a:buClr>
                <a:srgbClr val="FFFFFF"/>
              </a:buClr>
              <a:buFont typeface="Wingdings 3" panose="05040102010807070707" pitchFamily="18" charset="2"/>
              <a:buChar char=""/>
            </a:pP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电子邮件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客户端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软件，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用户与电子邮件系统的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接口</a:t>
            </a:r>
            <a:endParaRPr lang="en-US" altLang="zh-CN" sz="16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576000" lvl="1" indent="-288000">
              <a:spcBef>
                <a:spcPts val="600"/>
              </a:spcBef>
              <a:buClr>
                <a:srgbClr val="FFFFFF"/>
              </a:buClr>
              <a:buFont typeface="Wingdings 3" panose="05040102010807070707" pitchFamily="18" charset="2"/>
              <a:buChar char=""/>
            </a:pP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功能：撰写、显示、处理和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通信</a:t>
            </a:r>
            <a:endParaRPr lang="zh-CN" altLang="en-US" sz="16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395" name="圆角矩形标注 394"/>
          <p:cNvSpPr/>
          <p:nvPr/>
        </p:nvSpPr>
        <p:spPr>
          <a:xfrm>
            <a:off x="285755" y="2672620"/>
            <a:ext cx="8647658" cy="1168045"/>
          </a:xfrm>
          <a:prstGeom prst="wedgeRoundRectCallout">
            <a:avLst>
              <a:gd name="adj1" fmla="val -18164"/>
              <a:gd name="adj2" fmla="val 107235"/>
              <a:gd name="adj3" fmla="val 16667"/>
            </a:avLst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18000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邮件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服务器</a:t>
            </a:r>
            <a:endParaRPr lang="en-US" altLang="zh-CN" sz="1600" dirty="0" smtClean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576000" lvl="1" indent="-288000">
              <a:spcBef>
                <a:spcPts val="600"/>
              </a:spcBef>
              <a:buClr>
                <a:srgbClr val="FFFFFF"/>
              </a:buClr>
              <a:buFont typeface="Wingdings 3" panose="05040102010807070707" pitchFamily="18" charset="2"/>
              <a:buChar char=""/>
            </a:pP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功能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：发送和接收邮件，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同时向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发信人报告邮件传送的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情况 </a:t>
            </a: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(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已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交付、被拒绝、丢失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等</a:t>
            </a: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)</a:t>
            </a:r>
          </a:p>
          <a:p>
            <a:pPr marL="576000" lvl="1" indent="-288000">
              <a:spcBef>
                <a:spcPts val="600"/>
              </a:spcBef>
              <a:buClr>
                <a:srgbClr val="FFFFFF"/>
              </a:buClr>
              <a:buFont typeface="Wingdings 3" panose="05040102010807070707" pitchFamily="18" charset="2"/>
              <a:buChar char=""/>
            </a:pP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以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客户</a:t>
            </a: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/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服务器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方式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工作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，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需要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使用发送和读取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两种不同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的协议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28395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6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3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8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" grpId="0" animBg="1"/>
      <p:bldP spid="316" grpId="0" animBg="1"/>
      <p:bldP spid="326" grpId="0"/>
      <p:bldP spid="327" grpId="0" animBg="1"/>
      <p:bldP spid="328" grpId="0"/>
      <p:bldP spid="329" grpId="0" animBg="1"/>
      <p:bldP spid="330" grpId="0"/>
      <p:bldP spid="331" grpId="0" animBg="1"/>
      <p:bldP spid="332" grpId="0"/>
      <p:bldP spid="333" grpId="0" animBg="1"/>
      <p:bldP spid="334" grpId="0"/>
      <p:bldP spid="335" grpId="0" animBg="1"/>
      <p:bldP spid="336" grpId="0" animBg="1"/>
      <p:bldP spid="337" grpId="0"/>
      <p:bldP spid="394" grpId="0" animBg="1"/>
      <p:bldP spid="394" grpId="1" animBg="1"/>
      <p:bldP spid="395" grpId="0" animBg="1"/>
      <p:bldP spid="395" grpId="1" animBg="1"/>
    </p:bldLst>
  </p:timing>
  <p:extLst mod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组合 319"/>
          <p:cNvGrpSpPr/>
          <p:nvPr/>
        </p:nvGrpSpPr>
        <p:grpSpPr>
          <a:xfrm>
            <a:off x="7959878" y="4777039"/>
            <a:ext cx="892096" cy="1557720"/>
            <a:chOff x="7503035" y="4493089"/>
            <a:chExt cx="892096" cy="1557720"/>
          </a:xfrm>
        </p:grpSpPr>
        <p:pic>
          <p:nvPicPr>
            <p:cNvPr id="315" name="Picture 96" descr="女士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03035" y="4757730"/>
              <a:ext cx="892096" cy="12930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9" name="Text Box 7"/>
            <p:cNvSpPr txBox="1">
              <a:spLocks noChangeArrowheads="1"/>
            </p:cNvSpPr>
            <p:nvPr/>
          </p:nvSpPr>
          <p:spPr bwMode="auto">
            <a:xfrm>
              <a:off x="7548973" y="4493089"/>
              <a:ext cx="800219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b="1" dirty="0" smtClean="0">
                  <a:solidFill>
                    <a:schemeClr val="accent4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接收方</a:t>
              </a:r>
              <a:endParaRPr kumimoji="1" lang="zh-CN" altLang="en-US" sz="1600" b="1" dirty="0">
                <a:solidFill>
                  <a:schemeClr val="accent4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318" name="组合 317"/>
          <p:cNvGrpSpPr/>
          <p:nvPr/>
        </p:nvGrpSpPr>
        <p:grpSpPr>
          <a:xfrm>
            <a:off x="276482" y="4598725"/>
            <a:ext cx="1234088" cy="1429032"/>
            <a:chOff x="552529" y="4456035"/>
            <a:chExt cx="1234088" cy="1429032"/>
          </a:xfrm>
        </p:grpSpPr>
        <p:grpSp>
          <p:nvGrpSpPr>
            <p:cNvPr id="278" name="组合 277"/>
            <p:cNvGrpSpPr/>
            <p:nvPr/>
          </p:nvGrpSpPr>
          <p:grpSpPr>
            <a:xfrm>
              <a:off x="552529" y="4768697"/>
              <a:ext cx="1234088" cy="1116370"/>
              <a:chOff x="494996" y="4752384"/>
              <a:chExt cx="976859" cy="1032688"/>
            </a:xfrm>
          </p:grpSpPr>
          <p:grpSp>
            <p:nvGrpSpPr>
              <p:cNvPr id="127" name="Group 45"/>
              <p:cNvGrpSpPr>
                <a:grpSpLocks/>
              </p:cNvGrpSpPr>
              <p:nvPr/>
            </p:nvGrpSpPr>
            <p:grpSpPr bwMode="auto">
              <a:xfrm>
                <a:off x="649935" y="4811787"/>
                <a:ext cx="821920" cy="973285"/>
                <a:chOff x="246" y="1767"/>
                <a:chExt cx="557" cy="639"/>
              </a:xfrm>
            </p:grpSpPr>
            <p:grpSp>
              <p:nvGrpSpPr>
                <p:cNvPr id="128" name="Group 46"/>
                <p:cNvGrpSpPr>
                  <a:grpSpLocks/>
                </p:cNvGrpSpPr>
                <p:nvPr/>
              </p:nvGrpSpPr>
              <p:grpSpPr bwMode="auto">
                <a:xfrm>
                  <a:off x="246" y="1943"/>
                  <a:ext cx="557" cy="463"/>
                  <a:chOff x="246" y="1943"/>
                  <a:chExt cx="557" cy="463"/>
                </a:xfrm>
              </p:grpSpPr>
              <p:sp>
                <p:nvSpPr>
                  <p:cNvPr id="181" name="Freeform 47"/>
                  <p:cNvSpPr>
                    <a:spLocks/>
                  </p:cNvSpPr>
                  <p:nvPr/>
                </p:nvSpPr>
                <p:spPr bwMode="auto">
                  <a:xfrm>
                    <a:off x="373" y="2005"/>
                    <a:ext cx="196" cy="295"/>
                  </a:xfrm>
                  <a:custGeom>
                    <a:avLst/>
                    <a:gdLst>
                      <a:gd name="T0" fmla="*/ 0 w 982"/>
                      <a:gd name="T1" fmla="*/ 0 h 1477"/>
                      <a:gd name="T2" fmla="*/ 0 w 982"/>
                      <a:gd name="T3" fmla="*/ 0 h 1477"/>
                      <a:gd name="T4" fmla="*/ 0 w 982"/>
                      <a:gd name="T5" fmla="*/ 0 h 1477"/>
                      <a:gd name="T6" fmla="*/ 0 w 982"/>
                      <a:gd name="T7" fmla="*/ 0 h 147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982" h="1477">
                        <a:moveTo>
                          <a:pt x="652" y="26"/>
                        </a:moveTo>
                        <a:lnTo>
                          <a:pt x="982" y="1347"/>
                        </a:lnTo>
                        <a:lnTo>
                          <a:pt x="0" y="1477"/>
                        </a:lnTo>
                        <a:lnTo>
                          <a:pt x="252" y="0"/>
                        </a:lnTo>
                      </a:path>
                    </a:pathLst>
                  </a:custGeom>
                  <a:noFill/>
                  <a:ln w="17463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000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grpSp>
                <p:nvGrpSpPr>
                  <p:cNvPr id="182" name="Group 48"/>
                  <p:cNvGrpSpPr>
                    <a:grpSpLocks/>
                  </p:cNvGrpSpPr>
                  <p:nvPr/>
                </p:nvGrpSpPr>
                <p:grpSpPr bwMode="auto">
                  <a:xfrm>
                    <a:off x="246" y="1943"/>
                    <a:ext cx="551" cy="121"/>
                    <a:chOff x="246" y="1943"/>
                    <a:chExt cx="551" cy="121"/>
                  </a:xfrm>
                </p:grpSpPr>
                <p:sp>
                  <p:nvSpPr>
                    <p:cNvPr id="184" name="Freeform 49"/>
                    <p:cNvSpPr>
                      <a:spLocks/>
                    </p:cNvSpPr>
                    <p:nvPr/>
                  </p:nvSpPr>
                  <p:spPr bwMode="auto">
                    <a:xfrm>
                      <a:off x="246" y="1943"/>
                      <a:ext cx="551" cy="104"/>
                    </a:xfrm>
                    <a:custGeom>
                      <a:avLst/>
                      <a:gdLst>
                        <a:gd name="T0" fmla="*/ 0 w 2751"/>
                        <a:gd name="T1" fmla="*/ 0 h 522"/>
                        <a:gd name="T2" fmla="*/ 0 w 2751"/>
                        <a:gd name="T3" fmla="*/ 0 h 522"/>
                        <a:gd name="T4" fmla="*/ 0 w 2751"/>
                        <a:gd name="T5" fmla="*/ 0 h 522"/>
                        <a:gd name="T6" fmla="*/ 0 w 2751"/>
                        <a:gd name="T7" fmla="*/ 0 h 522"/>
                        <a:gd name="T8" fmla="*/ 0 w 2751"/>
                        <a:gd name="T9" fmla="*/ 0 h 52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2751" h="522">
                          <a:moveTo>
                            <a:pt x="2751" y="270"/>
                          </a:moveTo>
                          <a:lnTo>
                            <a:pt x="1016" y="522"/>
                          </a:lnTo>
                          <a:lnTo>
                            <a:pt x="0" y="132"/>
                          </a:lnTo>
                          <a:lnTo>
                            <a:pt x="1302" y="0"/>
                          </a:lnTo>
                          <a:lnTo>
                            <a:pt x="2751" y="27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317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200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85" name="Freeform 50"/>
                    <p:cNvSpPr>
                      <a:spLocks/>
                    </p:cNvSpPr>
                    <p:nvPr/>
                  </p:nvSpPr>
                  <p:spPr bwMode="auto">
                    <a:xfrm>
                      <a:off x="450" y="1997"/>
                      <a:ext cx="345" cy="67"/>
                    </a:xfrm>
                    <a:custGeom>
                      <a:avLst/>
                      <a:gdLst>
                        <a:gd name="T0" fmla="*/ 0 w 1728"/>
                        <a:gd name="T1" fmla="*/ 0 h 337"/>
                        <a:gd name="T2" fmla="*/ 0 w 1728"/>
                        <a:gd name="T3" fmla="*/ 0 h 337"/>
                        <a:gd name="T4" fmla="*/ 0 w 1728"/>
                        <a:gd name="T5" fmla="*/ 0 h 337"/>
                        <a:gd name="T6" fmla="*/ 0 w 1728"/>
                        <a:gd name="T7" fmla="*/ 0 h 337"/>
                        <a:gd name="T8" fmla="*/ 0 w 1728"/>
                        <a:gd name="T9" fmla="*/ 0 h 33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1728" h="337">
                          <a:moveTo>
                            <a:pt x="1728" y="0"/>
                          </a:moveTo>
                          <a:lnTo>
                            <a:pt x="0" y="251"/>
                          </a:lnTo>
                          <a:lnTo>
                            <a:pt x="0" y="337"/>
                          </a:lnTo>
                          <a:lnTo>
                            <a:pt x="1728" y="88"/>
                          </a:lnTo>
                          <a:lnTo>
                            <a:pt x="1728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 w="317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200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86" name="Freeform 51"/>
                    <p:cNvSpPr>
                      <a:spLocks/>
                    </p:cNvSpPr>
                    <p:nvPr/>
                  </p:nvSpPr>
                  <p:spPr bwMode="auto">
                    <a:xfrm>
                      <a:off x="246" y="1969"/>
                      <a:ext cx="204" cy="95"/>
                    </a:xfrm>
                    <a:custGeom>
                      <a:avLst/>
                      <a:gdLst>
                        <a:gd name="T0" fmla="*/ 0 w 1016"/>
                        <a:gd name="T1" fmla="*/ 0 h 476"/>
                        <a:gd name="T2" fmla="*/ 0 w 1016"/>
                        <a:gd name="T3" fmla="*/ 0 h 476"/>
                        <a:gd name="T4" fmla="*/ 0 w 1016"/>
                        <a:gd name="T5" fmla="*/ 0 h 476"/>
                        <a:gd name="T6" fmla="*/ 0 w 1016"/>
                        <a:gd name="T7" fmla="*/ 0 h 476"/>
                        <a:gd name="T8" fmla="*/ 0 w 1016"/>
                        <a:gd name="T9" fmla="*/ 0 h 476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1016" h="476">
                          <a:moveTo>
                            <a:pt x="1016" y="476"/>
                          </a:moveTo>
                          <a:lnTo>
                            <a:pt x="1016" y="390"/>
                          </a:lnTo>
                          <a:lnTo>
                            <a:pt x="0" y="0"/>
                          </a:lnTo>
                          <a:lnTo>
                            <a:pt x="0" y="60"/>
                          </a:lnTo>
                          <a:lnTo>
                            <a:pt x="1016" y="47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317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200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sp>
                <p:nvSpPr>
                  <p:cNvPr id="183" name="Freeform 52"/>
                  <p:cNvSpPr>
                    <a:spLocks/>
                  </p:cNvSpPr>
                  <p:nvPr/>
                </p:nvSpPr>
                <p:spPr bwMode="auto">
                  <a:xfrm>
                    <a:off x="564" y="2028"/>
                    <a:ext cx="239" cy="378"/>
                  </a:xfrm>
                  <a:custGeom>
                    <a:avLst/>
                    <a:gdLst>
                      <a:gd name="T0" fmla="*/ 0 w 1195"/>
                      <a:gd name="T1" fmla="*/ 0 h 1893"/>
                      <a:gd name="T2" fmla="*/ 0 w 1195"/>
                      <a:gd name="T3" fmla="*/ 0 h 1893"/>
                      <a:gd name="T4" fmla="*/ 0 w 1195"/>
                      <a:gd name="T5" fmla="*/ 0 h 1893"/>
                      <a:gd name="T6" fmla="*/ 0 w 1195"/>
                      <a:gd name="T7" fmla="*/ 0 h 189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195" h="1893">
                        <a:moveTo>
                          <a:pt x="660" y="0"/>
                        </a:moveTo>
                        <a:lnTo>
                          <a:pt x="1195" y="1747"/>
                        </a:lnTo>
                        <a:lnTo>
                          <a:pt x="0" y="1893"/>
                        </a:lnTo>
                        <a:lnTo>
                          <a:pt x="191" y="35"/>
                        </a:lnTo>
                      </a:path>
                    </a:pathLst>
                  </a:custGeom>
                  <a:noFill/>
                  <a:ln w="17463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000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  <p:grpSp>
              <p:nvGrpSpPr>
                <p:cNvPr id="129" name="Group 53"/>
                <p:cNvGrpSpPr>
                  <a:grpSpLocks/>
                </p:cNvGrpSpPr>
                <p:nvPr/>
              </p:nvGrpSpPr>
              <p:grpSpPr bwMode="auto">
                <a:xfrm>
                  <a:off x="325" y="1767"/>
                  <a:ext cx="383" cy="268"/>
                  <a:chOff x="325" y="1767"/>
                  <a:chExt cx="383" cy="268"/>
                </a:xfrm>
              </p:grpSpPr>
              <p:grpSp>
                <p:nvGrpSpPr>
                  <p:cNvPr id="130" name="Group 54"/>
                  <p:cNvGrpSpPr>
                    <a:grpSpLocks/>
                  </p:cNvGrpSpPr>
                  <p:nvPr/>
                </p:nvGrpSpPr>
                <p:grpSpPr bwMode="auto">
                  <a:xfrm>
                    <a:off x="412" y="1767"/>
                    <a:ext cx="296" cy="243"/>
                    <a:chOff x="412" y="1767"/>
                    <a:chExt cx="296" cy="243"/>
                  </a:xfrm>
                </p:grpSpPr>
                <p:grpSp>
                  <p:nvGrpSpPr>
                    <p:cNvPr id="163" name="Group 5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12" y="1767"/>
                      <a:ext cx="296" cy="243"/>
                      <a:chOff x="412" y="1767"/>
                      <a:chExt cx="296" cy="243"/>
                    </a:xfrm>
                  </p:grpSpPr>
                  <p:grpSp>
                    <p:nvGrpSpPr>
                      <p:cNvPr id="172" name="Group 5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12" y="1904"/>
                        <a:ext cx="296" cy="106"/>
                        <a:chOff x="412" y="1904"/>
                        <a:chExt cx="296" cy="106"/>
                      </a:xfrm>
                    </p:grpSpPr>
                    <p:sp>
                      <p:nvSpPr>
                        <p:cNvPr id="178" name="Freeform 57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12" y="1904"/>
                          <a:ext cx="170" cy="106"/>
                        </a:xfrm>
                        <a:custGeom>
                          <a:avLst/>
                          <a:gdLst>
                            <a:gd name="T0" fmla="*/ 0 w 848"/>
                            <a:gd name="T1" fmla="*/ 0 h 530"/>
                            <a:gd name="T2" fmla="*/ 0 w 848"/>
                            <a:gd name="T3" fmla="*/ 0 h 530"/>
                            <a:gd name="T4" fmla="*/ 0 w 848"/>
                            <a:gd name="T5" fmla="*/ 0 h 530"/>
                            <a:gd name="T6" fmla="*/ 0 w 848"/>
                            <a:gd name="T7" fmla="*/ 0 h 530"/>
                            <a:gd name="T8" fmla="*/ 0 w 848"/>
                            <a:gd name="T9" fmla="*/ 0 h 530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0" t="0" r="r" b="b"/>
                          <a:pathLst>
                            <a:path w="848" h="530">
                              <a:moveTo>
                                <a:pt x="848" y="162"/>
                              </a:moveTo>
                              <a:lnTo>
                                <a:pt x="848" y="530"/>
                              </a:lnTo>
                              <a:lnTo>
                                <a:pt x="0" y="258"/>
                              </a:lnTo>
                              <a:lnTo>
                                <a:pt x="0" y="0"/>
                              </a:lnTo>
                              <a:lnTo>
                                <a:pt x="848" y="162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A0A0A0"/>
                        </a:solidFill>
                        <a:ln w="3175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z="2000">
                            <a:solidFill>
                              <a:srgbClr val="000099"/>
                            </a:solidFill>
                            <a:latin typeface="Calibri" panose="020F0502020204030204" pitchFamily="34" charset="0"/>
                            <a:ea typeface="华文楷体" panose="02010600040101010101" pitchFamily="2" charset="-122"/>
                          </a:endParaRPr>
                        </a:p>
                      </p:txBody>
                    </p:sp>
                    <p:sp>
                      <p:nvSpPr>
                        <p:cNvPr id="179" name="Freeform 5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582" y="1929"/>
                          <a:ext cx="126" cy="81"/>
                        </a:xfrm>
                        <a:custGeom>
                          <a:avLst/>
                          <a:gdLst>
                            <a:gd name="T0" fmla="*/ 0 w 631"/>
                            <a:gd name="T1" fmla="*/ 0 h 404"/>
                            <a:gd name="T2" fmla="*/ 0 w 631"/>
                            <a:gd name="T3" fmla="*/ 0 h 404"/>
                            <a:gd name="T4" fmla="*/ 0 w 631"/>
                            <a:gd name="T5" fmla="*/ 0 h 404"/>
                            <a:gd name="T6" fmla="*/ 0 w 631"/>
                            <a:gd name="T7" fmla="*/ 0 h 404"/>
                            <a:gd name="T8" fmla="*/ 0 w 631"/>
                            <a:gd name="T9" fmla="*/ 0 h 404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0" t="0" r="r" b="b"/>
                          <a:pathLst>
                            <a:path w="631" h="404">
                              <a:moveTo>
                                <a:pt x="0" y="36"/>
                              </a:moveTo>
                              <a:lnTo>
                                <a:pt x="0" y="404"/>
                              </a:lnTo>
                              <a:lnTo>
                                <a:pt x="631" y="312"/>
                              </a:lnTo>
                              <a:lnTo>
                                <a:pt x="631" y="0"/>
                              </a:lnTo>
                              <a:lnTo>
                                <a:pt x="0" y="3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808080"/>
                        </a:solidFill>
                        <a:ln w="3175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z="2000">
                            <a:solidFill>
                              <a:srgbClr val="000099"/>
                            </a:solidFill>
                            <a:latin typeface="Calibri" panose="020F0502020204030204" pitchFamily="34" charset="0"/>
                            <a:ea typeface="华文楷体" panose="02010600040101010101" pitchFamily="2" charset="-122"/>
                          </a:endParaRPr>
                        </a:p>
                      </p:txBody>
                    </p:sp>
                    <p:sp>
                      <p:nvSpPr>
                        <p:cNvPr id="180" name="Freeform 5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12" y="1904"/>
                          <a:ext cx="296" cy="32"/>
                        </a:xfrm>
                        <a:custGeom>
                          <a:avLst/>
                          <a:gdLst>
                            <a:gd name="T0" fmla="*/ 0 w 1479"/>
                            <a:gd name="T1" fmla="*/ 0 h 162"/>
                            <a:gd name="T2" fmla="*/ 0 w 1479"/>
                            <a:gd name="T3" fmla="*/ 0 h 162"/>
                            <a:gd name="T4" fmla="*/ 0 w 1479"/>
                            <a:gd name="T5" fmla="*/ 0 h 162"/>
                            <a:gd name="T6" fmla="*/ 0 w 1479"/>
                            <a:gd name="T7" fmla="*/ 0 h 162"/>
                            <a:gd name="T8" fmla="*/ 0 w 1479"/>
                            <a:gd name="T9" fmla="*/ 0 h 162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0" t="0" r="r" b="b"/>
                          <a:pathLst>
                            <a:path w="1479" h="162">
                              <a:moveTo>
                                <a:pt x="1479" y="126"/>
                              </a:moveTo>
                              <a:lnTo>
                                <a:pt x="842" y="162"/>
                              </a:lnTo>
                              <a:lnTo>
                                <a:pt x="0" y="0"/>
                              </a:lnTo>
                              <a:lnTo>
                                <a:pt x="619" y="0"/>
                              </a:lnTo>
                              <a:lnTo>
                                <a:pt x="1479" y="12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C0C0C0"/>
                        </a:solidFill>
                        <a:ln w="3175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z="2000">
                            <a:solidFill>
                              <a:srgbClr val="000099"/>
                            </a:solidFill>
                            <a:latin typeface="Calibri" panose="020F0502020204030204" pitchFamily="34" charset="0"/>
                            <a:ea typeface="华文楷体" panose="02010600040101010101" pitchFamily="2" charset="-122"/>
                          </a:endParaRPr>
                        </a:p>
                      </p:txBody>
                    </p:sp>
                  </p:grpSp>
                  <p:sp>
                    <p:nvSpPr>
                      <p:cNvPr id="173" name="Freeform 6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04" y="1895"/>
                        <a:ext cx="108" cy="30"/>
                      </a:xfrm>
                      <a:custGeom>
                        <a:avLst/>
                        <a:gdLst>
                          <a:gd name="T0" fmla="*/ 0 w 538"/>
                          <a:gd name="T1" fmla="*/ 0 h 151"/>
                          <a:gd name="T2" fmla="*/ 0 w 538"/>
                          <a:gd name="T3" fmla="*/ 0 h 151"/>
                          <a:gd name="T4" fmla="*/ 0 w 538"/>
                          <a:gd name="T5" fmla="*/ 0 h 151"/>
                          <a:gd name="T6" fmla="*/ 0 w 538"/>
                          <a:gd name="T7" fmla="*/ 0 h 151"/>
                          <a:gd name="T8" fmla="*/ 0 w 538"/>
                          <a:gd name="T9" fmla="*/ 0 h 151"/>
                          <a:gd name="T10" fmla="*/ 0 w 538"/>
                          <a:gd name="T11" fmla="*/ 0 h 151"/>
                          <a:gd name="T12" fmla="*/ 0 60000 65536"/>
                          <a:gd name="T13" fmla="*/ 0 60000 65536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</a:gdLst>
                        <a:ahLst/>
                        <a:cxnLst>
                          <a:cxn ang="T12">
                            <a:pos x="T0" y="T1"/>
                          </a:cxn>
                          <a:cxn ang="T13">
                            <a:pos x="T2" y="T3"/>
                          </a:cxn>
                          <a:cxn ang="T14">
                            <a:pos x="T4" y="T5"/>
                          </a:cxn>
                          <a:cxn ang="T15">
                            <a:pos x="T6" y="T7"/>
                          </a:cxn>
                          <a:cxn ang="T16">
                            <a:pos x="T8" y="T9"/>
                          </a:cxn>
                          <a:cxn ang="T17">
                            <a:pos x="T10" y="T11"/>
                          </a:cxn>
                        </a:cxnLst>
                        <a:rect l="0" t="0" r="r" b="b"/>
                        <a:pathLst>
                          <a:path w="538" h="151">
                            <a:moveTo>
                              <a:pt x="538" y="86"/>
                            </a:moveTo>
                            <a:lnTo>
                              <a:pt x="538" y="135"/>
                            </a:lnTo>
                            <a:lnTo>
                              <a:pt x="287" y="151"/>
                            </a:lnTo>
                            <a:lnTo>
                              <a:pt x="0" y="97"/>
                            </a:lnTo>
                            <a:lnTo>
                              <a:pt x="0" y="0"/>
                            </a:lnTo>
                            <a:lnTo>
                              <a:pt x="538" y="86"/>
                            </a:lnTo>
                            <a:close/>
                          </a:path>
                        </a:pathLst>
                      </a:custGeom>
                      <a:solidFill>
                        <a:srgbClr val="606060"/>
                      </a:solidFill>
                      <a:ln w="3175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00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grpSp>
                    <p:nvGrpSpPr>
                      <p:cNvPr id="174" name="Group 6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46" y="1767"/>
                        <a:ext cx="239" cy="151"/>
                        <a:chOff x="446" y="1767"/>
                        <a:chExt cx="239" cy="151"/>
                      </a:xfrm>
                    </p:grpSpPr>
                    <p:sp>
                      <p:nvSpPr>
                        <p:cNvPr id="175" name="Freeform 62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46" y="1767"/>
                          <a:ext cx="137" cy="148"/>
                        </a:xfrm>
                        <a:custGeom>
                          <a:avLst/>
                          <a:gdLst>
                            <a:gd name="T0" fmla="*/ 0 w 686"/>
                            <a:gd name="T1" fmla="*/ 0 h 740"/>
                            <a:gd name="T2" fmla="*/ 0 w 686"/>
                            <a:gd name="T3" fmla="*/ 0 h 740"/>
                            <a:gd name="T4" fmla="*/ 0 w 686"/>
                            <a:gd name="T5" fmla="*/ 0 h 740"/>
                            <a:gd name="T6" fmla="*/ 0 w 686"/>
                            <a:gd name="T7" fmla="*/ 0 h 740"/>
                            <a:gd name="T8" fmla="*/ 0 w 686"/>
                            <a:gd name="T9" fmla="*/ 0 h 740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0" t="0" r="r" b="b"/>
                          <a:pathLst>
                            <a:path w="686" h="740">
                              <a:moveTo>
                                <a:pt x="589" y="740"/>
                              </a:moveTo>
                              <a:lnTo>
                                <a:pt x="686" y="24"/>
                              </a:lnTo>
                              <a:lnTo>
                                <a:pt x="95" y="0"/>
                              </a:lnTo>
                              <a:lnTo>
                                <a:pt x="0" y="638"/>
                              </a:lnTo>
                              <a:lnTo>
                                <a:pt x="589" y="74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A0A0A0"/>
                        </a:solidFill>
                        <a:ln w="3175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z="2000">
                            <a:solidFill>
                              <a:srgbClr val="000099"/>
                            </a:solidFill>
                            <a:latin typeface="Calibri" panose="020F0502020204030204" pitchFamily="34" charset="0"/>
                            <a:ea typeface="华文楷体" panose="02010600040101010101" pitchFamily="2" charset="-122"/>
                          </a:endParaRPr>
                        </a:p>
                      </p:txBody>
                    </p:sp>
                    <p:sp>
                      <p:nvSpPr>
                        <p:cNvPr id="176" name="Freeform 63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564" y="1771"/>
                          <a:ext cx="121" cy="147"/>
                        </a:xfrm>
                        <a:custGeom>
                          <a:avLst/>
                          <a:gdLst>
                            <a:gd name="T0" fmla="*/ 0 w 608"/>
                            <a:gd name="T1" fmla="*/ 0 h 735"/>
                            <a:gd name="T2" fmla="*/ 0 w 608"/>
                            <a:gd name="T3" fmla="*/ 0 h 735"/>
                            <a:gd name="T4" fmla="*/ 0 w 608"/>
                            <a:gd name="T5" fmla="*/ 0 h 735"/>
                            <a:gd name="T6" fmla="*/ 0 w 608"/>
                            <a:gd name="T7" fmla="*/ 0 h 735"/>
                            <a:gd name="T8" fmla="*/ 0 w 608"/>
                            <a:gd name="T9" fmla="*/ 0 h 735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0" t="0" r="r" b="b"/>
                          <a:pathLst>
                            <a:path w="608" h="735">
                              <a:moveTo>
                                <a:pt x="97" y="0"/>
                              </a:moveTo>
                              <a:lnTo>
                                <a:pt x="608" y="163"/>
                              </a:lnTo>
                              <a:lnTo>
                                <a:pt x="536" y="735"/>
                              </a:lnTo>
                              <a:lnTo>
                                <a:pt x="0" y="717"/>
                              </a:lnTo>
                              <a:lnTo>
                                <a:pt x="97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808080"/>
                        </a:solidFill>
                        <a:ln w="3175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z="2000">
                            <a:solidFill>
                              <a:srgbClr val="000099"/>
                            </a:solidFill>
                            <a:latin typeface="Calibri" panose="020F0502020204030204" pitchFamily="34" charset="0"/>
                            <a:ea typeface="华文楷体" panose="02010600040101010101" pitchFamily="2" charset="-122"/>
                          </a:endParaRPr>
                        </a:p>
                      </p:txBody>
                    </p:sp>
                    <p:sp>
                      <p:nvSpPr>
                        <p:cNvPr id="177" name="Freeform 64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62" y="1781"/>
                          <a:ext cx="98" cy="112"/>
                        </a:xfrm>
                        <a:custGeom>
                          <a:avLst/>
                          <a:gdLst>
                            <a:gd name="T0" fmla="*/ 0 w 493"/>
                            <a:gd name="T1" fmla="*/ 0 h 557"/>
                            <a:gd name="T2" fmla="*/ 0 w 493"/>
                            <a:gd name="T3" fmla="*/ 0 h 557"/>
                            <a:gd name="T4" fmla="*/ 0 w 493"/>
                            <a:gd name="T5" fmla="*/ 0 h 557"/>
                            <a:gd name="T6" fmla="*/ 0 w 493"/>
                            <a:gd name="T7" fmla="*/ 0 h 557"/>
                            <a:gd name="T8" fmla="*/ 0 w 493"/>
                            <a:gd name="T9" fmla="*/ 0 h 557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0" t="0" r="r" b="b"/>
                          <a:pathLst>
                            <a:path w="493" h="557">
                              <a:moveTo>
                                <a:pt x="493" y="25"/>
                              </a:moveTo>
                              <a:lnTo>
                                <a:pt x="423" y="557"/>
                              </a:lnTo>
                              <a:lnTo>
                                <a:pt x="0" y="494"/>
                              </a:lnTo>
                              <a:lnTo>
                                <a:pt x="73" y="0"/>
                              </a:lnTo>
                              <a:lnTo>
                                <a:pt x="493" y="2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C0C0"/>
                        </a:solidFill>
                        <a:ln w="3175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z="2000">
                            <a:solidFill>
                              <a:srgbClr val="000099"/>
                            </a:solidFill>
                            <a:latin typeface="Calibri" panose="020F0502020204030204" pitchFamily="34" charset="0"/>
                            <a:ea typeface="华文楷体" panose="02010600040101010101" pitchFamily="2" charset="-122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64" name="Group 6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24" y="1915"/>
                      <a:ext cx="97" cy="69"/>
                      <a:chOff x="424" y="1915"/>
                      <a:chExt cx="97" cy="69"/>
                    </a:xfrm>
                  </p:grpSpPr>
                  <p:sp>
                    <p:nvSpPr>
                      <p:cNvPr id="165" name="Freeform 6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24" y="1915"/>
                        <a:ext cx="97" cy="69"/>
                      </a:xfrm>
                      <a:custGeom>
                        <a:avLst/>
                        <a:gdLst>
                          <a:gd name="T0" fmla="*/ 0 w 483"/>
                          <a:gd name="T1" fmla="*/ 0 h 346"/>
                          <a:gd name="T2" fmla="*/ 0 w 483"/>
                          <a:gd name="T3" fmla="*/ 0 h 346"/>
                          <a:gd name="T4" fmla="*/ 0 w 483"/>
                          <a:gd name="T5" fmla="*/ 0 h 346"/>
                          <a:gd name="T6" fmla="*/ 0 w 483"/>
                          <a:gd name="T7" fmla="*/ 0 h 346"/>
                          <a:gd name="T8" fmla="*/ 0 w 483"/>
                          <a:gd name="T9" fmla="*/ 0 h 346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0" t="0" r="r" b="b"/>
                        <a:pathLst>
                          <a:path w="483" h="346">
                            <a:moveTo>
                              <a:pt x="0" y="0"/>
                            </a:moveTo>
                            <a:lnTo>
                              <a:pt x="483" y="104"/>
                            </a:lnTo>
                            <a:lnTo>
                              <a:pt x="483" y="346"/>
                            </a:lnTo>
                            <a:lnTo>
                              <a:pt x="0" y="195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404040"/>
                      </a:solidFill>
                      <a:ln w="3175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00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66" name="Line 67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433" y="1933"/>
                        <a:ext cx="26" cy="6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00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67" name="Line 6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72" y="1941"/>
                        <a:ext cx="34" cy="7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00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68" name="Line 6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65" y="1924"/>
                        <a:ext cx="1" cy="45"/>
                      </a:xfrm>
                      <a:prstGeom prst="line">
                        <a:avLst/>
                      </a:prstGeom>
                      <a:noFill/>
                      <a:ln w="31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00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69" name="Line 7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11" y="1934"/>
                        <a:ext cx="1" cy="49"/>
                      </a:xfrm>
                      <a:prstGeom prst="line">
                        <a:avLst/>
                      </a:prstGeom>
                      <a:noFill/>
                      <a:ln w="31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00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70" name="Line 7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25" y="1933"/>
                        <a:ext cx="88" cy="22"/>
                      </a:xfrm>
                      <a:prstGeom prst="line">
                        <a:avLst/>
                      </a:prstGeom>
                      <a:noFill/>
                      <a:ln w="31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00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71" name="Line 72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424" y="1926"/>
                        <a:ext cx="89" cy="21"/>
                      </a:xfrm>
                      <a:prstGeom prst="line">
                        <a:avLst/>
                      </a:prstGeom>
                      <a:noFill/>
                      <a:ln w="31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00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</p:grpSp>
              <p:grpSp>
                <p:nvGrpSpPr>
                  <p:cNvPr id="131" name="Group 73"/>
                  <p:cNvGrpSpPr>
                    <a:grpSpLocks/>
                  </p:cNvGrpSpPr>
                  <p:nvPr/>
                </p:nvGrpSpPr>
                <p:grpSpPr bwMode="auto">
                  <a:xfrm>
                    <a:off x="325" y="1917"/>
                    <a:ext cx="231" cy="118"/>
                    <a:chOff x="325" y="1917"/>
                    <a:chExt cx="231" cy="118"/>
                  </a:xfrm>
                </p:grpSpPr>
                <p:grpSp>
                  <p:nvGrpSpPr>
                    <p:cNvPr id="132" name="Group 7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04" y="1981"/>
                      <a:ext cx="37" cy="28"/>
                      <a:chOff x="504" y="1981"/>
                      <a:chExt cx="37" cy="28"/>
                    </a:xfrm>
                  </p:grpSpPr>
                  <p:sp>
                    <p:nvSpPr>
                      <p:cNvPr id="161" name="Freeform 7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31" y="1981"/>
                        <a:ext cx="10" cy="28"/>
                      </a:xfrm>
                      <a:custGeom>
                        <a:avLst/>
                        <a:gdLst>
                          <a:gd name="T0" fmla="*/ 0 w 53"/>
                          <a:gd name="T1" fmla="*/ 0 h 140"/>
                          <a:gd name="T2" fmla="*/ 0 w 53"/>
                          <a:gd name="T3" fmla="*/ 0 h 140"/>
                          <a:gd name="T4" fmla="*/ 0 w 53"/>
                          <a:gd name="T5" fmla="*/ 0 h 140"/>
                          <a:gd name="T6" fmla="*/ 0 w 53"/>
                          <a:gd name="T7" fmla="*/ 0 h 140"/>
                          <a:gd name="T8" fmla="*/ 0 w 53"/>
                          <a:gd name="T9" fmla="*/ 0 h 140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0" t="0" r="r" b="b"/>
                        <a:pathLst>
                          <a:path w="53" h="140">
                            <a:moveTo>
                              <a:pt x="37" y="0"/>
                            </a:moveTo>
                            <a:lnTo>
                              <a:pt x="53" y="131"/>
                            </a:lnTo>
                            <a:lnTo>
                              <a:pt x="14" y="140"/>
                            </a:lnTo>
                            <a:lnTo>
                              <a:pt x="0" y="6"/>
                            </a:lnTo>
                            <a:lnTo>
                              <a:pt x="37" y="0"/>
                            </a:lnTo>
                            <a:close/>
                          </a:path>
                        </a:pathLst>
                      </a:custGeom>
                      <a:solidFill>
                        <a:srgbClr val="606060"/>
                      </a:solidFill>
                      <a:ln w="3175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00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62" name="Freeform 7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04" y="1985"/>
                        <a:ext cx="29" cy="24"/>
                      </a:xfrm>
                      <a:custGeom>
                        <a:avLst/>
                        <a:gdLst>
                          <a:gd name="T0" fmla="*/ 0 w 148"/>
                          <a:gd name="T1" fmla="*/ 0 h 122"/>
                          <a:gd name="T2" fmla="*/ 0 w 148"/>
                          <a:gd name="T3" fmla="*/ 0 h 122"/>
                          <a:gd name="T4" fmla="*/ 0 w 148"/>
                          <a:gd name="T5" fmla="*/ 0 h 122"/>
                          <a:gd name="T6" fmla="*/ 0 w 148"/>
                          <a:gd name="T7" fmla="*/ 0 h 122"/>
                          <a:gd name="T8" fmla="*/ 0 w 148"/>
                          <a:gd name="T9" fmla="*/ 0 h 122"/>
                          <a:gd name="T10" fmla="*/ 0 w 148"/>
                          <a:gd name="T11" fmla="*/ 0 h 122"/>
                          <a:gd name="T12" fmla="*/ 0 w 148"/>
                          <a:gd name="T13" fmla="*/ 0 h 122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0" t="0" r="r" b="b"/>
                        <a:pathLst>
                          <a:path w="148" h="122">
                            <a:moveTo>
                              <a:pt x="136" y="5"/>
                            </a:moveTo>
                            <a:lnTo>
                              <a:pt x="148" y="122"/>
                            </a:lnTo>
                            <a:lnTo>
                              <a:pt x="0" y="61"/>
                            </a:lnTo>
                            <a:lnTo>
                              <a:pt x="58" y="43"/>
                            </a:lnTo>
                            <a:lnTo>
                              <a:pt x="111" y="70"/>
                            </a:lnTo>
                            <a:lnTo>
                              <a:pt x="94" y="0"/>
                            </a:lnTo>
                            <a:lnTo>
                              <a:pt x="136" y="5"/>
                            </a:lnTo>
                            <a:close/>
                          </a:path>
                        </a:pathLst>
                      </a:custGeom>
                      <a:solidFill>
                        <a:srgbClr val="404040"/>
                      </a:solidFill>
                      <a:ln w="3175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00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33" name="Group 7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25" y="1917"/>
                      <a:ext cx="231" cy="118"/>
                      <a:chOff x="325" y="1917"/>
                      <a:chExt cx="231" cy="118"/>
                    </a:xfrm>
                  </p:grpSpPr>
                  <p:sp>
                    <p:nvSpPr>
                      <p:cNvPr id="134" name="Freeform 7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26" y="1917"/>
                        <a:ext cx="226" cy="105"/>
                      </a:xfrm>
                      <a:custGeom>
                        <a:avLst/>
                        <a:gdLst>
                          <a:gd name="T0" fmla="*/ 0 w 1132"/>
                          <a:gd name="T1" fmla="*/ 0 h 525"/>
                          <a:gd name="T2" fmla="*/ 0 w 1132"/>
                          <a:gd name="T3" fmla="*/ 0 h 525"/>
                          <a:gd name="T4" fmla="*/ 0 w 1132"/>
                          <a:gd name="T5" fmla="*/ 0 h 525"/>
                          <a:gd name="T6" fmla="*/ 0 w 1132"/>
                          <a:gd name="T7" fmla="*/ 0 h 525"/>
                          <a:gd name="T8" fmla="*/ 0 w 1132"/>
                          <a:gd name="T9" fmla="*/ 0 h 525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0" t="0" r="r" b="b"/>
                        <a:pathLst>
                          <a:path w="1132" h="525">
                            <a:moveTo>
                              <a:pt x="1132" y="223"/>
                            </a:moveTo>
                            <a:lnTo>
                              <a:pt x="589" y="525"/>
                            </a:lnTo>
                            <a:lnTo>
                              <a:pt x="0" y="230"/>
                            </a:lnTo>
                            <a:lnTo>
                              <a:pt x="452" y="0"/>
                            </a:lnTo>
                            <a:lnTo>
                              <a:pt x="1132" y="223"/>
                            </a:lnTo>
                            <a:close/>
                          </a:path>
                        </a:pathLst>
                      </a:custGeom>
                      <a:solidFill>
                        <a:srgbClr val="808080"/>
                      </a:solidFill>
                      <a:ln w="3175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00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35" name="Freeform 7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43" y="1961"/>
                        <a:ext cx="113" cy="74"/>
                      </a:xfrm>
                      <a:custGeom>
                        <a:avLst/>
                        <a:gdLst>
                          <a:gd name="T0" fmla="*/ 0 w 566"/>
                          <a:gd name="T1" fmla="*/ 0 h 371"/>
                          <a:gd name="T2" fmla="*/ 0 w 566"/>
                          <a:gd name="T3" fmla="*/ 0 h 371"/>
                          <a:gd name="T4" fmla="*/ 0 w 566"/>
                          <a:gd name="T5" fmla="*/ 0 h 371"/>
                          <a:gd name="T6" fmla="*/ 0 w 566"/>
                          <a:gd name="T7" fmla="*/ 0 h 371"/>
                          <a:gd name="T8" fmla="*/ 0 w 566"/>
                          <a:gd name="T9" fmla="*/ 0 h 371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0" t="0" r="r" b="b"/>
                        <a:pathLst>
                          <a:path w="566" h="371">
                            <a:moveTo>
                              <a:pt x="547" y="0"/>
                            </a:moveTo>
                            <a:lnTo>
                              <a:pt x="0" y="307"/>
                            </a:lnTo>
                            <a:lnTo>
                              <a:pt x="16" y="371"/>
                            </a:lnTo>
                            <a:lnTo>
                              <a:pt x="566" y="60"/>
                            </a:lnTo>
                            <a:lnTo>
                              <a:pt x="547" y="0"/>
                            </a:lnTo>
                            <a:close/>
                          </a:path>
                        </a:pathLst>
                      </a:custGeom>
                      <a:solidFill>
                        <a:srgbClr val="606060"/>
                      </a:solidFill>
                      <a:ln w="3175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00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36" name="Freeform 8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25" y="1963"/>
                        <a:ext cx="121" cy="72"/>
                      </a:xfrm>
                      <a:custGeom>
                        <a:avLst/>
                        <a:gdLst>
                          <a:gd name="T0" fmla="*/ 0 w 605"/>
                          <a:gd name="T1" fmla="*/ 0 h 363"/>
                          <a:gd name="T2" fmla="*/ 0 w 605"/>
                          <a:gd name="T3" fmla="*/ 0 h 363"/>
                          <a:gd name="T4" fmla="*/ 0 w 605"/>
                          <a:gd name="T5" fmla="*/ 0 h 363"/>
                          <a:gd name="T6" fmla="*/ 0 w 605"/>
                          <a:gd name="T7" fmla="*/ 0 h 363"/>
                          <a:gd name="T8" fmla="*/ 0 w 605"/>
                          <a:gd name="T9" fmla="*/ 0 h 363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0" t="0" r="r" b="b"/>
                        <a:pathLst>
                          <a:path w="605" h="363">
                            <a:moveTo>
                              <a:pt x="605" y="363"/>
                            </a:moveTo>
                            <a:lnTo>
                              <a:pt x="587" y="295"/>
                            </a:lnTo>
                            <a:lnTo>
                              <a:pt x="0" y="0"/>
                            </a:lnTo>
                            <a:lnTo>
                              <a:pt x="21" y="53"/>
                            </a:lnTo>
                            <a:lnTo>
                              <a:pt x="605" y="363"/>
                            </a:lnTo>
                            <a:close/>
                          </a:path>
                        </a:pathLst>
                      </a:custGeom>
                      <a:solidFill>
                        <a:srgbClr val="404040"/>
                      </a:solidFill>
                      <a:ln w="3175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00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37" name="Freeform 8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17" y="1966"/>
                        <a:ext cx="90" cy="46"/>
                      </a:xfrm>
                      <a:custGeom>
                        <a:avLst/>
                        <a:gdLst>
                          <a:gd name="T0" fmla="*/ 0 w 454"/>
                          <a:gd name="T1" fmla="*/ 0 h 230"/>
                          <a:gd name="T2" fmla="*/ 0 w 454"/>
                          <a:gd name="T3" fmla="*/ 0 h 230"/>
                          <a:gd name="T4" fmla="*/ 0 w 454"/>
                          <a:gd name="T5" fmla="*/ 0 h 230"/>
                          <a:gd name="T6" fmla="*/ 0 w 454"/>
                          <a:gd name="T7" fmla="*/ 0 h 230"/>
                          <a:gd name="T8" fmla="*/ 0 w 454"/>
                          <a:gd name="T9" fmla="*/ 0 h 230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0" t="0" r="r" b="b"/>
                        <a:pathLst>
                          <a:path w="454" h="230">
                            <a:moveTo>
                              <a:pt x="454" y="59"/>
                            </a:moveTo>
                            <a:lnTo>
                              <a:pt x="297" y="0"/>
                            </a:lnTo>
                            <a:lnTo>
                              <a:pt x="0" y="161"/>
                            </a:lnTo>
                            <a:lnTo>
                              <a:pt x="151" y="230"/>
                            </a:lnTo>
                            <a:lnTo>
                              <a:pt x="454" y="59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00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38" name="Freeform 8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36" y="1934"/>
                        <a:ext cx="134" cy="61"/>
                      </a:xfrm>
                      <a:custGeom>
                        <a:avLst/>
                        <a:gdLst>
                          <a:gd name="T0" fmla="*/ 0 w 669"/>
                          <a:gd name="T1" fmla="*/ 0 h 309"/>
                          <a:gd name="T2" fmla="*/ 0 w 669"/>
                          <a:gd name="T3" fmla="*/ 0 h 309"/>
                          <a:gd name="T4" fmla="*/ 0 w 669"/>
                          <a:gd name="T5" fmla="*/ 0 h 309"/>
                          <a:gd name="T6" fmla="*/ 0 w 669"/>
                          <a:gd name="T7" fmla="*/ 0 h 309"/>
                          <a:gd name="T8" fmla="*/ 0 w 669"/>
                          <a:gd name="T9" fmla="*/ 0 h 309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0" t="0" r="r" b="b"/>
                        <a:pathLst>
                          <a:path w="669" h="309">
                            <a:moveTo>
                              <a:pt x="669" y="150"/>
                            </a:moveTo>
                            <a:lnTo>
                              <a:pt x="377" y="309"/>
                            </a:lnTo>
                            <a:lnTo>
                              <a:pt x="0" y="132"/>
                            </a:lnTo>
                            <a:lnTo>
                              <a:pt x="273" y="0"/>
                            </a:lnTo>
                            <a:lnTo>
                              <a:pt x="669" y="150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00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39" name="Freeform 8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93" y="1920"/>
                        <a:ext cx="148" cy="57"/>
                      </a:xfrm>
                      <a:custGeom>
                        <a:avLst/>
                        <a:gdLst>
                          <a:gd name="T0" fmla="*/ 0 w 738"/>
                          <a:gd name="T1" fmla="*/ 0 h 283"/>
                          <a:gd name="T2" fmla="*/ 0 w 738"/>
                          <a:gd name="T3" fmla="*/ 0 h 283"/>
                          <a:gd name="T4" fmla="*/ 0 w 738"/>
                          <a:gd name="T5" fmla="*/ 0 h 283"/>
                          <a:gd name="T6" fmla="*/ 0 w 738"/>
                          <a:gd name="T7" fmla="*/ 0 h 283"/>
                          <a:gd name="T8" fmla="*/ 0 w 738"/>
                          <a:gd name="T9" fmla="*/ 0 h 283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0" t="0" r="r" b="b"/>
                        <a:pathLst>
                          <a:path w="738" h="283">
                            <a:moveTo>
                              <a:pt x="584" y="283"/>
                            </a:moveTo>
                            <a:lnTo>
                              <a:pt x="738" y="205"/>
                            </a:lnTo>
                            <a:lnTo>
                              <a:pt x="118" y="0"/>
                            </a:lnTo>
                            <a:lnTo>
                              <a:pt x="0" y="60"/>
                            </a:lnTo>
                            <a:lnTo>
                              <a:pt x="584" y="283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00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0" name="Line 84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411" y="1923"/>
                        <a:ext cx="128" cy="44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80808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00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1" name="Line 85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404" y="1925"/>
                        <a:ext cx="124" cy="45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80808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00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2" name="Line 86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399" y="1930"/>
                        <a:ext cx="121" cy="46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80808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00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3" name="Line 87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384" y="1937"/>
                        <a:ext cx="119" cy="48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80808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00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4" name="Line 88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375" y="1942"/>
                        <a:ext cx="118" cy="48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80808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00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5" name="Line 89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365" y="1946"/>
                        <a:ext cx="119" cy="51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80808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00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6" name="Line 90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358" y="1951"/>
                        <a:ext cx="114" cy="50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80808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00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7" name="Line 91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347" y="1956"/>
                        <a:ext cx="114" cy="51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80808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00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8" name="Line 92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37" y="1974"/>
                        <a:ext cx="61" cy="34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80808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00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9" name="Line 93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26" y="1970"/>
                        <a:ext cx="58" cy="32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80808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00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0" name="Line 94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01" y="1959"/>
                        <a:ext cx="58" cy="31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80808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00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1" name="Line 95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387" y="1954"/>
                        <a:ext cx="58" cy="31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80808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00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2" name="Line 96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375" y="1949"/>
                        <a:ext cx="56" cy="31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80808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00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3" name="Line 97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364" y="1944"/>
                        <a:ext cx="53" cy="28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80808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00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4" name="Line 98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352" y="1939"/>
                        <a:ext cx="55" cy="28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80808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00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5" name="Line 9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94" y="1955"/>
                        <a:ext cx="28" cy="14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80808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00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6" name="Line 100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7" y="1949"/>
                        <a:ext cx="26" cy="14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80808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00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7" name="Line 101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0" y="1943"/>
                        <a:ext cx="28" cy="14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80808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00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8" name="Line 102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43" y="1937"/>
                        <a:ext cx="27" cy="13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80808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00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9" name="Line 103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27" y="1931"/>
                        <a:ext cx="26" cy="14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80808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00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60" name="Line 104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08" y="1925"/>
                        <a:ext cx="24" cy="13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80808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00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187" name="Group 105"/>
              <p:cNvGrpSpPr>
                <a:grpSpLocks/>
              </p:cNvGrpSpPr>
              <p:nvPr/>
            </p:nvGrpSpPr>
            <p:grpSpPr bwMode="auto">
              <a:xfrm>
                <a:off x="710436" y="4971716"/>
                <a:ext cx="81158" cy="164499"/>
                <a:chOff x="287" y="1872"/>
                <a:chExt cx="55" cy="108"/>
              </a:xfrm>
            </p:grpSpPr>
            <p:sp>
              <p:nvSpPr>
                <p:cNvPr id="188" name="Freeform 106"/>
                <p:cNvSpPr>
                  <a:spLocks/>
                </p:cNvSpPr>
                <p:nvPr/>
              </p:nvSpPr>
              <p:spPr bwMode="auto">
                <a:xfrm>
                  <a:off x="287" y="1872"/>
                  <a:ext cx="55" cy="108"/>
                </a:xfrm>
                <a:custGeom>
                  <a:avLst/>
                  <a:gdLst>
                    <a:gd name="T0" fmla="*/ 0 w 276"/>
                    <a:gd name="T1" fmla="*/ 0 h 540"/>
                    <a:gd name="T2" fmla="*/ 0 w 276"/>
                    <a:gd name="T3" fmla="*/ 0 h 540"/>
                    <a:gd name="T4" fmla="*/ 0 w 276"/>
                    <a:gd name="T5" fmla="*/ 0 h 540"/>
                    <a:gd name="T6" fmla="*/ 0 w 276"/>
                    <a:gd name="T7" fmla="*/ 0 h 540"/>
                    <a:gd name="T8" fmla="*/ 0 w 276"/>
                    <a:gd name="T9" fmla="*/ 0 h 540"/>
                    <a:gd name="T10" fmla="*/ 0 w 276"/>
                    <a:gd name="T11" fmla="*/ 0 h 540"/>
                    <a:gd name="T12" fmla="*/ 0 w 276"/>
                    <a:gd name="T13" fmla="*/ 0 h 540"/>
                    <a:gd name="T14" fmla="*/ 0 w 276"/>
                    <a:gd name="T15" fmla="*/ 0 h 540"/>
                    <a:gd name="T16" fmla="*/ 0 w 276"/>
                    <a:gd name="T17" fmla="*/ 0 h 540"/>
                    <a:gd name="T18" fmla="*/ 0 w 276"/>
                    <a:gd name="T19" fmla="*/ 0 h 540"/>
                    <a:gd name="T20" fmla="*/ 0 w 276"/>
                    <a:gd name="T21" fmla="*/ 0 h 540"/>
                    <a:gd name="T22" fmla="*/ 0 w 276"/>
                    <a:gd name="T23" fmla="*/ 0 h 540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76" h="540">
                      <a:moveTo>
                        <a:pt x="0" y="192"/>
                      </a:moveTo>
                      <a:lnTo>
                        <a:pt x="53" y="121"/>
                      </a:lnTo>
                      <a:lnTo>
                        <a:pt x="104" y="84"/>
                      </a:lnTo>
                      <a:lnTo>
                        <a:pt x="125" y="30"/>
                      </a:lnTo>
                      <a:lnTo>
                        <a:pt x="137" y="6"/>
                      </a:lnTo>
                      <a:lnTo>
                        <a:pt x="195" y="0"/>
                      </a:lnTo>
                      <a:lnTo>
                        <a:pt x="276" y="45"/>
                      </a:lnTo>
                      <a:lnTo>
                        <a:pt x="255" y="143"/>
                      </a:lnTo>
                      <a:lnTo>
                        <a:pt x="232" y="198"/>
                      </a:lnTo>
                      <a:lnTo>
                        <a:pt x="179" y="365"/>
                      </a:lnTo>
                      <a:lnTo>
                        <a:pt x="92" y="540"/>
                      </a:lnTo>
                      <a:lnTo>
                        <a:pt x="0" y="19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89" name="Freeform 107"/>
                <p:cNvSpPr>
                  <a:spLocks/>
                </p:cNvSpPr>
                <p:nvPr/>
              </p:nvSpPr>
              <p:spPr bwMode="auto">
                <a:xfrm>
                  <a:off x="296" y="1880"/>
                  <a:ext cx="43" cy="77"/>
                </a:xfrm>
                <a:custGeom>
                  <a:avLst/>
                  <a:gdLst>
                    <a:gd name="T0" fmla="*/ 0 w 216"/>
                    <a:gd name="T1" fmla="*/ 0 h 385"/>
                    <a:gd name="T2" fmla="*/ 0 w 216"/>
                    <a:gd name="T3" fmla="*/ 0 h 385"/>
                    <a:gd name="T4" fmla="*/ 0 w 216"/>
                    <a:gd name="T5" fmla="*/ 0 h 385"/>
                    <a:gd name="T6" fmla="*/ 0 w 216"/>
                    <a:gd name="T7" fmla="*/ 0 h 385"/>
                    <a:gd name="T8" fmla="*/ 0 w 216"/>
                    <a:gd name="T9" fmla="*/ 0 h 385"/>
                    <a:gd name="T10" fmla="*/ 0 w 216"/>
                    <a:gd name="T11" fmla="*/ 0 h 385"/>
                    <a:gd name="T12" fmla="*/ 0 w 216"/>
                    <a:gd name="T13" fmla="*/ 0 h 385"/>
                    <a:gd name="T14" fmla="*/ 0 w 216"/>
                    <a:gd name="T15" fmla="*/ 0 h 385"/>
                    <a:gd name="T16" fmla="*/ 0 w 216"/>
                    <a:gd name="T17" fmla="*/ 0 h 385"/>
                    <a:gd name="T18" fmla="*/ 0 w 216"/>
                    <a:gd name="T19" fmla="*/ 0 h 385"/>
                    <a:gd name="T20" fmla="*/ 0 w 216"/>
                    <a:gd name="T21" fmla="*/ 0 h 385"/>
                    <a:gd name="T22" fmla="*/ 0 w 216"/>
                    <a:gd name="T23" fmla="*/ 0 h 385"/>
                    <a:gd name="T24" fmla="*/ 0 w 216"/>
                    <a:gd name="T25" fmla="*/ 0 h 385"/>
                    <a:gd name="T26" fmla="*/ 0 w 216"/>
                    <a:gd name="T27" fmla="*/ 0 h 385"/>
                    <a:gd name="T28" fmla="*/ 0 w 216"/>
                    <a:gd name="T29" fmla="*/ 0 h 385"/>
                    <a:gd name="T30" fmla="*/ 0 w 216"/>
                    <a:gd name="T31" fmla="*/ 0 h 385"/>
                    <a:gd name="T32" fmla="*/ 0 w 216"/>
                    <a:gd name="T33" fmla="*/ 0 h 385"/>
                    <a:gd name="T34" fmla="*/ 0 w 216"/>
                    <a:gd name="T35" fmla="*/ 0 h 385"/>
                    <a:gd name="T36" fmla="*/ 0 w 216"/>
                    <a:gd name="T37" fmla="*/ 0 h 385"/>
                    <a:gd name="T38" fmla="*/ 0 w 216"/>
                    <a:gd name="T39" fmla="*/ 0 h 385"/>
                    <a:gd name="T40" fmla="*/ 0 w 216"/>
                    <a:gd name="T41" fmla="*/ 0 h 385"/>
                    <a:gd name="T42" fmla="*/ 0 w 216"/>
                    <a:gd name="T43" fmla="*/ 0 h 385"/>
                    <a:gd name="T44" fmla="*/ 0 w 216"/>
                    <a:gd name="T45" fmla="*/ 0 h 385"/>
                    <a:gd name="T46" fmla="*/ 0 w 216"/>
                    <a:gd name="T47" fmla="*/ 0 h 385"/>
                    <a:gd name="T48" fmla="*/ 0 w 216"/>
                    <a:gd name="T49" fmla="*/ 0 h 385"/>
                    <a:gd name="T50" fmla="*/ 0 w 216"/>
                    <a:gd name="T51" fmla="*/ 0 h 385"/>
                    <a:gd name="T52" fmla="*/ 0 w 216"/>
                    <a:gd name="T53" fmla="*/ 0 h 385"/>
                    <a:gd name="T54" fmla="*/ 0 w 216"/>
                    <a:gd name="T55" fmla="*/ 0 h 385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0" t="0" r="r" b="b"/>
                  <a:pathLst>
                    <a:path w="216" h="385">
                      <a:moveTo>
                        <a:pt x="91" y="0"/>
                      </a:moveTo>
                      <a:lnTo>
                        <a:pt x="115" y="25"/>
                      </a:lnTo>
                      <a:lnTo>
                        <a:pt x="165" y="46"/>
                      </a:lnTo>
                      <a:lnTo>
                        <a:pt x="216" y="44"/>
                      </a:lnTo>
                      <a:lnTo>
                        <a:pt x="185" y="132"/>
                      </a:lnTo>
                      <a:lnTo>
                        <a:pt x="147" y="128"/>
                      </a:lnTo>
                      <a:lnTo>
                        <a:pt x="118" y="112"/>
                      </a:lnTo>
                      <a:lnTo>
                        <a:pt x="134" y="138"/>
                      </a:lnTo>
                      <a:lnTo>
                        <a:pt x="177" y="146"/>
                      </a:lnTo>
                      <a:lnTo>
                        <a:pt x="145" y="242"/>
                      </a:lnTo>
                      <a:lnTo>
                        <a:pt x="124" y="312"/>
                      </a:lnTo>
                      <a:lnTo>
                        <a:pt x="115" y="271"/>
                      </a:lnTo>
                      <a:lnTo>
                        <a:pt x="103" y="197"/>
                      </a:lnTo>
                      <a:lnTo>
                        <a:pt x="102" y="155"/>
                      </a:lnTo>
                      <a:lnTo>
                        <a:pt x="94" y="173"/>
                      </a:lnTo>
                      <a:lnTo>
                        <a:pt x="94" y="222"/>
                      </a:lnTo>
                      <a:lnTo>
                        <a:pt x="103" y="290"/>
                      </a:lnTo>
                      <a:lnTo>
                        <a:pt x="110" y="333"/>
                      </a:lnTo>
                      <a:lnTo>
                        <a:pt x="91" y="385"/>
                      </a:lnTo>
                      <a:lnTo>
                        <a:pt x="55" y="250"/>
                      </a:lnTo>
                      <a:lnTo>
                        <a:pt x="39" y="204"/>
                      </a:lnTo>
                      <a:lnTo>
                        <a:pt x="12" y="135"/>
                      </a:lnTo>
                      <a:lnTo>
                        <a:pt x="0" y="115"/>
                      </a:lnTo>
                      <a:lnTo>
                        <a:pt x="16" y="88"/>
                      </a:lnTo>
                      <a:lnTo>
                        <a:pt x="64" y="64"/>
                      </a:lnTo>
                      <a:lnTo>
                        <a:pt x="81" y="87"/>
                      </a:lnTo>
                      <a:lnTo>
                        <a:pt x="71" y="46"/>
                      </a:lnTo>
                      <a:lnTo>
                        <a:pt x="9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grpSp>
            <p:nvGrpSpPr>
              <p:cNvPr id="190" name="Group 108"/>
              <p:cNvGrpSpPr>
                <a:grpSpLocks/>
              </p:cNvGrpSpPr>
              <p:nvPr/>
            </p:nvGrpSpPr>
            <p:grpSpPr bwMode="auto">
              <a:xfrm>
                <a:off x="697156" y="4877281"/>
                <a:ext cx="103293" cy="115759"/>
                <a:chOff x="278" y="1810"/>
                <a:chExt cx="70" cy="76"/>
              </a:xfrm>
            </p:grpSpPr>
            <p:sp>
              <p:nvSpPr>
                <p:cNvPr id="191" name="Freeform 109"/>
                <p:cNvSpPr>
                  <a:spLocks/>
                </p:cNvSpPr>
                <p:nvPr/>
              </p:nvSpPr>
              <p:spPr bwMode="auto">
                <a:xfrm>
                  <a:off x="297" y="1815"/>
                  <a:ext cx="51" cy="71"/>
                </a:xfrm>
                <a:custGeom>
                  <a:avLst/>
                  <a:gdLst>
                    <a:gd name="T0" fmla="*/ 0 w 256"/>
                    <a:gd name="T1" fmla="*/ 0 h 356"/>
                    <a:gd name="T2" fmla="*/ 0 w 256"/>
                    <a:gd name="T3" fmla="*/ 0 h 356"/>
                    <a:gd name="T4" fmla="*/ 0 w 256"/>
                    <a:gd name="T5" fmla="*/ 0 h 356"/>
                    <a:gd name="T6" fmla="*/ 0 w 256"/>
                    <a:gd name="T7" fmla="*/ 0 h 356"/>
                    <a:gd name="T8" fmla="*/ 0 w 256"/>
                    <a:gd name="T9" fmla="*/ 0 h 356"/>
                    <a:gd name="T10" fmla="*/ 0 w 256"/>
                    <a:gd name="T11" fmla="*/ 0 h 356"/>
                    <a:gd name="T12" fmla="*/ 0 w 256"/>
                    <a:gd name="T13" fmla="*/ 0 h 356"/>
                    <a:gd name="T14" fmla="*/ 0 w 256"/>
                    <a:gd name="T15" fmla="*/ 0 h 356"/>
                    <a:gd name="T16" fmla="*/ 0 w 256"/>
                    <a:gd name="T17" fmla="*/ 0 h 356"/>
                    <a:gd name="T18" fmla="*/ 0 w 256"/>
                    <a:gd name="T19" fmla="*/ 0 h 356"/>
                    <a:gd name="T20" fmla="*/ 0 w 256"/>
                    <a:gd name="T21" fmla="*/ 0 h 356"/>
                    <a:gd name="T22" fmla="*/ 0 w 256"/>
                    <a:gd name="T23" fmla="*/ 0 h 356"/>
                    <a:gd name="T24" fmla="*/ 0 w 256"/>
                    <a:gd name="T25" fmla="*/ 0 h 356"/>
                    <a:gd name="T26" fmla="*/ 0 w 256"/>
                    <a:gd name="T27" fmla="*/ 0 h 356"/>
                    <a:gd name="T28" fmla="*/ 0 w 256"/>
                    <a:gd name="T29" fmla="*/ 0 h 356"/>
                    <a:gd name="T30" fmla="*/ 0 w 256"/>
                    <a:gd name="T31" fmla="*/ 0 h 356"/>
                    <a:gd name="T32" fmla="*/ 0 w 256"/>
                    <a:gd name="T33" fmla="*/ 0 h 356"/>
                    <a:gd name="T34" fmla="*/ 0 w 256"/>
                    <a:gd name="T35" fmla="*/ 0 h 356"/>
                    <a:gd name="T36" fmla="*/ 0 w 256"/>
                    <a:gd name="T37" fmla="*/ 0 h 356"/>
                    <a:gd name="T38" fmla="*/ 0 w 256"/>
                    <a:gd name="T39" fmla="*/ 0 h 356"/>
                    <a:gd name="T40" fmla="*/ 0 w 256"/>
                    <a:gd name="T41" fmla="*/ 0 h 356"/>
                    <a:gd name="T42" fmla="*/ 0 w 256"/>
                    <a:gd name="T43" fmla="*/ 0 h 356"/>
                    <a:gd name="T44" fmla="*/ 0 w 256"/>
                    <a:gd name="T45" fmla="*/ 0 h 356"/>
                    <a:gd name="T46" fmla="*/ 0 w 256"/>
                    <a:gd name="T47" fmla="*/ 0 h 356"/>
                    <a:gd name="T48" fmla="*/ 0 w 256"/>
                    <a:gd name="T49" fmla="*/ 0 h 356"/>
                    <a:gd name="T50" fmla="*/ 0 w 256"/>
                    <a:gd name="T51" fmla="*/ 0 h 356"/>
                    <a:gd name="T52" fmla="*/ 0 w 256"/>
                    <a:gd name="T53" fmla="*/ 0 h 356"/>
                    <a:gd name="T54" fmla="*/ 0 w 256"/>
                    <a:gd name="T55" fmla="*/ 0 h 356"/>
                    <a:gd name="T56" fmla="*/ 0 w 256"/>
                    <a:gd name="T57" fmla="*/ 0 h 356"/>
                    <a:gd name="T58" fmla="*/ 0 w 256"/>
                    <a:gd name="T59" fmla="*/ 0 h 356"/>
                    <a:gd name="T60" fmla="*/ 0 w 256"/>
                    <a:gd name="T61" fmla="*/ 0 h 356"/>
                    <a:gd name="T62" fmla="*/ 0 w 256"/>
                    <a:gd name="T63" fmla="*/ 0 h 356"/>
                    <a:gd name="T64" fmla="*/ 0 w 256"/>
                    <a:gd name="T65" fmla="*/ 0 h 356"/>
                    <a:gd name="T66" fmla="*/ 0 w 256"/>
                    <a:gd name="T67" fmla="*/ 0 h 356"/>
                    <a:gd name="T68" fmla="*/ 0 w 256"/>
                    <a:gd name="T69" fmla="*/ 0 h 356"/>
                    <a:gd name="T70" fmla="*/ 0 w 256"/>
                    <a:gd name="T71" fmla="*/ 0 h 356"/>
                    <a:gd name="T72" fmla="*/ 0 w 256"/>
                    <a:gd name="T73" fmla="*/ 0 h 356"/>
                    <a:gd name="T74" fmla="*/ 0 w 256"/>
                    <a:gd name="T75" fmla="*/ 0 h 356"/>
                    <a:gd name="T76" fmla="*/ 0 w 256"/>
                    <a:gd name="T77" fmla="*/ 0 h 356"/>
                    <a:gd name="T78" fmla="*/ 0 w 256"/>
                    <a:gd name="T79" fmla="*/ 0 h 356"/>
                    <a:gd name="T80" fmla="*/ 0 w 256"/>
                    <a:gd name="T81" fmla="*/ 0 h 356"/>
                    <a:gd name="T82" fmla="*/ 0 w 256"/>
                    <a:gd name="T83" fmla="*/ 0 h 356"/>
                    <a:gd name="T84" fmla="*/ 0 w 256"/>
                    <a:gd name="T85" fmla="*/ 0 h 356"/>
                    <a:gd name="T86" fmla="*/ 0 w 256"/>
                    <a:gd name="T87" fmla="*/ 0 h 356"/>
                    <a:gd name="T88" fmla="*/ 0 w 256"/>
                    <a:gd name="T89" fmla="*/ 0 h 356"/>
                    <a:gd name="T90" fmla="*/ 0 w 256"/>
                    <a:gd name="T91" fmla="*/ 0 h 356"/>
                    <a:gd name="T92" fmla="*/ 0 w 256"/>
                    <a:gd name="T93" fmla="*/ 0 h 356"/>
                    <a:gd name="T94" fmla="*/ 0 w 256"/>
                    <a:gd name="T95" fmla="*/ 0 h 35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0" t="0" r="r" b="b"/>
                  <a:pathLst>
                    <a:path w="256" h="356">
                      <a:moveTo>
                        <a:pt x="3" y="130"/>
                      </a:moveTo>
                      <a:lnTo>
                        <a:pt x="11" y="155"/>
                      </a:lnTo>
                      <a:lnTo>
                        <a:pt x="26" y="167"/>
                      </a:lnTo>
                      <a:lnTo>
                        <a:pt x="35" y="187"/>
                      </a:lnTo>
                      <a:lnTo>
                        <a:pt x="45" y="203"/>
                      </a:lnTo>
                      <a:lnTo>
                        <a:pt x="61" y="218"/>
                      </a:lnTo>
                      <a:lnTo>
                        <a:pt x="73" y="227"/>
                      </a:lnTo>
                      <a:lnTo>
                        <a:pt x="93" y="238"/>
                      </a:lnTo>
                      <a:lnTo>
                        <a:pt x="96" y="252"/>
                      </a:lnTo>
                      <a:lnTo>
                        <a:pt x="96" y="270"/>
                      </a:lnTo>
                      <a:lnTo>
                        <a:pt x="91" y="315"/>
                      </a:lnTo>
                      <a:lnTo>
                        <a:pt x="127" y="341"/>
                      </a:lnTo>
                      <a:lnTo>
                        <a:pt x="157" y="354"/>
                      </a:lnTo>
                      <a:lnTo>
                        <a:pt x="182" y="356"/>
                      </a:lnTo>
                      <a:lnTo>
                        <a:pt x="207" y="354"/>
                      </a:lnTo>
                      <a:lnTo>
                        <a:pt x="216" y="325"/>
                      </a:lnTo>
                      <a:lnTo>
                        <a:pt x="222" y="260"/>
                      </a:lnTo>
                      <a:lnTo>
                        <a:pt x="237" y="237"/>
                      </a:lnTo>
                      <a:lnTo>
                        <a:pt x="248" y="204"/>
                      </a:lnTo>
                      <a:lnTo>
                        <a:pt x="250" y="173"/>
                      </a:lnTo>
                      <a:lnTo>
                        <a:pt x="255" y="131"/>
                      </a:lnTo>
                      <a:lnTo>
                        <a:pt x="256" y="107"/>
                      </a:lnTo>
                      <a:lnTo>
                        <a:pt x="255" y="92"/>
                      </a:lnTo>
                      <a:lnTo>
                        <a:pt x="248" y="66"/>
                      </a:lnTo>
                      <a:lnTo>
                        <a:pt x="234" y="52"/>
                      </a:lnTo>
                      <a:lnTo>
                        <a:pt x="215" y="48"/>
                      </a:lnTo>
                      <a:lnTo>
                        <a:pt x="208" y="33"/>
                      </a:lnTo>
                      <a:lnTo>
                        <a:pt x="191" y="23"/>
                      </a:lnTo>
                      <a:lnTo>
                        <a:pt x="173" y="33"/>
                      </a:lnTo>
                      <a:lnTo>
                        <a:pt x="160" y="12"/>
                      </a:lnTo>
                      <a:lnTo>
                        <a:pt x="140" y="5"/>
                      </a:lnTo>
                      <a:lnTo>
                        <a:pt x="118" y="24"/>
                      </a:lnTo>
                      <a:lnTo>
                        <a:pt x="108" y="0"/>
                      </a:lnTo>
                      <a:lnTo>
                        <a:pt x="78" y="3"/>
                      </a:lnTo>
                      <a:lnTo>
                        <a:pt x="63" y="42"/>
                      </a:lnTo>
                      <a:lnTo>
                        <a:pt x="60" y="64"/>
                      </a:lnTo>
                      <a:lnTo>
                        <a:pt x="57" y="93"/>
                      </a:lnTo>
                      <a:lnTo>
                        <a:pt x="51" y="131"/>
                      </a:lnTo>
                      <a:lnTo>
                        <a:pt x="43" y="116"/>
                      </a:lnTo>
                      <a:lnTo>
                        <a:pt x="39" y="89"/>
                      </a:lnTo>
                      <a:lnTo>
                        <a:pt x="34" y="70"/>
                      </a:lnTo>
                      <a:lnTo>
                        <a:pt x="27" y="61"/>
                      </a:lnTo>
                      <a:lnTo>
                        <a:pt x="12" y="54"/>
                      </a:lnTo>
                      <a:lnTo>
                        <a:pt x="4" y="57"/>
                      </a:lnTo>
                      <a:lnTo>
                        <a:pt x="0" y="66"/>
                      </a:lnTo>
                      <a:lnTo>
                        <a:pt x="5" y="80"/>
                      </a:lnTo>
                      <a:lnTo>
                        <a:pt x="7" y="107"/>
                      </a:lnTo>
                      <a:lnTo>
                        <a:pt x="3" y="130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w="3175">
                  <a:solidFill>
                    <a:srgbClr val="402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92" name="Freeform 110"/>
                <p:cNvSpPr>
                  <a:spLocks/>
                </p:cNvSpPr>
                <p:nvPr/>
              </p:nvSpPr>
              <p:spPr bwMode="auto">
                <a:xfrm>
                  <a:off x="320" y="1820"/>
                  <a:ext cx="26" cy="27"/>
                </a:xfrm>
                <a:custGeom>
                  <a:avLst/>
                  <a:gdLst>
                    <a:gd name="T0" fmla="*/ 0 w 129"/>
                    <a:gd name="T1" fmla="*/ 0 h 134"/>
                    <a:gd name="T2" fmla="*/ 0 w 129"/>
                    <a:gd name="T3" fmla="*/ 0 h 134"/>
                    <a:gd name="T4" fmla="*/ 0 w 129"/>
                    <a:gd name="T5" fmla="*/ 0 h 134"/>
                    <a:gd name="T6" fmla="*/ 0 w 129"/>
                    <a:gd name="T7" fmla="*/ 0 h 134"/>
                    <a:gd name="T8" fmla="*/ 0 w 129"/>
                    <a:gd name="T9" fmla="*/ 0 h 134"/>
                    <a:gd name="T10" fmla="*/ 0 w 129"/>
                    <a:gd name="T11" fmla="*/ 0 h 134"/>
                    <a:gd name="T12" fmla="*/ 0 w 129"/>
                    <a:gd name="T13" fmla="*/ 0 h 134"/>
                    <a:gd name="T14" fmla="*/ 0 w 129"/>
                    <a:gd name="T15" fmla="*/ 0 h 134"/>
                    <a:gd name="T16" fmla="*/ 0 w 129"/>
                    <a:gd name="T17" fmla="*/ 0 h 134"/>
                    <a:gd name="T18" fmla="*/ 0 w 129"/>
                    <a:gd name="T19" fmla="*/ 0 h 134"/>
                    <a:gd name="T20" fmla="*/ 0 w 129"/>
                    <a:gd name="T21" fmla="*/ 0 h 134"/>
                    <a:gd name="T22" fmla="*/ 0 w 129"/>
                    <a:gd name="T23" fmla="*/ 0 h 134"/>
                    <a:gd name="T24" fmla="*/ 0 w 129"/>
                    <a:gd name="T25" fmla="*/ 0 h 134"/>
                    <a:gd name="T26" fmla="*/ 0 w 129"/>
                    <a:gd name="T27" fmla="*/ 0 h 134"/>
                    <a:gd name="T28" fmla="*/ 0 w 129"/>
                    <a:gd name="T29" fmla="*/ 0 h 134"/>
                    <a:gd name="T30" fmla="*/ 0 w 129"/>
                    <a:gd name="T31" fmla="*/ 0 h 134"/>
                    <a:gd name="T32" fmla="*/ 0 w 129"/>
                    <a:gd name="T33" fmla="*/ 0 h 134"/>
                    <a:gd name="T34" fmla="*/ 0 w 129"/>
                    <a:gd name="T35" fmla="*/ 0 h 134"/>
                    <a:gd name="T36" fmla="*/ 0 w 129"/>
                    <a:gd name="T37" fmla="*/ 0 h 134"/>
                    <a:gd name="T38" fmla="*/ 0 w 129"/>
                    <a:gd name="T39" fmla="*/ 0 h 134"/>
                    <a:gd name="T40" fmla="*/ 0 w 129"/>
                    <a:gd name="T41" fmla="*/ 0 h 134"/>
                    <a:gd name="T42" fmla="*/ 0 w 129"/>
                    <a:gd name="T43" fmla="*/ 0 h 134"/>
                    <a:gd name="T44" fmla="*/ 0 w 129"/>
                    <a:gd name="T45" fmla="*/ 0 h 134"/>
                    <a:gd name="T46" fmla="*/ 0 w 129"/>
                    <a:gd name="T47" fmla="*/ 0 h 134"/>
                    <a:gd name="T48" fmla="*/ 0 w 129"/>
                    <a:gd name="T49" fmla="*/ 0 h 134"/>
                    <a:gd name="T50" fmla="*/ 0 w 129"/>
                    <a:gd name="T51" fmla="*/ 0 h 134"/>
                    <a:gd name="T52" fmla="*/ 0 w 129"/>
                    <a:gd name="T53" fmla="*/ 0 h 134"/>
                    <a:gd name="T54" fmla="*/ 0 w 129"/>
                    <a:gd name="T55" fmla="*/ 0 h 134"/>
                    <a:gd name="T56" fmla="*/ 0 w 129"/>
                    <a:gd name="T57" fmla="*/ 0 h 134"/>
                    <a:gd name="T58" fmla="*/ 0 w 129"/>
                    <a:gd name="T59" fmla="*/ 0 h 134"/>
                    <a:gd name="T60" fmla="*/ 0 w 129"/>
                    <a:gd name="T61" fmla="*/ 0 h 134"/>
                    <a:gd name="T62" fmla="*/ 0 w 129"/>
                    <a:gd name="T63" fmla="*/ 0 h 134"/>
                    <a:gd name="T64" fmla="*/ 0 w 129"/>
                    <a:gd name="T65" fmla="*/ 0 h 134"/>
                    <a:gd name="T66" fmla="*/ 0 w 129"/>
                    <a:gd name="T67" fmla="*/ 0 h 134"/>
                    <a:gd name="T68" fmla="*/ 0 w 129"/>
                    <a:gd name="T69" fmla="*/ 0 h 134"/>
                    <a:gd name="T70" fmla="*/ 0 w 129"/>
                    <a:gd name="T71" fmla="*/ 0 h 134"/>
                    <a:gd name="T72" fmla="*/ 0 w 129"/>
                    <a:gd name="T73" fmla="*/ 0 h 134"/>
                    <a:gd name="T74" fmla="*/ 0 w 129"/>
                    <a:gd name="T75" fmla="*/ 0 h 134"/>
                    <a:gd name="T76" fmla="*/ 0 w 129"/>
                    <a:gd name="T77" fmla="*/ 0 h 134"/>
                    <a:gd name="T78" fmla="*/ 0 w 129"/>
                    <a:gd name="T79" fmla="*/ 0 h 134"/>
                    <a:gd name="T80" fmla="*/ 0 w 129"/>
                    <a:gd name="T81" fmla="*/ 0 h 134"/>
                    <a:gd name="T82" fmla="*/ 0 w 129"/>
                    <a:gd name="T83" fmla="*/ 0 h 134"/>
                    <a:gd name="T84" fmla="*/ 0 w 129"/>
                    <a:gd name="T85" fmla="*/ 0 h 134"/>
                    <a:gd name="T86" fmla="*/ 0 w 129"/>
                    <a:gd name="T87" fmla="*/ 0 h 134"/>
                    <a:gd name="T88" fmla="*/ 0 w 129"/>
                    <a:gd name="T89" fmla="*/ 0 h 134"/>
                    <a:gd name="T90" fmla="*/ 0 w 129"/>
                    <a:gd name="T91" fmla="*/ 0 h 134"/>
                    <a:gd name="T92" fmla="*/ 0 w 129"/>
                    <a:gd name="T93" fmla="*/ 0 h 134"/>
                    <a:gd name="T94" fmla="*/ 0 w 129"/>
                    <a:gd name="T95" fmla="*/ 0 h 134"/>
                    <a:gd name="T96" fmla="*/ 0 w 129"/>
                    <a:gd name="T97" fmla="*/ 0 h 134"/>
                    <a:gd name="T98" fmla="*/ 0 w 129"/>
                    <a:gd name="T99" fmla="*/ 0 h 134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129" h="134">
                      <a:moveTo>
                        <a:pt x="6" y="2"/>
                      </a:moveTo>
                      <a:lnTo>
                        <a:pt x="13" y="30"/>
                      </a:lnTo>
                      <a:lnTo>
                        <a:pt x="22" y="49"/>
                      </a:lnTo>
                      <a:lnTo>
                        <a:pt x="11" y="91"/>
                      </a:lnTo>
                      <a:lnTo>
                        <a:pt x="18" y="100"/>
                      </a:lnTo>
                      <a:lnTo>
                        <a:pt x="28" y="104"/>
                      </a:lnTo>
                      <a:lnTo>
                        <a:pt x="41" y="102"/>
                      </a:lnTo>
                      <a:lnTo>
                        <a:pt x="51" y="79"/>
                      </a:lnTo>
                      <a:lnTo>
                        <a:pt x="60" y="61"/>
                      </a:lnTo>
                      <a:lnTo>
                        <a:pt x="55" y="36"/>
                      </a:lnTo>
                      <a:lnTo>
                        <a:pt x="53" y="9"/>
                      </a:lnTo>
                      <a:lnTo>
                        <a:pt x="60" y="12"/>
                      </a:lnTo>
                      <a:lnTo>
                        <a:pt x="62" y="37"/>
                      </a:lnTo>
                      <a:lnTo>
                        <a:pt x="65" y="54"/>
                      </a:lnTo>
                      <a:lnTo>
                        <a:pt x="65" y="68"/>
                      </a:lnTo>
                      <a:lnTo>
                        <a:pt x="56" y="83"/>
                      </a:lnTo>
                      <a:lnTo>
                        <a:pt x="47" y="100"/>
                      </a:lnTo>
                      <a:lnTo>
                        <a:pt x="46" y="116"/>
                      </a:lnTo>
                      <a:lnTo>
                        <a:pt x="56" y="123"/>
                      </a:lnTo>
                      <a:lnTo>
                        <a:pt x="75" y="120"/>
                      </a:lnTo>
                      <a:lnTo>
                        <a:pt x="86" y="106"/>
                      </a:lnTo>
                      <a:lnTo>
                        <a:pt x="104" y="84"/>
                      </a:lnTo>
                      <a:lnTo>
                        <a:pt x="103" y="70"/>
                      </a:lnTo>
                      <a:lnTo>
                        <a:pt x="101" y="45"/>
                      </a:lnTo>
                      <a:lnTo>
                        <a:pt x="107" y="65"/>
                      </a:lnTo>
                      <a:lnTo>
                        <a:pt x="108" y="84"/>
                      </a:lnTo>
                      <a:lnTo>
                        <a:pt x="94" y="103"/>
                      </a:lnTo>
                      <a:lnTo>
                        <a:pt x="93" y="117"/>
                      </a:lnTo>
                      <a:lnTo>
                        <a:pt x="96" y="128"/>
                      </a:lnTo>
                      <a:lnTo>
                        <a:pt x="104" y="131"/>
                      </a:lnTo>
                      <a:lnTo>
                        <a:pt x="113" y="125"/>
                      </a:lnTo>
                      <a:lnTo>
                        <a:pt x="129" y="109"/>
                      </a:lnTo>
                      <a:lnTo>
                        <a:pt x="116" y="127"/>
                      </a:lnTo>
                      <a:lnTo>
                        <a:pt x="111" y="134"/>
                      </a:lnTo>
                      <a:lnTo>
                        <a:pt x="97" y="134"/>
                      </a:lnTo>
                      <a:lnTo>
                        <a:pt x="91" y="126"/>
                      </a:lnTo>
                      <a:lnTo>
                        <a:pt x="87" y="114"/>
                      </a:lnTo>
                      <a:lnTo>
                        <a:pt x="79" y="125"/>
                      </a:lnTo>
                      <a:lnTo>
                        <a:pt x="63" y="127"/>
                      </a:lnTo>
                      <a:lnTo>
                        <a:pt x="49" y="127"/>
                      </a:lnTo>
                      <a:lnTo>
                        <a:pt x="43" y="116"/>
                      </a:lnTo>
                      <a:lnTo>
                        <a:pt x="41" y="106"/>
                      </a:lnTo>
                      <a:lnTo>
                        <a:pt x="35" y="109"/>
                      </a:lnTo>
                      <a:lnTo>
                        <a:pt x="24" y="109"/>
                      </a:lnTo>
                      <a:lnTo>
                        <a:pt x="11" y="101"/>
                      </a:lnTo>
                      <a:lnTo>
                        <a:pt x="8" y="86"/>
                      </a:lnTo>
                      <a:lnTo>
                        <a:pt x="18" y="51"/>
                      </a:lnTo>
                      <a:lnTo>
                        <a:pt x="7" y="29"/>
                      </a:lnTo>
                      <a:lnTo>
                        <a:pt x="0" y="0"/>
                      </a:lnTo>
                      <a:lnTo>
                        <a:pt x="6" y="2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93" name="Freeform 111"/>
                <p:cNvSpPr>
                  <a:spLocks/>
                </p:cNvSpPr>
                <p:nvPr/>
              </p:nvSpPr>
              <p:spPr bwMode="auto">
                <a:xfrm>
                  <a:off x="325" y="1834"/>
                  <a:ext cx="4" cy="1"/>
                </a:xfrm>
                <a:custGeom>
                  <a:avLst/>
                  <a:gdLst>
                    <a:gd name="T0" fmla="*/ 0 w 20"/>
                    <a:gd name="T1" fmla="*/ 0 h 5"/>
                    <a:gd name="T2" fmla="*/ 0 w 20"/>
                    <a:gd name="T3" fmla="*/ 0 h 5"/>
                    <a:gd name="T4" fmla="*/ 0 w 20"/>
                    <a:gd name="T5" fmla="*/ 0 h 5"/>
                    <a:gd name="T6" fmla="*/ 0 w 20"/>
                    <a:gd name="T7" fmla="*/ 0 h 5"/>
                    <a:gd name="T8" fmla="*/ 0 w 20"/>
                    <a:gd name="T9" fmla="*/ 0 h 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0" h="5">
                      <a:moveTo>
                        <a:pt x="0" y="5"/>
                      </a:moveTo>
                      <a:lnTo>
                        <a:pt x="6" y="4"/>
                      </a:lnTo>
                      <a:lnTo>
                        <a:pt x="20" y="4"/>
                      </a:lnTo>
                      <a:lnTo>
                        <a:pt x="5" y="0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94" name="Freeform 112"/>
                <p:cNvSpPr>
                  <a:spLocks/>
                </p:cNvSpPr>
                <p:nvPr/>
              </p:nvSpPr>
              <p:spPr bwMode="auto">
                <a:xfrm>
                  <a:off x="330" y="1838"/>
                  <a:ext cx="6" cy="2"/>
                </a:xfrm>
                <a:custGeom>
                  <a:avLst/>
                  <a:gdLst>
                    <a:gd name="T0" fmla="*/ 0 w 27"/>
                    <a:gd name="T1" fmla="*/ 0 h 9"/>
                    <a:gd name="T2" fmla="*/ 0 w 27"/>
                    <a:gd name="T3" fmla="*/ 0 h 9"/>
                    <a:gd name="T4" fmla="*/ 0 w 27"/>
                    <a:gd name="T5" fmla="*/ 0 h 9"/>
                    <a:gd name="T6" fmla="*/ 0 w 27"/>
                    <a:gd name="T7" fmla="*/ 0 h 9"/>
                    <a:gd name="T8" fmla="*/ 0 w 27"/>
                    <a:gd name="T9" fmla="*/ 0 h 9"/>
                    <a:gd name="T10" fmla="*/ 0 w 27"/>
                    <a:gd name="T11" fmla="*/ 0 h 9"/>
                    <a:gd name="T12" fmla="*/ 0 w 27"/>
                    <a:gd name="T13" fmla="*/ 0 h 9"/>
                    <a:gd name="T14" fmla="*/ 0 w 27"/>
                    <a:gd name="T15" fmla="*/ 0 h 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7" h="9">
                      <a:moveTo>
                        <a:pt x="27" y="7"/>
                      </a:moveTo>
                      <a:lnTo>
                        <a:pt x="23" y="3"/>
                      </a:lnTo>
                      <a:lnTo>
                        <a:pt x="17" y="1"/>
                      </a:lnTo>
                      <a:lnTo>
                        <a:pt x="6" y="0"/>
                      </a:lnTo>
                      <a:lnTo>
                        <a:pt x="0" y="9"/>
                      </a:lnTo>
                      <a:lnTo>
                        <a:pt x="8" y="3"/>
                      </a:lnTo>
                      <a:lnTo>
                        <a:pt x="15" y="2"/>
                      </a:lnTo>
                      <a:lnTo>
                        <a:pt x="27" y="7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95" name="Freeform 113"/>
                <p:cNvSpPr>
                  <a:spLocks/>
                </p:cNvSpPr>
                <p:nvPr/>
              </p:nvSpPr>
              <p:spPr bwMode="auto">
                <a:xfrm>
                  <a:off x="340" y="1841"/>
                  <a:ext cx="4" cy="1"/>
                </a:xfrm>
                <a:custGeom>
                  <a:avLst/>
                  <a:gdLst>
                    <a:gd name="T0" fmla="*/ 0 w 20"/>
                    <a:gd name="T1" fmla="*/ 0 h 4"/>
                    <a:gd name="T2" fmla="*/ 0 w 20"/>
                    <a:gd name="T3" fmla="*/ 0 h 4"/>
                    <a:gd name="T4" fmla="*/ 0 w 20"/>
                    <a:gd name="T5" fmla="*/ 0 h 4"/>
                    <a:gd name="T6" fmla="*/ 0 w 20"/>
                    <a:gd name="T7" fmla="*/ 0 h 4"/>
                    <a:gd name="T8" fmla="*/ 0 w 20"/>
                    <a:gd name="T9" fmla="*/ 0 h 4"/>
                    <a:gd name="T10" fmla="*/ 0 w 20"/>
                    <a:gd name="T11" fmla="*/ 0 h 4"/>
                    <a:gd name="T12" fmla="*/ 0 w 20"/>
                    <a:gd name="T13" fmla="*/ 0 h 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20" h="4">
                      <a:moveTo>
                        <a:pt x="0" y="2"/>
                      </a:moveTo>
                      <a:lnTo>
                        <a:pt x="4" y="0"/>
                      </a:lnTo>
                      <a:lnTo>
                        <a:pt x="11" y="0"/>
                      </a:lnTo>
                      <a:lnTo>
                        <a:pt x="20" y="4"/>
                      </a:lnTo>
                      <a:lnTo>
                        <a:pt x="15" y="3"/>
                      </a:lnTo>
                      <a:lnTo>
                        <a:pt x="11" y="1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96" name="Freeform 114"/>
                <p:cNvSpPr>
                  <a:spLocks/>
                </p:cNvSpPr>
                <p:nvPr/>
              </p:nvSpPr>
              <p:spPr bwMode="auto">
                <a:xfrm>
                  <a:off x="323" y="1845"/>
                  <a:ext cx="6" cy="15"/>
                </a:xfrm>
                <a:custGeom>
                  <a:avLst/>
                  <a:gdLst>
                    <a:gd name="T0" fmla="*/ 0 w 31"/>
                    <a:gd name="T1" fmla="*/ 0 h 74"/>
                    <a:gd name="T2" fmla="*/ 0 w 31"/>
                    <a:gd name="T3" fmla="*/ 0 h 74"/>
                    <a:gd name="T4" fmla="*/ 0 w 31"/>
                    <a:gd name="T5" fmla="*/ 0 h 74"/>
                    <a:gd name="T6" fmla="*/ 0 w 31"/>
                    <a:gd name="T7" fmla="*/ 0 h 74"/>
                    <a:gd name="T8" fmla="*/ 0 w 31"/>
                    <a:gd name="T9" fmla="*/ 0 h 74"/>
                    <a:gd name="T10" fmla="*/ 0 w 31"/>
                    <a:gd name="T11" fmla="*/ 0 h 74"/>
                    <a:gd name="T12" fmla="*/ 0 w 31"/>
                    <a:gd name="T13" fmla="*/ 0 h 74"/>
                    <a:gd name="T14" fmla="*/ 0 w 31"/>
                    <a:gd name="T15" fmla="*/ 0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1" h="74">
                      <a:moveTo>
                        <a:pt x="0" y="0"/>
                      </a:moveTo>
                      <a:lnTo>
                        <a:pt x="17" y="19"/>
                      </a:lnTo>
                      <a:lnTo>
                        <a:pt x="25" y="42"/>
                      </a:lnTo>
                      <a:lnTo>
                        <a:pt x="26" y="74"/>
                      </a:lnTo>
                      <a:lnTo>
                        <a:pt x="31" y="49"/>
                      </a:lnTo>
                      <a:lnTo>
                        <a:pt x="29" y="29"/>
                      </a:lnTo>
                      <a:lnTo>
                        <a:pt x="24" y="2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97" name="Freeform 115"/>
                <p:cNvSpPr>
                  <a:spLocks/>
                </p:cNvSpPr>
                <p:nvPr/>
              </p:nvSpPr>
              <p:spPr bwMode="auto">
                <a:xfrm>
                  <a:off x="308" y="1839"/>
                  <a:ext cx="10" cy="5"/>
                </a:xfrm>
                <a:custGeom>
                  <a:avLst/>
                  <a:gdLst>
                    <a:gd name="T0" fmla="*/ 0 w 50"/>
                    <a:gd name="T1" fmla="*/ 0 h 25"/>
                    <a:gd name="T2" fmla="*/ 0 w 50"/>
                    <a:gd name="T3" fmla="*/ 0 h 25"/>
                    <a:gd name="T4" fmla="*/ 0 w 50"/>
                    <a:gd name="T5" fmla="*/ 0 h 25"/>
                    <a:gd name="T6" fmla="*/ 0 w 50"/>
                    <a:gd name="T7" fmla="*/ 0 h 25"/>
                    <a:gd name="T8" fmla="*/ 0 w 50"/>
                    <a:gd name="T9" fmla="*/ 0 h 25"/>
                    <a:gd name="T10" fmla="*/ 0 w 50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0" h="25">
                      <a:moveTo>
                        <a:pt x="0" y="11"/>
                      </a:moveTo>
                      <a:lnTo>
                        <a:pt x="19" y="13"/>
                      </a:lnTo>
                      <a:lnTo>
                        <a:pt x="50" y="25"/>
                      </a:lnTo>
                      <a:lnTo>
                        <a:pt x="28" y="9"/>
                      </a:lnTo>
                      <a:lnTo>
                        <a:pt x="1" y="0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98" name="Freeform 116"/>
                <p:cNvSpPr>
                  <a:spLocks/>
                </p:cNvSpPr>
                <p:nvPr/>
              </p:nvSpPr>
              <p:spPr bwMode="auto">
                <a:xfrm>
                  <a:off x="321" y="1862"/>
                  <a:ext cx="7" cy="7"/>
                </a:xfrm>
                <a:custGeom>
                  <a:avLst/>
                  <a:gdLst>
                    <a:gd name="T0" fmla="*/ 0 w 39"/>
                    <a:gd name="T1" fmla="*/ 0 h 33"/>
                    <a:gd name="T2" fmla="*/ 0 w 39"/>
                    <a:gd name="T3" fmla="*/ 0 h 33"/>
                    <a:gd name="T4" fmla="*/ 0 w 39"/>
                    <a:gd name="T5" fmla="*/ 0 h 33"/>
                    <a:gd name="T6" fmla="*/ 0 w 39"/>
                    <a:gd name="T7" fmla="*/ 0 h 33"/>
                    <a:gd name="T8" fmla="*/ 0 w 39"/>
                    <a:gd name="T9" fmla="*/ 0 h 3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9" h="33">
                      <a:moveTo>
                        <a:pt x="39" y="0"/>
                      </a:moveTo>
                      <a:lnTo>
                        <a:pt x="20" y="21"/>
                      </a:lnTo>
                      <a:lnTo>
                        <a:pt x="0" y="33"/>
                      </a:lnTo>
                      <a:lnTo>
                        <a:pt x="26" y="25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99" name="Freeform 117"/>
                <p:cNvSpPr>
                  <a:spLocks/>
                </p:cNvSpPr>
                <p:nvPr/>
              </p:nvSpPr>
              <p:spPr bwMode="auto">
                <a:xfrm>
                  <a:off x="332" y="1858"/>
                  <a:ext cx="7" cy="7"/>
                </a:xfrm>
                <a:custGeom>
                  <a:avLst/>
                  <a:gdLst>
                    <a:gd name="T0" fmla="*/ 0 w 38"/>
                    <a:gd name="T1" fmla="*/ 0 h 35"/>
                    <a:gd name="T2" fmla="*/ 0 w 38"/>
                    <a:gd name="T3" fmla="*/ 0 h 35"/>
                    <a:gd name="T4" fmla="*/ 0 w 38"/>
                    <a:gd name="T5" fmla="*/ 0 h 35"/>
                    <a:gd name="T6" fmla="*/ 0 w 38"/>
                    <a:gd name="T7" fmla="*/ 0 h 35"/>
                    <a:gd name="T8" fmla="*/ 0 w 38"/>
                    <a:gd name="T9" fmla="*/ 0 h 35"/>
                    <a:gd name="T10" fmla="*/ 0 w 38"/>
                    <a:gd name="T11" fmla="*/ 0 h 35"/>
                    <a:gd name="T12" fmla="*/ 0 w 38"/>
                    <a:gd name="T13" fmla="*/ 0 h 35"/>
                    <a:gd name="T14" fmla="*/ 0 w 38"/>
                    <a:gd name="T15" fmla="*/ 0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8" h="35">
                      <a:moveTo>
                        <a:pt x="0" y="0"/>
                      </a:moveTo>
                      <a:lnTo>
                        <a:pt x="3" y="13"/>
                      </a:lnTo>
                      <a:lnTo>
                        <a:pt x="22" y="29"/>
                      </a:lnTo>
                      <a:lnTo>
                        <a:pt x="38" y="35"/>
                      </a:lnTo>
                      <a:lnTo>
                        <a:pt x="12" y="32"/>
                      </a:lnTo>
                      <a:lnTo>
                        <a:pt x="3" y="21"/>
                      </a:lnTo>
                      <a:lnTo>
                        <a:pt x="2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00" name="Freeform 118"/>
                <p:cNvSpPr>
                  <a:spLocks/>
                </p:cNvSpPr>
                <p:nvPr/>
              </p:nvSpPr>
              <p:spPr bwMode="auto">
                <a:xfrm>
                  <a:off x="278" y="1810"/>
                  <a:ext cx="41" cy="31"/>
                </a:xfrm>
                <a:custGeom>
                  <a:avLst/>
                  <a:gdLst>
                    <a:gd name="T0" fmla="*/ 0 w 201"/>
                    <a:gd name="T1" fmla="*/ 0 h 158"/>
                    <a:gd name="T2" fmla="*/ 0 w 201"/>
                    <a:gd name="T3" fmla="*/ 0 h 158"/>
                    <a:gd name="T4" fmla="*/ 0 w 201"/>
                    <a:gd name="T5" fmla="*/ 0 h 158"/>
                    <a:gd name="T6" fmla="*/ 0 w 201"/>
                    <a:gd name="T7" fmla="*/ 0 h 158"/>
                    <a:gd name="T8" fmla="*/ 0 w 201"/>
                    <a:gd name="T9" fmla="*/ 0 h 158"/>
                    <a:gd name="T10" fmla="*/ 0 w 201"/>
                    <a:gd name="T11" fmla="*/ 0 h 158"/>
                    <a:gd name="T12" fmla="*/ 0 w 201"/>
                    <a:gd name="T13" fmla="*/ 0 h 15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201" h="158">
                      <a:moveTo>
                        <a:pt x="165" y="158"/>
                      </a:moveTo>
                      <a:lnTo>
                        <a:pt x="201" y="76"/>
                      </a:lnTo>
                      <a:lnTo>
                        <a:pt x="132" y="31"/>
                      </a:lnTo>
                      <a:lnTo>
                        <a:pt x="29" y="0"/>
                      </a:lnTo>
                      <a:lnTo>
                        <a:pt x="0" y="87"/>
                      </a:lnTo>
                      <a:lnTo>
                        <a:pt x="94" y="114"/>
                      </a:lnTo>
                      <a:lnTo>
                        <a:pt x="165" y="15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01" name="Oval 119"/>
                <p:cNvSpPr>
                  <a:spLocks noChangeArrowheads="1"/>
                </p:cNvSpPr>
                <p:nvPr/>
              </p:nvSpPr>
              <p:spPr bwMode="auto">
                <a:xfrm>
                  <a:off x="304" y="1824"/>
                  <a:ext cx="7" cy="9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02" name="Freeform 120"/>
                <p:cNvSpPr>
                  <a:spLocks/>
                </p:cNvSpPr>
                <p:nvPr/>
              </p:nvSpPr>
              <p:spPr bwMode="auto">
                <a:xfrm>
                  <a:off x="297" y="1826"/>
                  <a:ext cx="10" cy="22"/>
                </a:xfrm>
                <a:custGeom>
                  <a:avLst/>
                  <a:gdLst>
                    <a:gd name="T0" fmla="*/ 0 w 52"/>
                    <a:gd name="T1" fmla="*/ 0 h 111"/>
                    <a:gd name="T2" fmla="*/ 0 w 52"/>
                    <a:gd name="T3" fmla="*/ 0 h 111"/>
                    <a:gd name="T4" fmla="*/ 0 w 52"/>
                    <a:gd name="T5" fmla="*/ 0 h 111"/>
                    <a:gd name="T6" fmla="*/ 0 w 52"/>
                    <a:gd name="T7" fmla="*/ 0 h 111"/>
                    <a:gd name="T8" fmla="*/ 0 w 52"/>
                    <a:gd name="T9" fmla="*/ 0 h 111"/>
                    <a:gd name="T10" fmla="*/ 0 w 52"/>
                    <a:gd name="T11" fmla="*/ 0 h 111"/>
                    <a:gd name="T12" fmla="*/ 0 w 52"/>
                    <a:gd name="T13" fmla="*/ 0 h 111"/>
                    <a:gd name="T14" fmla="*/ 0 w 52"/>
                    <a:gd name="T15" fmla="*/ 0 h 111"/>
                    <a:gd name="T16" fmla="*/ 0 w 52"/>
                    <a:gd name="T17" fmla="*/ 0 h 111"/>
                    <a:gd name="T18" fmla="*/ 0 w 52"/>
                    <a:gd name="T19" fmla="*/ 0 h 111"/>
                    <a:gd name="T20" fmla="*/ 0 w 52"/>
                    <a:gd name="T21" fmla="*/ 0 h 111"/>
                    <a:gd name="T22" fmla="*/ 0 w 52"/>
                    <a:gd name="T23" fmla="*/ 0 h 111"/>
                    <a:gd name="T24" fmla="*/ 0 w 52"/>
                    <a:gd name="T25" fmla="*/ 0 h 111"/>
                    <a:gd name="T26" fmla="*/ 0 w 52"/>
                    <a:gd name="T27" fmla="*/ 0 h 111"/>
                    <a:gd name="T28" fmla="*/ 0 w 52"/>
                    <a:gd name="T29" fmla="*/ 0 h 111"/>
                    <a:gd name="T30" fmla="*/ 0 w 52"/>
                    <a:gd name="T31" fmla="*/ 0 h 11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52" h="111">
                      <a:moveTo>
                        <a:pt x="4" y="74"/>
                      </a:moveTo>
                      <a:lnTo>
                        <a:pt x="7" y="55"/>
                      </a:lnTo>
                      <a:lnTo>
                        <a:pt x="5" y="36"/>
                      </a:lnTo>
                      <a:lnTo>
                        <a:pt x="4" y="23"/>
                      </a:lnTo>
                      <a:lnTo>
                        <a:pt x="0" y="13"/>
                      </a:lnTo>
                      <a:lnTo>
                        <a:pt x="4" y="4"/>
                      </a:lnTo>
                      <a:lnTo>
                        <a:pt x="11" y="0"/>
                      </a:lnTo>
                      <a:lnTo>
                        <a:pt x="27" y="6"/>
                      </a:lnTo>
                      <a:lnTo>
                        <a:pt x="33" y="16"/>
                      </a:lnTo>
                      <a:lnTo>
                        <a:pt x="37" y="27"/>
                      </a:lnTo>
                      <a:lnTo>
                        <a:pt x="39" y="39"/>
                      </a:lnTo>
                      <a:lnTo>
                        <a:pt x="40" y="59"/>
                      </a:lnTo>
                      <a:lnTo>
                        <a:pt x="52" y="79"/>
                      </a:lnTo>
                      <a:lnTo>
                        <a:pt x="23" y="111"/>
                      </a:lnTo>
                      <a:lnTo>
                        <a:pt x="11" y="103"/>
                      </a:lnTo>
                      <a:lnTo>
                        <a:pt x="4" y="74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w="3175">
                  <a:solidFill>
                    <a:srgbClr val="402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03" name="Freeform 121"/>
                <p:cNvSpPr>
                  <a:spLocks/>
                </p:cNvSpPr>
                <p:nvPr/>
              </p:nvSpPr>
              <p:spPr bwMode="auto">
                <a:xfrm>
                  <a:off x="301" y="1841"/>
                  <a:ext cx="7" cy="7"/>
                </a:xfrm>
                <a:custGeom>
                  <a:avLst/>
                  <a:gdLst>
                    <a:gd name="T0" fmla="*/ 0 w 35"/>
                    <a:gd name="T1" fmla="*/ 0 h 34"/>
                    <a:gd name="T2" fmla="*/ 0 w 35"/>
                    <a:gd name="T3" fmla="*/ 0 h 34"/>
                    <a:gd name="T4" fmla="*/ 0 w 35"/>
                    <a:gd name="T5" fmla="*/ 0 h 34"/>
                    <a:gd name="T6" fmla="*/ 0 w 35"/>
                    <a:gd name="T7" fmla="*/ 0 h 34"/>
                    <a:gd name="T8" fmla="*/ 0 w 35"/>
                    <a:gd name="T9" fmla="*/ 0 h 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" h="34">
                      <a:moveTo>
                        <a:pt x="24" y="0"/>
                      </a:moveTo>
                      <a:lnTo>
                        <a:pt x="35" y="4"/>
                      </a:lnTo>
                      <a:lnTo>
                        <a:pt x="9" y="34"/>
                      </a:lnTo>
                      <a:lnTo>
                        <a:pt x="0" y="26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04" name="Freeform 122"/>
                <p:cNvSpPr>
                  <a:spLocks/>
                </p:cNvSpPr>
                <p:nvPr/>
              </p:nvSpPr>
              <p:spPr bwMode="auto">
                <a:xfrm>
                  <a:off x="312" y="1815"/>
                  <a:ext cx="9" cy="20"/>
                </a:xfrm>
                <a:custGeom>
                  <a:avLst/>
                  <a:gdLst>
                    <a:gd name="T0" fmla="*/ 0 w 48"/>
                    <a:gd name="T1" fmla="*/ 0 h 97"/>
                    <a:gd name="T2" fmla="*/ 0 w 48"/>
                    <a:gd name="T3" fmla="*/ 0 h 97"/>
                    <a:gd name="T4" fmla="*/ 0 w 48"/>
                    <a:gd name="T5" fmla="*/ 0 h 97"/>
                    <a:gd name="T6" fmla="*/ 0 w 48"/>
                    <a:gd name="T7" fmla="*/ 0 h 97"/>
                    <a:gd name="T8" fmla="*/ 0 w 48"/>
                    <a:gd name="T9" fmla="*/ 0 h 97"/>
                    <a:gd name="T10" fmla="*/ 0 w 48"/>
                    <a:gd name="T11" fmla="*/ 0 h 97"/>
                    <a:gd name="T12" fmla="*/ 0 w 48"/>
                    <a:gd name="T13" fmla="*/ 0 h 97"/>
                    <a:gd name="T14" fmla="*/ 0 w 48"/>
                    <a:gd name="T15" fmla="*/ 0 h 97"/>
                    <a:gd name="T16" fmla="*/ 0 w 48"/>
                    <a:gd name="T17" fmla="*/ 0 h 97"/>
                    <a:gd name="T18" fmla="*/ 0 w 48"/>
                    <a:gd name="T19" fmla="*/ 0 h 97"/>
                    <a:gd name="T20" fmla="*/ 0 w 48"/>
                    <a:gd name="T21" fmla="*/ 0 h 97"/>
                    <a:gd name="T22" fmla="*/ 0 w 48"/>
                    <a:gd name="T23" fmla="*/ 0 h 97"/>
                    <a:gd name="T24" fmla="*/ 0 w 48"/>
                    <a:gd name="T25" fmla="*/ 0 h 97"/>
                    <a:gd name="T26" fmla="*/ 0 w 48"/>
                    <a:gd name="T27" fmla="*/ 0 h 97"/>
                    <a:gd name="T28" fmla="*/ 0 w 48"/>
                    <a:gd name="T29" fmla="*/ 0 h 97"/>
                    <a:gd name="T30" fmla="*/ 0 w 48"/>
                    <a:gd name="T31" fmla="*/ 0 h 97"/>
                    <a:gd name="T32" fmla="*/ 0 w 48"/>
                    <a:gd name="T33" fmla="*/ 0 h 97"/>
                    <a:gd name="T34" fmla="*/ 0 w 48"/>
                    <a:gd name="T35" fmla="*/ 0 h 97"/>
                    <a:gd name="T36" fmla="*/ 0 w 48"/>
                    <a:gd name="T37" fmla="*/ 0 h 97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48" h="97">
                      <a:moveTo>
                        <a:pt x="0" y="23"/>
                      </a:moveTo>
                      <a:lnTo>
                        <a:pt x="4" y="43"/>
                      </a:lnTo>
                      <a:lnTo>
                        <a:pt x="6" y="51"/>
                      </a:lnTo>
                      <a:lnTo>
                        <a:pt x="7" y="64"/>
                      </a:lnTo>
                      <a:lnTo>
                        <a:pt x="5" y="73"/>
                      </a:lnTo>
                      <a:lnTo>
                        <a:pt x="7" y="84"/>
                      </a:lnTo>
                      <a:lnTo>
                        <a:pt x="14" y="95"/>
                      </a:lnTo>
                      <a:lnTo>
                        <a:pt x="21" y="96"/>
                      </a:lnTo>
                      <a:lnTo>
                        <a:pt x="34" y="97"/>
                      </a:lnTo>
                      <a:lnTo>
                        <a:pt x="43" y="91"/>
                      </a:lnTo>
                      <a:lnTo>
                        <a:pt x="46" y="88"/>
                      </a:lnTo>
                      <a:lnTo>
                        <a:pt x="48" y="77"/>
                      </a:lnTo>
                      <a:lnTo>
                        <a:pt x="48" y="59"/>
                      </a:lnTo>
                      <a:lnTo>
                        <a:pt x="48" y="48"/>
                      </a:lnTo>
                      <a:lnTo>
                        <a:pt x="46" y="32"/>
                      </a:lnTo>
                      <a:lnTo>
                        <a:pt x="44" y="22"/>
                      </a:lnTo>
                      <a:lnTo>
                        <a:pt x="36" y="0"/>
                      </a:lnTo>
                      <a:lnTo>
                        <a:pt x="7" y="1"/>
                      </a:lnTo>
                      <a:lnTo>
                        <a:pt x="0" y="23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w="3175">
                  <a:solidFill>
                    <a:srgbClr val="402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05" name="Freeform 123"/>
                <p:cNvSpPr>
                  <a:spLocks/>
                </p:cNvSpPr>
                <p:nvPr/>
              </p:nvSpPr>
              <p:spPr bwMode="auto">
                <a:xfrm>
                  <a:off x="315" y="1828"/>
                  <a:ext cx="5" cy="4"/>
                </a:xfrm>
                <a:custGeom>
                  <a:avLst/>
                  <a:gdLst>
                    <a:gd name="T0" fmla="*/ 0 w 24"/>
                    <a:gd name="T1" fmla="*/ 0 h 20"/>
                    <a:gd name="T2" fmla="*/ 0 w 24"/>
                    <a:gd name="T3" fmla="*/ 0 h 20"/>
                    <a:gd name="T4" fmla="*/ 0 w 24"/>
                    <a:gd name="T5" fmla="*/ 0 h 20"/>
                    <a:gd name="T6" fmla="*/ 0 w 24"/>
                    <a:gd name="T7" fmla="*/ 0 h 20"/>
                    <a:gd name="T8" fmla="*/ 0 w 24"/>
                    <a:gd name="T9" fmla="*/ 0 h 20"/>
                    <a:gd name="T10" fmla="*/ 0 w 24"/>
                    <a:gd name="T11" fmla="*/ 0 h 20"/>
                    <a:gd name="T12" fmla="*/ 0 w 24"/>
                    <a:gd name="T13" fmla="*/ 0 h 20"/>
                    <a:gd name="T14" fmla="*/ 0 w 24"/>
                    <a:gd name="T15" fmla="*/ 0 h 2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4" h="20">
                      <a:moveTo>
                        <a:pt x="24" y="5"/>
                      </a:moveTo>
                      <a:lnTo>
                        <a:pt x="12" y="0"/>
                      </a:lnTo>
                      <a:lnTo>
                        <a:pt x="3" y="1"/>
                      </a:lnTo>
                      <a:lnTo>
                        <a:pt x="0" y="5"/>
                      </a:lnTo>
                      <a:lnTo>
                        <a:pt x="1" y="20"/>
                      </a:lnTo>
                      <a:lnTo>
                        <a:pt x="3" y="8"/>
                      </a:lnTo>
                      <a:lnTo>
                        <a:pt x="5" y="4"/>
                      </a:lnTo>
                      <a:lnTo>
                        <a:pt x="24" y="5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grpSp>
            <p:nvGrpSpPr>
              <p:cNvPr id="206" name="Group 124"/>
              <p:cNvGrpSpPr>
                <a:grpSpLocks/>
              </p:cNvGrpSpPr>
              <p:nvPr/>
            </p:nvGrpSpPr>
            <p:grpSpPr bwMode="auto">
              <a:xfrm>
                <a:off x="840290" y="5646466"/>
                <a:ext cx="205111" cy="108142"/>
                <a:chOff x="375" y="2315"/>
                <a:chExt cx="139" cy="71"/>
              </a:xfrm>
            </p:grpSpPr>
            <p:sp>
              <p:nvSpPr>
                <p:cNvPr id="207" name="Freeform 125"/>
                <p:cNvSpPr>
                  <a:spLocks/>
                </p:cNvSpPr>
                <p:nvPr/>
              </p:nvSpPr>
              <p:spPr bwMode="auto">
                <a:xfrm>
                  <a:off x="375" y="2315"/>
                  <a:ext cx="139" cy="71"/>
                </a:xfrm>
                <a:custGeom>
                  <a:avLst/>
                  <a:gdLst>
                    <a:gd name="T0" fmla="*/ 0 w 691"/>
                    <a:gd name="T1" fmla="*/ 0 h 355"/>
                    <a:gd name="T2" fmla="*/ 0 w 691"/>
                    <a:gd name="T3" fmla="*/ 0 h 355"/>
                    <a:gd name="T4" fmla="*/ 0 w 691"/>
                    <a:gd name="T5" fmla="*/ 0 h 355"/>
                    <a:gd name="T6" fmla="*/ 0 w 691"/>
                    <a:gd name="T7" fmla="*/ 0 h 355"/>
                    <a:gd name="T8" fmla="*/ 0 w 691"/>
                    <a:gd name="T9" fmla="*/ 0 h 355"/>
                    <a:gd name="T10" fmla="*/ 0 w 691"/>
                    <a:gd name="T11" fmla="*/ 0 h 355"/>
                    <a:gd name="T12" fmla="*/ 0 w 691"/>
                    <a:gd name="T13" fmla="*/ 0 h 355"/>
                    <a:gd name="T14" fmla="*/ 0 w 691"/>
                    <a:gd name="T15" fmla="*/ 0 h 355"/>
                    <a:gd name="T16" fmla="*/ 0 w 691"/>
                    <a:gd name="T17" fmla="*/ 0 h 355"/>
                    <a:gd name="T18" fmla="*/ 0 w 691"/>
                    <a:gd name="T19" fmla="*/ 0 h 355"/>
                    <a:gd name="T20" fmla="*/ 0 w 691"/>
                    <a:gd name="T21" fmla="*/ 0 h 355"/>
                    <a:gd name="T22" fmla="*/ 0 w 691"/>
                    <a:gd name="T23" fmla="*/ 0 h 355"/>
                    <a:gd name="T24" fmla="*/ 0 w 691"/>
                    <a:gd name="T25" fmla="*/ 0 h 355"/>
                    <a:gd name="T26" fmla="*/ 0 w 691"/>
                    <a:gd name="T27" fmla="*/ 0 h 355"/>
                    <a:gd name="T28" fmla="*/ 0 w 691"/>
                    <a:gd name="T29" fmla="*/ 0 h 355"/>
                    <a:gd name="T30" fmla="*/ 0 w 691"/>
                    <a:gd name="T31" fmla="*/ 0 h 355"/>
                    <a:gd name="T32" fmla="*/ 0 w 691"/>
                    <a:gd name="T33" fmla="*/ 0 h 355"/>
                    <a:gd name="T34" fmla="*/ 0 w 691"/>
                    <a:gd name="T35" fmla="*/ 0 h 355"/>
                    <a:gd name="T36" fmla="*/ 0 w 691"/>
                    <a:gd name="T37" fmla="*/ 0 h 355"/>
                    <a:gd name="T38" fmla="*/ 0 w 691"/>
                    <a:gd name="T39" fmla="*/ 0 h 355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0" t="0" r="r" b="b"/>
                  <a:pathLst>
                    <a:path w="691" h="355">
                      <a:moveTo>
                        <a:pt x="279" y="11"/>
                      </a:moveTo>
                      <a:lnTo>
                        <a:pt x="274" y="104"/>
                      </a:lnTo>
                      <a:lnTo>
                        <a:pt x="455" y="189"/>
                      </a:lnTo>
                      <a:lnTo>
                        <a:pt x="607" y="226"/>
                      </a:lnTo>
                      <a:lnTo>
                        <a:pt x="691" y="263"/>
                      </a:lnTo>
                      <a:lnTo>
                        <a:pt x="687" y="313"/>
                      </a:lnTo>
                      <a:lnTo>
                        <a:pt x="577" y="343"/>
                      </a:lnTo>
                      <a:lnTo>
                        <a:pt x="413" y="355"/>
                      </a:lnTo>
                      <a:lnTo>
                        <a:pt x="274" y="331"/>
                      </a:lnTo>
                      <a:lnTo>
                        <a:pt x="188" y="307"/>
                      </a:lnTo>
                      <a:lnTo>
                        <a:pt x="183" y="334"/>
                      </a:lnTo>
                      <a:lnTo>
                        <a:pt x="74" y="331"/>
                      </a:lnTo>
                      <a:lnTo>
                        <a:pt x="7" y="318"/>
                      </a:lnTo>
                      <a:lnTo>
                        <a:pt x="7" y="270"/>
                      </a:lnTo>
                      <a:lnTo>
                        <a:pt x="0" y="242"/>
                      </a:lnTo>
                      <a:lnTo>
                        <a:pt x="0" y="173"/>
                      </a:lnTo>
                      <a:lnTo>
                        <a:pt x="18" y="135"/>
                      </a:lnTo>
                      <a:lnTo>
                        <a:pt x="53" y="91"/>
                      </a:lnTo>
                      <a:lnTo>
                        <a:pt x="60" y="0"/>
                      </a:lnTo>
                      <a:lnTo>
                        <a:pt x="279" y="11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08" name="Freeform 126"/>
                <p:cNvSpPr>
                  <a:spLocks/>
                </p:cNvSpPr>
                <p:nvPr/>
              </p:nvSpPr>
              <p:spPr bwMode="auto">
                <a:xfrm>
                  <a:off x="421" y="2341"/>
                  <a:ext cx="42" cy="22"/>
                </a:xfrm>
                <a:custGeom>
                  <a:avLst/>
                  <a:gdLst>
                    <a:gd name="T0" fmla="*/ 0 w 208"/>
                    <a:gd name="T1" fmla="*/ 0 h 110"/>
                    <a:gd name="T2" fmla="*/ 0 w 208"/>
                    <a:gd name="T3" fmla="*/ 0 h 110"/>
                    <a:gd name="T4" fmla="*/ 0 w 208"/>
                    <a:gd name="T5" fmla="*/ 0 h 110"/>
                    <a:gd name="T6" fmla="*/ 0 w 208"/>
                    <a:gd name="T7" fmla="*/ 0 h 110"/>
                    <a:gd name="T8" fmla="*/ 0 w 20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08" h="110">
                      <a:moveTo>
                        <a:pt x="53" y="0"/>
                      </a:moveTo>
                      <a:lnTo>
                        <a:pt x="0" y="58"/>
                      </a:lnTo>
                      <a:lnTo>
                        <a:pt x="186" y="110"/>
                      </a:lnTo>
                      <a:lnTo>
                        <a:pt x="208" y="70"/>
                      </a:lnTo>
                      <a:lnTo>
                        <a:pt x="53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09" name="Freeform 127"/>
                <p:cNvSpPr>
                  <a:spLocks/>
                </p:cNvSpPr>
                <p:nvPr/>
              </p:nvSpPr>
              <p:spPr bwMode="auto">
                <a:xfrm>
                  <a:off x="463" y="2356"/>
                  <a:ext cx="46" cy="13"/>
                </a:xfrm>
                <a:custGeom>
                  <a:avLst/>
                  <a:gdLst>
                    <a:gd name="T0" fmla="*/ 0 w 233"/>
                    <a:gd name="T1" fmla="*/ 0 h 67"/>
                    <a:gd name="T2" fmla="*/ 0 w 233"/>
                    <a:gd name="T3" fmla="*/ 0 h 67"/>
                    <a:gd name="T4" fmla="*/ 0 w 233"/>
                    <a:gd name="T5" fmla="*/ 0 h 67"/>
                    <a:gd name="T6" fmla="*/ 0 w 233"/>
                    <a:gd name="T7" fmla="*/ 0 h 67"/>
                    <a:gd name="T8" fmla="*/ 0 w 233"/>
                    <a:gd name="T9" fmla="*/ 0 h 67"/>
                    <a:gd name="T10" fmla="*/ 0 w 233"/>
                    <a:gd name="T11" fmla="*/ 0 h 67"/>
                    <a:gd name="T12" fmla="*/ 0 w 233"/>
                    <a:gd name="T13" fmla="*/ 0 h 6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233" h="67">
                      <a:moveTo>
                        <a:pt x="27" y="0"/>
                      </a:moveTo>
                      <a:lnTo>
                        <a:pt x="0" y="32"/>
                      </a:lnTo>
                      <a:lnTo>
                        <a:pt x="115" y="62"/>
                      </a:lnTo>
                      <a:lnTo>
                        <a:pt x="168" y="67"/>
                      </a:lnTo>
                      <a:lnTo>
                        <a:pt x="233" y="64"/>
                      </a:lnTo>
                      <a:lnTo>
                        <a:pt x="165" y="30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10" name="Freeform 128"/>
                <p:cNvSpPr>
                  <a:spLocks/>
                </p:cNvSpPr>
                <p:nvPr/>
              </p:nvSpPr>
              <p:spPr bwMode="auto">
                <a:xfrm>
                  <a:off x="376" y="2341"/>
                  <a:ext cx="134" cy="41"/>
                </a:xfrm>
                <a:custGeom>
                  <a:avLst/>
                  <a:gdLst>
                    <a:gd name="T0" fmla="*/ 0 w 670"/>
                    <a:gd name="T1" fmla="*/ 0 h 209"/>
                    <a:gd name="T2" fmla="*/ 0 w 670"/>
                    <a:gd name="T3" fmla="*/ 0 h 209"/>
                    <a:gd name="T4" fmla="*/ 0 w 670"/>
                    <a:gd name="T5" fmla="*/ 0 h 209"/>
                    <a:gd name="T6" fmla="*/ 0 w 670"/>
                    <a:gd name="T7" fmla="*/ 0 h 209"/>
                    <a:gd name="T8" fmla="*/ 0 w 670"/>
                    <a:gd name="T9" fmla="*/ 0 h 209"/>
                    <a:gd name="T10" fmla="*/ 0 w 670"/>
                    <a:gd name="T11" fmla="*/ 0 h 209"/>
                    <a:gd name="T12" fmla="*/ 0 w 670"/>
                    <a:gd name="T13" fmla="*/ 0 h 209"/>
                    <a:gd name="T14" fmla="*/ 0 w 670"/>
                    <a:gd name="T15" fmla="*/ 0 h 209"/>
                    <a:gd name="T16" fmla="*/ 0 w 670"/>
                    <a:gd name="T17" fmla="*/ 0 h 209"/>
                    <a:gd name="T18" fmla="*/ 0 w 670"/>
                    <a:gd name="T19" fmla="*/ 0 h 209"/>
                    <a:gd name="T20" fmla="*/ 0 w 670"/>
                    <a:gd name="T21" fmla="*/ 0 h 209"/>
                    <a:gd name="T22" fmla="*/ 0 w 670"/>
                    <a:gd name="T23" fmla="*/ 0 h 209"/>
                    <a:gd name="T24" fmla="*/ 0 w 670"/>
                    <a:gd name="T25" fmla="*/ 0 h 209"/>
                    <a:gd name="T26" fmla="*/ 0 w 670"/>
                    <a:gd name="T27" fmla="*/ 0 h 209"/>
                    <a:gd name="T28" fmla="*/ 0 w 670"/>
                    <a:gd name="T29" fmla="*/ 0 h 209"/>
                    <a:gd name="T30" fmla="*/ 0 w 670"/>
                    <a:gd name="T31" fmla="*/ 0 h 209"/>
                    <a:gd name="T32" fmla="*/ 0 w 670"/>
                    <a:gd name="T33" fmla="*/ 0 h 209"/>
                    <a:gd name="T34" fmla="*/ 0 w 670"/>
                    <a:gd name="T35" fmla="*/ 0 h 209"/>
                    <a:gd name="T36" fmla="*/ 0 w 670"/>
                    <a:gd name="T37" fmla="*/ 0 h 209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670" h="209">
                      <a:moveTo>
                        <a:pt x="670" y="178"/>
                      </a:moveTo>
                      <a:lnTo>
                        <a:pt x="670" y="146"/>
                      </a:lnTo>
                      <a:lnTo>
                        <a:pt x="582" y="155"/>
                      </a:lnTo>
                      <a:lnTo>
                        <a:pt x="442" y="134"/>
                      </a:lnTo>
                      <a:lnTo>
                        <a:pt x="361" y="116"/>
                      </a:lnTo>
                      <a:lnTo>
                        <a:pt x="206" y="66"/>
                      </a:lnTo>
                      <a:lnTo>
                        <a:pt x="140" y="58"/>
                      </a:lnTo>
                      <a:lnTo>
                        <a:pt x="73" y="34"/>
                      </a:lnTo>
                      <a:lnTo>
                        <a:pt x="40" y="0"/>
                      </a:lnTo>
                      <a:lnTo>
                        <a:pt x="0" y="43"/>
                      </a:lnTo>
                      <a:lnTo>
                        <a:pt x="0" y="132"/>
                      </a:lnTo>
                      <a:lnTo>
                        <a:pt x="49" y="146"/>
                      </a:lnTo>
                      <a:lnTo>
                        <a:pt x="170" y="162"/>
                      </a:lnTo>
                      <a:lnTo>
                        <a:pt x="218" y="167"/>
                      </a:lnTo>
                      <a:lnTo>
                        <a:pt x="298" y="196"/>
                      </a:lnTo>
                      <a:lnTo>
                        <a:pt x="388" y="209"/>
                      </a:lnTo>
                      <a:lnTo>
                        <a:pt x="452" y="209"/>
                      </a:lnTo>
                      <a:lnTo>
                        <a:pt x="553" y="209"/>
                      </a:lnTo>
                      <a:lnTo>
                        <a:pt x="670" y="178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11" name="Freeform 129"/>
                <p:cNvSpPr>
                  <a:spLocks/>
                </p:cNvSpPr>
                <p:nvPr/>
              </p:nvSpPr>
              <p:spPr bwMode="auto">
                <a:xfrm>
                  <a:off x="386" y="2317"/>
                  <a:ext cx="44" cy="34"/>
                </a:xfrm>
                <a:custGeom>
                  <a:avLst/>
                  <a:gdLst>
                    <a:gd name="T0" fmla="*/ 0 w 219"/>
                    <a:gd name="T1" fmla="*/ 0 h 171"/>
                    <a:gd name="T2" fmla="*/ 0 w 219"/>
                    <a:gd name="T3" fmla="*/ 0 h 171"/>
                    <a:gd name="T4" fmla="*/ 0 w 219"/>
                    <a:gd name="T5" fmla="*/ 0 h 171"/>
                    <a:gd name="T6" fmla="*/ 0 w 219"/>
                    <a:gd name="T7" fmla="*/ 0 h 171"/>
                    <a:gd name="T8" fmla="*/ 0 w 219"/>
                    <a:gd name="T9" fmla="*/ 0 h 171"/>
                    <a:gd name="T10" fmla="*/ 0 w 219"/>
                    <a:gd name="T11" fmla="*/ 0 h 171"/>
                    <a:gd name="T12" fmla="*/ 0 w 219"/>
                    <a:gd name="T13" fmla="*/ 0 h 171"/>
                    <a:gd name="T14" fmla="*/ 0 w 219"/>
                    <a:gd name="T15" fmla="*/ 0 h 171"/>
                    <a:gd name="T16" fmla="*/ 0 w 219"/>
                    <a:gd name="T17" fmla="*/ 0 h 171"/>
                    <a:gd name="T18" fmla="*/ 0 w 219"/>
                    <a:gd name="T19" fmla="*/ 0 h 17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19" h="171">
                      <a:moveTo>
                        <a:pt x="214" y="11"/>
                      </a:moveTo>
                      <a:lnTo>
                        <a:pt x="207" y="96"/>
                      </a:lnTo>
                      <a:lnTo>
                        <a:pt x="219" y="114"/>
                      </a:lnTo>
                      <a:lnTo>
                        <a:pt x="170" y="171"/>
                      </a:lnTo>
                      <a:lnTo>
                        <a:pt x="103" y="171"/>
                      </a:lnTo>
                      <a:lnTo>
                        <a:pt x="26" y="146"/>
                      </a:lnTo>
                      <a:lnTo>
                        <a:pt x="0" y="112"/>
                      </a:lnTo>
                      <a:lnTo>
                        <a:pt x="15" y="89"/>
                      </a:lnTo>
                      <a:lnTo>
                        <a:pt x="20" y="0"/>
                      </a:lnTo>
                      <a:lnTo>
                        <a:pt x="214" y="11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grpSp>
            <p:nvGrpSpPr>
              <p:cNvPr id="212" name="Group 130"/>
              <p:cNvGrpSpPr>
                <a:grpSpLocks/>
              </p:cNvGrpSpPr>
              <p:nvPr/>
            </p:nvGrpSpPr>
            <p:grpSpPr bwMode="auto">
              <a:xfrm>
                <a:off x="844717" y="5457598"/>
                <a:ext cx="85586" cy="216286"/>
                <a:chOff x="378" y="2191"/>
                <a:chExt cx="58" cy="142"/>
              </a:xfrm>
            </p:grpSpPr>
            <p:sp>
              <p:nvSpPr>
                <p:cNvPr id="213" name="Freeform 131"/>
                <p:cNvSpPr>
                  <a:spLocks/>
                </p:cNvSpPr>
                <p:nvPr/>
              </p:nvSpPr>
              <p:spPr bwMode="auto">
                <a:xfrm>
                  <a:off x="378" y="2191"/>
                  <a:ext cx="58" cy="142"/>
                </a:xfrm>
                <a:custGeom>
                  <a:avLst/>
                  <a:gdLst>
                    <a:gd name="T0" fmla="*/ 0 w 292"/>
                    <a:gd name="T1" fmla="*/ 0 h 710"/>
                    <a:gd name="T2" fmla="*/ 0 w 292"/>
                    <a:gd name="T3" fmla="*/ 0 h 710"/>
                    <a:gd name="T4" fmla="*/ 0 w 292"/>
                    <a:gd name="T5" fmla="*/ 0 h 710"/>
                    <a:gd name="T6" fmla="*/ 0 w 292"/>
                    <a:gd name="T7" fmla="*/ 0 h 710"/>
                    <a:gd name="T8" fmla="*/ 0 w 292"/>
                    <a:gd name="T9" fmla="*/ 0 h 710"/>
                    <a:gd name="T10" fmla="*/ 0 w 292"/>
                    <a:gd name="T11" fmla="*/ 0 h 710"/>
                    <a:gd name="T12" fmla="*/ 0 w 292"/>
                    <a:gd name="T13" fmla="*/ 0 h 710"/>
                    <a:gd name="T14" fmla="*/ 0 w 292"/>
                    <a:gd name="T15" fmla="*/ 0 h 71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92" h="710">
                      <a:moveTo>
                        <a:pt x="24" y="15"/>
                      </a:moveTo>
                      <a:lnTo>
                        <a:pt x="6" y="256"/>
                      </a:lnTo>
                      <a:lnTo>
                        <a:pt x="10" y="454"/>
                      </a:lnTo>
                      <a:lnTo>
                        <a:pt x="0" y="678"/>
                      </a:lnTo>
                      <a:lnTo>
                        <a:pt x="144" y="710"/>
                      </a:lnTo>
                      <a:lnTo>
                        <a:pt x="283" y="710"/>
                      </a:lnTo>
                      <a:lnTo>
                        <a:pt x="292" y="0"/>
                      </a:lnTo>
                      <a:lnTo>
                        <a:pt x="24" y="15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14" name="Freeform 132"/>
                <p:cNvSpPr>
                  <a:spLocks/>
                </p:cNvSpPr>
                <p:nvPr/>
              </p:nvSpPr>
              <p:spPr bwMode="auto">
                <a:xfrm>
                  <a:off x="383" y="2193"/>
                  <a:ext cx="50" cy="136"/>
                </a:xfrm>
                <a:custGeom>
                  <a:avLst/>
                  <a:gdLst>
                    <a:gd name="T0" fmla="*/ 0 w 252"/>
                    <a:gd name="T1" fmla="*/ 0 h 681"/>
                    <a:gd name="T2" fmla="*/ 0 w 252"/>
                    <a:gd name="T3" fmla="*/ 0 h 681"/>
                    <a:gd name="T4" fmla="*/ 0 w 252"/>
                    <a:gd name="T5" fmla="*/ 0 h 681"/>
                    <a:gd name="T6" fmla="*/ 0 w 252"/>
                    <a:gd name="T7" fmla="*/ 0 h 681"/>
                    <a:gd name="T8" fmla="*/ 0 w 252"/>
                    <a:gd name="T9" fmla="*/ 0 h 681"/>
                    <a:gd name="T10" fmla="*/ 0 w 252"/>
                    <a:gd name="T11" fmla="*/ 0 h 681"/>
                    <a:gd name="T12" fmla="*/ 0 w 252"/>
                    <a:gd name="T13" fmla="*/ 0 h 681"/>
                    <a:gd name="T14" fmla="*/ 0 w 252"/>
                    <a:gd name="T15" fmla="*/ 0 h 68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52" h="681">
                      <a:moveTo>
                        <a:pt x="23" y="21"/>
                      </a:moveTo>
                      <a:lnTo>
                        <a:pt x="0" y="223"/>
                      </a:lnTo>
                      <a:lnTo>
                        <a:pt x="5" y="385"/>
                      </a:lnTo>
                      <a:lnTo>
                        <a:pt x="5" y="633"/>
                      </a:lnTo>
                      <a:lnTo>
                        <a:pt x="128" y="681"/>
                      </a:lnTo>
                      <a:lnTo>
                        <a:pt x="238" y="681"/>
                      </a:lnTo>
                      <a:lnTo>
                        <a:pt x="252" y="0"/>
                      </a:lnTo>
                      <a:lnTo>
                        <a:pt x="23" y="2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grpSp>
            <p:nvGrpSpPr>
              <p:cNvPr id="215" name="Group 133"/>
              <p:cNvGrpSpPr>
                <a:grpSpLocks/>
              </p:cNvGrpSpPr>
              <p:nvPr/>
            </p:nvGrpSpPr>
            <p:grpSpPr bwMode="auto">
              <a:xfrm>
                <a:off x="888985" y="5676929"/>
                <a:ext cx="208062" cy="108142"/>
                <a:chOff x="408" y="2335"/>
                <a:chExt cx="141" cy="71"/>
              </a:xfrm>
            </p:grpSpPr>
            <p:sp>
              <p:nvSpPr>
                <p:cNvPr id="216" name="Freeform 134"/>
                <p:cNvSpPr>
                  <a:spLocks/>
                </p:cNvSpPr>
                <p:nvPr/>
              </p:nvSpPr>
              <p:spPr bwMode="auto">
                <a:xfrm>
                  <a:off x="408" y="2335"/>
                  <a:ext cx="141" cy="71"/>
                </a:xfrm>
                <a:custGeom>
                  <a:avLst/>
                  <a:gdLst>
                    <a:gd name="T0" fmla="*/ 0 w 703"/>
                    <a:gd name="T1" fmla="*/ 0 h 356"/>
                    <a:gd name="T2" fmla="*/ 0 w 703"/>
                    <a:gd name="T3" fmla="*/ 0 h 356"/>
                    <a:gd name="T4" fmla="*/ 0 w 703"/>
                    <a:gd name="T5" fmla="*/ 0 h 356"/>
                    <a:gd name="T6" fmla="*/ 0 w 703"/>
                    <a:gd name="T7" fmla="*/ 0 h 356"/>
                    <a:gd name="T8" fmla="*/ 0 w 703"/>
                    <a:gd name="T9" fmla="*/ 0 h 356"/>
                    <a:gd name="T10" fmla="*/ 0 w 703"/>
                    <a:gd name="T11" fmla="*/ 0 h 356"/>
                    <a:gd name="T12" fmla="*/ 0 w 703"/>
                    <a:gd name="T13" fmla="*/ 0 h 356"/>
                    <a:gd name="T14" fmla="*/ 0 w 703"/>
                    <a:gd name="T15" fmla="*/ 0 h 356"/>
                    <a:gd name="T16" fmla="*/ 0 w 703"/>
                    <a:gd name="T17" fmla="*/ 0 h 356"/>
                    <a:gd name="T18" fmla="*/ 0 w 703"/>
                    <a:gd name="T19" fmla="*/ 0 h 356"/>
                    <a:gd name="T20" fmla="*/ 0 w 703"/>
                    <a:gd name="T21" fmla="*/ 0 h 356"/>
                    <a:gd name="T22" fmla="*/ 0 w 703"/>
                    <a:gd name="T23" fmla="*/ 0 h 356"/>
                    <a:gd name="T24" fmla="*/ 0 w 703"/>
                    <a:gd name="T25" fmla="*/ 0 h 356"/>
                    <a:gd name="T26" fmla="*/ 0 w 703"/>
                    <a:gd name="T27" fmla="*/ 0 h 356"/>
                    <a:gd name="T28" fmla="*/ 0 w 703"/>
                    <a:gd name="T29" fmla="*/ 0 h 356"/>
                    <a:gd name="T30" fmla="*/ 0 w 703"/>
                    <a:gd name="T31" fmla="*/ 0 h 356"/>
                    <a:gd name="T32" fmla="*/ 0 w 703"/>
                    <a:gd name="T33" fmla="*/ 0 h 356"/>
                    <a:gd name="T34" fmla="*/ 0 w 703"/>
                    <a:gd name="T35" fmla="*/ 0 h 356"/>
                    <a:gd name="T36" fmla="*/ 0 w 703"/>
                    <a:gd name="T37" fmla="*/ 0 h 356"/>
                    <a:gd name="T38" fmla="*/ 0 w 703"/>
                    <a:gd name="T39" fmla="*/ 0 h 35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0" t="0" r="r" b="b"/>
                  <a:pathLst>
                    <a:path w="703" h="356">
                      <a:moveTo>
                        <a:pt x="285" y="13"/>
                      </a:moveTo>
                      <a:lnTo>
                        <a:pt x="280" y="104"/>
                      </a:lnTo>
                      <a:lnTo>
                        <a:pt x="463" y="191"/>
                      </a:lnTo>
                      <a:lnTo>
                        <a:pt x="617" y="227"/>
                      </a:lnTo>
                      <a:lnTo>
                        <a:pt x="703" y="264"/>
                      </a:lnTo>
                      <a:lnTo>
                        <a:pt x="698" y="314"/>
                      </a:lnTo>
                      <a:lnTo>
                        <a:pt x="588" y="345"/>
                      </a:lnTo>
                      <a:lnTo>
                        <a:pt x="420" y="356"/>
                      </a:lnTo>
                      <a:lnTo>
                        <a:pt x="280" y="332"/>
                      </a:lnTo>
                      <a:lnTo>
                        <a:pt x="194" y="307"/>
                      </a:lnTo>
                      <a:lnTo>
                        <a:pt x="188" y="335"/>
                      </a:lnTo>
                      <a:lnTo>
                        <a:pt x="76" y="332"/>
                      </a:lnTo>
                      <a:lnTo>
                        <a:pt x="8" y="320"/>
                      </a:lnTo>
                      <a:lnTo>
                        <a:pt x="8" y="271"/>
                      </a:lnTo>
                      <a:lnTo>
                        <a:pt x="0" y="243"/>
                      </a:lnTo>
                      <a:lnTo>
                        <a:pt x="0" y="174"/>
                      </a:lnTo>
                      <a:lnTo>
                        <a:pt x="22" y="136"/>
                      </a:lnTo>
                      <a:lnTo>
                        <a:pt x="56" y="94"/>
                      </a:lnTo>
                      <a:lnTo>
                        <a:pt x="64" y="0"/>
                      </a:lnTo>
                      <a:lnTo>
                        <a:pt x="285" y="13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17" name="Freeform 135"/>
                <p:cNvSpPr>
                  <a:spLocks/>
                </p:cNvSpPr>
                <p:nvPr/>
              </p:nvSpPr>
              <p:spPr bwMode="auto">
                <a:xfrm>
                  <a:off x="455" y="2361"/>
                  <a:ext cx="42" cy="22"/>
                </a:xfrm>
                <a:custGeom>
                  <a:avLst/>
                  <a:gdLst>
                    <a:gd name="T0" fmla="*/ 0 w 210"/>
                    <a:gd name="T1" fmla="*/ 0 h 111"/>
                    <a:gd name="T2" fmla="*/ 0 w 210"/>
                    <a:gd name="T3" fmla="*/ 0 h 111"/>
                    <a:gd name="T4" fmla="*/ 0 w 210"/>
                    <a:gd name="T5" fmla="*/ 0 h 111"/>
                    <a:gd name="T6" fmla="*/ 0 w 210"/>
                    <a:gd name="T7" fmla="*/ 0 h 111"/>
                    <a:gd name="T8" fmla="*/ 0 w 210"/>
                    <a:gd name="T9" fmla="*/ 0 h 1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0" h="111">
                      <a:moveTo>
                        <a:pt x="53" y="0"/>
                      </a:moveTo>
                      <a:lnTo>
                        <a:pt x="0" y="60"/>
                      </a:lnTo>
                      <a:lnTo>
                        <a:pt x="187" y="111"/>
                      </a:lnTo>
                      <a:lnTo>
                        <a:pt x="210" y="71"/>
                      </a:lnTo>
                      <a:lnTo>
                        <a:pt x="53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18" name="Freeform 136"/>
                <p:cNvSpPr>
                  <a:spLocks/>
                </p:cNvSpPr>
                <p:nvPr/>
              </p:nvSpPr>
              <p:spPr bwMode="auto">
                <a:xfrm>
                  <a:off x="497" y="2377"/>
                  <a:ext cx="47" cy="13"/>
                </a:xfrm>
                <a:custGeom>
                  <a:avLst/>
                  <a:gdLst>
                    <a:gd name="T0" fmla="*/ 0 w 237"/>
                    <a:gd name="T1" fmla="*/ 0 h 66"/>
                    <a:gd name="T2" fmla="*/ 0 w 237"/>
                    <a:gd name="T3" fmla="*/ 0 h 66"/>
                    <a:gd name="T4" fmla="*/ 0 w 237"/>
                    <a:gd name="T5" fmla="*/ 0 h 66"/>
                    <a:gd name="T6" fmla="*/ 0 w 237"/>
                    <a:gd name="T7" fmla="*/ 0 h 66"/>
                    <a:gd name="T8" fmla="*/ 0 w 237"/>
                    <a:gd name="T9" fmla="*/ 0 h 66"/>
                    <a:gd name="T10" fmla="*/ 0 w 237"/>
                    <a:gd name="T11" fmla="*/ 0 h 66"/>
                    <a:gd name="T12" fmla="*/ 0 w 237"/>
                    <a:gd name="T13" fmla="*/ 0 h 6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237" h="66">
                      <a:moveTo>
                        <a:pt x="27" y="0"/>
                      </a:moveTo>
                      <a:lnTo>
                        <a:pt x="0" y="31"/>
                      </a:lnTo>
                      <a:lnTo>
                        <a:pt x="116" y="59"/>
                      </a:lnTo>
                      <a:lnTo>
                        <a:pt x="171" y="66"/>
                      </a:lnTo>
                      <a:lnTo>
                        <a:pt x="237" y="61"/>
                      </a:lnTo>
                      <a:lnTo>
                        <a:pt x="168" y="28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19" name="Freeform 137"/>
                <p:cNvSpPr>
                  <a:spLocks/>
                </p:cNvSpPr>
                <p:nvPr/>
              </p:nvSpPr>
              <p:spPr bwMode="auto">
                <a:xfrm>
                  <a:off x="410" y="2361"/>
                  <a:ext cx="135" cy="42"/>
                </a:xfrm>
                <a:custGeom>
                  <a:avLst/>
                  <a:gdLst>
                    <a:gd name="T0" fmla="*/ 0 w 678"/>
                    <a:gd name="T1" fmla="*/ 0 h 211"/>
                    <a:gd name="T2" fmla="*/ 0 w 678"/>
                    <a:gd name="T3" fmla="*/ 0 h 211"/>
                    <a:gd name="T4" fmla="*/ 0 w 678"/>
                    <a:gd name="T5" fmla="*/ 0 h 211"/>
                    <a:gd name="T6" fmla="*/ 0 w 678"/>
                    <a:gd name="T7" fmla="*/ 0 h 211"/>
                    <a:gd name="T8" fmla="*/ 0 w 678"/>
                    <a:gd name="T9" fmla="*/ 0 h 211"/>
                    <a:gd name="T10" fmla="*/ 0 w 678"/>
                    <a:gd name="T11" fmla="*/ 0 h 211"/>
                    <a:gd name="T12" fmla="*/ 0 w 678"/>
                    <a:gd name="T13" fmla="*/ 0 h 211"/>
                    <a:gd name="T14" fmla="*/ 0 w 678"/>
                    <a:gd name="T15" fmla="*/ 0 h 211"/>
                    <a:gd name="T16" fmla="*/ 0 w 678"/>
                    <a:gd name="T17" fmla="*/ 0 h 211"/>
                    <a:gd name="T18" fmla="*/ 0 w 678"/>
                    <a:gd name="T19" fmla="*/ 0 h 211"/>
                    <a:gd name="T20" fmla="*/ 0 w 678"/>
                    <a:gd name="T21" fmla="*/ 0 h 211"/>
                    <a:gd name="T22" fmla="*/ 0 w 678"/>
                    <a:gd name="T23" fmla="*/ 0 h 211"/>
                    <a:gd name="T24" fmla="*/ 0 w 678"/>
                    <a:gd name="T25" fmla="*/ 0 h 211"/>
                    <a:gd name="T26" fmla="*/ 0 w 678"/>
                    <a:gd name="T27" fmla="*/ 0 h 211"/>
                    <a:gd name="T28" fmla="*/ 0 w 678"/>
                    <a:gd name="T29" fmla="*/ 0 h 211"/>
                    <a:gd name="T30" fmla="*/ 0 w 678"/>
                    <a:gd name="T31" fmla="*/ 0 h 211"/>
                    <a:gd name="T32" fmla="*/ 0 w 678"/>
                    <a:gd name="T33" fmla="*/ 0 h 211"/>
                    <a:gd name="T34" fmla="*/ 0 w 678"/>
                    <a:gd name="T35" fmla="*/ 0 h 211"/>
                    <a:gd name="T36" fmla="*/ 0 w 678"/>
                    <a:gd name="T37" fmla="*/ 0 h 211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678" h="211">
                      <a:moveTo>
                        <a:pt x="678" y="178"/>
                      </a:moveTo>
                      <a:lnTo>
                        <a:pt x="678" y="147"/>
                      </a:lnTo>
                      <a:lnTo>
                        <a:pt x="590" y="156"/>
                      </a:lnTo>
                      <a:lnTo>
                        <a:pt x="446" y="136"/>
                      </a:lnTo>
                      <a:lnTo>
                        <a:pt x="365" y="117"/>
                      </a:lnTo>
                      <a:lnTo>
                        <a:pt x="209" y="66"/>
                      </a:lnTo>
                      <a:lnTo>
                        <a:pt x="140" y="60"/>
                      </a:lnTo>
                      <a:lnTo>
                        <a:pt x="74" y="35"/>
                      </a:lnTo>
                      <a:lnTo>
                        <a:pt x="39" y="0"/>
                      </a:lnTo>
                      <a:lnTo>
                        <a:pt x="0" y="44"/>
                      </a:lnTo>
                      <a:lnTo>
                        <a:pt x="0" y="133"/>
                      </a:lnTo>
                      <a:lnTo>
                        <a:pt x="50" y="147"/>
                      </a:lnTo>
                      <a:lnTo>
                        <a:pt x="171" y="162"/>
                      </a:lnTo>
                      <a:lnTo>
                        <a:pt x="220" y="170"/>
                      </a:lnTo>
                      <a:lnTo>
                        <a:pt x="300" y="197"/>
                      </a:lnTo>
                      <a:lnTo>
                        <a:pt x="392" y="211"/>
                      </a:lnTo>
                      <a:lnTo>
                        <a:pt x="458" y="211"/>
                      </a:lnTo>
                      <a:lnTo>
                        <a:pt x="560" y="211"/>
                      </a:lnTo>
                      <a:lnTo>
                        <a:pt x="678" y="178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20" name="Freeform 138"/>
                <p:cNvSpPr>
                  <a:spLocks/>
                </p:cNvSpPr>
                <p:nvPr/>
              </p:nvSpPr>
              <p:spPr bwMode="auto">
                <a:xfrm>
                  <a:off x="419" y="2337"/>
                  <a:ext cx="45" cy="34"/>
                </a:xfrm>
                <a:custGeom>
                  <a:avLst/>
                  <a:gdLst>
                    <a:gd name="T0" fmla="*/ 0 w 224"/>
                    <a:gd name="T1" fmla="*/ 0 h 170"/>
                    <a:gd name="T2" fmla="*/ 0 w 224"/>
                    <a:gd name="T3" fmla="*/ 0 h 170"/>
                    <a:gd name="T4" fmla="*/ 0 w 224"/>
                    <a:gd name="T5" fmla="*/ 0 h 170"/>
                    <a:gd name="T6" fmla="*/ 0 w 224"/>
                    <a:gd name="T7" fmla="*/ 0 h 170"/>
                    <a:gd name="T8" fmla="*/ 0 w 224"/>
                    <a:gd name="T9" fmla="*/ 0 h 170"/>
                    <a:gd name="T10" fmla="*/ 0 w 224"/>
                    <a:gd name="T11" fmla="*/ 0 h 170"/>
                    <a:gd name="T12" fmla="*/ 0 w 224"/>
                    <a:gd name="T13" fmla="*/ 0 h 170"/>
                    <a:gd name="T14" fmla="*/ 0 w 224"/>
                    <a:gd name="T15" fmla="*/ 0 h 170"/>
                    <a:gd name="T16" fmla="*/ 0 w 224"/>
                    <a:gd name="T17" fmla="*/ 0 h 170"/>
                    <a:gd name="T18" fmla="*/ 0 w 224"/>
                    <a:gd name="T19" fmla="*/ 0 h 17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24" h="170">
                      <a:moveTo>
                        <a:pt x="216" y="12"/>
                      </a:moveTo>
                      <a:lnTo>
                        <a:pt x="210" y="95"/>
                      </a:lnTo>
                      <a:lnTo>
                        <a:pt x="224" y="114"/>
                      </a:lnTo>
                      <a:lnTo>
                        <a:pt x="173" y="170"/>
                      </a:lnTo>
                      <a:lnTo>
                        <a:pt x="105" y="170"/>
                      </a:lnTo>
                      <a:lnTo>
                        <a:pt x="28" y="145"/>
                      </a:lnTo>
                      <a:lnTo>
                        <a:pt x="0" y="112"/>
                      </a:lnTo>
                      <a:lnTo>
                        <a:pt x="16" y="89"/>
                      </a:lnTo>
                      <a:lnTo>
                        <a:pt x="20" y="0"/>
                      </a:lnTo>
                      <a:lnTo>
                        <a:pt x="216" y="12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sp>
            <p:nvSpPr>
              <p:cNvPr id="221" name="Oval 139"/>
              <p:cNvSpPr>
                <a:spLocks noChangeArrowheads="1"/>
              </p:cNvSpPr>
              <p:nvPr/>
            </p:nvSpPr>
            <p:spPr bwMode="auto">
              <a:xfrm>
                <a:off x="579106" y="5678452"/>
                <a:ext cx="246429" cy="99004"/>
              </a:xfrm>
              <a:prstGeom prst="ellipse">
                <a:avLst/>
              </a:prstGeom>
              <a:solidFill>
                <a:srgbClr val="60606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22" name="Rectangle 140"/>
              <p:cNvSpPr>
                <a:spLocks noChangeArrowheads="1"/>
              </p:cNvSpPr>
              <p:nvPr/>
            </p:nvSpPr>
            <p:spPr bwMode="auto">
              <a:xfrm>
                <a:off x="669118" y="5481967"/>
                <a:ext cx="64927" cy="225424"/>
              </a:xfrm>
              <a:prstGeom prst="rect">
                <a:avLst/>
              </a:prstGeom>
              <a:solidFill>
                <a:srgbClr val="60606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grpSp>
            <p:nvGrpSpPr>
              <p:cNvPr id="223" name="Group 141"/>
              <p:cNvGrpSpPr>
                <a:grpSpLocks/>
              </p:cNvGrpSpPr>
              <p:nvPr/>
            </p:nvGrpSpPr>
            <p:grpSpPr bwMode="auto">
              <a:xfrm>
                <a:off x="555496" y="5396673"/>
                <a:ext cx="326112" cy="117281"/>
                <a:chOff x="182" y="2151"/>
                <a:chExt cx="221" cy="77"/>
              </a:xfrm>
            </p:grpSpPr>
            <p:sp>
              <p:nvSpPr>
                <p:cNvPr id="224" name="Freeform 142"/>
                <p:cNvSpPr>
                  <a:spLocks/>
                </p:cNvSpPr>
                <p:nvPr/>
              </p:nvSpPr>
              <p:spPr bwMode="auto">
                <a:xfrm>
                  <a:off x="182" y="2151"/>
                  <a:ext cx="221" cy="77"/>
                </a:xfrm>
                <a:custGeom>
                  <a:avLst/>
                  <a:gdLst>
                    <a:gd name="T0" fmla="*/ 0 w 1106"/>
                    <a:gd name="T1" fmla="*/ 0 h 386"/>
                    <a:gd name="T2" fmla="*/ 0 w 1106"/>
                    <a:gd name="T3" fmla="*/ 0 h 386"/>
                    <a:gd name="T4" fmla="*/ 0 w 1106"/>
                    <a:gd name="T5" fmla="*/ 0 h 386"/>
                    <a:gd name="T6" fmla="*/ 0 w 1106"/>
                    <a:gd name="T7" fmla="*/ 0 h 386"/>
                    <a:gd name="T8" fmla="*/ 0 w 1106"/>
                    <a:gd name="T9" fmla="*/ 0 h 386"/>
                    <a:gd name="T10" fmla="*/ 0 w 1106"/>
                    <a:gd name="T11" fmla="*/ 0 h 386"/>
                    <a:gd name="T12" fmla="*/ 0 w 1106"/>
                    <a:gd name="T13" fmla="*/ 0 h 386"/>
                    <a:gd name="T14" fmla="*/ 0 w 1106"/>
                    <a:gd name="T15" fmla="*/ 0 h 38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106" h="386">
                      <a:moveTo>
                        <a:pt x="1106" y="202"/>
                      </a:moveTo>
                      <a:lnTo>
                        <a:pt x="1099" y="321"/>
                      </a:lnTo>
                      <a:lnTo>
                        <a:pt x="735" y="386"/>
                      </a:lnTo>
                      <a:lnTo>
                        <a:pt x="334" y="386"/>
                      </a:lnTo>
                      <a:lnTo>
                        <a:pt x="19" y="288"/>
                      </a:lnTo>
                      <a:lnTo>
                        <a:pt x="0" y="10"/>
                      </a:lnTo>
                      <a:lnTo>
                        <a:pt x="625" y="0"/>
                      </a:lnTo>
                      <a:lnTo>
                        <a:pt x="1106" y="202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25" name="Freeform 143"/>
                <p:cNvSpPr>
                  <a:spLocks/>
                </p:cNvSpPr>
                <p:nvPr/>
              </p:nvSpPr>
              <p:spPr bwMode="auto">
                <a:xfrm>
                  <a:off x="187" y="2180"/>
                  <a:ext cx="211" cy="45"/>
                </a:xfrm>
                <a:custGeom>
                  <a:avLst/>
                  <a:gdLst>
                    <a:gd name="T0" fmla="*/ 0 w 1055"/>
                    <a:gd name="T1" fmla="*/ 0 h 221"/>
                    <a:gd name="T2" fmla="*/ 0 w 1055"/>
                    <a:gd name="T3" fmla="*/ 0 h 221"/>
                    <a:gd name="T4" fmla="*/ 0 w 1055"/>
                    <a:gd name="T5" fmla="*/ 0 h 221"/>
                    <a:gd name="T6" fmla="*/ 0 w 1055"/>
                    <a:gd name="T7" fmla="*/ 0 h 221"/>
                    <a:gd name="T8" fmla="*/ 0 w 1055"/>
                    <a:gd name="T9" fmla="*/ 0 h 221"/>
                    <a:gd name="T10" fmla="*/ 0 w 1055"/>
                    <a:gd name="T11" fmla="*/ 0 h 221"/>
                    <a:gd name="T12" fmla="*/ 0 w 1055"/>
                    <a:gd name="T13" fmla="*/ 0 h 221"/>
                    <a:gd name="T14" fmla="*/ 0 w 1055"/>
                    <a:gd name="T15" fmla="*/ 0 h 221"/>
                    <a:gd name="T16" fmla="*/ 0 w 1055"/>
                    <a:gd name="T17" fmla="*/ 0 h 22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5" h="221">
                      <a:moveTo>
                        <a:pt x="1055" y="75"/>
                      </a:moveTo>
                      <a:lnTo>
                        <a:pt x="1049" y="162"/>
                      </a:lnTo>
                      <a:lnTo>
                        <a:pt x="721" y="221"/>
                      </a:lnTo>
                      <a:lnTo>
                        <a:pt x="296" y="221"/>
                      </a:lnTo>
                      <a:lnTo>
                        <a:pt x="0" y="119"/>
                      </a:lnTo>
                      <a:lnTo>
                        <a:pt x="0" y="0"/>
                      </a:lnTo>
                      <a:lnTo>
                        <a:pt x="283" y="119"/>
                      </a:lnTo>
                      <a:lnTo>
                        <a:pt x="716" y="124"/>
                      </a:lnTo>
                      <a:lnTo>
                        <a:pt x="1055" y="75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sp>
            <p:nvSpPr>
              <p:cNvPr id="226" name="Freeform 144"/>
              <p:cNvSpPr>
                <a:spLocks/>
              </p:cNvSpPr>
              <p:nvPr/>
            </p:nvSpPr>
            <p:spPr bwMode="auto">
              <a:xfrm>
                <a:off x="545168" y="5273297"/>
                <a:ext cx="445636" cy="426479"/>
              </a:xfrm>
              <a:custGeom>
                <a:avLst/>
                <a:gdLst>
                  <a:gd name="T0" fmla="*/ 2147483646 w 1507"/>
                  <a:gd name="T1" fmla="*/ 2147483646 h 1401"/>
                  <a:gd name="T2" fmla="*/ 2147483646 w 1507"/>
                  <a:gd name="T3" fmla="*/ 2147483646 h 1401"/>
                  <a:gd name="T4" fmla="*/ 2147483646 w 1507"/>
                  <a:gd name="T5" fmla="*/ 2147483646 h 1401"/>
                  <a:gd name="T6" fmla="*/ 2147483646 w 1507"/>
                  <a:gd name="T7" fmla="*/ 2147483646 h 1401"/>
                  <a:gd name="T8" fmla="*/ 2147483646 w 1507"/>
                  <a:gd name="T9" fmla="*/ 2147483646 h 1401"/>
                  <a:gd name="T10" fmla="*/ 2147483646 w 1507"/>
                  <a:gd name="T11" fmla="*/ 2147483646 h 1401"/>
                  <a:gd name="T12" fmla="*/ 2147483646 w 1507"/>
                  <a:gd name="T13" fmla="*/ 2147483646 h 1401"/>
                  <a:gd name="T14" fmla="*/ 2147483646 w 1507"/>
                  <a:gd name="T15" fmla="*/ 2147483646 h 1401"/>
                  <a:gd name="T16" fmla="*/ 2147483646 w 1507"/>
                  <a:gd name="T17" fmla="*/ 2147483646 h 1401"/>
                  <a:gd name="T18" fmla="*/ 2147483646 w 1507"/>
                  <a:gd name="T19" fmla="*/ 2147483646 h 1401"/>
                  <a:gd name="T20" fmla="*/ 2147483646 w 1507"/>
                  <a:gd name="T21" fmla="*/ 2147483646 h 1401"/>
                  <a:gd name="T22" fmla="*/ 2147483646 w 1507"/>
                  <a:gd name="T23" fmla="*/ 2147483646 h 1401"/>
                  <a:gd name="T24" fmla="*/ 2147483646 w 1507"/>
                  <a:gd name="T25" fmla="*/ 2147483646 h 1401"/>
                  <a:gd name="T26" fmla="*/ 2147483646 w 1507"/>
                  <a:gd name="T27" fmla="*/ 2147483646 h 1401"/>
                  <a:gd name="T28" fmla="*/ 2147483646 w 1507"/>
                  <a:gd name="T29" fmla="*/ 2147483646 h 1401"/>
                  <a:gd name="T30" fmla="*/ 2147483646 w 1507"/>
                  <a:gd name="T31" fmla="*/ 2147483646 h 1401"/>
                  <a:gd name="T32" fmla="*/ 2147483646 w 1507"/>
                  <a:gd name="T33" fmla="*/ 2147483646 h 1401"/>
                  <a:gd name="T34" fmla="*/ 2147483646 w 1507"/>
                  <a:gd name="T35" fmla="*/ 2147483646 h 1401"/>
                  <a:gd name="T36" fmla="*/ 2147483646 w 1507"/>
                  <a:gd name="T37" fmla="*/ 2147483646 h 1401"/>
                  <a:gd name="T38" fmla="*/ 2147483646 w 1507"/>
                  <a:gd name="T39" fmla="*/ 0 h 1401"/>
                  <a:gd name="T40" fmla="*/ 2147483646 w 1507"/>
                  <a:gd name="T41" fmla="*/ 2147483646 h 1401"/>
                  <a:gd name="T42" fmla="*/ 2147483646 w 1507"/>
                  <a:gd name="T43" fmla="*/ 2147483646 h 1401"/>
                  <a:gd name="T44" fmla="*/ 2147483646 w 1507"/>
                  <a:gd name="T45" fmla="*/ 2147483646 h 1401"/>
                  <a:gd name="T46" fmla="*/ 2147483646 w 1507"/>
                  <a:gd name="T47" fmla="*/ 2147483646 h 1401"/>
                  <a:gd name="T48" fmla="*/ 2147483646 w 1507"/>
                  <a:gd name="T49" fmla="*/ 2147483646 h 1401"/>
                  <a:gd name="T50" fmla="*/ 0 w 1507"/>
                  <a:gd name="T51" fmla="*/ 2147483646 h 1401"/>
                  <a:gd name="T52" fmla="*/ 2147483646 w 1507"/>
                  <a:gd name="T53" fmla="*/ 2147483646 h 1401"/>
                  <a:gd name="T54" fmla="*/ 2147483646 w 1507"/>
                  <a:gd name="T55" fmla="*/ 2147483646 h 1401"/>
                  <a:gd name="T56" fmla="*/ 2147483646 w 1507"/>
                  <a:gd name="T57" fmla="*/ 2147483646 h 1401"/>
                  <a:gd name="T58" fmla="*/ 2147483646 w 1507"/>
                  <a:gd name="T59" fmla="*/ 2147483646 h 1401"/>
                  <a:gd name="T60" fmla="*/ 2147483646 w 1507"/>
                  <a:gd name="T61" fmla="*/ 2147483646 h 1401"/>
                  <a:gd name="T62" fmla="*/ 2147483646 w 1507"/>
                  <a:gd name="T63" fmla="*/ 2147483646 h 1401"/>
                  <a:gd name="T64" fmla="*/ 2147483646 w 1507"/>
                  <a:gd name="T65" fmla="*/ 2147483646 h 1401"/>
                  <a:gd name="T66" fmla="*/ 2147483646 w 1507"/>
                  <a:gd name="T67" fmla="*/ 2147483646 h 1401"/>
                  <a:gd name="T68" fmla="*/ 2147483646 w 1507"/>
                  <a:gd name="T69" fmla="*/ 2147483646 h 1401"/>
                  <a:gd name="T70" fmla="*/ 2147483646 w 1507"/>
                  <a:gd name="T71" fmla="*/ 2147483646 h 1401"/>
                  <a:gd name="T72" fmla="*/ 2147483646 w 1507"/>
                  <a:gd name="T73" fmla="*/ 2147483646 h 1401"/>
                  <a:gd name="T74" fmla="*/ 2147483646 w 1507"/>
                  <a:gd name="T75" fmla="*/ 2147483646 h 1401"/>
                  <a:gd name="T76" fmla="*/ 2147483646 w 1507"/>
                  <a:gd name="T77" fmla="*/ 2147483646 h 1401"/>
                  <a:gd name="T78" fmla="*/ 2147483646 w 1507"/>
                  <a:gd name="T79" fmla="*/ 2147483646 h 1401"/>
                  <a:gd name="T80" fmla="*/ 2147483646 w 1507"/>
                  <a:gd name="T81" fmla="*/ 2147483646 h 1401"/>
                  <a:gd name="T82" fmla="*/ 2147483646 w 1507"/>
                  <a:gd name="T83" fmla="*/ 2147483646 h 1401"/>
                  <a:gd name="T84" fmla="*/ 2147483646 w 1507"/>
                  <a:gd name="T85" fmla="*/ 2147483646 h 1401"/>
                  <a:gd name="T86" fmla="*/ 2147483646 w 1507"/>
                  <a:gd name="T87" fmla="*/ 2147483646 h 1401"/>
                  <a:gd name="T88" fmla="*/ 2147483646 w 1507"/>
                  <a:gd name="T89" fmla="*/ 2147483646 h 1401"/>
                  <a:gd name="T90" fmla="*/ 2147483646 w 1507"/>
                  <a:gd name="T91" fmla="*/ 2147483646 h 1401"/>
                  <a:gd name="T92" fmla="*/ 2147483646 w 1507"/>
                  <a:gd name="T93" fmla="*/ 2147483646 h 1401"/>
                  <a:gd name="T94" fmla="*/ 2147483646 w 1507"/>
                  <a:gd name="T95" fmla="*/ 2147483646 h 1401"/>
                  <a:gd name="T96" fmla="*/ 2147483646 w 1507"/>
                  <a:gd name="T97" fmla="*/ 2147483646 h 1401"/>
                  <a:gd name="T98" fmla="*/ 2147483646 w 1507"/>
                  <a:gd name="T99" fmla="*/ 2147483646 h 1401"/>
                  <a:gd name="T100" fmla="*/ 2147483646 w 1507"/>
                  <a:gd name="T101" fmla="*/ 2147483646 h 1401"/>
                  <a:gd name="T102" fmla="*/ 2147483646 w 1507"/>
                  <a:gd name="T103" fmla="*/ 2147483646 h 1401"/>
                  <a:gd name="T104" fmla="*/ 2147483646 w 1507"/>
                  <a:gd name="T105" fmla="*/ 2147483646 h 1401"/>
                  <a:gd name="T106" fmla="*/ 2147483646 w 1507"/>
                  <a:gd name="T107" fmla="*/ 2147483646 h 1401"/>
                  <a:gd name="T108" fmla="*/ 2147483646 w 1507"/>
                  <a:gd name="T109" fmla="*/ 2147483646 h 1401"/>
                  <a:gd name="T110" fmla="*/ 2147483646 w 1507"/>
                  <a:gd name="T111" fmla="*/ 2147483646 h 1401"/>
                  <a:gd name="T112" fmla="*/ 2147483646 w 1507"/>
                  <a:gd name="T113" fmla="*/ 2147483646 h 1401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1507" h="1401">
                    <a:moveTo>
                      <a:pt x="1501" y="789"/>
                    </a:moveTo>
                    <a:lnTo>
                      <a:pt x="1493" y="649"/>
                    </a:lnTo>
                    <a:lnTo>
                      <a:pt x="1495" y="499"/>
                    </a:lnTo>
                    <a:lnTo>
                      <a:pt x="1489" y="385"/>
                    </a:lnTo>
                    <a:lnTo>
                      <a:pt x="1424" y="317"/>
                    </a:lnTo>
                    <a:lnTo>
                      <a:pt x="1345" y="278"/>
                    </a:lnTo>
                    <a:lnTo>
                      <a:pt x="1166" y="213"/>
                    </a:lnTo>
                    <a:lnTo>
                      <a:pt x="903" y="149"/>
                    </a:lnTo>
                    <a:lnTo>
                      <a:pt x="852" y="144"/>
                    </a:lnTo>
                    <a:lnTo>
                      <a:pt x="817" y="149"/>
                    </a:lnTo>
                    <a:lnTo>
                      <a:pt x="809" y="135"/>
                    </a:lnTo>
                    <a:lnTo>
                      <a:pt x="794" y="122"/>
                    </a:lnTo>
                    <a:lnTo>
                      <a:pt x="777" y="125"/>
                    </a:lnTo>
                    <a:lnTo>
                      <a:pt x="754" y="126"/>
                    </a:lnTo>
                    <a:lnTo>
                      <a:pt x="745" y="100"/>
                    </a:lnTo>
                    <a:lnTo>
                      <a:pt x="726" y="85"/>
                    </a:lnTo>
                    <a:lnTo>
                      <a:pt x="704" y="82"/>
                    </a:lnTo>
                    <a:lnTo>
                      <a:pt x="678" y="82"/>
                    </a:lnTo>
                    <a:lnTo>
                      <a:pt x="681" y="59"/>
                    </a:lnTo>
                    <a:lnTo>
                      <a:pt x="651" y="0"/>
                    </a:lnTo>
                    <a:lnTo>
                      <a:pt x="37" y="16"/>
                    </a:lnTo>
                    <a:lnTo>
                      <a:pt x="39" y="79"/>
                    </a:lnTo>
                    <a:lnTo>
                      <a:pt x="28" y="135"/>
                    </a:lnTo>
                    <a:lnTo>
                      <a:pt x="18" y="175"/>
                    </a:lnTo>
                    <a:lnTo>
                      <a:pt x="8" y="225"/>
                    </a:lnTo>
                    <a:lnTo>
                      <a:pt x="0" y="306"/>
                    </a:lnTo>
                    <a:lnTo>
                      <a:pt x="9" y="354"/>
                    </a:lnTo>
                    <a:lnTo>
                      <a:pt x="28" y="399"/>
                    </a:lnTo>
                    <a:lnTo>
                      <a:pt x="49" y="438"/>
                    </a:lnTo>
                    <a:lnTo>
                      <a:pt x="78" y="451"/>
                    </a:lnTo>
                    <a:lnTo>
                      <a:pt x="122" y="464"/>
                    </a:lnTo>
                    <a:lnTo>
                      <a:pt x="180" y="483"/>
                    </a:lnTo>
                    <a:lnTo>
                      <a:pt x="208" y="514"/>
                    </a:lnTo>
                    <a:lnTo>
                      <a:pt x="240" y="541"/>
                    </a:lnTo>
                    <a:lnTo>
                      <a:pt x="289" y="564"/>
                    </a:lnTo>
                    <a:lnTo>
                      <a:pt x="348" y="582"/>
                    </a:lnTo>
                    <a:lnTo>
                      <a:pt x="441" y="594"/>
                    </a:lnTo>
                    <a:lnTo>
                      <a:pt x="520" y="594"/>
                    </a:lnTo>
                    <a:lnTo>
                      <a:pt x="581" y="587"/>
                    </a:lnTo>
                    <a:lnTo>
                      <a:pt x="637" y="582"/>
                    </a:lnTo>
                    <a:lnTo>
                      <a:pt x="678" y="604"/>
                    </a:lnTo>
                    <a:lnTo>
                      <a:pt x="758" y="600"/>
                    </a:lnTo>
                    <a:lnTo>
                      <a:pt x="1078" y="645"/>
                    </a:lnTo>
                    <a:lnTo>
                      <a:pt x="1165" y="655"/>
                    </a:lnTo>
                    <a:lnTo>
                      <a:pt x="1133" y="845"/>
                    </a:lnTo>
                    <a:lnTo>
                      <a:pt x="1130" y="942"/>
                    </a:lnTo>
                    <a:lnTo>
                      <a:pt x="1149" y="1066"/>
                    </a:lnTo>
                    <a:lnTo>
                      <a:pt x="1169" y="1212"/>
                    </a:lnTo>
                    <a:lnTo>
                      <a:pt x="1169" y="1363"/>
                    </a:lnTo>
                    <a:lnTo>
                      <a:pt x="1244" y="1385"/>
                    </a:lnTo>
                    <a:lnTo>
                      <a:pt x="1339" y="1395"/>
                    </a:lnTo>
                    <a:lnTo>
                      <a:pt x="1420" y="1401"/>
                    </a:lnTo>
                    <a:lnTo>
                      <a:pt x="1507" y="1391"/>
                    </a:lnTo>
                    <a:lnTo>
                      <a:pt x="1501" y="1252"/>
                    </a:lnTo>
                    <a:lnTo>
                      <a:pt x="1501" y="1024"/>
                    </a:lnTo>
                    <a:lnTo>
                      <a:pt x="1501" y="824"/>
                    </a:lnTo>
                    <a:lnTo>
                      <a:pt x="1501" y="789"/>
                    </a:lnTo>
                    <a:close/>
                  </a:path>
                </a:pathLst>
              </a:custGeom>
              <a:solidFill>
                <a:srgbClr val="60606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27" name="Freeform 145"/>
              <p:cNvSpPr>
                <a:spLocks/>
              </p:cNvSpPr>
              <p:nvPr/>
            </p:nvSpPr>
            <p:spPr bwMode="auto">
              <a:xfrm>
                <a:off x="551069" y="5290053"/>
                <a:ext cx="435307" cy="403631"/>
              </a:xfrm>
              <a:custGeom>
                <a:avLst/>
                <a:gdLst>
                  <a:gd name="T0" fmla="*/ 2147483646 w 1473"/>
                  <a:gd name="T1" fmla="*/ 2147483646 h 1324"/>
                  <a:gd name="T2" fmla="*/ 2147483646 w 1473"/>
                  <a:gd name="T3" fmla="*/ 2147483646 h 1324"/>
                  <a:gd name="T4" fmla="*/ 2147483646 w 1473"/>
                  <a:gd name="T5" fmla="*/ 2147483646 h 1324"/>
                  <a:gd name="T6" fmla="*/ 2147483646 w 1473"/>
                  <a:gd name="T7" fmla="*/ 2147483646 h 1324"/>
                  <a:gd name="T8" fmla="*/ 2147483646 w 1473"/>
                  <a:gd name="T9" fmla="*/ 2147483646 h 1324"/>
                  <a:gd name="T10" fmla="*/ 2147483646 w 1473"/>
                  <a:gd name="T11" fmla="*/ 2147483646 h 1324"/>
                  <a:gd name="T12" fmla="*/ 2147483646 w 1473"/>
                  <a:gd name="T13" fmla="*/ 2147483646 h 1324"/>
                  <a:gd name="T14" fmla="*/ 2147483646 w 1473"/>
                  <a:gd name="T15" fmla="*/ 2147483646 h 1324"/>
                  <a:gd name="T16" fmla="*/ 2147483646 w 1473"/>
                  <a:gd name="T17" fmla="*/ 2147483646 h 1324"/>
                  <a:gd name="T18" fmla="*/ 2147483646 w 1473"/>
                  <a:gd name="T19" fmla="*/ 2147483646 h 1324"/>
                  <a:gd name="T20" fmla="*/ 2147483646 w 1473"/>
                  <a:gd name="T21" fmla="*/ 2147483646 h 1324"/>
                  <a:gd name="T22" fmla="*/ 2147483646 w 1473"/>
                  <a:gd name="T23" fmla="*/ 2147483646 h 1324"/>
                  <a:gd name="T24" fmla="*/ 2147483646 w 1473"/>
                  <a:gd name="T25" fmla="*/ 2147483646 h 1324"/>
                  <a:gd name="T26" fmla="*/ 2147483646 w 1473"/>
                  <a:gd name="T27" fmla="*/ 2147483646 h 1324"/>
                  <a:gd name="T28" fmla="*/ 2147483646 w 1473"/>
                  <a:gd name="T29" fmla="*/ 2147483646 h 1324"/>
                  <a:gd name="T30" fmla="*/ 2147483646 w 1473"/>
                  <a:gd name="T31" fmla="*/ 2147483646 h 1324"/>
                  <a:gd name="T32" fmla="*/ 2147483646 w 1473"/>
                  <a:gd name="T33" fmla="*/ 2147483646 h 1324"/>
                  <a:gd name="T34" fmla="*/ 2147483646 w 1473"/>
                  <a:gd name="T35" fmla="*/ 2147483646 h 1324"/>
                  <a:gd name="T36" fmla="*/ 2147483646 w 1473"/>
                  <a:gd name="T37" fmla="*/ 2147483646 h 1324"/>
                  <a:gd name="T38" fmla="*/ 2147483646 w 1473"/>
                  <a:gd name="T39" fmla="*/ 2147483646 h 1324"/>
                  <a:gd name="T40" fmla="*/ 2147483646 w 1473"/>
                  <a:gd name="T41" fmla="*/ 2147483646 h 1324"/>
                  <a:gd name="T42" fmla="*/ 2147483646 w 1473"/>
                  <a:gd name="T43" fmla="*/ 2147483646 h 1324"/>
                  <a:gd name="T44" fmla="*/ 2147483646 w 1473"/>
                  <a:gd name="T45" fmla="*/ 2147483646 h 1324"/>
                  <a:gd name="T46" fmla="*/ 2147483646 w 1473"/>
                  <a:gd name="T47" fmla="*/ 2147483646 h 1324"/>
                  <a:gd name="T48" fmla="*/ 2147483646 w 1473"/>
                  <a:gd name="T49" fmla="*/ 2147483646 h 1324"/>
                  <a:gd name="T50" fmla="*/ 2147483646 w 1473"/>
                  <a:gd name="T51" fmla="*/ 2147483646 h 1324"/>
                  <a:gd name="T52" fmla="*/ 2147483646 w 1473"/>
                  <a:gd name="T53" fmla="*/ 2147483646 h 1324"/>
                  <a:gd name="T54" fmla="*/ 2147483646 w 1473"/>
                  <a:gd name="T55" fmla="*/ 2147483646 h 1324"/>
                  <a:gd name="T56" fmla="*/ 2147483646 w 1473"/>
                  <a:gd name="T57" fmla="*/ 2147483646 h 1324"/>
                  <a:gd name="T58" fmla="*/ 2147483646 w 1473"/>
                  <a:gd name="T59" fmla="*/ 2147483646 h 1324"/>
                  <a:gd name="T60" fmla="*/ 2147483646 w 1473"/>
                  <a:gd name="T61" fmla="*/ 2147483646 h 1324"/>
                  <a:gd name="T62" fmla="*/ 2147483646 w 1473"/>
                  <a:gd name="T63" fmla="*/ 2147483646 h 1324"/>
                  <a:gd name="T64" fmla="*/ 2147483646 w 1473"/>
                  <a:gd name="T65" fmla="*/ 2147483646 h 1324"/>
                  <a:gd name="T66" fmla="*/ 2147483646 w 1473"/>
                  <a:gd name="T67" fmla="*/ 2147483646 h 1324"/>
                  <a:gd name="T68" fmla="*/ 2147483646 w 1473"/>
                  <a:gd name="T69" fmla="*/ 2147483646 h 1324"/>
                  <a:gd name="T70" fmla="*/ 2147483646 w 1473"/>
                  <a:gd name="T71" fmla="*/ 2147483646 h 1324"/>
                  <a:gd name="T72" fmla="*/ 2147483646 w 1473"/>
                  <a:gd name="T73" fmla="*/ 2147483646 h 1324"/>
                  <a:gd name="T74" fmla="*/ 2147483646 w 1473"/>
                  <a:gd name="T75" fmla="*/ 2147483646 h 1324"/>
                  <a:gd name="T76" fmla="*/ 2147483646 w 1473"/>
                  <a:gd name="T77" fmla="*/ 2147483646 h 1324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473" h="1324">
                    <a:moveTo>
                      <a:pt x="49" y="23"/>
                    </a:moveTo>
                    <a:lnTo>
                      <a:pt x="46" y="66"/>
                    </a:lnTo>
                    <a:lnTo>
                      <a:pt x="29" y="49"/>
                    </a:lnTo>
                    <a:lnTo>
                      <a:pt x="10" y="144"/>
                    </a:lnTo>
                    <a:lnTo>
                      <a:pt x="0" y="254"/>
                    </a:lnTo>
                    <a:lnTo>
                      <a:pt x="39" y="367"/>
                    </a:lnTo>
                    <a:lnTo>
                      <a:pt x="130" y="393"/>
                    </a:lnTo>
                    <a:lnTo>
                      <a:pt x="120" y="367"/>
                    </a:lnTo>
                    <a:lnTo>
                      <a:pt x="169" y="406"/>
                    </a:lnTo>
                    <a:lnTo>
                      <a:pt x="211" y="449"/>
                    </a:lnTo>
                    <a:lnTo>
                      <a:pt x="306" y="494"/>
                    </a:lnTo>
                    <a:lnTo>
                      <a:pt x="421" y="504"/>
                    </a:lnTo>
                    <a:lnTo>
                      <a:pt x="562" y="511"/>
                    </a:lnTo>
                    <a:lnTo>
                      <a:pt x="620" y="504"/>
                    </a:lnTo>
                    <a:lnTo>
                      <a:pt x="569" y="481"/>
                    </a:lnTo>
                    <a:lnTo>
                      <a:pt x="546" y="423"/>
                    </a:lnTo>
                    <a:lnTo>
                      <a:pt x="588" y="471"/>
                    </a:lnTo>
                    <a:lnTo>
                      <a:pt x="641" y="501"/>
                    </a:lnTo>
                    <a:lnTo>
                      <a:pt x="688" y="527"/>
                    </a:lnTo>
                    <a:lnTo>
                      <a:pt x="737" y="520"/>
                    </a:lnTo>
                    <a:lnTo>
                      <a:pt x="706" y="497"/>
                    </a:lnTo>
                    <a:lnTo>
                      <a:pt x="672" y="469"/>
                    </a:lnTo>
                    <a:lnTo>
                      <a:pt x="725" y="488"/>
                    </a:lnTo>
                    <a:lnTo>
                      <a:pt x="776" y="527"/>
                    </a:lnTo>
                    <a:lnTo>
                      <a:pt x="946" y="546"/>
                    </a:lnTo>
                    <a:lnTo>
                      <a:pt x="1114" y="572"/>
                    </a:lnTo>
                    <a:lnTo>
                      <a:pt x="1165" y="585"/>
                    </a:lnTo>
                    <a:lnTo>
                      <a:pt x="1122" y="833"/>
                    </a:lnTo>
                    <a:lnTo>
                      <a:pt x="1155" y="1063"/>
                    </a:lnTo>
                    <a:lnTo>
                      <a:pt x="1159" y="1288"/>
                    </a:lnTo>
                    <a:lnTo>
                      <a:pt x="1266" y="1310"/>
                    </a:lnTo>
                    <a:lnTo>
                      <a:pt x="1360" y="1324"/>
                    </a:lnTo>
                    <a:lnTo>
                      <a:pt x="1473" y="1321"/>
                    </a:lnTo>
                    <a:lnTo>
                      <a:pt x="1468" y="998"/>
                    </a:lnTo>
                    <a:lnTo>
                      <a:pt x="1468" y="729"/>
                    </a:lnTo>
                    <a:lnTo>
                      <a:pt x="1451" y="579"/>
                    </a:lnTo>
                    <a:lnTo>
                      <a:pt x="1465" y="485"/>
                    </a:lnTo>
                    <a:lnTo>
                      <a:pt x="1455" y="381"/>
                    </a:lnTo>
                    <a:lnTo>
                      <a:pt x="1436" y="314"/>
                    </a:lnTo>
                    <a:lnTo>
                      <a:pt x="1355" y="261"/>
                    </a:lnTo>
                    <a:lnTo>
                      <a:pt x="1253" y="215"/>
                    </a:lnTo>
                    <a:lnTo>
                      <a:pt x="1057" y="150"/>
                    </a:lnTo>
                    <a:lnTo>
                      <a:pt x="897" y="105"/>
                    </a:lnTo>
                    <a:lnTo>
                      <a:pt x="809" y="98"/>
                    </a:lnTo>
                    <a:lnTo>
                      <a:pt x="773" y="150"/>
                    </a:lnTo>
                    <a:lnTo>
                      <a:pt x="662" y="205"/>
                    </a:lnTo>
                    <a:lnTo>
                      <a:pt x="722" y="157"/>
                    </a:lnTo>
                    <a:lnTo>
                      <a:pt x="767" y="131"/>
                    </a:lnTo>
                    <a:lnTo>
                      <a:pt x="783" y="95"/>
                    </a:lnTo>
                    <a:lnTo>
                      <a:pt x="776" y="79"/>
                    </a:lnTo>
                    <a:lnTo>
                      <a:pt x="744" y="79"/>
                    </a:lnTo>
                    <a:lnTo>
                      <a:pt x="725" y="98"/>
                    </a:lnTo>
                    <a:lnTo>
                      <a:pt x="706" y="117"/>
                    </a:lnTo>
                    <a:lnTo>
                      <a:pt x="656" y="137"/>
                    </a:lnTo>
                    <a:lnTo>
                      <a:pt x="702" y="98"/>
                    </a:lnTo>
                    <a:lnTo>
                      <a:pt x="722" y="68"/>
                    </a:lnTo>
                    <a:lnTo>
                      <a:pt x="708" y="49"/>
                    </a:lnTo>
                    <a:lnTo>
                      <a:pt x="669" y="36"/>
                    </a:lnTo>
                    <a:lnTo>
                      <a:pt x="618" y="82"/>
                    </a:lnTo>
                    <a:lnTo>
                      <a:pt x="569" y="112"/>
                    </a:lnTo>
                    <a:lnTo>
                      <a:pt x="627" y="45"/>
                    </a:lnTo>
                    <a:lnTo>
                      <a:pt x="646" y="20"/>
                    </a:lnTo>
                    <a:lnTo>
                      <a:pt x="646" y="0"/>
                    </a:lnTo>
                    <a:lnTo>
                      <a:pt x="597" y="7"/>
                    </a:lnTo>
                    <a:lnTo>
                      <a:pt x="553" y="40"/>
                    </a:lnTo>
                    <a:lnTo>
                      <a:pt x="523" y="63"/>
                    </a:lnTo>
                    <a:lnTo>
                      <a:pt x="383" y="75"/>
                    </a:lnTo>
                    <a:lnTo>
                      <a:pt x="386" y="40"/>
                    </a:lnTo>
                    <a:lnTo>
                      <a:pt x="345" y="26"/>
                    </a:lnTo>
                    <a:lnTo>
                      <a:pt x="345" y="72"/>
                    </a:lnTo>
                    <a:lnTo>
                      <a:pt x="303" y="82"/>
                    </a:lnTo>
                    <a:lnTo>
                      <a:pt x="211" y="95"/>
                    </a:lnTo>
                    <a:lnTo>
                      <a:pt x="218" y="45"/>
                    </a:lnTo>
                    <a:lnTo>
                      <a:pt x="185" y="45"/>
                    </a:lnTo>
                    <a:lnTo>
                      <a:pt x="182" y="95"/>
                    </a:lnTo>
                    <a:lnTo>
                      <a:pt x="130" y="91"/>
                    </a:lnTo>
                    <a:lnTo>
                      <a:pt x="75" y="79"/>
                    </a:lnTo>
                    <a:lnTo>
                      <a:pt x="72" y="40"/>
                    </a:lnTo>
                    <a:lnTo>
                      <a:pt x="49" y="23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28" name="Freeform 146"/>
              <p:cNvSpPr>
                <a:spLocks/>
              </p:cNvSpPr>
              <p:nvPr/>
            </p:nvSpPr>
            <p:spPr bwMode="auto">
              <a:xfrm>
                <a:off x="611569" y="5357070"/>
                <a:ext cx="59025" cy="10661"/>
              </a:xfrm>
              <a:custGeom>
                <a:avLst/>
                <a:gdLst>
                  <a:gd name="T0" fmla="*/ 0 w 199"/>
                  <a:gd name="T1" fmla="*/ 0 h 33"/>
                  <a:gd name="T2" fmla="*/ 2147483646 w 199"/>
                  <a:gd name="T3" fmla="*/ 2147483646 h 33"/>
                  <a:gd name="T4" fmla="*/ 2147483646 w 199"/>
                  <a:gd name="T5" fmla="*/ 2147483646 h 33"/>
                  <a:gd name="T6" fmla="*/ 0 w 199"/>
                  <a:gd name="T7" fmla="*/ 0 h 3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9" h="33">
                    <a:moveTo>
                      <a:pt x="0" y="0"/>
                    </a:moveTo>
                    <a:lnTo>
                      <a:pt x="93" y="33"/>
                    </a:lnTo>
                    <a:lnTo>
                      <a:pt x="199" y="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29" name="Freeform 147"/>
              <p:cNvSpPr>
                <a:spLocks/>
              </p:cNvSpPr>
              <p:nvPr/>
            </p:nvSpPr>
            <p:spPr bwMode="auto">
              <a:xfrm>
                <a:off x="552545" y="5340315"/>
                <a:ext cx="36891" cy="12185"/>
              </a:xfrm>
              <a:custGeom>
                <a:avLst/>
                <a:gdLst>
                  <a:gd name="T0" fmla="*/ 0 w 122"/>
                  <a:gd name="T1" fmla="*/ 0 h 40"/>
                  <a:gd name="T2" fmla="*/ 2147483646 w 122"/>
                  <a:gd name="T3" fmla="*/ 2147483646 h 40"/>
                  <a:gd name="T4" fmla="*/ 2147483646 w 122"/>
                  <a:gd name="T5" fmla="*/ 2147483646 h 40"/>
                  <a:gd name="T6" fmla="*/ 2147483646 w 122"/>
                  <a:gd name="T7" fmla="*/ 2147483646 h 40"/>
                  <a:gd name="T8" fmla="*/ 0 w 122"/>
                  <a:gd name="T9" fmla="*/ 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2" h="40">
                    <a:moveTo>
                      <a:pt x="0" y="0"/>
                    </a:moveTo>
                    <a:lnTo>
                      <a:pt x="32" y="25"/>
                    </a:lnTo>
                    <a:lnTo>
                      <a:pt x="122" y="38"/>
                    </a:lnTo>
                    <a:lnTo>
                      <a:pt x="30" y="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30" name="Freeform 148"/>
              <p:cNvSpPr>
                <a:spLocks/>
              </p:cNvSpPr>
              <p:nvPr/>
            </p:nvSpPr>
            <p:spPr bwMode="auto">
              <a:xfrm>
                <a:off x="703058" y="5331176"/>
                <a:ext cx="56073" cy="30463"/>
              </a:xfrm>
              <a:custGeom>
                <a:avLst/>
                <a:gdLst>
                  <a:gd name="T0" fmla="*/ 0 w 187"/>
                  <a:gd name="T1" fmla="*/ 0 h 102"/>
                  <a:gd name="T2" fmla="*/ 2147483646 w 187"/>
                  <a:gd name="T3" fmla="*/ 2147483646 h 102"/>
                  <a:gd name="T4" fmla="*/ 2147483646 w 187"/>
                  <a:gd name="T5" fmla="*/ 2147483646 h 102"/>
                  <a:gd name="T6" fmla="*/ 2147483646 w 187"/>
                  <a:gd name="T7" fmla="*/ 2147483646 h 102"/>
                  <a:gd name="T8" fmla="*/ 2147483646 w 187"/>
                  <a:gd name="T9" fmla="*/ 2147483646 h 102"/>
                  <a:gd name="T10" fmla="*/ 2147483646 w 187"/>
                  <a:gd name="T11" fmla="*/ 2147483646 h 102"/>
                  <a:gd name="T12" fmla="*/ 2147483646 w 187"/>
                  <a:gd name="T13" fmla="*/ 2147483646 h 102"/>
                  <a:gd name="T14" fmla="*/ 2147483646 w 187"/>
                  <a:gd name="T15" fmla="*/ 2147483646 h 102"/>
                  <a:gd name="T16" fmla="*/ 0 w 187"/>
                  <a:gd name="T17" fmla="*/ 0 h 10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87" h="102">
                    <a:moveTo>
                      <a:pt x="0" y="0"/>
                    </a:moveTo>
                    <a:lnTo>
                      <a:pt x="84" y="9"/>
                    </a:lnTo>
                    <a:lnTo>
                      <a:pt x="101" y="23"/>
                    </a:lnTo>
                    <a:lnTo>
                      <a:pt x="101" y="54"/>
                    </a:lnTo>
                    <a:lnTo>
                      <a:pt x="106" y="89"/>
                    </a:lnTo>
                    <a:lnTo>
                      <a:pt x="187" y="102"/>
                    </a:lnTo>
                    <a:lnTo>
                      <a:pt x="90" y="98"/>
                    </a:lnTo>
                    <a:lnTo>
                      <a:pt x="74" y="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31" name="Freeform 149"/>
              <p:cNvSpPr>
                <a:spLocks/>
              </p:cNvSpPr>
              <p:nvPr/>
            </p:nvSpPr>
            <p:spPr bwMode="auto">
              <a:xfrm>
                <a:off x="759132" y="5401242"/>
                <a:ext cx="180026" cy="45694"/>
              </a:xfrm>
              <a:custGeom>
                <a:avLst/>
                <a:gdLst>
                  <a:gd name="T0" fmla="*/ 0 w 609"/>
                  <a:gd name="T1" fmla="*/ 0 h 150"/>
                  <a:gd name="T2" fmla="*/ 2147483646 w 609"/>
                  <a:gd name="T3" fmla="*/ 2147483646 h 150"/>
                  <a:gd name="T4" fmla="*/ 2147483646 w 609"/>
                  <a:gd name="T5" fmla="*/ 2147483646 h 150"/>
                  <a:gd name="T6" fmla="*/ 2147483646 w 609"/>
                  <a:gd name="T7" fmla="*/ 2147483646 h 150"/>
                  <a:gd name="T8" fmla="*/ 2147483646 w 609"/>
                  <a:gd name="T9" fmla="*/ 2147483646 h 150"/>
                  <a:gd name="T10" fmla="*/ 2147483646 w 609"/>
                  <a:gd name="T11" fmla="*/ 2147483646 h 150"/>
                  <a:gd name="T12" fmla="*/ 2147483646 w 609"/>
                  <a:gd name="T13" fmla="*/ 2147483646 h 150"/>
                  <a:gd name="T14" fmla="*/ 2147483646 w 609"/>
                  <a:gd name="T15" fmla="*/ 2147483646 h 150"/>
                  <a:gd name="T16" fmla="*/ 2147483646 w 609"/>
                  <a:gd name="T17" fmla="*/ 2147483646 h 150"/>
                  <a:gd name="T18" fmla="*/ 2147483646 w 609"/>
                  <a:gd name="T19" fmla="*/ 2147483646 h 150"/>
                  <a:gd name="T20" fmla="*/ 2147483646 w 609"/>
                  <a:gd name="T21" fmla="*/ 2147483646 h 150"/>
                  <a:gd name="T22" fmla="*/ 2147483646 w 609"/>
                  <a:gd name="T23" fmla="*/ 2147483646 h 150"/>
                  <a:gd name="T24" fmla="*/ 2147483646 w 609"/>
                  <a:gd name="T25" fmla="*/ 2147483646 h 150"/>
                  <a:gd name="T26" fmla="*/ 0 w 609"/>
                  <a:gd name="T27" fmla="*/ 0 h 15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609" h="150">
                    <a:moveTo>
                      <a:pt x="0" y="0"/>
                    </a:moveTo>
                    <a:lnTo>
                      <a:pt x="154" y="7"/>
                    </a:lnTo>
                    <a:lnTo>
                      <a:pt x="313" y="44"/>
                    </a:lnTo>
                    <a:lnTo>
                      <a:pt x="431" y="51"/>
                    </a:lnTo>
                    <a:lnTo>
                      <a:pt x="527" y="71"/>
                    </a:lnTo>
                    <a:lnTo>
                      <a:pt x="563" y="122"/>
                    </a:lnTo>
                    <a:lnTo>
                      <a:pt x="609" y="150"/>
                    </a:lnTo>
                    <a:lnTo>
                      <a:pt x="563" y="141"/>
                    </a:lnTo>
                    <a:lnTo>
                      <a:pt x="521" y="84"/>
                    </a:lnTo>
                    <a:lnTo>
                      <a:pt x="392" y="58"/>
                    </a:lnTo>
                    <a:lnTo>
                      <a:pt x="313" y="58"/>
                    </a:lnTo>
                    <a:lnTo>
                      <a:pt x="252" y="44"/>
                    </a:lnTo>
                    <a:lnTo>
                      <a:pt x="146" y="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32" name="Freeform 150"/>
              <p:cNvSpPr>
                <a:spLocks/>
              </p:cNvSpPr>
              <p:nvPr/>
            </p:nvSpPr>
            <p:spPr bwMode="auto">
              <a:xfrm>
                <a:off x="579106" y="4776754"/>
                <a:ext cx="156415" cy="176684"/>
              </a:xfrm>
              <a:custGeom>
                <a:avLst/>
                <a:gdLst>
                  <a:gd name="T0" fmla="*/ 2147483646 w 529"/>
                  <a:gd name="T1" fmla="*/ 2147483646 h 580"/>
                  <a:gd name="T2" fmla="*/ 2147483646 w 529"/>
                  <a:gd name="T3" fmla="*/ 2147483646 h 580"/>
                  <a:gd name="T4" fmla="*/ 2147483646 w 529"/>
                  <a:gd name="T5" fmla="*/ 2147483646 h 580"/>
                  <a:gd name="T6" fmla="*/ 2147483646 w 529"/>
                  <a:gd name="T7" fmla="*/ 2147483646 h 580"/>
                  <a:gd name="T8" fmla="*/ 2147483646 w 529"/>
                  <a:gd name="T9" fmla="*/ 2147483646 h 580"/>
                  <a:gd name="T10" fmla="*/ 2147483646 w 529"/>
                  <a:gd name="T11" fmla="*/ 2147483646 h 580"/>
                  <a:gd name="T12" fmla="*/ 2147483646 w 529"/>
                  <a:gd name="T13" fmla="*/ 2147483646 h 580"/>
                  <a:gd name="T14" fmla="*/ 2147483646 w 529"/>
                  <a:gd name="T15" fmla="*/ 2147483646 h 580"/>
                  <a:gd name="T16" fmla="*/ 2147483646 w 529"/>
                  <a:gd name="T17" fmla="*/ 2147483646 h 580"/>
                  <a:gd name="T18" fmla="*/ 2147483646 w 529"/>
                  <a:gd name="T19" fmla="*/ 2147483646 h 580"/>
                  <a:gd name="T20" fmla="*/ 2147483646 w 529"/>
                  <a:gd name="T21" fmla="*/ 2147483646 h 580"/>
                  <a:gd name="T22" fmla="*/ 2147483646 w 529"/>
                  <a:gd name="T23" fmla="*/ 2147483646 h 580"/>
                  <a:gd name="T24" fmla="*/ 2147483646 w 529"/>
                  <a:gd name="T25" fmla="*/ 2147483646 h 580"/>
                  <a:gd name="T26" fmla="*/ 2147483646 w 529"/>
                  <a:gd name="T27" fmla="*/ 2147483646 h 580"/>
                  <a:gd name="T28" fmla="*/ 2147483646 w 529"/>
                  <a:gd name="T29" fmla="*/ 2147483646 h 580"/>
                  <a:gd name="T30" fmla="*/ 2147483646 w 529"/>
                  <a:gd name="T31" fmla="*/ 2147483646 h 580"/>
                  <a:gd name="T32" fmla="*/ 2147483646 w 529"/>
                  <a:gd name="T33" fmla="*/ 2147483646 h 580"/>
                  <a:gd name="T34" fmla="*/ 2147483646 w 529"/>
                  <a:gd name="T35" fmla="*/ 2147483646 h 580"/>
                  <a:gd name="T36" fmla="*/ 2147483646 w 529"/>
                  <a:gd name="T37" fmla="*/ 2147483646 h 580"/>
                  <a:gd name="T38" fmla="*/ 2147483646 w 529"/>
                  <a:gd name="T39" fmla="*/ 2147483646 h 580"/>
                  <a:gd name="T40" fmla="*/ 2147483646 w 529"/>
                  <a:gd name="T41" fmla="*/ 2147483646 h 580"/>
                  <a:gd name="T42" fmla="*/ 2147483646 w 529"/>
                  <a:gd name="T43" fmla="*/ 2147483646 h 580"/>
                  <a:gd name="T44" fmla="*/ 2147483646 w 529"/>
                  <a:gd name="T45" fmla="*/ 2147483646 h 580"/>
                  <a:gd name="T46" fmla="*/ 2147483646 w 529"/>
                  <a:gd name="T47" fmla="*/ 2147483646 h 580"/>
                  <a:gd name="T48" fmla="*/ 2147483646 w 529"/>
                  <a:gd name="T49" fmla="*/ 2147483646 h 580"/>
                  <a:gd name="T50" fmla="*/ 2147483646 w 529"/>
                  <a:gd name="T51" fmla="*/ 2147483646 h 580"/>
                  <a:gd name="T52" fmla="*/ 2147483646 w 529"/>
                  <a:gd name="T53" fmla="*/ 2147483646 h 580"/>
                  <a:gd name="T54" fmla="*/ 2147483646 w 529"/>
                  <a:gd name="T55" fmla="*/ 2147483646 h 580"/>
                  <a:gd name="T56" fmla="*/ 2147483646 w 529"/>
                  <a:gd name="T57" fmla="*/ 2147483646 h 580"/>
                  <a:gd name="T58" fmla="*/ 0 w 529"/>
                  <a:gd name="T59" fmla="*/ 2147483646 h 580"/>
                  <a:gd name="T60" fmla="*/ 0 w 529"/>
                  <a:gd name="T61" fmla="*/ 2147483646 h 580"/>
                  <a:gd name="T62" fmla="*/ 2147483646 w 529"/>
                  <a:gd name="T63" fmla="*/ 2147483646 h 580"/>
                  <a:gd name="T64" fmla="*/ 2147483646 w 529"/>
                  <a:gd name="T65" fmla="*/ 2147483646 h 580"/>
                  <a:gd name="T66" fmla="*/ 2147483646 w 529"/>
                  <a:gd name="T67" fmla="*/ 0 h 580"/>
                  <a:gd name="T68" fmla="*/ 2147483646 w 529"/>
                  <a:gd name="T69" fmla="*/ 2147483646 h 580"/>
                  <a:gd name="T70" fmla="*/ 2147483646 w 529"/>
                  <a:gd name="T71" fmla="*/ 2147483646 h 580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529" h="580">
                    <a:moveTo>
                      <a:pt x="357" y="20"/>
                    </a:moveTo>
                    <a:lnTo>
                      <a:pt x="403" y="53"/>
                    </a:lnTo>
                    <a:lnTo>
                      <a:pt x="428" y="94"/>
                    </a:lnTo>
                    <a:lnTo>
                      <a:pt x="451" y="138"/>
                    </a:lnTo>
                    <a:lnTo>
                      <a:pt x="464" y="161"/>
                    </a:lnTo>
                    <a:lnTo>
                      <a:pt x="464" y="186"/>
                    </a:lnTo>
                    <a:lnTo>
                      <a:pt x="453" y="216"/>
                    </a:lnTo>
                    <a:lnTo>
                      <a:pt x="476" y="239"/>
                    </a:lnTo>
                    <a:lnTo>
                      <a:pt x="511" y="301"/>
                    </a:lnTo>
                    <a:lnTo>
                      <a:pt x="529" y="334"/>
                    </a:lnTo>
                    <a:lnTo>
                      <a:pt x="529" y="346"/>
                    </a:lnTo>
                    <a:lnTo>
                      <a:pt x="526" y="357"/>
                    </a:lnTo>
                    <a:lnTo>
                      <a:pt x="510" y="361"/>
                    </a:lnTo>
                    <a:lnTo>
                      <a:pt x="487" y="362"/>
                    </a:lnTo>
                    <a:lnTo>
                      <a:pt x="475" y="366"/>
                    </a:lnTo>
                    <a:lnTo>
                      <a:pt x="476" y="391"/>
                    </a:lnTo>
                    <a:lnTo>
                      <a:pt x="483" y="421"/>
                    </a:lnTo>
                    <a:lnTo>
                      <a:pt x="469" y="437"/>
                    </a:lnTo>
                    <a:lnTo>
                      <a:pt x="473" y="459"/>
                    </a:lnTo>
                    <a:lnTo>
                      <a:pt x="462" y="472"/>
                    </a:lnTo>
                    <a:lnTo>
                      <a:pt x="452" y="511"/>
                    </a:lnTo>
                    <a:lnTo>
                      <a:pt x="436" y="523"/>
                    </a:lnTo>
                    <a:lnTo>
                      <a:pt x="411" y="523"/>
                    </a:lnTo>
                    <a:lnTo>
                      <a:pt x="375" y="517"/>
                    </a:lnTo>
                    <a:lnTo>
                      <a:pt x="339" y="511"/>
                    </a:lnTo>
                    <a:lnTo>
                      <a:pt x="342" y="580"/>
                    </a:lnTo>
                    <a:lnTo>
                      <a:pt x="60" y="488"/>
                    </a:lnTo>
                    <a:lnTo>
                      <a:pt x="83" y="435"/>
                    </a:lnTo>
                    <a:lnTo>
                      <a:pt x="78" y="394"/>
                    </a:lnTo>
                    <a:lnTo>
                      <a:pt x="0" y="316"/>
                    </a:lnTo>
                    <a:lnTo>
                      <a:pt x="0" y="111"/>
                    </a:lnTo>
                    <a:lnTo>
                      <a:pt x="52" y="55"/>
                    </a:lnTo>
                    <a:lnTo>
                      <a:pt x="117" y="25"/>
                    </a:lnTo>
                    <a:lnTo>
                      <a:pt x="186" y="0"/>
                    </a:lnTo>
                    <a:lnTo>
                      <a:pt x="276" y="13"/>
                    </a:lnTo>
                    <a:lnTo>
                      <a:pt x="357" y="20"/>
                    </a:lnTo>
                    <a:close/>
                  </a:path>
                </a:pathLst>
              </a:custGeom>
              <a:solidFill>
                <a:srgbClr val="FFC080"/>
              </a:solidFill>
              <a:ln w="3175">
                <a:solidFill>
                  <a:srgbClr val="402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33" name="Freeform 151"/>
              <p:cNvSpPr>
                <a:spLocks/>
              </p:cNvSpPr>
              <p:nvPr/>
            </p:nvSpPr>
            <p:spPr bwMode="auto">
              <a:xfrm>
                <a:off x="717814" y="4883374"/>
                <a:ext cx="8854" cy="1524"/>
              </a:xfrm>
              <a:custGeom>
                <a:avLst/>
                <a:gdLst>
                  <a:gd name="T0" fmla="*/ 2147483646 w 30"/>
                  <a:gd name="T1" fmla="*/ 2147483646 h 6"/>
                  <a:gd name="T2" fmla="*/ 2147483646 w 30"/>
                  <a:gd name="T3" fmla="*/ 2147483646 h 6"/>
                  <a:gd name="T4" fmla="*/ 2147483646 w 30"/>
                  <a:gd name="T5" fmla="*/ 2147483646 h 6"/>
                  <a:gd name="T6" fmla="*/ 2147483646 w 30"/>
                  <a:gd name="T7" fmla="*/ 2147483646 h 6"/>
                  <a:gd name="T8" fmla="*/ 0 w 30"/>
                  <a:gd name="T9" fmla="*/ 2147483646 h 6"/>
                  <a:gd name="T10" fmla="*/ 2147483646 w 30"/>
                  <a:gd name="T11" fmla="*/ 0 h 6"/>
                  <a:gd name="T12" fmla="*/ 2147483646 w 30"/>
                  <a:gd name="T13" fmla="*/ 2147483646 h 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6">
                    <a:moveTo>
                      <a:pt x="30" y="2"/>
                    </a:moveTo>
                    <a:lnTo>
                      <a:pt x="23" y="6"/>
                    </a:lnTo>
                    <a:lnTo>
                      <a:pt x="8" y="5"/>
                    </a:lnTo>
                    <a:lnTo>
                      <a:pt x="2" y="6"/>
                    </a:lnTo>
                    <a:lnTo>
                      <a:pt x="0" y="1"/>
                    </a:lnTo>
                    <a:lnTo>
                      <a:pt x="9" y="0"/>
                    </a:lnTo>
                    <a:lnTo>
                      <a:pt x="30" y="2"/>
                    </a:lnTo>
                    <a:close/>
                  </a:path>
                </a:pathLst>
              </a:custGeom>
              <a:solidFill>
                <a:srgbClr val="402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34" name="Freeform 152"/>
              <p:cNvSpPr>
                <a:spLocks/>
              </p:cNvSpPr>
              <p:nvPr/>
            </p:nvSpPr>
            <p:spPr bwMode="auto">
              <a:xfrm>
                <a:off x="714863" y="4877281"/>
                <a:ext cx="2952" cy="6093"/>
              </a:xfrm>
              <a:custGeom>
                <a:avLst/>
                <a:gdLst>
                  <a:gd name="T0" fmla="*/ 2147483646 w 11"/>
                  <a:gd name="T1" fmla="*/ 0 h 22"/>
                  <a:gd name="T2" fmla="*/ 2147483646 w 11"/>
                  <a:gd name="T3" fmla="*/ 2147483646 h 22"/>
                  <a:gd name="T4" fmla="*/ 2147483646 w 11"/>
                  <a:gd name="T5" fmla="*/ 2147483646 h 22"/>
                  <a:gd name="T6" fmla="*/ 2147483646 w 11"/>
                  <a:gd name="T7" fmla="*/ 2147483646 h 22"/>
                  <a:gd name="T8" fmla="*/ 0 w 11"/>
                  <a:gd name="T9" fmla="*/ 2147483646 h 22"/>
                  <a:gd name="T10" fmla="*/ 0 w 11"/>
                  <a:gd name="T11" fmla="*/ 2147483646 h 22"/>
                  <a:gd name="T12" fmla="*/ 2147483646 w 11"/>
                  <a:gd name="T13" fmla="*/ 0 h 2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1" h="22">
                    <a:moveTo>
                      <a:pt x="11" y="0"/>
                    </a:moveTo>
                    <a:lnTo>
                      <a:pt x="3" y="6"/>
                    </a:lnTo>
                    <a:lnTo>
                      <a:pt x="3" y="12"/>
                    </a:lnTo>
                    <a:lnTo>
                      <a:pt x="2" y="22"/>
                    </a:lnTo>
                    <a:lnTo>
                      <a:pt x="0" y="8"/>
                    </a:lnTo>
                    <a:lnTo>
                      <a:pt x="0" y="1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402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35" name="Freeform 153"/>
              <p:cNvSpPr>
                <a:spLocks/>
              </p:cNvSpPr>
              <p:nvPr/>
            </p:nvSpPr>
            <p:spPr bwMode="auto">
              <a:xfrm>
                <a:off x="707485" y="4855957"/>
                <a:ext cx="4427" cy="12185"/>
              </a:xfrm>
              <a:custGeom>
                <a:avLst/>
                <a:gdLst>
                  <a:gd name="T0" fmla="*/ 0 w 13"/>
                  <a:gd name="T1" fmla="*/ 0 h 42"/>
                  <a:gd name="T2" fmla="*/ 2147483646 w 13"/>
                  <a:gd name="T3" fmla="*/ 2147483646 h 42"/>
                  <a:gd name="T4" fmla="*/ 2147483646 w 13"/>
                  <a:gd name="T5" fmla="*/ 2147483646 h 42"/>
                  <a:gd name="T6" fmla="*/ 2147483646 w 13"/>
                  <a:gd name="T7" fmla="*/ 2147483646 h 42"/>
                  <a:gd name="T8" fmla="*/ 0 w 13"/>
                  <a:gd name="T9" fmla="*/ 0 h 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" h="42">
                    <a:moveTo>
                      <a:pt x="0" y="0"/>
                    </a:moveTo>
                    <a:lnTo>
                      <a:pt x="9" y="24"/>
                    </a:lnTo>
                    <a:lnTo>
                      <a:pt x="13" y="42"/>
                    </a:lnTo>
                    <a:lnTo>
                      <a:pt x="6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36" name="Freeform 154"/>
              <p:cNvSpPr>
                <a:spLocks/>
              </p:cNvSpPr>
              <p:nvPr/>
            </p:nvSpPr>
            <p:spPr bwMode="auto">
              <a:xfrm>
                <a:off x="691253" y="4842249"/>
                <a:ext cx="17708" cy="10661"/>
              </a:xfrm>
              <a:custGeom>
                <a:avLst/>
                <a:gdLst>
                  <a:gd name="T0" fmla="*/ 2147483646 w 56"/>
                  <a:gd name="T1" fmla="*/ 0 h 36"/>
                  <a:gd name="T2" fmla="*/ 2147483646 w 56"/>
                  <a:gd name="T3" fmla="*/ 2147483646 h 36"/>
                  <a:gd name="T4" fmla="*/ 2147483646 w 56"/>
                  <a:gd name="T5" fmla="*/ 2147483646 h 36"/>
                  <a:gd name="T6" fmla="*/ 2147483646 w 56"/>
                  <a:gd name="T7" fmla="*/ 2147483646 h 36"/>
                  <a:gd name="T8" fmla="*/ 2147483646 w 56"/>
                  <a:gd name="T9" fmla="*/ 2147483646 h 36"/>
                  <a:gd name="T10" fmla="*/ 2147483646 w 56"/>
                  <a:gd name="T11" fmla="*/ 2147483646 h 36"/>
                  <a:gd name="T12" fmla="*/ 2147483646 w 56"/>
                  <a:gd name="T13" fmla="*/ 2147483646 h 36"/>
                  <a:gd name="T14" fmla="*/ 2147483646 w 56"/>
                  <a:gd name="T15" fmla="*/ 2147483646 h 36"/>
                  <a:gd name="T16" fmla="*/ 0 w 56"/>
                  <a:gd name="T17" fmla="*/ 2147483646 h 36"/>
                  <a:gd name="T18" fmla="*/ 2147483646 w 56"/>
                  <a:gd name="T19" fmla="*/ 2147483646 h 36"/>
                  <a:gd name="T20" fmla="*/ 2147483646 w 56"/>
                  <a:gd name="T21" fmla="*/ 0 h 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56" h="36">
                    <a:moveTo>
                      <a:pt x="56" y="0"/>
                    </a:moveTo>
                    <a:lnTo>
                      <a:pt x="45" y="20"/>
                    </a:lnTo>
                    <a:lnTo>
                      <a:pt x="47" y="26"/>
                    </a:lnTo>
                    <a:lnTo>
                      <a:pt x="47" y="29"/>
                    </a:lnTo>
                    <a:lnTo>
                      <a:pt x="51" y="36"/>
                    </a:lnTo>
                    <a:lnTo>
                      <a:pt x="43" y="24"/>
                    </a:lnTo>
                    <a:lnTo>
                      <a:pt x="32" y="24"/>
                    </a:lnTo>
                    <a:lnTo>
                      <a:pt x="20" y="20"/>
                    </a:lnTo>
                    <a:lnTo>
                      <a:pt x="0" y="19"/>
                    </a:lnTo>
                    <a:lnTo>
                      <a:pt x="20" y="7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402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37" name="Freeform 155"/>
              <p:cNvSpPr>
                <a:spLocks/>
              </p:cNvSpPr>
              <p:nvPr/>
            </p:nvSpPr>
            <p:spPr bwMode="auto">
              <a:xfrm>
                <a:off x="683875" y="4825495"/>
                <a:ext cx="29512" cy="10662"/>
              </a:xfrm>
              <a:custGeom>
                <a:avLst/>
                <a:gdLst>
                  <a:gd name="T0" fmla="*/ 2147483646 w 96"/>
                  <a:gd name="T1" fmla="*/ 2147483646 h 34"/>
                  <a:gd name="T2" fmla="*/ 2147483646 w 96"/>
                  <a:gd name="T3" fmla="*/ 2147483646 h 34"/>
                  <a:gd name="T4" fmla="*/ 2147483646 w 96"/>
                  <a:gd name="T5" fmla="*/ 2147483646 h 34"/>
                  <a:gd name="T6" fmla="*/ 2147483646 w 96"/>
                  <a:gd name="T7" fmla="*/ 2147483646 h 34"/>
                  <a:gd name="T8" fmla="*/ 2147483646 w 96"/>
                  <a:gd name="T9" fmla="*/ 2147483646 h 34"/>
                  <a:gd name="T10" fmla="*/ 2147483646 w 96"/>
                  <a:gd name="T11" fmla="*/ 2147483646 h 34"/>
                  <a:gd name="T12" fmla="*/ 0 w 96"/>
                  <a:gd name="T13" fmla="*/ 2147483646 h 34"/>
                  <a:gd name="T14" fmla="*/ 2147483646 w 96"/>
                  <a:gd name="T15" fmla="*/ 2147483646 h 34"/>
                  <a:gd name="T16" fmla="*/ 2147483646 w 96"/>
                  <a:gd name="T17" fmla="*/ 2147483646 h 34"/>
                  <a:gd name="T18" fmla="*/ 2147483646 w 96"/>
                  <a:gd name="T19" fmla="*/ 0 h 34"/>
                  <a:gd name="T20" fmla="*/ 2147483646 w 96"/>
                  <a:gd name="T21" fmla="*/ 2147483646 h 34"/>
                  <a:gd name="T22" fmla="*/ 2147483646 w 96"/>
                  <a:gd name="T23" fmla="*/ 2147483646 h 34"/>
                  <a:gd name="T24" fmla="*/ 2147483646 w 96"/>
                  <a:gd name="T25" fmla="*/ 2147483646 h 34"/>
                  <a:gd name="T26" fmla="*/ 2147483646 w 96"/>
                  <a:gd name="T27" fmla="*/ 2147483646 h 34"/>
                  <a:gd name="T28" fmla="*/ 2147483646 w 96"/>
                  <a:gd name="T29" fmla="*/ 2147483646 h 3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96" h="34">
                    <a:moveTo>
                      <a:pt x="96" y="17"/>
                    </a:moveTo>
                    <a:lnTo>
                      <a:pt x="92" y="29"/>
                    </a:lnTo>
                    <a:lnTo>
                      <a:pt x="81" y="34"/>
                    </a:lnTo>
                    <a:lnTo>
                      <a:pt x="66" y="24"/>
                    </a:lnTo>
                    <a:lnTo>
                      <a:pt x="47" y="17"/>
                    </a:lnTo>
                    <a:lnTo>
                      <a:pt x="15" y="17"/>
                    </a:lnTo>
                    <a:lnTo>
                      <a:pt x="0" y="18"/>
                    </a:lnTo>
                    <a:lnTo>
                      <a:pt x="24" y="9"/>
                    </a:lnTo>
                    <a:lnTo>
                      <a:pt x="41" y="4"/>
                    </a:lnTo>
                    <a:lnTo>
                      <a:pt x="39" y="0"/>
                    </a:lnTo>
                    <a:lnTo>
                      <a:pt x="56" y="7"/>
                    </a:lnTo>
                    <a:lnTo>
                      <a:pt x="54" y="2"/>
                    </a:lnTo>
                    <a:lnTo>
                      <a:pt x="68" y="9"/>
                    </a:lnTo>
                    <a:lnTo>
                      <a:pt x="79" y="9"/>
                    </a:lnTo>
                    <a:lnTo>
                      <a:pt x="96" y="17"/>
                    </a:lnTo>
                    <a:close/>
                  </a:path>
                </a:pathLst>
              </a:custGeom>
              <a:solidFill>
                <a:srgbClr val="402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38" name="Freeform 156"/>
              <p:cNvSpPr>
                <a:spLocks/>
              </p:cNvSpPr>
              <p:nvPr/>
            </p:nvSpPr>
            <p:spPr bwMode="auto">
              <a:xfrm>
                <a:off x="632229" y="4840727"/>
                <a:ext cx="16232" cy="33509"/>
              </a:xfrm>
              <a:custGeom>
                <a:avLst/>
                <a:gdLst>
                  <a:gd name="T0" fmla="*/ 2147483646 w 56"/>
                  <a:gd name="T1" fmla="*/ 2147483646 h 113"/>
                  <a:gd name="T2" fmla="*/ 2147483646 w 56"/>
                  <a:gd name="T3" fmla="*/ 2147483646 h 113"/>
                  <a:gd name="T4" fmla="*/ 2147483646 w 56"/>
                  <a:gd name="T5" fmla="*/ 2147483646 h 113"/>
                  <a:gd name="T6" fmla="*/ 2147483646 w 56"/>
                  <a:gd name="T7" fmla="*/ 2147483646 h 113"/>
                  <a:gd name="T8" fmla="*/ 2147483646 w 56"/>
                  <a:gd name="T9" fmla="*/ 2147483646 h 113"/>
                  <a:gd name="T10" fmla="*/ 2147483646 w 56"/>
                  <a:gd name="T11" fmla="*/ 2147483646 h 113"/>
                  <a:gd name="T12" fmla="*/ 2147483646 w 56"/>
                  <a:gd name="T13" fmla="*/ 2147483646 h 113"/>
                  <a:gd name="T14" fmla="*/ 2147483646 w 56"/>
                  <a:gd name="T15" fmla="*/ 2147483646 h 113"/>
                  <a:gd name="T16" fmla="*/ 2147483646 w 56"/>
                  <a:gd name="T17" fmla="*/ 2147483646 h 113"/>
                  <a:gd name="T18" fmla="*/ 2147483646 w 56"/>
                  <a:gd name="T19" fmla="*/ 2147483646 h 113"/>
                  <a:gd name="T20" fmla="*/ 2147483646 w 56"/>
                  <a:gd name="T21" fmla="*/ 2147483646 h 113"/>
                  <a:gd name="T22" fmla="*/ 2147483646 w 56"/>
                  <a:gd name="T23" fmla="*/ 2147483646 h 113"/>
                  <a:gd name="T24" fmla="*/ 2147483646 w 56"/>
                  <a:gd name="T25" fmla="*/ 2147483646 h 113"/>
                  <a:gd name="T26" fmla="*/ 2147483646 w 56"/>
                  <a:gd name="T27" fmla="*/ 2147483646 h 113"/>
                  <a:gd name="T28" fmla="*/ 2147483646 w 56"/>
                  <a:gd name="T29" fmla="*/ 2147483646 h 113"/>
                  <a:gd name="T30" fmla="*/ 2147483646 w 56"/>
                  <a:gd name="T31" fmla="*/ 2147483646 h 113"/>
                  <a:gd name="T32" fmla="*/ 2147483646 w 56"/>
                  <a:gd name="T33" fmla="*/ 2147483646 h 113"/>
                  <a:gd name="T34" fmla="*/ 0 w 56"/>
                  <a:gd name="T35" fmla="*/ 2147483646 h 113"/>
                  <a:gd name="T36" fmla="*/ 2147483646 w 56"/>
                  <a:gd name="T37" fmla="*/ 2147483646 h 113"/>
                  <a:gd name="T38" fmla="*/ 2147483646 w 56"/>
                  <a:gd name="T39" fmla="*/ 2147483646 h 113"/>
                  <a:gd name="T40" fmla="*/ 2147483646 w 56"/>
                  <a:gd name="T41" fmla="*/ 0 h 113"/>
                  <a:gd name="T42" fmla="*/ 2147483646 w 56"/>
                  <a:gd name="T43" fmla="*/ 2147483646 h 113"/>
                  <a:gd name="T44" fmla="*/ 2147483646 w 56"/>
                  <a:gd name="T45" fmla="*/ 2147483646 h 11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56" h="113">
                    <a:moveTo>
                      <a:pt x="56" y="21"/>
                    </a:moveTo>
                    <a:lnTo>
                      <a:pt x="39" y="8"/>
                    </a:lnTo>
                    <a:lnTo>
                      <a:pt x="19" y="11"/>
                    </a:lnTo>
                    <a:lnTo>
                      <a:pt x="8" y="29"/>
                    </a:lnTo>
                    <a:lnTo>
                      <a:pt x="6" y="55"/>
                    </a:lnTo>
                    <a:lnTo>
                      <a:pt x="8" y="75"/>
                    </a:lnTo>
                    <a:lnTo>
                      <a:pt x="15" y="91"/>
                    </a:lnTo>
                    <a:lnTo>
                      <a:pt x="24" y="66"/>
                    </a:lnTo>
                    <a:lnTo>
                      <a:pt x="35" y="52"/>
                    </a:lnTo>
                    <a:lnTo>
                      <a:pt x="53" y="42"/>
                    </a:lnTo>
                    <a:lnTo>
                      <a:pt x="38" y="62"/>
                    </a:lnTo>
                    <a:lnTo>
                      <a:pt x="22" y="79"/>
                    </a:lnTo>
                    <a:lnTo>
                      <a:pt x="21" y="95"/>
                    </a:lnTo>
                    <a:lnTo>
                      <a:pt x="28" y="110"/>
                    </a:lnTo>
                    <a:lnTo>
                      <a:pt x="37" y="113"/>
                    </a:lnTo>
                    <a:lnTo>
                      <a:pt x="14" y="107"/>
                    </a:lnTo>
                    <a:lnTo>
                      <a:pt x="2" y="83"/>
                    </a:lnTo>
                    <a:lnTo>
                      <a:pt x="0" y="52"/>
                    </a:lnTo>
                    <a:lnTo>
                      <a:pt x="2" y="24"/>
                    </a:lnTo>
                    <a:lnTo>
                      <a:pt x="15" y="5"/>
                    </a:lnTo>
                    <a:lnTo>
                      <a:pt x="32" y="0"/>
                    </a:lnTo>
                    <a:lnTo>
                      <a:pt x="48" y="3"/>
                    </a:lnTo>
                    <a:lnTo>
                      <a:pt x="56" y="21"/>
                    </a:lnTo>
                    <a:close/>
                  </a:path>
                </a:pathLst>
              </a:custGeom>
              <a:solidFill>
                <a:srgbClr val="402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39" name="Freeform 157"/>
              <p:cNvSpPr>
                <a:spLocks/>
              </p:cNvSpPr>
              <p:nvPr/>
            </p:nvSpPr>
            <p:spPr bwMode="auto">
              <a:xfrm>
                <a:off x="626326" y="4834634"/>
                <a:ext cx="26561" cy="47218"/>
              </a:xfrm>
              <a:custGeom>
                <a:avLst/>
                <a:gdLst>
                  <a:gd name="T0" fmla="*/ 2147483646 w 91"/>
                  <a:gd name="T1" fmla="*/ 2147483646 h 153"/>
                  <a:gd name="T2" fmla="*/ 2147483646 w 91"/>
                  <a:gd name="T3" fmla="*/ 2147483646 h 153"/>
                  <a:gd name="T4" fmla="*/ 2147483646 w 91"/>
                  <a:gd name="T5" fmla="*/ 2147483646 h 153"/>
                  <a:gd name="T6" fmla="*/ 2147483646 w 91"/>
                  <a:gd name="T7" fmla="*/ 2147483646 h 153"/>
                  <a:gd name="T8" fmla="*/ 2147483646 w 91"/>
                  <a:gd name="T9" fmla="*/ 2147483646 h 153"/>
                  <a:gd name="T10" fmla="*/ 2147483646 w 91"/>
                  <a:gd name="T11" fmla="*/ 2147483646 h 153"/>
                  <a:gd name="T12" fmla="*/ 2147483646 w 91"/>
                  <a:gd name="T13" fmla="*/ 2147483646 h 153"/>
                  <a:gd name="T14" fmla="*/ 2147483646 w 91"/>
                  <a:gd name="T15" fmla="*/ 2147483646 h 153"/>
                  <a:gd name="T16" fmla="*/ 2147483646 w 91"/>
                  <a:gd name="T17" fmla="*/ 2147483646 h 153"/>
                  <a:gd name="T18" fmla="*/ 2147483646 w 91"/>
                  <a:gd name="T19" fmla="*/ 2147483646 h 153"/>
                  <a:gd name="T20" fmla="*/ 2147483646 w 91"/>
                  <a:gd name="T21" fmla="*/ 2147483646 h 153"/>
                  <a:gd name="T22" fmla="*/ 2147483646 w 91"/>
                  <a:gd name="T23" fmla="*/ 2147483646 h 153"/>
                  <a:gd name="T24" fmla="*/ 2147483646 w 91"/>
                  <a:gd name="T25" fmla="*/ 2147483646 h 153"/>
                  <a:gd name="T26" fmla="*/ 2147483646 w 91"/>
                  <a:gd name="T27" fmla="*/ 2147483646 h 153"/>
                  <a:gd name="T28" fmla="*/ 2147483646 w 91"/>
                  <a:gd name="T29" fmla="*/ 2147483646 h 153"/>
                  <a:gd name="T30" fmla="*/ 2147483646 w 91"/>
                  <a:gd name="T31" fmla="*/ 2147483646 h 153"/>
                  <a:gd name="T32" fmla="*/ 2147483646 w 91"/>
                  <a:gd name="T33" fmla="*/ 2147483646 h 153"/>
                  <a:gd name="T34" fmla="*/ 2147483646 w 91"/>
                  <a:gd name="T35" fmla="*/ 2147483646 h 153"/>
                  <a:gd name="T36" fmla="*/ 2147483646 w 91"/>
                  <a:gd name="T37" fmla="*/ 2147483646 h 153"/>
                  <a:gd name="T38" fmla="*/ 0 w 91"/>
                  <a:gd name="T39" fmla="*/ 2147483646 h 153"/>
                  <a:gd name="T40" fmla="*/ 0 w 91"/>
                  <a:gd name="T41" fmla="*/ 2147483646 h 153"/>
                  <a:gd name="T42" fmla="*/ 2147483646 w 91"/>
                  <a:gd name="T43" fmla="*/ 2147483646 h 153"/>
                  <a:gd name="T44" fmla="*/ 2147483646 w 91"/>
                  <a:gd name="T45" fmla="*/ 2147483646 h 153"/>
                  <a:gd name="T46" fmla="*/ 2147483646 w 91"/>
                  <a:gd name="T47" fmla="*/ 0 h 153"/>
                  <a:gd name="T48" fmla="*/ 2147483646 w 91"/>
                  <a:gd name="T49" fmla="*/ 2147483646 h 153"/>
                  <a:gd name="T50" fmla="*/ 2147483646 w 91"/>
                  <a:gd name="T51" fmla="*/ 2147483646 h 153"/>
                  <a:gd name="T52" fmla="*/ 2147483646 w 91"/>
                  <a:gd name="T53" fmla="*/ 2147483646 h 153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91" h="153">
                    <a:moveTo>
                      <a:pt x="91" y="38"/>
                    </a:moveTo>
                    <a:lnTo>
                      <a:pt x="76" y="13"/>
                    </a:lnTo>
                    <a:lnTo>
                      <a:pt x="54" y="7"/>
                    </a:lnTo>
                    <a:lnTo>
                      <a:pt x="24" y="12"/>
                    </a:lnTo>
                    <a:lnTo>
                      <a:pt x="14" y="25"/>
                    </a:lnTo>
                    <a:lnTo>
                      <a:pt x="7" y="48"/>
                    </a:lnTo>
                    <a:lnTo>
                      <a:pt x="7" y="66"/>
                    </a:lnTo>
                    <a:lnTo>
                      <a:pt x="11" y="79"/>
                    </a:lnTo>
                    <a:lnTo>
                      <a:pt x="11" y="98"/>
                    </a:lnTo>
                    <a:lnTo>
                      <a:pt x="15" y="120"/>
                    </a:lnTo>
                    <a:lnTo>
                      <a:pt x="34" y="142"/>
                    </a:lnTo>
                    <a:lnTo>
                      <a:pt x="47" y="142"/>
                    </a:lnTo>
                    <a:lnTo>
                      <a:pt x="63" y="142"/>
                    </a:lnTo>
                    <a:lnTo>
                      <a:pt x="63" y="144"/>
                    </a:lnTo>
                    <a:lnTo>
                      <a:pt x="51" y="153"/>
                    </a:lnTo>
                    <a:lnTo>
                      <a:pt x="36" y="151"/>
                    </a:lnTo>
                    <a:lnTo>
                      <a:pt x="19" y="144"/>
                    </a:lnTo>
                    <a:lnTo>
                      <a:pt x="6" y="121"/>
                    </a:lnTo>
                    <a:lnTo>
                      <a:pt x="5" y="86"/>
                    </a:lnTo>
                    <a:lnTo>
                      <a:pt x="0" y="62"/>
                    </a:lnTo>
                    <a:lnTo>
                      <a:pt x="0" y="41"/>
                    </a:lnTo>
                    <a:lnTo>
                      <a:pt x="9" y="23"/>
                    </a:lnTo>
                    <a:lnTo>
                      <a:pt x="18" y="7"/>
                    </a:lnTo>
                    <a:lnTo>
                      <a:pt x="42" y="0"/>
                    </a:lnTo>
                    <a:lnTo>
                      <a:pt x="76" y="5"/>
                    </a:lnTo>
                    <a:lnTo>
                      <a:pt x="89" y="13"/>
                    </a:lnTo>
                    <a:lnTo>
                      <a:pt x="91" y="38"/>
                    </a:lnTo>
                    <a:close/>
                  </a:path>
                </a:pathLst>
              </a:custGeom>
              <a:solidFill>
                <a:srgbClr val="402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40" name="Freeform 158"/>
              <p:cNvSpPr>
                <a:spLocks/>
              </p:cNvSpPr>
              <p:nvPr/>
            </p:nvSpPr>
            <p:spPr bwMode="auto">
              <a:xfrm>
                <a:off x="642558" y="4884898"/>
                <a:ext cx="25085" cy="39602"/>
              </a:xfrm>
              <a:custGeom>
                <a:avLst/>
                <a:gdLst>
                  <a:gd name="T0" fmla="*/ 0 w 83"/>
                  <a:gd name="T1" fmla="*/ 0 h 127"/>
                  <a:gd name="T2" fmla="*/ 2147483646 w 83"/>
                  <a:gd name="T3" fmla="*/ 2147483646 h 127"/>
                  <a:gd name="T4" fmla="*/ 2147483646 w 83"/>
                  <a:gd name="T5" fmla="*/ 2147483646 h 127"/>
                  <a:gd name="T6" fmla="*/ 2147483646 w 83"/>
                  <a:gd name="T7" fmla="*/ 2147483646 h 127"/>
                  <a:gd name="T8" fmla="*/ 2147483646 w 83"/>
                  <a:gd name="T9" fmla="*/ 2147483646 h 127"/>
                  <a:gd name="T10" fmla="*/ 2147483646 w 83"/>
                  <a:gd name="T11" fmla="*/ 2147483646 h 127"/>
                  <a:gd name="T12" fmla="*/ 2147483646 w 83"/>
                  <a:gd name="T13" fmla="*/ 2147483646 h 127"/>
                  <a:gd name="T14" fmla="*/ 2147483646 w 83"/>
                  <a:gd name="T15" fmla="*/ 2147483646 h 127"/>
                  <a:gd name="T16" fmla="*/ 2147483646 w 83"/>
                  <a:gd name="T17" fmla="*/ 2147483646 h 127"/>
                  <a:gd name="T18" fmla="*/ 0 w 83"/>
                  <a:gd name="T19" fmla="*/ 0 h 12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83" h="127">
                    <a:moveTo>
                      <a:pt x="0" y="0"/>
                    </a:moveTo>
                    <a:lnTo>
                      <a:pt x="10" y="27"/>
                    </a:lnTo>
                    <a:lnTo>
                      <a:pt x="27" y="57"/>
                    </a:lnTo>
                    <a:lnTo>
                      <a:pt x="45" y="83"/>
                    </a:lnTo>
                    <a:lnTo>
                      <a:pt x="70" y="116"/>
                    </a:lnTo>
                    <a:lnTo>
                      <a:pt x="83" y="127"/>
                    </a:lnTo>
                    <a:lnTo>
                      <a:pt x="55" y="113"/>
                    </a:lnTo>
                    <a:lnTo>
                      <a:pt x="33" y="82"/>
                    </a:lnTo>
                    <a:lnTo>
                      <a:pt x="12" y="4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41" name="Freeform 159"/>
              <p:cNvSpPr>
                <a:spLocks/>
              </p:cNvSpPr>
              <p:nvPr/>
            </p:nvSpPr>
            <p:spPr bwMode="auto">
              <a:xfrm>
                <a:off x="567301" y="4752384"/>
                <a:ext cx="140184" cy="146221"/>
              </a:xfrm>
              <a:custGeom>
                <a:avLst/>
                <a:gdLst>
                  <a:gd name="T0" fmla="*/ 2147483646 w 478"/>
                  <a:gd name="T1" fmla="*/ 2147483646 h 480"/>
                  <a:gd name="T2" fmla="*/ 2147483646 w 478"/>
                  <a:gd name="T3" fmla="*/ 2147483646 h 480"/>
                  <a:gd name="T4" fmla="*/ 2147483646 w 478"/>
                  <a:gd name="T5" fmla="*/ 2147483646 h 480"/>
                  <a:gd name="T6" fmla="*/ 2147483646 w 478"/>
                  <a:gd name="T7" fmla="*/ 2147483646 h 480"/>
                  <a:gd name="T8" fmla="*/ 2147483646 w 478"/>
                  <a:gd name="T9" fmla="*/ 2147483646 h 480"/>
                  <a:gd name="T10" fmla="*/ 2147483646 w 478"/>
                  <a:gd name="T11" fmla="*/ 2147483646 h 480"/>
                  <a:gd name="T12" fmla="*/ 2147483646 w 478"/>
                  <a:gd name="T13" fmla="*/ 2147483646 h 480"/>
                  <a:gd name="T14" fmla="*/ 2147483646 w 478"/>
                  <a:gd name="T15" fmla="*/ 2147483646 h 480"/>
                  <a:gd name="T16" fmla="*/ 2147483646 w 478"/>
                  <a:gd name="T17" fmla="*/ 2147483646 h 480"/>
                  <a:gd name="T18" fmla="*/ 2147483646 w 478"/>
                  <a:gd name="T19" fmla="*/ 2147483646 h 480"/>
                  <a:gd name="T20" fmla="*/ 2147483646 w 478"/>
                  <a:gd name="T21" fmla="*/ 2147483646 h 480"/>
                  <a:gd name="T22" fmla="*/ 2147483646 w 478"/>
                  <a:gd name="T23" fmla="*/ 2147483646 h 480"/>
                  <a:gd name="T24" fmla="*/ 2147483646 w 478"/>
                  <a:gd name="T25" fmla="*/ 2147483646 h 480"/>
                  <a:gd name="T26" fmla="*/ 2147483646 w 478"/>
                  <a:gd name="T27" fmla="*/ 2147483646 h 480"/>
                  <a:gd name="T28" fmla="*/ 2147483646 w 478"/>
                  <a:gd name="T29" fmla="*/ 2147483646 h 480"/>
                  <a:gd name="T30" fmla="*/ 2147483646 w 478"/>
                  <a:gd name="T31" fmla="*/ 2147483646 h 480"/>
                  <a:gd name="T32" fmla="*/ 2147483646 w 478"/>
                  <a:gd name="T33" fmla="*/ 2147483646 h 480"/>
                  <a:gd name="T34" fmla="*/ 2147483646 w 478"/>
                  <a:gd name="T35" fmla="*/ 2147483646 h 480"/>
                  <a:gd name="T36" fmla="*/ 2147483646 w 478"/>
                  <a:gd name="T37" fmla="*/ 2147483646 h 480"/>
                  <a:gd name="T38" fmla="*/ 2147483646 w 478"/>
                  <a:gd name="T39" fmla="*/ 2147483646 h 480"/>
                  <a:gd name="T40" fmla="*/ 2147483646 w 478"/>
                  <a:gd name="T41" fmla="*/ 2147483646 h 480"/>
                  <a:gd name="T42" fmla="*/ 2147483646 w 478"/>
                  <a:gd name="T43" fmla="*/ 2147483646 h 480"/>
                  <a:gd name="T44" fmla="*/ 2147483646 w 478"/>
                  <a:gd name="T45" fmla="*/ 2147483646 h 480"/>
                  <a:gd name="T46" fmla="*/ 2147483646 w 478"/>
                  <a:gd name="T47" fmla="*/ 2147483646 h 480"/>
                  <a:gd name="T48" fmla="*/ 2147483646 w 478"/>
                  <a:gd name="T49" fmla="*/ 2147483646 h 480"/>
                  <a:gd name="T50" fmla="*/ 0 w 478"/>
                  <a:gd name="T51" fmla="*/ 2147483646 h 480"/>
                  <a:gd name="T52" fmla="*/ 2147483646 w 478"/>
                  <a:gd name="T53" fmla="*/ 2147483646 h 480"/>
                  <a:gd name="T54" fmla="*/ 2147483646 w 478"/>
                  <a:gd name="T55" fmla="*/ 2147483646 h 480"/>
                  <a:gd name="T56" fmla="*/ 2147483646 w 478"/>
                  <a:gd name="T57" fmla="*/ 2147483646 h 480"/>
                  <a:gd name="T58" fmla="*/ 2147483646 w 478"/>
                  <a:gd name="T59" fmla="*/ 2147483646 h 480"/>
                  <a:gd name="T60" fmla="*/ 2147483646 w 478"/>
                  <a:gd name="T61" fmla="*/ 0 h 480"/>
                  <a:gd name="T62" fmla="*/ 2147483646 w 478"/>
                  <a:gd name="T63" fmla="*/ 2147483646 h 480"/>
                  <a:gd name="T64" fmla="*/ 2147483646 w 478"/>
                  <a:gd name="T65" fmla="*/ 2147483646 h 480"/>
                  <a:gd name="T66" fmla="*/ 2147483646 w 478"/>
                  <a:gd name="T67" fmla="*/ 2147483646 h 480"/>
                  <a:gd name="T68" fmla="*/ 2147483646 w 478"/>
                  <a:gd name="T69" fmla="*/ 2147483646 h 480"/>
                  <a:gd name="T70" fmla="*/ 2147483646 w 478"/>
                  <a:gd name="T71" fmla="*/ 2147483646 h 480"/>
                  <a:gd name="T72" fmla="*/ 2147483646 w 478"/>
                  <a:gd name="T73" fmla="*/ 2147483646 h 480"/>
                  <a:gd name="T74" fmla="*/ 2147483646 w 478"/>
                  <a:gd name="T75" fmla="*/ 2147483646 h 48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478" h="480">
                    <a:moveTo>
                      <a:pt x="440" y="138"/>
                    </a:moveTo>
                    <a:lnTo>
                      <a:pt x="367" y="127"/>
                    </a:lnTo>
                    <a:lnTo>
                      <a:pt x="320" y="133"/>
                    </a:lnTo>
                    <a:lnTo>
                      <a:pt x="290" y="168"/>
                    </a:lnTo>
                    <a:lnTo>
                      <a:pt x="308" y="209"/>
                    </a:lnTo>
                    <a:lnTo>
                      <a:pt x="331" y="224"/>
                    </a:lnTo>
                    <a:lnTo>
                      <a:pt x="338" y="262"/>
                    </a:lnTo>
                    <a:lnTo>
                      <a:pt x="324" y="287"/>
                    </a:lnTo>
                    <a:lnTo>
                      <a:pt x="335" y="325"/>
                    </a:lnTo>
                    <a:lnTo>
                      <a:pt x="306" y="325"/>
                    </a:lnTo>
                    <a:lnTo>
                      <a:pt x="298" y="282"/>
                    </a:lnTo>
                    <a:lnTo>
                      <a:pt x="280" y="262"/>
                    </a:lnTo>
                    <a:lnTo>
                      <a:pt x="243" y="262"/>
                    </a:lnTo>
                    <a:lnTo>
                      <a:pt x="209" y="271"/>
                    </a:lnTo>
                    <a:lnTo>
                      <a:pt x="197" y="301"/>
                    </a:lnTo>
                    <a:lnTo>
                      <a:pt x="193" y="341"/>
                    </a:lnTo>
                    <a:lnTo>
                      <a:pt x="197" y="370"/>
                    </a:lnTo>
                    <a:lnTo>
                      <a:pt x="197" y="391"/>
                    </a:lnTo>
                    <a:lnTo>
                      <a:pt x="195" y="416"/>
                    </a:lnTo>
                    <a:lnTo>
                      <a:pt x="172" y="439"/>
                    </a:lnTo>
                    <a:lnTo>
                      <a:pt x="156" y="453"/>
                    </a:lnTo>
                    <a:lnTo>
                      <a:pt x="115" y="480"/>
                    </a:lnTo>
                    <a:lnTo>
                      <a:pt x="37" y="399"/>
                    </a:lnTo>
                    <a:lnTo>
                      <a:pt x="14" y="334"/>
                    </a:lnTo>
                    <a:lnTo>
                      <a:pt x="5" y="229"/>
                    </a:lnTo>
                    <a:lnTo>
                      <a:pt x="0" y="154"/>
                    </a:lnTo>
                    <a:lnTo>
                      <a:pt x="9" y="82"/>
                    </a:lnTo>
                    <a:lnTo>
                      <a:pt x="30" y="42"/>
                    </a:lnTo>
                    <a:lnTo>
                      <a:pt x="78" y="15"/>
                    </a:lnTo>
                    <a:lnTo>
                      <a:pt x="121" y="7"/>
                    </a:lnTo>
                    <a:lnTo>
                      <a:pt x="204" y="0"/>
                    </a:lnTo>
                    <a:lnTo>
                      <a:pt x="285" y="5"/>
                    </a:lnTo>
                    <a:lnTo>
                      <a:pt x="387" y="22"/>
                    </a:lnTo>
                    <a:lnTo>
                      <a:pt x="432" y="44"/>
                    </a:lnTo>
                    <a:lnTo>
                      <a:pt x="455" y="67"/>
                    </a:lnTo>
                    <a:lnTo>
                      <a:pt x="478" y="102"/>
                    </a:lnTo>
                    <a:lnTo>
                      <a:pt x="475" y="120"/>
                    </a:lnTo>
                    <a:lnTo>
                      <a:pt x="440" y="138"/>
                    </a:lnTo>
                    <a:close/>
                  </a:path>
                </a:pathLst>
              </a:custGeom>
              <a:solidFill>
                <a:srgbClr val="603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42" name="Freeform 160"/>
              <p:cNvSpPr>
                <a:spLocks/>
              </p:cNvSpPr>
              <p:nvPr/>
            </p:nvSpPr>
            <p:spPr bwMode="auto">
              <a:xfrm>
                <a:off x="570252" y="4753907"/>
                <a:ext cx="134282" cy="140129"/>
              </a:xfrm>
              <a:custGeom>
                <a:avLst/>
                <a:gdLst>
                  <a:gd name="T0" fmla="*/ 2147483646 w 455"/>
                  <a:gd name="T1" fmla="*/ 2147483646 h 460"/>
                  <a:gd name="T2" fmla="*/ 2147483646 w 455"/>
                  <a:gd name="T3" fmla="*/ 2147483646 h 460"/>
                  <a:gd name="T4" fmla="*/ 2147483646 w 455"/>
                  <a:gd name="T5" fmla="*/ 2147483646 h 460"/>
                  <a:gd name="T6" fmla="*/ 2147483646 w 455"/>
                  <a:gd name="T7" fmla="*/ 2147483646 h 460"/>
                  <a:gd name="T8" fmla="*/ 2147483646 w 455"/>
                  <a:gd name="T9" fmla="*/ 2147483646 h 460"/>
                  <a:gd name="T10" fmla="*/ 2147483646 w 455"/>
                  <a:gd name="T11" fmla="*/ 2147483646 h 460"/>
                  <a:gd name="T12" fmla="*/ 2147483646 w 455"/>
                  <a:gd name="T13" fmla="*/ 2147483646 h 460"/>
                  <a:gd name="T14" fmla="*/ 2147483646 w 455"/>
                  <a:gd name="T15" fmla="*/ 2147483646 h 460"/>
                  <a:gd name="T16" fmla="*/ 2147483646 w 455"/>
                  <a:gd name="T17" fmla="*/ 2147483646 h 460"/>
                  <a:gd name="T18" fmla="*/ 2147483646 w 455"/>
                  <a:gd name="T19" fmla="*/ 2147483646 h 460"/>
                  <a:gd name="T20" fmla="*/ 2147483646 w 455"/>
                  <a:gd name="T21" fmla="*/ 2147483646 h 460"/>
                  <a:gd name="T22" fmla="*/ 2147483646 w 455"/>
                  <a:gd name="T23" fmla="*/ 2147483646 h 460"/>
                  <a:gd name="T24" fmla="*/ 2147483646 w 455"/>
                  <a:gd name="T25" fmla="*/ 2147483646 h 460"/>
                  <a:gd name="T26" fmla="*/ 2147483646 w 455"/>
                  <a:gd name="T27" fmla="*/ 2147483646 h 460"/>
                  <a:gd name="T28" fmla="*/ 2147483646 w 455"/>
                  <a:gd name="T29" fmla="*/ 2147483646 h 460"/>
                  <a:gd name="T30" fmla="*/ 2147483646 w 455"/>
                  <a:gd name="T31" fmla="*/ 2147483646 h 460"/>
                  <a:gd name="T32" fmla="*/ 2147483646 w 455"/>
                  <a:gd name="T33" fmla="*/ 2147483646 h 460"/>
                  <a:gd name="T34" fmla="*/ 2147483646 w 455"/>
                  <a:gd name="T35" fmla="*/ 2147483646 h 460"/>
                  <a:gd name="T36" fmla="*/ 2147483646 w 455"/>
                  <a:gd name="T37" fmla="*/ 2147483646 h 460"/>
                  <a:gd name="T38" fmla="*/ 2147483646 w 455"/>
                  <a:gd name="T39" fmla="*/ 2147483646 h 460"/>
                  <a:gd name="T40" fmla="*/ 2147483646 w 455"/>
                  <a:gd name="T41" fmla="*/ 2147483646 h 460"/>
                  <a:gd name="T42" fmla="*/ 2147483646 w 455"/>
                  <a:gd name="T43" fmla="*/ 2147483646 h 460"/>
                  <a:gd name="T44" fmla="*/ 2147483646 w 455"/>
                  <a:gd name="T45" fmla="*/ 2147483646 h 460"/>
                  <a:gd name="T46" fmla="*/ 2147483646 w 455"/>
                  <a:gd name="T47" fmla="*/ 2147483646 h 460"/>
                  <a:gd name="T48" fmla="*/ 2147483646 w 455"/>
                  <a:gd name="T49" fmla="*/ 2147483646 h 460"/>
                  <a:gd name="T50" fmla="*/ 2147483646 w 455"/>
                  <a:gd name="T51" fmla="*/ 2147483646 h 460"/>
                  <a:gd name="T52" fmla="*/ 2147483646 w 455"/>
                  <a:gd name="T53" fmla="*/ 2147483646 h 460"/>
                  <a:gd name="T54" fmla="*/ 2147483646 w 455"/>
                  <a:gd name="T55" fmla="*/ 2147483646 h 460"/>
                  <a:gd name="T56" fmla="*/ 2147483646 w 455"/>
                  <a:gd name="T57" fmla="*/ 2147483646 h 460"/>
                  <a:gd name="T58" fmla="*/ 2147483646 w 455"/>
                  <a:gd name="T59" fmla="*/ 2147483646 h 460"/>
                  <a:gd name="T60" fmla="*/ 2147483646 w 455"/>
                  <a:gd name="T61" fmla="*/ 2147483646 h 460"/>
                  <a:gd name="T62" fmla="*/ 2147483646 w 455"/>
                  <a:gd name="T63" fmla="*/ 2147483646 h 460"/>
                  <a:gd name="T64" fmla="*/ 2147483646 w 455"/>
                  <a:gd name="T65" fmla="*/ 2147483646 h 460"/>
                  <a:gd name="T66" fmla="*/ 2147483646 w 455"/>
                  <a:gd name="T67" fmla="*/ 2147483646 h 460"/>
                  <a:gd name="T68" fmla="*/ 2147483646 w 455"/>
                  <a:gd name="T69" fmla="*/ 2147483646 h 460"/>
                  <a:gd name="T70" fmla="*/ 2147483646 w 455"/>
                  <a:gd name="T71" fmla="*/ 2147483646 h 460"/>
                  <a:gd name="T72" fmla="*/ 2147483646 w 455"/>
                  <a:gd name="T73" fmla="*/ 2147483646 h 460"/>
                  <a:gd name="T74" fmla="*/ 2147483646 w 455"/>
                  <a:gd name="T75" fmla="*/ 2147483646 h 460"/>
                  <a:gd name="T76" fmla="*/ 2147483646 w 455"/>
                  <a:gd name="T77" fmla="*/ 2147483646 h 460"/>
                  <a:gd name="T78" fmla="*/ 2147483646 w 455"/>
                  <a:gd name="T79" fmla="*/ 2147483646 h 460"/>
                  <a:gd name="T80" fmla="*/ 2147483646 w 455"/>
                  <a:gd name="T81" fmla="*/ 2147483646 h 460"/>
                  <a:gd name="T82" fmla="*/ 2147483646 w 455"/>
                  <a:gd name="T83" fmla="*/ 2147483646 h 460"/>
                  <a:gd name="T84" fmla="*/ 2147483646 w 455"/>
                  <a:gd name="T85" fmla="*/ 2147483646 h 460"/>
                  <a:gd name="T86" fmla="*/ 2147483646 w 455"/>
                  <a:gd name="T87" fmla="*/ 2147483646 h 460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455" h="460">
                    <a:moveTo>
                      <a:pt x="379" y="28"/>
                    </a:moveTo>
                    <a:lnTo>
                      <a:pt x="418" y="44"/>
                    </a:lnTo>
                    <a:lnTo>
                      <a:pt x="436" y="69"/>
                    </a:lnTo>
                    <a:lnTo>
                      <a:pt x="447" y="85"/>
                    </a:lnTo>
                    <a:lnTo>
                      <a:pt x="455" y="98"/>
                    </a:lnTo>
                    <a:lnTo>
                      <a:pt x="444" y="108"/>
                    </a:lnTo>
                    <a:lnTo>
                      <a:pt x="425" y="120"/>
                    </a:lnTo>
                    <a:lnTo>
                      <a:pt x="376" y="113"/>
                    </a:lnTo>
                    <a:lnTo>
                      <a:pt x="339" y="113"/>
                    </a:lnTo>
                    <a:lnTo>
                      <a:pt x="315" y="100"/>
                    </a:lnTo>
                    <a:lnTo>
                      <a:pt x="279" y="92"/>
                    </a:lnTo>
                    <a:lnTo>
                      <a:pt x="247" y="90"/>
                    </a:lnTo>
                    <a:lnTo>
                      <a:pt x="209" y="92"/>
                    </a:lnTo>
                    <a:lnTo>
                      <a:pt x="264" y="98"/>
                    </a:lnTo>
                    <a:lnTo>
                      <a:pt x="291" y="105"/>
                    </a:lnTo>
                    <a:lnTo>
                      <a:pt x="311" y="113"/>
                    </a:lnTo>
                    <a:lnTo>
                      <a:pt x="315" y="115"/>
                    </a:lnTo>
                    <a:lnTo>
                      <a:pt x="302" y="120"/>
                    </a:lnTo>
                    <a:lnTo>
                      <a:pt x="291" y="131"/>
                    </a:lnTo>
                    <a:lnTo>
                      <a:pt x="272" y="120"/>
                    </a:lnTo>
                    <a:lnTo>
                      <a:pt x="256" y="116"/>
                    </a:lnTo>
                    <a:lnTo>
                      <a:pt x="223" y="110"/>
                    </a:lnTo>
                    <a:lnTo>
                      <a:pt x="212" y="110"/>
                    </a:lnTo>
                    <a:lnTo>
                      <a:pt x="246" y="122"/>
                    </a:lnTo>
                    <a:lnTo>
                      <a:pt x="270" y="133"/>
                    </a:lnTo>
                    <a:lnTo>
                      <a:pt x="283" y="142"/>
                    </a:lnTo>
                    <a:lnTo>
                      <a:pt x="272" y="154"/>
                    </a:lnTo>
                    <a:lnTo>
                      <a:pt x="246" y="145"/>
                    </a:lnTo>
                    <a:lnTo>
                      <a:pt x="223" y="140"/>
                    </a:lnTo>
                    <a:lnTo>
                      <a:pt x="264" y="161"/>
                    </a:lnTo>
                    <a:lnTo>
                      <a:pt x="277" y="170"/>
                    </a:lnTo>
                    <a:lnTo>
                      <a:pt x="281" y="189"/>
                    </a:lnTo>
                    <a:lnTo>
                      <a:pt x="289" y="199"/>
                    </a:lnTo>
                    <a:lnTo>
                      <a:pt x="264" y="187"/>
                    </a:lnTo>
                    <a:lnTo>
                      <a:pt x="241" y="183"/>
                    </a:lnTo>
                    <a:lnTo>
                      <a:pt x="205" y="181"/>
                    </a:lnTo>
                    <a:lnTo>
                      <a:pt x="259" y="197"/>
                    </a:lnTo>
                    <a:lnTo>
                      <a:pt x="293" y="210"/>
                    </a:lnTo>
                    <a:lnTo>
                      <a:pt x="315" y="222"/>
                    </a:lnTo>
                    <a:lnTo>
                      <a:pt x="318" y="239"/>
                    </a:lnTo>
                    <a:lnTo>
                      <a:pt x="291" y="227"/>
                    </a:lnTo>
                    <a:lnTo>
                      <a:pt x="254" y="214"/>
                    </a:lnTo>
                    <a:lnTo>
                      <a:pt x="237" y="214"/>
                    </a:lnTo>
                    <a:lnTo>
                      <a:pt x="277" y="228"/>
                    </a:lnTo>
                    <a:lnTo>
                      <a:pt x="309" y="242"/>
                    </a:lnTo>
                    <a:lnTo>
                      <a:pt x="320" y="253"/>
                    </a:lnTo>
                    <a:lnTo>
                      <a:pt x="315" y="264"/>
                    </a:lnTo>
                    <a:lnTo>
                      <a:pt x="291" y="255"/>
                    </a:lnTo>
                    <a:lnTo>
                      <a:pt x="269" y="246"/>
                    </a:lnTo>
                    <a:lnTo>
                      <a:pt x="221" y="244"/>
                    </a:lnTo>
                    <a:lnTo>
                      <a:pt x="202" y="246"/>
                    </a:lnTo>
                    <a:lnTo>
                      <a:pt x="158" y="249"/>
                    </a:lnTo>
                    <a:lnTo>
                      <a:pt x="107" y="242"/>
                    </a:lnTo>
                    <a:lnTo>
                      <a:pt x="137" y="253"/>
                    </a:lnTo>
                    <a:lnTo>
                      <a:pt x="191" y="262"/>
                    </a:lnTo>
                    <a:lnTo>
                      <a:pt x="181" y="280"/>
                    </a:lnTo>
                    <a:lnTo>
                      <a:pt x="141" y="271"/>
                    </a:lnTo>
                    <a:lnTo>
                      <a:pt x="104" y="258"/>
                    </a:lnTo>
                    <a:lnTo>
                      <a:pt x="79" y="246"/>
                    </a:lnTo>
                    <a:lnTo>
                      <a:pt x="126" y="280"/>
                    </a:lnTo>
                    <a:lnTo>
                      <a:pt x="156" y="290"/>
                    </a:lnTo>
                    <a:lnTo>
                      <a:pt x="181" y="298"/>
                    </a:lnTo>
                    <a:lnTo>
                      <a:pt x="178" y="317"/>
                    </a:lnTo>
                    <a:lnTo>
                      <a:pt x="141" y="310"/>
                    </a:lnTo>
                    <a:lnTo>
                      <a:pt x="113" y="302"/>
                    </a:lnTo>
                    <a:lnTo>
                      <a:pt x="131" y="315"/>
                    </a:lnTo>
                    <a:lnTo>
                      <a:pt x="161" y="323"/>
                    </a:lnTo>
                    <a:lnTo>
                      <a:pt x="178" y="325"/>
                    </a:lnTo>
                    <a:lnTo>
                      <a:pt x="178" y="365"/>
                    </a:lnTo>
                    <a:lnTo>
                      <a:pt x="143" y="351"/>
                    </a:lnTo>
                    <a:lnTo>
                      <a:pt x="116" y="341"/>
                    </a:lnTo>
                    <a:lnTo>
                      <a:pt x="145" y="363"/>
                    </a:lnTo>
                    <a:lnTo>
                      <a:pt x="182" y="379"/>
                    </a:lnTo>
                    <a:lnTo>
                      <a:pt x="181" y="397"/>
                    </a:lnTo>
                    <a:lnTo>
                      <a:pt x="159" y="418"/>
                    </a:lnTo>
                    <a:lnTo>
                      <a:pt x="141" y="395"/>
                    </a:lnTo>
                    <a:lnTo>
                      <a:pt x="116" y="365"/>
                    </a:lnTo>
                    <a:lnTo>
                      <a:pt x="100" y="337"/>
                    </a:lnTo>
                    <a:lnTo>
                      <a:pt x="116" y="381"/>
                    </a:lnTo>
                    <a:lnTo>
                      <a:pt x="131" y="397"/>
                    </a:lnTo>
                    <a:lnTo>
                      <a:pt x="156" y="429"/>
                    </a:lnTo>
                    <a:lnTo>
                      <a:pt x="137" y="449"/>
                    </a:lnTo>
                    <a:lnTo>
                      <a:pt x="109" y="424"/>
                    </a:lnTo>
                    <a:lnTo>
                      <a:pt x="88" y="395"/>
                    </a:lnTo>
                    <a:lnTo>
                      <a:pt x="69" y="363"/>
                    </a:lnTo>
                    <a:lnTo>
                      <a:pt x="86" y="409"/>
                    </a:lnTo>
                    <a:lnTo>
                      <a:pt x="104" y="430"/>
                    </a:lnTo>
                    <a:lnTo>
                      <a:pt x="121" y="452"/>
                    </a:lnTo>
                    <a:lnTo>
                      <a:pt x="107" y="460"/>
                    </a:lnTo>
                    <a:lnTo>
                      <a:pt x="69" y="429"/>
                    </a:lnTo>
                    <a:lnTo>
                      <a:pt x="34" y="379"/>
                    </a:lnTo>
                    <a:lnTo>
                      <a:pt x="21" y="341"/>
                    </a:lnTo>
                    <a:lnTo>
                      <a:pt x="12" y="275"/>
                    </a:lnTo>
                    <a:lnTo>
                      <a:pt x="7" y="227"/>
                    </a:lnTo>
                    <a:lnTo>
                      <a:pt x="0" y="170"/>
                    </a:lnTo>
                    <a:lnTo>
                      <a:pt x="39" y="181"/>
                    </a:lnTo>
                    <a:lnTo>
                      <a:pt x="81" y="197"/>
                    </a:lnTo>
                    <a:lnTo>
                      <a:pt x="145" y="212"/>
                    </a:lnTo>
                    <a:lnTo>
                      <a:pt x="88" y="189"/>
                    </a:lnTo>
                    <a:lnTo>
                      <a:pt x="67" y="177"/>
                    </a:lnTo>
                    <a:lnTo>
                      <a:pt x="26" y="162"/>
                    </a:lnTo>
                    <a:lnTo>
                      <a:pt x="5" y="158"/>
                    </a:lnTo>
                    <a:lnTo>
                      <a:pt x="5" y="129"/>
                    </a:lnTo>
                    <a:lnTo>
                      <a:pt x="10" y="92"/>
                    </a:lnTo>
                    <a:lnTo>
                      <a:pt x="61" y="100"/>
                    </a:lnTo>
                    <a:lnTo>
                      <a:pt x="94" y="110"/>
                    </a:lnTo>
                    <a:lnTo>
                      <a:pt x="135" y="129"/>
                    </a:lnTo>
                    <a:lnTo>
                      <a:pt x="97" y="100"/>
                    </a:lnTo>
                    <a:lnTo>
                      <a:pt x="54" y="88"/>
                    </a:lnTo>
                    <a:lnTo>
                      <a:pt x="12" y="77"/>
                    </a:lnTo>
                    <a:lnTo>
                      <a:pt x="21" y="49"/>
                    </a:lnTo>
                    <a:lnTo>
                      <a:pt x="34" y="31"/>
                    </a:lnTo>
                    <a:lnTo>
                      <a:pt x="73" y="19"/>
                    </a:lnTo>
                    <a:lnTo>
                      <a:pt x="111" y="28"/>
                    </a:lnTo>
                    <a:lnTo>
                      <a:pt x="145" y="53"/>
                    </a:lnTo>
                    <a:lnTo>
                      <a:pt x="121" y="25"/>
                    </a:lnTo>
                    <a:lnTo>
                      <a:pt x="86" y="10"/>
                    </a:lnTo>
                    <a:lnTo>
                      <a:pt x="126" y="4"/>
                    </a:lnTo>
                    <a:lnTo>
                      <a:pt x="156" y="2"/>
                    </a:lnTo>
                    <a:lnTo>
                      <a:pt x="198" y="8"/>
                    </a:lnTo>
                    <a:lnTo>
                      <a:pt x="226" y="27"/>
                    </a:lnTo>
                    <a:lnTo>
                      <a:pt x="272" y="35"/>
                    </a:lnTo>
                    <a:lnTo>
                      <a:pt x="241" y="23"/>
                    </a:lnTo>
                    <a:lnTo>
                      <a:pt x="218" y="8"/>
                    </a:lnTo>
                    <a:lnTo>
                      <a:pt x="205" y="0"/>
                    </a:lnTo>
                    <a:lnTo>
                      <a:pt x="249" y="2"/>
                    </a:lnTo>
                    <a:lnTo>
                      <a:pt x="289" y="4"/>
                    </a:lnTo>
                    <a:lnTo>
                      <a:pt x="313" y="15"/>
                    </a:lnTo>
                    <a:lnTo>
                      <a:pt x="337" y="37"/>
                    </a:lnTo>
                    <a:lnTo>
                      <a:pt x="356" y="67"/>
                    </a:lnTo>
                    <a:lnTo>
                      <a:pt x="346" y="33"/>
                    </a:lnTo>
                    <a:lnTo>
                      <a:pt x="322" y="10"/>
                    </a:lnTo>
                    <a:lnTo>
                      <a:pt x="379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i="0" u="none" strike="noStrike" kern="0" cap="none" spc="0" normalizeH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grpSp>
            <p:nvGrpSpPr>
              <p:cNvPr id="243" name="Group 161"/>
              <p:cNvGrpSpPr>
                <a:grpSpLocks/>
              </p:cNvGrpSpPr>
              <p:nvPr/>
            </p:nvGrpSpPr>
            <p:grpSpPr bwMode="auto">
              <a:xfrm>
                <a:off x="843242" y="5108798"/>
                <a:ext cx="146086" cy="92912"/>
                <a:chOff x="377" y="1962"/>
                <a:chExt cx="99" cy="61"/>
              </a:xfrm>
            </p:grpSpPr>
            <p:sp>
              <p:nvSpPr>
                <p:cNvPr id="244" name="Freeform 162"/>
                <p:cNvSpPr>
                  <a:spLocks/>
                </p:cNvSpPr>
                <p:nvPr/>
              </p:nvSpPr>
              <p:spPr bwMode="auto">
                <a:xfrm>
                  <a:off x="377" y="1962"/>
                  <a:ext cx="99" cy="61"/>
                </a:xfrm>
                <a:custGeom>
                  <a:avLst/>
                  <a:gdLst>
                    <a:gd name="T0" fmla="*/ 0 w 497"/>
                    <a:gd name="T1" fmla="*/ 0 h 305"/>
                    <a:gd name="T2" fmla="*/ 0 w 497"/>
                    <a:gd name="T3" fmla="*/ 0 h 305"/>
                    <a:gd name="T4" fmla="*/ 0 w 497"/>
                    <a:gd name="T5" fmla="*/ 0 h 305"/>
                    <a:gd name="T6" fmla="*/ 0 w 497"/>
                    <a:gd name="T7" fmla="*/ 0 h 305"/>
                    <a:gd name="T8" fmla="*/ 0 w 497"/>
                    <a:gd name="T9" fmla="*/ 0 h 305"/>
                    <a:gd name="T10" fmla="*/ 0 w 497"/>
                    <a:gd name="T11" fmla="*/ 0 h 305"/>
                    <a:gd name="T12" fmla="*/ 0 w 497"/>
                    <a:gd name="T13" fmla="*/ 0 h 305"/>
                    <a:gd name="T14" fmla="*/ 0 w 497"/>
                    <a:gd name="T15" fmla="*/ 0 h 305"/>
                    <a:gd name="T16" fmla="*/ 0 w 497"/>
                    <a:gd name="T17" fmla="*/ 0 h 305"/>
                    <a:gd name="T18" fmla="*/ 0 w 497"/>
                    <a:gd name="T19" fmla="*/ 0 h 305"/>
                    <a:gd name="T20" fmla="*/ 0 w 497"/>
                    <a:gd name="T21" fmla="*/ 0 h 305"/>
                    <a:gd name="T22" fmla="*/ 0 w 497"/>
                    <a:gd name="T23" fmla="*/ 0 h 305"/>
                    <a:gd name="T24" fmla="*/ 0 w 497"/>
                    <a:gd name="T25" fmla="*/ 0 h 305"/>
                    <a:gd name="T26" fmla="*/ 0 w 497"/>
                    <a:gd name="T27" fmla="*/ 0 h 305"/>
                    <a:gd name="T28" fmla="*/ 0 w 497"/>
                    <a:gd name="T29" fmla="*/ 0 h 305"/>
                    <a:gd name="T30" fmla="*/ 0 w 497"/>
                    <a:gd name="T31" fmla="*/ 0 h 305"/>
                    <a:gd name="T32" fmla="*/ 0 w 497"/>
                    <a:gd name="T33" fmla="*/ 0 h 305"/>
                    <a:gd name="T34" fmla="*/ 0 w 497"/>
                    <a:gd name="T35" fmla="*/ 0 h 305"/>
                    <a:gd name="T36" fmla="*/ 0 w 497"/>
                    <a:gd name="T37" fmla="*/ 0 h 305"/>
                    <a:gd name="T38" fmla="*/ 0 w 497"/>
                    <a:gd name="T39" fmla="*/ 0 h 305"/>
                    <a:gd name="T40" fmla="*/ 0 w 497"/>
                    <a:gd name="T41" fmla="*/ 0 h 305"/>
                    <a:gd name="T42" fmla="*/ 0 w 497"/>
                    <a:gd name="T43" fmla="*/ 0 h 305"/>
                    <a:gd name="T44" fmla="*/ 0 w 497"/>
                    <a:gd name="T45" fmla="*/ 0 h 305"/>
                    <a:gd name="T46" fmla="*/ 0 w 497"/>
                    <a:gd name="T47" fmla="*/ 0 h 305"/>
                    <a:gd name="T48" fmla="*/ 0 w 497"/>
                    <a:gd name="T49" fmla="*/ 0 h 305"/>
                    <a:gd name="T50" fmla="*/ 0 w 497"/>
                    <a:gd name="T51" fmla="*/ 0 h 305"/>
                    <a:gd name="T52" fmla="*/ 0 w 497"/>
                    <a:gd name="T53" fmla="*/ 0 h 305"/>
                    <a:gd name="T54" fmla="*/ 0 w 497"/>
                    <a:gd name="T55" fmla="*/ 0 h 305"/>
                    <a:gd name="T56" fmla="*/ 0 w 497"/>
                    <a:gd name="T57" fmla="*/ 0 h 305"/>
                    <a:gd name="T58" fmla="*/ 0 w 497"/>
                    <a:gd name="T59" fmla="*/ 0 h 305"/>
                    <a:gd name="T60" fmla="*/ 0 w 497"/>
                    <a:gd name="T61" fmla="*/ 0 h 305"/>
                    <a:gd name="T62" fmla="*/ 0 w 497"/>
                    <a:gd name="T63" fmla="*/ 0 h 305"/>
                    <a:gd name="T64" fmla="*/ 0 w 497"/>
                    <a:gd name="T65" fmla="*/ 0 h 305"/>
                    <a:gd name="T66" fmla="*/ 0 w 497"/>
                    <a:gd name="T67" fmla="*/ 0 h 305"/>
                    <a:gd name="T68" fmla="*/ 0 w 497"/>
                    <a:gd name="T69" fmla="*/ 0 h 305"/>
                    <a:gd name="T70" fmla="*/ 0 w 497"/>
                    <a:gd name="T71" fmla="*/ 0 h 305"/>
                    <a:gd name="T72" fmla="*/ 0 w 497"/>
                    <a:gd name="T73" fmla="*/ 0 h 305"/>
                    <a:gd name="T74" fmla="*/ 0 w 497"/>
                    <a:gd name="T75" fmla="*/ 0 h 305"/>
                    <a:gd name="T76" fmla="*/ 0 w 497"/>
                    <a:gd name="T77" fmla="*/ 0 h 305"/>
                    <a:gd name="T78" fmla="*/ 0 w 497"/>
                    <a:gd name="T79" fmla="*/ 0 h 305"/>
                    <a:gd name="T80" fmla="*/ 0 w 497"/>
                    <a:gd name="T81" fmla="*/ 0 h 305"/>
                    <a:gd name="T82" fmla="*/ 0 w 497"/>
                    <a:gd name="T83" fmla="*/ 0 h 305"/>
                    <a:gd name="T84" fmla="*/ 0 w 497"/>
                    <a:gd name="T85" fmla="*/ 0 h 305"/>
                    <a:gd name="T86" fmla="*/ 0 w 497"/>
                    <a:gd name="T87" fmla="*/ 0 h 305"/>
                    <a:gd name="T88" fmla="*/ 0 w 497"/>
                    <a:gd name="T89" fmla="*/ 0 h 305"/>
                    <a:gd name="T90" fmla="*/ 0 w 497"/>
                    <a:gd name="T91" fmla="*/ 0 h 305"/>
                    <a:gd name="T92" fmla="*/ 0 w 497"/>
                    <a:gd name="T93" fmla="*/ 0 h 305"/>
                    <a:gd name="T94" fmla="*/ 0 w 497"/>
                    <a:gd name="T95" fmla="*/ 0 h 305"/>
                    <a:gd name="T96" fmla="*/ 0 w 497"/>
                    <a:gd name="T97" fmla="*/ 0 h 305"/>
                    <a:gd name="T98" fmla="*/ 0 w 497"/>
                    <a:gd name="T99" fmla="*/ 0 h 305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497" h="305">
                      <a:moveTo>
                        <a:pt x="0" y="182"/>
                      </a:moveTo>
                      <a:lnTo>
                        <a:pt x="61" y="168"/>
                      </a:lnTo>
                      <a:lnTo>
                        <a:pt x="84" y="163"/>
                      </a:lnTo>
                      <a:lnTo>
                        <a:pt x="98" y="150"/>
                      </a:lnTo>
                      <a:lnTo>
                        <a:pt x="112" y="130"/>
                      </a:lnTo>
                      <a:lnTo>
                        <a:pt x="142" y="102"/>
                      </a:lnTo>
                      <a:lnTo>
                        <a:pt x="197" y="56"/>
                      </a:lnTo>
                      <a:lnTo>
                        <a:pt x="206" y="41"/>
                      </a:lnTo>
                      <a:lnTo>
                        <a:pt x="221" y="28"/>
                      </a:lnTo>
                      <a:lnTo>
                        <a:pt x="249" y="23"/>
                      </a:lnTo>
                      <a:lnTo>
                        <a:pt x="336" y="8"/>
                      </a:lnTo>
                      <a:lnTo>
                        <a:pt x="360" y="0"/>
                      </a:lnTo>
                      <a:lnTo>
                        <a:pt x="382" y="11"/>
                      </a:lnTo>
                      <a:lnTo>
                        <a:pt x="393" y="20"/>
                      </a:lnTo>
                      <a:lnTo>
                        <a:pt x="443" y="37"/>
                      </a:lnTo>
                      <a:lnTo>
                        <a:pt x="464" y="45"/>
                      </a:lnTo>
                      <a:lnTo>
                        <a:pt x="471" y="53"/>
                      </a:lnTo>
                      <a:lnTo>
                        <a:pt x="481" y="81"/>
                      </a:lnTo>
                      <a:lnTo>
                        <a:pt x="486" y="96"/>
                      </a:lnTo>
                      <a:lnTo>
                        <a:pt x="490" y="104"/>
                      </a:lnTo>
                      <a:lnTo>
                        <a:pt x="497" y="119"/>
                      </a:lnTo>
                      <a:lnTo>
                        <a:pt x="497" y="129"/>
                      </a:lnTo>
                      <a:lnTo>
                        <a:pt x="487" y="137"/>
                      </a:lnTo>
                      <a:lnTo>
                        <a:pt x="466" y="136"/>
                      </a:lnTo>
                      <a:lnTo>
                        <a:pt x="434" y="121"/>
                      </a:lnTo>
                      <a:lnTo>
                        <a:pt x="393" y="113"/>
                      </a:lnTo>
                      <a:lnTo>
                        <a:pt x="356" y="119"/>
                      </a:lnTo>
                      <a:lnTo>
                        <a:pt x="395" y="128"/>
                      </a:lnTo>
                      <a:lnTo>
                        <a:pt x="422" y="137"/>
                      </a:lnTo>
                      <a:lnTo>
                        <a:pt x="454" y="150"/>
                      </a:lnTo>
                      <a:lnTo>
                        <a:pt x="462" y="161"/>
                      </a:lnTo>
                      <a:lnTo>
                        <a:pt x="462" y="173"/>
                      </a:lnTo>
                      <a:lnTo>
                        <a:pt x="449" y="182"/>
                      </a:lnTo>
                      <a:lnTo>
                        <a:pt x="435" y="179"/>
                      </a:lnTo>
                      <a:lnTo>
                        <a:pt x="391" y="168"/>
                      </a:lnTo>
                      <a:lnTo>
                        <a:pt x="351" y="166"/>
                      </a:lnTo>
                      <a:lnTo>
                        <a:pt x="320" y="168"/>
                      </a:lnTo>
                      <a:lnTo>
                        <a:pt x="303" y="179"/>
                      </a:lnTo>
                      <a:lnTo>
                        <a:pt x="282" y="200"/>
                      </a:lnTo>
                      <a:lnTo>
                        <a:pt x="267" y="223"/>
                      </a:lnTo>
                      <a:lnTo>
                        <a:pt x="251" y="246"/>
                      </a:lnTo>
                      <a:lnTo>
                        <a:pt x="237" y="263"/>
                      </a:lnTo>
                      <a:lnTo>
                        <a:pt x="213" y="280"/>
                      </a:lnTo>
                      <a:lnTo>
                        <a:pt x="190" y="284"/>
                      </a:lnTo>
                      <a:lnTo>
                        <a:pt x="165" y="287"/>
                      </a:lnTo>
                      <a:lnTo>
                        <a:pt x="135" y="284"/>
                      </a:lnTo>
                      <a:lnTo>
                        <a:pt x="112" y="282"/>
                      </a:lnTo>
                      <a:lnTo>
                        <a:pt x="82" y="290"/>
                      </a:lnTo>
                      <a:lnTo>
                        <a:pt x="0" y="305"/>
                      </a:lnTo>
                      <a:lnTo>
                        <a:pt x="0" y="182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w="3175">
                  <a:solidFill>
                    <a:srgbClr val="402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45" name="Freeform 163"/>
                <p:cNvSpPr>
                  <a:spLocks/>
                </p:cNvSpPr>
                <p:nvPr/>
              </p:nvSpPr>
              <p:spPr bwMode="auto">
                <a:xfrm>
                  <a:off x="439" y="1973"/>
                  <a:ext cx="32" cy="7"/>
                </a:xfrm>
                <a:custGeom>
                  <a:avLst/>
                  <a:gdLst>
                    <a:gd name="T0" fmla="*/ 0 w 159"/>
                    <a:gd name="T1" fmla="*/ 0 h 37"/>
                    <a:gd name="T2" fmla="*/ 0 w 159"/>
                    <a:gd name="T3" fmla="*/ 0 h 37"/>
                    <a:gd name="T4" fmla="*/ 0 w 159"/>
                    <a:gd name="T5" fmla="*/ 0 h 37"/>
                    <a:gd name="T6" fmla="*/ 0 w 159"/>
                    <a:gd name="T7" fmla="*/ 0 h 37"/>
                    <a:gd name="T8" fmla="*/ 0 w 159"/>
                    <a:gd name="T9" fmla="*/ 0 h 37"/>
                    <a:gd name="T10" fmla="*/ 0 w 159"/>
                    <a:gd name="T11" fmla="*/ 0 h 37"/>
                    <a:gd name="T12" fmla="*/ 0 w 159"/>
                    <a:gd name="T13" fmla="*/ 0 h 37"/>
                    <a:gd name="T14" fmla="*/ 0 w 159"/>
                    <a:gd name="T15" fmla="*/ 0 h 37"/>
                    <a:gd name="T16" fmla="*/ 0 w 159"/>
                    <a:gd name="T17" fmla="*/ 0 h 37"/>
                    <a:gd name="T18" fmla="*/ 0 w 159"/>
                    <a:gd name="T19" fmla="*/ 0 h 37"/>
                    <a:gd name="T20" fmla="*/ 0 w 159"/>
                    <a:gd name="T21" fmla="*/ 0 h 37"/>
                    <a:gd name="T22" fmla="*/ 0 w 159"/>
                    <a:gd name="T23" fmla="*/ 0 h 37"/>
                    <a:gd name="T24" fmla="*/ 0 w 159"/>
                    <a:gd name="T25" fmla="*/ 0 h 3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59" h="37">
                      <a:moveTo>
                        <a:pt x="159" y="37"/>
                      </a:moveTo>
                      <a:lnTo>
                        <a:pt x="132" y="24"/>
                      </a:lnTo>
                      <a:lnTo>
                        <a:pt x="110" y="21"/>
                      </a:lnTo>
                      <a:lnTo>
                        <a:pt x="84" y="13"/>
                      </a:lnTo>
                      <a:lnTo>
                        <a:pt x="61" y="7"/>
                      </a:lnTo>
                      <a:lnTo>
                        <a:pt x="25" y="10"/>
                      </a:lnTo>
                      <a:lnTo>
                        <a:pt x="0" y="13"/>
                      </a:lnTo>
                      <a:lnTo>
                        <a:pt x="38" y="5"/>
                      </a:lnTo>
                      <a:lnTo>
                        <a:pt x="69" y="0"/>
                      </a:lnTo>
                      <a:lnTo>
                        <a:pt x="110" y="17"/>
                      </a:lnTo>
                      <a:lnTo>
                        <a:pt x="132" y="19"/>
                      </a:lnTo>
                      <a:lnTo>
                        <a:pt x="157" y="31"/>
                      </a:lnTo>
                      <a:lnTo>
                        <a:pt x="159" y="37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46" name="Freeform 164"/>
                <p:cNvSpPr>
                  <a:spLocks/>
                </p:cNvSpPr>
                <p:nvPr/>
              </p:nvSpPr>
              <p:spPr bwMode="auto">
                <a:xfrm>
                  <a:off x="427" y="1965"/>
                  <a:ext cx="27" cy="5"/>
                </a:xfrm>
                <a:custGeom>
                  <a:avLst/>
                  <a:gdLst>
                    <a:gd name="T0" fmla="*/ 0 w 133"/>
                    <a:gd name="T1" fmla="*/ 0 h 25"/>
                    <a:gd name="T2" fmla="*/ 0 w 133"/>
                    <a:gd name="T3" fmla="*/ 0 h 25"/>
                    <a:gd name="T4" fmla="*/ 0 w 133"/>
                    <a:gd name="T5" fmla="*/ 0 h 25"/>
                    <a:gd name="T6" fmla="*/ 0 w 133"/>
                    <a:gd name="T7" fmla="*/ 0 h 25"/>
                    <a:gd name="T8" fmla="*/ 0 w 133"/>
                    <a:gd name="T9" fmla="*/ 0 h 25"/>
                    <a:gd name="T10" fmla="*/ 0 w 133"/>
                    <a:gd name="T11" fmla="*/ 0 h 25"/>
                    <a:gd name="T12" fmla="*/ 0 w 133"/>
                    <a:gd name="T13" fmla="*/ 0 h 25"/>
                    <a:gd name="T14" fmla="*/ 0 w 133"/>
                    <a:gd name="T15" fmla="*/ 0 h 25"/>
                    <a:gd name="T16" fmla="*/ 0 w 133"/>
                    <a:gd name="T17" fmla="*/ 0 h 25"/>
                    <a:gd name="T18" fmla="*/ 0 w 133"/>
                    <a:gd name="T19" fmla="*/ 0 h 25"/>
                    <a:gd name="T20" fmla="*/ 0 w 133"/>
                    <a:gd name="T21" fmla="*/ 0 h 25"/>
                    <a:gd name="T22" fmla="*/ 0 w 133"/>
                    <a:gd name="T23" fmla="*/ 0 h 25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33" h="25">
                      <a:moveTo>
                        <a:pt x="97" y="0"/>
                      </a:moveTo>
                      <a:lnTo>
                        <a:pt x="113" y="1"/>
                      </a:lnTo>
                      <a:lnTo>
                        <a:pt x="133" y="8"/>
                      </a:lnTo>
                      <a:lnTo>
                        <a:pt x="120" y="7"/>
                      </a:lnTo>
                      <a:lnTo>
                        <a:pt x="99" y="3"/>
                      </a:lnTo>
                      <a:lnTo>
                        <a:pt x="56" y="15"/>
                      </a:lnTo>
                      <a:lnTo>
                        <a:pt x="32" y="21"/>
                      </a:lnTo>
                      <a:lnTo>
                        <a:pt x="4" y="25"/>
                      </a:lnTo>
                      <a:lnTo>
                        <a:pt x="0" y="21"/>
                      </a:lnTo>
                      <a:lnTo>
                        <a:pt x="29" y="16"/>
                      </a:lnTo>
                      <a:lnTo>
                        <a:pt x="64" y="8"/>
                      </a:lnTo>
                      <a:lnTo>
                        <a:pt x="97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47" name="Freeform 165"/>
                <p:cNvSpPr>
                  <a:spLocks/>
                </p:cNvSpPr>
                <p:nvPr/>
              </p:nvSpPr>
              <p:spPr bwMode="auto">
                <a:xfrm>
                  <a:off x="438" y="1984"/>
                  <a:ext cx="11" cy="2"/>
                </a:xfrm>
                <a:custGeom>
                  <a:avLst/>
                  <a:gdLst>
                    <a:gd name="T0" fmla="*/ 0 w 53"/>
                    <a:gd name="T1" fmla="*/ 0 h 12"/>
                    <a:gd name="T2" fmla="*/ 0 w 53"/>
                    <a:gd name="T3" fmla="*/ 0 h 12"/>
                    <a:gd name="T4" fmla="*/ 0 w 53"/>
                    <a:gd name="T5" fmla="*/ 0 h 12"/>
                    <a:gd name="T6" fmla="*/ 0 w 53"/>
                    <a:gd name="T7" fmla="*/ 0 h 12"/>
                    <a:gd name="T8" fmla="*/ 0 w 53"/>
                    <a:gd name="T9" fmla="*/ 0 h 12"/>
                    <a:gd name="T10" fmla="*/ 0 w 53"/>
                    <a:gd name="T11" fmla="*/ 0 h 12"/>
                    <a:gd name="T12" fmla="*/ 0 w 53"/>
                    <a:gd name="T13" fmla="*/ 0 h 1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53" h="12">
                      <a:moveTo>
                        <a:pt x="53" y="5"/>
                      </a:moveTo>
                      <a:lnTo>
                        <a:pt x="46" y="12"/>
                      </a:lnTo>
                      <a:lnTo>
                        <a:pt x="27" y="9"/>
                      </a:lnTo>
                      <a:lnTo>
                        <a:pt x="5" y="9"/>
                      </a:lnTo>
                      <a:lnTo>
                        <a:pt x="0" y="0"/>
                      </a:lnTo>
                      <a:lnTo>
                        <a:pt x="14" y="3"/>
                      </a:lnTo>
                      <a:lnTo>
                        <a:pt x="53" y="5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48" name="Freeform 166"/>
                <p:cNvSpPr>
                  <a:spLocks/>
                </p:cNvSpPr>
                <p:nvPr/>
              </p:nvSpPr>
              <p:spPr bwMode="auto">
                <a:xfrm>
                  <a:off x="469" y="1982"/>
                  <a:ext cx="3" cy="4"/>
                </a:xfrm>
                <a:custGeom>
                  <a:avLst/>
                  <a:gdLst>
                    <a:gd name="T0" fmla="*/ 0 w 11"/>
                    <a:gd name="T1" fmla="*/ 0 h 23"/>
                    <a:gd name="T2" fmla="*/ 0 w 11"/>
                    <a:gd name="T3" fmla="*/ 0 h 23"/>
                    <a:gd name="T4" fmla="*/ 0 w 11"/>
                    <a:gd name="T5" fmla="*/ 0 h 23"/>
                    <a:gd name="T6" fmla="*/ 0 w 11"/>
                    <a:gd name="T7" fmla="*/ 0 h 23"/>
                    <a:gd name="T8" fmla="*/ 0 w 11"/>
                    <a:gd name="T9" fmla="*/ 0 h 2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1" h="23">
                      <a:moveTo>
                        <a:pt x="0" y="0"/>
                      </a:moveTo>
                      <a:lnTo>
                        <a:pt x="0" y="6"/>
                      </a:lnTo>
                      <a:lnTo>
                        <a:pt x="2" y="18"/>
                      </a:lnTo>
                      <a:lnTo>
                        <a:pt x="11" y="2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49" name="Freeform 167"/>
                <p:cNvSpPr>
                  <a:spLocks/>
                </p:cNvSpPr>
                <p:nvPr/>
              </p:nvSpPr>
              <p:spPr bwMode="auto">
                <a:xfrm>
                  <a:off x="462" y="1993"/>
                  <a:ext cx="2" cy="2"/>
                </a:xfrm>
                <a:custGeom>
                  <a:avLst/>
                  <a:gdLst>
                    <a:gd name="T0" fmla="*/ 0 w 11"/>
                    <a:gd name="T1" fmla="*/ 0 h 13"/>
                    <a:gd name="T2" fmla="*/ 0 w 11"/>
                    <a:gd name="T3" fmla="*/ 0 h 13"/>
                    <a:gd name="T4" fmla="*/ 0 w 11"/>
                    <a:gd name="T5" fmla="*/ 0 h 13"/>
                    <a:gd name="T6" fmla="*/ 0 w 11"/>
                    <a:gd name="T7" fmla="*/ 0 h 1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1" h="13">
                      <a:moveTo>
                        <a:pt x="0" y="0"/>
                      </a:moveTo>
                      <a:lnTo>
                        <a:pt x="3" y="7"/>
                      </a:lnTo>
                      <a:lnTo>
                        <a:pt x="11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50" name="Freeform 168"/>
                <p:cNvSpPr>
                  <a:spLocks/>
                </p:cNvSpPr>
                <p:nvPr/>
              </p:nvSpPr>
              <p:spPr bwMode="auto">
                <a:xfrm>
                  <a:off x="423" y="1977"/>
                  <a:ext cx="5" cy="6"/>
                </a:xfrm>
                <a:custGeom>
                  <a:avLst/>
                  <a:gdLst>
                    <a:gd name="T0" fmla="*/ 0 w 25"/>
                    <a:gd name="T1" fmla="*/ 0 h 29"/>
                    <a:gd name="T2" fmla="*/ 0 w 25"/>
                    <a:gd name="T3" fmla="*/ 0 h 29"/>
                    <a:gd name="T4" fmla="*/ 0 w 25"/>
                    <a:gd name="T5" fmla="*/ 0 h 29"/>
                    <a:gd name="T6" fmla="*/ 0 w 25"/>
                    <a:gd name="T7" fmla="*/ 0 h 29"/>
                    <a:gd name="T8" fmla="*/ 0 w 25"/>
                    <a:gd name="T9" fmla="*/ 0 h 2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" h="29">
                      <a:moveTo>
                        <a:pt x="25" y="0"/>
                      </a:moveTo>
                      <a:lnTo>
                        <a:pt x="21" y="9"/>
                      </a:lnTo>
                      <a:lnTo>
                        <a:pt x="21" y="17"/>
                      </a:lnTo>
                      <a:lnTo>
                        <a:pt x="0" y="29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51" name="Freeform 169"/>
                <p:cNvSpPr>
                  <a:spLocks/>
                </p:cNvSpPr>
                <p:nvPr/>
              </p:nvSpPr>
              <p:spPr bwMode="auto">
                <a:xfrm>
                  <a:off x="403" y="1977"/>
                  <a:ext cx="16" cy="16"/>
                </a:xfrm>
                <a:custGeom>
                  <a:avLst/>
                  <a:gdLst>
                    <a:gd name="T0" fmla="*/ 0 w 80"/>
                    <a:gd name="T1" fmla="*/ 0 h 81"/>
                    <a:gd name="T2" fmla="*/ 0 w 80"/>
                    <a:gd name="T3" fmla="*/ 0 h 81"/>
                    <a:gd name="T4" fmla="*/ 0 w 80"/>
                    <a:gd name="T5" fmla="*/ 0 h 81"/>
                    <a:gd name="T6" fmla="*/ 0 w 80"/>
                    <a:gd name="T7" fmla="*/ 0 h 81"/>
                    <a:gd name="T8" fmla="*/ 0 w 80"/>
                    <a:gd name="T9" fmla="*/ 0 h 81"/>
                    <a:gd name="T10" fmla="*/ 0 w 80"/>
                    <a:gd name="T11" fmla="*/ 0 h 8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80" h="81">
                      <a:moveTo>
                        <a:pt x="80" y="0"/>
                      </a:moveTo>
                      <a:lnTo>
                        <a:pt x="66" y="26"/>
                      </a:lnTo>
                      <a:lnTo>
                        <a:pt x="50" y="46"/>
                      </a:lnTo>
                      <a:lnTo>
                        <a:pt x="0" y="81"/>
                      </a:lnTo>
                      <a:lnTo>
                        <a:pt x="47" y="38"/>
                      </a:lnTo>
                      <a:lnTo>
                        <a:pt x="8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52" name="Freeform 170"/>
                <p:cNvSpPr>
                  <a:spLocks/>
                </p:cNvSpPr>
                <p:nvPr/>
              </p:nvSpPr>
              <p:spPr bwMode="auto">
                <a:xfrm>
                  <a:off x="395" y="2000"/>
                  <a:ext cx="4" cy="12"/>
                </a:xfrm>
                <a:custGeom>
                  <a:avLst/>
                  <a:gdLst>
                    <a:gd name="T0" fmla="*/ 0 w 18"/>
                    <a:gd name="T1" fmla="*/ 0 h 58"/>
                    <a:gd name="T2" fmla="*/ 0 w 18"/>
                    <a:gd name="T3" fmla="*/ 0 h 58"/>
                    <a:gd name="T4" fmla="*/ 0 w 18"/>
                    <a:gd name="T5" fmla="*/ 0 h 58"/>
                    <a:gd name="T6" fmla="*/ 0 w 18"/>
                    <a:gd name="T7" fmla="*/ 0 h 58"/>
                    <a:gd name="T8" fmla="*/ 0 w 18"/>
                    <a:gd name="T9" fmla="*/ 0 h 58"/>
                    <a:gd name="T10" fmla="*/ 0 w 18"/>
                    <a:gd name="T11" fmla="*/ 0 h 58"/>
                    <a:gd name="T12" fmla="*/ 0 w 18"/>
                    <a:gd name="T13" fmla="*/ 0 h 5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8" h="58">
                      <a:moveTo>
                        <a:pt x="0" y="0"/>
                      </a:moveTo>
                      <a:lnTo>
                        <a:pt x="11" y="20"/>
                      </a:lnTo>
                      <a:lnTo>
                        <a:pt x="15" y="41"/>
                      </a:lnTo>
                      <a:lnTo>
                        <a:pt x="16" y="58"/>
                      </a:lnTo>
                      <a:lnTo>
                        <a:pt x="18" y="33"/>
                      </a:lnTo>
                      <a:lnTo>
                        <a:pt x="16" y="1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53" name="Freeform 171"/>
                <p:cNvSpPr>
                  <a:spLocks/>
                </p:cNvSpPr>
                <p:nvPr/>
              </p:nvSpPr>
              <p:spPr bwMode="auto">
                <a:xfrm>
                  <a:off x="432" y="1988"/>
                  <a:ext cx="2" cy="4"/>
                </a:xfrm>
                <a:custGeom>
                  <a:avLst/>
                  <a:gdLst>
                    <a:gd name="T0" fmla="*/ 0 w 9"/>
                    <a:gd name="T1" fmla="*/ 0 h 21"/>
                    <a:gd name="T2" fmla="*/ 0 w 9"/>
                    <a:gd name="T3" fmla="*/ 0 h 21"/>
                    <a:gd name="T4" fmla="*/ 0 w 9"/>
                    <a:gd name="T5" fmla="*/ 0 h 21"/>
                    <a:gd name="T6" fmla="*/ 0 w 9"/>
                    <a:gd name="T7" fmla="*/ 0 h 2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9" h="21">
                      <a:moveTo>
                        <a:pt x="2" y="0"/>
                      </a:moveTo>
                      <a:lnTo>
                        <a:pt x="0" y="9"/>
                      </a:lnTo>
                      <a:lnTo>
                        <a:pt x="9" y="21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grpSp>
            <p:nvGrpSpPr>
              <p:cNvPr id="254" name="Group 172"/>
              <p:cNvGrpSpPr>
                <a:grpSpLocks/>
              </p:cNvGrpSpPr>
              <p:nvPr/>
            </p:nvGrpSpPr>
            <p:grpSpPr bwMode="auto">
              <a:xfrm>
                <a:off x="525983" y="4904698"/>
                <a:ext cx="337917" cy="399062"/>
                <a:chOff x="162" y="1828"/>
                <a:chExt cx="229" cy="262"/>
              </a:xfrm>
            </p:grpSpPr>
            <p:sp>
              <p:nvSpPr>
                <p:cNvPr id="255" name="Freeform 173"/>
                <p:cNvSpPr>
                  <a:spLocks/>
                </p:cNvSpPr>
                <p:nvPr/>
              </p:nvSpPr>
              <p:spPr bwMode="auto">
                <a:xfrm>
                  <a:off x="286" y="1828"/>
                  <a:ext cx="7" cy="5"/>
                </a:xfrm>
                <a:custGeom>
                  <a:avLst/>
                  <a:gdLst>
                    <a:gd name="T0" fmla="*/ 0 w 37"/>
                    <a:gd name="T1" fmla="*/ 0 h 25"/>
                    <a:gd name="T2" fmla="*/ 0 w 37"/>
                    <a:gd name="T3" fmla="*/ 0 h 25"/>
                    <a:gd name="T4" fmla="*/ 0 w 37"/>
                    <a:gd name="T5" fmla="*/ 0 h 25"/>
                    <a:gd name="T6" fmla="*/ 0 w 37"/>
                    <a:gd name="T7" fmla="*/ 0 h 25"/>
                    <a:gd name="T8" fmla="*/ 0 w 37"/>
                    <a:gd name="T9" fmla="*/ 0 h 25"/>
                    <a:gd name="T10" fmla="*/ 0 w 37"/>
                    <a:gd name="T11" fmla="*/ 0 h 25"/>
                    <a:gd name="T12" fmla="*/ 0 w 37"/>
                    <a:gd name="T13" fmla="*/ 0 h 25"/>
                    <a:gd name="T14" fmla="*/ 0 w 37"/>
                    <a:gd name="T15" fmla="*/ 0 h 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7" h="25">
                      <a:moveTo>
                        <a:pt x="37" y="0"/>
                      </a:moveTo>
                      <a:lnTo>
                        <a:pt x="26" y="7"/>
                      </a:lnTo>
                      <a:lnTo>
                        <a:pt x="16" y="10"/>
                      </a:lnTo>
                      <a:lnTo>
                        <a:pt x="6" y="16"/>
                      </a:lnTo>
                      <a:lnTo>
                        <a:pt x="0" y="25"/>
                      </a:lnTo>
                      <a:lnTo>
                        <a:pt x="9" y="22"/>
                      </a:lnTo>
                      <a:lnTo>
                        <a:pt x="26" y="17"/>
                      </a:lnTo>
                      <a:lnTo>
                        <a:pt x="37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56" name="Freeform 174"/>
                <p:cNvSpPr>
                  <a:spLocks/>
                </p:cNvSpPr>
                <p:nvPr/>
              </p:nvSpPr>
              <p:spPr bwMode="auto">
                <a:xfrm>
                  <a:off x="289" y="1837"/>
                  <a:ext cx="2" cy="3"/>
                </a:xfrm>
                <a:custGeom>
                  <a:avLst/>
                  <a:gdLst>
                    <a:gd name="T0" fmla="*/ 0 w 9"/>
                    <a:gd name="T1" fmla="*/ 0 h 16"/>
                    <a:gd name="T2" fmla="*/ 0 w 9"/>
                    <a:gd name="T3" fmla="*/ 0 h 16"/>
                    <a:gd name="T4" fmla="*/ 0 w 9"/>
                    <a:gd name="T5" fmla="*/ 0 h 16"/>
                    <a:gd name="T6" fmla="*/ 0 w 9"/>
                    <a:gd name="T7" fmla="*/ 0 h 1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9" h="16">
                      <a:moveTo>
                        <a:pt x="9" y="0"/>
                      </a:moveTo>
                      <a:lnTo>
                        <a:pt x="0" y="0"/>
                      </a:lnTo>
                      <a:lnTo>
                        <a:pt x="0" y="16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57" name="Freeform 175"/>
                <p:cNvSpPr>
                  <a:spLocks/>
                </p:cNvSpPr>
                <p:nvPr/>
              </p:nvSpPr>
              <p:spPr bwMode="auto">
                <a:xfrm>
                  <a:off x="260" y="1863"/>
                  <a:ext cx="62" cy="154"/>
                </a:xfrm>
                <a:custGeom>
                  <a:avLst/>
                  <a:gdLst>
                    <a:gd name="T0" fmla="*/ 0 w 309"/>
                    <a:gd name="T1" fmla="*/ 0 h 772"/>
                    <a:gd name="T2" fmla="*/ 0 w 309"/>
                    <a:gd name="T3" fmla="*/ 0 h 772"/>
                    <a:gd name="T4" fmla="*/ 0 w 309"/>
                    <a:gd name="T5" fmla="*/ 0 h 772"/>
                    <a:gd name="T6" fmla="*/ 0 w 309"/>
                    <a:gd name="T7" fmla="*/ 0 h 772"/>
                    <a:gd name="T8" fmla="*/ 0 w 309"/>
                    <a:gd name="T9" fmla="*/ 0 h 772"/>
                    <a:gd name="T10" fmla="*/ 0 w 309"/>
                    <a:gd name="T11" fmla="*/ 0 h 772"/>
                    <a:gd name="T12" fmla="*/ 0 w 309"/>
                    <a:gd name="T13" fmla="*/ 0 h 772"/>
                    <a:gd name="T14" fmla="*/ 0 w 309"/>
                    <a:gd name="T15" fmla="*/ 0 h 772"/>
                    <a:gd name="T16" fmla="*/ 0 w 309"/>
                    <a:gd name="T17" fmla="*/ 0 h 772"/>
                    <a:gd name="T18" fmla="*/ 0 w 309"/>
                    <a:gd name="T19" fmla="*/ 0 h 77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309" h="772">
                      <a:moveTo>
                        <a:pt x="46" y="0"/>
                      </a:moveTo>
                      <a:lnTo>
                        <a:pt x="75" y="32"/>
                      </a:lnTo>
                      <a:lnTo>
                        <a:pt x="84" y="78"/>
                      </a:lnTo>
                      <a:lnTo>
                        <a:pt x="127" y="122"/>
                      </a:lnTo>
                      <a:lnTo>
                        <a:pt x="218" y="330"/>
                      </a:lnTo>
                      <a:lnTo>
                        <a:pt x="269" y="519"/>
                      </a:lnTo>
                      <a:lnTo>
                        <a:pt x="309" y="772"/>
                      </a:lnTo>
                      <a:lnTo>
                        <a:pt x="182" y="659"/>
                      </a:lnTo>
                      <a:lnTo>
                        <a:pt x="0" y="100"/>
                      </a:lnTo>
                      <a:lnTo>
                        <a:pt x="46" y="0"/>
                      </a:lnTo>
                      <a:close/>
                    </a:path>
                  </a:pathLst>
                </a:custGeom>
                <a:solidFill>
                  <a:srgbClr val="400000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58" name="Freeform 176"/>
                <p:cNvSpPr>
                  <a:spLocks/>
                </p:cNvSpPr>
                <p:nvPr/>
              </p:nvSpPr>
              <p:spPr bwMode="auto">
                <a:xfrm>
                  <a:off x="162" y="1833"/>
                  <a:ext cx="229" cy="257"/>
                </a:xfrm>
                <a:custGeom>
                  <a:avLst/>
                  <a:gdLst>
                    <a:gd name="T0" fmla="*/ 0 w 1147"/>
                    <a:gd name="T1" fmla="*/ 0 h 1285"/>
                    <a:gd name="T2" fmla="*/ 0 w 1147"/>
                    <a:gd name="T3" fmla="*/ 0 h 1285"/>
                    <a:gd name="T4" fmla="*/ 0 w 1147"/>
                    <a:gd name="T5" fmla="*/ 0 h 1285"/>
                    <a:gd name="T6" fmla="*/ 0 w 1147"/>
                    <a:gd name="T7" fmla="*/ 0 h 1285"/>
                    <a:gd name="T8" fmla="*/ 0 w 1147"/>
                    <a:gd name="T9" fmla="*/ 0 h 1285"/>
                    <a:gd name="T10" fmla="*/ 0 w 1147"/>
                    <a:gd name="T11" fmla="*/ 0 h 1285"/>
                    <a:gd name="T12" fmla="*/ 0 w 1147"/>
                    <a:gd name="T13" fmla="*/ 0 h 1285"/>
                    <a:gd name="T14" fmla="*/ 0 w 1147"/>
                    <a:gd name="T15" fmla="*/ 0 h 1285"/>
                    <a:gd name="T16" fmla="*/ 0 w 1147"/>
                    <a:gd name="T17" fmla="*/ 0 h 1285"/>
                    <a:gd name="T18" fmla="*/ 0 w 1147"/>
                    <a:gd name="T19" fmla="*/ 0 h 1285"/>
                    <a:gd name="T20" fmla="*/ 0 w 1147"/>
                    <a:gd name="T21" fmla="*/ 0 h 1285"/>
                    <a:gd name="T22" fmla="*/ 0 w 1147"/>
                    <a:gd name="T23" fmla="*/ 0 h 1285"/>
                    <a:gd name="T24" fmla="*/ 0 w 1147"/>
                    <a:gd name="T25" fmla="*/ 0 h 1285"/>
                    <a:gd name="T26" fmla="*/ 0 w 1147"/>
                    <a:gd name="T27" fmla="*/ 0 h 1285"/>
                    <a:gd name="T28" fmla="*/ 0 w 1147"/>
                    <a:gd name="T29" fmla="*/ 0 h 1285"/>
                    <a:gd name="T30" fmla="*/ 0 w 1147"/>
                    <a:gd name="T31" fmla="*/ 0 h 1285"/>
                    <a:gd name="T32" fmla="*/ 0 w 1147"/>
                    <a:gd name="T33" fmla="*/ 0 h 1285"/>
                    <a:gd name="T34" fmla="*/ 0 w 1147"/>
                    <a:gd name="T35" fmla="*/ 0 h 1285"/>
                    <a:gd name="T36" fmla="*/ 0 w 1147"/>
                    <a:gd name="T37" fmla="*/ 0 h 1285"/>
                    <a:gd name="T38" fmla="*/ 0 w 1147"/>
                    <a:gd name="T39" fmla="*/ 0 h 1285"/>
                    <a:gd name="T40" fmla="*/ 0 w 1147"/>
                    <a:gd name="T41" fmla="*/ 0 h 1285"/>
                    <a:gd name="T42" fmla="*/ 0 w 1147"/>
                    <a:gd name="T43" fmla="*/ 0 h 1285"/>
                    <a:gd name="T44" fmla="*/ 0 w 1147"/>
                    <a:gd name="T45" fmla="*/ 0 h 1285"/>
                    <a:gd name="T46" fmla="*/ 0 w 1147"/>
                    <a:gd name="T47" fmla="*/ 0 h 1285"/>
                    <a:gd name="T48" fmla="*/ 0 w 1147"/>
                    <a:gd name="T49" fmla="*/ 0 h 1285"/>
                    <a:gd name="T50" fmla="*/ 0 w 1147"/>
                    <a:gd name="T51" fmla="*/ 0 h 1285"/>
                    <a:gd name="T52" fmla="*/ 0 w 1147"/>
                    <a:gd name="T53" fmla="*/ 0 h 1285"/>
                    <a:gd name="T54" fmla="*/ 0 w 1147"/>
                    <a:gd name="T55" fmla="*/ 0 h 1285"/>
                    <a:gd name="T56" fmla="*/ 0 w 1147"/>
                    <a:gd name="T57" fmla="*/ 0 h 1285"/>
                    <a:gd name="T58" fmla="*/ 0 w 1147"/>
                    <a:gd name="T59" fmla="*/ 0 h 1285"/>
                    <a:gd name="T60" fmla="*/ 0 w 1147"/>
                    <a:gd name="T61" fmla="*/ 0 h 1285"/>
                    <a:gd name="T62" fmla="*/ 0 w 1147"/>
                    <a:gd name="T63" fmla="*/ 0 h 1285"/>
                    <a:gd name="T64" fmla="*/ 0 w 1147"/>
                    <a:gd name="T65" fmla="*/ 0 h 1285"/>
                    <a:gd name="T66" fmla="*/ 0 w 1147"/>
                    <a:gd name="T67" fmla="*/ 0 h 1285"/>
                    <a:gd name="T68" fmla="*/ 0 w 1147"/>
                    <a:gd name="T69" fmla="*/ 0 h 1285"/>
                    <a:gd name="T70" fmla="*/ 0 w 1147"/>
                    <a:gd name="T71" fmla="*/ 0 h 1285"/>
                    <a:gd name="T72" fmla="*/ 0 w 1147"/>
                    <a:gd name="T73" fmla="*/ 0 h 1285"/>
                    <a:gd name="T74" fmla="*/ 0 w 1147"/>
                    <a:gd name="T75" fmla="*/ 0 h 1285"/>
                    <a:gd name="T76" fmla="*/ 0 w 1147"/>
                    <a:gd name="T77" fmla="*/ 0 h 1285"/>
                    <a:gd name="T78" fmla="*/ 0 w 1147"/>
                    <a:gd name="T79" fmla="*/ 0 h 1285"/>
                    <a:gd name="T80" fmla="*/ 0 w 1147"/>
                    <a:gd name="T81" fmla="*/ 0 h 1285"/>
                    <a:gd name="T82" fmla="*/ 0 w 1147"/>
                    <a:gd name="T83" fmla="*/ 0 h 1285"/>
                    <a:gd name="T84" fmla="*/ 0 w 1147"/>
                    <a:gd name="T85" fmla="*/ 0 h 1285"/>
                    <a:gd name="T86" fmla="*/ 0 w 1147"/>
                    <a:gd name="T87" fmla="*/ 0 h 1285"/>
                    <a:gd name="T88" fmla="*/ 0 w 1147"/>
                    <a:gd name="T89" fmla="*/ 0 h 1285"/>
                    <a:gd name="T90" fmla="*/ 0 w 1147"/>
                    <a:gd name="T91" fmla="*/ 0 h 1285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0" t="0" r="r" b="b"/>
                  <a:pathLst>
                    <a:path w="1147" h="1285">
                      <a:moveTo>
                        <a:pt x="212" y="67"/>
                      </a:moveTo>
                      <a:lnTo>
                        <a:pt x="247" y="0"/>
                      </a:lnTo>
                      <a:lnTo>
                        <a:pt x="528" y="116"/>
                      </a:lnTo>
                      <a:lnTo>
                        <a:pt x="541" y="206"/>
                      </a:lnTo>
                      <a:lnTo>
                        <a:pt x="563" y="238"/>
                      </a:lnTo>
                      <a:lnTo>
                        <a:pt x="595" y="274"/>
                      </a:lnTo>
                      <a:lnTo>
                        <a:pt x="614" y="339"/>
                      </a:lnTo>
                      <a:lnTo>
                        <a:pt x="676" y="487"/>
                      </a:lnTo>
                      <a:lnTo>
                        <a:pt x="727" y="663"/>
                      </a:lnTo>
                      <a:lnTo>
                        <a:pt x="748" y="780"/>
                      </a:lnTo>
                      <a:lnTo>
                        <a:pt x="974" y="785"/>
                      </a:lnTo>
                      <a:lnTo>
                        <a:pt x="1011" y="807"/>
                      </a:lnTo>
                      <a:lnTo>
                        <a:pt x="1115" y="807"/>
                      </a:lnTo>
                      <a:lnTo>
                        <a:pt x="1143" y="853"/>
                      </a:lnTo>
                      <a:lnTo>
                        <a:pt x="1147" y="907"/>
                      </a:lnTo>
                      <a:lnTo>
                        <a:pt x="1137" y="956"/>
                      </a:lnTo>
                      <a:lnTo>
                        <a:pt x="1042" y="974"/>
                      </a:lnTo>
                      <a:lnTo>
                        <a:pt x="997" y="1041"/>
                      </a:lnTo>
                      <a:lnTo>
                        <a:pt x="907" y="1064"/>
                      </a:lnTo>
                      <a:lnTo>
                        <a:pt x="840" y="1064"/>
                      </a:lnTo>
                      <a:lnTo>
                        <a:pt x="763" y="1079"/>
                      </a:lnTo>
                      <a:lnTo>
                        <a:pt x="759" y="1110"/>
                      </a:lnTo>
                      <a:lnTo>
                        <a:pt x="763" y="1177"/>
                      </a:lnTo>
                      <a:lnTo>
                        <a:pt x="754" y="1223"/>
                      </a:lnTo>
                      <a:lnTo>
                        <a:pt x="713" y="1227"/>
                      </a:lnTo>
                      <a:lnTo>
                        <a:pt x="663" y="1236"/>
                      </a:lnTo>
                      <a:lnTo>
                        <a:pt x="614" y="1282"/>
                      </a:lnTo>
                      <a:lnTo>
                        <a:pt x="554" y="1282"/>
                      </a:lnTo>
                      <a:lnTo>
                        <a:pt x="501" y="1276"/>
                      </a:lnTo>
                      <a:lnTo>
                        <a:pt x="420" y="1250"/>
                      </a:lnTo>
                      <a:lnTo>
                        <a:pt x="330" y="1259"/>
                      </a:lnTo>
                      <a:lnTo>
                        <a:pt x="238" y="1285"/>
                      </a:lnTo>
                      <a:lnTo>
                        <a:pt x="153" y="1267"/>
                      </a:lnTo>
                      <a:lnTo>
                        <a:pt x="95" y="1200"/>
                      </a:lnTo>
                      <a:lnTo>
                        <a:pt x="99" y="1128"/>
                      </a:lnTo>
                      <a:lnTo>
                        <a:pt x="76" y="1038"/>
                      </a:lnTo>
                      <a:lnTo>
                        <a:pt x="64" y="920"/>
                      </a:lnTo>
                      <a:lnTo>
                        <a:pt x="36" y="812"/>
                      </a:lnTo>
                      <a:lnTo>
                        <a:pt x="0" y="650"/>
                      </a:lnTo>
                      <a:lnTo>
                        <a:pt x="4" y="487"/>
                      </a:lnTo>
                      <a:lnTo>
                        <a:pt x="4" y="342"/>
                      </a:lnTo>
                      <a:lnTo>
                        <a:pt x="14" y="243"/>
                      </a:lnTo>
                      <a:lnTo>
                        <a:pt x="36" y="198"/>
                      </a:lnTo>
                      <a:lnTo>
                        <a:pt x="87" y="162"/>
                      </a:lnTo>
                      <a:lnTo>
                        <a:pt x="145" y="102"/>
                      </a:lnTo>
                      <a:lnTo>
                        <a:pt x="212" y="67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59" name="Freeform 177"/>
                <p:cNvSpPr>
                  <a:spLocks/>
                </p:cNvSpPr>
                <p:nvPr/>
              </p:nvSpPr>
              <p:spPr bwMode="auto">
                <a:xfrm>
                  <a:off x="166" y="1848"/>
                  <a:ext cx="145" cy="240"/>
                </a:xfrm>
                <a:custGeom>
                  <a:avLst/>
                  <a:gdLst>
                    <a:gd name="T0" fmla="*/ 0 w 725"/>
                    <a:gd name="T1" fmla="*/ 0 h 1198"/>
                    <a:gd name="T2" fmla="*/ 0 w 725"/>
                    <a:gd name="T3" fmla="*/ 0 h 1198"/>
                    <a:gd name="T4" fmla="*/ 0 w 725"/>
                    <a:gd name="T5" fmla="*/ 0 h 1198"/>
                    <a:gd name="T6" fmla="*/ 0 w 725"/>
                    <a:gd name="T7" fmla="*/ 0 h 1198"/>
                    <a:gd name="T8" fmla="*/ 0 w 725"/>
                    <a:gd name="T9" fmla="*/ 0 h 1198"/>
                    <a:gd name="T10" fmla="*/ 0 w 725"/>
                    <a:gd name="T11" fmla="*/ 0 h 1198"/>
                    <a:gd name="T12" fmla="*/ 0 w 725"/>
                    <a:gd name="T13" fmla="*/ 0 h 1198"/>
                    <a:gd name="T14" fmla="*/ 0 w 725"/>
                    <a:gd name="T15" fmla="*/ 0 h 1198"/>
                    <a:gd name="T16" fmla="*/ 0 w 725"/>
                    <a:gd name="T17" fmla="*/ 0 h 1198"/>
                    <a:gd name="T18" fmla="*/ 0 w 725"/>
                    <a:gd name="T19" fmla="*/ 0 h 1198"/>
                    <a:gd name="T20" fmla="*/ 0 w 725"/>
                    <a:gd name="T21" fmla="*/ 0 h 1198"/>
                    <a:gd name="T22" fmla="*/ 0 w 725"/>
                    <a:gd name="T23" fmla="*/ 0 h 1198"/>
                    <a:gd name="T24" fmla="*/ 0 w 725"/>
                    <a:gd name="T25" fmla="*/ 0 h 1198"/>
                    <a:gd name="T26" fmla="*/ 0 w 725"/>
                    <a:gd name="T27" fmla="*/ 0 h 1198"/>
                    <a:gd name="T28" fmla="*/ 0 w 725"/>
                    <a:gd name="T29" fmla="*/ 0 h 1198"/>
                    <a:gd name="T30" fmla="*/ 0 w 725"/>
                    <a:gd name="T31" fmla="*/ 0 h 1198"/>
                    <a:gd name="T32" fmla="*/ 0 w 725"/>
                    <a:gd name="T33" fmla="*/ 0 h 1198"/>
                    <a:gd name="T34" fmla="*/ 0 w 725"/>
                    <a:gd name="T35" fmla="*/ 0 h 1198"/>
                    <a:gd name="T36" fmla="*/ 0 w 725"/>
                    <a:gd name="T37" fmla="*/ 0 h 1198"/>
                    <a:gd name="T38" fmla="*/ 0 w 725"/>
                    <a:gd name="T39" fmla="*/ 0 h 1198"/>
                    <a:gd name="T40" fmla="*/ 0 w 725"/>
                    <a:gd name="T41" fmla="*/ 0 h 1198"/>
                    <a:gd name="T42" fmla="*/ 0 w 725"/>
                    <a:gd name="T43" fmla="*/ 0 h 1198"/>
                    <a:gd name="T44" fmla="*/ 0 w 725"/>
                    <a:gd name="T45" fmla="*/ 0 h 1198"/>
                    <a:gd name="T46" fmla="*/ 0 w 725"/>
                    <a:gd name="T47" fmla="*/ 0 h 1198"/>
                    <a:gd name="T48" fmla="*/ 0 w 725"/>
                    <a:gd name="T49" fmla="*/ 0 h 1198"/>
                    <a:gd name="T50" fmla="*/ 0 w 725"/>
                    <a:gd name="T51" fmla="*/ 0 h 1198"/>
                    <a:gd name="T52" fmla="*/ 0 w 725"/>
                    <a:gd name="T53" fmla="*/ 0 h 1198"/>
                    <a:gd name="T54" fmla="*/ 0 w 725"/>
                    <a:gd name="T55" fmla="*/ 0 h 1198"/>
                    <a:gd name="T56" fmla="*/ 0 w 725"/>
                    <a:gd name="T57" fmla="*/ 0 h 1198"/>
                    <a:gd name="T58" fmla="*/ 0 w 725"/>
                    <a:gd name="T59" fmla="*/ 0 h 1198"/>
                    <a:gd name="T60" fmla="*/ 0 w 725"/>
                    <a:gd name="T61" fmla="*/ 0 h 1198"/>
                    <a:gd name="T62" fmla="*/ 0 w 725"/>
                    <a:gd name="T63" fmla="*/ 0 h 1198"/>
                    <a:gd name="T64" fmla="*/ 0 w 725"/>
                    <a:gd name="T65" fmla="*/ 0 h 1198"/>
                    <a:gd name="T66" fmla="*/ 0 w 725"/>
                    <a:gd name="T67" fmla="*/ 0 h 1198"/>
                    <a:gd name="T68" fmla="*/ 0 w 725"/>
                    <a:gd name="T69" fmla="*/ 0 h 1198"/>
                    <a:gd name="T70" fmla="*/ 0 w 725"/>
                    <a:gd name="T71" fmla="*/ 0 h 1198"/>
                    <a:gd name="T72" fmla="*/ 0 w 725"/>
                    <a:gd name="T73" fmla="*/ 0 h 1198"/>
                    <a:gd name="T74" fmla="*/ 0 w 725"/>
                    <a:gd name="T75" fmla="*/ 0 h 1198"/>
                    <a:gd name="T76" fmla="*/ 0 w 725"/>
                    <a:gd name="T77" fmla="*/ 0 h 1198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0" t="0" r="r" b="b"/>
                  <a:pathLst>
                    <a:path w="725" h="1198">
                      <a:moveTo>
                        <a:pt x="725" y="1005"/>
                      </a:moveTo>
                      <a:lnTo>
                        <a:pt x="630" y="990"/>
                      </a:lnTo>
                      <a:lnTo>
                        <a:pt x="549" y="986"/>
                      </a:lnTo>
                      <a:lnTo>
                        <a:pt x="460" y="978"/>
                      </a:lnTo>
                      <a:lnTo>
                        <a:pt x="359" y="963"/>
                      </a:lnTo>
                      <a:lnTo>
                        <a:pt x="314" y="932"/>
                      </a:lnTo>
                      <a:lnTo>
                        <a:pt x="193" y="780"/>
                      </a:lnTo>
                      <a:lnTo>
                        <a:pt x="256" y="825"/>
                      </a:lnTo>
                      <a:lnTo>
                        <a:pt x="297" y="861"/>
                      </a:lnTo>
                      <a:lnTo>
                        <a:pt x="274" y="753"/>
                      </a:lnTo>
                      <a:lnTo>
                        <a:pt x="228" y="712"/>
                      </a:lnTo>
                      <a:lnTo>
                        <a:pt x="162" y="600"/>
                      </a:lnTo>
                      <a:lnTo>
                        <a:pt x="225" y="653"/>
                      </a:lnTo>
                      <a:lnTo>
                        <a:pt x="266" y="668"/>
                      </a:lnTo>
                      <a:lnTo>
                        <a:pt x="256" y="590"/>
                      </a:lnTo>
                      <a:lnTo>
                        <a:pt x="211" y="532"/>
                      </a:lnTo>
                      <a:lnTo>
                        <a:pt x="167" y="487"/>
                      </a:lnTo>
                      <a:lnTo>
                        <a:pt x="121" y="355"/>
                      </a:lnTo>
                      <a:lnTo>
                        <a:pt x="207" y="464"/>
                      </a:lnTo>
                      <a:lnTo>
                        <a:pt x="256" y="504"/>
                      </a:lnTo>
                      <a:lnTo>
                        <a:pt x="261" y="337"/>
                      </a:lnTo>
                      <a:lnTo>
                        <a:pt x="274" y="271"/>
                      </a:lnTo>
                      <a:lnTo>
                        <a:pt x="301" y="240"/>
                      </a:lnTo>
                      <a:lnTo>
                        <a:pt x="341" y="190"/>
                      </a:lnTo>
                      <a:lnTo>
                        <a:pt x="405" y="167"/>
                      </a:lnTo>
                      <a:lnTo>
                        <a:pt x="437" y="153"/>
                      </a:lnTo>
                      <a:lnTo>
                        <a:pt x="347" y="68"/>
                      </a:lnTo>
                      <a:lnTo>
                        <a:pt x="251" y="90"/>
                      </a:lnTo>
                      <a:lnTo>
                        <a:pt x="188" y="127"/>
                      </a:lnTo>
                      <a:lnTo>
                        <a:pt x="167" y="162"/>
                      </a:lnTo>
                      <a:lnTo>
                        <a:pt x="184" y="107"/>
                      </a:lnTo>
                      <a:lnTo>
                        <a:pt x="220" y="90"/>
                      </a:lnTo>
                      <a:lnTo>
                        <a:pt x="278" y="68"/>
                      </a:lnTo>
                      <a:lnTo>
                        <a:pt x="324" y="60"/>
                      </a:lnTo>
                      <a:lnTo>
                        <a:pt x="297" y="45"/>
                      </a:lnTo>
                      <a:lnTo>
                        <a:pt x="251" y="32"/>
                      </a:lnTo>
                      <a:lnTo>
                        <a:pt x="211" y="17"/>
                      </a:lnTo>
                      <a:lnTo>
                        <a:pt x="188" y="0"/>
                      </a:lnTo>
                      <a:lnTo>
                        <a:pt x="136" y="37"/>
                      </a:lnTo>
                      <a:lnTo>
                        <a:pt x="104" y="68"/>
                      </a:lnTo>
                      <a:lnTo>
                        <a:pt x="73" y="107"/>
                      </a:lnTo>
                      <a:lnTo>
                        <a:pt x="27" y="130"/>
                      </a:lnTo>
                      <a:lnTo>
                        <a:pt x="18" y="172"/>
                      </a:lnTo>
                      <a:lnTo>
                        <a:pt x="0" y="240"/>
                      </a:lnTo>
                      <a:lnTo>
                        <a:pt x="0" y="342"/>
                      </a:lnTo>
                      <a:lnTo>
                        <a:pt x="5" y="450"/>
                      </a:lnTo>
                      <a:lnTo>
                        <a:pt x="8" y="573"/>
                      </a:lnTo>
                      <a:lnTo>
                        <a:pt x="31" y="698"/>
                      </a:lnTo>
                      <a:lnTo>
                        <a:pt x="58" y="830"/>
                      </a:lnTo>
                      <a:lnTo>
                        <a:pt x="73" y="941"/>
                      </a:lnTo>
                      <a:lnTo>
                        <a:pt x="95" y="1022"/>
                      </a:lnTo>
                      <a:lnTo>
                        <a:pt x="90" y="1095"/>
                      </a:lnTo>
                      <a:lnTo>
                        <a:pt x="99" y="1135"/>
                      </a:lnTo>
                      <a:lnTo>
                        <a:pt x="131" y="1166"/>
                      </a:lnTo>
                      <a:lnTo>
                        <a:pt x="171" y="1193"/>
                      </a:lnTo>
                      <a:lnTo>
                        <a:pt x="225" y="1198"/>
                      </a:lnTo>
                      <a:lnTo>
                        <a:pt x="251" y="1185"/>
                      </a:lnTo>
                      <a:lnTo>
                        <a:pt x="288" y="1181"/>
                      </a:lnTo>
                      <a:lnTo>
                        <a:pt x="374" y="1163"/>
                      </a:lnTo>
                      <a:lnTo>
                        <a:pt x="337" y="1118"/>
                      </a:lnTo>
                      <a:lnTo>
                        <a:pt x="297" y="1053"/>
                      </a:lnTo>
                      <a:lnTo>
                        <a:pt x="356" y="1099"/>
                      </a:lnTo>
                      <a:lnTo>
                        <a:pt x="401" y="1140"/>
                      </a:lnTo>
                      <a:lnTo>
                        <a:pt x="433" y="1163"/>
                      </a:lnTo>
                      <a:lnTo>
                        <a:pt x="477" y="1185"/>
                      </a:lnTo>
                      <a:lnTo>
                        <a:pt x="527" y="1185"/>
                      </a:lnTo>
                      <a:lnTo>
                        <a:pt x="575" y="1185"/>
                      </a:lnTo>
                      <a:lnTo>
                        <a:pt x="603" y="1172"/>
                      </a:lnTo>
                      <a:lnTo>
                        <a:pt x="616" y="1158"/>
                      </a:lnTo>
                      <a:lnTo>
                        <a:pt x="553" y="1122"/>
                      </a:lnTo>
                      <a:lnTo>
                        <a:pt x="491" y="1063"/>
                      </a:lnTo>
                      <a:lnTo>
                        <a:pt x="472" y="1036"/>
                      </a:lnTo>
                      <a:lnTo>
                        <a:pt x="523" y="1050"/>
                      </a:lnTo>
                      <a:lnTo>
                        <a:pt x="598" y="1108"/>
                      </a:lnTo>
                      <a:lnTo>
                        <a:pt x="630" y="1135"/>
                      </a:lnTo>
                      <a:lnTo>
                        <a:pt x="702" y="1140"/>
                      </a:lnTo>
                      <a:lnTo>
                        <a:pt x="725" y="1126"/>
                      </a:lnTo>
                      <a:lnTo>
                        <a:pt x="725" y="1095"/>
                      </a:lnTo>
                      <a:lnTo>
                        <a:pt x="725" y="1005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60" name="Freeform 178"/>
                <p:cNvSpPr>
                  <a:spLocks/>
                </p:cNvSpPr>
                <p:nvPr/>
              </p:nvSpPr>
              <p:spPr bwMode="auto">
                <a:xfrm>
                  <a:off x="176" y="1968"/>
                  <a:ext cx="43" cy="110"/>
                </a:xfrm>
                <a:custGeom>
                  <a:avLst/>
                  <a:gdLst>
                    <a:gd name="T0" fmla="*/ 0 w 211"/>
                    <a:gd name="T1" fmla="*/ 0 h 553"/>
                    <a:gd name="T2" fmla="*/ 0 w 211"/>
                    <a:gd name="T3" fmla="*/ 0 h 553"/>
                    <a:gd name="T4" fmla="*/ 0 w 211"/>
                    <a:gd name="T5" fmla="*/ 0 h 553"/>
                    <a:gd name="T6" fmla="*/ 0 w 211"/>
                    <a:gd name="T7" fmla="*/ 0 h 553"/>
                    <a:gd name="T8" fmla="*/ 0 w 211"/>
                    <a:gd name="T9" fmla="*/ 0 h 553"/>
                    <a:gd name="T10" fmla="*/ 0 w 211"/>
                    <a:gd name="T11" fmla="*/ 0 h 553"/>
                    <a:gd name="T12" fmla="*/ 0 w 211"/>
                    <a:gd name="T13" fmla="*/ 0 h 553"/>
                    <a:gd name="T14" fmla="*/ 0 w 211"/>
                    <a:gd name="T15" fmla="*/ 0 h 553"/>
                    <a:gd name="T16" fmla="*/ 0 w 211"/>
                    <a:gd name="T17" fmla="*/ 0 h 553"/>
                    <a:gd name="T18" fmla="*/ 0 w 211"/>
                    <a:gd name="T19" fmla="*/ 0 h 553"/>
                    <a:gd name="T20" fmla="*/ 0 w 211"/>
                    <a:gd name="T21" fmla="*/ 0 h 553"/>
                    <a:gd name="T22" fmla="*/ 0 w 211"/>
                    <a:gd name="T23" fmla="*/ 0 h 553"/>
                    <a:gd name="T24" fmla="*/ 0 w 211"/>
                    <a:gd name="T25" fmla="*/ 0 h 553"/>
                    <a:gd name="T26" fmla="*/ 0 w 211"/>
                    <a:gd name="T27" fmla="*/ 0 h 553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211" h="553">
                      <a:moveTo>
                        <a:pt x="211" y="553"/>
                      </a:moveTo>
                      <a:lnTo>
                        <a:pt x="173" y="535"/>
                      </a:lnTo>
                      <a:lnTo>
                        <a:pt x="134" y="490"/>
                      </a:lnTo>
                      <a:lnTo>
                        <a:pt x="99" y="410"/>
                      </a:lnTo>
                      <a:lnTo>
                        <a:pt x="81" y="342"/>
                      </a:lnTo>
                      <a:lnTo>
                        <a:pt x="53" y="265"/>
                      </a:lnTo>
                      <a:lnTo>
                        <a:pt x="41" y="192"/>
                      </a:lnTo>
                      <a:lnTo>
                        <a:pt x="19" y="81"/>
                      </a:lnTo>
                      <a:lnTo>
                        <a:pt x="0" y="0"/>
                      </a:lnTo>
                      <a:lnTo>
                        <a:pt x="45" y="162"/>
                      </a:lnTo>
                      <a:lnTo>
                        <a:pt x="81" y="287"/>
                      </a:lnTo>
                      <a:lnTo>
                        <a:pt x="121" y="373"/>
                      </a:lnTo>
                      <a:lnTo>
                        <a:pt x="183" y="463"/>
                      </a:lnTo>
                      <a:lnTo>
                        <a:pt x="211" y="55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61" name="Freeform 179"/>
                <p:cNvSpPr>
                  <a:spLocks/>
                </p:cNvSpPr>
                <p:nvPr/>
              </p:nvSpPr>
              <p:spPr bwMode="auto">
                <a:xfrm>
                  <a:off x="220" y="1878"/>
                  <a:ext cx="167" cy="167"/>
                </a:xfrm>
                <a:custGeom>
                  <a:avLst/>
                  <a:gdLst>
                    <a:gd name="T0" fmla="*/ 0 w 838"/>
                    <a:gd name="T1" fmla="*/ 0 h 832"/>
                    <a:gd name="T2" fmla="*/ 0 w 838"/>
                    <a:gd name="T3" fmla="*/ 0 h 832"/>
                    <a:gd name="T4" fmla="*/ 0 w 838"/>
                    <a:gd name="T5" fmla="*/ 0 h 832"/>
                    <a:gd name="T6" fmla="*/ 0 w 838"/>
                    <a:gd name="T7" fmla="*/ 0 h 832"/>
                    <a:gd name="T8" fmla="*/ 0 w 838"/>
                    <a:gd name="T9" fmla="*/ 0 h 832"/>
                    <a:gd name="T10" fmla="*/ 0 w 838"/>
                    <a:gd name="T11" fmla="*/ 0 h 832"/>
                    <a:gd name="T12" fmla="*/ 0 w 838"/>
                    <a:gd name="T13" fmla="*/ 0 h 832"/>
                    <a:gd name="T14" fmla="*/ 0 w 838"/>
                    <a:gd name="T15" fmla="*/ 0 h 832"/>
                    <a:gd name="T16" fmla="*/ 0 w 838"/>
                    <a:gd name="T17" fmla="*/ 0 h 832"/>
                    <a:gd name="T18" fmla="*/ 0 w 838"/>
                    <a:gd name="T19" fmla="*/ 0 h 832"/>
                    <a:gd name="T20" fmla="*/ 0 w 838"/>
                    <a:gd name="T21" fmla="*/ 0 h 832"/>
                    <a:gd name="T22" fmla="*/ 0 w 838"/>
                    <a:gd name="T23" fmla="*/ 0 h 832"/>
                    <a:gd name="T24" fmla="*/ 0 w 838"/>
                    <a:gd name="T25" fmla="*/ 0 h 832"/>
                    <a:gd name="T26" fmla="*/ 0 w 838"/>
                    <a:gd name="T27" fmla="*/ 0 h 832"/>
                    <a:gd name="T28" fmla="*/ 0 w 838"/>
                    <a:gd name="T29" fmla="*/ 0 h 832"/>
                    <a:gd name="T30" fmla="*/ 0 w 838"/>
                    <a:gd name="T31" fmla="*/ 0 h 832"/>
                    <a:gd name="T32" fmla="*/ 0 w 838"/>
                    <a:gd name="T33" fmla="*/ 0 h 832"/>
                    <a:gd name="T34" fmla="*/ 0 w 838"/>
                    <a:gd name="T35" fmla="*/ 0 h 832"/>
                    <a:gd name="T36" fmla="*/ 0 w 838"/>
                    <a:gd name="T37" fmla="*/ 0 h 832"/>
                    <a:gd name="T38" fmla="*/ 0 w 838"/>
                    <a:gd name="T39" fmla="*/ 0 h 832"/>
                    <a:gd name="T40" fmla="*/ 0 w 838"/>
                    <a:gd name="T41" fmla="*/ 0 h 832"/>
                    <a:gd name="T42" fmla="*/ 0 w 838"/>
                    <a:gd name="T43" fmla="*/ 0 h 832"/>
                    <a:gd name="T44" fmla="*/ 0 w 838"/>
                    <a:gd name="T45" fmla="*/ 0 h 832"/>
                    <a:gd name="T46" fmla="*/ 0 w 838"/>
                    <a:gd name="T47" fmla="*/ 0 h 832"/>
                    <a:gd name="T48" fmla="*/ 0 w 838"/>
                    <a:gd name="T49" fmla="*/ 0 h 832"/>
                    <a:gd name="T50" fmla="*/ 0 w 838"/>
                    <a:gd name="T51" fmla="*/ 0 h 832"/>
                    <a:gd name="T52" fmla="*/ 0 w 838"/>
                    <a:gd name="T53" fmla="*/ 0 h 832"/>
                    <a:gd name="T54" fmla="*/ 0 w 838"/>
                    <a:gd name="T55" fmla="*/ 0 h 832"/>
                    <a:gd name="T56" fmla="*/ 0 w 838"/>
                    <a:gd name="T57" fmla="*/ 0 h 832"/>
                    <a:gd name="T58" fmla="*/ 0 w 838"/>
                    <a:gd name="T59" fmla="*/ 0 h 832"/>
                    <a:gd name="T60" fmla="*/ 0 w 838"/>
                    <a:gd name="T61" fmla="*/ 0 h 832"/>
                    <a:gd name="T62" fmla="*/ 0 w 838"/>
                    <a:gd name="T63" fmla="*/ 0 h 832"/>
                    <a:gd name="T64" fmla="*/ 0 w 838"/>
                    <a:gd name="T65" fmla="*/ 0 h 832"/>
                    <a:gd name="T66" fmla="*/ 0 w 838"/>
                    <a:gd name="T67" fmla="*/ 0 h 832"/>
                    <a:gd name="T68" fmla="*/ 0 w 838"/>
                    <a:gd name="T69" fmla="*/ 0 h 832"/>
                    <a:gd name="T70" fmla="*/ 0 w 838"/>
                    <a:gd name="T71" fmla="*/ 0 h 832"/>
                    <a:gd name="T72" fmla="*/ 0 w 838"/>
                    <a:gd name="T73" fmla="*/ 0 h 832"/>
                    <a:gd name="T74" fmla="*/ 0 w 838"/>
                    <a:gd name="T75" fmla="*/ 0 h 832"/>
                    <a:gd name="T76" fmla="*/ 0 w 838"/>
                    <a:gd name="T77" fmla="*/ 0 h 832"/>
                    <a:gd name="T78" fmla="*/ 0 w 838"/>
                    <a:gd name="T79" fmla="*/ 0 h 832"/>
                    <a:gd name="T80" fmla="*/ 0 w 838"/>
                    <a:gd name="T81" fmla="*/ 0 h 832"/>
                    <a:gd name="T82" fmla="*/ 0 w 838"/>
                    <a:gd name="T83" fmla="*/ 0 h 832"/>
                    <a:gd name="T84" fmla="*/ 0 w 838"/>
                    <a:gd name="T85" fmla="*/ 0 h 832"/>
                    <a:gd name="T86" fmla="*/ 0 w 838"/>
                    <a:gd name="T87" fmla="*/ 0 h 832"/>
                    <a:gd name="T88" fmla="*/ 0 w 838"/>
                    <a:gd name="T89" fmla="*/ 0 h 832"/>
                    <a:gd name="T90" fmla="*/ 0 w 838"/>
                    <a:gd name="T91" fmla="*/ 0 h 832"/>
                    <a:gd name="T92" fmla="*/ 0 w 838"/>
                    <a:gd name="T93" fmla="*/ 0 h 832"/>
                    <a:gd name="T94" fmla="*/ 0 w 838"/>
                    <a:gd name="T95" fmla="*/ 0 h 832"/>
                    <a:gd name="T96" fmla="*/ 0 w 838"/>
                    <a:gd name="T97" fmla="*/ 0 h 832"/>
                    <a:gd name="T98" fmla="*/ 0 w 838"/>
                    <a:gd name="T99" fmla="*/ 0 h 832"/>
                    <a:gd name="T100" fmla="*/ 0 w 838"/>
                    <a:gd name="T101" fmla="*/ 0 h 832"/>
                    <a:gd name="T102" fmla="*/ 0 w 838"/>
                    <a:gd name="T103" fmla="*/ 0 h 832"/>
                    <a:gd name="T104" fmla="*/ 0 w 838"/>
                    <a:gd name="T105" fmla="*/ 0 h 832"/>
                    <a:gd name="T106" fmla="*/ 0 w 838"/>
                    <a:gd name="T107" fmla="*/ 0 h 832"/>
                    <a:gd name="T108" fmla="*/ 0 w 838"/>
                    <a:gd name="T109" fmla="*/ 0 h 832"/>
                    <a:gd name="T110" fmla="*/ 0 w 838"/>
                    <a:gd name="T111" fmla="*/ 0 h 832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0" t="0" r="r" b="b"/>
                  <a:pathLst>
                    <a:path w="838" h="832">
                      <a:moveTo>
                        <a:pt x="155" y="0"/>
                      </a:moveTo>
                      <a:lnTo>
                        <a:pt x="253" y="30"/>
                      </a:lnTo>
                      <a:lnTo>
                        <a:pt x="298" y="70"/>
                      </a:lnTo>
                      <a:lnTo>
                        <a:pt x="326" y="153"/>
                      </a:lnTo>
                      <a:lnTo>
                        <a:pt x="326" y="228"/>
                      </a:lnTo>
                      <a:lnTo>
                        <a:pt x="311" y="272"/>
                      </a:lnTo>
                      <a:lnTo>
                        <a:pt x="320" y="350"/>
                      </a:lnTo>
                      <a:lnTo>
                        <a:pt x="320" y="408"/>
                      </a:lnTo>
                      <a:lnTo>
                        <a:pt x="306" y="423"/>
                      </a:lnTo>
                      <a:lnTo>
                        <a:pt x="320" y="445"/>
                      </a:lnTo>
                      <a:lnTo>
                        <a:pt x="329" y="467"/>
                      </a:lnTo>
                      <a:lnTo>
                        <a:pt x="311" y="490"/>
                      </a:lnTo>
                      <a:lnTo>
                        <a:pt x="311" y="513"/>
                      </a:lnTo>
                      <a:lnTo>
                        <a:pt x="347" y="521"/>
                      </a:lnTo>
                      <a:lnTo>
                        <a:pt x="343" y="544"/>
                      </a:lnTo>
                      <a:lnTo>
                        <a:pt x="378" y="557"/>
                      </a:lnTo>
                      <a:lnTo>
                        <a:pt x="411" y="548"/>
                      </a:lnTo>
                      <a:lnTo>
                        <a:pt x="433" y="557"/>
                      </a:lnTo>
                      <a:lnTo>
                        <a:pt x="532" y="571"/>
                      </a:lnTo>
                      <a:lnTo>
                        <a:pt x="622" y="567"/>
                      </a:lnTo>
                      <a:lnTo>
                        <a:pt x="679" y="571"/>
                      </a:lnTo>
                      <a:lnTo>
                        <a:pt x="717" y="594"/>
                      </a:lnTo>
                      <a:lnTo>
                        <a:pt x="807" y="594"/>
                      </a:lnTo>
                      <a:lnTo>
                        <a:pt x="838" y="625"/>
                      </a:lnTo>
                      <a:lnTo>
                        <a:pt x="838" y="660"/>
                      </a:lnTo>
                      <a:lnTo>
                        <a:pt x="833" y="719"/>
                      </a:lnTo>
                      <a:lnTo>
                        <a:pt x="762" y="738"/>
                      </a:lnTo>
                      <a:lnTo>
                        <a:pt x="762" y="700"/>
                      </a:lnTo>
                      <a:lnTo>
                        <a:pt x="757" y="669"/>
                      </a:lnTo>
                      <a:lnTo>
                        <a:pt x="743" y="656"/>
                      </a:lnTo>
                      <a:lnTo>
                        <a:pt x="739" y="692"/>
                      </a:lnTo>
                      <a:lnTo>
                        <a:pt x="734" y="738"/>
                      </a:lnTo>
                      <a:lnTo>
                        <a:pt x="717" y="765"/>
                      </a:lnTo>
                      <a:lnTo>
                        <a:pt x="685" y="800"/>
                      </a:lnTo>
                      <a:lnTo>
                        <a:pt x="610" y="818"/>
                      </a:lnTo>
                      <a:lnTo>
                        <a:pt x="550" y="828"/>
                      </a:lnTo>
                      <a:lnTo>
                        <a:pt x="482" y="832"/>
                      </a:lnTo>
                      <a:lnTo>
                        <a:pt x="569" y="782"/>
                      </a:lnTo>
                      <a:lnTo>
                        <a:pt x="627" y="738"/>
                      </a:lnTo>
                      <a:lnTo>
                        <a:pt x="639" y="700"/>
                      </a:lnTo>
                      <a:lnTo>
                        <a:pt x="631" y="669"/>
                      </a:lnTo>
                      <a:lnTo>
                        <a:pt x="582" y="665"/>
                      </a:lnTo>
                      <a:lnTo>
                        <a:pt x="564" y="700"/>
                      </a:lnTo>
                      <a:lnTo>
                        <a:pt x="550" y="742"/>
                      </a:lnTo>
                      <a:lnTo>
                        <a:pt x="505" y="787"/>
                      </a:lnTo>
                      <a:lnTo>
                        <a:pt x="456" y="823"/>
                      </a:lnTo>
                      <a:lnTo>
                        <a:pt x="406" y="828"/>
                      </a:lnTo>
                      <a:lnTo>
                        <a:pt x="329" y="823"/>
                      </a:lnTo>
                      <a:lnTo>
                        <a:pt x="411" y="759"/>
                      </a:lnTo>
                      <a:lnTo>
                        <a:pt x="469" y="727"/>
                      </a:lnTo>
                      <a:lnTo>
                        <a:pt x="514" y="692"/>
                      </a:lnTo>
                      <a:lnTo>
                        <a:pt x="528" y="665"/>
                      </a:lnTo>
                      <a:lnTo>
                        <a:pt x="524" y="637"/>
                      </a:lnTo>
                      <a:lnTo>
                        <a:pt x="497" y="633"/>
                      </a:lnTo>
                      <a:lnTo>
                        <a:pt x="465" y="660"/>
                      </a:lnTo>
                      <a:lnTo>
                        <a:pt x="447" y="697"/>
                      </a:lnTo>
                      <a:lnTo>
                        <a:pt x="406" y="742"/>
                      </a:lnTo>
                      <a:lnTo>
                        <a:pt x="356" y="765"/>
                      </a:lnTo>
                      <a:lnTo>
                        <a:pt x="320" y="787"/>
                      </a:lnTo>
                      <a:lnTo>
                        <a:pt x="280" y="805"/>
                      </a:lnTo>
                      <a:lnTo>
                        <a:pt x="234" y="813"/>
                      </a:lnTo>
                      <a:lnTo>
                        <a:pt x="181" y="813"/>
                      </a:lnTo>
                      <a:lnTo>
                        <a:pt x="129" y="804"/>
                      </a:lnTo>
                      <a:lnTo>
                        <a:pt x="244" y="765"/>
                      </a:lnTo>
                      <a:lnTo>
                        <a:pt x="288" y="742"/>
                      </a:lnTo>
                      <a:lnTo>
                        <a:pt x="320" y="700"/>
                      </a:lnTo>
                      <a:lnTo>
                        <a:pt x="326" y="665"/>
                      </a:lnTo>
                      <a:lnTo>
                        <a:pt x="298" y="665"/>
                      </a:lnTo>
                      <a:lnTo>
                        <a:pt x="285" y="697"/>
                      </a:lnTo>
                      <a:lnTo>
                        <a:pt x="262" y="723"/>
                      </a:lnTo>
                      <a:lnTo>
                        <a:pt x="225" y="751"/>
                      </a:lnTo>
                      <a:lnTo>
                        <a:pt x="185" y="779"/>
                      </a:lnTo>
                      <a:lnTo>
                        <a:pt x="132" y="802"/>
                      </a:lnTo>
                      <a:lnTo>
                        <a:pt x="91" y="787"/>
                      </a:lnTo>
                      <a:lnTo>
                        <a:pt x="72" y="765"/>
                      </a:lnTo>
                      <a:lnTo>
                        <a:pt x="42" y="709"/>
                      </a:lnTo>
                      <a:lnTo>
                        <a:pt x="100" y="697"/>
                      </a:lnTo>
                      <a:lnTo>
                        <a:pt x="212" y="683"/>
                      </a:lnTo>
                      <a:lnTo>
                        <a:pt x="280" y="652"/>
                      </a:lnTo>
                      <a:lnTo>
                        <a:pt x="315" y="621"/>
                      </a:lnTo>
                      <a:lnTo>
                        <a:pt x="329" y="585"/>
                      </a:lnTo>
                      <a:lnTo>
                        <a:pt x="334" y="567"/>
                      </a:lnTo>
                      <a:lnTo>
                        <a:pt x="315" y="567"/>
                      </a:lnTo>
                      <a:lnTo>
                        <a:pt x="293" y="594"/>
                      </a:lnTo>
                      <a:lnTo>
                        <a:pt x="257" y="642"/>
                      </a:lnTo>
                      <a:lnTo>
                        <a:pt x="176" y="669"/>
                      </a:lnTo>
                      <a:lnTo>
                        <a:pt x="100" y="693"/>
                      </a:lnTo>
                      <a:lnTo>
                        <a:pt x="42" y="709"/>
                      </a:lnTo>
                      <a:lnTo>
                        <a:pt x="19" y="616"/>
                      </a:lnTo>
                      <a:lnTo>
                        <a:pt x="14" y="548"/>
                      </a:lnTo>
                      <a:lnTo>
                        <a:pt x="14" y="489"/>
                      </a:lnTo>
                      <a:lnTo>
                        <a:pt x="91" y="530"/>
                      </a:lnTo>
                      <a:lnTo>
                        <a:pt x="181" y="548"/>
                      </a:lnTo>
                      <a:lnTo>
                        <a:pt x="253" y="544"/>
                      </a:lnTo>
                      <a:lnTo>
                        <a:pt x="271" y="536"/>
                      </a:lnTo>
                      <a:lnTo>
                        <a:pt x="280" y="513"/>
                      </a:lnTo>
                      <a:lnTo>
                        <a:pt x="239" y="513"/>
                      </a:lnTo>
                      <a:lnTo>
                        <a:pt x="196" y="526"/>
                      </a:lnTo>
                      <a:lnTo>
                        <a:pt x="88" y="530"/>
                      </a:lnTo>
                      <a:lnTo>
                        <a:pt x="14" y="490"/>
                      </a:lnTo>
                      <a:lnTo>
                        <a:pt x="10" y="405"/>
                      </a:lnTo>
                      <a:lnTo>
                        <a:pt x="5" y="345"/>
                      </a:lnTo>
                      <a:lnTo>
                        <a:pt x="0" y="287"/>
                      </a:lnTo>
                      <a:lnTo>
                        <a:pt x="10" y="188"/>
                      </a:lnTo>
                      <a:lnTo>
                        <a:pt x="32" y="153"/>
                      </a:lnTo>
                      <a:lnTo>
                        <a:pt x="100" y="108"/>
                      </a:lnTo>
                      <a:lnTo>
                        <a:pt x="78" y="113"/>
                      </a:lnTo>
                      <a:lnTo>
                        <a:pt x="10" y="143"/>
                      </a:lnTo>
                      <a:lnTo>
                        <a:pt x="37" y="81"/>
                      </a:lnTo>
                      <a:lnTo>
                        <a:pt x="60" y="48"/>
                      </a:lnTo>
                      <a:lnTo>
                        <a:pt x="78" y="26"/>
                      </a:lnTo>
                      <a:lnTo>
                        <a:pt x="155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62" name="Freeform 180"/>
                <p:cNvSpPr>
                  <a:spLocks/>
                </p:cNvSpPr>
                <p:nvPr/>
              </p:nvSpPr>
              <p:spPr bwMode="auto">
                <a:xfrm>
                  <a:off x="231" y="1940"/>
                  <a:ext cx="42" cy="38"/>
                </a:xfrm>
                <a:custGeom>
                  <a:avLst/>
                  <a:gdLst>
                    <a:gd name="T0" fmla="*/ 0 w 209"/>
                    <a:gd name="T1" fmla="*/ 0 h 187"/>
                    <a:gd name="T2" fmla="*/ 0 w 209"/>
                    <a:gd name="T3" fmla="*/ 0 h 187"/>
                    <a:gd name="T4" fmla="*/ 0 w 209"/>
                    <a:gd name="T5" fmla="*/ 0 h 187"/>
                    <a:gd name="T6" fmla="*/ 0 w 209"/>
                    <a:gd name="T7" fmla="*/ 0 h 187"/>
                    <a:gd name="T8" fmla="*/ 0 w 209"/>
                    <a:gd name="T9" fmla="*/ 0 h 187"/>
                    <a:gd name="T10" fmla="*/ 0 w 209"/>
                    <a:gd name="T11" fmla="*/ 0 h 187"/>
                    <a:gd name="T12" fmla="*/ 0 w 209"/>
                    <a:gd name="T13" fmla="*/ 0 h 187"/>
                    <a:gd name="T14" fmla="*/ 0 w 209"/>
                    <a:gd name="T15" fmla="*/ 0 h 187"/>
                    <a:gd name="T16" fmla="*/ 0 w 209"/>
                    <a:gd name="T17" fmla="*/ 0 h 187"/>
                    <a:gd name="T18" fmla="*/ 0 w 209"/>
                    <a:gd name="T19" fmla="*/ 0 h 187"/>
                    <a:gd name="T20" fmla="*/ 0 w 209"/>
                    <a:gd name="T21" fmla="*/ 0 h 187"/>
                    <a:gd name="T22" fmla="*/ 0 w 209"/>
                    <a:gd name="T23" fmla="*/ 0 h 187"/>
                    <a:gd name="T24" fmla="*/ 0 w 209"/>
                    <a:gd name="T25" fmla="*/ 0 h 187"/>
                    <a:gd name="T26" fmla="*/ 0 w 209"/>
                    <a:gd name="T27" fmla="*/ 0 h 187"/>
                    <a:gd name="T28" fmla="*/ 0 w 209"/>
                    <a:gd name="T29" fmla="*/ 0 h 187"/>
                    <a:gd name="T30" fmla="*/ 0 w 209"/>
                    <a:gd name="T31" fmla="*/ 0 h 187"/>
                    <a:gd name="T32" fmla="*/ 0 w 209"/>
                    <a:gd name="T33" fmla="*/ 0 h 187"/>
                    <a:gd name="T34" fmla="*/ 0 w 209"/>
                    <a:gd name="T35" fmla="*/ 0 h 187"/>
                    <a:gd name="T36" fmla="*/ 0 w 209"/>
                    <a:gd name="T37" fmla="*/ 0 h 187"/>
                    <a:gd name="T38" fmla="*/ 0 w 209"/>
                    <a:gd name="T39" fmla="*/ 0 h 187"/>
                    <a:gd name="T40" fmla="*/ 0 w 209"/>
                    <a:gd name="T41" fmla="*/ 0 h 187"/>
                    <a:gd name="T42" fmla="*/ 0 w 209"/>
                    <a:gd name="T43" fmla="*/ 0 h 187"/>
                    <a:gd name="T44" fmla="*/ 0 w 209"/>
                    <a:gd name="T45" fmla="*/ 0 h 187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209" h="187">
                      <a:moveTo>
                        <a:pt x="209" y="0"/>
                      </a:moveTo>
                      <a:lnTo>
                        <a:pt x="209" y="15"/>
                      </a:lnTo>
                      <a:lnTo>
                        <a:pt x="182" y="51"/>
                      </a:lnTo>
                      <a:lnTo>
                        <a:pt x="157" y="71"/>
                      </a:lnTo>
                      <a:lnTo>
                        <a:pt x="100" y="113"/>
                      </a:lnTo>
                      <a:lnTo>
                        <a:pt x="77" y="130"/>
                      </a:lnTo>
                      <a:lnTo>
                        <a:pt x="25" y="170"/>
                      </a:lnTo>
                      <a:lnTo>
                        <a:pt x="82" y="152"/>
                      </a:lnTo>
                      <a:lnTo>
                        <a:pt x="140" y="135"/>
                      </a:lnTo>
                      <a:lnTo>
                        <a:pt x="198" y="130"/>
                      </a:lnTo>
                      <a:lnTo>
                        <a:pt x="194" y="147"/>
                      </a:lnTo>
                      <a:lnTo>
                        <a:pt x="100" y="164"/>
                      </a:lnTo>
                      <a:lnTo>
                        <a:pt x="52" y="184"/>
                      </a:lnTo>
                      <a:lnTo>
                        <a:pt x="25" y="187"/>
                      </a:lnTo>
                      <a:lnTo>
                        <a:pt x="2" y="180"/>
                      </a:lnTo>
                      <a:lnTo>
                        <a:pt x="0" y="158"/>
                      </a:lnTo>
                      <a:lnTo>
                        <a:pt x="18" y="141"/>
                      </a:lnTo>
                      <a:lnTo>
                        <a:pt x="44" y="116"/>
                      </a:lnTo>
                      <a:lnTo>
                        <a:pt x="75" y="80"/>
                      </a:lnTo>
                      <a:lnTo>
                        <a:pt x="107" y="40"/>
                      </a:lnTo>
                      <a:lnTo>
                        <a:pt x="144" y="12"/>
                      </a:lnTo>
                      <a:lnTo>
                        <a:pt x="184" y="2"/>
                      </a:lnTo>
                      <a:lnTo>
                        <a:pt x="209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63" name="Freeform 181"/>
                <p:cNvSpPr>
                  <a:spLocks/>
                </p:cNvSpPr>
                <p:nvPr/>
              </p:nvSpPr>
              <p:spPr bwMode="auto">
                <a:xfrm>
                  <a:off x="232" y="1909"/>
                  <a:ext cx="39" cy="49"/>
                </a:xfrm>
                <a:custGeom>
                  <a:avLst/>
                  <a:gdLst>
                    <a:gd name="T0" fmla="*/ 0 w 192"/>
                    <a:gd name="T1" fmla="*/ 0 h 246"/>
                    <a:gd name="T2" fmla="*/ 0 w 192"/>
                    <a:gd name="T3" fmla="*/ 0 h 246"/>
                    <a:gd name="T4" fmla="*/ 0 w 192"/>
                    <a:gd name="T5" fmla="*/ 0 h 246"/>
                    <a:gd name="T6" fmla="*/ 0 w 192"/>
                    <a:gd name="T7" fmla="*/ 0 h 246"/>
                    <a:gd name="T8" fmla="*/ 0 w 192"/>
                    <a:gd name="T9" fmla="*/ 0 h 246"/>
                    <a:gd name="T10" fmla="*/ 0 w 192"/>
                    <a:gd name="T11" fmla="*/ 0 h 246"/>
                    <a:gd name="T12" fmla="*/ 0 w 192"/>
                    <a:gd name="T13" fmla="*/ 0 h 246"/>
                    <a:gd name="T14" fmla="*/ 0 w 192"/>
                    <a:gd name="T15" fmla="*/ 0 h 246"/>
                    <a:gd name="T16" fmla="*/ 0 w 192"/>
                    <a:gd name="T17" fmla="*/ 0 h 246"/>
                    <a:gd name="T18" fmla="*/ 0 w 192"/>
                    <a:gd name="T19" fmla="*/ 0 h 246"/>
                    <a:gd name="T20" fmla="*/ 0 w 192"/>
                    <a:gd name="T21" fmla="*/ 0 h 246"/>
                    <a:gd name="T22" fmla="*/ 0 w 192"/>
                    <a:gd name="T23" fmla="*/ 0 h 246"/>
                    <a:gd name="T24" fmla="*/ 0 w 192"/>
                    <a:gd name="T25" fmla="*/ 0 h 246"/>
                    <a:gd name="T26" fmla="*/ 0 w 192"/>
                    <a:gd name="T27" fmla="*/ 0 h 246"/>
                    <a:gd name="T28" fmla="*/ 0 w 192"/>
                    <a:gd name="T29" fmla="*/ 0 h 246"/>
                    <a:gd name="T30" fmla="*/ 0 w 192"/>
                    <a:gd name="T31" fmla="*/ 0 h 246"/>
                    <a:gd name="T32" fmla="*/ 0 w 192"/>
                    <a:gd name="T33" fmla="*/ 0 h 24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192" h="246">
                      <a:moveTo>
                        <a:pt x="156" y="0"/>
                      </a:moveTo>
                      <a:lnTo>
                        <a:pt x="183" y="4"/>
                      </a:lnTo>
                      <a:lnTo>
                        <a:pt x="192" y="27"/>
                      </a:lnTo>
                      <a:lnTo>
                        <a:pt x="190" y="46"/>
                      </a:lnTo>
                      <a:lnTo>
                        <a:pt x="174" y="71"/>
                      </a:lnTo>
                      <a:lnTo>
                        <a:pt x="152" y="78"/>
                      </a:lnTo>
                      <a:lnTo>
                        <a:pt x="110" y="106"/>
                      </a:lnTo>
                      <a:lnTo>
                        <a:pt x="69" y="140"/>
                      </a:lnTo>
                      <a:lnTo>
                        <a:pt x="41" y="184"/>
                      </a:lnTo>
                      <a:lnTo>
                        <a:pt x="8" y="231"/>
                      </a:lnTo>
                      <a:lnTo>
                        <a:pt x="0" y="246"/>
                      </a:lnTo>
                      <a:lnTo>
                        <a:pt x="8" y="190"/>
                      </a:lnTo>
                      <a:lnTo>
                        <a:pt x="16" y="141"/>
                      </a:lnTo>
                      <a:lnTo>
                        <a:pt x="31" y="99"/>
                      </a:lnTo>
                      <a:lnTo>
                        <a:pt x="57" y="60"/>
                      </a:lnTo>
                      <a:lnTo>
                        <a:pt x="128" y="6"/>
                      </a:lnTo>
                      <a:lnTo>
                        <a:pt x="15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64" name="Freeform 182"/>
                <p:cNvSpPr>
                  <a:spLocks/>
                </p:cNvSpPr>
                <p:nvPr/>
              </p:nvSpPr>
              <p:spPr bwMode="auto">
                <a:xfrm>
                  <a:off x="237" y="1860"/>
                  <a:ext cx="41" cy="29"/>
                </a:xfrm>
                <a:custGeom>
                  <a:avLst/>
                  <a:gdLst>
                    <a:gd name="T0" fmla="*/ 0 w 204"/>
                    <a:gd name="T1" fmla="*/ 0 h 141"/>
                    <a:gd name="T2" fmla="*/ 0 w 204"/>
                    <a:gd name="T3" fmla="*/ 0 h 141"/>
                    <a:gd name="T4" fmla="*/ 0 w 204"/>
                    <a:gd name="T5" fmla="*/ 0 h 141"/>
                    <a:gd name="T6" fmla="*/ 0 w 204"/>
                    <a:gd name="T7" fmla="*/ 0 h 141"/>
                    <a:gd name="T8" fmla="*/ 0 w 204"/>
                    <a:gd name="T9" fmla="*/ 0 h 141"/>
                    <a:gd name="T10" fmla="*/ 0 w 204"/>
                    <a:gd name="T11" fmla="*/ 0 h 141"/>
                    <a:gd name="T12" fmla="*/ 0 w 204"/>
                    <a:gd name="T13" fmla="*/ 0 h 141"/>
                    <a:gd name="T14" fmla="*/ 0 w 204"/>
                    <a:gd name="T15" fmla="*/ 0 h 141"/>
                    <a:gd name="T16" fmla="*/ 0 w 204"/>
                    <a:gd name="T17" fmla="*/ 0 h 141"/>
                    <a:gd name="T18" fmla="*/ 0 w 204"/>
                    <a:gd name="T19" fmla="*/ 0 h 14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04" h="141">
                      <a:moveTo>
                        <a:pt x="204" y="141"/>
                      </a:moveTo>
                      <a:lnTo>
                        <a:pt x="169" y="110"/>
                      </a:lnTo>
                      <a:lnTo>
                        <a:pt x="111" y="89"/>
                      </a:lnTo>
                      <a:lnTo>
                        <a:pt x="71" y="78"/>
                      </a:lnTo>
                      <a:lnTo>
                        <a:pt x="0" y="0"/>
                      </a:lnTo>
                      <a:lnTo>
                        <a:pt x="53" y="30"/>
                      </a:lnTo>
                      <a:lnTo>
                        <a:pt x="103" y="51"/>
                      </a:lnTo>
                      <a:lnTo>
                        <a:pt x="138" y="69"/>
                      </a:lnTo>
                      <a:lnTo>
                        <a:pt x="155" y="89"/>
                      </a:lnTo>
                      <a:lnTo>
                        <a:pt x="204" y="141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65" name="Freeform 183"/>
                <p:cNvSpPr>
                  <a:spLocks/>
                </p:cNvSpPr>
                <p:nvPr/>
              </p:nvSpPr>
              <p:spPr bwMode="auto">
                <a:xfrm>
                  <a:off x="286" y="1913"/>
                  <a:ext cx="23" cy="73"/>
                </a:xfrm>
                <a:custGeom>
                  <a:avLst/>
                  <a:gdLst>
                    <a:gd name="T0" fmla="*/ 0 w 115"/>
                    <a:gd name="T1" fmla="*/ 0 h 368"/>
                    <a:gd name="T2" fmla="*/ 0 w 115"/>
                    <a:gd name="T3" fmla="*/ 0 h 368"/>
                    <a:gd name="T4" fmla="*/ 0 w 115"/>
                    <a:gd name="T5" fmla="*/ 0 h 368"/>
                    <a:gd name="T6" fmla="*/ 0 w 115"/>
                    <a:gd name="T7" fmla="*/ 0 h 368"/>
                    <a:gd name="T8" fmla="*/ 0 w 115"/>
                    <a:gd name="T9" fmla="*/ 0 h 368"/>
                    <a:gd name="T10" fmla="*/ 0 w 115"/>
                    <a:gd name="T11" fmla="*/ 0 h 368"/>
                    <a:gd name="T12" fmla="*/ 0 w 115"/>
                    <a:gd name="T13" fmla="*/ 0 h 368"/>
                    <a:gd name="T14" fmla="*/ 0 w 115"/>
                    <a:gd name="T15" fmla="*/ 0 h 368"/>
                    <a:gd name="T16" fmla="*/ 0 w 115"/>
                    <a:gd name="T17" fmla="*/ 0 h 368"/>
                    <a:gd name="T18" fmla="*/ 0 w 115"/>
                    <a:gd name="T19" fmla="*/ 0 h 368"/>
                    <a:gd name="T20" fmla="*/ 0 w 115"/>
                    <a:gd name="T21" fmla="*/ 0 h 368"/>
                    <a:gd name="T22" fmla="*/ 0 w 115"/>
                    <a:gd name="T23" fmla="*/ 0 h 368"/>
                    <a:gd name="T24" fmla="*/ 0 w 115"/>
                    <a:gd name="T25" fmla="*/ 0 h 368"/>
                    <a:gd name="T26" fmla="*/ 0 w 115"/>
                    <a:gd name="T27" fmla="*/ 0 h 368"/>
                    <a:gd name="T28" fmla="*/ 0 w 115"/>
                    <a:gd name="T29" fmla="*/ 0 h 368"/>
                    <a:gd name="T30" fmla="*/ 0 w 115"/>
                    <a:gd name="T31" fmla="*/ 0 h 368"/>
                    <a:gd name="T32" fmla="*/ 0 w 115"/>
                    <a:gd name="T33" fmla="*/ 0 h 368"/>
                    <a:gd name="T34" fmla="*/ 0 w 115"/>
                    <a:gd name="T35" fmla="*/ 0 h 368"/>
                    <a:gd name="T36" fmla="*/ 0 w 115"/>
                    <a:gd name="T37" fmla="*/ 0 h 36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15" h="368">
                      <a:moveTo>
                        <a:pt x="115" y="368"/>
                      </a:moveTo>
                      <a:lnTo>
                        <a:pt x="58" y="368"/>
                      </a:lnTo>
                      <a:lnTo>
                        <a:pt x="40" y="364"/>
                      </a:lnTo>
                      <a:lnTo>
                        <a:pt x="40" y="349"/>
                      </a:lnTo>
                      <a:lnTo>
                        <a:pt x="28" y="336"/>
                      </a:lnTo>
                      <a:lnTo>
                        <a:pt x="9" y="323"/>
                      </a:lnTo>
                      <a:lnTo>
                        <a:pt x="19" y="309"/>
                      </a:lnTo>
                      <a:lnTo>
                        <a:pt x="19" y="291"/>
                      </a:lnTo>
                      <a:lnTo>
                        <a:pt x="5" y="269"/>
                      </a:lnTo>
                      <a:lnTo>
                        <a:pt x="5" y="246"/>
                      </a:lnTo>
                      <a:lnTo>
                        <a:pt x="14" y="219"/>
                      </a:lnTo>
                      <a:lnTo>
                        <a:pt x="14" y="161"/>
                      </a:lnTo>
                      <a:lnTo>
                        <a:pt x="0" y="107"/>
                      </a:lnTo>
                      <a:lnTo>
                        <a:pt x="5" y="67"/>
                      </a:lnTo>
                      <a:lnTo>
                        <a:pt x="5" y="0"/>
                      </a:lnTo>
                      <a:lnTo>
                        <a:pt x="40" y="101"/>
                      </a:lnTo>
                      <a:lnTo>
                        <a:pt x="71" y="197"/>
                      </a:lnTo>
                      <a:lnTo>
                        <a:pt x="93" y="300"/>
                      </a:lnTo>
                      <a:lnTo>
                        <a:pt x="115" y="368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66" name="Freeform 184"/>
                <p:cNvSpPr>
                  <a:spLocks/>
                </p:cNvSpPr>
                <p:nvPr/>
              </p:nvSpPr>
              <p:spPr bwMode="auto">
                <a:xfrm>
                  <a:off x="233" y="1992"/>
                  <a:ext cx="41" cy="14"/>
                </a:xfrm>
                <a:custGeom>
                  <a:avLst/>
                  <a:gdLst>
                    <a:gd name="T0" fmla="*/ 0 w 206"/>
                    <a:gd name="T1" fmla="*/ 0 h 69"/>
                    <a:gd name="T2" fmla="*/ 0 w 206"/>
                    <a:gd name="T3" fmla="*/ 0 h 69"/>
                    <a:gd name="T4" fmla="*/ 0 w 206"/>
                    <a:gd name="T5" fmla="*/ 0 h 69"/>
                    <a:gd name="T6" fmla="*/ 0 w 206"/>
                    <a:gd name="T7" fmla="*/ 0 h 69"/>
                    <a:gd name="T8" fmla="*/ 0 w 206"/>
                    <a:gd name="T9" fmla="*/ 0 h 69"/>
                    <a:gd name="T10" fmla="*/ 0 w 206"/>
                    <a:gd name="T11" fmla="*/ 0 h 69"/>
                    <a:gd name="T12" fmla="*/ 0 w 206"/>
                    <a:gd name="T13" fmla="*/ 0 h 69"/>
                    <a:gd name="T14" fmla="*/ 0 w 206"/>
                    <a:gd name="T15" fmla="*/ 0 h 69"/>
                    <a:gd name="T16" fmla="*/ 0 w 206"/>
                    <a:gd name="T17" fmla="*/ 0 h 69"/>
                    <a:gd name="T18" fmla="*/ 0 w 206"/>
                    <a:gd name="T19" fmla="*/ 0 h 69"/>
                    <a:gd name="T20" fmla="*/ 0 w 206"/>
                    <a:gd name="T21" fmla="*/ 0 h 6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6" h="69">
                      <a:moveTo>
                        <a:pt x="42" y="34"/>
                      </a:moveTo>
                      <a:lnTo>
                        <a:pt x="87" y="15"/>
                      </a:lnTo>
                      <a:lnTo>
                        <a:pt x="129" y="3"/>
                      </a:lnTo>
                      <a:lnTo>
                        <a:pt x="184" y="0"/>
                      </a:lnTo>
                      <a:lnTo>
                        <a:pt x="206" y="4"/>
                      </a:lnTo>
                      <a:lnTo>
                        <a:pt x="196" y="26"/>
                      </a:lnTo>
                      <a:lnTo>
                        <a:pt x="174" y="43"/>
                      </a:lnTo>
                      <a:lnTo>
                        <a:pt x="126" y="57"/>
                      </a:lnTo>
                      <a:lnTo>
                        <a:pt x="50" y="69"/>
                      </a:lnTo>
                      <a:lnTo>
                        <a:pt x="0" y="65"/>
                      </a:lnTo>
                      <a:lnTo>
                        <a:pt x="42" y="34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67" name="Freeform 185"/>
                <p:cNvSpPr>
                  <a:spLocks/>
                </p:cNvSpPr>
                <p:nvPr/>
              </p:nvSpPr>
              <p:spPr bwMode="auto">
                <a:xfrm>
                  <a:off x="284" y="1999"/>
                  <a:ext cx="25" cy="31"/>
                </a:xfrm>
                <a:custGeom>
                  <a:avLst/>
                  <a:gdLst>
                    <a:gd name="T0" fmla="*/ 0 w 124"/>
                    <a:gd name="T1" fmla="*/ 0 h 154"/>
                    <a:gd name="T2" fmla="*/ 0 w 124"/>
                    <a:gd name="T3" fmla="*/ 0 h 154"/>
                    <a:gd name="T4" fmla="*/ 0 w 124"/>
                    <a:gd name="T5" fmla="*/ 0 h 154"/>
                    <a:gd name="T6" fmla="*/ 0 w 124"/>
                    <a:gd name="T7" fmla="*/ 0 h 154"/>
                    <a:gd name="T8" fmla="*/ 0 w 124"/>
                    <a:gd name="T9" fmla="*/ 0 h 154"/>
                    <a:gd name="T10" fmla="*/ 0 w 124"/>
                    <a:gd name="T11" fmla="*/ 0 h 154"/>
                    <a:gd name="T12" fmla="*/ 0 w 124"/>
                    <a:gd name="T13" fmla="*/ 0 h 154"/>
                    <a:gd name="T14" fmla="*/ 0 w 124"/>
                    <a:gd name="T15" fmla="*/ 0 h 154"/>
                    <a:gd name="T16" fmla="*/ 0 w 124"/>
                    <a:gd name="T17" fmla="*/ 0 h 154"/>
                    <a:gd name="T18" fmla="*/ 0 w 124"/>
                    <a:gd name="T19" fmla="*/ 0 h 154"/>
                    <a:gd name="T20" fmla="*/ 0 w 124"/>
                    <a:gd name="T21" fmla="*/ 0 h 154"/>
                    <a:gd name="T22" fmla="*/ 0 w 124"/>
                    <a:gd name="T23" fmla="*/ 0 h 154"/>
                    <a:gd name="T24" fmla="*/ 0 w 124"/>
                    <a:gd name="T25" fmla="*/ 0 h 15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24" h="154">
                      <a:moveTo>
                        <a:pt x="67" y="43"/>
                      </a:moveTo>
                      <a:lnTo>
                        <a:pt x="82" y="9"/>
                      </a:lnTo>
                      <a:lnTo>
                        <a:pt x="106" y="0"/>
                      </a:lnTo>
                      <a:lnTo>
                        <a:pt x="122" y="7"/>
                      </a:lnTo>
                      <a:lnTo>
                        <a:pt x="124" y="25"/>
                      </a:lnTo>
                      <a:lnTo>
                        <a:pt x="114" y="55"/>
                      </a:lnTo>
                      <a:lnTo>
                        <a:pt x="95" y="82"/>
                      </a:lnTo>
                      <a:lnTo>
                        <a:pt x="73" y="108"/>
                      </a:lnTo>
                      <a:lnTo>
                        <a:pt x="45" y="133"/>
                      </a:lnTo>
                      <a:lnTo>
                        <a:pt x="0" y="154"/>
                      </a:lnTo>
                      <a:lnTo>
                        <a:pt x="40" y="110"/>
                      </a:lnTo>
                      <a:lnTo>
                        <a:pt x="53" y="78"/>
                      </a:lnTo>
                      <a:lnTo>
                        <a:pt x="67" y="4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68" name="Freeform 186"/>
                <p:cNvSpPr>
                  <a:spLocks/>
                </p:cNvSpPr>
                <p:nvPr/>
              </p:nvSpPr>
              <p:spPr bwMode="auto">
                <a:xfrm>
                  <a:off x="208" y="1836"/>
                  <a:ext cx="60" cy="37"/>
                </a:xfrm>
                <a:custGeom>
                  <a:avLst/>
                  <a:gdLst>
                    <a:gd name="T0" fmla="*/ 0 w 298"/>
                    <a:gd name="T1" fmla="*/ 0 h 186"/>
                    <a:gd name="T2" fmla="*/ 0 w 298"/>
                    <a:gd name="T3" fmla="*/ 0 h 186"/>
                    <a:gd name="T4" fmla="*/ 0 w 298"/>
                    <a:gd name="T5" fmla="*/ 0 h 186"/>
                    <a:gd name="T6" fmla="*/ 0 w 298"/>
                    <a:gd name="T7" fmla="*/ 0 h 186"/>
                    <a:gd name="T8" fmla="*/ 0 w 298"/>
                    <a:gd name="T9" fmla="*/ 0 h 186"/>
                    <a:gd name="T10" fmla="*/ 0 w 298"/>
                    <a:gd name="T11" fmla="*/ 0 h 186"/>
                    <a:gd name="T12" fmla="*/ 0 w 298"/>
                    <a:gd name="T13" fmla="*/ 0 h 186"/>
                    <a:gd name="T14" fmla="*/ 0 w 298"/>
                    <a:gd name="T15" fmla="*/ 0 h 186"/>
                    <a:gd name="T16" fmla="*/ 0 w 298"/>
                    <a:gd name="T17" fmla="*/ 0 h 186"/>
                    <a:gd name="T18" fmla="*/ 0 w 298"/>
                    <a:gd name="T19" fmla="*/ 0 h 186"/>
                    <a:gd name="T20" fmla="*/ 0 w 298"/>
                    <a:gd name="T21" fmla="*/ 0 h 186"/>
                    <a:gd name="T22" fmla="*/ 0 w 298"/>
                    <a:gd name="T23" fmla="*/ 0 h 18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98" h="186">
                      <a:moveTo>
                        <a:pt x="298" y="186"/>
                      </a:moveTo>
                      <a:lnTo>
                        <a:pt x="289" y="109"/>
                      </a:lnTo>
                      <a:lnTo>
                        <a:pt x="226" y="82"/>
                      </a:lnTo>
                      <a:lnTo>
                        <a:pt x="142" y="49"/>
                      </a:lnTo>
                      <a:lnTo>
                        <a:pt x="80" y="25"/>
                      </a:lnTo>
                      <a:lnTo>
                        <a:pt x="23" y="0"/>
                      </a:lnTo>
                      <a:lnTo>
                        <a:pt x="0" y="53"/>
                      </a:lnTo>
                      <a:lnTo>
                        <a:pt x="55" y="84"/>
                      </a:lnTo>
                      <a:lnTo>
                        <a:pt x="119" y="107"/>
                      </a:lnTo>
                      <a:lnTo>
                        <a:pt x="168" y="122"/>
                      </a:lnTo>
                      <a:lnTo>
                        <a:pt x="229" y="154"/>
                      </a:lnTo>
                      <a:lnTo>
                        <a:pt x="298" y="186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grpSp>
            <p:nvGrpSpPr>
              <p:cNvPr id="269" name="Group 187"/>
              <p:cNvGrpSpPr>
                <a:grpSpLocks/>
              </p:cNvGrpSpPr>
              <p:nvPr/>
            </p:nvGrpSpPr>
            <p:grpSpPr bwMode="auto">
              <a:xfrm>
                <a:off x="494996" y="5181910"/>
                <a:ext cx="181501" cy="254365"/>
                <a:chOff x="141" y="2010"/>
                <a:chExt cx="123" cy="167"/>
              </a:xfrm>
            </p:grpSpPr>
            <p:sp>
              <p:nvSpPr>
                <p:cNvPr id="270" name="Freeform 188"/>
                <p:cNvSpPr>
                  <a:spLocks/>
                </p:cNvSpPr>
                <p:nvPr/>
              </p:nvSpPr>
              <p:spPr bwMode="auto">
                <a:xfrm>
                  <a:off x="141" y="2010"/>
                  <a:ext cx="123" cy="167"/>
                </a:xfrm>
                <a:custGeom>
                  <a:avLst/>
                  <a:gdLst>
                    <a:gd name="T0" fmla="*/ 0 w 617"/>
                    <a:gd name="T1" fmla="*/ 0 h 835"/>
                    <a:gd name="T2" fmla="*/ 0 w 617"/>
                    <a:gd name="T3" fmla="*/ 0 h 835"/>
                    <a:gd name="T4" fmla="*/ 0 w 617"/>
                    <a:gd name="T5" fmla="*/ 0 h 835"/>
                    <a:gd name="T6" fmla="*/ 0 w 617"/>
                    <a:gd name="T7" fmla="*/ 0 h 835"/>
                    <a:gd name="T8" fmla="*/ 0 w 617"/>
                    <a:gd name="T9" fmla="*/ 0 h 835"/>
                    <a:gd name="T10" fmla="*/ 0 w 617"/>
                    <a:gd name="T11" fmla="*/ 0 h 835"/>
                    <a:gd name="T12" fmla="*/ 0 w 617"/>
                    <a:gd name="T13" fmla="*/ 0 h 835"/>
                    <a:gd name="T14" fmla="*/ 0 w 617"/>
                    <a:gd name="T15" fmla="*/ 0 h 835"/>
                    <a:gd name="T16" fmla="*/ 0 w 617"/>
                    <a:gd name="T17" fmla="*/ 0 h 835"/>
                    <a:gd name="T18" fmla="*/ 0 w 617"/>
                    <a:gd name="T19" fmla="*/ 0 h 835"/>
                    <a:gd name="T20" fmla="*/ 0 w 617"/>
                    <a:gd name="T21" fmla="*/ 0 h 835"/>
                    <a:gd name="T22" fmla="*/ 0 w 617"/>
                    <a:gd name="T23" fmla="*/ 0 h 835"/>
                    <a:gd name="T24" fmla="*/ 0 w 617"/>
                    <a:gd name="T25" fmla="*/ 0 h 835"/>
                    <a:gd name="T26" fmla="*/ 0 w 617"/>
                    <a:gd name="T27" fmla="*/ 0 h 835"/>
                    <a:gd name="T28" fmla="*/ 0 w 617"/>
                    <a:gd name="T29" fmla="*/ 0 h 835"/>
                    <a:gd name="T30" fmla="*/ 0 w 617"/>
                    <a:gd name="T31" fmla="*/ 0 h 835"/>
                    <a:gd name="T32" fmla="*/ 0 w 617"/>
                    <a:gd name="T33" fmla="*/ 0 h 835"/>
                    <a:gd name="T34" fmla="*/ 0 w 617"/>
                    <a:gd name="T35" fmla="*/ 0 h 835"/>
                    <a:gd name="T36" fmla="*/ 0 w 617"/>
                    <a:gd name="T37" fmla="*/ 0 h 835"/>
                    <a:gd name="T38" fmla="*/ 0 w 617"/>
                    <a:gd name="T39" fmla="*/ 0 h 835"/>
                    <a:gd name="T40" fmla="*/ 0 w 617"/>
                    <a:gd name="T41" fmla="*/ 0 h 835"/>
                    <a:gd name="T42" fmla="*/ 0 w 617"/>
                    <a:gd name="T43" fmla="*/ 0 h 835"/>
                    <a:gd name="T44" fmla="*/ 0 w 617"/>
                    <a:gd name="T45" fmla="*/ 0 h 835"/>
                    <a:gd name="T46" fmla="*/ 0 w 617"/>
                    <a:gd name="T47" fmla="*/ 0 h 835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617" h="835">
                      <a:moveTo>
                        <a:pt x="342" y="123"/>
                      </a:moveTo>
                      <a:lnTo>
                        <a:pt x="229" y="113"/>
                      </a:lnTo>
                      <a:lnTo>
                        <a:pt x="160" y="96"/>
                      </a:lnTo>
                      <a:lnTo>
                        <a:pt x="139" y="64"/>
                      </a:lnTo>
                      <a:lnTo>
                        <a:pt x="139" y="38"/>
                      </a:lnTo>
                      <a:lnTo>
                        <a:pt x="121" y="15"/>
                      </a:lnTo>
                      <a:lnTo>
                        <a:pt x="58" y="0"/>
                      </a:lnTo>
                      <a:lnTo>
                        <a:pt x="0" y="5"/>
                      </a:lnTo>
                      <a:lnTo>
                        <a:pt x="70" y="650"/>
                      </a:lnTo>
                      <a:lnTo>
                        <a:pt x="121" y="710"/>
                      </a:lnTo>
                      <a:lnTo>
                        <a:pt x="183" y="768"/>
                      </a:lnTo>
                      <a:lnTo>
                        <a:pt x="273" y="813"/>
                      </a:lnTo>
                      <a:lnTo>
                        <a:pt x="377" y="827"/>
                      </a:lnTo>
                      <a:lnTo>
                        <a:pt x="518" y="835"/>
                      </a:lnTo>
                      <a:lnTo>
                        <a:pt x="599" y="823"/>
                      </a:lnTo>
                      <a:lnTo>
                        <a:pt x="617" y="777"/>
                      </a:lnTo>
                      <a:lnTo>
                        <a:pt x="608" y="718"/>
                      </a:lnTo>
                      <a:lnTo>
                        <a:pt x="550" y="537"/>
                      </a:lnTo>
                      <a:lnTo>
                        <a:pt x="500" y="357"/>
                      </a:lnTo>
                      <a:lnTo>
                        <a:pt x="478" y="221"/>
                      </a:lnTo>
                      <a:lnTo>
                        <a:pt x="478" y="186"/>
                      </a:lnTo>
                      <a:lnTo>
                        <a:pt x="446" y="136"/>
                      </a:lnTo>
                      <a:lnTo>
                        <a:pt x="409" y="123"/>
                      </a:lnTo>
                      <a:lnTo>
                        <a:pt x="342" y="123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71" name="Freeform 189"/>
                <p:cNvSpPr>
                  <a:spLocks/>
                </p:cNvSpPr>
                <p:nvPr/>
              </p:nvSpPr>
              <p:spPr bwMode="auto">
                <a:xfrm>
                  <a:off x="143" y="2019"/>
                  <a:ext cx="106" cy="153"/>
                </a:xfrm>
                <a:custGeom>
                  <a:avLst/>
                  <a:gdLst>
                    <a:gd name="T0" fmla="*/ 0 w 531"/>
                    <a:gd name="T1" fmla="*/ 0 h 766"/>
                    <a:gd name="T2" fmla="*/ 0 w 531"/>
                    <a:gd name="T3" fmla="*/ 0 h 766"/>
                    <a:gd name="T4" fmla="*/ 0 w 531"/>
                    <a:gd name="T5" fmla="*/ 0 h 766"/>
                    <a:gd name="T6" fmla="*/ 0 w 531"/>
                    <a:gd name="T7" fmla="*/ 0 h 766"/>
                    <a:gd name="T8" fmla="*/ 0 w 531"/>
                    <a:gd name="T9" fmla="*/ 0 h 766"/>
                    <a:gd name="T10" fmla="*/ 0 w 531"/>
                    <a:gd name="T11" fmla="*/ 0 h 766"/>
                    <a:gd name="T12" fmla="*/ 0 w 531"/>
                    <a:gd name="T13" fmla="*/ 0 h 766"/>
                    <a:gd name="T14" fmla="*/ 0 w 531"/>
                    <a:gd name="T15" fmla="*/ 0 h 766"/>
                    <a:gd name="T16" fmla="*/ 0 w 531"/>
                    <a:gd name="T17" fmla="*/ 0 h 766"/>
                    <a:gd name="T18" fmla="*/ 0 w 531"/>
                    <a:gd name="T19" fmla="*/ 0 h 766"/>
                    <a:gd name="T20" fmla="*/ 0 w 531"/>
                    <a:gd name="T21" fmla="*/ 0 h 766"/>
                    <a:gd name="T22" fmla="*/ 0 w 531"/>
                    <a:gd name="T23" fmla="*/ 0 h 766"/>
                    <a:gd name="T24" fmla="*/ 0 w 531"/>
                    <a:gd name="T25" fmla="*/ 0 h 766"/>
                    <a:gd name="T26" fmla="*/ 0 w 531"/>
                    <a:gd name="T27" fmla="*/ 0 h 766"/>
                    <a:gd name="T28" fmla="*/ 0 w 531"/>
                    <a:gd name="T29" fmla="*/ 0 h 766"/>
                    <a:gd name="T30" fmla="*/ 0 w 531"/>
                    <a:gd name="T31" fmla="*/ 0 h 766"/>
                    <a:gd name="T32" fmla="*/ 0 w 531"/>
                    <a:gd name="T33" fmla="*/ 0 h 766"/>
                    <a:gd name="T34" fmla="*/ 0 w 531"/>
                    <a:gd name="T35" fmla="*/ 0 h 766"/>
                    <a:gd name="T36" fmla="*/ 0 w 531"/>
                    <a:gd name="T37" fmla="*/ 0 h 766"/>
                    <a:gd name="T38" fmla="*/ 0 w 531"/>
                    <a:gd name="T39" fmla="*/ 0 h 766"/>
                    <a:gd name="T40" fmla="*/ 0 w 531"/>
                    <a:gd name="T41" fmla="*/ 0 h 76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531" h="766">
                      <a:moveTo>
                        <a:pt x="347" y="154"/>
                      </a:moveTo>
                      <a:lnTo>
                        <a:pt x="248" y="150"/>
                      </a:lnTo>
                      <a:lnTo>
                        <a:pt x="143" y="131"/>
                      </a:lnTo>
                      <a:lnTo>
                        <a:pt x="81" y="99"/>
                      </a:lnTo>
                      <a:lnTo>
                        <a:pt x="46" y="72"/>
                      </a:lnTo>
                      <a:lnTo>
                        <a:pt x="0" y="0"/>
                      </a:lnTo>
                      <a:lnTo>
                        <a:pt x="67" y="589"/>
                      </a:lnTo>
                      <a:lnTo>
                        <a:pt x="113" y="643"/>
                      </a:lnTo>
                      <a:lnTo>
                        <a:pt x="162" y="694"/>
                      </a:lnTo>
                      <a:lnTo>
                        <a:pt x="225" y="729"/>
                      </a:lnTo>
                      <a:lnTo>
                        <a:pt x="279" y="747"/>
                      </a:lnTo>
                      <a:lnTo>
                        <a:pt x="347" y="756"/>
                      </a:lnTo>
                      <a:lnTo>
                        <a:pt x="409" y="766"/>
                      </a:lnTo>
                      <a:lnTo>
                        <a:pt x="480" y="766"/>
                      </a:lnTo>
                      <a:lnTo>
                        <a:pt x="512" y="756"/>
                      </a:lnTo>
                      <a:lnTo>
                        <a:pt x="531" y="729"/>
                      </a:lnTo>
                      <a:lnTo>
                        <a:pt x="522" y="685"/>
                      </a:lnTo>
                      <a:lnTo>
                        <a:pt x="476" y="581"/>
                      </a:lnTo>
                      <a:lnTo>
                        <a:pt x="399" y="229"/>
                      </a:lnTo>
                      <a:lnTo>
                        <a:pt x="387" y="180"/>
                      </a:lnTo>
                      <a:lnTo>
                        <a:pt x="347" y="154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sp>
            <p:nvSpPr>
              <p:cNvPr id="272" name="Freeform 190"/>
              <p:cNvSpPr>
                <a:spLocks/>
              </p:cNvSpPr>
              <p:nvPr/>
            </p:nvSpPr>
            <p:spPr bwMode="auto">
              <a:xfrm>
                <a:off x="940632" y="5471305"/>
                <a:ext cx="13280" cy="214763"/>
              </a:xfrm>
              <a:custGeom>
                <a:avLst/>
                <a:gdLst>
                  <a:gd name="T0" fmla="*/ 2147483646 w 43"/>
                  <a:gd name="T1" fmla="*/ 0 h 703"/>
                  <a:gd name="T2" fmla="*/ 2147483646 w 43"/>
                  <a:gd name="T3" fmla="*/ 2147483646 h 703"/>
                  <a:gd name="T4" fmla="*/ 2147483646 w 43"/>
                  <a:gd name="T5" fmla="*/ 2147483646 h 703"/>
                  <a:gd name="T6" fmla="*/ 2147483646 w 43"/>
                  <a:gd name="T7" fmla="*/ 2147483646 h 703"/>
                  <a:gd name="T8" fmla="*/ 2147483646 w 43"/>
                  <a:gd name="T9" fmla="*/ 2147483646 h 703"/>
                  <a:gd name="T10" fmla="*/ 2147483646 w 43"/>
                  <a:gd name="T11" fmla="*/ 2147483646 h 703"/>
                  <a:gd name="T12" fmla="*/ 2147483646 w 43"/>
                  <a:gd name="T13" fmla="*/ 2147483646 h 703"/>
                  <a:gd name="T14" fmla="*/ 0 w 43"/>
                  <a:gd name="T15" fmla="*/ 2147483646 h 703"/>
                  <a:gd name="T16" fmla="*/ 2147483646 w 43"/>
                  <a:gd name="T17" fmla="*/ 2147483646 h 703"/>
                  <a:gd name="T18" fmla="*/ 2147483646 w 43"/>
                  <a:gd name="T19" fmla="*/ 2147483646 h 703"/>
                  <a:gd name="T20" fmla="*/ 2147483646 w 43"/>
                  <a:gd name="T21" fmla="*/ 2147483646 h 703"/>
                  <a:gd name="T22" fmla="*/ 2147483646 w 43"/>
                  <a:gd name="T23" fmla="*/ 2147483646 h 703"/>
                  <a:gd name="T24" fmla="*/ 2147483646 w 43"/>
                  <a:gd name="T25" fmla="*/ 2147483646 h 703"/>
                  <a:gd name="T26" fmla="*/ 2147483646 w 43"/>
                  <a:gd name="T27" fmla="*/ 2147483646 h 703"/>
                  <a:gd name="T28" fmla="*/ 2147483646 w 43"/>
                  <a:gd name="T29" fmla="*/ 0 h 703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43" h="703">
                    <a:moveTo>
                      <a:pt x="29" y="0"/>
                    </a:moveTo>
                    <a:lnTo>
                      <a:pt x="43" y="36"/>
                    </a:lnTo>
                    <a:lnTo>
                      <a:pt x="27" y="63"/>
                    </a:lnTo>
                    <a:lnTo>
                      <a:pt x="14" y="122"/>
                    </a:lnTo>
                    <a:lnTo>
                      <a:pt x="32" y="176"/>
                    </a:lnTo>
                    <a:lnTo>
                      <a:pt x="21" y="491"/>
                    </a:lnTo>
                    <a:lnTo>
                      <a:pt x="21" y="693"/>
                    </a:lnTo>
                    <a:lnTo>
                      <a:pt x="0" y="703"/>
                    </a:lnTo>
                    <a:lnTo>
                      <a:pt x="2" y="284"/>
                    </a:lnTo>
                    <a:lnTo>
                      <a:pt x="21" y="184"/>
                    </a:lnTo>
                    <a:lnTo>
                      <a:pt x="10" y="137"/>
                    </a:lnTo>
                    <a:lnTo>
                      <a:pt x="4" y="120"/>
                    </a:lnTo>
                    <a:lnTo>
                      <a:pt x="12" y="69"/>
                    </a:lnTo>
                    <a:lnTo>
                      <a:pt x="27" y="4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73" name="Freeform 191"/>
              <p:cNvSpPr>
                <a:spLocks/>
              </p:cNvSpPr>
              <p:nvPr/>
            </p:nvSpPr>
            <p:spPr bwMode="auto">
              <a:xfrm>
                <a:off x="887510" y="5474352"/>
                <a:ext cx="32463" cy="10662"/>
              </a:xfrm>
              <a:custGeom>
                <a:avLst/>
                <a:gdLst>
                  <a:gd name="T0" fmla="*/ 2147483646 w 112"/>
                  <a:gd name="T1" fmla="*/ 0 h 36"/>
                  <a:gd name="T2" fmla="*/ 2147483646 w 112"/>
                  <a:gd name="T3" fmla="*/ 2147483646 h 36"/>
                  <a:gd name="T4" fmla="*/ 2147483646 w 112"/>
                  <a:gd name="T5" fmla="*/ 2147483646 h 36"/>
                  <a:gd name="T6" fmla="*/ 0 w 112"/>
                  <a:gd name="T7" fmla="*/ 2147483646 h 36"/>
                  <a:gd name="T8" fmla="*/ 2147483646 w 112"/>
                  <a:gd name="T9" fmla="*/ 2147483646 h 36"/>
                  <a:gd name="T10" fmla="*/ 2147483646 w 112"/>
                  <a:gd name="T11" fmla="*/ 0 h 3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2" h="36">
                    <a:moveTo>
                      <a:pt x="112" y="0"/>
                    </a:moveTo>
                    <a:lnTo>
                      <a:pt x="57" y="26"/>
                    </a:lnTo>
                    <a:lnTo>
                      <a:pt x="9" y="36"/>
                    </a:lnTo>
                    <a:lnTo>
                      <a:pt x="0" y="36"/>
                    </a:lnTo>
                    <a:lnTo>
                      <a:pt x="29" y="11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74" name="Freeform 192"/>
              <p:cNvSpPr>
                <a:spLocks/>
              </p:cNvSpPr>
              <p:nvPr/>
            </p:nvSpPr>
            <p:spPr bwMode="auto">
              <a:xfrm>
                <a:off x="750278" y="4916883"/>
                <a:ext cx="44269" cy="123375"/>
              </a:xfrm>
              <a:custGeom>
                <a:avLst/>
                <a:gdLst>
                  <a:gd name="T0" fmla="*/ 0 w 150"/>
                  <a:gd name="T1" fmla="*/ 0 h 407"/>
                  <a:gd name="T2" fmla="*/ 2147483646 w 150"/>
                  <a:gd name="T3" fmla="*/ 2147483646 h 407"/>
                  <a:gd name="T4" fmla="*/ 2147483646 w 150"/>
                  <a:gd name="T5" fmla="*/ 2147483646 h 407"/>
                  <a:gd name="T6" fmla="*/ 2147483646 w 150"/>
                  <a:gd name="T7" fmla="*/ 2147483646 h 407"/>
                  <a:gd name="T8" fmla="*/ 2147483646 w 150"/>
                  <a:gd name="T9" fmla="*/ 2147483646 h 407"/>
                  <a:gd name="T10" fmla="*/ 2147483646 w 150"/>
                  <a:gd name="T11" fmla="*/ 2147483646 h 407"/>
                  <a:gd name="T12" fmla="*/ 2147483646 w 150"/>
                  <a:gd name="T13" fmla="*/ 2147483646 h 407"/>
                  <a:gd name="T14" fmla="*/ 2147483646 w 150"/>
                  <a:gd name="T15" fmla="*/ 2147483646 h 407"/>
                  <a:gd name="T16" fmla="*/ 2147483646 w 150"/>
                  <a:gd name="T17" fmla="*/ 2147483646 h 407"/>
                  <a:gd name="T18" fmla="*/ 2147483646 w 150"/>
                  <a:gd name="T19" fmla="*/ 2147483646 h 407"/>
                  <a:gd name="T20" fmla="*/ 2147483646 w 150"/>
                  <a:gd name="T21" fmla="*/ 2147483646 h 407"/>
                  <a:gd name="T22" fmla="*/ 2147483646 w 150"/>
                  <a:gd name="T23" fmla="*/ 2147483646 h 407"/>
                  <a:gd name="T24" fmla="*/ 2147483646 w 150"/>
                  <a:gd name="T25" fmla="*/ 2147483646 h 407"/>
                  <a:gd name="T26" fmla="*/ 2147483646 w 150"/>
                  <a:gd name="T27" fmla="*/ 2147483646 h 407"/>
                  <a:gd name="T28" fmla="*/ 2147483646 w 150"/>
                  <a:gd name="T29" fmla="*/ 2147483646 h 407"/>
                  <a:gd name="T30" fmla="*/ 2147483646 w 150"/>
                  <a:gd name="T31" fmla="*/ 2147483646 h 407"/>
                  <a:gd name="T32" fmla="*/ 2147483646 w 150"/>
                  <a:gd name="T33" fmla="*/ 2147483646 h 407"/>
                  <a:gd name="T34" fmla="*/ 2147483646 w 150"/>
                  <a:gd name="T35" fmla="*/ 2147483646 h 407"/>
                  <a:gd name="T36" fmla="*/ 2147483646 w 150"/>
                  <a:gd name="T37" fmla="*/ 2147483646 h 407"/>
                  <a:gd name="T38" fmla="*/ 2147483646 w 150"/>
                  <a:gd name="T39" fmla="*/ 2147483646 h 407"/>
                  <a:gd name="T40" fmla="*/ 2147483646 w 150"/>
                  <a:gd name="T41" fmla="*/ 2147483646 h 407"/>
                  <a:gd name="T42" fmla="*/ 2147483646 w 150"/>
                  <a:gd name="T43" fmla="*/ 2147483646 h 407"/>
                  <a:gd name="T44" fmla="*/ 2147483646 w 150"/>
                  <a:gd name="T45" fmla="*/ 2147483646 h 407"/>
                  <a:gd name="T46" fmla="*/ 2147483646 w 150"/>
                  <a:gd name="T47" fmla="*/ 2147483646 h 407"/>
                  <a:gd name="T48" fmla="*/ 2147483646 w 150"/>
                  <a:gd name="T49" fmla="*/ 2147483646 h 40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50" h="407">
                    <a:moveTo>
                      <a:pt x="0" y="0"/>
                    </a:moveTo>
                    <a:lnTo>
                      <a:pt x="20" y="10"/>
                    </a:lnTo>
                    <a:lnTo>
                      <a:pt x="17" y="34"/>
                    </a:lnTo>
                    <a:lnTo>
                      <a:pt x="36" y="22"/>
                    </a:lnTo>
                    <a:lnTo>
                      <a:pt x="33" y="50"/>
                    </a:lnTo>
                    <a:lnTo>
                      <a:pt x="58" y="46"/>
                    </a:lnTo>
                    <a:lnTo>
                      <a:pt x="39" y="69"/>
                    </a:lnTo>
                    <a:lnTo>
                      <a:pt x="91" y="73"/>
                    </a:lnTo>
                    <a:lnTo>
                      <a:pt x="61" y="101"/>
                    </a:lnTo>
                    <a:lnTo>
                      <a:pt x="105" y="101"/>
                    </a:lnTo>
                    <a:lnTo>
                      <a:pt x="75" y="130"/>
                    </a:lnTo>
                    <a:lnTo>
                      <a:pt x="121" y="127"/>
                    </a:lnTo>
                    <a:lnTo>
                      <a:pt x="92" y="167"/>
                    </a:lnTo>
                    <a:lnTo>
                      <a:pt x="133" y="164"/>
                    </a:lnTo>
                    <a:lnTo>
                      <a:pt x="98" y="199"/>
                    </a:lnTo>
                    <a:lnTo>
                      <a:pt x="150" y="205"/>
                    </a:lnTo>
                    <a:lnTo>
                      <a:pt x="105" y="237"/>
                    </a:lnTo>
                    <a:lnTo>
                      <a:pt x="150" y="250"/>
                    </a:lnTo>
                    <a:lnTo>
                      <a:pt x="101" y="266"/>
                    </a:lnTo>
                    <a:lnTo>
                      <a:pt x="146" y="293"/>
                    </a:lnTo>
                    <a:lnTo>
                      <a:pt x="98" y="312"/>
                    </a:lnTo>
                    <a:lnTo>
                      <a:pt x="140" y="343"/>
                    </a:lnTo>
                    <a:lnTo>
                      <a:pt x="98" y="355"/>
                    </a:lnTo>
                    <a:lnTo>
                      <a:pt x="121" y="382"/>
                    </a:lnTo>
                    <a:lnTo>
                      <a:pt x="88" y="407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317" name="Text Box 7"/>
            <p:cNvSpPr txBox="1">
              <a:spLocks noChangeArrowheads="1"/>
            </p:cNvSpPr>
            <p:nvPr/>
          </p:nvSpPr>
          <p:spPr bwMode="auto">
            <a:xfrm>
              <a:off x="584908" y="4456035"/>
              <a:ext cx="800219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b="1" dirty="0">
                  <a:solidFill>
                    <a:schemeClr val="accent4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发送方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电子邮件概述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0377"/>
            <a:ext cx="8229600" cy="618952"/>
          </a:xfrm>
        </p:spPr>
        <p:txBody>
          <a:bodyPr/>
          <a:lstStyle/>
          <a:p>
            <a:r>
              <a:rPr lang="zh-CN" altLang="en-US" dirty="0" smtClean="0"/>
              <a:t>电子邮件的</a:t>
            </a:r>
            <a:r>
              <a:rPr lang="zh-CN" altLang="en-US" smtClean="0"/>
              <a:t>主要构件（以单向发</a:t>
            </a:r>
            <a:r>
              <a:rPr lang="en-US" altLang="zh-CN" smtClean="0"/>
              <a:t>-</a:t>
            </a:r>
            <a:r>
              <a:rPr lang="zh-CN" altLang="en-US" smtClean="0"/>
              <a:t>收过程为例）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275" name="Oval 194"/>
          <p:cNvSpPr>
            <a:spLocks noChangeArrowheads="1"/>
          </p:cNvSpPr>
          <p:nvPr/>
        </p:nvSpPr>
        <p:spPr bwMode="auto">
          <a:xfrm>
            <a:off x="915737" y="5057419"/>
            <a:ext cx="247249" cy="169576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FF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i="0" u="none" strike="noStrike" kern="0" cap="none" spc="0" normalizeH="0" noProof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316" name="Oval 194"/>
          <p:cNvSpPr>
            <a:spLocks noChangeArrowheads="1"/>
          </p:cNvSpPr>
          <p:nvPr/>
        </p:nvSpPr>
        <p:spPr bwMode="auto">
          <a:xfrm>
            <a:off x="8032885" y="5204964"/>
            <a:ext cx="247249" cy="169576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FF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i="0" u="none" strike="noStrike" kern="0" cap="none" spc="0" normalizeH="0" noProof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grpSp>
        <p:nvGrpSpPr>
          <p:cNvPr id="338" name="组合 337"/>
          <p:cNvGrpSpPr/>
          <p:nvPr/>
        </p:nvGrpSpPr>
        <p:grpSpPr>
          <a:xfrm>
            <a:off x="2295853" y="4363674"/>
            <a:ext cx="4627463" cy="2003605"/>
            <a:chOff x="2295853" y="4219981"/>
            <a:chExt cx="4627463" cy="2003605"/>
          </a:xfrm>
        </p:grpSpPr>
        <p:graphicFrame>
          <p:nvGraphicFramePr>
            <p:cNvPr id="66" name="Object 19"/>
            <p:cNvGraphicFramePr>
              <a:graphicFrameLocks noChangeAspect="1"/>
            </p:cNvGraphicFramePr>
            <p:nvPr>
              <p:extLst/>
            </p:nvPr>
          </p:nvGraphicFramePr>
          <p:xfrm>
            <a:off x="2295853" y="4219981"/>
            <a:ext cx="4627463" cy="20036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74" name="VISIO" r:id="rId6" imgW="1687068" imgH="964692" progId="Visio.Drawing.11">
                    <p:embed/>
                  </p:oleObj>
                </mc:Choice>
                <mc:Fallback>
                  <p:oleObj name="VISIO" r:id="rId6" imgW="1687068" imgH="964692" progId="Visio.Drawing.11">
                    <p:embed/>
                    <p:pic>
                      <p:nvPicPr>
                        <p:cNvPr id="0" name="Picture 1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5853" y="4219981"/>
                          <a:ext cx="4627463" cy="2003605"/>
                        </a:xfrm>
                        <a:prstGeom prst="rect">
                          <a:avLst/>
                        </a:prstGeom>
                        <a:noFill/>
                        <a:effectLst>
                          <a:outerShdw dist="25400" dir="54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1" name="Text Box 7"/>
            <p:cNvSpPr txBox="1">
              <a:spLocks noChangeArrowheads="1"/>
            </p:cNvSpPr>
            <p:nvPr/>
          </p:nvSpPr>
          <p:spPr bwMode="auto">
            <a:xfrm>
              <a:off x="4163041" y="4881293"/>
              <a:ext cx="87716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00" b="1" dirty="0">
                  <a:solidFill>
                    <a:schemeClr val="accent4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互联网</a:t>
              </a:r>
            </a:p>
          </p:txBody>
        </p:sp>
      </p:grpSp>
      <p:grpSp>
        <p:nvGrpSpPr>
          <p:cNvPr id="324" name="组合 323"/>
          <p:cNvGrpSpPr/>
          <p:nvPr/>
        </p:nvGrpSpPr>
        <p:grpSpPr>
          <a:xfrm>
            <a:off x="2157904" y="4753158"/>
            <a:ext cx="1210588" cy="1644644"/>
            <a:chOff x="2157904" y="4609465"/>
            <a:chExt cx="1210588" cy="1644644"/>
          </a:xfrm>
        </p:grpSpPr>
        <p:grpSp>
          <p:nvGrpSpPr>
            <p:cNvPr id="65" name="组合 64"/>
            <p:cNvGrpSpPr/>
            <p:nvPr/>
          </p:nvGrpSpPr>
          <p:grpSpPr>
            <a:xfrm>
              <a:off x="2558098" y="4609465"/>
              <a:ext cx="704951" cy="1046248"/>
              <a:chOff x="5260612" y="3902529"/>
              <a:chExt cx="822325" cy="1114425"/>
            </a:xfrm>
          </p:grpSpPr>
          <p:pic>
            <p:nvPicPr>
              <p:cNvPr id="30" name="Picture 36" descr="Class4_5Switch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60612" y="3902529"/>
                <a:ext cx="822325" cy="11144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1" name="Group 320"/>
              <p:cNvGrpSpPr>
                <a:grpSpLocks/>
              </p:cNvGrpSpPr>
              <p:nvPr/>
            </p:nvGrpSpPr>
            <p:grpSpPr bwMode="auto">
              <a:xfrm>
                <a:off x="5260612" y="4508595"/>
                <a:ext cx="630737" cy="409689"/>
                <a:chOff x="1296" y="768"/>
                <a:chExt cx="556" cy="336"/>
              </a:xfrm>
              <a:effectLst/>
            </p:grpSpPr>
            <p:sp>
              <p:nvSpPr>
                <p:cNvPr id="32" name="Rectangle 321"/>
                <p:cNvSpPr>
                  <a:spLocks noChangeArrowheads="1"/>
                </p:cNvSpPr>
                <p:nvPr/>
              </p:nvSpPr>
              <p:spPr bwMode="auto">
                <a:xfrm>
                  <a:off x="1296" y="768"/>
                  <a:ext cx="556" cy="336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1C1C1C"/>
                  </a:outerShdw>
                </a:effectLst>
              </p:spPr>
              <p:txBody>
                <a:bodyPr wrap="none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zh-CN" sz="1600" i="0" u="none" strike="noStrike" kern="0" cap="none" spc="0" normalizeH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grpSp>
              <p:nvGrpSpPr>
                <p:cNvPr id="33" name="Group 322"/>
                <p:cNvGrpSpPr>
                  <a:grpSpLocks/>
                </p:cNvGrpSpPr>
                <p:nvPr/>
              </p:nvGrpSpPr>
              <p:grpSpPr bwMode="auto">
                <a:xfrm>
                  <a:off x="1367" y="829"/>
                  <a:ext cx="393" cy="214"/>
                  <a:chOff x="2928" y="3744"/>
                  <a:chExt cx="528" cy="336"/>
                </a:xfrm>
              </p:grpSpPr>
              <p:grpSp>
                <p:nvGrpSpPr>
                  <p:cNvPr id="34" name="Group 323"/>
                  <p:cNvGrpSpPr>
                    <a:grpSpLocks/>
                  </p:cNvGrpSpPr>
                  <p:nvPr/>
                </p:nvGrpSpPr>
                <p:grpSpPr bwMode="auto">
                  <a:xfrm>
                    <a:off x="3024" y="3744"/>
                    <a:ext cx="432" cy="240"/>
                    <a:chOff x="2736" y="3648"/>
                    <a:chExt cx="432" cy="240"/>
                  </a:xfrm>
                </p:grpSpPr>
                <p:grpSp>
                  <p:nvGrpSpPr>
                    <p:cNvPr id="49" name="Group 32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36" y="3648"/>
                      <a:ext cx="432" cy="240"/>
                      <a:chOff x="2592" y="3504"/>
                      <a:chExt cx="576" cy="384"/>
                    </a:xfrm>
                  </p:grpSpPr>
                  <p:sp>
                    <p:nvSpPr>
                      <p:cNvPr id="51" name="Rectangle 32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592" y="3504"/>
                        <a:ext cx="576" cy="384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2000" i="0" u="none" strike="noStrike" kern="0" cap="none" spc="0" normalizeH="0" noProof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52" name="Freeform 32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592" y="3504"/>
                        <a:ext cx="576" cy="240"/>
                      </a:xfrm>
                      <a:custGeom>
                        <a:avLst/>
                        <a:gdLst>
                          <a:gd name="T0" fmla="*/ 0 w 576"/>
                          <a:gd name="T1" fmla="*/ 0 h 240"/>
                          <a:gd name="T2" fmla="*/ 288 w 576"/>
                          <a:gd name="T3" fmla="*/ 240 h 240"/>
                          <a:gd name="T4" fmla="*/ 576 w 576"/>
                          <a:gd name="T5" fmla="*/ 0 h 240"/>
                          <a:gd name="T6" fmla="*/ 0 60000 65536"/>
                          <a:gd name="T7" fmla="*/ 0 60000 65536"/>
                          <a:gd name="T8" fmla="*/ 0 60000 65536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0" t="0" r="r" b="b"/>
                        <a:pathLst>
                          <a:path w="576" h="240">
                            <a:moveTo>
                              <a:pt x="0" y="0"/>
                            </a:moveTo>
                            <a:lnTo>
                              <a:pt x="288" y="240"/>
                            </a:lnTo>
                            <a:lnTo>
                              <a:pt x="576" y="0"/>
                            </a:lnTo>
                          </a:path>
                        </a:pathLst>
                      </a:custGeom>
                      <a:solidFill>
                        <a:srgbClr val="FFFF99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2000" i="0" u="none" strike="noStrike" kern="0" cap="none" spc="0" normalizeH="0" noProof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53" name="Line 327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592" y="3704"/>
                        <a:ext cx="232" cy="18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2000" i="0" u="none" strike="noStrike" kern="0" cap="none" spc="0" normalizeH="0" noProof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54" name="Line 328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2936" y="3704"/>
                        <a:ext cx="232" cy="18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2000" i="0" u="none" strike="noStrike" kern="0" cap="none" spc="0" normalizeH="0" noProof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sp>
                  <p:nvSpPr>
                    <p:cNvPr id="50" name="Line 32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36" y="3648"/>
                      <a:ext cx="424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2000" i="0" u="none" strike="noStrike" kern="0" cap="none" spc="0" normalizeH="0" noProof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35" name="Group 330"/>
                  <p:cNvGrpSpPr>
                    <a:grpSpLocks/>
                  </p:cNvGrpSpPr>
                  <p:nvPr/>
                </p:nvGrpSpPr>
                <p:grpSpPr bwMode="auto">
                  <a:xfrm>
                    <a:off x="2976" y="3792"/>
                    <a:ext cx="432" cy="240"/>
                    <a:chOff x="2736" y="3648"/>
                    <a:chExt cx="432" cy="240"/>
                  </a:xfrm>
                </p:grpSpPr>
                <p:grpSp>
                  <p:nvGrpSpPr>
                    <p:cNvPr id="43" name="Group 33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36" y="3648"/>
                      <a:ext cx="432" cy="240"/>
                      <a:chOff x="2592" y="3504"/>
                      <a:chExt cx="576" cy="384"/>
                    </a:xfrm>
                  </p:grpSpPr>
                  <p:sp>
                    <p:nvSpPr>
                      <p:cNvPr id="45" name="Rectangle 33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592" y="3504"/>
                        <a:ext cx="576" cy="384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2000" i="0" u="none" strike="noStrike" kern="0" cap="none" spc="0" normalizeH="0" noProof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46" name="Freeform 33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592" y="3504"/>
                        <a:ext cx="576" cy="240"/>
                      </a:xfrm>
                      <a:custGeom>
                        <a:avLst/>
                        <a:gdLst>
                          <a:gd name="T0" fmla="*/ 0 w 576"/>
                          <a:gd name="T1" fmla="*/ 0 h 240"/>
                          <a:gd name="T2" fmla="*/ 288 w 576"/>
                          <a:gd name="T3" fmla="*/ 240 h 240"/>
                          <a:gd name="T4" fmla="*/ 576 w 576"/>
                          <a:gd name="T5" fmla="*/ 0 h 240"/>
                          <a:gd name="T6" fmla="*/ 0 60000 65536"/>
                          <a:gd name="T7" fmla="*/ 0 60000 65536"/>
                          <a:gd name="T8" fmla="*/ 0 60000 65536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0" t="0" r="r" b="b"/>
                        <a:pathLst>
                          <a:path w="576" h="240">
                            <a:moveTo>
                              <a:pt x="0" y="0"/>
                            </a:moveTo>
                            <a:lnTo>
                              <a:pt x="288" y="240"/>
                            </a:lnTo>
                            <a:lnTo>
                              <a:pt x="576" y="0"/>
                            </a:lnTo>
                          </a:path>
                        </a:pathLst>
                      </a:custGeom>
                      <a:solidFill>
                        <a:srgbClr val="FFFF99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2000" i="0" u="none" strike="noStrike" kern="0" cap="none" spc="0" normalizeH="0" noProof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47" name="Line 334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592" y="3704"/>
                        <a:ext cx="232" cy="18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2000" i="0" u="none" strike="noStrike" kern="0" cap="none" spc="0" normalizeH="0" noProof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48" name="Line 335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2936" y="3704"/>
                        <a:ext cx="232" cy="18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2000" i="0" u="none" strike="noStrike" kern="0" cap="none" spc="0" normalizeH="0" noProof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sp>
                  <p:nvSpPr>
                    <p:cNvPr id="44" name="Line 3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36" y="3648"/>
                      <a:ext cx="424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2000" i="0" u="none" strike="noStrike" kern="0" cap="none" spc="0" normalizeH="0" noProof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36" name="Group 337"/>
                  <p:cNvGrpSpPr>
                    <a:grpSpLocks/>
                  </p:cNvGrpSpPr>
                  <p:nvPr/>
                </p:nvGrpSpPr>
                <p:grpSpPr bwMode="auto">
                  <a:xfrm>
                    <a:off x="2928" y="3840"/>
                    <a:ext cx="432" cy="240"/>
                    <a:chOff x="2736" y="3648"/>
                    <a:chExt cx="432" cy="240"/>
                  </a:xfrm>
                </p:grpSpPr>
                <p:grpSp>
                  <p:nvGrpSpPr>
                    <p:cNvPr id="37" name="Group 33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36" y="3648"/>
                      <a:ext cx="432" cy="240"/>
                      <a:chOff x="2592" y="3504"/>
                      <a:chExt cx="576" cy="384"/>
                    </a:xfrm>
                  </p:grpSpPr>
                  <p:sp>
                    <p:nvSpPr>
                      <p:cNvPr id="39" name="Rectangle 33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592" y="3504"/>
                        <a:ext cx="576" cy="384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2000" i="0" u="none" strike="noStrike" kern="0" cap="none" spc="0" normalizeH="0" noProof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40" name="Freeform 34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592" y="3504"/>
                        <a:ext cx="576" cy="240"/>
                      </a:xfrm>
                      <a:custGeom>
                        <a:avLst/>
                        <a:gdLst>
                          <a:gd name="T0" fmla="*/ 0 w 576"/>
                          <a:gd name="T1" fmla="*/ 0 h 240"/>
                          <a:gd name="T2" fmla="*/ 288 w 576"/>
                          <a:gd name="T3" fmla="*/ 240 h 240"/>
                          <a:gd name="T4" fmla="*/ 576 w 576"/>
                          <a:gd name="T5" fmla="*/ 0 h 240"/>
                          <a:gd name="T6" fmla="*/ 0 60000 65536"/>
                          <a:gd name="T7" fmla="*/ 0 60000 65536"/>
                          <a:gd name="T8" fmla="*/ 0 60000 65536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0" t="0" r="r" b="b"/>
                        <a:pathLst>
                          <a:path w="576" h="240">
                            <a:moveTo>
                              <a:pt x="0" y="0"/>
                            </a:moveTo>
                            <a:lnTo>
                              <a:pt x="288" y="240"/>
                            </a:lnTo>
                            <a:lnTo>
                              <a:pt x="576" y="0"/>
                            </a:lnTo>
                          </a:path>
                        </a:pathLst>
                      </a:custGeom>
                      <a:solidFill>
                        <a:srgbClr val="FFFF99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2000" i="0" u="none" strike="noStrike" kern="0" cap="none" spc="0" normalizeH="0" noProof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41" name="Line 341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592" y="3704"/>
                        <a:ext cx="232" cy="18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2000" i="0" u="none" strike="noStrike" kern="0" cap="none" spc="0" normalizeH="0" noProof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42" name="Line 342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2936" y="3704"/>
                        <a:ext cx="232" cy="18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2000" i="0" u="none" strike="noStrike" kern="0" cap="none" spc="0" normalizeH="0" noProof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sp>
                  <p:nvSpPr>
                    <p:cNvPr id="38" name="Line 34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36" y="3648"/>
                      <a:ext cx="424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2000" i="0" u="none" strike="noStrike" kern="0" cap="none" spc="0" normalizeH="0" noProof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</p:grpSp>
          </p:grpSp>
          <p:grpSp>
            <p:nvGrpSpPr>
              <p:cNvPr id="55" name="Group 310"/>
              <p:cNvGrpSpPr>
                <a:grpSpLocks/>
              </p:cNvGrpSpPr>
              <p:nvPr/>
            </p:nvGrpSpPr>
            <p:grpSpPr bwMode="auto">
              <a:xfrm>
                <a:off x="5414616" y="4074315"/>
                <a:ext cx="341198" cy="343293"/>
                <a:chOff x="2351" y="2975"/>
                <a:chExt cx="481" cy="433"/>
              </a:xfrm>
            </p:grpSpPr>
            <p:sp>
              <p:nvSpPr>
                <p:cNvPr id="56" name="Rectangle 311"/>
                <p:cNvSpPr>
                  <a:spLocks noChangeArrowheads="1"/>
                </p:cNvSpPr>
                <p:nvPr/>
              </p:nvSpPr>
              <p:spPr bwMode="auto">
                <a:xfrm rot="-5400000">
                  <a:off x="2376" y="2952"/>
                  <a:ext cx="432" cy="480"/>
                </a:xfrm>
                <a:prstGeom prst="rect">
                  <a:avLst/>
                </a:prstGeom>
                <a:solidFill>
                  <a:srgbClr val="CCECFF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1C1C1C"/>
                  </a:outerShdw>
                </a:effec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i="0" u="none" strike="noStrike" kern="0" cap="none" spc="0" normalizeH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7" name="Line 312"/>
                <p:cNvSpPr>
                  <a:spLocks noChangeShapeType="1"/>
                </p:cNvSpPr>
                <p:nvPr/>
              </p:nvSpPr>
              <p:spPr bwMode="auto">
                <a:xfrm rot="10800000">
                  <a:off x="2351" y="3321"/>
                  <a:ext cx="4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i="0" u="none" strike="noStrike" kern="0" cap="none" spc="0" normalizeH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8" name="Line 313"/>
                <p:cNvSpPr>
                  <a:spLocks noChangeShapeType="1"/>
                </p:cNvSpPr>
                <p:nvPr/>
              </p:nvSpPr>
              <p:spPr bwMode="auto">
                <a:xfrm rot="10800000">
                  <a:off x="2351" y="3234"/>
                  <a:ext cx="4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i="0" u="none" strike="noStrike" kern="0" cap="none" spc="0" normalizeH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9" name="Line 314"/>
                <p:cNvSpPr>
                  <a:spLocks noChangeShapeType="1"/>
                </p:cNvSpPr>
                <p:nvPr/>
              </p:nvSpPr>
              <p:spPr bwMode="auto">
                <a:xfrm rot="10800000">
                  <a:off x="2351" y="3148"/>
                  <a:ext cx="4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i="0" u="none" strike="noStrike" kern="0" cap="none" spc="0" normalizeH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0" name="Line 315"/>
                <p:cNvSpPr>
                  <a:spLocks noChangeShapeType="1"/>
                </p:cNvSpPr>
                <p:nvPr/>
              </p:nvSpPr>
              <p:spPr bwMode="auto">
                <a:xfrm rot="10800000">
                  <a:off x="2351" y="3061"/>
                  <a:ext cx="4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i="0" u="none" strike="noStrike" kern="0" cap="none" spc="0" normalizeH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1" name="Line 316"/>
                <p:cNvSpPr>
                  <a:spLocks noChangeShapeType="1"/>
                </p:cNvSpPr>
                <p:nvPr/>
              </p:nvSpPr>
              <p:spPr bwMode="auto">
                <a:xfrm rot="5400000">
                  <a:off x="2519" y="3191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i="0" u="none" strike="noStrike" kern="0" cap="none" spc="0" normalizeH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2" name="Line 317"/>
                <p:cNvSpPr>
                  <a:spLocks noChangeShapeType="1"/>
                </p:cNvSpPr>
                <p:nvPr/>
              </p:nvSpPr>
              <p:spPr bwMode="auto">
                <a:xfrm rot="5400000">
                  <a:off x="2423" y="3191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i="0" u="none" strike="noStrike" kern="0" cap="none" spc="0" normalizeH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3" name="Line 318"/>
                <p:cNvSpPr>
                  <a:spLocks noChangeShapeType="1"/>
                </p:cNvSpPr>
                <p:nvPr/>
              </p:nvSpPr>
              <p:spPr bwMode="auto">
                <a:xfrm rot="5400000">
                  <a:off x="2327" y="3191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i="0" u="none" strike="noStrike" kern="0" cap="none" spc="0" normalizeH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4" name="Line 319"/>
                <p:cNvSpPr>
                  <a:spLocks noChangeShapeType="1"/>
                </p:cNvSpPr>
                <p:nvPr/>
              </p:nvSpPr>
              <p:spPr bwMode="auto">
                <a:xfrm rot="5400000">
                  <a:off x="2231" y="3191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i="0" u="none" strike="noStrike" kern="0" cap="none" spc="0" normalizeH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</p:grpSp>
        <p:sp>
          <p:nvSpPr>
            <p:cNvPr id="322" name="Text Box 7"/>
            <p:cNvSpPr txBox="1">
              <a:spLocks noChangeArrowheads="1"/>
            </p:cNvSpPr>
            <p:nvPr/>
          </p:nvSpPr>
          <p:spPr bwMode="auto">
            <a:xfrm>
              <a:off x="2157904" y="5669334"/>
              <a:ext cx="1210588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b="1" dirty="0" smtClean="0">
                  <a:solidFill>
                    <a:schemeClr val="accent4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邮件服务器</a:t>
              </a:r>
              <a:endParaRPr kumimoji="1" lang="en-US" altLang="zh-CN" sz="1600" b="1" dirty="0" smtClean="0">
                <a:solidFill>
                  <a:schemeClr val="accent4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 smtClean="0">
                  <a:solidFill>
                    <a:schemeClr val="accent4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(</a:t>
              </a:r>
              <a:r>
                <a:rPr kumimoji="1" lang="zh-CN" altLang="en-US" sz="1600" b="1" dirty="0" smtClean="0">
                  <a:solidFill>
                    <a:schemeClr val="accent4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发送方</a:t>
              </a:r>
              <a:r>
                <a:rPr kumimoji="1" lang="en-US" altLang="zh-CN" sz="1600" b="1" dirty="0" smtClean="0">
                  <a:solidFill>
                    <a:schemeClr val="accent4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)</a:t>
              </a:r>
              <a:endParaRPr kumimoji="1" lang="zh-CN" altLang="en-US" sz="1600" b="1" dirty="0">
                <a:solidFill>
                  <a:schemeClr val="accent4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325" name="组合 324"/>
          <p:cNvGrpSpPr/>
          <p:nvPr/>
        </p:nvGrpSpPr>
        <p:grpSpPr>
          <a:xfrm>
            <a:off x="6162724" y="4737729"/>
            <a:ext cx="1210588" cy="1574606"/>
            <a:chOff x="6124036" y="4648980"/>
            <a:chExt cx="1210588" cy="1574606"/>
          </a:xfrm>
        </p:grpSpPr>
        <p:grpSp>
          <p:nvGrpSpPr>
            <p:cNvPr id="279" name="组合 278"/>
            <p:cNvGrpSpPr/>
            <p:nvPr/>
          </p:nvGrpSpPr>
          <p:grpSpPr>
            <a:xfrm>
              <a:off x="6141153" y="4648980"/>
              <a:ext cx="704951" cy="1046248"/>
              <a:chOff x="5260612" y="3902529"/>
              <a:chExt cx="822325" cy="1114425"/>
            </a:xfrm>
          </p:grpSpPr>
          <p:pic>
            <p:nvPicPr>
              <p:cNvPr id="280" name="Picture 36" descr="Class4_5Switch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60612" y="3902529"/>
                <a:ext cx="822325" cy="11144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81" name="Group 320"/>
              <p:cNvGrpSpPr>
                <a:grpSpLocks/>
              </p:cNvGrpSpPr>
              <p:nvPr/>
            </p:nvGrpSpPr>
            <p:grpSpPr bwMode="auto">
              <a:xfrm>
                <a:off x="5260612" y="4508595"/>
                <a:ext cx="630737" cy="409689"/>
                <a:chOff x="1296" y="768"/>
                <a:chExt cx="556" cy="336"/>
              </a:xfrm>
              <a:effectLst/>
            </p:grpSpPr>
            <p:sp>
              <p:nvSpPr>
                <p:cNvPr id="292" name="Rectangle 321"/>
                <p:cNvSpPr>
                  <a:spLocks noChangeArrowheads="1"/>
                </p:cNvSpPr>
                <p:nvPr/>
              </p:nvSpPr>
              <p:spPr bwMode="auto">
                <a:xfrm>
                  <a:off x="1296" y="768"/>
                  <a:ext cx="556" cy="336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1C1C1C"/>
                  </a:outerShdw>
                </a:effectLst>
              </p:spPr>
              <p:txBody>
                <a:bodyPr wrap="none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zh-CN" sz="1600" i="0" u="none" strike="noStrike" kern="0" cap="none" spc="0" normalizeH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grpSp>
              <p:nvGrpSpPr>
                <p:cNvPr id="293" name="Group 322"/>
                <p:cNvGrpSpPr>
                  <a:grpSpLocks/>
                </p:cNvGrpSpPr>
                <p:nvPr/>
              </p:nvGrpSpPr>
              <p:grpSpPr bwMode="auto">
                <a:xfrm>
                  <a:off x="1367" y="829"/>
                  <a:ext cx="393" cy="214"/>
                  <a:chOff x="2928" y="3744"/>
                  <a:chExt cx="528" cy="336"/>
                </a:xfrm>
              </p:grpSpPr>
              <p:grpSp>
                <p:nvGrpSpPr>
                  <p:cNvPr id="294" name="Group 323"/>
                  <p:cNvGrpSpPr>
                    <a:grpSpLocks/>
                  </p:cNvGrpSpPr>
                  <p:nvPr/>
                </p:nvGrpSpPr>
                <p:grpSpPr bwMode="auto">
                  <a:xfrm>
                    <a:off x="3024" y="3744"/>
                    <a:ext cx="432" cy="240"/>
                    <a:chOff x="2736" y="3648"/>
                    <a:chExt cx="432" cy="240"/>
                  </a:xfrm>
                </p:grpSpPr>
                <p:grpSp>
                  <p:nvGrpSpPr>
                    <p:cNvPr id="309" name="Group 32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36" y="3648"/>
                      <a:ext cx="432" cy="240"/>
                      <a:chOff x="2592" y="3504"/>
                      <a:chExt cx="576" cy="384"/>
                    </a:xfrm>
                  </p:grpSpPr>
                  <p:sp>
                    <p:nvSpPr>
                      <p:cNvPr id="311" name="Rectangle 32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592" y="3504"/>
                        <a:ext cx="576" cy="384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2000" i="0" u="none" strike="noStrike" kern="0" cap="none" spc="0" normalizeH="0" noProof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312" name="Freeform 32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592" y="3504"/>
                        <a:ext cx="576" cy="240"/>
                      </a:xfrm>
                      <a:custGeom>
                        <a:avLst/>
                        <a:gdLst>
                          <a:gd name="T0" fmla="*/ 0 w 576"/>
                          <a:gd name="T1" fmla="*/ 0 h 240"/>
                          <a:gd name="T2" fmla="*/ 288 w 576"/>
                          <a:gd name="T3" fmla="*/ 240 h 240"/>
                          <a:gd name="T4" fmla="*/ 576 w 576"/>
                          <a:gd name="T5" fmla="*/ 0 h 240"/>
                          <a:gd name="T6" fmla="*/ 0 60000 65536"/>
                          <a:gd name="T7" fmla="*/ 0 60000 65536"/>
                          <a:gd name="T8" fmla="*/ 0 60000 65536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0" t="0" r="r" b="b"/>
                        <a:pathLst>
                          <a:path w="576" h="240">
                            <a:moveTo>
                              <a:pt x="0" y="0"/>
                            </a:moveTo>
                            <a:lnTo>
                              <a:pt x="288" y="240"/>
                            </a:lnTo>
                            <a:lnTo>
                              <a:pt x="576" y="0"/>
                            </a:lnTo>
                          </a:path>
                        </a:pathLst>
                      </a:custGeom>
                      <a:solidFill>
                        <a:srgbClr val="FFFF99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2000" i="0" u="none" strike="noStrike" kern="0" cap="none" spc="0" normalizeH="0" noProof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313" name="Line 327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592" y="3704"/>
                        <a:ext cx="232" cy="18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2000" i="0" u="none" strike="noStrike" kern="0" cap="none" spc="0" normalizeH="0" noProof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314" name="Line 328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2936" y="3704"/>
                        <a:ext cx="232" cy="18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2000" i="0" u="none" strike="noStrike" kern="0" cap="none" spc="0" normalizeH="0" noProof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sp>
                  <p:nvSpPr>
                    <p:cNvPr id="310" name="Line 32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36" y="3648"/>
                      <a:ext cx="424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2000" i="0" u="none" strike="noStrike" kern="0" cap="none" spc="0" normalizeH="0" noProof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295" name="Group 330"/>
                  <p:cNvGrpSpPr>
                    <a:grpSpLocks/>
                  </p:cNvGrpSpPr>
                  <p:nvPr/>
                </p:nvGrpSpPr>
                <p:grpSpPr bwMode="auto">
                  <a:xfrm>
                    <a:off x="2976" y="3792"/>
                    <a:ext cx="432" cy="240"/>
                    <a:chOff x="2736" y="3648"/>
                    <a:chExt cx="432" cy="240"/>
                  </a:xfrm>
                </p:grpSpPr>
                <p:grpSp>
                  <p:nvGrpSpPr>
                    <p:cNvPr id="303" name="Group 33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36" y="3648"/>
                      <a:ext cx="432" cy="240"/>
                      <a:chOff x="2592" y="3504"/>
                      <a:chExt cx="576" cy="384"/>
                    </a:xfrm>
                  </p:grpSpPr>
                  <p:sp>
                    <p:nvSpPr>
                      <p:cNvPr id="305" name="Rectangle 33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592" y="3504"/>
                        <a:ext cx="576" cy="384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2000" i="0" u="none" strike="noStrike" kern="0" cap="none" spc="0" normalizeH="0" noProof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306" name="Freeform 33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592" y="3504"/>
                        <a:ext cx="576" cy="240"/>
                      </a:xfrm>
                      <a:custGeom>
                        <a:avLst/>
                        <a:gdLst>
                          <a:gd name="T0" fmla="*/ 0 w 576"/>
                          <a:gd name="T1" fmla="*/ 0 h 240"/>
                          <a:gd name="T2" fmla="*/ 288 w 576"/>
                          <a:gd name="T3" fmla="*/ 240 h 240"/>
                          <a:gd name="T4" fmla="*/ 576 w 576"/>
                          <a:gd name="T5" fmla="*/ 0 h 240"/>
                          <a:gd name="T6" fmla="*/ 0 60000 65536"/>
                          <a:gd name="T7" fmla="*/ 0 60000 65536"/>
                          <a:gd name="T8" fmla="*/ 0 60000 65536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0" t="0" r="r" b="b"/>
                        <a:pathLst>
                          <a:path w="576" h="240">
                            <a:moveTo>
                              <a:pt x="0" y="0"/>
                            </a:moveTo>
                            <a:lnTo>
                              <a:pt x="288" y="240"/>
                            </a:lnTo>
                            <a:lnTo>
                              <a:pt x="576" y="0"/>
                            </a:lnTo>
                          </a:path>
                        </a:pathLst>
                      </a:custGeom>
                      <a:solidFill>
                        <a:srgbClr val="FFFF99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2000" i="0" u="none" strike="noStrike" kern="0" cap="none" spc="0" normalizeH="0" noProof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307" name="Line 334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592" y="3704"/>
                        <a:ext cx="232" cy="18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2000" i="0" u="none" strike="noStrike" kern="0" cap="none" spc="0" normalizeH="0" noProof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308" name="Line 335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2936" y="3704"/>
                        <a:ext cx="232" cy="18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2000" i="0" u="none" strike="noStrike" kern="0" cap="none" spc="0" normalizeH="0" noProof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sp>
                  <p:nvSpPr>
                    <p:cNvPr id="304" name="Line 3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36" y="3648"/>
                      <a:ext cx="424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2000" i="0" u="none" strike="noStrike" kern="0" cap="none" spc="0" normalizeH="0" noProof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296" name="Group 337"/>
                  <p:cNvGrpSpPr>
                    <a:grpSpLocks/>
                  </p:cNvGrpSpPr>
                  <p:nvPr/>
                </p:nvGrpSpPr>
                <p:grpSpPr bwMode="auto">
                  <a:xfrm>
                    <a:off x="2928" y="3840"/>
                    <a:ext cx="432" cy="240"/>
                    <a:chOff x="2736" y="3648"/>
                    <a:chExt cx="432" cy="240"/>
                  </a:xfrm>
                </p:grpSpPr>
                <p:grpSp>
                  <p:nvGrpSpPr>
                    <p:cNvPr id="297" name="Group 33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36" y="3648"/>
                      <a:ext cx="432" cy="240"/>
                      <a:chOff x="2592" y="3504"/>
                      <a:chExt cx="576" cy="384"/>
                    </a:xfrm>
                  </p:grpSpPr>
                  <p:sp>
                    <p:nvSpPr>
                      <p:cNvPr id="299" name="Rectangle 33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592" y="3504"/>
                        <a:ext cx="576" cy="384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2000" i="0" u="none" strike="noStrike" kern="0" cap="none" spc="0" normalizeH="0" noProof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300" name="Freeform 34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592" y="3504"/>
                        <a:ext cx="576" cy="240"/>
                      </a:xfrm>
                      <a:custGeom>
                        <a:avLst/>
                        <a:gdLst>
                          <a:gd name="T0" fmla="*/ 0 w 576"/>
                          <a:gd name="T1" fmla="*/ 0 h 240"/>
                          <a:gd name="T2" fmla="*/ 288 w 576"/>
                          <a:gd name="T3" fmla="*/ 240 h 240"/>
                          <a:gd name="T4" fmla="*/ 576 w 576"/>
                          <a:gd name="T5" fmla="*/ 0 h 240"/>
                          <a:gd name="T6" fmla="*/ 0 60000 65536"/>
                          <a:gd name="T7" fmla="*/ 0 60000 65536"/>
                          <a:gd name="T8" fmla="*/ 0 60000 65536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0" t="0" r="r" b="b"/>
                        <a:pathLst>
                          <a:path w="576" h="240">
                            <a:moveTo>
                              <a:pt x="0" y="0"/>
                            </a:moveTo>
                            <a:lnTo>
                              <a:pt x="288" y="240"/>
                            </a:lnTo>
                            <a:lnTo>
                              <a:pt x="576" y="0"/>
                            </a:lnTo>
                          </a:path>
                        </a:pathLst>
                      </a:custGeom>
                      <a:solidFill>
                        <a:srgbClr val="FFFF99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2000" i="0" u="none" strike="noStrike" kern="0" cap="none" spc="0" normalizeH="0" noProof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301" name="Line 341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592" y="3704"/>
                        <a:ext cx="232" cy="18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2000" i="0" u="none" strike="noStrike" kern="0" cap="none" spc="0" normalizeH="0" noProof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302" name="Line 342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2936" y="3704"/>
                        <a:ext cx="232" cy="18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2000" i="0" u="none" strike="noStrike" kern="0" cap="none" spc="0" normalizeH="0" noProof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sp>
                  <p:nvSpPr>
                    <p:cNvPr id="298" name="Line 34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36" y="3648"/>
                      <a:ext cx="424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2000" i="0" u="none" strike="noStrike" kern="0" cap="none" spc="0" normalizeH="0" noProof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</p:grpSp>
          </p:grpSp>
          <p:grpSp>
            <p:nvGrpSpPr>
              <p:cNvPr id="282" name="Group 310"/>
              <p:cNvGrpSpPr>
                <a:grpSpLocks/>
              </p:cNvGrpSpPr>
              <p:nvPr/>
            </p:nvGrpSpPr>
            <p:grpSpPr bwMode="auto">
              <a:xfrm>
                <a:off x="5414616" y="4074315"/>
                <a:ext cx="341198" cy="343293"/>
                <a:chOff x="2351" y="2975"/>
                <a:chExt cx="481" cy="433"/>
              </a:xfrm>
            </p:grpSpPr>
            <p:sp>
              <p:nvSpPr>
                <p:cNvPr id="283" name="Rectangle 311"/>
                <p:cNvSpPr>
                  <a:spLocks noChangeArrowheads="1"/>
                </p:cNvSpPr>
                <p:nvPr/>
              </p:nvSpPr>
              <p:spPr bwMode="auto">
                <a:xfrm rot="-5400000">
                  <a:off x="2376" y="2952"/>
                  <a:ext cx="432" cy="480"/>
                </a:xfrm>
                <a:prstGeom prst="rect">
                  <a:avLst/>
                </a:prstGeom>
                <a:solidFill>
                  <a:srgbClr val="CCECFF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1C1C1C"/>
                  </a:outerShdw>
                </a:effec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i="0" u="none" strike="noStrike" kern="0" cap="none" spc="0" normalizeH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84" name="Line 312"/>
                <p:cNvSpPr>
                  <a:spLocks noChangeShapeType="1"/>
                </p:cNvSpPr>
                <p:nvPr/>
              </p:nvSpPr>
              <p:spPr bwMode="auto">
                <a:xfrm rot="10800000">
                  <a:off x="2351" y="3321"/>
                  <a:ext cx="4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i="0" u="none" strike="noStrike" kern="0" cap="none" spc="0" normalizeH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85" name="Line 313"/>
                <p:cNvSpPr>
                  <a:spLocks noChangeShapeType="1"/>
                </p:cNvSpPr>
                <p:nvPr/>
              </p:nvSpPr>
              <p:spPr bwMode="auto">
                <a:xfrm rot="10800000">
                  <a:off x="2351" y="3234"/>
                  <a:ext cx="4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i="0" u="none" strike="noStrike" kern="0" cap="none" spc="0" normalizeH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86" name="Line 314"/>
                <p:cNvSpPr>
                  <a:spLocks noChangeShapeType="1"/>
                </p:cNvSpPr>
                <p:nvPr/>
              </p:nvSpPr>
              <p:spPr bwMode="auto">
                <a:xfrm rot="10800000">
                  <a:off x="2351" y="3148"/>
                  <a:ext cx="4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i="0" u="none" strike="noStrike" kern="0" cap="none" spc="0" normalizeH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87" name="Line 315"/>
                <p:cNvSpPr>
                  <a:spLocks noChangeShapeType="1"/>
                </p:cNvSpPr>
                <p:nvPr/>
              </p:nvSpPr>
              <p:spPr bwMode="auto">
                <a:xfrm rot="10800000">
                  <a:off x="2351" y="3061"/>
                  <a:ext cx="4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i="0" u="none" strike="noStrike" kern="0" cap="none" spc="0" normalizeH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88" name="Line 316"/>
                <p:cNvSpPr>
                  <a:spLocks noChangeShapeType="1"/>
                </p:cNvSpPr>
                <p:nvPr/>
              </p:nvSpPr>
              <p:spPr bwMode="auto">
                <a:xfrm rot="5400000">
                  <a:off x="2519" y="3191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i="0" u="none" strike="noStrike" kern="0" cap="none" spc="0" normalizeH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89" name="Line 317"/>
                <p:cNvSpPr>
                  <a:spLocks noChangeShapeType="1"/>
                </p:cNvSpPr>
                <p:nvPr/>
              </p:nvSpPr>
              <p:spPr bwMode="auto">
                <a:xfrm rot="5400000">
                  <a:off x="2423" y="3191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i="0" u="none" strike="noStrike" kern="0" cap="none" spc="0" normalizeH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90" name="Line 318"/>
                <p:cNvSpPr>
                  <a:spLocks noChangeShapeType="1"/>
                </p:cNvSpPr>
                <p:nvPr/>
              </p:nvSpPr>
              <p:spPr bwMode="auto">
                <a:xfrm rot="5400000">
                  <a:off x="2327" y="3191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i="0" u="none" strike="noStrike" kern="0" cap="none" spc="0" normalizeH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91" name="Line 319"/>
                <p:cNvSpPr>
                  <a:spLocks noChangeShapeType="1"/>
                </p:cNvSpPr>
                <p:nvPr/>
              </p:nvSpPr>
              <p:spPr bwMode="auto">
                <a:xfrm rot="5400000">
                  <a:off x="2231" y="3191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i="0" u="none" strike="noStrike" kern="0" cap="none" spc="0" normalizeH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</p:grpSp>
        <p:sp>
          <p:nvSpPr>
            <p:cNvPr id="323" name="Text Box 7"/>
            <p:cNvSpPr txBox="1">
              <a:spLocks noChangeArrowheads="1"/>
            </p:cNvSpPr>
            <p:nvPr/>
          </p:nvSpPr>
          <p:spPr bwMode="auto">
            <a:xfrm>
              <a:off x="6124036" y="5638811"/>
              <a:ext cx="1210588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b="1" dirty="0" smtClean="0">
                  <a:solidFill>
                    <a:schemeClr val="accent4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邮件服务器</a:t>
              </a:r>
              <a:endParaRPr kumimoji="1" lang="en-US" altLang="zh-CN" sz="1600" b="1" dirty="0" smtClean="0">
                <a:solidFill>
                  <a:schemeClr val="accent4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 smtClean="0">
                  <a:solidFill>
                    <a:schemeClr val="accent4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(</a:t>
              </a:r>
              <a:r>
                <a:rPr kumimoji="1" lang="zh-CN" altLang="en-US" sz="1600" b="1" dirty="0" smtClean="0">
                  <a:solidFill>
                    <a:schemeClr val="accent4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接收方</a:t>
              </a:r>
              <a:r>
                <a:rPr kumimoji="1" lang="en-US" altLang="zh-CN" sz="1600" b="1" dirty="0" smtClean="0">
                  <a:solidFill>
                    <a:schemeClr val="accent4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)</a:t>
              </a:r>
              <a:endParaRPr kumimoji="1" lang="zh-CN" altLang="en-US" sz="1600" b="1" dirty="0">
                <a:solidFill>
                  <a:schemeClr val="accent4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326" name="Text Box 8"/>
          <p:cNvSpPr txBox="1">
            <a:spLocks noChangeArrowheads="1"/>
          </p:cNvSpPr>
          <p:nvPr/>
        </p:nvSpPr>
        <p:spPr bwMode="auto">
          <a:xfrm>
            <a:off x="1272646" y="6259286"/>
            <a:ext cx="100540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邮件缓存</a:t>
            </a:r>
          </a:p>
        </p:txBody>
      </p:sp>
      <p:sp>
        <p:nvSpPr>
          <p:cNvPr id="327" name="Line 352"/>
          <p:cNvSpPr>
            <a:spLocks noChangeShapeType="1"/>
          </p:cNvSpPr>
          <p:nvPr/>
        </p:nvSpPr>
        <p:spPr bwMode="auto">
          <a:xfrm flipV="1">
            <a:off x="1845185" y="5615571"/>
            <a:ext cx="834689" cy="669608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i="0" u="none" strike="noStrike" kern="0" cap="none" spc="0" normalizeH="0" noProof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328" name="Text Box 355"/>
          <p:cNvSpPr txBox="1">
            <a:spLocks noChangeArrowheads="1"/>
          </p:cNvSpPr>
          <p:nvPr/>
        </p:nvSpPr>
        <p:spPr bwMode="auto">
          <a:xfrm>
            <a:off x="1970408" y="4314128"/>
            <a:ext cx="100540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用户邮箱</a:t>
            </a:r>
          </a:p>
        </p:txBody>
      </p:sp>
      <p:sp>
        <p:nvSpPr>
          <p:cNvPr id="329" name="Line 356"/>
          <p:cNvSpPr>
            <a:spLocks noChangeShapeType="1"/>
          </p:cNvSpPr>
          <p:nvPr/>
        </p:nvSpPr>
        <p:spPr bwMode="auto">
          <a:xfrm rot="10800000" flipH="1" flipV="1">
            <a:off x="2373849" y="4605505"/>
            <a:ext cx="408747" cy="426479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99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330" name="Text Box 355"/>
          <p:cNvSpPr txBox="1">
            <a:spLocks noChangeArrowheads="1"/>
          </p:cNvSpPr>
          <p:nvPr/>
        </p:nvSpPr>
        <p:spPr bwMode="auto">
          <a:xfrm>
            <a:off x="6160970" y="4267259"/>
            <a:ext cx="100540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用户邮箱</a:t>
            </a:r>
          </a:p>
        </p:txBody>
      </p:sp>
      <p:sp>
        <p:nvSpPr>
          <p:cNvPr id="331" name="Line 356"/>
          <p:cNvSpPr>
            <a:spLocks noChangeShapeType="1"/>
          </p:cNvSpPr>
          <p:nvPr/>
        </p:nvSpPr>
        <p:spPr bwMode="auto">
          <a:xfrm rot="10800000" flipV="1">
            <a:off x="6369632" y="4563427"/>
            <a:ext cx="280058" cy="488291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99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332" name="Text Box 8"/>
          <p:cNvSpPr txBox="1">
            <a:spLocks noChangeArrowheads="1"/>
          </p:cNvSpPr>
          <p:nvPr/>
        </p:nvSpPr>
        <p:spPr bwMode="auto">
          <a:xfrm>
            <a:off x="6833035" y="6295989"/>
            <a:ext cx="100100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邮件缓存</a:t>
            </a:r>
          </a:p>
        </p:txBody>
      </p:sp>
      <p:sp>
        <p:nvSpPr>
          <p:cNvPr id="333" name="Line 352"/>
          <p:cNvSpPr>
            <a:spLocks noChangeShapeType="1"/>
          </p:cNvSpPr>
          <p:nvPr/>
        </p:nvSpPr>
        <p:spPr bwMode="auto">
          <a:xfrm flipH="1" flipV="1">
            <a:off x="6590545" y="5542046"/>
            <a:ext cx="815029" cy="752018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i="0" u="none" strike="noStrike" kern="0" cap="none" spc="0" normalizeH="0" noProof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334" name="Text Box 193"/>
          <p:cNvSpPr txBox="1">
            <a:spLocks noChangeArrowheads="1"/>
          </p:cNvSpPr>
          <p:nvPr/>
        </p:nvSpPr>
        <p:spPr bwMode="auto">
          <a:xfrm>
            <a:off x="7630419" y="4408659"/>
            <a:ext cx="100540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用户代理</a:t>
            </a:r>
          </a:p>
        </p:txBody>
      </p:sp>
      <p:sp>
        <p:nvSpPr>
          <p:cNvPr id="335" name="Line 351"/>
          <p:cNvSpPr>
            <a:spLocks noChangeShapeType="1"/>
          </p:cNvSpPr>
          <p:nvPr/>
        </p:nvSpPr>
        <p:spPr bwMode="auto">
          <a:xfrm>
            <a:off x="7959876" y="4739986"/>
            <a:ext cx="149491" cy="584346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99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336" name="Line 353"/>
          <p:cNvSpPr>
            <a:spLocks noChangeShapeType="1"/>
          </p:cNvSpPr>
          <p:nvPr/>
        </p:nvSpPr>
        <p:spPr bwMode="auto">
          <a:xfrm flipH="1">
            <a:off x="1077615" y="4562424"/>
            <a:ext cx="119700" cy="569601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99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337" name="Text Box 354"/>
          <p:cNvSpPr txBox="1">
            <a:spLocks noChangeArrowheads="1"/>
          </p:cNvSpPr>
          <p:nvPr/>
        </p:nvSpPr>
        <p:spPr bwMode="auto">
          <a:xfrm>
            <a:off x="716429" y="4265800"/>
            <a:ext cx="100540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用户代理</a:t>
            </a:r>
          </a:p>
        </p:txBody>
      </p:sp>
      <p:grpSp>
        <p:nvGrpSpPr>
          <p:cNvPr id="367" name="组合 366"/>
          <p:cNvGrpSpPr/>
          <p:nvPr/>
        </p:nvGrpSpPr>
        <p:grpSpPr>
          <a:xfrm>
            <a:off x="143692" y="1973023"/>
            <a:ext cx="8907190" cy="2079516"/>
            <a:chOff x="143692" y="1829330"/>
            <a:chExt cx="8907190" cy="2079516"/>
          </a:xfrm>
        </p:grpSpPr>
        <p:sp>
          <p:nvSpPr>
            <p:cNvPr id="353" name="圆角矩形 352"/>
            <p:cNvSpPr/>
            <p:nvPr/>
          </p:nvSpPr>
          <p:spPr>
            <a:xfrm>
              <a:off x="143692" y="1829330"/>
              <a:ext cx="8893062" cy="2079516"/>
            </a:xfrm>
            <a:prstGeom prst="roundRect">
              <a:avLst>
                <a:gd name="adj" fmla="val 9757"/>
              </a:avLst>
            </a:prstGeom>
            <a:solidFill>
              <a:srgbClr val="FFFFCC"/>
            </a:solidFill>
            <a:ln w="1270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51" name="组合 350"/>
            <p:cNvGrpSpPr/>
            <p:nvPr/>
          </p:nvGrpSpPr>
          <p:grpSpPr>
            <a:xfrm>
              <a:off x="388959" y="1844885"/>
              <a:ext cx="1005403" cy="1970920"/>
              <a:chOff x="596030" y="1714521"/>
              <a:chExt cx="1005403" cy="1970920"/>
            </a:xfrm>
          </p:grpSpPr>
          <p:grpSp>
            <p:nvGrpSpPr>
              <p:cNvPr id="348" name="组合 347"/>
              <p:cNvGrpSpPr/>
              <p:nvPr/>
            </p:nvGrpSpPr>
            <p:grpSpPr>
              <a:xfrm>
                <a:off x="671955" y="2016081"/>
                <a:ext cx="802736" cy="1669360"/>
                <a:chOff x="501592" y="2003331"/>
                <a:chExt cx="802736" cy="1669360"/>
              </a:xfrm>
            </p:grpSpPr>
            <p:sp>
              <p:nvSpPr>
                <p:cNvPr id="340" name="Rectangle 387"/>
                <p:cNvSpPr>
                  <a:spLocks noChangeArrowheads="1"/>
                </p:cNvSpPr>
                <p:nvPr/>
              </p:nvSpPr>
              <p:spPr bwMode="auto">
                <a:xfrm>
                  <a:off x="501592" y="2003331"/>
                  <a:ext cx="802736" cy="1669360"/>
                </a:xfrm>
                <a:prstGeom prst="rect">
                  <a:avLst/>
                </a:prstGeom>
                <a:solidFill>
                  <a:srgbClr val="CCECFF"/>
                </a:solidFill>
                <a:ln w="9525">
                  <a:solidFill>
                    <a:srgbClr val="3333CC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1C1C1C"/>
                  </a:outerShdw>
                </a:effec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i="0" u="none" strike="noStrike" kern="0" cap="none" spc="0" normalizeH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41" name="Oval 397"/>
                <p:cNvSpPr>
                  <a:spLocks noChangeArrowheads="1"/>
                </p:cNvSpPr>
                <p:nvPr/>
              </p:nvSpPr>
              <p:spPr bwMode="auto">
                <a:xfrm>
                  <a:off x="555069" y="2133018"/>
                  <a:ext cx="662226" cy="481366"/>
                </a:xfrm>
                <a:prstGeom prst="ellipse">
                  <a:avLst/>
                </a:prstGeom>
                <a:solidFill>
                  <a:srgbClr val="FFFF99"/>
                </a:solidFill>
                <a:ln w="9525">
                  <a:solidFill>
                    <a:srgbClr val="3333CC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400" i="0" u="none" strike="noStrike" kern="0" cap="none" spc="0" normalizeH="0" noProof="0" dirty="0" smtClean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SMTP</a:t>
                  </a: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zh-CN" altLang="en-US" sz="1400" i="0" u="none" strike="noStrike" kern="0" cap="none" spc="0" normalizeH="0" noProof="0" dirty="0" smtClean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客户</a:t>
                  </a:r>
                </a:p>
              </p:txBody>
            </p:sp>
          </p:grpSp>
          <p:sp>
            <p:nvSpPr>
              <p:cNvPr id="349" name="Text Box 354"/>
              <p:cNvSpPr txBox="1">
                <a:spLocks noChangeArrowheads="1"/>
              </p:cNvSpPr>
              <p:nvPr/>
            </p:nvSpPr>
            <p:spPr bwMode="auto">
              <a:xfrm>
                <a:off x="596030" y="1714521"/>
                <a:ext cx="1005403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600" dirty="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用户代理</a:t>
                </a:r>
              </a:p>
            </p:txBody>
          </p:sp>
        </p:grpSp>
        <p:grpSp>
          <p:nvGrpSpPr>
            <p:cNvPr id="352" name="组合 351"/>
            <p:cNvGrpSpPr/>
            <p:nvPr/>
          </p:nvGrpSpPr>
          <p:grpSpPr>
            <a:xfrm>
              <a:off x="2370517" y="1849922"/>
              <a:ext cx="1210588" cy="1947461"/>
              <a:chOff x="2370517" y="1723320"/>
              <a:chExt cx="1210588" cy="1947461"/>
            </a:xfrm>
          </p:grpSpPr>
          <p:grpSp>
            <p:nvGrpSpPr>
              <p:cNvPr id="347" name="组合 346"/>
              <p:cNvGrpSpPr/>
              <p:nvPr/>
            </p:nvGrpSpPr>
            <p:grpSpPr>
              <a:xfrm>
                <a:off x="2509205" y="2001421"/>
                <a:ext cx="802736" cy="1669360"/>
                <a:chOff x="2031112" y="1843189"/>
                <a:chExt cx="802736" cy="1669360"/>
              </a:xfrm>
            </p:grpSpPr>
            <p:sp>
              <p:nvSpPr>
                <p:cNvPr id="339" name="Rectangle 386"/>
                <p:cNvSpPr>
                  <a:spLocks noChangeArrowheads="1"/>
                </p:cNvSpPr>
                <p:nvPr/>
              </p:nvSpPr>
              <p:spPr bwMode="auto">
                <a:xfrm>
                  <a:off x="2031112" y="1843189"/>
                  <a:ext cx="802736" cy="166936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algn="ctr">
                  <a:solidFill>
                    <a:srgbClr val="3333CC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1C1C1C"/>
                  </a:outerShdw>
                </a:effec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i="0" u="none" strike="noStrike" kern="0" cap="none" spc="0" normalizeH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43" name="Oval 406"/>
                <p:cNvSpPr>
                  <a:spLocks noChangeArrowheads="1"/>
                </p:cNvSpPr>
                <p:nvPr/>
              </p:nvSpPr>
              <p:spPr bwMode="auto">
                <a:xfrm>
                  <a:off x="2072717" y="2473130"/>
                  <a:ext cx="707884" cy="469360"/>
                </a:xfrm>
                <a:prstGeom prst="ellipse">
                  <a:avLst/>
                </a:prstGeom>
                <a:solidFill>
                  <a:srgbClr val="FFFF99"/>
                </a:solidFill>
                <a:ln w="9525" algn="ctr">
                  <a:solidFill>
                    <a:srgbClr val="3333CC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400" i="0" u="none" strike="noStrike" kern="0" cap="none" spc="0" normalizeH="0" noProof="0" smtClean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SMTP</a:t>
                  </a: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zh-CN" altLang="en-US" sz="1400" i="0" u="none" strike="noStrike" kern="0" cap="none" spc="0" normalizeH="0" noProof="0" smtClean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客户</a:t>
                  </a:r>
                </a:p>
              </p:txBody>
            </p:sp>
            <p:sp>
              <p:nvSpPr>
                <p:cNvPr id="346" name="Oval 398"/>
                <p:cNvSpPr>
                  <a:spLocks noChangeArrowheads="1"/>
                </p:cNvSpPr>
                <p:nvPr/>
              </p:nvSpPr>
              <p:spPr bwMode="auto">
                <a:xfrm>
                  <a:off x="2072717" y="1917739"/>
                  <a:ext cx="695225" cy="456663"/>
                </a:xfrm>
                <a:prstGeom prst="ellipse">
                  <a:avLst/>
                </a:prstGeom>
                <a:solidFill>
                  <a:srgbClr val="CCCC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400" i="0" u="none" strike="noStrike" kern="0" cap="none" spc="0" normalizeH="0" noProof="0" dirty="0" smtClean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SMTP</a:t>
                  </a: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zh-CN" altLang="en-US" sz="1400" kern="0" dirty="0" smtClean="0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服务器</a:t>
                  </a:r>
                  <a:endParaRPr kumimoji="1" lang="zh-CN" altLang="en-US" sz="1400" i="0" u="none" strike="noStrike" kern="0" cap="none" spc="0" normalizeH="0" noProof="0" dirty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sp>
            <p:nvSpPr>
              <p:cNvPr id="350" name="Text Box 354"/>
              <p:cNvSpPr txBox="1">
                <a:spLocks noChangeArrowheads="1"/>
              </p:cNvSpPr>
              <p:nvPr/>
            </p:nvSpPr>
            <p:spPr bwMode="auto">
              <a:xfrm>
                <a:off x="2370517" y="1723320"/>
                <a:ext cx="121058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600" dirty="0" smtClean="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邮件服务器</a:t>
                </a:r>
                <a:endParaRPr kumimoji="1" lang="zh-CN" altLang="en-US" sz="1600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grpSp>
          <p:nvGrpSpPr>
            <p:cNvPr id="354" name="组合 353"/>
            <p:cNvGrpSpPr/>
            <p:nvPr/>
          </p:nvGrpSpPr>
          <p:grpSpPr>
            <a:xfrm>
              <a:off x="5962988" y="1870361"/>
              <a:ext cx="1210588" cy="1947461"/>
              <a:chOff x="2370517" y="1723320"/>
              <a:chExt cx="1210588" cy="1947461"/>
            </a:xfrm>
          </p:grpSpPr>
          <p:grpSp>
            <p:nvGrpSpPr>
              <p:cNvPr id="355" name="组合 354"/>
              <p:cNvGrpSpPr/>
              <p:nvPr/>
            </p:nvGrpSpPr>
            <p:grpSpPr>
              <a:xfrm>
                <a:off x="2509205" y="2001421"/>
                <a:ext cx="802736" cy="1669360"/>
                <a:chOff x="2031112" y="1843189"/>
                <a:chExt cx="802736" cy="1669360"/>
              </a:xfrm>
            </p:grpSpPr>
            <p:sp>
              <p:nvSpPr>
                <p:cNvPr id="357" name="Rectangle 386"/>
                <p:cNvSpPr>
                  <a:spLocks noChangeArrowheads="1"/>
                </p:cNvSpPr>
                <p:nvPr/>
              </p:nvSpPr>
              <p:spPr bwMode="auto">
                <a:xfrm>
                  <a:off x="2031112" y="1843189"/>
                  <a:ext cx="802736" cy="166936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algn="ctr">
                  <a:solidFill>
                    <a:srgbClr val="3333CC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1C1C1C"/>
                  </a:outerShdw>
                </a:effec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i="0" u="none" strike="noStrike" kern="0" cap="none" spc="0" normalizeH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58" name="Oval 406"/>
                <p:cNvSpPr>
                  <a:spLocks noChangeArrowheads="1"/>
                </p:cNvSpPr>
                <p:nvPr/>
              </p:nvSpPr>
              <p:spPr bwMode="auto">
                <a:xfrm>
                  <a:off x="2072717" y="2473130"/>
                  <a:ext cx="707884" cy="469360"/>
                </a:xfrm>
                <a:prstGeom prst="ellipse">
                  <a:avLst/>
                </a:prstGeom>
                <a:solidFill>
                  <a:srgbClr val="FFFF99"/>
                </a:solidFill>
                <a:ln w="9525" algn="ctr">
                  <a:solidFill>
                    <a:srgbClr val="3333CC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400" i="0" u="none" strike="noStrike" kern="0" cap="none" spc="0" normalizeH="0" noProof="0" smtClean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SMTP</a:t>
                  </a: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zh-CN" altLang="en-US" sz="1400" i="0" u="none" strike="noStrike" kern="0" cap="none" spc="0" normalizeH="0" noProof="0" smtClean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服务器</a:t>
                  </a:r>
                </a:p>
              </p:txBody>
            </p:sp>
            <p:sp>
              <p:nvSpPr>
                <p:cNvPr id="359" name="Oval 398"/>
                <p:cNvSpPr>
                  <a:spLocks noChangeArrowheads="1"/>
                </p:cNvSpPr>
                <p:nvPr/>
              </p:nvSpPr>
              <p:spPr bwMode="auto">
                <a:xfrm>
                  <a:off x="2092615" y="3017720"/>
                  <a:ext cx="695225" cy="456663"/>
                </a:xfrm>
                <a:prstGeom prst="ellipse">
                  <a:avLst/>
                </a:prstGeom>
                <a:solidFill>
                  <a:srgbClr val="CCCC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400" i="0" u="none" strike="noStrike" kern="0" cap="none" spc="0" normalizeH="0" noProof="0" dirty="0" smtClean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POP3</a:t>
                  </a: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zh-CN" altLang="en-US" sz="1400" kern="0" dirty="0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服务器</a:t>
                  </a:r>
                  <a:endParaRPr kumimoji="1" lang="zh-CN" altLang="en-US" sz="1400" i="0" u="none" strike="noStrike" kern="0" cap="none" spc="0" normalizeH="0" noProof="0" dirty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sp>
            <p:nvSpPr>
              <p:cNvPr id="356" name="Text Box 354"/>
              <p:cNvSpPr txBox="1">
                <a:spLocks noChangeArrowheads="1"/>
              </p:cNvSpPr>
              <p:nvPr/>
            </p:nvSpPr>
            <p:spPr bwMode="auto">
              <a:xfrm>
                <a:off x="2370517" y="1723320"/>
                <a:ext cx="121058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600" dirty="0" smtClean="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邮件服务器</a:t>
                </a:r>
                <a:endParaRPr kumimoji="1" lang="zh-CN" altLang="en-US" sz="1600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grpSp>
          <p:nvGrpSpPr>
            <p:cNvPr id="361" name="组合 360"/>
            <p:cNvGrpSpPr/>
            <p:nvPr/>
          </p:nvGrpSpPr>
          <p:grpSpPr>
            <a:xfrm>
              <a:off x="8045479" y="1832076"/>
              <a:ext cx="1005403" cy="1970920"/>
              <a:chOff x="831164" y="1714521"/>
              <a:chExt cx="1005403" cy="1970920"/>
            </a:xfrm>
          </p:grpSpPr>
          <p:grpSp>
            <p:nvGrpSpPr>
              <p:cNvPr id="362" name="组合 361"/>
              <p:cNvGrpSpPr/>
              <p:nvPr/>
            </p:nvGrpSpPr>
            <p:grpSpPr>
              <a:xfrm>
                <a:off x="907089" y="2016081"/>
                <a:ext cx="802736" cy="1669360"/>
                <a:chOff x="736726" y="2003331"/>
                <a:chExt cx="802736" cy="1669360"/>
              </a:xfrm>
            </p:grpSpPr>
            <p:sp>
              <p:nvSpPr>
                <p:cNvPr id="364" name="Rectangle 387"/>
                <p:cNvSpPr>
                  <a:spLocks noChangeArrowheads="1"/>
                </p:cNvSpPr>
                <p:nvPr/>
              </p:nvSpPr>
              <p:spPr bwMode="auto">
                <a:xfrm>
                  <a:off x="736726" y="2003331"/>
                  <a:ext cx="802736" cy="1669360"/>
                </a:xfrm>
                <a:prstGeom prst="rect">
                  <a:avLst/>
                </a:prstGeom>
                <a:solidFill>
                  <a:srgbClr val="CCECFF"/>
                </a:solidFill>
                <a:ln w="9525">
                  <a:solidFill>
                    <a:srgbClr val="3333CC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1C1C1C"/>
                  </a:outerShdw>
                </a:effec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i="0" u="none" strike="noStrike" kern="0" cap="none" spc="0" normalizeH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66" name="Oval 397"/>
                <p:cNvSpPr>
                  <a:spLocks noChangeArrowheads="1"/>
                </p:cNvSpPr>
                <p:nvPr/>
              </p:nvSpPr>
              <p:spPr bwMode="auto">
                <a:xfrm>
                  <a:off x="812608" y="3162124"/>
                  <a:ext cx="662226" cy="481366"/>
                </a:xfrm>
                <a:prstGeom prst="ellipse">
                  <a:avLst/>
                </a:prstGeom>
                <a:solidFill>
                  <a:srgbClr val="FFFF99"/>
                </a:solidFill>
                <a:ln w="9525">
                  <a:solidFill>
                    <a:srgbClr val="3333CC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400" i="0" u="none" strike="noStrike" kern="0" cap="none" spc="0" normalizeH="0" noProof="0" dirty="0" smtClean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PoP3</a:t>
                  </a: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zh-CN" altLang="en-US" sz="1400" i="0" u="none" strike="noStrike" kern="0" cap="none" spc="0" normalizeH="0" noProof="0" dirty="0" smtClean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客户</a:t>
                  </a:r>
                </a:p>
              </p:txBody>
            </p:sp>
          </p:grpSp>
          <p:sp>
            <p:nvSpPr>
              <p:cNvPr id="363" name="Text Box 354"/>
              <p:cNvSpPr txBox="1">
                <a:spLocks noChangeArrowheads="1"/>
              </p:cNvSpPr>
              <p:nvPr/>
            </p:nvSpPr>
            <p:spPr bwMode="auto">
              <a:xfrm>
                <a:off x="831164" y="1714521"/>
                <a:ext cx="1005403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600" dirty="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用户代理</a:t>
                </a:r>
              </a:p>
            </p:txBody>
          </p:sp>
        </p:grpSp>
      </p:grpSp>
      <p:grpSp>
        <p:nvGrpSpPr>
          <p:cNvPr id="371" name="组合 370"/>
          <p:cNvGrpSpPr/>
          <p:nvPr/>
        </p:nvGrpSpPr>
        <p:grpSpPr>
          <a:xfrm>
            <a:off x="1130659" y="4730472"/>
            <a:ext cx="1545517" cy="810731"/>
            <a:chOff x="1130659" y="4586779"/>
            <a:chExt cx="1545517" cy="810731"/>
          </a:xfrm>
        </p:grpSpPr>
        <p:sp>
          <p:nvSpPr>
            <p:cNvPr id="368" name="Freeform 344"/>
            <p:cNvSpPr>
              <a:spLocks/>
            </p:cNvSpPr>
            <p:nvPr/>
          </p:nvSpPr>
          <p:spPr bwMode="auto">
            <a:xfrm rot="458501">
              <a:off x="1130659" y="4920768"/>
              <a:ext cx="1545517" cy="476742"/>
            </a:xfrm>
            <a:custGeom>
              <a:avLst/>
              <a:gdLst>
                <a:gd name="T0" fmla="*/ 0 w 780"/>
                <a:gd name="T1" fmla="*/ 2147483646 h 313"/>
                <a:gd name="T2" fmla="*/ 2147483646 w 780"/>
                <a:gd name="T3" fmla="*/ 2147483646 h 313"/>
                <a:gd name="T4" fmla="*/ 2147483646 w 780"/>
                <a:gd name="T5" fmla="*/ 2147483646 h 313"/>
                <a:gd name="T6" fmla="*/ 2147483646 w 780"/>
                <a:gd name="T7" fmla="*/ 2147483646 h 313"/>
                <a:gd name="T8" fmla="*/ 2147483646 w 780"/>
                <a:gd name="T9" fmla="*/ 2147483646 h 313"/>
                <a:gd name="T10" fmla="*/ 2147483646 w 780"/>
                <a:gd name="T11" fmla="*/ 2147483646 h 3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80" h="313">
                  <a:moveTo>
                    <a:pt x="0" y="99"/>
                  </a:moveTo>
                  <a:cubicBezTo>
                    <a:pt x="38" y="85"/>
                    <a:pt x="154" y="26"/>
                    <a:pt x="228" y="13"/>
                  </a:cubicBezTo>
                  <a:cubicBezTo>
                    <a:pt x="302" y="0"/>
                    <a:pt x="385" y="10"/>
                    <a:pt x="444" y="19"/>
                  </a:cubicBezTo>
                  <a:cubicBezTo>
                    <a:pt x="503" y="28"/>
                    <a:pt x="534" y="34"/>
                    <a:pt x="582" y="67"/>
                  </a:cubicBezTo>
                  <a:cubicBezTo>
                    <a:pt x="630" y="100"/>
                    <a:pt x="699" y="176"/>
                    <a:pt x="732" y="217"/>
                  </a:cubicBezTo>
                  <a:cubicBezTo>
                    <a:pt x="765" y="258"/>
                    <a:pt x="768" y="289"/>
                    <a:pt x="780" y="313"/>
                  </a:cubicBezTo>
                </a:path>
              </a:pathLst>
            </a:custGeom>
            <a:noFill/>
            <a:ln w="60325" cap="flat" cmpd="sng">
              <a:solidFill>
                <a:srgbClr val="CC0099"/>
              </a:solidFill>
              <a:prstDash val="solid"/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i="0" u="none" strike="noStrike" kern="0" cap="none" spc="0" normalizeH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69" name="Text Box 348"/>
            <p:cNvSpPr txBox="1">
              <a:spLocks noChangeArrowheads="1"/>
            </p:cNvSpPr>
            <p:nvPr/>
          </p:nvSpPr>
          <p:spPr bwMode="auto">
            <a:xfrm>
              <a:off x="1523981" y="4922791"/>
              <a:ext cx="671979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dirty="0">
                  <a:solidFill>
                    <a:srgbClr val="CC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SMTP</a:t>
              </a:r>
            </a:p>
          </p:txBody>
        </p:sp>
        <p:sp>
          <p:nvSpPr>
            <p:cNvPr id="370" name="Text Box 375"/>
            <p:cNvSpPr txBox="1">
              <a:spLocks noChangeArrowheads="1"/>
            </p:cNvSpPr>
            <p:nvPr/>
          </p:nvSpPr>
          <p:spPr bwMode="auto">
            <a:xfrm>
              <a:off x="1288527" y="4586779"/>
              <a:ext cx="1005403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dirty="0" smtClean="0">
                  <a:solidFill>
                    <a:srgbClr val="CC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发送邮件</a:t>
              </a:r>
              <a:endParaRPr kumimoji="1" lang="en-US" altLang="zh-CN" sz="1600" dirty="0">
                <a:solidFill>
                  <a:srgbClr val="CC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375" name="组合 374"/>
          <p:cNvGrpSpPr/>
          <p:nvPr/>
        </p:nvGrpSpPr>
        <p:grpSpPr>
          <a:xfrm>
            <a:off x="3036614" y="4607762"/>
            <a:ext cx="3360752" cy="912412"/>
            <a:chOff x="3036614" y="4464069"/>
            <a:chExt cx="3360752" cy="912412"/>
          </a:xfrm>
        </p:grpSpPr>
        <p:sp>
          <p:nvSpPr>
            <p:cNvPr id="372" name="Freeform 345"/>
            <p:cNvSpPr>
              <a:spLocks/>
            </p:cNvSpPr>
            <p:nvPr/>
          </p:nvSpPr>
          <p:spPr bwMode="auto">
            <a:xfrm>
              <a:off x="3036614" y="4787214"/>
              <a:ext cx="3360752" cy="589267"/>
            </a:xfrm>
            <a:custGeom>
              <a:avLst/>
              <a:gdLst>
                <a:gd name="T0" fmla="*/ 0 w 2811"/>
                <a:gd name="T1" fmla="*/ 2147483646 h 644"/>
                <a:gd name="T2" fmla="*/ 2147483646 w 2811"/>
                <a:gd name="T3" fmla="*/ 2147483646 h 644"/>
                <a:gd name="T4" fmla="*/ 2147483646 w 2811"/>
                <a:gd name="T5" fmla="*/ 2147483646 h 644"/>
                <a:gd name="T6" fmla="*/ 2147483646 w 2811"/>
                <a:gd name="T7" fmla="*/ 2147483646 h 644"/>
                <a:gd name="T8" fmla="*/ 2147483646 w 2811"/>
                <a:gd name="T9" fmla="*/ 2147483646 h 644"/>
                <a:gd name="T10" fmla="*/ 2147483646 w 2811"/>
                <a:gd name="T11" fmla="*/ 2147483646 h 644"/>
                <a:gd name="T12" fmla="*/ 2147483646 w 2811"/>
                <a:gd name="T13" fmla="*/ 2147483646 h 64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811" h="644">
                  <a:moveTo>
                    <a:pt x="0" y="644"/>
                  </a:moveTo>
                  <a:cubicBezTo>
                    <a:pt x="81" y="585"/>
                    <a:pt x="354" y="376"/>
                    <a:pt x="488" y="292"/>
                  </a:cubicBezTo>
                  <a:cubicBezTo>
                    <a:pt x="622" y="208"/>
                    <a:pt x="688" y="181"/>
                    <a:pt x="807" y="137"/>
                  </a:cubicBezTo>
                  <a:cubicBezTo>
                    <a:pt x="926" y="93"/>
                    <a:pt x="1051" y="49"/>
                    <a:pt x="1200" y="28"/>
                  </a:cubicBezTo>
                  <a:cubicBezTo>
                    <a:pt x="1349" y="7"/>
                    <a:pt x="1533" y="0"/>
                    <a:pt x="1704" y="12"/>
                  </a:cubicBezTo>
                  <a:cubicBezTo>
                    <a:pt x="1875" y="24"/>
                    <a:pt x="2042" y="45"/>
                    <a:pt x="2226" y="98"/>
                  </a:cubicBezTo>
                  <a:cubicBezTo>
                    <a:pt x="2410" y="151"/>
                    <a:pt x="2689" y="281"/>
                    <a:pt x="2811" y="329"/>
                  </a:cubicBezTo>
                </a:path>
              </a:pathLst>
            </a:custGeom>
            <a:noFill/>
            <a:ln w="60325" cap="flat" cmpd="sng">
              <a:solidFill>
                <a:srgbClr val="CC0099"/>
              </a:solidFill>
              <a:prstDash val="solid"/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i="0" u="none" strike="noStrike" kern="0" cap="none" spc="0" normalizeH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73" name="Text Box 375"/>
            <p:cNvSpPr txBox="1">
              <a:spLocks noChangeArrowheads="1"/>
            </p:cNvSpPr>
            <p:nvPr/>
          </p:nvSpPr>
          <p:spPr bwMode="auto">
            <a:xfrm>
              <a:off x="4361422" y="4464069"/>
              <a:ext cx="1005403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dirty="0" smtClean="0">
                  <a:solidFill>
                    <a:srgbClr val="CC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发送邮件</a:t>
              </a:r>
              <a:endParaRPr kumimoji="1" lang="en-US" altLang="zh-CN" sz="1600" dirty="0">
                <a:solidFill>
                  <a:srgbClr val="CC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74" name="Text Box 348"/>
            <p:cNvSpPr txBox="1">
              <a:spLocks noChangeArrowheads="1"/>
            </p:cNvSpPr>
            <p:nvPr/>
          </p:nvSpPr>
          <p:spPr bwMode="auto">
            <a:xfrm>
              <a:off x="4891340" y="4799738"/>
              <a:ext cx="671979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dirty="0">
                  <a:solidFill>
                    <a:srgbClr val="CC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SMTP</a:t>
              </a:r>
            </a:p>
          </p:txBody>
        </p:sp>
      </p:grpSp>
      <p:grpSp>
        <p:nvGrpSpPr>
          <p:cNvPr id="384" name="组合 383"/>
          <p:cNvGrpSpPr/>
          <p:nvPr/>
        </p:nvGrpSpPr>
        <p:grpSpPr>
          <a:xfrm>
            <a:off x="1154511" y="2058598"/>
            <a:ext cx="1472634" cy="898814"/>
            <a:chOff x="1154511" y="1914905"/>
            <a:chExt cx="1472634" cy="898814"/>
          </a:xfrm>
        </p:grpSpPr>
        <p:sp>
          <p:nvSpPr>
            <p:cNvPr id="381" name="Line 388"/>
            <p:cNvSpPr>
              <a:spLocks noChangeShapeType="1"/>
            </p:cNvSpPr>
            <p:nvPr/>
          </p:nvSpPr>
          <p:spPr bwMode="auto">
            <a:xfrm>
              <a:off x="1154511" y="2437962"/>
              <a:ext cx="1472634" cy="0"/>
            </a:xfrm>
            <a:prstGeom prst="line">
              <a:avLst/>
            </a:prstGeom>
            <a:noFill/>
            <a:ln w="44450">
              <a:solidFill>
                <a:srgbClr val="CC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i="0" u="none" strike="noStrike" kern="0" cap="none" spc="0" normalizeH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82" name="Text Box 391"/>
            <p:cNvSpPr txBox="1">
              <a:spLocks noChangeArrowheads="1"/>
            </p:cNvSpPr>
            <p:nvPr/>
          </p:nvSpPr>
          <p:spPr bwMode="auto">
            <a:xfrm>
              <a:off x="1388659" y="1914905"/>
              <a:ext cx="996555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dirty="0" smtClean="0">
                  <a:solidFill>
                    <a:srgbClr val="CC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发送邮件</a:t>
              </a:r>
              <a:endParaRPr kumimoji="1" lang="en-US" altLang="zh-CN" sz="1600" dirty="0" smtClean="0">
                <a:solidFill>
                  <a:srgbClr val="CC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dirty="0">
                  <a:solidFill>
                    <a:srgbClr val="CC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SMTP</a:t>
              </a:r>
              <a:endParaRPr kumimoji="1" lang="zh-CN" altLang="en-US" sz="1600" dirty="0">
                <a:solidFill>
                  <a:srgbClr val="CC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83" name="Text Box 394"/>
            <p:cNvSpPr txBox="1">
              <a:spLocks noChangeArrowheads="1"/>
            </p:cNvSpPr>
            <p:nvPr/>
          </p:nvSpPr>
          <p:spPr bwMode="auto">
            <a:xfrm>
              <a:off x="1395440" y="2475165"/>
              <a:ext cx="102673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dirty="0" smtClean="0">
                  <a:solidFill>
                    <a:srgbClr val="CC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TCP</a:t>
              </a:r>
              <a:r>
                <a:rPr kumimoji="1" lang="zh-CN" altLang="en-US" sz="1600" dirty="0" smtClean="0">
                  <a:solidFill>
                    <a:srgbClr val="CC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连接</a:t>
              </a:r>
              <a:endParaRPr kumimoji="1" lang="zh-CN" altLang="en-US" sz="1600" dirty="0">
                <a:solidFill>
                  <a:srgbClr val="CC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385" name="组合 384"/>
          <p:cNvGrpSpPr/>
          <p:nvPr/>
        </p:nvGrpSpPr>
        <p:grpSpPr>
          <a:xfrm>
            <a:off x="3265933" y="2612833"/>
            <a:ext cx="2877348" cy="911877"/>
            <a:chOff x="427717" y="1901842"/>
            <a:chExt cx="2877348" cy="911877"/>
          </a:xfrm>
        </p:grpSpPr>
        <p:sp>
          <p:nvSpPr>
            <p:cNvPr id="386" name="Line 388"/>
            <p:cNvSpPr>
              <a:spLocks noChangeShapeType="1"/>
            </p:cNvSpPr>
            <p:nvPr/>
          </p:nvSpPr>
          <p:spPr bwMode="auto">
            <a:xfrm>
              <a:off x="427717" y="2437962"/>
              <a:ext cx="2877348" cy="0"/>
            </a:xfrm>
            <a:prstGeom prst="line">
              <a:avLst/>
            </a:prstGeom>
            <a:noFill/>
            <a:ln w="44450">
              <a:solidFill>
                <a:srgbClr val="CC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i="0" u="none" strike="noStrike" kern="0" cap="none" spc="0" normalizeH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87" name="Text Box 391"/>
            <p:cNvSpPr txBox="1">
              <a:spLocks noChangeArrowheads="1"/>
            </p:cNvSpPr>
            <p:nvPr/>
          </p:nvSpPr>
          <p:spPr bwMode="auto">
            <a:xfrm>
              <a:off x="1388659" y="1901842"/>
              <a:ext cx="996555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dirty="0" smtClean="0">
                  <a:solidFill>
                    <a:srgbClr val="CC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发送邮件</a:t>
              </a:r>
              <a:endParaRPr kumimoji="1" lang="en-US" altLang="zh-CN" sz="1600" dirty="0" smtClean="0">
                <a:solidFill>
                  <a:srgbClr val="CC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dirty="0">
                  <a:solidFill>
                    <a:srgbClr val="CC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SMTP</a:t>
              </a:r>
              <a:endParaRPr kumimoji="1" lang="zh-CN" altLang="en-US" sz="1600" dirty="0">
                <a:solidFill>
                  <a:srgbClr val="CC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88" name="Text Box 394"/>
            <p:cNvSpPr txBox="1">
              <a:spLocks noChangeArrowheads="1"/>
            </p:cNvSpPr>
            <p:nvPr/>
          </p:nvSpPr>
          <p:spPr bwMode="auto">
            <a:xfrm>
              <a:off x="1395440" y="2475165"/>
              <a:ext cx="102673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dirty="0" smtClean="0">
                  <a:solidFill>
                    <a:srgbClr val="CC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TCP</a:t>
              </a:r>
              <a:r>
                <a:rPr kumimoji="1" lang="zh-CN" altLang="en-US" sz="1600" dirty="0" smtClean="0">
                  <a:solidFill>
                    <a:srgbClr val="CC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连接</a:t>
              </a:r>
              <a:endParaRPr kumimoji="1" lang="zh-CN" altLang="en-US" sz="1600" dirty="0">
                <a:solidFill>
                  <a:srgbClr val="CC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342" name="圆角矩形标注 341"/>
          <p:cNvSpPr/>
          <p:nvPr/>
        </p:nvSpPr>
        <p:spPr>
          <a:xfrm>
            <a:off x="232857" y="5930369"/>
            <a:ext cx="6567916" cy="682630"/>
          </a:xfrm>
          <a:prstGeom prst="wedgeRoundRectCallout">
            <a:avLst>
              <a:gd name="adj1" fmla="val -33722"/>
              <a:gd name="adj2" fmla="val -149969"/>
              <a:gd name="adj3" fmla="val 16667"/>
            </a:avLst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05750">
              <a:lnSpc>
                <a:spcPts val="2300"/>
              </a:lnSpc>
            </a:pP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1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）发件人调用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PC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中的用户代理撰写和编辑要发送的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邮件</a:t>
            </a:r>
            <a:endParaRPr lang="en-US" altLang="zh-CN" sz="1600" dirty="0" smtClean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105750">
              <a:lnSpc>
                <a:spcPts val="2300"/>
              </a:lnSpc>
            </a:pP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2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）发件人的用户代理把邮件用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SMTP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协议发给发送方邮件服务器</a:t>
            </a:r>
          </a:p>
        </p:txBody>
      </p:sp>
      <p:sp>
        <p:nvSpPr>
          <p:cNvPr id="393" name="圆角矩形标注 392"/>
          <p:cNvSpPr/>
          <p:nvPr/>
        </p:nvSpPr>
        <p:spPr>
          <a:xfrm>
            <a:off x="442395" y="5958046"/>
            <a:ext cx="8193428" cy="829768"/>
          </a:xfrm>
          <a:prstGeom prst="wedgeRoundRectCallout">
            <a:avLst>
              <a:gd name="adj1" fmla="val -20845"/>
              <a:gd name="adj2" fmla="val -72044"/>
              <a:gd name="adj3" fmla="val 16667"/>
            </a:avLst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05750">
              <a:lnSpc>
                <a:spcPts val="2300"/>
              </a:lnSpc>
            </a:pP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3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）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SMTP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服务器把邮件临时存放在邮件缓存队列中，等待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发送</a:t>
            </a:r>
            <a:endParaRPr lang="zh-CN" altLang="en-US" sz="16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105750">
              <a:lnSpc>
                <a:spcPts val="2300"/>
              </a:lnSpc>
            </a:pP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）发送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方邮件服务器的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SMTP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客户与接收方邮件服务器的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SMTP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服务器建立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TCP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连接，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然</a:t>
            </a:r>
            <a:endParaRPr lang="en-US" altLang="zh-CN" sz="1600" dirty="0" smtClean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105750">
              <a:lnSpc>
                <a:spcPts val="2300"/>
              </a:lnSpc>
            </a:pP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     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后把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邮件缓存队列中的邮件依次发送出去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954158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" grpId="0" animBg="1"/>
      <p:bldP spid="342" grpId="1" animBg="1"/>
      <p:bldP spid="393" grpId="0" animBg="1"/>
      <p:bldP spid="393" grpId="1" animBg="1"/>
    </p:bldLst>
  </p:timing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组合 319"/>
          <p:cNvGrpSpPr/>
          <p:nvPr/>
        </p:nvGrpSpPr>
        <p:grpSpPr>
          <a:xfrm>
            <a:off x="7959878" y="4777039"/>
            <a:ext cx="892096" cy="1557720"/>
            <a:chOff x="7503035" y="4493089"/>
            <a:chExt cx="892096" cy="1557720"/>
          </a:xfrm>
        </p:grpSpPr>
        <p:pic>
          <p:nvPicPr>
            <p:cNvPr id="315" name="Picture 96" descr="女士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03035" y="4757730"/>
              <a:ext cx="892096" cy="12930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9" name="Text Box 7"/>
            <p:cNvSpPr txBox="1">
              <a:spLocks noChangeArrowheads="1"/>
            </p:cNvSpPr>
            <p:nvPr/>
          </p:nvSpPr>
          <p:spPr bwMode="auto">
            <a:xfrm>
              <a:off x="7548973" y="4493089"/>
              <a:ext cx="800219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b="1" dirty="0" smtClean="0">
                  <a:solidFill>
                    <a:schemeClr val="accent4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接收方</a:t>
              </a:r>
              <a:endParaRPr kumimoji="1" lang="zh-CN" altLang="en-US" sz="1600" b="1" dirty="0">
                <a:solidFill>
                  <a:schemeClr val="accent4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318" name="组合 317"/>
          <p:cNvGrpSpPr/>
          <p:nvPr/>
        </p:nvGrpSpPr>
        <p:grpSpPr>
          <a:xfrm>
            <a:off x="276482" y="4598725"/>
            <a:ext cx="1234088" cy="1429032"/>
            <a:chOff x="552529" y="4456035"/>
            <a:chExt cx="1234088" cy="1429032"/>
          </a:xfrm>
        </p:grpSpPr>
        <p:grpSp>
          <p:nvGrpSpPr>
            <p:cNvPr id="278" name="组合 277"/>
            <p:cNvGrpSpPr/>
            <p:nvPr/>
          </p:nvGrpSpPr>
          <p:grpSpPr>
            <a:xfrm>
              <a:off x="552529" y="4768697"/>
              <a:ext cx="1234088" cy="1116370"/>
              <a:chOff x="494996" y="4752384"/>
              <a:chExt cx="976859" cy="1032688"/>
            </a:xfrm>
          </p:grpSpPr>
          <p:grpSp>
            <p:nvGrpSpPr>
              <p:cNvPr id="127" name="Group 45"/>
              <p:cNvGrpSpPr>
                <a:grpSpLocks/>
              </p:cNvGrpSpPr>
              <p:nvPr/>
            </p:nvGrpSpPr>
            <p:grpSpPr bwMode="auto">
              <a:xfrm>
                <a:off x="649935" y="4811787"/>
                <a:ext cx="821920" cy="973285"/>
                <a:chOff x="246" y="1767"/>
                <a:chExt cx="557" cy="639"/>
              </a:xfrm>
            </p:grpSpPr>
            <p:grpSp>
              <p:nvGrpSpPr>
                <p:cNvPr id="128" name="Group 46"/>
                <p:cNvGrpSpPr>
                  <a:grpSpLocks/>
                </p:cNvGrpSpPr>
                <p:nvPr/>
              </p:nvGrpSpPr>
              <p:grpSpPr bwMode="auto">
                <a:xfrm>
                  <a:off x="246" y="1943"/>
                  <a:ext cx="557" cy="463"/>
                  <a:chOff x="246" y="1943"/>
                  <a:chExt cx="557" cy="463"/>
                </a:xfrm>
              </p:grpSpPr>
              <p:sp>
                <p:nvSpPr>
                  <p:cNvPr id="181" name="Freeform 47"/>
                  <p:cNvSpPr>
                    <a:spLocks/>
                  </p:cNvSpPr>
                  <p:nvPr/>
                </p:nvSpPr>
                <p:spPr bwMode="auto">
                  <a:xfrm>
                    <a:off x="373" y="2005"/>
                    <a:ext cx="196" cy="295"/>
                  </a:xfrm>
                  <a:custGeom>
                    <a:avLst/>
                    <a:gdLst>
                      <a:gd name="T0" fmla="*/ 0 w 982"/>
                      <a:gd name="T1" fmla="*/ 0 h 1477"/>
                      <a:gd name="T2" fmla="*/ 0 w 982"/>
                      <a:gd name="T3" fmla="*/ 0 h 1477"/>
                      <a:gd name="T4" fmla="*/ 0 w 982"/>
                      <a:gd name="T5" fmla="*/ 0 h 1477"/>
                      <a:gd name="T6" fmla="*/ 0 w 982"/>
                      <a:gd name="T7" fmla="*/ 0 h 147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982" h="1477">
                        <a:moveTo>
                          <a:pt x="652" y="26"/>
                        </a:moveTo>
                        <a:lnTo>
                          <a:pt x="982" y="1347"/>
                        </a:lnTo>
                        <a:lnTo>
                          <a:pt x="0" y="1477"/>
                        </a:lnTo>
                        <a:lnTo>
                          <a:pt x="252" y="0"/>
                        </a:lnTo>
                      </a:path>
                    </a:pathLst>
                  </a:custGeom>
                  <a:noFill/>
                  <a:ln w="17463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000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  <p:grpSp>
                <p:nvGrpSpPr>
                  <p:cNvPr id="182" name="Group 48"/>
                  <p:cNvGrpSpPr>
                    <a:grpSpLocks/>
                  </p:cNvGrpSpPr>
                  <p:nvPr/>
                </p:nvGrpSpPr>
                <p:grpSpPr bwMode="auto">
                  <a:xfrm>
                    <a:off x="246" y="1943"/>
                    <a:ext cx="551" cy="121"/>
                    <a:chOff x="246" y="1943"/>
                    <a:chExt cx="551" cy="121"/>
                  </a:xfrm>
                </p:grpSpPr>
                <p:sp>
                  <p:nvSpPr>
                    <p:cNvPr id="184" name="Freeform 49"/>
                    <p:cNvSpPr>
                      <a:spLocks/>
                    </p:cNvSpPr>
                    <p:nvPr/>
                  </p:nvSpPr>
                  <p:spPr bwMode="auto">
                    <a:xfrm>
                      <a:off x="246" y="1943"/>
                      <a:ext cx="551" cy="104"/>
                    </a:xfrm>
                    <a:custGeom>
                      <a:avLst/>
                      <a:gdLst>
                        <a:gd name="T0" fmla="*/ 0 w 2751"/>
                        <a:gd name="T1" fmla="*/ 0 h 522"/>
                        <a:gd name="T2" fmla="*/ 0 w 2751"/>
                        <a:gd name="T3" fmla="*/ 0 h 522"/>
                        <a:gd name="T4" fmla="*/ 0 w 2751"/>
                        <a:gd name="T5" fmla="*/ 0 h 522"/>
                        <a:gd name="T6" fmla="*/ 0 w 2751"/>
                        <a:gd name="T7" fmla="*/ 0 h 522"/>
                        <a:gd name="T8" fmla="*/ 0 w 2751"/>
                        <a:gd name="T9" fmla="*/ 0 h 52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2751" h="522">
                          <a:moveTo>
                            <a:pt x="2751" y="270"/>
                          </a:moveTo>
                          <a:lnTo>
                            <a:pt x="1016" y="522"/>
                          </a:lnTo>
                          <a:lnTo>
                            <a:pt x="0" y="132"/>
                          </a:lnTo>
                          <a:lnTo>
                            <a:pt x="1302" y="0"/>
                          </a:lnTo>
                          <a:lnTo>
                            <a:pt x="2751" y="27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317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200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85" name="Freeform 50"/>
                    <p:cNvSpPr>
                      <a:spLocks/>
                    </p:cNvSpPr>
                    <p:nvPr/>
                  </p:nvSpPr>
                  <p:spPr bwMode="auto">
                    <a:xfrm>
                      <a:off x="450" y="1997"/>
                      <a:ext cx="345" cy="67"/>
                    </a:xfrm>
                    <a:custGeom>
                      <a:avLst/>
                      <a:gdLst>
                        <a:gd name="T0" fmla="*/ 0 w 1728"/>
                        <a:gd name="T1" fmla="*/ 0 h 337"/>
                        <a:gd name="T2" fmla="*/ 0 w 1728"/>
                        <a:gd name="T3" fmla="*/ 0 h 337"/>
                        <a:gd name="T4" fmla="*/ 0 w 1728"/>
                        <a:gd name="T5" fmla="*/ 0 h 337"/>
                        <a:gd name="T6" fmla="*/ 0 w 1728"/>
                        <a:gd name="T7" fmla="*/ 0 h 337"/>
                        <a:gd name="T8" fmla="*/ 0 w 1728"/>
                        <a:gd name="T9" fmla="*/ 0 h 33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1728" h="337">
                          <a:moveTo>
                            <a:pt x="1728" y="0"/>
                          </a:moveTo>
                          <a:lnTo>
                            <a:pt x="0" y="251"/>
                          </a:lnTo>
                          <a:lnTo>
                            <a:pt x="0" y="337"/>
                          </a:lnTo>
                          <a:lnTo>
                            <a:pt x="1728" y="88"/>
                          </a:lnTo>
                          <a:lnTo>
                            <a:pt x="1728" y="0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 w="317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200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  <p:sp>
                  <p:nvSpPr>
                    <p:cNvPr id="186" name="Freeform 51"/>
                    <p:cNvSpPr>
                      <a:spLocks/>
                    </p:cNvSpPr>
                    <p:nvPr/>
                  </p:nvSpPr>
                  <p:spPr bwMode="auto">
                    <a:xfrm>
                      <a:off x="246" y="1969"/>
                      <a:ext cx="204" cy="95"/>
                    </a:xfrm>
                    <a:custGeom>
                      <a:avLst/>
                      <a:gdLst>
                        <a:gd name="T0" fmla="*/ 0 w 1016"/>
                        <a:gd name="T1" fmla="*/ 0 h 476"/>
                        <a:gd name="T2" fmla="*/ 0 w 1016"/>
                        <a:gd name="T3" fmla="*/ 0 h 476"/>
                        <a:gd name="T4" fmla="*/ 0 w 1016"/>
                        <a:gd name="T5" fmla="*/ 0 h 476"/>
                        <a:gd name="T6" fmla="*/ 0 w 1016"/>
                        <a:gd name="T7" fmla="*/ 0 h 476"/>
                        <a:gd name="T8" fmla="*/ 0 w 1016"/>
                        <a:gd name="T9" fmla="*/ 0 h 476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1016" h="476">
                          <a:moveTo>
                            <a:pt x="1016" y="476"/>
                          </a:moveTo>
                          <a:lnTo>
                            <a:pt x="1016" y="390"/>
                          </a:lnTo>
                          <a:lnTo>
                            <a:pt x="0" y="0"/>
                          </a:lnTo>
                          <a:lnTo>
                            <a:pt x="0" y="60"/>
                          </a:lnTo>
                          <a:lnTo>
                            <a:pt x="1016" y="47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317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sz="2000">
                        <a:solidFill>
                          <a:srgbClr val="000099"/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sp>
                <p:nvSpPr>
                  <p:cNvPr id="183" name="Freeform 52"/>
                  <p:cNvSpPr>
                    <a:spLocks/>
                  </p:cNvSpPr>
                  <p:nvPr/>
                </p:nvSpPr>
                <p:spPr bwMode="auto">
                  <a:xfrm>
                    <a:off x="564" y="2028"/>
                    <a:ext cx="239" cy="378"/>
                  </a:xfrm>
                  <a:custGeom>
                    <a:avLst/>
                    <a:gdLst>
                      <a:gd name="T0" fmla="*/ 0 w 1195"/>
                      <a:gd name="T1" fmla="*/ 0 h 1893"/>
                      <a:gd name="T2" fmla="*/ 0 w 1195"/>
                      <a:gd name="T3" fmla="*/ 0 h 1893"/>
                      <a:gd name="T4" fmla="*/ 0 w 1195"/>
                      <a:gd name="T5" fmla="*/ 0 h 1893"/>
                      <a:gd name="T6" fmla="*/ 0 w 1195"/>
                      <a:gd name="T7" fmla="*/ 0 h 189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195" h="1893">
                        <a:moveTo>
                          <a:pt x="660" y="0"/>
                        </a:moveTo>
                        <a:lnTo>
                          <a:pt x="1195" y="1747"/>
                        </a:lnTo>
                        <a:lnTo>
                          <a:pt x="0" y="1893"/>
                        </a:lnTo>
                        <a:lnTo>
                          <a:pt x="191" y="35"/>
                        </a:lnTo>
                      </a:path>
                    </a:pathLst>
                  </a:custGeom>
                  <a:noFill/>
                  <a:ln w="17463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sz="2000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endParaRPr>
                  </a:p>
                </p:txBody>
              </p:sp>
            </p:grpSp>
            <p:grpSp>
              <p:nvGrpSpPr>
                <p:cNvPr id="129" name="Group 53"/>
                <p:cNvGrpSpPr>
                  <a:grpSpLocks/>
                </p:cNvGrpSpPr>
                <p:nvPr/>
              </p:nvGrpSpPr>
              <p:grpSpPr bwMode="auto">
                <a:xfrm>
                  <a:off x="325" y="1767"/>
                  <a:ext cx="383" cy="268"/>
                  <a:chOff x="325" y="1767"/>
                  <a:chExt cx="383" cy="268"/>
                </a:xfrm>
              </p:grpSpPr>
              <p:grpSp>
                <p:nvGrpSpPr>
                  <p:cNvPr id="130" name="Group 54"/>
                  <p:cNvGrpSpPr>
                    <a:grpSpLocks/>
                  </p:cNvGrpSpPr>
                  <p:nvPr/>
                </p:nvGrpSpPr>
                <p:grpSpPr bwMode="auto">
                  <a:xfrm>
                    <a:off x="412" y="1767"/>
                    <a:ext cx="296" cy="243"/>
                    <a:chOff x="412" y="1767"/>
                    <a:chExt cx="296" cy="243"/>
                  </a:xfrm>
                </p:grpSpPr>
                <p:grpSp>
                  <p:nvGrpSpPr>
                    <p:cNvPr id="163" name="Group 5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12" y="1767"/>
                      <a:ext cx="296" cy="243"/>
                      <a:chOff x="412" y="1767"/>
                      <a:chExt cx="296" cy="243"/>
                    </a:xfrm>
                  </p:grpSpPr>
                  <p:grpSp>
                    <p:nvGrpSpPr>
                      <p:cNvPr id="172" name="Group 5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12" y="1904"/>
                        <a:ext cx="296" cy="106"/>
                        <a:chOff x="412" y="1904"/>
                        <a:chExt cx="296" cy="106"/>
                      </a:xfrm>
                    </p:grpSpPr>
                    <p:sp>
                      <p:nvSpPr>
                        <p:cNvPr id="178" name="Freeform 57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12" y="1904"/>
                          <a:ext cx="170" cy="106"/>
                        </a:xfrm>
                        <a:custGeom>
                          <a:avLst/>
                          <a:gdLst>
                            <a:gd name="T0" fmla="*/ 0 w 848"/>
                            <a:gd name="T1" fmla="*/ 0 h 530"/>
                            <a:gd name="T2" fmla="*/ 0 w 848"/>
                            <a:gd name="T3" fmla="*/ 0 h 530"/>
                            <a:gd name="T4" fmla="*/ 0 w 848"/>
                            <a:gd name="T5" fmla="*/ 0 h 530"/>
                            <a:gd name="T6" fmla="*/ 0 w 848"/>
                            <a:gd name="T7" fmla="*/ 0 h 530"/>
                            <a:gd name="T8" fmla="*/ 0 w 848"/>
                            <a:gd name="T9" fmla="*/ 0 h 530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0" t="0" r="r" b="b"/>
                          <a:pathLst>
                            <a:path w="848" h="530">
                              <a:moveTo>
                                <a:pt x="848" y="162"/>
                              </a:moveTo>
                              <a:lnTo>
                                <a:pt x="848" y="530"/>
                              </a:lnTo>
                              <a:lnTo>
                                <a:pt x="0" y="258"/>
                              </a:lnTo>
                              <a:lnTo>
                                <a:pt x="0" y="0"/>
                              </a:lnTo>
                              <a:lnTo>
                                <a:pt x="848" y="162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A0A0A0"/>
                        </a:solidFill>
                        <a:ln w="3175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z="2000">
                            <a:solidFill>
                              <a:srgbClr val="000099"/>
                            </a:solidFill>
                            <a:latin typeface="Calibri" panose="020F0502020204030204" pitchFamily="34" charset="0"/>
                            <a:ea typeface="华文楷体" panose="02010600040101010101" pitchFamily="2" charset="-122"/>
                          </a:endParaRPr>
                        </a:p>
                      </p:txBody>
                    </p:sp>
                    <p:sp>
                      <p:nvSpPr>
                        <p:cNvPr id="179" name="Freeform 5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582" y="1929"/>
                          <a:ext cx="126" cy="81"/>
                        </a:xfrm>
                        <a:custGeom>
                          <a:avLst/>
                          <a:gdLst>
                            <a:gd name="T0" fmla="*/ 0 w 631"/>
                            <a:gd name="T1" fmla="*/ 0 h 404"/>
                            <a:gd name="T2" fmla="*/ 0 w 631"/>
                            <a:gd name="T3" fmla="*/ 0 h 404"/>
                            <a:gd name="T4" fmla="*/ 0 w 631"/>
                            <a:gd name="T5" fmla="*/ 0 h 404"/>
                            <a:gd name="T6" fmla="*/ 0 w 631"/>
                            <a:gd name="T7" fmla="*/ 0 h 404"/>
                            <a:gd name="T8" fmla="*/ 0 w 631"/>
                            <a:gd name="T9" fmla="*/ 0 h 404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0" t="0" r="r" b="b"/>
                          <a:pathLst>
                            <a:path w="631" h="404">
                              <a:moveTo>
                                <a:pt x="0" y="36"/>
                              </a:moveTo>
                              <a:lnTo>
                                <a:pt x="0" y="404"/>
                              </a:lnTo>
                              <a:lnTo>
                                <a:pt x="631" y="312"/>
                              </a:lnTo>
                              <a:lnTo>
                                <a:pt x="631" y="0"/>
                              </a:lnTo>
                              <a:lnTo>
                                <a:pt x="0" y="3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808080"/>
                        </a:solidFill>
                        <a:ln w="3175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z="2000">
                            <a:solidFill>
                              <a:srgbClr val="000099"/>
                            </a:solidFill>
                            <a:latin typeface="Calibri" panose="020F0502020204030204" pitchFamily="34" charset="0"/>
                            <a:ea typeface="华文楷体" panose="02010600040101010101" pitchFamily="2" charset="-122"/>
                          </a:endParaRPr>
                        </a:p>
                      </p:txBody>
                    </p:sp>
                    <p:sp>
                      <p:nvSpPr>
                        <p:cNvPr id="180" name="Freeform 5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12" y="1904"/>
                          <a:ext cx="296" cy="32"/>
                        </a:xfrm>
                        <a:custGeom>
                          <a:avLst/>
                          <a:gdLst>
                            <a:gd name="T0" fmla="*/ 0 w 1479"/>
                            <a:gd name="T1" fmla="*/ 0 h 162"/>
                            <a:gd name="T2" fmla="*/ 0 w 1479"/>
                            <a:gd name="T3" fmla="*/ 0 h 162"/>
                            <a:gd name="T4" fmla="*/ 0 w 1479"/>
                            <a:gd name="T5" fmla="*/ 0 h 162"/>
                            <a:gd name="T6" fmla="*/ 0 w 1479"/>
                            <a:gd name="T7" fmla="*/ 0 h 162"/>
                            <a:gd name="T8" fmla="*/ 0 w 1479"/>
                            <a:gd name="T9" fmla="*/ 0 h 162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0" t="0" r="r" b="b"/>
                          <a:pathLst>
                            <a:path w="1479" h="162">
                              <a:moveTo>
                                <a:pt x="1479" y="126"/>
                              </a:moveTo>
                              <a:lnTo>
                                <a:pt x="842" y="162"/>
                              </a:lnTo>
                              <a:lnTo>
                                <a:pt x="0" y="0"/>
                              </a:lnTo>
                              <a:lnTo>
                                <a:pt x="619" y="0"/>
                              </a:lnTo>
                              <a:lnTo>
                                <a:pt x="1479" y="12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C0C0C0"/>
                        </a:solidFill>
                        <a:ln w="3175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z="2000">
                            <a:solidFill>
                              <a:srgbClr val="000099"/>
                            </a:solidFill>
                            <a:latin typeface="Calibri" panose="020F0502020204030204" pitchFamily="34" charset="0"/>
                            <a:ea typeface="华文楷体" panose="02010600040101010101" pitchFamily="2" charset="-122"/>
                          </a:endParaRPr>
                        </a:p>
                      </p:txBody>
                    </p:sp>
                  </p:grpSp>
                  <p:sp>
                    <p:nvSpPr>
                      <p:cNvPr id="173" name="Freeform 6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04" y="1895"/>
                        <a:ext cx="108" cy="30"/>
                      </a:xfrm>
                      <a:custGeom>
                        <a:avLst/>
                        <a:gdLst>
                          <a:gd name="T0" fmla="*/ 0 w 538"/>
                          <a:gd name="T1" fmla="*/ 0 h 151"/>
                          <a:gd name="T2" fmla="*/ 0 w 538"/>
                          <a:gd name="T3" fmla="*/ 0 h 151"/>
                          <a:gd name="T4" fmla="*/ 0 w 538"/>
                          <a:gd name="T5" fmla="*/ 0 h 151"/>
                          <a:gd name="T6" fmla="*/ 0 w 538"/>
                          <a:gd name="T7" fmla="*/ 0 h 151"/>
                          <a:gd name="T8" fmla="*/ 0 w 538"/>
                          <a:gd name="T9" fmla="*/ 0 h 151"/>
                          <a:gd name="T10" fmla="*/ 0 w 538"/>
                          <a:gd name="T11" fmla="*/ 0 h 151"/>
                          <a:gd name="T12" fmla="*/ 0 60000 65536"/>
                          <a:gd name="T13" fmla="*/ 0 60000 65536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</a:gdLst>
                        <a:ahLst/>
                        <a:cxnLst>
                          <a:cxn ang="T12">
                            <a:pos x="T0" y="T1"/>
                          </a:cxn>
                          <a:cxn ang="T13">
                            <a:pos x="T2" y="T3"/>
                          </a:cxn>
                          <a:cxn ang="T14">
                            <a:pos x="T4" y="T5"/>
                          </a:cxn>
                          <a:cxn ang="T15">
                            <a:pos x="T6" y="T7"/>
                          </a:cxn>
                          <a:cxn ang="T16">
                            <a:pos x="T8" y="T9"/>
                          </a:cxn>
                          <a:cxn ang="T17">
                            <a:pos x="T10" y="T11"/>
                          </a:cxn>
                        </a:cxnLst>
                        <a:rect l="0" t="0" r="r" b="b"/>
                        <a:pathLst>
                          <a:path w="538" h="151">
                            <a:moveTo>
                              <a:pt x="538" y="86"/>
                            </a:moveTo>
                            <a:lnTo>
                              <a:pt x="538" y="135"/>
                            </a:lnTo>
                            <a:lnTo>
                              <a:pt x="287" y="151"/>
                            </a:lnTo>
                            <a:lnTo>
                              <a:pt x="0" y="97"/>
                            </a:lnTo>
                            <a:lnTo>
                              <a:pt x="0" y="0"/>
                            </a:lnTo>
                            <a:lnTo>
                              <a:pt x="538" y="86"/>
                            </a:lnTo>
                            <a:close/>
                          </a:path>
                        </a:pathLst>
                      </a:custGeom>
                      <a:solidFill>
                        <a:srgbClr val="606060"/>
                      </a:solidFill>
                      <a:ln w="3175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00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grpSp>
                    <p:nvGrpSpPr>
                      <p:cNvPr id="174" name="Group 6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46" y="1767"/>
                        <a:ext cx="239" cy="151"/>
                        <a:chOff x="446" y="1767"/>
                        <a:chExt cx="239" cy="151"/>
                      </a:xfrm>
                    </p:grpSpPr>
                    <p:sp>
                      <p:nvSpPr>
                        <p:cNvPr id="175" name="Freeform 62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46" y="1767"/>
                          <a:ext cx="137" cy="148"/>
                        </a:xfrm>
                        <a:custGeom>
                          <a:avLst/>
                          <a:gdLst>
                            <a:gd name="T0" fmla="*/ 0 w 686"/>
                            <a:gd name="T1" fmla="*/ 0 h 740"/>
                            <a:gd name="T2" fmla="*/ 0 w 686"/>
                            <a:gd name="T3" fmla="*/ 0 h 740"/>
                            <a:gd name="T4" fmla="*/ 0 w 686"/>
                            <a:gd name="T5" fmla="*/ 0 h 740"/>
                            <a:gd name="T6" fmla="*/ 0 w 686"/>
                            <a:gd name="T7" fmla="*/ 0 h 740"/>
                            <a:gd name="T8" fmla="*/ 0 w 686"/>
                            <a:gd name="T9" fmla="*/ 0 h 740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0" t="0" r="r" b="b"/>
                          <a:pathLst>
                            <a:path w="686" h="740">
                              <a:moveTo>
                                <a:pt x="589" y="740"/>
                              </a:moveTo>
                              <a:lnTo>
                                <a:pt x="686" y="24"/>
                              </a:lnTo>
                              <a:lnTo>
                                <a:pt x="95" y="0"/>
                              </a:lnTo>
                              <a:lnTo>
                                <a:pt x="0" y="638"/>
                              </a:lnTo>
                              <a:lnTo>
                                <a:pt x="589" y="74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A0A0A0"/>
                        </a:solidFill>
                        <a:ln w="3175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z="2000">
                            <a:solidFill>
                              <a:srgbClr val="000099"/>
                            </a:solidFill>
                            <a:latin typeface="Calibri" panose="020F0502020204030204" pitchFamily="34" charset="0"/>
                            <a:ea typeface="华文楷体" panose="02010600040101010101" pitchFamily="2" charset="-122"/>
                          </a:endParaRPr>
                        </a:p>
                      </p:txBody>
                    </p:sp>
                    <p:sp>
                      <p:nvSpPr>
                        <p:cNvPr id="176" name="Freeform 63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564" y="1771"/>
                          <a:ext cx="121" cy="147"/>
                        </a:xfrm>
                        <a:custGeom>
                          <a:avLst/>
                          <a:gdLst>
                            <a:gd name="T0" fmla="*/ 0 w 608"/>
                            <a:gd name="T1" fmla="*/ 0 h 735"/>
                            <a:gd name="T2" fmla="*/ 0 w 608"/>
                            <a:gd name="T3" fmla="*/ 0 h 735"/>
                            <a:gd name="T4" fmla="*/ 0 w 608"/>
                            <a:gd name="T5" fmla="*/ 0 h 735"/>
                            <a:gd name="T6" fmla="*/ 0 w 608"/>
                            <a:gd name="T7" fmla="*/ 0 h 735"/>
                            <a:gd name="T8" fmla="*/ 0 w 608"/>
                            <a:gd name="T9" fmla="*/ 0 h 735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0" t="0" r="r" b="b"/>
                          <a:pathLst>
                            <a:path w="608" h="735">
                              <a:moveTo>
                                <a:pt x="97" y="0"/>
                              </a:moveTo>
                              <a:lnTo>
                                <a:pt x="608" y="163"/>
                              </a:lnTo>
                              <a:lnTo>
                                <a:pt x="536" y="735"/>
                              </a:lnTo>
                              <a:lnTo>
                                <a:pt x="0" y="717"/>
                              </a:lnTo>
                              <a:lnTo>
                                <a:pt x="97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808080"/>
                        </a:solidFill>
                        <a:ln w="3175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z="2000">
                            <a:solidFill>
                              <a:srgbClr val="000099"/>
                            </a:solidFill>
                            <a:latin typeface="Calibri" panose="020F0502020204030204" pitchFamily="34" charset="0"/>
                            <a:ea typeface="华文楷体" panose="02010600040101010101" pitchFamily="2" charset="-122"/>
                          </a:endParaRPr>
                        </a:p>
                      </p:txBody>
                    </p:sp>
                    <p:sp>
                      <p:nvSpPr>
                        <p:cNvPr id="177" name="Freeform 64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62" y="1781"/>
                          <a:ext cx="98" cy="112"/>
                        </a:xfrm>
                        <a:custGeom>
                          <a:avLst/>
                          <a:gdLst>
                            <a:gd name="T0" fmla="*/ 0 w 493"/>
                            <a:gd name="T1" fmla="*/ 0 h 557"/>
                            <a:gd name="T2" fmla="*/ 0 w 493"/>
                            <a:gd name="T3" fmla="*/ 0 h 557"/>
                            <a:gd name="T4" fmla="*/ 0 w 493"/>
                            <a:gd name="T5" fmla="*/ 0 h 557"/>
                            <a:gd name="T6" fmla="*/ 0 w 493"/>
                            <a:gd name="T7" fmla="*/ 0 h 557"/>
                            <a:gd name="T8" fmla="*/ 0 w 493"/>
                            <a:gd name="T9" fmla="*/ 0 h 557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0" t="0" r="r" b="b"/>
                          <a:pathLst>
                            <a:path w="493" h="557">
                              <a:moveTo>
                                <a:pt x="493" y="25"/>
                              </a:moveTo>
                              <a:lnTo>
                                <a:pt x="423" y="557"/>
                              </a:lnTo>
                              <a:lnTo>
                                <a:pt x="0" y="494"/>
                              </a:lnTo>
                              <a:lnTo>
                                <a:pt x="73" y="0"/>
                              </a:lnTo>
                              <a:lnTo>
                                <a:pt x="493" y="2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C0C0"/>
                        </a:solidFill>
                        <a:ln w="3175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fontAlgn="base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lang="zh-CN" altLang="en-US" sz="2000">
                            <a:solidFill>
                              <a:srgbClr val="000099"/>
                            </a:solidFill>
                            <a:latin typeface="Calibri" panose="020F0502020204030204" pitchFamily="34" charset="0"/>
                            <a:ea typeface="华文楷体" panose="02010600040101010101" pitchFamily="2" charset="-122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64" name="Group 6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24" y="1915"/>
                      <a:ext cx="97" cy="69"/>
                      <a:chOff x="424" y="1915"/>
                      <a:chExt cx="97" cy="69"/>
                    </a:xfrm>
                  </p:grpSpPr>
                  <p:sp>
                    <p:nvSpPr>
                      <p:cNvPr id="165" name="Freeform 6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24" y="1915"/>
                        <a:ext cx="97" cy="69"/>
                      </a:xfrm>
                      <a:custGeom>
                        <a:avLst/>
                        <a:gdLst>
                          <a:gd name="T0" fmla="*/ 0 w 483"/>
                          <a:gd name="T1" fmla="*/ 0 h 346"/>
                          <a:gd name="T2" fmla="*/ 0 w 483"/>
                          <a:gd name="T3" fmla="*/ 0 h 346"/>
                          <a:gd name="T4" fmla="*/ 0 w 483"/>
                          <a:gd name="T5" fmla="*/ 0 h 346"/>
                          <a:gd name="T6" fmla="*/ 0 w 483"/>
                          <a:gd name="T7" fmla="*/ 0 h 346"/>
                          <a:gd name="T8" fmla="*/ 0 w 483"/>
                          <a:gd name="T9" fmla="*/ 0 h 346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0" t="0" r="r" b="b"/>
                        <a:pathLst>
                          <a:path w="483" h="346">
                            <a:moveTo>
                              <a:pt x="0" y="0"/>
                            </a:moveTo>
                            <a:lnTo>
                              <a:pt x="483" y="104"/>
                            </a:lnTo>
                            <a:lnTo>
                              <a:pt x="483" y="346"/>
                            </a:lnTo>
                            <a:lnTo>
                              <a:pt x="0" y="195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404040"/>
                      </a:solidFill>
                      <a:ln w="3175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00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66" name="Line 67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433" y="1933"/>
                        <a:ext cx="26" cy="6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00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67" name="Line 6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72" y="1941"/>
                        <a:ext cx="34" cy="7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00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68" name="Line 6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65" y="1924"/>
                        <a:ext cx="1" cy="45"/>
                      </a:xfrm>
                      <a:prstGeom prst="line">
                        <a:avLst/>
                      </a:prstGeom>
                      <a:noFill/>
                      <a:ln w="31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00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69" name="Line 7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11" y="1934"/>
                        <a:ext cx="1" cy="49"/>
                      </a:xfrm>
                      <a:prstGeom prst="line">
                        <a:avLst/>
                      </a:prstGeom>
                      <a:noFill/>
                      <a:ln w="31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00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70" name="Line 7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25" y="1933"/>
                        <a:ext cx="88" cy="22"/>
                      </a:xfrm>
                      <a:prstGeom prst="line">
                        <a:avLst/>
                      </a:prstGeom>
                      <a:noFill/>
                      <a:ln w="31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00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71" name="Line 72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424" y="1926"/>
                        <a:ext cx="89" cy="21"/>
                      </a:xfrm>
                      <a:prstGeom prst="line">
                        <a:avLst/>
                      </a:prstGeom>
                      <a:noFill/>
                      <a:ln w="31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00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</p:grpSp>
              <p:grpSp>
                <p:nvGrpSpPr>
                  <p:cNvPr id="131" name="Group 73"/>
                  <p:cNvGrpSpPr>
                    <a:grpSpLocks/>
                  </p:cNvGrpSpPr>
                  <p:nvPr/>
                </p:nvGrpSpPr>
                <p:grpSpPr bwMode="auto">
                  <a:xfrm>
                    <a:off x="325" y="1917"/>
                    <a:ext cx="231" cy="118"/>
                    <a:chOff x="325" y="1917"/>
                    <a:chExt cx="231" cy="118"/>
                  </a:xfrm>
                </p:grpSpPr>
                <p:grpSp>
                  <p:nvGrpSpPr>
                    <p:cNvPr id="132" name="Group 7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04" y="1981"/>
                      <a:ext cx="37" cy="28"/>
                      <a:chOff x="504" y="1981"/>
                      <a:chExt cx="37" cy="28"/>
                    </a:xfrm>
                  </p:grpSpPr>
                  <p:sp>
                    <p:nvSpPr>
                      <p:cNvPr id="161" name="Freeform 7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31" y="1981"/>
                        <a:ext cx="10" cy="28"/>
                      </a:xfrm>
                      <a:custGeom>
                        <a:avLst/>
                        <a:gdLst>
                          <a:gd name="T0" fmla="*/ 0 w 53"/>
                          <a:gd name="T1" fmla="*/ 0 h 140"/>
                          <a:gd name="T2" fmla="*/ 0 w 53"/>
                          <a:gd name="T3" fmla="*/ 0 h 140"/>
                          <a:gd name="T4" fmla="*/ 0 w 53"/>
                          <a:gd name="T5" fmla="*/ 0 h 140"/>
                          <a:gd name="T6" fmla="*/ 0 w 53"/>
                          <a:gd name="T7" fmla="*/ 0 h 140"/>
                          <a:gd name="T8" fmla="*/ 0 w 53"/>
                          <a:gd name="T9" fmla="*/ 0 h 140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0" t="0" r="r" b="b"/>
                        <a:pathLst>
                          <a:path w="53" h="140">
                            <a:moveTo>
                              <a:pt x="37" y="0"/>
                            </a:moveTo>
                            <a:lnTo>
                              <a:pt x="53" y="131"/>
                            </a:lnTo>
                            <a:lnTo>
                              <a:pt x="14" y="140"/>
                            </a:lnTo>
                            <a:lnTo>
                              <a:pt x="0" y="6"/>
                            </a:lnTo>
                            <a:lnTo>
                              <a:pt x="37" y="0"/>
                            </a:lnTo>
                            <a:close/>
                          </a:path>
                        </a:pathLst>
                      </a:custGeom>
                      <a:solidFill>
                        <a:srgbClr val="606060"/>
                      </a:solidFill>
                      <a:ln w="3175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00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62" name="Freeform 7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04" y="1985"/>
                        <a:ext cx="29" cy="24"/>
                      </a:xfrm>
                      <a:custGeom>
                        <a:avLst/>
                        <a:gdLst>
                          <a:gd name="T0" fmla="*/ 0 w 148"/>
                          <a:gd name="T1" fmla="*/ 0 h 122"/>
                          <a:gd name="T2" fmla="*/ 0 w 148"/>
                          <a:gd name="T3" fmla="*/ 0 h 122"/>
                          <a:gd name="T4" fmla="*/ 0 w 148"/>
                          <a:gd name="T5" fmla="*/ 0 h 122"/>
                          <a:gd name="T6" fmla="*/ 0 w 148"/>
                          <a:gd name="T7" fmla="*/ 0 h 122"/>
                          <a:gd name="T8" fmla="*/ 0 w 148"/>
                          <a:gd name="T9" fmla="*/ 0 h 122"/>
                          <a:gd name="T10" fmla="*/ 0 w 148"/>
                          <a:gd name="T11" fmla="*/ 0 h 122"/>
                          <a:gd name="T12" fmla="*/ 0 w 148"/>
                          <a:gd name="T13" fmla="*/ 0 h 122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0" t="0" r="r" b="b"/>
                        <a:pathLst>
                          <a:path w="148" h="122">
                            <a:moveTo>
                              <a:pt x="136" y="5"/>
                            </a:moveTo>
                            <a:lnTo>
                              <a:pt x="148" y="122"/>
                            </a:lnTo>
                            <a:lnTo>
                              <a:pt x="0" y="61"/>
                            </a:lnTo>
                            <a:lnTo>
                              <a:pt x="58" y="43"/>
                            </a:lnTo>
                            <a:lnTo>
                              <a:pt x="111" y="70"/>
                            </a:lnTo>
                            <a:lnTo>
                              <a:pt x="94" y="0"/>
                            </a:lnTo>
                            <a:lnTo>
                              <a:pt x="136" y="5"/>
                            </a:lnTo>
                            <a:close/>
                          </a:path>
                        </a:pathLst>
                      </a:custGeom>
                      <a:solidFill>
                        <a:srgbClr val="404040"/>
                      </a:solidFill>
                      <a:ln w="3175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00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133" name="Group 7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25" y="1917"/>
                      <a:ext cx="231" cy="118"/>
                      <a:chOff x="325" y="1917"/>
                      <a:chExt cx="231" cy="118"/>
                    </a:xfrm>
                  </p:grpSpPr>
                  <p:sp>
                    <p:nvSpPr>
                      <p:cNvPr id="134" name="Freeform 7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26" y="1917"/>
                        <a:ext cx="226" cy="105"/>
                      </a:xfrm>
                      <a:custGeom>
                        <a:avLst/>
                        <a:gdLst>
                          <a:gd name="T0" fmla="*/ 0 w 1132"/>
                          <a:gd name="T1" fmla="*/ 0 h 525"/>
                          <a:gd name="T2" fmla="*/ 0 w 1132"/>
                          <a:gd name="T3" fmla="*/ 0 h 525"/>
                          <a:gd name="T4" fmla="*/ 0 w 1132"/>
                          <a:gd name="T5" fmla="*/ 0 h 525"/>
                          <a:gd name="T6" fmla="*/ 0 w 1132"/>
                          <a:gd name="T7" fmla="*/ 0 h 525"/>
                          <a:gd name="T8" fmla="*/ 0 w 1132"/>
                          <a:gd name="T9" fmla="*/ 0 h 525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0" t="0" r="r" b="b"/>
                        <a:pathLst>
                          <a:path w="1132" h="525">
                            <a:moveTo>
                              <a:pt x="1132" y="223"/>
                            </a:moveTo>
                            <a:lnTo>
                              <a:pt x="589" y="525"/>
                            </a:lnTo>
                            <a:lnTo>
                              <a:pt x="0" y="230"/>
                            </a:lnTo>
                            <a:lnTo>
                              <a:pt x="452" y="0"/>
                            </a:lnTo>
                            <a:lnTo>
                              <a:pt x="1132" y="223"/>
                            </a:lnTo>
                            <a:close/>
                          </a:path>
                        </a:pathLst>
                      </a:custGeom>
                      <a:solidFill>
                        <a:srgbClr val="808080"/>
                      </a:solidFill>
                      <a:ln w="3175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00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35" name="Freeform 7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43" y="1961"/>
                        <a:ext cx="113" cy="74"/>
                      </a:xfrm>
                      <a:custGeom>
                        <a:avLst/>
                        <a:gdLst>
                          <a:gd name="T0" fmla="*/ 0 w 566"/>
                          <a:gd name="T1" fmla="*/ 0 h 371"/>
                          <a:gd name="T2" fmla="*/ 0 w 566"/>
                          <a:gd name="T3" fmla="*/ 0 h 371"/>
                          <a:gd name="T4" fmla="*/ 0 w 566"/>
                          <a:gd name="T5" fmla="*/ 0 h 371"/>
                          <a:gd name="T6" fmla="*/ 0 w 566"/>
                          <a:gd name="T7" fmla="*/ 0 h 371"/>
                          <a:gd name="T8" fmla="*/ 0 w 566"/>
                          <a:gd name="T9" fmla="*/ 0 h 371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0" t="0" r="r" b="b"/>
                        <a:pathLst>
                          <a:path w="566" h="371">
                            <a:moveTo>
                              <a:pt x="547" y="0"/>
                            </a:moveTo>
                            <a:lnTo>
                              <a:pt x="0" y="307"/>
                            </a:lnTo>
                            <a:lnTo>
                              <a:pt x="16" y="371"/>
                            </a:lnTo>
                            <a:lnTo>
                              <a:pt x="566" y="60"/>
                            </a:lnTo>
                            <a:lnTo>
                              <a:pt x="547" y="0"/>
                            </a:lnTo>
                            <a:close/>
                          </a:path>
                        </a:pathLst>
                      </a:custGeom>
                      <a:solidFill>
                        <a:srgbClr val="606060"/>
                      </a:solidFill>
                      <a:ln w="3175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00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36" name="Freeform 8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25" y="1963"/>
                        <a:ext cx="121" cy="72"/>
                      </a:xfrm>
                      <a:custGeom>
                        <a:avLst/>
                        <a:gdLst>
                          <a:gd name="T0" fmla="*/ 0 w 605"/>
                          <a:gd name="T1" fmla="*/ 0 h 363"/>
                          <a:gd name="T2" fmla="*/ 0 w 605"/>
                          <a:gd name="T3" fmla="*/ 0 h 363"/>
                          <a:gd name="T4" fmla="*/ 0 w 605"/>
                          <a:gd name="T5" fmla="*/ 0 h 363"/>
                          <a:gd name="T6" fmla="*/ 0 w 605"/>
                          <a:gd name="T7" fmla="*/ 0 h 363"/>
                          <a:gd name="T8" fmla="*/ 0 w 605"/>
                          <a:gd name="T9" fmla="*/ 0 h 363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0" t="0" r="r" b="b"/>
                        <a:pathLst>
                          <a:path w="605" h="363">
                            <a:moveTo>
                              <a:pt x="605" y="363"/>
                            </a:moveTo>
                            <a:lnTo>
                              <a:pt x="587" y="295"/>
                            </a:lnTo>
                            <a:lnTo>
                              <a:pt x="0" y="0"/>
                            </a:lnTo>
                            <a:lnTo>
                              <a:pt x="21" y="53"/>
                            </a:lnTo>
                            <a:lnTo>
                              <a:pt x="605" y="363"/>
                            </a:lnTo>
                            <a:close/>
                          </a:path>
                        </a:pathLst>
                      </a:custGeom>
                      <a:solidFill>
                        <a:srgbClr val="404040"/>
                      </a:solidFill>
                      <a:ln w="3175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00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37" name="Freeform 8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17" y="1966"/>
                        <a:ext cx="90" cy="46"/>
                      </a:xfrm>
                      <a:custGeom>
                        <a:avLst/>
                        <a:gdLst>
                          <a:gd name="T0" fmla="*/ 0 w 454"/>
                          <a:gd name="T1" fmla="*/ 0 h 230"/>
                          <a:gd name="T2" fmla="*/ 0 w 454"/>
                          <a:gd name="T3" fmla="*/ 0 h 230"/>
                          <a:gd name="T4" fmla="*/ 0 w 454"/>
                          <a:gd name="T5" fmla="*/ 0 h 230"/>
                          <a:gd name="T6" fmla="*/ 0 w 454"/>
                          <a:gd name="T7" fmla="*/ 0 h 230"/>
                          <a:gd name="T8" fmla="*/ 0 w 454"/>
                          <a:gd name="T9" fmla="*/ 0 h 230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0" t="0" r="r" b="b"/>
                        <a:pathLst>
                          <a:path w="454" h="230">
                            <a:moveTo>
                              <a:pt x="454" y="59"/>
                            </a:moveTo>
                            <a:lnTo>
                              <a:pt x="297" y="0"/>
                            </a:lnTo>
                            <a:lnTo>
                              <a:pt x="0" y="161"/>
                            </a:lnTo>
                            <a:lnTo>
                              <a:pt x="151" y="230"/>
                            </a:lnTo>
                            <a:lnTo>
                              <a:pt x="454" y="59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00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38" name="Freeform 8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36" y="1934"/>
                        <a:ext cx="134" cy="61"/>
                      </a:xfrm>
                      <a:custGeom>
                        <a:avLst/>
                        <a:gdLst>
                          <a:gd name="T0" fmla="*/ 0 w 669"/>
                          <a:gd name="T1" fmla="*/ 0 h 309"/>
                          <a:gd name="T2" fmla="*/ 0 w 669"/>
                          <a:gd name="T3" fmla="*/ 0 h 309"/>
                          <a:gd name="T4" fmla="*/ 0 w 669"/>
                          <a:gd name="T5" fmla="*/ 0 h 309"/>
                          <a:gd name="T6" fmla="*/ 0 w 669"/>
                          <a:gd name="T7" fmla="*/ 0 h 309"/>
                          <a:gd name="T8" fmla="*/ 0 w 669"/>
                          <a:gd name="T9" fmla="*/ 0 h 309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0" t="0" r="r" b="b"/>
                        <a:pathLst>
                          <a:path w="669" h="309">
                            <a:moveTo>
                              <a:pt x="669" y="150"/>
                            </a:moveTo>
                            <a:lnTo>
                              <a:pt x="377" y="309"/>
                            </a:lnTo>
                            <a:lnTo>
                              <a:pt x="0" y="132"/>
                            </a:lnTo>
                            <a:lnTo>
                              <a:pt x="273" y="0"/>
                            </a:lnTo>
                            <a:lnTo>
                              <a:pt x="669" y="150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00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39" name="Freeform 8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93" y="1920"/>
                        <a:ext cx="148" cy="57"/>
                      </a:xfrm>
                      <a:custGeom>
                        <a:avLst/>
                        <a:gdLst>
                          <a:gd name="T0" fmla="*/ 0 w 738"/>
                          <a:gd name="T1" fmla="*/ 0 h 283"/>
                          <a:gd name="T2" fmla="*/ 0 w 738"/>
                          <a:gd name="T3" fmla="*/ 0 h 283"/>
                          <a:gd name="T4" fmla="*/ 0 w 738"/>
                          <a:gd name="T5" fmla="*/ 0 h 283"/>
                          <a:gd name="T6" fmla="*/ 0 w 738"/>
                          <a:gd name="T7" fmla="*/ 0 h 283"/>
                          <a:gd name="T8" fmla="*/ 0 w 738"/>
                          <a:gd name="T9" fmla="*/ 0 h 283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0" t="0" r="r" b="b"/>
                        <a:pathLst>
                          <a:path w="738" h="283">
                            <a:moveTo>
                              <a:pt x="584" y="283"/>
                            </a:moveTo>
                            <a:lnTo>
                              <a:pt x="738" y="205"/>
                            </a:lnTo>
                            <a:lnTo>
                              <a:pt x="118" y="0"/>
                            </a:lnTo>
                            <a:lnTo>
                              <a:pt x="0" y="60"/>
                            </a:lnTo>
                            <a:lnTo>
                              <a:pt x="584" y="283"/>
                            </a:lnTo>
                            <a:close/>
                          </a:path>
                        </a:pathLst>
                      </a:custGeom>
                      <a:solidFill>
                        <a:srgbClr val="A0A0A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00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0" name="Line 84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411" y="1923"/>
                        <a:ext cx="128" cy="44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80808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00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1" name="Line 85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404" y="1925"/>
                        <a:ext cx="124" cy="45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80808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00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2" name="Line 86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399" y="1930"/>
                        <a:ext cx="121" cy="46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80808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00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3" name="Line 87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384" y="1937"/>
                        <a:ext cx="119" cy="48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80808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00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4" name="Line 88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375" y="1942"/>
                        <a:ext cx="118" cy="48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80808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00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5" name="Line 89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365" y="1946"/>
                        <a:ext cx="119" cy="51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80808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00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6" name="Line 90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358" y="1951"/>
                        <a:ext cx="114" cy="50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80808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00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7" name="Line 91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347" y="1956"/>
                        <a:ext cx="114" cy="51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80808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00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8" name="Line 92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37" y="1974"/>
                        <a:ext cx="61" cy="34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80808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00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49" name="Line 93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26" y="1970"/>
                        <a:ext cx="58" cy="32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80808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00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0" name="Line 94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01" y="1959"/>
                        <a:ext cx="58" cy="31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80808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00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1" name="Line 95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387" y="1954"/>
                        <a:ext cx="58" cy="31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80808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00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2" name="Line 96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375" y="1949"/>
                        <a:ext cx="56" cy="31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80808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00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3" name="Line 97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364" y="1944"/>
                        <a:ext cx="53" cy="28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80808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00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4" name="Line 98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352" y="1939"/>
                        <a:ext cx="55" cy="28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80808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00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5" name="Line 9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94" y="1955"/>
                        <a:ext cx="28" cy="14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80808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00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6" name="Line 100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7" y="1949"/>
                        <a:ext cx="26" cy="14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80808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00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7" name="Line 101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0" y="1943"/>
                        <a:ext cx="28" cy="14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80808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00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8" name="Line 102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43" y="1937"/>
                        <a:ext cx="27" cy="13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80808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00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59" name="Line 103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27" y="1931"/>
                        <a:ext cx="26" cy="14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80808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00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160" name="Line 104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08" y="1925"/>
                        <a:ext cx="24" cy="13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80808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lang="zh-CN" altLang="en-US" sz="2000">
                          <a:solidFill>
                            <a:srgbClr val="000099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187" name="Group 105"/>
              <p:cNvGrpSpPr>
                <a:grpSpLocks/>
              </p:cNvGrpSpPr>
              <p:nvPr/>
            </p:nvGrpSpPr>
            <p:grpSpPr bwMode="auto">
              <a:xfrm>
                <a:off x="710436" y="4971716"/>
                <a:ext cx="81158" cy="164499"/>
                <a:chOff x="287" y="1872"/>
                <a:chExt cx="55" cy="108"/>
              </a:xfrm>
            </p:grpSpPr>
            <p:sp>
              <p:nvSpPr>
                <p:cNvPr id="188" name="Freeform 106"/>
                <p:cNvSpPr>
                  <a:spLocks/>
                </p:cNvSpPr>
                <p:nvPr/>
              </p:nvSpPr>
              <p:spPr bwMode="auto">
                <a:xfrm>
                  <a:off x="287" y="1872"/>
                  <a:ext cx="55" cy="108"/>
                </a:xfrm>
                <a:custGeom>
                  <a:avLst/>
                  <a:gdLst>
                    <a:gd name="T0" fmla="*/ 0 w 276"/>
                    <a:gd name="T1" fmla="*/ 0 h 540"/>
                    <a:gd name="T2" fmla="*/ 0 w 276"/>
                    <a:gd name="T3" fmla="*/ 0 h 540"/>
                    <a:gd name="T4" fmla="*/ 0 w 276"/>
                    <a:gd name="T5" fmla="*/ 0 h 540"/>
                    <a:gd name="T6" fmla="*/ 0 w 276"/>
                    <a:gd name="T7" fmla="*/ 0 h 540"/>
                    <a:gd name="T8" fmla="*/ 0 w 276"/>
                    <a:gd name="T9" fmla="*/ 0 h 540"/>
                    <a:gd name="T10" fmla="*/ 0 w 276"/>
                    <a:gd name="T11" fmla="*/ 0 h 540"/>
                    <a:gd name="T12" fmla="*/ 0 w 276"/>
                    <a:gd name="T13" fmla="*/ 0 h 540"/>
                    <a:gd name="T14" fmla="*/ 0 w 276"/>
                    <a:gd name="T15" fmla="*/ 0 h 540"/>
                    <a:gd name="T16" fmla="*/ 0 w 276"/>
                    <a:gd name="T17" fmla="*/ 0 h 540"/>
                    <a:gd name="T18" fmla="*/ 0 w 276"/>
                    <a:gd name="T19" fmla="*/ 0 h 540"/>
                    <a:gd name="T20" fmla="*/ 0 w 276"/>
                    <a:gd name="T21" fmla="*/ 0 h 540"/>
                    <a:gd name="T22" fmla="*/ 0 w 276"/>
                    <a:gd name="T23" fmla="*/ 0 h 540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76" h="540">
                      <a:moveTo>
                        <a:pt x="0" y="192"/>
                      </a:moveTo>
                      <a:lnTo>
                        <a:pt x="53" y="121"/>
                      </a:lnTo>
                      <a:lnTo>
                        <a:pt x="104" y="84"/>
                      </a:lnTo>
                      <a:lnTo>
                        <a:pt x="125" y="30"/>
                      </a:lnTo>
                      <a:lnTo>
                        <a:pt x="137" y="6"/>
                      </a:lnTo>
                      <a:lnTo>
                        <a:pt x="195" y="0"/>
                      </a:lnTo>
                      <a:lnTo>
                        <a:pt x="276" y="45"/>
                      </a:lnTo>
                      <a:lnTo>
                        <a:pt x="255" y="143"/>
                      </a:lnTo>
                      <a:lnTo>
                        <a:pt x="232" y="198"/>
                      </a:lnTo>
                      <a:lnTo>
                        <a:pt x="179" y="365"/>
                      </a:lnTo>
                      <a:lnTo>
                        <a:pt x="92" y="540"/>
                      </a:lnTo>
                      <a:lnTo>
                        <a:pt x="0" y="19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89" name="Freeform 107"/>
                <p:cNvSpPr>
                  <a:spLocks/>
                </p:cNvSpPr>
                <p:nvPr/>
              </p:nvSpPr>
              <p:spPr bwMode="auto">
                <a:xfrm>
                  <a:off x="296" y="1880"/>
                  <a:ext cx="43" cy="77"/>
                </a:xfrm>
                <a:custGeom>
                  <a:avLst/>
                  <a:gdLst>
                    <a:gd name="T0" fmla="*/ 0 w 216"/>
                    <a:gd name="T1" fmla="*/ 0 h 385"/>
                    <a:gd name="T2" fmla="*/ 0 w 216"/>
                    <a:gd name="T3" fmla="*/ 0 h 385"/>
                    <a:gd name="T4" fmla="*/ 0 w 216"/>
                    <a:gd name="T5" fmla="*/ 0 h 385"/>
                    <a:gd name="T6" fmla="*/ 0 w 216"/>
                    <a:gd name="T7" fmla="*/ 0 h 385"/>
                    <a:gd name="T8" fmla="*/ 0 w 216"/>
                    <a:gd name="T9" fmla="*/ 0 h 385"/>
                    <a:gd name="T10" fmla="*/ 0 w 216"/>
                    <a:gd name="T11" fmla="*/ 0 h 385"/>
                    <a:gd name="T12" fmla="*/ 0 w 216"/>
                    <a:gd name="T13" fmla="*/ 0 h 385"/>
                    <a:gd name="T14" fmla="*/ 0 w 216"/>
                    <a:gd name="T15" fmla="*/ 0 h 385"/>
                    <a:gd name="T16" fmla="*/ 0 w 216"/>
                    <a:gd name="T17" fmla="*/ 0 h 385"/>
                    <a:gd name="T18" fmla="*/ 0 w 216"/>
                    <a:gd name="T19" fmla="*/ 0 h 385"/>
                    <a:gd name="T20" fmla="*/ 0 w 216"/>
                    <a:gd name="T21" fmla="*/ 0 h 385"/>
                    <a:gd name="T22" fmla="*/ 0 w 216"/>
                    <a:gd name="T23" fmla="*/ 0 h 385"/>
                    <a:gd name="T24" fmla="*/ 0 w 216"/>
                    <a:gd name="T25" fmla="*/ 0 h 385"/>
                    <a:gd name="T26" fmla="*/ 0 w 216"/>
                    <a:gd name="T27" fmla="*/ 0 h 385"/>
                    <a:gd name="T28" fmla="*/ 0 w 216"/>
                    <a:gd name="T29" fmla="*/ 0 h 385"/>
                    <a:gd name="T30" fmla="*/ 0 w 216"/>
                    <a:gd name="T31" fmla="*/ 0 h 385"/>
                    <a:gd name="T32" fmla="*/ 0 w 216"/>
                    <a:gd name="T33" fmla="*/ 0 h 385"/>
                    <a:gd name="T34" fmla="*/ 0 w 216"/>
                    <a:gd name="T35" fmla="*/ 0 h 385"/>
                    <a:gd name="T36" fmla="*/ 0 w 216"/>
                    <a:gd name="T37" fmla="*/ 0 h 385"/>
                    <a:gd name="T38" fmla="*/ 0 w 216"/>
                    <a:gd name="T39" fmla="*/ 0 h 385"/>
                    <a:gd name="T40" fmla="*/ 0 w 216"/>
                    <a:gd name="T41" fmla="*/ 0 h 385"/>
                    <a:gd name="T42" fmla="*/ 0 w 216"/>
                    <a:gd name="T43" fmla="*/ 0 h 385"/>
                    <a:gd name="T44" fmla="*/ 0 w 216"/>
                    <a:gd name="T45" fmla="*/ 0 h 385"/>
                    <a:gd name="T46" fmla="*/ 0 w 216"/>
                    <a:gd name="T47" fmla="*/ 0 h 385"/>
                    <a:gd name="T48" fmla="*/ 0 w 216"/>
                    <a:gd name="T49" fmla="*/ 0 h 385"/>
                    <a:gd name="T50" fmla="*/ 0 w 216"/>
                    <a:gd name="T51" fmla="*/ 0 h 385"/>
                    <a:gd name="T52" fmla="*/ 0 w 216"/>
                    <a:gd name="T53" fmla="*/ 0 h 385"/>
                    <a:gd name="T54" fmla="*/ 0 w 216"/>
                    <a:gd name="T55" fmla="*/ 0 h 385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0" t="0" r="r" b="b"/>
                  <a:pathLst>
                    <a:path w="216" h="385">
                      <a:moveTo>
                        <a:pt x="91" y="0"/>
                      </a:moveTo>
                      <a:lnTo>
                        <a:pt x="115" y="25"/>
                      </a:lnTo>
                      <a:lnTo>
                        <a:pt x="165" y="46"/>
                      </a:lnTo>
                      <a:lnTo>
                        <a:pt x="216" y="44"/>
                      </a:lnTo>
                      <a:lnTo>
                        <a:pt x="185" y="132"/>
                      </a:lnTo>
                      <a:lnTo>
                        <a:pt x="147" y="128"/>
                      </a:lnTo>
                      <a:lnTo>
                        <a:pt x="118" y="112"/>
                      </a:lnTo>
                      <a:lnTo>
                        <a:pt x="134" y="138"/>
                      </a:lnTo>
                      <a:lnTo>
                        <a:pt x="177" y="146"/>
                      </a:lnTo>
                      <a:lnTo>
                        <a:pt x="145" y="242"/>
                      </a:lnTo>
                      <a:lnTo>
                        <a:pt x="124" y="312"/>
                      </a:lnTo>
                      <a:lnTo>
                        <a:pt x="115" y="271"/>
                      </a:lnTo>
                      <a:lnTo>
                        <a:pt x="103" y="197"/>
                      </a:lnTo>
                      <a:lnTo>
                        <a:pt x="102" y="155"/>
                      </a:lnTo>
                      <a:lnTo>
                        <a:pt x="94" y="173"/>
                      </a:lnTo>
                      <a:lnTo>
                        <a:pt x="94" y="222"/>
                      </a:lnTo>
                      <a:lnTo>
                        <a:pt x="103" y="290"/>
                      </a:lnTo>
                      <a:lnTo>
                        <a:pt x="110" y="333"/>
                      </a:lnTo>
                      <a:lnTo>
                        <a:pt x="91" y="385"/>
                      </a:lnTo>
                      <a:lnTo>
                        <a:pt x="55" y="250"/>
                      </a:lnTo>
                      <a:lnTo>
                        <a:pt x="39" y="204"/>
                      </a:lnTo>
                      <a:lnTo>
                        <a:pt x="12" y="135"/>
                      </a:lnTo>
                      <a:lnTo>
                        <a:pt x="0" y="115"/>
                      </a:lnTo>
                      <a:lnTo>
                        <a:pt x="16" y="88"/>
                      </a:lnTo>
                      <a:lnTo>
                        <a:pt x="64" y="64"/>
                      </a:lnTo>
                      <a:lnTo>
                        <a:pt x="81" y="87"/>
                      </a:lnTo>
                      <a:lnTo>
                        <a:pt x="71" y="46"/>
                      </a:lnTo>
                      <a:lnTo>
                        <a:pt x="9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grpSp>
            <p:nvGrpSpPr>
              <p:cNvPr id="190" name="Group 108"/>
              <p:cNvGrpSpPr>
                <a:grpSpLocks/>
              </p:cNvGrpSpPr>
              <p:nvPr/>
            </p:nvGrpSpPr>
            <p:grpSpPr bwMode="auto">
              <a:xfrm>
                <a:off x="697156" y="4877281"/>
                <a:ext cx="103293" cy="115759"/>
                <a:chOff x="278" y="1810"/>
                <a:chExt cx="70" cy="76"/>
              </a:xfrm>
            </p:grpSpPr>
            <p:sp>
              <p:nvSpPr>
                <p:cNvPr id="191" name="Freeform 109"/>
                <p:cNvSpPr>
                  <a:spLocks/>
                </p:cNvSpPr>
                <p:nvPr/>
              </p:nvSpPr>
              <p:spPr bwMode="auto">
                <a:xfrm>
                  <a:off x="297" y="1815"/>
                  <a:ext cx="51" cy="71"/>
                </a:xfrm>
                <a:custGeom>
                  <a:avLst/>
                  <a:gdLst>
                    <a:gd name="T0" fmla="*/ 0 w 256"/>
                    <a:gd name="T1" fmla="*/ 0 h 356"/>
                    <a:gd name="T2" fmla="*/ 0 w 256"/>
                    <a:gd name="T3" fmla="*/ 0 h 356"/>
                    <a:gd name="T4" fmla="*/ 0 w 256"/>
                    <a:gd name="T5" fmla="*/ 0 h 356"/>
                    <a:gd name="T6" fmla="*/ 0 w 256"/>
                    <a:gd name="T7" fmla="*/ 0 h 356"/>
                    <a:gd name="T8" fmla="*/ 0 w 256"/>
                    <a:gd name="T9" fmla="*/ 0 h 356"/>
                    <a:gd name="T10" fmla="*/ 0 w 256"/>
                    <a:gd name="T11" fmla="*/ 0 h 356"/>
                    <a:gd name="T12" fmla="*/ 0 w 256"/>
                    <a:gd name="T13" fmla="*/ 0 h 356"/>
                    <a:gd name="T14" fmla="*/ 0 w 256"/>
                    <a:gd name="T15" fmla="*/ 0 h 356"/>
                    <a:gd name="T16" fmla="*/ 0 w 256"/>
                    <a:gd name="T17" fmla="*/ 0 h 356"/>
                    <a:gd name="T18" fmla="*/ 0 w 256"/>
                    <a:gd name="T19" fmla="*/ 0 h 356"/>
                    <a:gd name="T20" fmla="*/ 0 w 256"/>
                    <a:gd name="T21" fmla="*/ 0 h 356"/>
                    <a:gd name="T22" fmla="*/ 0 w 256"/>
                    <a:gd name="T23" fmla="*/ 0 h 356"/>
                    <a:gd name="T24" fmla="*/ 0 w 256"/>
                    <a:gd name="T25" fmla="*/ 0 h 356"/>
                    <a:gd name="T26" fmla="*/ 0 w 256"/>
                    <a:gd name="T27" fmla="*/ 0 h 356"/>
                    <a:gd name="T28" fmla="*/ 0 w 256"/>
                    <a:gd name="T29" fmla="*/ 0 h 356"/>
                    <a:gd name="T30" fmla="*/ 0 w 256"/>
                    <a:gd name="T31" fmla="*/ 0 h 356"/>
                    <a:gd name="T32" fmla="*/ 0 w 256"/>
                    <a:gd name="T33" fmla="*/ 0 h 356"/>
                    <a:gd name="T34" fmla="*/ 0 w 256"/>
                    <a:gd name="T35" fmla="*/ 0 h 356"/>
                    <a:gd name="T36" fmla="*/ 0 w 256"/>
                    <a:gd name="T37" fmla="*/ 0 h 356"/>
                    <a:gd name="T38" fmla="*/ 0 w 256"/>
                    <a:gd name="T39" fmla="*/ 0 h 356"/>
                    <a:gd name="T40" fmla="*/ 0 w 256"/>
                    <a:gd name="T41" fmla="*/ 0 h 356"/>
                    <a:gd name="T42" fmla="*/ 0 w 256"/>
                    <a:gd name="T43" fmla="*/ 0 h 356"/>
                    <a:gd name="T44" fmla="*/ 0 w 256"/>
                    <a:gd name="T45" fmla="*/ 0 h 356"/>
                    <a:gd name="T46" fmla="*/ 0 w 256"/>
                    <a:gd name="T47" fmla="*/ 0 h 356"/>
                    <a:gd name="T48" fmla="*/ 0 w 256"/>
                    <a:gd name="T49" fmla="*/ 0 h 356"/>
                    <a:gd name="T50" fmla="*/ 0 w 256"/>
                    <a:gd name="T51" fmla="*/ 0 h 356"/>
                    <a:gd name="T52" fmla="*/ 0 w 256"/>
                    <a:gd name="T53" fmla="*/ 0 h 356"/>
                    <a:gd name="T54" fmla="*/ 0 w 256"/>
                    <a:gd name="T55" fmla="*/ 0 h 356"/>
                    <a:gd name="T56" fmla="*/ 0 w 256"/>
                    <a:gd name="T57" fmla="*/ 0 h 356"/>
                    <a:gd name="T58" fmla="*/ 0 w 256"/>
                    <a:gd name="T59" fmla="*/ 0 h 356"/>
                    <a:gd name="T60" fmla="*/ 0 w 256"/>
                    <a:gd name="T61" fmla="*/ 0 h 356"/>
                    <a:gd name="T62" fmla="*/ 0 w 256"/>
                    <a:gd name="T63" fmla="*/ 0 h 356"/>
                    <a:gd name="T64" fmla="*/ 0 w 256"/>
                    <a:gd name="T65" fmla="*/ 0 h 356"/>
                    <a:gd name="T66" fmla="*/ 0 w 256"/>
                    <a:gd name="T67" fmla="*/ 0 h 356"/>
                    <a:gd name="T68" fmla="*/ 0 w 256"/>
                    <a:gd name="T69" fmla="*/ 0 h 356"/>
                    <a:gd name="T70" fmla="*/ 0 w 256"/>
                    <a:gd name="T71" fmla="*/ 0 h 356"/>
                    <a:gd name="T72" fmla="*/ 0 w 256"/>
                    <a:gd name="T73" fmla="*/ 0 h 356"/>
                    <a:gd name="T74" fmla="*/ 0 w 256"/>
                    <a:gd name="T75" fmla="*/ 0 h 356"/>
                    <a:gd name="T76" fmla="*/ 0 w 256"/>
                    <a:gd name="T77" fmla="*/ 0 h 356"/>
                    <a:gd name="T78" fmla="*/ 0 w 256"/>
                    <a:gd name="T79" fmla="*/ 0 h 356"/>
                    <a:gd name="T80" fmla="*/ 0 w 256"/>
                    <a:gd name="T81" fmla="*/ 0 h 356"/>
                    <a:gd name="T82" fmla="*/ 0 w 256"/>
                    <a:gd name="T83" fmla="*/ 0 h 356"/>
                    <a:gd name="T84" fmla="*/ 0 w 256"/>
                    <a:gd name="T85" fmla="*/ 0 h 356"/>
                    <a:gd name="T86" fmla="*/ 0 w 256"/>
                    <a:gd name="T87" fmla="*/ 0 h 356"/>
                    <a:gd name="T88" fmla="*/ 0 w 256"/>
                    <a:gd name="T89" fmla="*/ 0 h 356"/>
                    <a:gd name="T90" fmla="*/ 0 w 256"/>
                    <a:gd name="T91" fmla="*/ 0 h 356"/>
                    <a:gd name="T92" fmla="*/ 0 w 256"/>
                    <a:gd name="T93" fmla="*/ 0 h 356"/>
                    <a:gd name="T94" fmla="*/ 0 w 256"/>
                    <a:gd name="T95" fmla="*/ 0 h 35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0" t="0" r="r" b="b"/>
                  <a:pathLst>
                    <a:path w="256" h="356">
                      <a:moveTo>
                        <a:pt x="3" y="130"/>
                      </a:moveTo>
                      <a:lnTo>
                        <a:pt x="11" y="155"/>
                      </a:lnTo>
                      <a:lnTo>
                        <a:pt x="26" y="167"/>
                      </a:lnTo>
                      <a:lnTo>
                        <a:pt x="35" y="187"/>
                      </a:lnTo>
                      <a:lnTo>
                        <a:pt x="45" y="203"/>
                      </a:lnTo>
                      <a:lnTo>
                        <a:pt x="61" y="218"/>
                      </a:lnTo>
                      <a:lnTo>
                        <a:pt x="73" y="227"/>
                      </a:lnTo>
                      <a:lnTo>
                        <a:pt x="93" y="238"/>
                      </a:lnTo>
                      <a:lnTo>
                        <a:pt x="96" y="252"/>
                      </a:lnTo>
                      <a:lnTo>
                        <a:pt x="96" y="270"/>
                      </a:lnTo>
                      <a:lnTo>
                        <a:pt x="91" y="315"/>
                      </a:lnTo>
                      <a:lnTo>
                        <a:pt x="127" y="341"/>
                      </a:lnTo>
                      <a:lnTo>
                        <a:pt x="157" y="354"/>
                      </a:lnTo>
                      <a:lnTo>
                        <a:pt x="182" y="356"/>
                      </a:lnTo>
                      <a:lnTo>
                        <a:pt x="207" y="354"/>
                      </a:lnTo>
                      <a:lnTo>
                        <a:pt x="216" y="325"/>
                      </a:lnTo>
                      <a:lnTo>
                        <a:pt x="222" y="260"/>
                      </a:lnTo>
                      <a:lnTo>
                        <a:pt x="237" y="237"/>
                      </a:lnTo>
                      <a:lnTo>
                        <a:pt x="248" y="204"/>
                      </a:lnTo>
                      <a:lnTo>
                        <a:pt x="250" y="173"/>
                      </a:lnTo>
                      <a:lnTo>
                        <a:pt x="255" y="131"/>
                      </a:lnTo>
                      <a:lnTo>
                        <a:pt x="256" y="107"/>
                      </a:lnTo>
                      <a:lnTo>
                        <a:pt x="255" y="92"/>
                      </a:lnTo>
                      <a:lnTo>
                        <a:pt x="248" y="66"/>
                      </a:lnTo>
                      <a:lnTo>
                        <a:pt x="234" y="52"/>
                      </a:lnTo>
                      <a:lnTo>
                        <a:pt x="215" y="48"/>
                      </a:lnTo>
                      <a:lnTo>
                        <a:pt x="208" y="33"/>
                      </a:lnTo>
                      <a:lnTo>
                        <a:pt x="191" y="23"/>
                      </a:lnTo>
                      <a:lnTo>
                        <a:pt x="173" y="33"/>
                      </a:lnTo>
                      <a:lnTo>
                        <a:pt x="160" y="12"/>
                      </a:lnTo>
                      <a:lnTo>
                        <a:pt x="140" y="5"/>
                      </a:lnTo>
                      <a:lnTo>
                        <a:pt x="118" y="24"/>
                      </a:lnTo>
                      <a:lnTo>
                        <a:pt x="108" y="0"/>
                      </a:lnTo>
                      <a:lnTo>
                        <a:pt x="78" y="3"/>
                      </a:lnTo>
                      <a:lnTo>
                        <a:pt x="63" y="42"/>
                      </a:lnTo>
                      <a:lnTo>
                        <a:pt x="60" y="64"/>
                      </a:lnTo>
                      <a:lnTo>
                        <a:pt x="57" y="93"/>
                      </a:lnTo>
                      <a:lnTo>
                        <a:pt x="51" y="131"/>
                      </a:lnTo>
                      <a:lnTo>
                        <a:pt x="43" y="116"/>
                      </a:lnTo>
                      <a:lnTo>
                        <a:pt x="39" y="89"/>
                      </a:lnTo>
                      <a:lnTo>
                        <a:pt x="34" y="70"/>
                      </a:lnTo>
                      <a:lnTo>
                        <a:pt x="27" y="61"/>
                      </a:lnTo>
                      <a:lnTo>
                        <a:pt x="12" y="54"/>
                      </a:lnTo>
                      <a:lnTo>
                        <a:pt x="4" y="57"/>
                      </a:lnTo>
                      <a:lnTo>
                        <a:pt x="0" y="66"/>
                      </a:lnTo>
                      <a:lnTo>
                        <a:pt x="5" y="80"/>
                      </a:lnTo>
                      <a:lnTo>
                        <a:pt x="7" y="107"/>
                      </a:lnTo>
                      <a:lnTo>
                        <a:pt x="3" y="130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w="3175">
                  <a:solidFill>
                    <a:srgbClr val="402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92" name="Freeform 110"/>
                <p:cNvSpPr>
                  <a:spLocks/>
                </p:cNvSpPr>
                <p:nvPr/>
              </p:nvSpPr>
              <p:spPr bwMode="auto">
                <a:xfrm>
                  <a:off x="320" y="1820"/>
                  <a:ext cx="26" cy="27"/>
                </a:xfrm>
                <a:custGeom>
                  <a:avLst/>
                  <a:gdLst>
                    <a:gd name="T0" fmla="*/ 0 w 129"/>
                    <a:gd name="T1" fmla="*/ 0 h 134"/>
                    <a:gd name="T2" fmla="*/ 0 w 129"/>
                    <a:gd name="T3" fmla="*/ 0 h 134"/>
                    <a:gd name="T4" fmla="*/ 0 w 129"/>
                    <a:gd name="T5" fmla="*/ 0 h 134"/>
                    <a:gd name="T6" fmla="*/ 0 w 129"/>
                    <a:gd name="T7" fmla="*/ 0 h 134"/>
                    <a:gd name="T8" fmla="*/ 0 w 129"/>
                    <a:gd name="T9" fmla="*/ 0 h 134"/>
                    <a:gd name="T10" fmla="*/ 0 w 129"/>
                    <a:gd name="T11" fmla="*/ 0 h 134"/>
                    <a:gd name="T12" fmla="*/ 0 w 129"/>
                    <a:gd name="T13" fmla="*/ 0 h 134"/>
                    <a:gd name="T14" fmla="*/ 0 w 129"/>
                    <a:gd name="T15" fmla="*/ 0 h 134"/>
                    <a:gd name="T16" fmla="*/ 0 w 129"/>
                    <a:gd name="T17" fmla="*/ 0 h 134"/>
                    <a:gd name="T18" fmla="*/ 0 w 129"/>
                    <a:gd name="T19" fmla="*/ 0 h 134"/>
                    <a:gd name="T20" fmla="*/ 0 w 129"/>
                    <a:gd name="T21" fmla="*/ 0 h 134"/>
                    <a:gd name="T22" fmla="*/ 0 w 129"/>
                    <a:gd name="T23" fmla="*/ 0 h 134"/>
                    <a:gd name="T24" fmla="*/ 0 w 129"/>
                    <a:gd name="T25" fmla="*/ 0 h 134"/>
                    <a:gd name="T26" fmla="*/ 0 w 129"/>
                    <a:gd name="T27" fmla="*/ 0 h 134"/>
                    <a:gd name="T28" fmla="*/ 0 w 129"/>
                    <a:gd name="T29" fmla="*/ 0 h 134"/>
                    <a:gd name="T30" fmla="*/ 0 w 129"/>
                    <a:gd name="T31" fmla="*/ 0 h 134"/>
                    <a:gd name="T32" fmla="*/ 0 w 129"/>
                    <a:gd name="T33" fmla="*/ 0 h 134"/>
                    <a:gd name="T34" fmla="*/ 0 w 129"/>
                    <a:gd name="T35" fmla="*/ 0 h 134"/>
                    <a:gd name="T36" fmla="*/ 0 w 129"/>
                    <a:gd name="T37" fmla="*/ 0 h 134"/>
                    <a:gd name="T38" fmla="*/ 0 w 129"/>
                    <a:gd name="T39" fmla="*/ 0 h 134"/>
                    <a:gd name="T40" fmla="*/ 0 w 129"/>
                    <a:gd name="T41" fmla="*/ 0 h 134"/>
                    <a:gd name="T42" fmla="*/ 0 w 129"/>
                    <a:gd name="T43" fmla="*/ 0 h 134"/>
                    <a:gd name="T44" fmla="*/ 0 w 129"/>
                    <a:gd name="T45" fmla="*/ 0 h 134"/>
                    <a:gd name="T46" fmla="*/ 0 w 129"/>
                    <a:gd name="T47" fmla="*/ 0 h 134"/>
                    <a:gd name="T48" fmla="*/ 0 w 129"/>
                    <a:gd name="T49" fmla="*/ 0 h 134"/>
                    <a:gd name="T50" fmla="*/ 0 w 129"/>
                    <a:gd name="T51" fmla="*/ 0 h 134"/>
                    <a:gd name="T52" fmla="*/ 0 w 129"/>
                    <a:gd name="T53" fmla="*/ 0 h 134"/>
                    <a:gd name="T54" fmla="*/ 0 w 129"/>
                    <a:gd name="T55" fmla="*/ 0 h 134"/>
                    <a:gd name="T56" fmla="*/ 0 w 129"/>
                    <a:gd name="T57" fmla="*/ 0 h 134"/>
                    <a:gd name="T58" fmla="*/ 0 w 129"/>
                    <a:gd name="T59" fmla="*/ 0 h 134"/>
                    <a:gd name="T60" fmla="*/ 0 w 129"/>
                    <a:gd name="T61" fmla="*/ 0 h 134"/>
                    <a:gd name="T62" fmla="*/ 0 w 129"/>
                    <a:gd name="T63" fmla="*/ 0 h 134"/>
                    <a:gd name="T64" fmla="*/ 0 w 129"/>
                    <a:gd name="T65" fmla="*/ 0 h 134"/>
                    <a:gd name="T66" fmla="*/ 0 w 129"/>
                    <a:gd name="T67" fmla="*/ 0 h 134"/>
                    <a:gd name="T68" fmla="*/ 0 w 129"/>
                    <a:gd name="T69" fmla="*/ 0 h 134"/>
                    <a:gd name="T70" fmla="*/ 0 w 129"/>
                    <a:gd name="T71" fmla="*/ 0 h 134"/>
                    <a:gd name="T72" fmla="*/ 0 w 129"/>
                    <a:gd name="T73" fmla="*/ 0 h 134"/>
                    <a:gd name="T74" fmla="*/ 0 w 129"/>
                    <a:gd name="T75" fmla="*/ 0 h 134"/>
                    <a:gd name="T76" fmla="*/ 0 w 129"/>
                    <a:gd name="T77" fmla="*/ 0 h 134"/>
                    <a:gd name="T78" fmla="*/ 0 w 129"/>
                    <a:gd name="T79" fmla="*/ 0 h 134"/>
                    <a:gd name="T80" fmla="*/ 0 w 129"/>
                    <a:gd name="T81" fmla="*/ 0 h 134"/>
                    <a:gd name="T82" fmla="*/ 0 w 129"/>
                    <a:gd name="T83" fmla="*/ 0 h 134"/>
                    <a:gd name="T84" fmla="*/ 0 w 129"/>
                    <a:gd name="T85" fmla="*/ 0 h 134"/>
                    <a:gd name="T86" fmla="*/ 0 w 129"/>
                    <a:gd name="T87" fmla="*/ 0 h 134"/>
                    <a:gd name="T88" fmla="*/ 0 w 129"/>
                    <a:gd name="T89" fmla="*/ 0 h 134"/>
                    <a:gd name="T90" fmla="*/ 0 w 129"/>
                    <a:gd name="T91" fmla="*/ 0 h 134"/>
                    <a:gd name="T92" fmla="*/ 0 w 129"/>
                    <a:gd name="T93" fmla="*/ 0 h 134"/>
                    <a:gd name="T94" fmla="*/ 0 w 129"/>
                    <a:gd name="T95" fmla="*/ 0 h 134"/>
                    <a:gd name="T96" fmla="*/ 0 w 129"/>
                    <a:gd name="T97" fmla="*/ 0 h 134"/>
                    <a:gd name="T98" fmla="*/ 0 w 129"/>
                    <a:gd name="T99" fmla="*/ 0 h 134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129" h="134">
                      <a:moveTo>
                        <a:pt x="6" y="2"/>
                      </a:moveTo>
                      <a:lnTo>
                        <a:pt x="13" y="30"/>
                      </a:lnTo>
                      <a:lnTo>
                        <a:pt x="22" y="49"/>
                      </a:lnTo>
                      <a:lnTo>
                        <a:pt x="11" y="91"/>
                      </a:lnTo>
                      <a:lnTo>
                        <a:pt x="18" y="100"/>
                      </a:lnTo>
                      <a:lnTo>
                        <a:pt x="28" y="104"/>
                      </a:lnTo>
                      <a:lnTo>
                        <a:pt x="41" y="102"/>
                      </a:lnTo>
                      <a:lnTo>
                        <a:pt x="51" y="79"/>
                      </a:lnTo>
                      <a:lnTo>
                        <a:pt x="60" y="61"/>
                      </a:lnTo>
                      <a:lnTo>
                        <a:pt x="55" y="36"/>
                      </a:lnTo>
                      <a:lnTo>
                        <a:pt x="53" y="9"/>
                      </a:lnTo>
                      <a:lnTo>
                        <a:pt x="60" y="12"/>
                      </a:lnTo>
                      <a:lnTo>
                        <a:pt x="62" y="37"/>
                      </a:lnTo>
                      <a:lnTo>
                        <a:pt x="65" y="54"/>
                      </a:lnTo>
                      <a:lnTo>
                        <a:pt x="65" y="68"/>
                      </a:lnTo>
                      <a:lnTo>
                        <a:pt x="56" y="83"/>
                      </a:lnTo>
                      <a:lnTo>
                        <a:pt x="47" y="100"/>
                      </a:lnTo>
                      <a:lnTo>
                        <a:pt x="46" y="116"/>
                      </a:lnTo>
                      <a:lnTo>
                        <a:pt x="56" y="123"/>
                      </a:lnTo>
                      <a:lnTo>
                        <a:pt x="75" y="120"/>
                      </a:lnTo>
                      <a:lnTo>
                        <a:pt x="86" y="106"/>
                      </a:lnTo>
                      <a:lnTo>
                        <a:pt x="104" y="84"/>
                      </a:lnTo>
                      <a:lnTo>
                        <a:pt x="103" y="70"/>
                      </a:lnTo>
                      <a:lnTo>
                        <a:pt x="101" y="45"/>
                      </a:lnTo>
                      <a:lnTo>
                        <a:pt x="107" y="65"/>
                      </a:lnTo>
                      <a:lnTo>
                        <a:pt x="108" y="84"/>
                      </a:lnTo>
                      <a:lnTo>
                        <a:pt x="94" y="103"/>
                      </a:lnTo>
                      <a:lnTo>
                        <a:pt x="93" y="117"/>
                      </a:lnTo>
                      <a:lnTo>
                        <a:pt x="96" y="128"/>
                      </a:lnTo>
                      <a:lnTo>
                        <a:pt x="104" y="131"/>
                      </a:lnTo>
                      <a:lnTo>
                        <a:pt x="113" y="125"/>
                      </a:lnTo>
                      <a:lnTo>
                        <a:pt x="129" y="109"/>
                      </a:lnTo>
                      <a:lnTo>
                        <a:pt x="116" y="127"/>
                      </a:lnTo>
                      <a:lnTo>
                        <a:pt x="111" y="134"/>
                      </a:lnTo>
                      <a:lnTo>
                        <a:pt x="97" y="134"/>
                      </a:lnTo>
                      <a:lnTo>
                        <a:pt x="91" y="126"/>
                      </a:lnTo>
                      <a:lnTo>
                        <a:pt x="87" y="114"/>
                      </a:lnTo>
                      <a:lnTo>
                        <a:pt x="79" y="125"/>
                      </a:lnTo>
                      <a:lnTo>
                        <a:pt x="63" y="127"/>
                      </a:lnTo>
                      <a:lnTo>
                        <a:pt x="49" y="127"/>
                      </a:lnTo>
                      <a:lnTo>
                        <a:pt x="43" y="116"/>
                      </a:lnTo>
                      <a:lnTo>
                        <a:pt x="41" y="106"/>
                      </a:lnTo>
                      <a:lnTo>
                        <a:pt x="35" y="109"/>
                      </a:lnTo>
                      <a:lnTo>
                        <a:pt x="24" y="109"/>
                      </a:lnTo>
                      <a:lnTo>
                        <a:pt x="11" y="101"/>
                      </a:lnTo>
                      <a:lnTo>
                        <a:pt x="8" y="86"/>
                      </a:lnTo>
                      <a:lnTo>
                        <a:pt x="18" y="51"/>
                      </a:lnTo>
                      <a:lnTo>
                        <a:pt x="7" y="29"/>
                      </a:lnTo>
                      <a:lnTo>
                        <a:pt x="0" y="0"/>
                      </a:lnTo>
                      <a:lnTo>
                        <a:pt x="6" y="2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93" name="Freeform 111"/>
                <p:cNvSpPr>
                  <a:spLocks/>
                </p:cNvSpPr>
                <p:nvPr/>
              </p:nvSpPr>
              <p:spPr bwMode="auto">
                <a:xfrm>
                  <a:off x="325" y="1834"/>
                  <a:ext cx="4" cy="1"/>
                </a:xfrm>
                <a:custGeom>
                  <a:avLst/>
                  <a:gdLst>
                    <a:gd name="T0" fmla="*/ 0 w 20"/>
                    <a:gd name="T1" fmla="*/ 0 h 5"/>
                    <a:gd name="T2" fmla="*/ 0 w 20"/>
                    <a:gd name="T3" fmla="*/ 0 h 5"/>
                    <a:gd name="T4" fmla="*/ 0 w 20"/>
                    <a:gd name="T5" fmla="*/ 0 h 5"/>
                    <a:gd name="T6" fmla="*/ 0 w 20"/>
                    <a:gd name="T7" fmla="*/ 0 h 5"/>
                    <a:gd name="T8" fmla="*/ 0 w 20"/>
                    <a:gd name="T9" fmla="*/ 0 h 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0" h="5">
                      <a:moveTo>
                        <a:pt x="0" y="5"/>
                      </a:moveTo>
                      <a:lnTo>
                        <a:pt x="6" y="4"/>
                      </a:lnTo>
                      <a:lnTo>
                        <a:pt x="20" y="4"/>
                      </a:lnTo>
                      <a:lnTo>
                        <a:pt x="5" y="0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94" name="Freeform 112"/>
                <p:cNvSpPr>
                  <a:spLocks/>
                </p:cNvSpPr>
                <p:nvPr/>
              </p:nvSpPr>
              <p:spPr bwMode="auto">
                <a:xfrm>
                  <a:off x="330" y="1838"/>
                  <a:ext cx="6" cy="2"/>
                </a:xfrm>
                <a:custGeom>
                  <a:avLst/>
                  <a:gdLst>
                    <a:gd name="T0" fmla="*/ 0 w 27"/>
                    <a:gd name="T1" fmla="*/ 0 h 9"/>
                    <a:gd name="T2" fmla="*/ 0 w 27"/>
                    <a:gd name="T3" fmla="*/ 0 h 9"/>
                    <a:gd name="T4" fmla="*/ 0 w 27"/>
                    <a:gd name="T5" fmla="*/ 0 h 9"/>
                    <a:gd name="T6" fmla="*/ 0 w 27"/>
                    <a:gd name="T7" fmla="*/ 0 h 9"/>
                    <a:gd name="T8" fmla="*/ 0 w 27"/>
                    <a:gd name="T9" fmla="*/ 0 h 9"/>
                    <a:gd name="T10" fmla="*/ 0 w 27"/>
                    <a:gd name="T11" fmla="*/ 0 h 9"/>
                    <a:gd name="T12" fmla="*/ 0 w 27"/>
                    <a:gd name="T13" fmla="*/ 0 h 9"/>
                    <a:gd name="T14" fmla="*/ 0 w 27"/>
                    <a:gd name="T15" fmla="*/ 0 h 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7" h="9">
                      <a:moveTo>
                        <a:pt x="27" y="7"/>
                      </a:moveTo>
                      <a:lnTo>
                        <a:pt x="23" y="3"/>
                      </a:lnTo>
                      <a:lnTo>
                        <a:pt x="17" y="1"/>
                      </a:lnTo>
                      <a:lnTo>
                        <a:pt x="6" y="0"/>
                      </a:lnTo>
                      <a:lnTo>
                        <a:pt x="0" y="9"/>
                      </a:lnTo>
                      <a:lnTo>
                        <a:pt x="8" y="3"/>
                      </a:lnTo>
                      <a:lnTo>
                        <a:pt x="15" y="2"/>
                      </a:lnTo>
                      <a:lnTo>
                        <a:pt x="27" y="7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95" name="Freeform 113"/>
                <p:cNvSpPr>
                  <a:spLocks/>
                </p:cNvSpPr>
                <p:nvPr/>
              </p:nvSpPr>
              <p:spPr bwMode="auto">
                <a:xfrm>
                  <a:off x="340" y="1841"/>
                  <a:ext cx="4" cy="1"/>
                </a:xfrm>
                <a:custGeom>
                  <a:avLst/>
                  <a:gdLst>
                    <a:gd name="T0" fmla="*/ 0 w 20"/>
                    <a:gd name="T1" fmla="*/ 0 h 4"/>
                    <a:gd name="T2" fmla="*/ 0 w 20"/>
                    <a:gd name="T3" fmla="*/ 0 h 4"/>
                    <a:gd name="T4" fmla="*/ 0 w 20"/>
                    <a:gd name="T5" fmla="*/ 0 h 4"/>
                    <a:gd name="T6" fmla="*/ 0 w 20"/>
                    <a:gd name="T7" fmla="*/ 0 h 4"/>
                    <a:gd name="T8" fmla="*/ 0 w 20"/>
                    <a:gd name="T9" fmla="*/ 0 h 4"/>
                    <a:gd name="T10" fmla="*/ 0 w 20"/>
                    <a:gd name="T11" fmla="*/ 0 h 4"/>
                    <a:gd name="T12" fmla="*/ 0 w 20"/>
                    <a:gd name="T13" fmla="*/ 0 h 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20" h="4">
                      <a:moveTo>
                        <a:pt x="0" y="2"/>
                      </a:moveTo>
                      <a:lnTo>
                        <a:pt x="4" y="0"/>
                      </a:lnTo>
                      <a:lnTo>
                        <a:pt x="11" y="0"/>
                      </a:lnTo>
                      <a:lnTo>
                        <a:pt x="20" y="4"/>
                      </a:lnTo>
                      <a:lnTo>
                        <a:pt x="15" y="3"/>
                      </a:lnTo>
                      <a:lnTo>
                        <a:pt x="11" y="1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96" name="Freeform 114"/>
                <p:cNvSpPr>
                  <a:spLocks/>
                </p:cNvSpPr>
                <p:nvPr/>
              </p:nvSpPr>
              <p:spPr bwMode="auto">
                <a:xfrm>
                  <a:off x="323" y="1845"/>
                  <a:ext cx="6" cy="15"/>
                </a:xfrm>
                <a:custGeom>
                  <a:avLst/>
                  <a:gdLst>
                    <a:gd name="T0" fmla="*/ 0 w 31"/>
                    <a:gd name="T1" fmla="*/ 0 h 74"/>
                    <a:gd name="T2" fmla="*/ 0 w 31"/>
                    <a:gd name="T3" fmla="*/ 0 h 74"/>
                    <a:gd name="T4" fmla="*/ 0 w 31"/>
                    <a:gd name="T5" fmla="*/ 0 h 74"/>
                    <a:gd name="T6" fmla="*/ 0 w 31"/>
                    <a:gd name="T7" fmla="*/ 0 h 74"/>
                    <a:gd name="T8" fmla="*/ 0 w 31"/>
                    <a:gd name="T9" fmla="*/ 0 h 74"/>
                    <a:gd name="T10" fmla="*/ 0 w 31"/>
                    <a:gd name="T11" fmla="*/ 0 h 74"/>
                    <a:gd name="T12" fmla="*/ 0 w 31"/>
                    <a:gd name="T13" fmla="*/ 0 h 74"/>
                    <a:gd name="T14" fmla="*/ 0 w 31"/>
                    <a:gd name="T15" fmla="*/ 0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1" h="74">
                      <a:moveTo>
                        <a:pt x="0" y="0"/>
                      </a:moveTo>
                      <a:lnTo>
                        <a:pt x="17" y="19"/>
                      </a:lnTo>
                      <a:lnTo>
                        <a:pt x="25" y="42"/>
                      </a:lnTo>
                      <a:lnTo>
                        <a:pt x="26" y="74"/>
                      </a:lnTo>
                      <a:lnTo>
                        <a:pt x="31" y="49"/>
                      </a:lnTo>
                      <a:lnTo>
                        <a:pt x="29" y="29"/>
                      </a:lnTo>
                      <a:lnTo>
                        <a:pt x="24" y="2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97" name="Freeform 115"/>
                <p:cNvSpPr>
                  <a:spLocks/>
                </p:cNvSpPr>
                <p:nvPr/>
              </p:nvSpPr>
              <p:spPr bwMode="auto">
                <a:xfrm>
                  <a:off x="308" y="1839"/>
                  <a:ext cx="10" cy="5"/>
                </a:xfrm>
                <a:custGeom>
                  <a:avLst/>
                  <a:gdLst>
                    <a:gd name="T0" fmla="*/ 0 w 50"/>
                    <a:gd name="T1" fmla="*/ 0 h 25"/>
                    <a:gd name="T2" fmla="*/ 0 w 50"/>
                    <a:gd name="T3" fmla="*/ 0 h 25"/>
                    <a:gd name="T4" fmla="*/ 0 w 50"/>
                    <a:gd name="T5" fmla="*/ 0 h 25"/>
                    <a:gd name="T6" fmla="*/ 0 w 50"/>
                    <a:gd name="T7" fmla="*/ 0 h 25"/>
                    <a:gd name="T8" fmla="*/ 0 w 50"/>
                    <a:gd name="T9" fmla="*/ 0 h 25"/>
                    <a:gd name="T10" fmla="*/ 0 w 50"/>
                    <a:gd name="T11" fmla="*/ 0 h 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0" h="25">
                      <a:moveTo>
                        <a:pt x="0" y="11"/>
                      </a:moveTo>
                      <a:lnTo>
                        <a:pt x="19" y="13"/>
                      </a:lnTo>
                      <a:lnTo>
                        <a:pt x="50" y="25"/>
                      </a:lnTo>
                      <a:lnTo>
                        <a:pt x="28" y="9"/>
                      </a:lnTo>
                      <a:lnTo>
                        <a:pt x="1" y="0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98" name="Freeform 116"/>
                <p:cNvSpPr>
                  <a:spLocks/>
                </p:cNvSpPr>
                <p:nvPr/>
              </p:nvSpPr>
              <p:spPr bwMode="auto">
                <a:xfrm>
                  <a:off x="321" y="1862"/>
                  <a:ext cx="7" cy="7"/>
                </a:xfrm>
                <a:custGeom>
                  <a:avLst/>
                  <a:gdLst>
                    <a:gd name="T0" fmla="*/ 0 w 39"/>
                    <a:gd name="T1" fmla="*/ 0 h 33"/>
                    <a:gd name="T2" fmla="*/ 0 w 39"/>
                    <a:gd name="T3" fmla="*/ 0 h 33"/>
                    <a:gd name="T4" fmla="*/ 0 w 39"/>
                    <a:gd name="T5" fmla="*/ 0 h 33"/>
                    <a:gd name="T6" fmla="*/ 0 w 39"/>
                    <a:gd name="T7" fmla="*/ 0 h 33"/>
                    <a:gd name="T8" fmla="*/ 0 w 39"/>
                    <a:gd name="T9" fmla="*/ 0 h 3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9" h="33">
                      <a:moveTo>
                        <a:pt x="39" y="0"/>
                      </a:moveTo>
                      <a:lnTo>
                        <a:pt x="20" y="21"/>
                      </a:lnTo>
                      <a:lnTo>
                        <a:pt x="0" y="33"/>
                      </a:lnTo>
                      <a:lnTo>
                        <a:pt x="26" y="25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99" name="Freeform 117"/>
                <p:cNvSpPr>
                  <a:spLocks/>
                </p:cNvSpPr>
                <p:nvPr/>
              </p:nvSpPr>
              <p:spPr bwMode="auto">
                <a:xfrm>
                  <a:off x="332" y="1858"/>
                  <a:ext cx="7" cy="7"/>
                </a:xfrm>
                <a:custGeom>
                  <a:avLst/>
                  <a:gdLst>
                    <a:gd name="T0" fmla="*/ 0 w 38"/>
                    <a:gd name="T1" fmla="*/ 0 h 35"/>
                    <a:gd name="T2" fmla="*/ 0 w 38"/>
                    <a:gd name="T3" fmla="*/ 0 h 35"/>
                    <a:gd name="T4" fmla="*/ 0 w 38"/>
                    <a:gd name="T5" fmla="*/ 0 h 35"/>
                    <a:gd name="T6" fmla="*/ 0 w 38"/>
                    <a:gd name="T7" fmla="*/ 0 h 35"/>
                    <a:gd name="T8" fmla="*/ 0 w 38"/>
                    <a:gd name="T9" fmla="*/ 0 h 35"/>
                    <a:gd name="T10" fmla="*/ 0 w 38"/>
                    <a:gd name="T11" fmla="*/ 0 h 35"/>
                    <a:gd name="T12" fmla="*/ 0 w 38"/>
                    <a:gd name="T13" fmla="*/ 0 h 35"/>
                    <a:gd name="T14" fmla="*/ 0 w 38"/>
                    <a:gd name="T15" fmla="*/ 0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8" h="35">
                      <a:moveTo>
                        <a:pt x="0" y="0"/>
                      </a:moveTo>
                      <a:lnTo>
                        <a:pt x="3" y="13"/>
                      </a:lnTo>
                      <a:lnTo>
                        <a:pt x="22" y="29"/>
                      </a:lnTo>
                      <a:lnTo>
                        <a:pt x="38" y="35"/>
                      </a:lnTo>
                      <a:lnTo>
                        <a:pt x="12" y="32"/>
                      </a:lnTo>
                      <a:lnTo>
                        <a:pt x="3" y="21"/>
                      </a:lnTo>
                      <a:lnTo>
                        <a:pt x="2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00" name="Freeform 118"/>
                <p:cNvSpPr>
                  <a:spLocks/>
                </p:cNvSpPr>
                <p:nvPr/>
              </p:nvSpPr>
              <p:spPr bwMode="auto">
                <a:xfrm>
                  <a:off x="278" y="1810"/>
                  <a:ext cx="41" cy="31"/>
                </a:xfrm>
                <a:custGeom>
                  <a:avLst/>
                  <a:gdLst>
                    <a:gd name="T0" fmla="*/ 0 w 201"/>
                    <a:gd name="T1" fmla="*/ 0 h 158"/>
                    <a:gd name="T2" fmla="*/ 0 w 201"/>
                    <a:gd name="T3" fmla="*/ 0 h 158"/>
                    <a:gd name="T4" fmla="*/ 0 w 201"/>
                    <a:gd name="T5" fmla="*/ 0 h 158"/>
                    <a:gd name="T6" fmla="*/ 0 w 201"/>
                    <a:gd name="T7" fmla="*/ 0 h 158"/>
                    <a:gd name="T8" fmla="*/ 0 w 201"/>
                    <a:gd name="T9" fmla="*/ 0 h 158"/>
                    <a:gd name="T10" fmla="*/ 0 w 201"/>
                    <a:gd name="T11" fmla="*/ 0 h 158"/>
                    <a:gd name="T12" fmla="*/ 0 w 201"/>
                    <a:gd name="T13" fmla="*/ 0 h 15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201" h="158">
                      <a:moveTo>
                        <a:pt x="165" y="158"/>
                      </a:moveTo>
                      <a:lnTo>
                        <a:pt x="201" y="76"/>
                      </a:lnTo>
                      <a:lnTo>
                        <a:pt x="132" y="31"/>
                      </a:lnTo>
                      <a:lnTo>
                        <a:pt x="29" y="0"/>
                      </a:lnTo>
                      <a:lnTo>
                        <a:pt x="0" y="87"/>
                      </a:lnTo>
                      <a:lnTo>
                        <a:pt x="94" y="114"/>
                      </a:lnTo>
                      <a:lnTo>
                        <a:pt x="165" y="15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01" name="Oval 119"/>
                <p:cNvSpPr>
                  <a:spLocks noChangeArrowheads="1"/>
                </p:cNvSpPr>
                <p:nvPr/>
              </p:nvSpPr>
              <p:spPr bwMode="auto">
                <a:xfrm>
                  <a:off x="304" y="1824"/>
                  <a:ext cx="7" cy="9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02" name="Freeform 120"/>
                <p:cNvSpPr>
                  <a:spLocks/>
                </p:cNvSpPr>
                <p:nvPr/>
              </p:nvSpPr>
              <p:spPr bwMode="auto">
                <a:xfrm>
                  <a:off x="297" y="1826"/>
                  <a:ext cx="10" cy="22"/>
                </a:xfrm>
                <a:custGeom>
                  <a:avLst/>
                  <a:gdLst>
                    <a:gd name="T0" fmla="*/ 0 w 52"/>
                    <a:gd name="T1" fmla="*/ 0 h 111"/>
                    <a:gd name="T2" fmla="*/ 0 w 52"/>
                    <a:gd name="T3" fmla="*/ 0 h 111"/>
                    <a:gd name="T4" fmla="*/ 0 w 52"/>
                    <a:gd name="T5" fmla="*/ 0 h 111"/>
                    <a:gd name="T6" fmla="*/ 0 w 52"/>
                    <a:gd name="T7" fmla="*/ 0 h 111"/>
                    <a:gd name="T8" fmla="*/ 0 w 52"/>
                    <a:gd name="T9" fmla="*/ 0 h 111"/>
                    <a:gd name="T10" fmla="*/ 0 w 52"/>
                    <a:gd name="T11" fmla="*/ 0 h 111"/>
                    <a:gd name="T12" fmla="*/ 0 w 52"/>
                    <a:gd name="T13" fmla="*/ 0 h 111"/>
                    <a:gd name="T14" fmla="*/ 0 w 52"/>
                    <a:gd name="T15" fmla="*/ 0 h 111"/>
                    <a:gd name="T16" fmla="*/ 0 w 52"/>
                    <a:gd name="T17" fmla="*/ 0 h 111"/>
                    <a:gd name="T18" fmla="*/ 0 w 52"/>
                    <a:gd name="T19" fmla="*/ 0 h 111"/>
                    <a:gd name="T20" fmla="*/ 0 w 52"/>
                    <a:gd name="T21" fmla="*/ 0 h 111"/>
                    <a:gd name="T22" fmla="*/ 0 w 52"/>
                    <a:gd name="T23" fmla="*/ 0 h 111"/>
                    <a:gd name="T24" fmla="*/ 0 w 52"/>
                    <a:gd name="T25" fmla="*/ 0 h 111"/>
                    <a:gd name="T26" fmla="*/ 0 w 52"/>
                    <a:gd name="T27" fmla="*/ 0 h 111"/>
                    <a:gd name="T28" fmla="*/ 0 w 52"/>
                    <a:gd name="T29" fmla="*/ 0 h 111"/>
                    <a:gd name="T30" fmla="*/ 0 w 52"/>
                    <a:gd name="T31" fmla="*/ 0 h 11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52" h="111">
                      <a:moveTo>
                        <a:pt x="4" y="74"/>
                      </a:moveTo>
                      <a:lnTo>
                        <a:pt x="7" y="55"/>
                      </a:lnTo>
                      <a:lnTo>
                        <a:pt x="5" y="36"/>
                      </a:lnTo>
                      <a:lnTo>
                        <a:pt x="4" y="23"/>
                      </a:lnTo>
                      <a:lnTo>
                        <a:pt x="0" y="13"/>
                      </a:lnTo>
                      <a:lnTo>
                        <a:pt x="4" y="4"/>
                      </a:lnTo>
                      <a:lnTo>
                        <a:pt x="11" y="0"/>
                      </a:lnTo>
                      <a:lnTo>
                        <a:pt x="27" y="6"/>
                      </a:lnTo>
                      <a:lnTo>
                        <a:pt x="33" y="16"/>
                      </a:lnTo>
                      <a:lnTo>
                        <a:pt x="37" y="27"/>
                      </a:lnTo>
                      <a:lnTo>
                        <a:pt x="39" y="39"/>
                      </a:lnTo>
                      <a:lnTo>
                        <a:pt x="40" y="59"/>
                      </a:lnTo>
                      <a:lnTo>
                        <a:pt x="52" y="79"/>
                      </a:lnTo>
                      <a:lnTo>
                        <a:pt x="23" y="111"/>
                      </a:lnTo>
                      <a:lnTo>
                        <a:pt x="11" y="103"/>
                      </a:lnTo>
                      <a:lnTo>
                        <a:pt x="4" y="74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w="3175">
                  <a:solidFill>
                    <a:srgbClr val="402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03" name="Freeform 121"/>
                <p:cNvSpPr>
                  <a:spLocks/>
                </p:cNvSpPr>
                <p:nvPr/>
              </p:nvSpPr>
              <p:spPr bwMode="auto">
                <a:xfrm>
                  <a:off x="301" y="1841"/>
                  <a:ext cx="7" cy="7"/>
                </a:xfrm>
                <a:custGeom>
                  <a:avLst/>
                  <a:gdLst>
                    <a:gd name="T0" fmla="*/ 0 w 35"/>
                    <a:gd name="T1" fmla="*/ 0 h 34"/>
                    <a:gd name="T2" fmla="*/ 0 w 35"/>
                    <a:gd name="T3" fmla="*/ 0 h 34"/>
                    <a:gd name="T4" fmla="*/ 0 w 35"/>
                    <a:gd name="T5" fmla="*/ 0 h 34"/>
                    <a:gd name="T6" fmla="*/ 0 w 35"/>
                    <a:gd name="T7" fmla="*/ 0 h 34"/>
                    <a:gd name="T8" fmla="*/ 0 w 35"/>
                    <a:gd name="T9" fmla="*/ 0 h 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" h="34">
                      <a:moveTo>
                        <a:pt x="24" y="0"/>
                      </a:moveTo>
                      <a:lnTo>
                        <a:pt x="35" y="4"/>
                      </a:lnTo>
                      <a:lnTo>
                        <a:pt x="9" y="34"/>
                      </a:lnTo>
                      <a:lnTo>
                        <a:pt x="0" y="26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04" name="Freeform 122"/>
                <p:cNvSpPr>
                  <a:spLocks/>
                </p:cNvSpPr>
                <p:nvPr/>
              </p:nvSpPr>
              <p:spPr bwMode="auto">
                <a:xfrm>
                  <a:off x="312" y="1815"/>
                  <a:ext cx="9" cy="20"/>
                </a:xfrm>
                <a:custGeom>
                  <a:avLst/>
                  <a:gdLst>
                    <a:gd name="T0" fmla="*/ 0 w 48"/>
                    <a:gd name="T1" fmla="*/ 0 h 97"/>
                    <a:gd name="T2" fmla="*/ 0 w 48"/>
                    <a:gd name="T3" fmla="*/ 0 h 97"/>
                    <a:gd name="T4" fmla="*/ 0 w 48"/>
                    <a:gd name="T5" fmla="*/ 0 h 97"/>
                    <a:gd name="T6" fmla="*/ 0 w 48"/>
                    <a:gd name="T7" fmla="*/ 0 h 97"/>
                    <a:gd name="T8" fmla="*/ 0 w 48"/>
                    <a:gd name="T9" fmla="*/ 0 h 97"/>
                    <a:gd name="T10" fmla="*/ 0 w 48"/>
                    <a:gd name="T11" fmla="*/ 0 h 97"/>
                    <a:gd name="T12" fmla="*/ 0 w 48"/>
                    <a:gd name="T13" fmla="*/ 0 h 97"/>
                    <a:gd name="T14" fmla="*/ 0 w 48"/>
                    <a:gd name="T15" fmla="*/ 0 h 97"/>
                    <a:gd name="T16" fmla="*/ 0 w 48"/>
                    <a:gd name="T17" fmla="*/ 0 h 97"/>
                    <a:gd name="T18" fmla="*/ 0 w 48"/>
                    <a:gd name="T19" fmla="*/ 0 h 97"/>
                    <a:gd name="T20" fmla="*/ 0 w 48"/>
                    <a:gd name="T21" fmla="*/ 0 h 97"/>
                    <a:gd name="T22" fmla="*/ 0 w 48"/>
                    <a:gd name="T23" fmla="*/ 0 h 97"/>
                    <a:gd name="T24" fmla="*/ 0 w 48"/>
                    <a:gd name="T25" fmla="*/ 0 h 97"/>
                    <a:gd name="T26" fmla="*/ 0 w 48"/>
                    <a:gd name="T27" fmla="*/ 0 h 97"/>
                    <a:gd name="T28" fmla="*/ 0 w 48"/>
                    <a:gd name="T29" fmla="*/ 0 h 97"/>
                    <a:gd name="T30" fmla="*/ 0 w 48"/>
                    <a:gd name="T31" fmla="*/ 0 h 97"/>
                    <a:gd name="T32" fmla="*/ 0 w 48"/>
                    <a:gd name="T33" fmla="*/ 0 h 97"/>
                    <a:gd name="T34" fmla="*/ 0 w 48"/>
                    <a:gd name="T35" fmla="*/ 0 h 97"/>
                    <a:gd name="T36" fmla="*/ 0 w 48"/>
                    <a:gd name="T37" fmla="*/ 0 h 97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48" h="97">
                      <a:moveTo>
                        <a:pt x="0" y="23"/>
                      </a:moveTo>
                      <a:lnTo>
                        <a:pt x="4" y="43"/>
                      </a:lnTo>
                      <a:lnTo>
                        <a:pt x="6" y="51"/>
                      </a:lnTo>
                      <a:lnTo>
                        <a:pt x="7" y="64"/>
                      </a:lnTo>
                      <a:lnTo>
                        <a:pt x="5" y="73"/>
                      </a:lnTo>
                      <a:lnTo>
                        <a:pt x="7" y="84"/>
                      </a:lnTo>
                      <a:lnTo>
                        <a:pt x="14" y="95"/>
                      </a:lnTo>
                      <a:lnTo>
                        <a:pt x="21" y="96"/>
                      </a:lnTo>
                      <a:lnTo>
                        <a:pt x="34" y="97"/>
                      </a:lnTo>
                      <a:lnTo>
                        <a:pt x="43" y="91"/>
                      </a:lnTo>
                      <a:lnTo>
                        <a:pt x="46" y="88"/>
                      </a:lnTo>
                      <a:lnTo>
                        <a:pt x="48" y="77"/>
                      </a:lnTo>
                      <a:lnTo>
                        <a:pt x="48" y="59"/>
                      </a:lnTo>
                      <a:lnTo>
                        <a:pt x="48" y="48"/>
                      </a:lnTo>
                      <a:lnTo>
                        <a:pt x="46" y="32"/>
                      </a:lnTo>
                      <a:lnTo>
                        <a:pt x="44" y="22"/>
                      </a:lnTo>
                      <a:lnTo>
                        <a:pt x="36" y="0"/>
                      </a:lnTo>
                      <a:lnTo>
                        <a:pt x="7" y="1"/>
                      </a:lnTo>
                      <a:lnTo>
                        <a:pt x="0" y="23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w="3175">
                  <a:solidFill>
                    <a:srgbClr val="402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05" name="Freeform 123"/>
                <p:cNvSpPr>
                  <a:spLocks/>
                </p:cNvSpPr>
                <p:nvPr/>
              </p:nvSpPr>
              <p:spPr bwMode="auto">
                <a:xfrm>
                  <a:off x="315" y="1828"/>
                  <a:ext cx="5" cy="4"/>
                </a:xfrm>
                <a:custGeom>
                  <a:avLst/>
                  <a:gdLst>
                    <a:gd name="T0" fmla="*/ 0 w 24"/>
                    <a:gd name="T1" fmla="*/ 0 h 20"/>
                    <a:gd name="T2" fmla="*/ 0 w 24"/>
                    <a:gd name="T3" fmla="*/ 0 h 20"/>
                    <a:gd name="T4" fmla="*/ 0 w 24"/>
                    <a:gd name="T5" fmla="*/ 0 h 20"/>
                    <a:gd name="T6" fmla="*/ 0 w 24"/>
                    <a:gd name="T7" fmla="*/ 0 h 20"/>
                    <a:gd name="T8" fmla="*/ 0 w 24"/>
                    <a:gd name="T9" fmla="*/ 0 h 20"/>
                    <a:gd name="T10" fmla="*/ 0 w 24"/>
                    <a:gd name="T11" fmla="*/ 0 h 20"/>
                    <a:gd name="T12" fmla="*/ 0 w 24"/>
                    <a:gd name="T13" fmla="*/ 0 h 20"/>
                    <a:gd name="T14" fmla="*/ 0 w 24"/>
                    <a:gd name="T15" fmla="*/ 0 h 2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4" h="20">
                      <a:moveTo>
                        <a:pt x="24" y="5"/>
                      </a:moveTo>
                      <a:lnTo>
                        <a:pt x="12" y="0"/>
                      </a:lnTo>
                      <a:lnTo>
                        <a:pt x="3" y="1"/>
                      </a:lnTo>
                      <a:lnTo>
                        <a:pt x="0" y="5"/>
                      </a:lnTo>
                      <a:lnTo>
                        <a:pt x="1" y="20"/>
                      </a:lnTo>
                      <a:lnTo>
                        <a:pt x="3" y="8"/>
                      </a:lnTo>
                      <a:lnTo>
                        <a:pt x="5" y="4"/>
                      </a:lnTo>
                      <a:lnTo>
                        <a:pt x="24" y="5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grpSp>
            <p:nvGrpSpPr>
              <p:cNvPr id="206" name="Group 124"/>
              <p:cNvGrpSpPr>
                <a:grpSpLocks/>
              </p:cNvGrpSpPr>
              <p:nvPr/>
            </p:nvGrpSpPr>
            <p:grpSpPr bwMode="auto">
              <a:xfrm>
                <a:off x="840290" y="5646466"/>
                <a:ext cx="205111" cy="108142"/>
                <a:chOff x="375" y="2315"/>
                <a:chExt cx="139" cy="71"/>
              </a:xfrm>
            </p:grpSpPr>
            <p:sp>
              <p:nvSpPr>
                <p:cNvPr id="207" name="Freeform 125"/>
                <p:cNvSpPr>
                  <a:spLocks/>
                </p:cNvSpPr>
                <p:nvPr/>
              </p:nvSpPr>
              <p:spPr bwMode="auto">
                <a:xfrm>
                  <a:off x="375" y="2315"/>
                  <a:ext cx="139" cy="71"/>
                </a:xfrm>
                <a:custGeom>
                  <a:avLst/>
                  <a:gdLst>
                    <a:gd name="T0" fmla="*/ 0 w 691"/>
                    <a:gd name="T1" fmla="*/ 0 h 355"/>
                    <a:gd name="T2" fmla="*/ 0 w 691"/>
                    <a:gd name="T3" fmla="*/ 0 h 355"/>
                    <a:gd name="T4" fmla="*/ 0 w 691"/>
                    <a:gd name="T5" fmla="*/ 0 h 355"/>
                    <a:gd name="T6" fmla="*/ 0 w 691"/>
                    <a:gd name="T7" fmla="*/ 0 h 355"/>
                    <a:gd name="T8" fmla="*/ 0 w 691"/>
                    <a:gd name="T9" fmla="*/ 0 h 355"/>
                    <a:gd name="T10" fmla="*/ 0 w 691"/>
                    <a:gd name="T11" fmla="*/ 0 h 355"/>
                    <a:gd name="T12" fmla="*/ 0 w 691"/>
                    <a:gd name="T13" fmla="*/ 0 h 355"/>
                    <a:gd name="T14" fmla="*/ 0 w 691"/>
                    <a:gd name="T15" fmla="*/ 0 h 355"/>
                    <a:gd name="T16" fmla="*/ 0 w 691"/>
                    <a:gd name="T17" fmla="*/ 0 h 355"/>
                    <a:gd name="T18" fmla="*/ 0 w 691"/>
                    <a:gd name="T19" fmla="*/ 0 h 355"/>
                    <a:gd name="T20" fmla="*/ 0 w 691"/>
                    <a:gd name="T21" fmla="*/ 0 h 355"/>
                    <a:gd name="T22" fmla="*/ 0 w 691"/>
                    <a:gd name="T23" fmla="*/ 0 h 355"/>
                    <a:gd name="T24" fmla="*/ 0 w 691"/>
                    <a:gd name="T25" fmla="*/ 0 h 355"/>
                    <a:gd name="T26" fmla="*/ 0 w 691"/>
                    <a:gd name="T27" fmla="*/ 0 h 355"/>
                    <a:gd name="T28" fmla="*/ 0 w 691"/>
                    <a:gd name="T29" fmla="*/ 0 h 355"/>
                    <a:gd name="T30" fmla="*/ 0 w 691"/>
                    <a:gd name="T31" fmla="*/ 0 h 355"/>
                    <a:gd name="T32" fmla="*/ 0 w 691"/>
                    <a:gd name="T33" fmla="*/ 0 h 355"/>
                    <a:gd name="T34" fmla="*/ 0 w 691"/>
                    <a:gd name="T35" fmla="*/ 0 h 355"/>
                    <a:gd name="T36" fmla="*/ 0 w 691"/>
                    <a:gd name="T37" fmla="*/ 0 h 355"/>
                    <a:gd name="T38" fmla="*/ 0 w 691"/>
                    <a:gd name="T39" fmla="*/ 0 h 355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0" t="0" r="r" b="b"/>
                  <a:pathLst>
                    <a:path w="691" h="355">
                      <a:moveTo>
                        <a:pt x="279" y="11"/>
                      </a:moveTo>
                      <a:lnTo>
                        <a:pt x="274" y="104"/>
                      </a:lnTo>
                      <a:lnTo>
                        <a:pt x="455" y="189"/>
                      </a:lnTo>
                      <a:lnTo>
                        <a:pt x="607" y="226"/>
                      </a:lnTo>
                      <a:lnTo>
                        <a:pt x="691" y="263"/>
                      </a:lnTo>
                      <a:lnTo>
                        <a:pt x="687" y="313"/>
                      </a:lnTo>
                      <a:lnTo>
                        <a:pt x="577" y="343"/>
                      </a:lnTo>
                      <a:lnTo>
                        <a:pt x="413" y="355"/>
                      </a:lnTo>
                      <a:lnTo>
                        <a:pt x="274" y="331"/>
                      </a:lnTo>
                      <a:lnTo>
                        <a:pt x="188" y="307"/>
                      </a:lnTo>
                      <a:lnTo>
                        <a:pt x="183" y="334"/>
                      </a:lnTo>
                      <a:lnTo>
                        <a:pt x="74" y="331"/>
                      </a:lnTo>
                      <a:lnTo>
                        <a:pt x="7" y="318"/>
                      </a:lnTo>
                      <a:lnTo>
                        <a:pt x="7" y="270"/>
                      </a:lnTo>
                      <a:lnTo>
                        <a:pt x="0" y="242"/>
                      </a:lnTo>
                      <a:lnTo>
                        <a:pt x="0" y="173"/>
                      </a:lnTo>
                      <a:lnTo>
                        <a:pt x="18" y="135"/>
                      </a:lnTo>
                      <a:lnTo>
                        <a:pt x="53" y="91"/>
                      </a:lnTo>
                      <a:lnTo>
                        <a:pt x="60" y="0"/>
                      </a:lnTo>
                      <a:lnTo>
                        <a:pt x="279" y="11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08" name="Freeform 126"/>
                <p:cNvSpPr>
                  <a:spLocks/>
                </p:cNvSpPr>
                <p:nvPr/>
              </p:nvSpPr>
              <p:spPr bwMode="auto">
                <a:xfrm>
                  <a:off x="421" y="2341"/>
                  <a:ext cx="42" cy="22"/>
                </a:xfrm>
                <a:custGeom>
                  <a:avLst/>
                  <a:gdLst>
                    <a:gd name="T0" fmla="*/ 0 w 208"/>
                    <a:gd name="T1" fmla="*/ 0 h 110"/>
                    <a:gd name="T2" fmla="*/ 0 w 208"/>
                    <a:gd name="T3" fmla="*/ 0 h 110"/>
                    <a:gd name="T4" fmla="*/ 0 w 208"/>
                    <a:gd name="T5" fmla="*/ 0 h 110"/>
                    <a:gd name="T6" fmla="*/ 0 w 208"/>
                    <a:gd name="T7" fmla="*/ 0 h 110"/>
                    <a:gd name="T8" fmla="*/ 0 w 208"/>
                    <a:gd name="T9" fmla="*/ 0 h 11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08" h="110">
                      <a:moveTo>
                        <a:pt x="53" y="0"/>
                      </a:moveTo>
                      <a:lnTo>
                        <a:pt x="0" y="58"/>
                      </a:lnTo>
                      <a:lnTo>
                        <a:pt x="186" y="110"/>
                      </a:lnTo>
                      <a:lnTo>
                        <a:pt x="208" y="70"/>
                      </a:lnTo>
                      <a:lnTo>
                        <a:pt x="53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09" name="Freeform 127"/>
                <p:cNvSpPr>
                  <a:spLocks/>
                </p:cNvSpPr>
                <p:nvPr/>
              </p:nvSpPr>
              <p:spPr bwMode="auto">
                <a:xfrm>
                  <a:off x="463" y="2356"/>
                  <a:ext cx="46" cy="13"/>
                </a:xfrm>
                <a:custGeom>
                  <a:avLst/>
                  <a:gdLst>
                    <a:gd name="T0" fmla="*/ 0 w 233"/>
                    <a:gd name="T1" fmla="*/ 0 h 67"/>
                    <a:gd name="T2" fmla="*/ 0 w 233"/>
                    <a:gd name="T3" fmla="*/ 0 h 67"/>
                    <a:gd name="T4" fmla="*/ 0 w 233"/>
                    <a:gd name="T5" fmla="*/ 0 h 67"/>
                    <a:gd name="T6" fmla="*/ 0 w 233"/>
                    <a:gd name="T7" fmla="*/ 0 h 67"/>
                    <a:gd name="T8" fmla="*/ 0 w 233"/>
                    <a:gd name="T9" fmla="*/ 0 h 67"/>
                    <a:gd name="T10" fmla="*/ 0 w 233"/>
                    <a:gd name="T11" fmla="*/ 0 h 67"/>
                    <a:gd name="T12" fmla="*/ 0 w 233"/>
                    <a:gd name="T13" fmla="*/ 0 h 6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233" h="67">
                      <a:moveTo>
                        <a:pt x="27" y="0"/>
                      </a:moveTo>
                      <a:lnTo>
                        <a:pt x="0" y="32"/>
                      </a:lnTo>
                      <a:lnTo>
                        <a:pt x="115" y="62"/>
                      </a:lnTo>
                      <a:lnTo>
                        <a:pt x="168" y="67"/>
                      </a:lnTo>
                      <a:lnTo>
                        <a:pt x="233" y="64"/>
                      </a:lnTo>
                      <a:lnTo>
                        <a:pt x="165" y="30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10" name="Freeform 128"/>
                <p:cNvSpPr>
                  <a:spLocks/>
                </p:cNvSpPr>
                <p:nvPr/>
              </p:nvSpPr>
              <p:spPr bwMode="auto">
                <a:xfrm>
                  <a:off x="376" y="2341"/>
                  <a:ext cx="134" cy="41"/>
                </a:xfrm>
                <a:custGeom>
                  <a:avLst/>
                  <a:gdLst>
                    <a:gd name="T0" fmla="*/ 0 w 670"/>
                    <a:gd name="T1" fmla="*/ 0 h 209"/>
                    <a:gd name="T2" fmla="*/ 0 w 670"/>
                    <a:gd name="T3" fmla="*/ 0 h 209"/>
                    <a:gd name="T4" fmla="*/ 0 w 670"/>
                    <a:gd name="T5" fmla="*/ 0 h 209"/>
                    <a:gd name="T6" fmla="*/ 0 w 670"/>
                    <a:gd name="T7" fmla="*/ 0 h 209"/>
                    <a:gd name="T8" fmla="*/ 0 w 670"/>
                    <a:gd name="T9" fmla="*/ 0 h 209"/>
                    <a:gd name="T10" fmla="*/ 0 w 670"/>
                    <a:gd name="T11" fmla="*/ 0 h 209"/>
                    <a:gd name="T12" fmla="*/ 0 w 670"/>
                    <a:gd name="T13" fmla="*/ 0 h 209"/>
                    <a:gd name="T14" fmla="*/ 0 w 670"/>
                    <a:gd name="T15" fmla="*/ 0 h 209"/>
                    <a:gd name="T16" fmla="*/ 0 w 670"/>
                    <a:gd name="T17" fmla="*/ 0 h 209"/>
                    <a:gd name="T18" fmla="*/ 0 w 670"/>
                    <a:gd name="T19" fmla="*/ 0 h 209"/>
                    <a:gd name="T20" fmla="*/ 0 w 670"/>
                    <a:gd name="T21" fmla="*/ 0 h 209"/>
                    <a:gd name="T22" fmla="*/ 0 w 670"/>
                    <a:gd name="T23" fmla="*/ 0 h 209"/>
                    <a:gd name="T24" fmla="*/ 0 w 670"/>
                    <a:gd name="T25" fmla="*/ 0 h 209"/>
                    <a:gd name="T26" fmla="*/ 0 w 670"/>
                    <a:gd name="T27" fmla="*/ 0 h 209"/>
                    <a:gd name="T28" fmla="*/ 0 w 670"/>
                    <a:gd name="T29" fmla="*/ 0 h 209"/>
                    <a:gd name="T30" fmla="*/ 0 w 670"/>
                    <a:gd name="T31" fmla="*/ 0 h 209"/>
                    <a:gd name="T32" fmla="*/ 0 w 670"/>
                    <a:gd name="T33" fmla="*/ 0 h 209"/>
                    <a:gd name="T34" fmla="*/ 0 w 670"/>
                    <a:gd name="T35" fmla="*/ 0 h 209"/>
                    <a:gd name="T36" fmla="*/ 0 w 670"/>
                    <a:gd name="T37" fmla="*/ 0 h 209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670" h="209">
                      <a:moveTo>
                        <a:pt x="670" y="178"/>
                      </a:moveTo>
                      <a:lnTo>
                        <a:pt x="670" y="146"/>
                      </a:lnTo>
                      <a:lnTo>
                        <a:pt x="582" y="155"/>
                      </a:lnTo>
                      <a:lnTo>
                        <a:pt x="442" y="134"/>
                      </a:lnTo>
                      <a:lnTo>
                        <a:pt x="361" y="116"/>
                      </a:lnTo>
                      <a:lnTo>
                        <a:pt x="206" y="66"/>
                      </a:lnTo>
                      <a:lnTo>
                        <a:pt x="140" y="58"/>
                      </a:lnTo>
                      <a:lnTo>
                        <a:pt x="73" y="34"/>
                      </a:lnTo>
                      <a:lnTo>
                        <a:pt x="40" y="0"/>
                      </a:lnTo>
                      <a:lnTo>
                        <a:pt x="0" y="43"/>
                      </a:lnTo>
                      <a:lnTo>
                        <a:pt x="0" y="132"/>
                      </a:lnTo>
                      <a:lnTo>
                        <a:pt x="49" y="146"/>
                      </a:lnTo>
                      <a:lnTo>
                        <a:pt x="170" y="162"/>
                      </a:lnTo>
                      <a:lnTo>
                        <a:pt x="218" y="167"/>
                      </a:lnTo>
                      <a:lnTo>
                        <a:pt x="298" y="196"/>
                      </a:lnTo>
                      <a:lnTo>
                        <a:pt x="388" y="209"/>
                      </a:lnTo>
                      <a:lnTo>
                        <a:pt x="452" y="209"/>
                      </a:lnTo>
                      <a:lnTo>
                        <a:pt x="553" y="209"/>
                      </a:lnTo>
                      <a:lnTo>
                        <a:pt x="670" y="178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11" name="Freeform 129"/>
                <p:cNvSpPr>
                  <a:spLocks/>
                </p:cNvSpPr>
                <p:nvPr/>
              </p:nvSpPr>
              <p:spPr bwMode="auto">
                <a:xfrm>
                  <a:off x="386" y="2317"/>
                  <a:ext cx="44" cy="34"/>
                </a:xfrm>
                <a:custGeom>
                  <a:avLst/>
                  <a:gdLst>
                    <a:gd name="T0" fmla="*/ 0 w 219"/>
                    <a:gd name="T1" fmla="*/ 0 h 171"/>
                    <a:gd name="T2" fmla="*/ 0 w 219"/>
                    <a:gd name="T3" fmla="*/ 0 h 171"/>
                    <a:gd name="T4" fmla="*/ 0 w 219"/>
                    <a:gd name="T5" fmla="*/ 0 h 171"/>
                    <a:gd name="T6" fmla="*/ 0 w 219"/>
                    <a:gd name="T7" fmla="*/ 0 h 171"/>
                    <a:gd name="T8" fmla="*/ 0 w 219"/>
                    <a:gd name="T9" fmla="*/ 0 h 171"/>
                    <a:gd name="T10" fmla="*/ 0 w 219"/>
                    <a:gd name="T11" fmla="*/ 0 h 171"/>
                    <a:gd name="T12" fmla="*/ 0 w 219"/>
                    <a:gd name="T13" fmla="*/ 0 h 171"/>
                    <a:gd name="T14" fmla="*/ 0 w 219"/>
                    <a:gd name="T15" fmla="*/ 0 h 171"/>
                    <a:gd name="T16" fmla="*/ 0 w 219"/>
                    <a:gd name="T17" fmla="*/ 0 h 171"/>
                    <a:gd name="T18" fmla="*/ 0 w 219"/>
                    <a:gd name="T19" fmla="*/ 0 h 17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19" h="171">
                      <a:moveTo>
                        <a:pt x="214" y="11"/>
                      </a:moveTo>
                      <a:lnTo>
                        <a:pt x="207" y="96"/>
                      </a:lnTo>
                      <a:lnTo>
                        <a:pt x="219" y="114"/>
                      </a:lnTo>
                      <a:lnTo>
                        <a:pt x="170" y="171"/>
                      </a:lnTo>
                      <a:lnTo>
                        <a:pt x="103" y="171"/>
                      </a:lnTo>
                      <a:lnTo>
                        <a:pt x="26" y="146"/>
                      </a:lnTo>
                      <a:lnTo>
                        <a:pt x="0" y="112"/>
                      </a:lnTo>
                      <a:lnTo>
                        <a:pt x="15" y="89"/>
                      </a:lnTo>
                      <a:lnTo>
                        <a:pt x="20" y="0"/>
                      </a:lnTo>
                      <a:lnTo>
                        <a:pt x="214" y="11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grpSp>
            <p:nvGrpSpPr>
              <p:cNvPr id="212" name="Group 130"/>
              <p:cNvGrpSpPr>
                <a:grpSpLocks/>
              </p:cNvGrpSpPr>
              <p:nvPr/>
            </p:nvGrpSpPr>
            <p:grpSpPr bwMode="auto">
              <a:xfrm>
                <a:off x="844717" y="5457598"/>
                <a:ext cx="85586" cy="216286"/>
                <a:chOff x="378" y="2191"/>
                <a:chExt cx="58" cy="142"/>
              </a:xfrm>
            </p:grpSpPr>
            <p:sp>
              <p:nvSpPr>
                <p:cNvPr id="213" name="Freeform 131"/>
                <p:cNvSpPr>
                  <a:spLocks/>
                </p:cNvSpPr>
                <p:nvPr/>
              </p:nvSpPr>
              <p:spPr bwMode="auto">
                <a:xfrm>
                  <a:off x="378" y="2191"/>
                  <a:ext cx="58" cy="142"/>
                </a:xfrm>
                <a:custGeom>
                  <a:avLst/>
                  <a:gdLst>
                    <a:gd name="T0" fmla="*/ 0 w 292"/>
                    <a:gd name="T1" fmla="*/ 0 h 710"/>
                    <a:gd name="T2" fmla="*/ 0 w 292"/>
                    <a:gd name="T3" fmla="*/ 0 h 710"/>
                    <a:gd name="T4" fmla="*/ 0 w 292"/>
                    <a:gd name="T5" fmla="*/ 0 h 710"/>
                    <a:gd name="T6" fmla="*/ 0 w 292"/>
                    <a:gd name="T7" fmla="*/ 0 h 710"/>
                    <a:gd name="T8" fmla="*/ 0 w 292"/>
                    <a:gd name="T9" fmla="*/ 0 h 710"/>
                    <a:gd name="T10" fmla="*/ 0 w 292"/>
                    <a:gd name="T11" fmla="*/ 0 h 710"/>
                    <a:gd name="T12" fmla="*/ 0 w 292"/>
                    <a:gd name="T13" fmla="*/ 0 h 710"/>
                    <a:gd name="T14" fmla="*/ 0 w 292"/>
                    <a:gd name="T15" fmla="*/ 0 h 71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92" h="710">
                      <a:moveTo>
                        <a:pt x="24" y="15"/>
                      </a:moveTo>
                      <a:lnTo>
                        <a:pt x="6" y="256"/>
                      </a:lnTo>
                      <a:lnTo>
                        <a:pt x="10" y="454"/>
                      </a:lnTo>
                      <a:lnTo>
                        <a:pt x="0" y="678"/>
                      </a:lnTo>
                      <a:lnTo>
                        <a:pt x="144" y="710"/>
                      </a:lnTo>
                      <a:lnTo>
                        <a:pt x="283" y="710"/>
                      </a:lnTo>
                      <a:lnTo>
                        <a:pt x="292" y="0"/>
                      </a:lnTo>
                      <a:lnTo>
                        <a:pt x="24" y="15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14" name="Freeform 132"/>
                <p:cNvSpPr>
                  <a:spLocks/>
                </p:cNvSpPr>
                <p:nvPr/>
              </p:nvSpPr>
              <p:spPr bwMode="auto">
                <a:xfrm>
                  <a:off x="383" y="2193"/>
                  <a:ext cx="50" cy="136"/>
                </a:xfrm>
                <a:custGeom>
                  <a:avLst/>
                  <a:gdLst>
                    <a:gd name="T0" fmla="*/ 0 w 252"/>
                    <a:gd name="T1" fmla="*/ 0 h 681"/>
                    <a:gd name="T2" fmla="*/ 0 w 252"/>
                    <a:gd name="T3" fmla="*/ 0 h 681"/>
                    <a:gd name="T4" fmla="*/ 0 w 252"/>
                    <a:gd name="T5" fmla="*/ 0 h 681"/>
                    <a:gd name="T6" fmla="*/ 0 w 252"/>
                    <a:gd name="T7" fmla="*/ 0 h 681"/>
                    <a:gd name="T8" fmla="*/ 0 w 252"/>
                    <a:gd name="T9" fmla="*/ 0 h 681"/>
                    <a:gd name="T10" fmla="*/ 0 w 252"/>
                    <a:gd name="T11" fmla="*/ 0 h 681"/>
                    <a:gd name="T12" fmla="*/ 0 w 252"/>
                    <a:gd name="T13" fmla="*/ 0 h 681"/>
                    <a:gd name="T14" fmla="*/ 0 w 252"/>
                    <a:gd name="T15" fmla="*/ 0 h 68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52" h="681">
                      <a:moveTo>
                        <a:pt x="23" y="21"/>
                      </a:moveTo>
                      <a:lnTo>
                        <a:pt x="0" y="223"/>
                      </a:lnTo>
                      <a:lnTo>
                        <a:pt x="5" y="385"/>
                      </a:lnTo>
                      <a:lnTo>
                        <a:pt x="5" y="633"/>
                      </a:lnTo>
                      <a:lnTo>
                        <a:pt x="128" y="681"/>
                      </a:lnTo>
                      <a:lnTo>
                        <a:pt x="238" y="681"/>
                      </a:lnTo>
                      <a:lnTo>
                        <a:pt x="252" y="0"/>
                      </a:lnTo>
                      <a:lnTo>
                        <a:pt x="23" y="2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grpSp>
            <p:nvGrpSpPr>
              <p:cNvPr id="215" name="Group 133"/>
              <p:cNvGrpSpPr>
                <a:grpSpLocks/>
              </p:cNvGrpSpPr>
              <p:nvPr/>
            </p:nvGrpSpPr>
            <p:grpSpPr bwMode="auto">
              <a:xfrm>
                <a:off x="888985" y="5676929"/>
                <a:ext cx="208062" cy="108142"/>
                <a:chOff x="408" y="2335"/>
                <a:chExt cx="141" cy="71"/>
              </a:xfrm>
            </p:grpSpPr>
            <p:sp>
              <p:nvSpPr>
                <p:cNvPr id="216" name="Freeform 134"/>
                <p:cNvSpPr>
                  <a:spLocks/>
                </p:cNvSpPr>
                <p:nvPr/>
              </p:nvSpPr>
              <p:spPr bwMode="auto">
                <a:xfrm>
                  <a:off x="408" y="2335"/>
                  <a:ext cx="141" cy="71"/>
                </a:xfrm>
                <a:custGeom>
                  <a:avLst/>
                  <a:gdLst>
                    <a:gd name="T0" fmla="*/ 0 w 703"/>
                    <a:gd name="T1" fmla="*/ 0 h 356"/>
                    <a:gd name="T2" fmla="*/ 0 w 703"/>
                    <a:gd name="T3" fmla="*/ 0 h 356"/>
                    <a:gd name="T4" fmla="*/ 0 w 703"/>
                    <a:gd name="T5" fmla="*/ 0 h 356"/>
                    <a:gd name="T6" fmla="*/ 0 w 703"/>
                    <a:gd name="T7" fmla="*/ 0 h 356"/>
                    <a:gd name="T8" fmla="*/ 0 w 703"/>
                    <a:gd name="T9" fmla="*/ 0 h 356"/>
                    <a:gd name="T10" fmla="*/ 0 w 703"/>
                    <a:gd name="T11" fmla="*/ 0 h 356"/>
                    <a:gd name="T12" fmla="*/ 0 w 703"/>
                    <a:gd name="T13" fmla="*/ 0 h 356"/>
                    <a:gd name="T14" fmla="*/ 0 w 703"/>
                    <a:gd name="T15" fmla="*/ 0 h 356"/>
                    <a:gd name="T16" fmla="*/ 0 w 703"/>
                    <a:gd name="T17" fmla="*/ 0 h 356"/>
                    <a:gd name="T18" fmla="*/ 0 w 703"/>
                    <a:gd name="T19" fmla="*/ 0 h 356"/>
                    <a:gd name="T20" fmla="*/ 0 w 703"/>
                    <a:gd name="T21" fmla="*/ 0 h 356"/>
                    <a:gd name="T22" fmla="*/ 0 w 703"/>
                    <a:gd name="T23" fmla="*/ 0 h 356"/>
                    <a:gd name="T24" fmla="*/ 0 w 703"/>
                    <a:gd name="T25" fmla="*/ 0 h 356"/>
                    <a:gd name="T26" fmla="*/ 0 w 703"/>
                    <a:gd name="T27" fmla="*/ 0 h 356"/>
                    <a:gd name="T28" fmla="*/ 0 w 703"/>
                    <a:gd name="T29" fmla="*/ 0 h 356"/>
                    <a:gd name="T30" fmla="*/ 0 w 703"/>
                    <a:gd name="T31" fmla="*/ 0 h 356"/>
                    <a:gd name="T32" fmla="*/ 0 w 703"/>
                    <a:gd name="T33" fmla="*/ 0 h 356"/>
                    <a:gd name="T34" fmla="*/ 0 w 703"/>
                    <a:gd name="T35" fmla="*/ 0 h 356"/>
                    <a:gd name="T36" fmla="*/ 0 w 703"/>
                    <a:gd name="T37" fmla="*/ 0 h 356"/>
                    <a:gd name="T38" fmla="*/ 0 w 703"/>
                    <a:gd name="T39" fmla="*/ 0 h 35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0" t="0" r="r" b="b"/>
                  <a:pathLst>
                    <a:path w="703" h="356">
                      <a:moveTo>
                        <a:pt x="285" y="13"/>
                      </a:moveTo>
                      <a:lnTo>
                        <a:pt x="280" y="104"/>
                      </a:lnTo>
                      <a:lnTo>
                        <a:pt x="463" y="191"/>
                      </a:lnTo>
                      <a:lnTo>
                        <a:pt x="617" y="227"/>
                      </a:lnTo>
                      <a:lnTo>
                        <a:pt x="703" y="264"/>
                      </a:lnTo>
                      <a:lnTo>
                        <a:pt x="698" y="314"/>
                      </a:lnTo>
                      <a:lnTo>
                        <a:pt x="588" y="345"/>
                      </a:lnTo>
                      <a:lnTo>
                        <a:pt x="420" y="356"/>
                      </a:lnTo>
                      <a:lnTo>
                        <a:pt x="280" y="332"/>
                      </a:lnTo>
                      <a:lnTo>
                        <a:pt x="194" y="307"/>
                      </a:lnTo>
                      <a:lnTo>
                        <a:pt x="188" y="335"/>
                      </a:lnTo>
                      <a:lnTo>
                        <a:pt x="76" y="332"/>
                      </a:lnTo>
                      <a:lnTo>
                        <a:pt x="8" y="320"/>
                      </a:lnTo>
                      <a:lnTo>
                        <a:pt x="8" y="271"/>
                      </a:lnTo>
                      <a:lnTo>
                        <a:pt x="0" y="243"/>
                      </a:lnTo>
                      <a:lnTo>
                        <a:pt x="0" y="174"/>
                      </a:lnTo>
                      <a:lnTo>
                        <a:pt x="22" y="136"/>
                      </a:lnTo>
                      <a:lnTo>
                        <a:pt x="56" y="94"/>
                      </a:lnTo>
                      <a:lnTo>
                        <a:pt x="64" y="0"/>
                      </a:lnTo>
                      <a:lnTo>
                        <a:pt x="285" y="13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17" name="Freeform 135"/>
                <p:cNvSpPr>
                  <a:spLocks/>
                </p:cNvSpPr>
                <p:nvPr/>
              </p:nvSpPr>
              <p:spPr bwMode="auto">
                <a:xfrm>
                  <a:off x="455" y="2361"/>
                  <a:ext cx="42" cy="22"/>
                </a:xfrm>
                <a:custGeom>
                  <a:avLst/>
                  <a:gdLst>
                    <a:gd name="T0" fmla="*/ 0 w 210"/>
                    <a:gd name="T1" fmla="*/ 0 h 111"/>
                    <a:gd name="T2" fmla="*/ 0 w 210"/>
                    <a:gd name="T3" fmla="*/ 0 h 111"/>
                    <a:gd name="T4" fmla="*/ 0 w 210"/>
                    <a:gd name="T5" fmla="*/ 0 h 111"/>
                    <a:gd name="T6" fmla="*/ 0 w 210"/>
                    <a:gd name="T7" fmla="*/ 0 h 111"/>
                    <a:gd name="T8" fmla="*/ 0 w 210"/>
                    <a:gd name="T9" fmla="*/ 0 h 1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0" h="111">
                      <a:moveTo>
                        <a:pt x="53" y="0"/>
                      </a:moveTo>
                      <a:lnTo>
                        <a:pt x="0" y="60"/>
                      </a:lnTo>
                      <a:lnTo>
                        <a:pt x="187" y="111"/>
                      </a:lnTo>
                      <a:lnTo>
                        <a:pt x="210" y="71"/>
                      </a:lnTo>
                      <a:lnTo>
                        <a:pt x="53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18" name="Freeform 136"/>
                <p:cNvSpPr>
                  <a:spLocks/>
                </p:cNvSpPr>
                <p:nvPr/>
              </p:nvSpPr>
              <p:spPr bwMode="auto">
                <a:xfrm>
                  <a:off x="497" y="2377"/>
                  <a:ext cx="47" cy="13"/>
                </a:xfrm>
                <a:custGeom>
                  <a:avLst/>
                  <a:gdLst>
                    <a:gd name="T0" fmla="*/ 0 w 237"/>
                    <a:gd name="T1" fmla="*/ 0 h 66"/>
                    <a:gd name="T2" fmla="*/ 0 w 237"/>
                    <a:gd name="T3" fmla="*/ 0 h 66"/>
                    <a:gd name="T4" fmla="*/ 0 w 237"/>
                    <a:gd name="T5" fmla="*/ 0 h 66"/>
                    <a:gd name="T6" fmla="*/ 0 w 237"/>
                    <a:gd name="T7" fmla="*/ 0 h 66"/>
                    <a:gd name="T8" fmla="*/ 0 w 237"/>
                    <a:gd name="T9" fmla="*/ 0 h 66"/>
                    <a:gd name="T10" fmla="*/ 0 w 237"/>
                    <a:gd name="T11" fmla="*/ 0 h 66"/>
                    <a:gd name="T12" fmla="*/ 0 w 237"/>
                    <a:gd name="T13" fmla="*/ 0 h 6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237" h="66">
                      <a:moveTo>
                        <a:pt x="27" y="0"/>
                      </a:moveTo>
                      <a:lnTo>
                        <a:pt x="0" y="31"/>
                      </a:lnTo>
                      <a:lnTo>
                        <a:pt x="116" y="59"/>
                      </a:lnTo>
                      <a:lnTo>
                        <a:pt x="171" y="66"/>
                      </a:lnTo>
                      <a:lnTo>
                        <a:pt x="237" y="61"/>
                      </a:lnTo>
                      <a:lnTo>
                        <a:pt x="168" y="28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19" name="Freeform 137"/>
                <p:cNvSpPr>
                  <a:spLocks/>
                </p:cNvSpPr>
                <p:nvPr/>
              </p:nvSpPr>
              <p:spPr bwMode="auto">
                <a:xfrm>
                  <a:off x="410" y="2361"/>
                  <a:ext cx="135" cy="42"/>
                </a:xfrm>
                <a:custGeom>
                  <a:avLst/>
                  <a:gdLst>
                    <a:gd name="T0" fmla="*/ 0 w 678"/>
                    <a:gd name="T1" fmla="*/ 0 h 211"/>
                    <a:gd name="T2" fmla="*/ 0 w 678"/>
                    <a:gd name="T3" fmla="*/ 0 h 211"/>
                    <a:gd name="T4" fmla="*/ 0 w 678"/>
                    <a:gd name="T5" fmla="*/ 0 h 211"/>
                    <a:gd name="T6" fmla="*/ 0 w 678"/>
                    <a:gd name="T7" fmla="*/ 0 h 211"/>
                    <a:gd name="T8" fmla="*/ 0 w 678"/>
                    <a:gd name="T9" fmla="*/ 0 h 211"/>
                    <a:gd name="T10" fmla="*/ 0 w 678"/>
                    <a:gd name="T11" fmla="*/ 0 h 211"/>
                    <a:gd name="T12" fmla="*/ 0 w 678"/>
                    <a:gd name="T13" fmla="*/ 0 h 211"/>
                    <a:gd name="T14" fmla="*/ 0 w 678"/>
                    <a:gd name="T15" fmla="*/ 0 h 211"/>
                    <a:gd name="T16" fmla="*/ 0 w 678"/>
                    <a:gd name="T17" fmla="*/ 0 h 211"/>
                    <a:gd name="T18" fmla="*/ 0 w 678"/>
                    <a:gd name="T19" fmla="*/ 0 h 211"/>
                    <a:gd name="T20" fmla="*/ 0 w 678"/>
                    <a:gd name="T21" fmla="*/ 0 h 211"/>
                    <a:gd name="T22" fmla="*/ 0 w 678"/>
                    <a:gd name="T23" fmla="*/ 0 h 211"/>
                    <a:gd name="T24" fmla="*/ 0 w 678"/>
                    <a:gd name="T25" fmla="*/ 0 h 211"/>
                    <a:gd name="T26" fmla="*/ 0 w 678"/>
                    <a:gd name="T27" fmla="*/ 0 h 211"/>
                    <a:gd name="T28" fmla="*/ 0 w 678"/>
                    <a:gd name="T29" fmla="*/ 0 h 211"/>
                    <a:gd name="T30" fmla="*/ 0 w 678"/>
                    <a:gd name="T31" fmla="*/ 0 h 211"/>
                    <a:gd name="T32" fmla="*/ 0 w 678"/>
                    <a:gd name="T33" fmla="*/ 0 h 211"/>
                    <a:gd name="T34" fmla="*/ 0 w 678"/>
                    <a:gd name="T35" fmla="*/ 0 h 211"/>
                    <a:gd name="T36" fmla="*/ 0 w 678"/>
                    <a:gd name="T37" fmla="*/ 0 h 211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678" h="211">
                      <a:moveTo>
                        <a:pt x="678" y="178"/>
                      </a:moveTo>
                      <a:lnTo>
                        <a:pt x="678" y="147"/>
                      </a:lnTo>
                      <a:lnTo>
                        <a:pt x="590" y="156"/>
                      </a:lnTo>
                      <a:lnTo>
                        <a:pt x="446" y="136"/>
                      </a:lnTo>
                      <a:lnTo>
                        <a:pt x="365" y="117"/>
                      </a:lnTo>
                      <a:lnTo>
                        <a:pt x="209" y="66"/>
                      </a:lnTo>
                      <a:lnTo>
                        <a:pt x="140" y="60"/>
                      </a:lnTo>
                      <a:lnTo>
                        <a:pt x="74" y="35"/>
                      </a:lnTo>
                      <a:lnTo>
                        <a:pt x="39" y="0"/>
                      </a:lnTo>
                      <a:lnTo>
                        <a:pt x="0" y="44"/>
                      </a:lnTo>
                      <a:lnTo>
                        <a:pt x="0" y="133"/>
                      </a:lnTo>
                      <a:lnTo>
                        <a:pt x="50" y="147"/>
                      </a:lnTo>
                      <a:lnTo>
                        <a:pt x="171" y="162"/>
                      </a:lnTo>
                      <a:lnTo>
                        <a:pt x="220" y="170"/>
                      </a:lnTo>
                      <a:lnTo>
                        <a:pt x="300" y="197"/>
                      </a:lnTo>
                      <a:lnTo>
                        <a:pt x="392" y="211"/>
                      </a:lnTo>
                      <a:lnTo>
                        <a:pt x="458" y="211"/>
                      </a:lnTo>
                      <a:lnTo>
                        <a:pt x="560" y="211"/>
                      </a:lnTo>
                      <a:lnTo>
                        <a:pt x="678" y="178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20" name="Freeform 138"/>
                <p:cNvSpPr>
                  <a:spLocks/>
                </p:cNvSpPr>
                <p:nvPr/>
              </p:nvSpPr>
              <p:spPr bwMode="auto">
                <a:xfrm>
                  <a:off x="419" y="2337"/>
                  <a:ext cx="45" cy="34"/>
                </a:xfrm>
                <a:custGeom>
                  <a:avLst/>
                  <a:gdLst>
                    <a:gd name="T0" fmla="*/ 0 w 224"/>
                    <a:gd name="T1" fmla="*/ 0 h 170"/>
                    <a:gd name="T2" fmla="*/ 0 w 224"/>
                    <a:gd name="T3" fmla="*/ 0 h 170"/>
                    <a:gd name="T4" fmla="*/ 0 w 224"/>
                    <a:gd name="T5" fmla="*/ 0 h 170"/>
                    <a:gd name="T6" fmla="*/ 0 w 224"/>
                    <a:gd name="T7" fmla="*/ 0 h 170"/>
                    <a:gd name="T8" fmla="*/ 0 w 224"/>
                    <a:gd name="T9" fmla="*/ 0 h 170"/>
                    <a:gd name="T10" fmla="*/ 0 w 224"/>
                    <a:gd name="T11" fmla="*/ 0 h 170"/>
                    <a:gd name="T12" fmla="*/ 0 w 224"/>
                    <a:gd name="T13" fmla="*/ 0 h 170"/>
                    <a:gd name="T14" fmla="*/ 0 w 224"/>
                    <a:gd name="T15" fmla="*/ 0 h 170"/>
                    <a:gd name="T16" fmla="*/ 0 w 224"/>
                    <a:gd name="T17" fmla="*/ 0 h 170"/>
                    <a:gd name="T18" fmla="*/ 0 w 224"/>
                    <a:gd name="T19" fmla="*/ 0 h 17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24" h="170">
                      <a:moveTo>
                        <a:pt x="216" y="12"/>
                      </a:moveTo>
                      <a:lnTo>
                        <a:pt x="210" y="95"/>
                      </a:lnTo>
                      <a:lnTo>
                        <a:pt x="224" y="114"/>
                      </a:lnTo>
                      <a:lnTo>
                        <a:pt x="173" y="170"/>
                      </a:lnTo>
                      <a:lnTo>
                        <a:pt x="105" y="170"/>
                      </a:lnTo>
                      <a:lnTo>
                        <a:pt x="28" y="145"/>
                      </a:lnTo>
                      <a:lnTo>
                        <a:pt x="0" y="112"/>
                      </a:lnTo>
                      <a:lnTo>
                        <a:pt x="16" y="89"/>
                      </a:lnTo>
                      <a:lnTo>
                        <a:pt x="20" y="0"/>
                      </a:lnTo>
                      <a:lnTo>
                        <a:pt x="216" y="12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sp>
            <p:nvSpPr>
              <p:cNvPr id="221" name="Oval 139"/>
              <p:cNvSpPr>
                <a:spLocks noChangeArrowheads="1"/>
              </p:cNvSpPr>
              <p:nvPr/>
            </p:nvSpPr>
            <p:spPr bwMode="auto">
              <a:xfrm>
                <a:off x="579106" y="5678452"/>
                <a:ext cx="246429" cy="99004"/>
              </a:xfrm>
              <a:prstGeom prst="ellipse">
                <a:avLst/>
              </a:prstGeom>
              <a:solidFill>
                <a:srgbClr val="60606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22" name="Rectangle 140"/>
              <p:cNvSpPr>
                <a:spLocks noChangeArrowheads="1"/>
              </p:cNvSpPr>
              <p:nvPr/>
            </p:nvSpPr>
            <p:spPr bwMode="auto">
              <a:xfrm>
                <a:off x="669118" y="5481967"/>
                <a:ext cx="64927" cy="225424"/>
              </a:xfrm>
              <a:prstGeom prst="rect">
                <a:avLst/>
              </a:prstGeom>
              <a:solidFill>
                <a:srgbClr val="60606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grpSp>
            <p:nvGrpSpPr>
              <p:cNvPr id="223" name="Group 141"/>
              <p:cNvGrpSpPr>
                <a:grpSpLocks/>
              </p:cNvGrpSpPr>
              <p:nvPr/>
            </p:nvGrpSpPr>
            <p:grpSpPr bwMode="auto">
              <a:xfrm>
                <a:off x="555496" y="5396673"/>
                <a:ext cx="326112" cy="117281"/>
                <a:chOff x="182" y="2151"/>
                <a:chExt cx="221" cy="77"/>
              </a:xfrm>
            </p:grpSpPr>
            <p:sp>
              <p:nvSpPr>
                <p:cNvPr id="224" name="Freeform 142"/>
                <p:cNvSpPr>
                  <a:spLocks/>
                </p:cNvSpPr>
                <p:nvPr/>
              </p:nvSpPr>
              <p:spPr bwMode="auto">
                <a:xfrm>
                  <a:off x="182" y="2151"/>
                  <a:ext cx="221" cy="77"/>
                </a:xfrm>
                <a:custGeom>
                  <a:avLst/>
                  <a:gdLst>
                    <a:gd name="T0" fmla="*/ 0 w 1106"/>
                    <a:gd name="T1" fmla="*/ 0 h 386"/>
                    <a:gd name="T2" fmla="*/ 0 w 1106"/>
                    <a:gd name="T3" fmla="*/ 0 h 386"/>
                    <a:gd name="T4" fmla="*/ 0 w 1106"/>
                    <a:gd name="T5" fmla="*/ 0 h 386"/>
                    <a:gd name="T6" fmla="*/ 0 w 1106"/>
                    <a:gd name="T7" fmla="*/ 0 h 386"/>
                    <a:gd name="T8" fmla="*/ 0 w 1106"/>
                    <a:gd name="T9" fmla="*/ 0 h 386"/>
                    <a:gd name="T10" fmla="*/ 0 w 1106"/>
                    <a:gd name="T11" fmla="*/ 0 h 386"/>
                    <a:gd name="T12" fmla="*/ 0 w 1106"/>
                    <a:gd name="T13" fmla="*/ 0 h 386"/>
                    <a:gd name="T14" fmla="*/ 0 w 1106"/>
                    <a:gd name="T15" fmla="*/ 0 h 38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106" h="386">
                      <a:moveTo>
                        <a:pt x="1106" y="202"/>
                      </a:moveTo>
                      <a:lnTo>
                        <a:pt x="1099" y="321"/>
                      </a:lnTo>
                      <a:lnTo>
                        <a:pt x="735" y="386"/>
                      </a:lnTo>
                      <a:lnTo>
                        <a:pt x="334" y="386"/>
                      </a:lnTo>
                      <a:lnTo>
                        <a:pt x="19" y="288"/>
                      </a:lnTo>
                      <a:lnTo>
                        <a:pt x="0" y="10"/>
                      </a:lnTo>
                      <a:lnTo>
                        <a:pt x="625" y="0"/>
                      </a:lnTo>
                      <a:lnTo>
                        <a:pt x="1106" y="202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25" name="Freeform 143"/>
                <p:cNvSpPr>
                  <a:spLocks/>
                </p:cNvSpPr>
                <p:nvPr/>
              </p:nvSpPr>
              <p:spPr bwMode="auto">
                <a:xfrm>
                  <a:off x="187" y="2180"/>
                  <a:ext cx="211" cy="45"/>
                </a:xfrm>
                <a:custGeom>
                  <a:avLst/>
                  <a:gdLst>
                    <a:gd name="T0" fmla="*/ 0 w 1055"/>
                    <a:gd name="T1" fmla="*/ 0 h 221"/>
                    <a:gd name="T2" fmla="*/ 0 w 1055"/>
                    <a:gd name="T3" fmla="*/ 0 h 221"/>
                    <a:gd name="T4" fmla="*/ 0 w 1055"/>
                    <a:gd name="T5" fmla="*/ 0 h 221"/>
                    <a:gd name="T6" fmla="*/ 0 w 1055"/>
                    <a:gd name="T7" fmla="*/ 0 h 221"/>
                    <a:gd name="T8" fmla="*/ 0 w 1055"/>
                    <a:gd name="T9" fmla="*/ 0 h 221"/>
                    <a:gd name="T10" fmla="*/ 0 w 1055"/>
                    <a:gd name="T11" fmla="*/ 0 h 221"/>
                    <a:gd name="T12" fmla="*/ 0 w 1055"/>
                    <a:gd name="T13" fmla="*/ 0 h 221"/>
                    <a:gd name="T14" fmla="*/ 0 w 1055"/>
                    <a:gd name="T15" fmla="*/ 0 h 221"/>
                    <a:gd name="T16" fmla="*/ 0 w 1055"/>
                    <a:gd name="T17" fmla="*/ 0 h 22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55" h="221">
                      <a:moveTo>
                        <a:pt x="1055" y="75"/>
                      </a:moveTo>
                      <a:lnTo>
                        <a:pt x="1049" y="162"/>
                      </a:lnTo>
                      <a:lnTo>
                        <a:pt x="721" y="221"/>
                      </a:lnTo>
                      <a:lnTo>
                        <a:pt x="296" y="221"/>
                      </a:lnTo>
                      <a:lnTo>
                        <a:pt x="0" y="119"/>
                      </a:lnTo>
                      <a:lnTo>
                        <a:pt x="0" y="0"/>
                      </a:lnTo>
                      <a:lnTo>
                        <a:pt x="283" y="119"/>
                      </a:lnTo>
                      <a:lnTo>
                        <a:pt x="716" y="124"/>
                      </a:lnTo>
                      <a:lnTo>
                        <a:pt x="1055" y="75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sp>
            <p:nvSpPr>
              <p:cNvPr id="226" name="Freeform 144"/>
              <p:cNvSpPr>
                <a:spLocks/>
              </p:cNvSpPr>
              <p:nvPr/>
            </p:nvSpPr>
            <p:spPr bwMode="auto">
              <a:xfrm>
                <a:off x="545168" y="5273297"/>
                <a:ext cx="445636" cy="426479"/>
              </a:xfrm>
              <a:custGeom>
                <a:avLst/>
                <a:gdLst>
                  <a:gd name="T0" fmla="*/ 2147483646 w 1507"/>
                  <a:gd name="T1" fmla="*/ 2147483646 h 1401"/>
                  <a:gd name="T2" fmla="*/ 2147483646 w 1507"/>
                  <a:gd name="T3" fmla="*/ 2147483646 h 1401"/>
                  <a:gd name="T4" fmla="*/ 2147483646 w 1507"/>
                  <a:gd name="T5" fmla="*/ 2147483646 h 1401"/>
                  <a:gd name="T6" fmla="*/ 2147483646 w 1507"/>
                  <a:gd name="T7" fmla="*/ 2147483646 h 1401"/>
                  <a:gd name="T8" fmla="*/ 2147483646 w 1507"/>
                  <a:gd name="T9" fmla="*/ 2147483646 h 1401"/>
                  <a:gd name="T10" fmla="*/ 2147483646 w 1507"/>
                  <a:gd name="T11" fmla="*/ 2147483646 h 1401"/>
                  <a:gd name="T12" fmla="*/ 2147483646 w 1507"/>
                  <a:gd name="T13" fmla="*/ 2147483646 h 1401"/>
                  <a:gd name="T14" fmla="*/ 2147483646 w 1507"/>
                  <a:gd name="T15" fmla="*/ 2147483646 h 1401"/>
                  <a:gd name="T16" fmla="*/ 2147483646 w 1507"/>
                  <a:gd name="T17" fmla="*/ 2147483646 h 1401"/>
                  <a:gd name="T18" fmla="*/ 2147483646 w 1507"/>
                  <a:gd name="T19" fmla="*/ 2147483646 h 1401"/>
                  <a:gd name="T20" fmla="*/ 2147483646 w 1507"/>
                  <a:gd name="T21" fmla="*/ 2147483646 h 1401"/>
                  <a:gd name="T22" fmla="*/ 2147483646 w 1507"/>
                  <a:gd name="T23" fmla="*/ 2147483646 h 1401"/>
                  <a:gd name="T24" fmla="*/ 2147483646 w 1507"/>
                  <a:gd name="T25" fmla="*/ 2147483646 h 1401"/>
                  <a:gd name="T26" fmla="*/ 2147483646 w 1507"/>
                  <a:gd name="T27" fmla="*/ 2147483646 h 1401"/>
                  <a:gd name="T28" fmla="*/ 2147483646 w 1507"/>
                  <a:gd name="T29" fmla="*/ 2147483646 h 1401"/>
                  <a:gd name="T30" fmla="*/ 2147483646 w 1507"/>
                  <a:gd name="T31" fmla="*/ 2147483646 h 1401"/>
                  <a:gd name="T32" fmla="*/ 2147483646 w 1507"/>
                  <a:gd name="T33" fmla="*/ 2147483646 h 1401"/>
                  <a:gd name="T34" fmla="*/ 2147483646 w 1507"/>
                  <a:gd name="T35" fmla="*/ 2147483646 h 1401"/>
                  <a:gd name="T36" fmla="*/ 2147483646 w 1507"/>
                  <a:gd name="T37" fmla="*/ 2147483646 h 1401"/>
                  <a:gd name="T38" fmla="*/ 2147483646 w 1507"/>
                  <a:gd name="T39" fmla="*/ 0 h 1401"/>
                  <a:gd name="T40" fmla="*/ 2147483646 w 1507"/>
                  <a:gd name="T41" fmla="*/ 2147483646 h 1401"/>
                  <a:gd name="T42" fmla="*/ 2147483646 w 1507"/>
                  <a:gd name="T43" fmla="*/ 2147483646 h 1401"/>
                  <a:gd name="T44" fmla="*/ 2147483646 w 1507"/>
                  <a:gd name="T45" fmla="*/ 2147483646 h 1401"/>
                  <a:gd name="T46" fmla="*/ 2147483646 w 1507"/>
                  <a:gd name="T47" fmla="*/ 2147483646 h 1401"/>
                  <a:gd name="T48" fmla="*/ 2147483646 w 1507"/>
                  <a:gd name="T49" fmla="*/ 2147483646 h 1401"/>
                  <a:gd name="T50" fmla="*/ 0 w 1507"/>
                  <a:gd name="T51" fmla="*/ 2147483646 h 1401"/>
                  <a:gd name="T52" fmla="*/ 2147483646 w 1507"/>
                  <a:gd name="T53" fmla="*/ 2147483646 h 1401"/>
                  <a:gd name="T54" fmla="*/ 2147483646 w 1507"/>
                  <a:gd name="T55" fmla="*/ 2147483646 h 1401"/>
                  <a:gd name="T56" fmla="*/ 2147483646 w 1507"/>
                  <a:gd name="T57" fmla="*/ 2147483646 h 1401"/>
                  <a:gd name="T58" fmla="*/ 2147483646 w 1507"/>
                  <a:gd name="T59" fmla="*/ 2147483646 h 1401"/>
                  <a:gd name="T60" fmla="*/ 2147483646 w 1507"/>
                  <a:gd name="T61" fmla="*/ 2147483646 h 1401"/>
                  <a:gd name="T62" fmla="*/ 2147483646 w 1507"/>
                  <a:gd name="T63" fmla="*/ 2147483646 h 1401"/>
                  <a:gd name="T64" fmla="*/ 2147483646 w 1507"/>
                  <a:gd name="T65" fmla="*/ 2147483646 h 1401"/>
                  <a:gd name="T66" fmla="*/ 2147483646 w 1507"/>
                  <a:gd name="T67" fmla="*/ 2147483646 h 1401"/>
                  <a:gd name="T68" fmla="*/ 2147483646 w 1507"/>
                  <a:gd name="T69" fmla="*/ 2147483646 h 1401"/>
                  <a:gd name="T70" fmla="*/ 2147483646 w 1507"/>
                  <a:gd name="T71" fmla="*/ 2147483646 h 1401"/>
                  <a:gd name="T72" fmla="*/ 2147483646 w 1507"/>
                  <a:gd name="T73" fmla="*/ 2147483646 h 1401"/>
                  <a:gd name="T74" fmla="*/ 2147483646 w 1507"/>
                  <a:gd name="T75" fmla="*/ 2147483646 h 1401"/>
                  <a:gd name="T76" fmla="*/ 2147483646 w 1507"/>
                  <a:gd name="T77" fmla="*/ 2147483646 h 1401"/>
                  <a:gd name="T78" fmla="*/ 2147483646 w 1507"/>
                  <a:gd name="T79" fmla="*/ 2147483646 h 1401"/>
                  <a:gd name="T80" fmla="*/ 2147483646 w 1507"/>
                  <a:gd name="T81" fmla="*/ 2147483646 h 1401"/>
                  <a:gd name="T82" fmla="*/ 2147483646 w 1507"/>
                  <a:gd name="T83" fmla="*/ 2147483646 h 1401"/>
                  <a:gd name="T84" fmla="*/ 2147483646 w 1507"/>
                  <a:gd name="T85" fmla="*/ 2147483646 h 1401"/>
                  <a:gd name="T86" fmla="*/ 2147483646 w 1507"/>
                  <a:gd name="T87" fmla="*/ 2147483646 h 1401"/>
                  <a:gd name="T88" fmla="*/ 2147483646 w 1507"/>
                  <a:gd name="T89" fmla="*/ 2147483646 h 1401"/>
                  <a:gd name="T90" fmla="*/ 2147483646 w 1507"/>
                  <a:gd name="T91" fmla="*/ 2147483646 h 1401"/>
                  <a:gd name="T92" fmla="*/ 2147483646 w 1507"/>
                  <a:gd name="T93" fmla="*/ 2147483646 h 1401"/>
                  <a:gd name="T94" fmla="*/ 2147483646 w 1507"/>
                  <a:gd name="T95" fmla="*/ 2147483646 h 1401"/>
                  <a:gd name="T96" fmla="*/ 2147483646 w 1507"/>
                  <a:gd name="T97" fmla="*/ 2147483646 h 1401"/>
                  <a:gd name="T98" fmla="*/ 2147483646 w 1507"/>
                  <a:gd name="T99" fmla="*/ 2147483646 h 1401"/>
                  <a:gd name="T100" fmla="*/ 2147483646 w 1507"/>
                  <a:gd name="T101" fmla="*/ 2147483646 h 1401"/>
                  <a:gd name="T102" fmla="*/ 2147483646 w 1507"/>
                  <a:gd name="T103" fmla="*/ 2147483646 h 1401"/>
                  <a:gd name="T104" fmla="*/ 2147483646 w 1507"/>
                  <a:gd name="T105" fmla="*/ 2147483646 h 1401"/>
                  <a:gd name="T106" fmla="*/ 2147483646 w 1507"/>
                  <a:gd name="T107" fmla="*/ 2147483646 h 1401"/>
                  <a:gd name="T108" fmla="*/ 2147483646 w 1507"/>
                  <a:gd name="T109" fmla="*/ 2147483646 h 1401"/>
                  <a:gd name="T110" fmla="*/ 2147483646 w 1507"/>
                  <a:gd name="T111" fmla="*/ 2147483646 h 1401"/>
                  <a:gd name="T112" fmla="*/ 2147483646 w 1507"/>
                  <a:gd name="T113" fmla="*/ 2147483646 h 1401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1507" h="1401">
                    <a:moveTo>
                      <a:pt x="1501" y="789"/>
                    </a:moveTo>
                    <a:lnTo>
                      <a:pt x="1493" y="649"/>
                    </a:lnTo>
                    <a:lnTo>
                      <a:pt x="1495" y="499"/>
                    </a:lnTo>
                    <a:lnTo>
                      <a:pt x="1489" y="385"/>
                    </a:lnTo>
                    <a:lnTo>
                      <a:pt x="1424" y="317"/>
                    </a:lnTo>
                    <a:lnTo>
                      <a:pt x="1345" y="278"/>
                    </a:lnTo>
                    <a:lnTo>
                      <a:pt x="1166" y="213"/>
                    </a:lnTo>
                    <a:lnTo>
                      <a:pt x="903" y="149"/>
                    </a:lnTo>
                    <a:lnTo>
                      <a:pt x="852" y="144"/>
                    </a:lnTo>
                    <a:lnTo>
                      <a:pt x="817" y="149"/>
                    </a:lnTo>
                    <a:lnTo>
                      <a:pt x="809" y="135"/>
                    </a:lnTo>
                    <a:lnTo>
                      <a:pt x="794" y="122"/>
                    </a:lnTo>
                    <a:lnTo>
                      <a:pt x="777" y="125"/>
                    </a:lnTo>
                    <a:lnTo>
                      <a:pt x="754" y="126"/>
                    </a:lnTo>
                    <a:lnTo>
                      <a:pt x="745" y="100"/>
                    </a:lnTo>
                    <a:lnTo>
                      <a:pt x="726" y="85"/>
                    </a:lnTo>
                    <a:lnTo>
                      <a:pt x="704" y="82"/>
                    </a:lnTo>
                    <a:lnTo>
                      <a:pt x="678" y="82"/>
                    </a:lnTo>
                    <a:lnTo>
                      <a:pt x="681" y="59"/>
                    </a:lnTo>
                    <a:lnTo>
                      <a:pt x="651" y="0"/>
                    </a:lnTo>
                    <a:lnTo>
                      <a:pt x="37" y="16"/>
                    </a:lnTo>
                    <a:lnTo>
                      <a:pt x="39" y="79"/>
                    </a:lnTo>
                    <a:lnTo>
                      <a:pt x="28" y="135"/>
                    </a:lnTo>
                    <a:lnTo>
                      <a:pt x="18" y="175"/>
                    </a:lnTo>
                    <a:lnTo>
                      <a:pt x="8" y="225"/>
                    </a:lnTo>
                    <a:lnTo>
                      <a:pt x="0" y="306"/>
                    </a:lnTo>
                    <a:lnTo>
                      <a:pt x="9" y="354"/>
                    </a:lnTo>
                    <a:lnTo>
                      <a:pt x="28" y="399"/>
                    </a:lnTo>
                    <a:lnTo>
                      <a:pt x="49" y="438"/>
                    </a:lnTo>
                    <a:lnTo>
                      <a:pt x="78" y="451"/>
                    </a:lnTo>
                    <a:lnTo>
                      <a:pt x="122" y="464"/>
                    </a:lnTo>
                    <a:lnTo>
                      <a:pt x="180" y="483"/>
                    </a:lnTo>
                    <a:lnTo>
                      <a:pt x="208" y="514"/>
                    </a:lnTo>
                    <a:lnTo>
                      <a:pt x="240" y="541"/>
                    </a:lnTo>
                    <a:lnTo>
                      <a:pt x="289" y="564"/>
                    </a:lnTo>
                    <a:lnTo>
                      <a:pt x="348" y="582"/>
                    </a:lnTo>
                    <a:lnTo>
                      <a:pt x="441" y="594"/>
                    </a:lnTo>
                    <a:lnTo>
                      <a:pt x="520" y="594"/>
                    </a:lnTo>
                    <a:lnTo>
                      <a:pt x="581" y="587"/>
                    </a:lnTo>
                    <a:lnTo>
                      <a:pt x="637" y="582"/>
                    </a:lnTo>
                    <a:lnTo>
                      <a:pt x="678" y="604"/>
                    </a:lnTo>
                    <a:lnTo>
                      <a:pt x="758" y="600"/>
                    </a:lnTo>
                    <a:lnTo>
                      <a:pt x="1078" y="645"/>
                    </a:lnTo>
                    <a:lnTo>
                      <a:pt x="1165" y="655"/>
                    </a:lnTo>
                    <a:lnTo>
                      <a:pt x="1133" y="845"/>
                    </a:lnTo>
                    <a:lnTo>
                      <a:pt x="1130" y="942"/>
                    </a:lnTo>
                    <a:lnTo>
                      <a:pt x="1149" y="1066"/>
                    </a:lnTo>
                    <a:lnTo>
                      <a:pt x="1169" y="1212"/>
                    </a:lnTo>
                    <a:lnTo>
                      <a:pt x="1169" y="1363"/>
                    </a:lnTo>
                    <a:lnTo>
                      <a:pt x="1244" y="1385"/>
                    </a:lnTo>
                    <a:lnTo>
                      <a:pt x="1339" y="1395"/>
                    </a:lnTo>
                    <a:lnTo>
                      <a:pt x="1420" y="1401"/>
                    </a:lnTo>
                    <a:lnTo>
                      <a:pt x="1507" y="1391"/>
                    </a:lnTo>
                    <a:lnTo>
                      <a:pt x="1501" y="1252"/>
                    </a:lnTo>
                    <a:lnTo>
                      <a:pt x="1501" y="1024"/>
                    </a:lnTo>
                    <a:lnTo>
                      <a:pt x="1501" y="824"/>
                    </a:lnTo>
                    <a:lnTo>
                      <a:pt x="1501" y="789"/>
                    </a:lnTo>
                    <a:close/>
                  </a:path>
                </a:pathLst>
              </a:custGeom>
              <a:solidFill>
                <a:srgbClr val="606060"/>
              </a:solid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27" name="Freeform 145"/>
              <p:cNvSpPr>
                <a:spLocks/>
              </p:cNvSpPr>
              <p:nvPr/>
            </p:nvSpPr>
            <p:spPr bwMode="auto">
              <a:xfrm>
                <a:off x="551069" y="5290053"/>
                <a:ext cx="435307" cy="403631"/>
              </a:xfrm>
              <a:custGeom>
                <a:avLst/>
                <a:gdLst>
                  <a:gd name="T0" fmla="*/ 2147483646 w 1473"/>
                  <a:gd name="T1" fmla="*/ 2147483646 h 1324"/>
                  <a:gd name="T2" fmla="*/ 2147483646 w 1473"/>
                  <a:gd name="T3" fmla="*/ 2147483646 h 1324"/>
                  <a:gd name="T4" fmla="*/ 2147483646 w 1473"/>
                  <a:gd name="T5" fmla="*/ 2147483646 h 1324"/>
                  <a:gd name="T6" fmla="*/ 2147483646 w 1473"/>
                  <a:gd name="T7" fmla="*/ 2147483646 h 1324"/>
                  <a:gd name="T8" fmla="*/ 2147483646 w 1473"/>
                  <a:gd name="T9" fmla="*/ 2147483646 h 1324"/>
                  <a:gd name="T10" fmla="*/ 2147483646 w 1473"/>
                  <a:gd name="T11" fmla="*/ 2147483646 h 1324"/>
                  <a:gd name="T12" fmla="*/ 2147483646 w 1473"/>
                  <a:gd name="T13" fmla="*/ 2147483646 h 1324"/>
                  <a:gd name="T14" fmla="*/ 2147483646 w 1473"/>
                  <a:gd name="T15" fmla="*/ 2147483646 h 1324"/>
                  <a:gd name="T16" fmla="*/ 2147483646 w 1473"/>
                  <a:gd name="T17" fmla="*/ 2147483646 h 1324"/>
                  <a:gd name="T18" fmla="*/ 2147483646 w 1473"/>
                  <a:gd name="T19" fmla="*/ 2147483646 h 1324"/>
                  <a:gd name="T20" fmla="*/ 2147483646 w 1473"/>
                  <a:gd name="T21" fmla="*/ 2147483646 h 1324"/>
                  <a:gd name="T22" fmla="*/ 2147483646 w 1473"/>
                  <a:gd name="T23" fmla="*/ 2147483646 h 1324"/>
                  <a:gd name="T24" fmla="*/ 2147483646 w 1473"/>
                  <a:gd name="T25" fmla="*/ 2147483646 h 1324"/>
                  <a:gd name="T26" fmla="*/ 2147483646 w 1473"/>
                  <a:gd name="T27" fmla="*/ 2147483646 h 1324"/>
                  <a:gd name="T28" fmla="*/ 2147483646 w 1473"/>
                  <a:gd name="T29" fmla="*/ 2147483646 h 1324"/>
                  <a:gd name="T30" fmla="*/ 2147483646 w 1473"/>
                  <a:gd name="T31" fmla="*/ 2147483646 h 1324"/>
                  <a:gd name="T32" fmla="*/ 2147483646 w 1473"/>
                  <a:gd name="T33" fmla="*/ 2147483646 h 1324"/>
                  <a:gd name="T34" fmla="*/ 2147483646 w 1473"/>
                  <a:gd name="T35" fmla="*/ 2147483646 h 1324"/>
                  <a:gd name="T36" fmla="*/ 2147483646 w 1473"/>
                  <a:gd name="T37" fmla="*/ 2147483646 h 1324"/>
                  <a:gd name="T38" fmla="*/ 2147483646 w 1473"/>
                  <a:gd name="T39" fmla="*/ 2147483646 h 1324"/>
                  <a:gd name="T40" fmla="*/ 2147483646 w 1473"/>
                  <a:gd name="T41" fmla="*/ 2147483646 h 1324"/>
                  <a:gd name="T42" fmla="*/ 2147483646 w 1473"/>
                  <a:gd name="T43" fmla="*/ 2147483646 h 1324"/>
                  <a:gd name="T44" fmla="*/ 2147483646 w 1473"/>
                  <a:gd name="T45" fmla="*/ 2147483646 h 1324"/>
                  <a:gd name="T46" fmla="*/ 2147483646 w 1473"/>
                  <a:gd name="T47" fmla="*/ 2147483646 h 1324"/>
                  <a:gd name="T48" fmla="*/ 2147483646 w 1473"/>
                  <a:gd name="T49" fmla="*/ 2147483646 h 1324"/>
                  <a:gd name="T50" fmla="*/ 2147483646 w 1473"/>
                  <a:gd name="T51" fmla="*/ 2147483646 h 1324"/>
                  <a:gd name="T52" fmla="*/ 2147483646 w 1473"/>
                  <a:gd name="T53" fmla="*/ 2147483646 h 1324"/>
                  <a:gd name="T54" fmla="*/ 2147483646 w 1473"/>
                  <a:gd name="T55" fmla="*/ 2147483646 h 1324"/>
                  <a:gd name="T56" fmla="*/ 2147483646 w 1473"/>
                  <a:gd name="T57" fmla="*/ 2147483646 h 1324"/>
                  <a:gd name="T58" fmla="*/ 2147483646 w 1473"/>
                  <a:gd name="T59" fmla="*/ 2147483646 h 1324"/>
                  <a:gd name="T60" fmla="*/ 2147483646 w 1473"/>
                  <a:gd name="T61" fmla="*/ 2147483646 h 1324"/>
                  <a:gd name="T62" fmla="*/ 2147483646 w 1473"/>
                  <a:gd name="T63" fmla="*/ 2147483646 h 1324"/>
                  <a:gd name="T64" fmla="*/ 2147483646 w 1473"/>
                  <a:gd name="T65" fmla="*/ 2147483646 h 1324"/>
                  <a:gd name="T66" fmla="*/ 2147483646 w 1473"/>
                  <a:gd name="T67" fmla="*/ 2147483646 h 1324"/>
                  <a:gd name="T68" fmla="*/ 2147483646 w 1473"/>
                  <a:gd name="T69" fmla="*/ 2147483646 h 1324"/>
                  <a:gd name="T70" fmla="*/ 2147483646 w 1473"/>
                  <a:gd name="T71" fmla="*/ 2147483646 h 1324"/>
                  <a:gd name="T72" fmla="*/ 2147483646 w 1473"/>
                  <a:gd name="T73" fmla="*/ 2147483646 h 1324"/>
                  <a:gd name="T74" fmla="*/ 2147483646 w 1473"/>
                  <a:gd name="T75" fmla="*/ 2147483646 h 1324"/>
                  <a:gd name="T76" fmla="*/ 2147483646 w 1473"/>
                  <a:gd name="T77" fmla="*/ 2147483646 h 1324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473" h="1324">
                    <a:moveTo>
                      <a:pt x="49" y="23"/>
                    </a:moveTo>
                    <a:lnTo>
                      <a:pt x="46" y="66"/>
                    </a:lnTo>
                    <a:lnTo>
                      <a:pt x="29" y="49"/>
                    </a:lnTo>
                    <a:lnTo>
                      <a:pt x="10" y="144"/>
                    </a:lnTo>
                    <a:lnTo>
                      <a:pt x="0" y="254"/>
                    </a:lnTo>
                    <a:lnTo>
                      <a:pt x="39" y="367"/>
                    </a:lnTo>
                    <a:lnTo>
                      <a:pt x="130" y="393"/>
                    </a:lnTo>
                    <a:lnTo>
                      <a:pt x="120" y="367"/>
                    </a:lnTo>
                    <a:lnTo>
                      <a:pt x="169" y="406"/>
                    </a:lnTo>
                    <a:lnTo>
                      <a:pt x="211" y="449"/>
                    </a:lnTo>
                    <a:lnTo>
                      <a:pt x="306" y="494"/>
                    </a:lnTo>
                    <a:lnTo>
                      <a:pt x="421" y="504"/>
                    </a:lnTo>
                    <a:lnTo>
                      <a:pt x="562" y="511"/>
                    </a:lnTo>
                    <a:lnTo>
                      <a:pt x="620" y="504"/>
                    </a:lnTo>
                    <a:lnTo>
                      <a:pt x="569" y="481"/>
                    </a:lnTo>
                    <a:lnTo>
                      <a:pt x="546" y="423"/>
                    </a:lnTo>
                    <a:lnTo>
                      <a:pt x="588" y="471"/>
                    </a:lnTo>
                    <a:lnTo>
                      <a:pt x="641" y="501"/>
                    </a:lnTo>
                    <a:lnTo>
                      <a:pt x="688" y="527"/>
                    </a:lnTo>
                    <a:lnTo>
                      <a:pt x="737" y="520"/>
                    </a:lnTo>
                    <a:lnTo>
                      <a:pt x="706" y="497"/>
                    </a:lnTo>
                    <a:lnTo>
                      <a:pt x="672" y="469"/>
                    </a:lnTo>
                    <a:lnTo>
                      <a:pt x="725" y="488"/>
                    </a:lnTo>
                    <a:lnTo>
                      <a:pt x="776" y="527"/>
                    </a:lnTo>
                    <a:lnTo>
                      <a:pt x="946" y="546"/>
                    </a:lnTo>
                    <a:lnTo>
                      <a:pt x="1114" y="572"/>
                    </a:lnTo>
                    <a:lnTo>
                      <a:pt x="1165" y="585"/>
                    </a:lnTo>
                    <a:lnTo>
                      <a:pt x="1122" y="833"/>
                    </a:lnTo>
                    <a:lnTo>
                      <a:pt x="1155" y="1063"/>
                    </a:lnTo>
                    <a:lnTo>
                      <a:pt x="1159" y="1288"/>
                    </a:lnTo>
                    <a:lnTo>
                      <a:pt x="1266" y="1310"/>
                    </a:lnTo>
                    <a:lnTo>
                      <a:pt x="1360" y="1324"/>
                    </a:lnTo>
                    <a:lnTo>
                      <a:pt x="1473" y="1321"/>
                    </a:lnTo>
                    <a:lnTo>
                      <a:pt x="1468" y="998"/>
                    </a:lnTo>
                    <a:lnTo>
                      <a:pt x="1468" y="729"/>
                    </a:lnTo>
                    <a:lnTo>
                      <a:pt x="1451" y="579"/>
                    </a:lnTo>
                    <a:lnTo>
                      <a:pt x="1465" y="485"/>
                    </a:lnTo>
                    <a:lnTo>
                      <a:pt x="1455" y="381"/>
                    </a:lnTo>
                    <a:lnTo>
                      <a:pt x="1436" y="314"/>
                    </a:lnTo>
                    <a:lnTo>
                      <a:pt x="1355" y="261"/>
                    </a:lnTo>
                    <a:lnTo>
                      <a:pt x="1253" y="215"/>
                    </a:lnTo>
                    <a:lnTo>
                      <a:pt x="1057" y="150"/>
                    </a:lnTo>
                    <a:lnTo>
                      <a:pt x="897" y="105"/>
                    </a:lnTo>
                    <a:lnTo>
                      <a:pt x="809" y="98"/>
                    </a:lnTo>
                    <a:lnTo>
                      <a:pt x="773" y="150"/>
                    </a:lnTo>
                    <a:lnTo>
                      <a:pt x="662" y="205"/>
                    </a:lnTo>
                    <a:lnTo>
                      <a:pt x="722" y="157"/>
                    </a:lnTo>
                    <a:lnTo>
                      <a:pt x="767" y="131"/>
                    </a:lnTo>
                    <a:lnTo>
                      <a:pt x="783" y="95"/>
                    </a:lnTo>
                    <a:lnTo>
                      <a:pt x="776" y="79"/>
                    </a:lnTo>
                    <a:lnTo>
                      <a:pt x="744" y="79"/>
                    </a:lnTo>
                    <a:lnTo>
                      <a:pt x="725" y="98"/>
                    </a:lnTo>
                    <a:lnTo>
                      <a:pt x="706" y="117"/>
                    </a:lnTo>
                    <a:lnTo>
                      <a:pt x="656" y="137"/>
                    </a:lnTo>
                    <a:lnTo>
                      <a:pt x="702" y="98"/>
                    </a:lnTo>
                    <a:lnTo>
                      <a:pt x="722" y="68"/>
                    </a:lnTo>
                    <a:lnTo>
                      <a:pt x="708" y="49"/>
                    </a:lnTo>
                    <a:lnTo>
                      <a:pt x="669" y="36"/>
                    </a:lnTo>
                    <a:lnTo>
                      <a:pt x="618" y="82"/>
                    </a:lnTo>
                    <a:lnTo>
                      <a:pt x="569" y="112"/>
                    </a:lnTo>
                    <a:lnTo>
                      <a:pt x="627" y="45"/>
                    </a:lnTo>
                    <a:lnTo>
                      <a:pt x="646" y="20"/>
                    </a:lnTo>
                    <a:lnTo>
                      <a:pt x="646" y="0"/>
                    </a:lnTo>
                    <a:lnTo>
                      <a:pt x="597" y="7"/>
                    </a:lnTo>
                    <a:lnTo>
                      <a:pt x="553" y="40"/>
                    </a:lnTo>
                    <a:lnTo>
                      <a:pt x="523" y="63"/>
                    </a:lnTo>
                    <a:lnTo>
                      <a:pt x="383" y="75"/>
                    </a:lnTo>
                    <a:lnTo>
                      <a:pt x="386" y="40"/>
                    </a:lnTo>
                    <a:lnTo>
                      <a:pt x="345" y="26"/>
                    </a:lnTo>
                    <a:lnTo>
                      <a:pt x="345" y="72"/>
                    </a:lnTo>
                    <a:lnTo>
                      <a:pt x="303" y="82"/>
                    </a:lnTo>
                    <a:lnTo>
                      <a:pt x="211" y="95"/>
                    </a:lnTo>
                    <a:lnTo>
                      <a:pt x="218" y="45"/>
                    </a:lnTo>
                    <a:lnTo>
                      <a:pt x="185" y="45"/>
                    </a:lnTo>
                    <a:lnTo>
                      <a:pt x="182" y="95"/>
                    </a:lnTo>
                    <a:lnTo>
                      <a:pt x="130" y="91"/>
                    </a:lnTo>
                    <a:lnTo>
                      <a:pt x="75" y="79"/>
                    </a:lnTo>
                    <a:lnTo>
                      <a:pt x="72" y="40"/>
                    </a:lnTo>
                    <a:lnTo>
                      <a:pt x="49" y="23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28" name="Freeform 146"/>
              <p:cNvSpPr>
                <a:spLocks/>
              </p:cNvSpPr>
              <p:nvPr/>
            </p:nvSpPr>
            <p:spPr bwMode="auto">
              <a:xfrm>
                <a:off x="611569" y="5357070"/>
                <a:ext cx="59025" cy="10661"/>
              </a:xfrm>
              <a:custGeom>
                <a:avLst/>
                <a:gdLst>
                  <a:gd name="T0" fmla="*/ 0 w 199"/>
                  <a:gd name="T1" fmla="*/ 0 h 33"/>
                  <a:gd name="T2" fmla="*/ 2147483646 w 199"/>
                  <a:gd name="T3" fmla="*/ 2147483646 h 33"/>
                  <a:gd name="T4" fmla="*/ 2147483646 w 199"/>
                  <a:gd name="T5" fmla="*/ 2147483646 h 33"/>
                  <a:gd name="T6" fmla="*/ 0 w 199"/>
                  <a:gd name="T7" fmla="*/ 0 h 3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9" h="33">
                    <a:moveTo>
                      <a:pt x="0" y="0"/>
                    </a:moveTo>
                    <a:lnTo>
                      <a:pt x="93" y="33"/>
                    </a:lnTo>
                    <a:lnTo>
                      <a:pt x="199" y="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29" name="Freeform 147"/>
              <p:cNvSpPr>
                <a:spLocks/>
              </p:cNvSpPr>
              <p:nvPr/>
            </p:nvSpPr>
            <p:spPr bwMode="auto">
              <a:xfrm>
                <a:off x="552545" y="5340315"/>
                <a:ext cx="36891" cy="12185"/>
              </a:xfrm>
              <a:custGeom>
                <a:avLst/>
                <a:gdLst>
                  <a:gd name="T0" fmla="*/ 0 w 122"/>
                  <a:gd name="T1" fmla="*/ 0 h 40"/>
                  <a:gd name="T2" fmla="*/ 2147483646 w 122"/>
                  <a:gd name="T3" fmla="*/ 2147483646 h 40"/>
                  <a:gd name="T4" fmla="*/ 2147483646 w 122"/>
                  <a:gd name="T5" fmla="*/ 2147483646 h 40"/>
                  <a:gd name="T6" fmla="*/ 2147483646 w 122"/>
                  <a:gd name="T7" fmla="*/ 2147483646 h 40"/>
                  <a:gd name="T8" fmla="*/ 0 w 122"/>
                  <a:gd name="T9" fmla="*/ 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2" h="40">
                    <a:moveTo>
                      <a:pt x="0" y="0"/>
                    </a:moveTo>
                    <a:lnTo>
                      <a:pt x="32" y="25"/>
                    </a:lnTo>
                    <a:lnTo>
                      <a:pt x="122" y="38"/>
                    </a:lnTo>
                    <a:lnTo>
                      <a:pt x="30" y="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30" name="Freeform 148"/>
              <p:cNvSpPr>
                <a:spLocks/>
              </p:cNvSpPr>
              <p:nvPr/>
            </p:nvSpPr>
            <p:spPr bwMode="auto">
              <a:xfrm>
                <a:off x="703058" y="5331176"/>
                <a:ext cx="56073" cy="30463"/>
              </a:xfrm>
              <a:custGeom>
                <a:avLst/>
                <a:gdLst>
                  <a:gd name="T0" fmla="*/ 0 w 187"/>
                  <a:gd name="T1" fmla="*/ 0 h 102"/>
                  <a:gd name="T2" fmla="*/ 2147483646 w 187"/>
                  <a:gd name="T3" fmla="*/ 2147483646 h 102"/>
                  <a:gd name="T4" fmla="*/ 2147483646 w 187"/>
                  <a:gd name="T5" fmla="*/ 2147483646 h 102"/>
                  <a:gd name="T6" fmla="*/ 2147483646 w 187"/>
                  <a:gd name="T7" fmla="*/ 2147483646 h 102"/>
                  <a:gd name="T8" fmla="*/ 2147483646 w 187"/>
                  <a:gd name="T9" fmla="*/ 2147483646 h 102"/>
                  <a:gd name="T10" fmla="*/ 2147483646 w 187"/>
                  <a:gd name="T11" fmla="*/ 2147483646 h 102"/>
                  <a:gd name="T12" fmla="*/ 2147483646 w 187"/>
                  <a:gd name="T13" fmla="*/ 2147483646 h 102"/>
                  <a:gd name="T14" fmla="*/ 2147483646 w 187"/>
                  <a:gd name="T15" fmla="*/ 2147483646 h 102"/>
                  <a:gd name="T16" fmla="*/ 0 w 187"/>
                  <a:gd name="T17" fmla="*/ 0 h 10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87" h="102">
                    <a:moveTo>
                      <a:pt x="0" y="0"/>
                    </a:moveTo>
                    <a:lnTo>
                      <a:pt x="84" y="9"/>
                    </a:lnTo>
                    <a:lnTo>
                      <a:pt x="101" y="23"/>
                    </a:lnTo>
                    <a:lnTo>
                      <a:pt x="101" y="54"/>
                    </a:lnTo>
                    <a:lnTo>
                      <a:pt x="106" y="89"/>
                    </a:lnTo>
                    <a:lnTo>
                      <a:pt x="187" y="102"/>
                    </a:lnTo>
                    <a:lnTo>
                      <a:pt x="90" y="98"/>
                    </a:lnTo>
                    <a:lnTo>
                      <a:pt x="74" y="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31" name="Freeform 149"/>
              <p:cNvSpPr>
                <a:spLocks/>
              </p:cNvSpPr>
              <p:nvPr/>
            </p:nvSpPr>
            <p:spPr bwMode="auto">
              <a:xfrm>
                <a:off x="759132" y="5401242"/>
                <a:ext cx="180026" cy="45694"/>
              </a:xfrm>
              <a:custGeom>
                <a:avLst/>
                <a:gdLst>
                  <a:gd name="T0" fmla="*/ 0 w 609"/>
                  <a:gd name="T1" fmla="*/ 0 h 150"/>
                  <a:gd name="T2" fmla="*/ 2147483646 w 609"/>
                  <a:gd name="T3" fmla="*/ 2147483646 h 150"/>
                  <a:gd name="T4" fmla="*/ 2147483646 w 609"/>
                  <a:gd name="T5" fmla="*/ 2147483646 h 150"/>
                  <a:gd name="T6" fmla="*/ 2147483646 w 609"/>
                  <a:gd name="T7" fmla="*/ 2147483646 h 150"/>
                  <a:gd name="T8" fmla="*/ 2147483646 w 609"/>
                  <a:gd name="T9" fmla="*/ 2147483646 h 150"/>
                  <a:gd name="T10" fmla="*/ 2147483646 w 609"/>
                  <a:gd name="T11" fmla="*/ 2147483646 h 150"/>
                  <a:gd name="T12" fmla="*/ 2147483646 w 609"/>
                  <a:gd name="T13" fmla="*/ 2147483646 h 150"/>
                  <a:gd name="T14" fmla="*/ 2147483646 w 609"/>
                  <a:gd name="T15" fmla="*/ 2147483646 h 150"/>
                  <a:gd name="T16" fmla="*/ 2147483646 w 609"/>
                  <a:gd name="T17" fmla="*/ 2147483646 h 150"/>
                  <a:gd name="T18" fmla="*/ 2147483646 w 609"/>
                  <a:gd name="T19" fmla="*/ 2147483646 h 150"/>
                  <a:gd name="T20" fmla="*/ 2147483646 w 609"/>
                  <a:gd name="T21" fmla="*/ 2147483646 h 150"/>
                  <a:gd name="T22" fmla="*/ 2147483646 w 609"/>
                  <a:gd name="T23" fmla="*/ 2147483646 h 150"/>
                  <a:gd name="T24" fmla="*/ 2147483646 w 609"/>
                  <a:gd name="T25" fmla="*/ 2147483646 h 150"/>
                  <a:gd name="T26" fmla="*/ 0 w 609"/>
                  <a:gd name="T27" fmla="*/ 0 h 15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609" h="150">
                    <a:moveTo>
                      <a:pt x="0" y="0"/>
                    </a:moveTo>
                    <a:lnTo>
                      <a:pt x="154" y="7"/>
                    </a:lnTo>
                    <a:lnTo>
                      <a:pt x="313" y="44"/>
                    </a:lnTo>
                    <a:lnTo>
                      <a:pt x="431" y="51"/>
                    </a:lnTo>
                    <a:lnTo>
                      <a:pt x="527" y="71"/>
                    </a:lnTo>
                    <a:lnTo>
                      <a:pt x="563" y="122"/>
                    </a:lnTo>
                    <a:lnTo>
                      <a:pt x="609" y="150"/>
                    </a:lnTo>
                    <a:lnTo>
                      <a:pt x="563" y="141"/>
                    </a:lnTo>
                    <a:lnTo>
                      <a:pt x="521" y="84"/>
                    </a:lnTo>
                    <a:lnTo>
                      <a:pt x="392" y="58"/>
                    </a:lnTo>
                    <a:lnTo>
                      <a:pt x="313" y="58"/>
                    </a:lnTo>
                    <a:lnTo>
                      <a:pt x="252" y="44"/>
                    </a:lnTo>
                    <a:lnTo>
                      <a:pt x="146" y="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32" name="Freeform 150"/>
              <p:cNvSpPr>
                <a:spLocks/>
              </p:cNvSpPr>
              <p:nvPr/>
            </p:nvSpPr>
            <p:spPr bwMode="auto">
              <a:xfrm>
                <a:off x="579106" y="4776754"/>
                <a:ext cx="156415" cy="176684"/>
              </a:xfrm>
              <a:custGeom>
                <a:avLst/>
                <a:gdLst>
                  <a:gd name="T0" fmla="*/ 2147483646 w 529"/>
                  <a:gd name="T1" fmla="*/ 2147483646 h 580"/>
                  <a:gd name="T2" fmla="*/ 2147483646 w 529"/>
                  <a:gd name="T3" fmla="*/ 2147483646 h 580"/>
                  <a:gd name="T4" fmla="*/ 2147483646 w 529"/>
                  <a:gd name="T5" fmla="*/ 2147483646 h 580"/>
                  <a:gd name="T6" fmla="*/ 2147483646 w 529"/>
                  <a:gd name="T7" fmla="*/ 2147483646 h 580"/>
                  <a:gd name="T8" fmla="*/ 2147483646 w 529"/>
                  <a:gd name="T9" fmla="*/ 2147483646 h 580"/>
                  <a:gd name="T10" fmla="*/ 2147483646 w 529"/>
                  <a:gd name="T11" fmla="*/ 2147483646 h 580"/>
                  <a:gd name="T12" fmla="*/ 2147483646 w 529"/>
                  <a:gd name="T13" fmla="*/ 2147483646 h 580"/>
                  <a:gd name="T14" fmla="*/ 2147483646 w 529"/>
                  <a:gd name="T15" fmla="*/ 2147483646 h 580"/>
                  <a:gd name="T16" fmla="*/ 2147483646 w 529"/>
                  <a:gd name="T17" fmla="*/ 2147483646 h 580"/>
                  <a:gd name="T18" fmla="*/ 2147483646 w 529"/>
                  <a:gd name="T19" fmla="*/ 2147483646 h 580"/>
                  <a:gd name="T20" fmla="*/ 2147483646 w 529"/>
                  <a:gd name="T21" fmla="*/ 2147483646 h 580"/>
                  <a:gd name="T22" fmla="*/ 2147483646 w 529"/>
                  <a:gd name="T23" fmla="*/ 2147483646 h 580"/>
                  <a:gd name="T24" fmla="*/ 2147483646 w 529"/>
                  <a:gd name="T25" fmla="*/ 2147483646 h 580"/>
                  <a:gd name="T26" fmla="*/ 2147483646 w 529"/>
                  <a:gd name="T27" fmla="*/ 2147483646 h 580"/>
                  <a:gd name="T28" fmla="*/ 2147483646 w 529"/>
                  <a:gd name="T29" fmla="*/ 2147483646 h 580"/>
                  <a:gd name="T30" fmla="*/ 2147483646 w 529"/>
                  <a:gd name="T31" fmla="*/ 2147483646 h 580"/>
                  <a:gd name="T32" fmla="*/ 2147483646 w 529"/>
                  <a:gd name="T33" fmla="*/ 2147483646 h 580"/>
                  <a:gd name="T34" fmla="*/ 2147483646 w 529"/>
                  <a:gd name="T35" fmla="*/ 2147483646 h 580"/>
                  <a:gd name="T36" fmla="*/ 2147483646 w 529"/>
                  <a:gd name="T37" fmla="*/ 2147483646 h 580"/>
                  <a:gd name="T38" fmla="*/ 2147483646 w 529"/>
                  <a:gd name="T39" fmla="*/ 2147483646 h 580"/>
                  <a:gd name="T40" fmla="*/ 2147483646 w 529"/>
                  <a:gd name="T41" fmla="*/ 2147483646 h 580"/>
                  <a:gd name="T42" fmla="*/ 2147483646 w 529"/>
                  <a:gd name="T43" fmla="*/ 2147483646 h 580"/>
                  <a:gd name="T44" fmla="*/ 2147483646 w 529"/>
                  <a:gd name="T45" fmla="*/ 2147483646 h 580"/>
                  <a:gd name="T46" fmla="*/ 2147483646 w 529"/>
                  <a:gd name="T47" fmla="*/ 2147483646 h 580"/>
                  <a:gd name="T48" fmla="*/ 2147483646 w 529"/>
                  <a:gd name="T49" fmla="*/ 2147483646 h 580"/>
                  <a:gd name="T50" fmla="*/ 2147483646 w 529"/>
                  <a:gd name="T51" fmla="*/ 2147483646 h 580"/>
                  <a:gd name="T52" fmla="*/ 2147483646 w 529"/>
                  <a:gd name="T53" fmla="*/ 2147483646 h 580"/>
                  <a:gd name="T54" fmla="*/ 2147483646 w 529"/>
                  <a:gd name="T55" fmla="*/ 2147483646 h 580"/>
                  <a:gd name="T56" fmla="*/ 2147483646 w 529"/>
                  <a:gd name="T57" fmla="*/ 2147483646 h 580"/>
                  <a:gd name="T58" fmla="*/ 0 w 529"/>
                  <a:gd name="T59" fmla="*/ 2147483646 h 580"/>
                  <a:gd name="T60" fmla="*/ 0 w 529"/>
                  <a:gd name="T61" fmla="*/ 2147483646 h 580"/>
                  <a:gd name="T62" fmla="*/ 2147483646 w 529"/>
                  <a:gd name="T63" fmla="*/ 2147483646 h 580"/>
                  <a:gd name="T64" fmla="*/ 2147483646 w 529"/>
                  <a:gd name="T65" fmla="*/ 2147483646 h 580"/>
                  <a:gd name="T66" fmla="*/ 2147483646 w 529"/>
                  <a:gd name="T67" fmla="*/ 0 h 580"/>
                  <a:gd name="T68" fmla="*/ 2147483646 w 529"/>
                  <a:gd name="T69" fmla="*/ 2147483646 h 580"/>
                  <a:gd name="T70" fmla="*/ 2147483646 w 529"/>
                  <a:gd name="T71" fmla="*/ 2147483646 h 580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529" h="580">
                    <a:moveTo>
                      <a:pt x="357" y="20"/>
                    </a:moveTo>
                    <a:lnTo>
                      <a:pt x="403" y="53"/>
                    </a:lnTo>
                    <a:lnTo>
                      <a:pt x="428" y="94"/>
                    </a:lnTo>
                    <a:lnTo>
                      <a:pt x="451" y="138"/>
                    </a:lnTo>
                    <a:lnTo>
                      <a:pt x="464" y="161"/>
                    </a:lnTo>
                    <a:lnTo>
                      <a:pt x="464" y="186"/>
                    </a:lnTo>
                    <a:lnTo>
                      <a:pt x="453" y="216"/>
                    </a:lnTo>
                    <a:lnTo>
                      <a:pt x="476" y="239"/>
                    </a:lnTo>
                    <a:lnTo>
                      <a:pt x="511" y="301"/>
                    </a:lnTo>
                    <a:lnTo>
                      <a:pt x="529" y="334"/>
                    </a:lnTo>
                    <a:lnTo>
                      <a:pt x="529" y="346"/>
                    </a:lnTo>
                    <a:lnTo>
                      <a:pt x="526" y="357"/>
                    </a:lnTo>
                    <a:lnTo>
                      <a:pt x="510" y="361"/>
                    </a:lnTo>
                    <a:lnTo>
                      <a:pt x="487" y="362"/>
                    </a:lnTo>
                    <a:lnTo>
                      <a:pt x="475" y="366"/>
                    </a:lnTo>
                    <a:lnTo>
                      <a:pt x="476" y="391"/>
                    </a:lnTo>
                    <a:lnTo>
                      <a:pt x="483" y="421"/>
                    </a:lnTo>
                    <a:lnTo>
                      <a:pt x="469" y="437"/>
                    </a:lnTo>
                    <a:lnTo>
                      <a:pt x="473" y="459"/>
                    </a:lnTo>
                    <a:lnTo>
                      <a:pt x="462" y="472"/>
                    </a:lnTo>
                    <a:lnTo>
                      <a:pt x="452" y="511"/>
                    </a:lnTo>
                    <a:lnTo>
                      <a:pt x="436" y="523"/>
                    </a:lnTo>
                    <a:lnTo>
                      <a:pt x="411" y="523"/>
                    </a:lnTo>
                    <a:lnTo>
                      <a:pt x="375" y="517"/>
                    </a:lnTo>
                    <a:lnTo>
                      <a:pt x="339" y="511"/>
                    </a:lnTo>
                    <a:lnTo>
                      <a:pt x="342" y="580"/>
                    </a:lnTo>
                    <a:lnTo>
                      <a:pt x="60" y="488"/>
                    </a:lnTo>
                    <a:lnTo>
                      <a:pt x="83" y="435"/>
                    </a:lnTo>
                    <a:lnTo>
                      <a:pt x="78" y="394"/>
                    </a:lnTo>
                    <a:lnTo>
                      <a:pt x="0" y="316"/>
                    </a:lnTo>
                    <a:lnTo>
                      <a:pt x="0" y="111"/>
                    </a:lnTo>
                    <a:lnTo>
                      <a:pt x="52" y="55"/>
                    </a:lnTo>
                    <a:lnTo>
                      <a:pt x="117" y="25"/>
                    </a:lnTo>
                    <a:lnTo>
                      <a:pt x="186" y="0"/>
                    </a:lnTo>
                    <a:lnTo>
                      <a:pt x="276" y="13"/>
                    </a:lnTo>
                    <a:lnTo>
                      <a:pt x="357" y="20"/>
                    </a:lnTo>
                    <a:close/>
                  </a:path>
                </a:pathLst>
              </a:custGeom>
              <a:solidFill>
                <a:srgbClr val="FFC080"/>
              </a:solidFill>
              <a:ln w="3175">
                <a:solidFill>
                  <a:srgbClr val="402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33" name="Freeform 151"/>
              <p:cNvSpPr>
                <a:spLocks/>
              </p:cNvSpPr>
              <p:nvPr/>
            </p:nvSpPr>
            <p:spPr bwMode="auto">
              <a:xfrm>
                <a:off x="717814" y="4883374"/>
                <a:ext cx="8854" cy="1524"/>
              </a:xfrm>
              <a:custGeom>
                <a:avLst/>
                <a:gdLst>
                  <a:gd name="T0" fmla="*/ 2147483646 w 30"/>
                  <a:gd name="T1" fmla="*/ 2147483646 h 6"/>
                  <a:gd name="T2" fmla="*/ 2147483646 w 30"/>
                  <a:gd name="T3" fmla="*/ 2147483646 h 6"/>
                  <a:gd name="T4" fmla="*/ 2147483646 w 30"/>
                  <a:gd name="T5" fmla="*/ 2147483646 h 6"/>
                  <a:gd name="T6" fmla="*/ 2147483646 w 30"/>
                  <a:gd name="T7" fmla="*/ 2147483646 h 6"/>
                  <a:gd name="T8" fmla="*/ 0 w 30"/>
                  <a:gd name="T9" fmla="*/ 2147483646 h 6"/>
                  <a:gd name="T10" fmla="*/ 2147483646 w 30"/>
                  <a:gd name="T11" fmla="*/ 0 h 6"/>
                  <a:gd name="T12" fmla="*/ 2147483646 w 30"/>
                  <a:gd name="T13" fmla="*/ 2147483646 h 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6">
                    <a:moveTo>
                      <a:pt x="30" y="2"/>
                    </a:moveTo>
                    <a:lnTo>
                      <a:pt x="23" y="6"/>
                    </a:lnTo>
                    <a:lnTo>
                      <a:pt x="8" y="5"/>
                    </a:lnTo>
                    <a:lnTo>
                      <a:pt x="2" y="6"/>
                    </a:lnTo>
                    <a:lnTo>
                      <a:pt x="0" y="1"/>
                    </a:lnTo>
                    <a:lnTo>
                      <a:pt x="9" y="0"/>
                    </a:lnTo>
                    <a:lnTo>
                      <a:pt x="30" y="2"/>
                    </a:lnTo>
                    <a:close/>
                  </a:path>
                </a:pathLst>
              </a:custGeom>
              <a:solidFill>
                <a:srgbClr val="402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34" name="Freeform 152"/>
              <p:cNvSpPr>
                <a:spLocks/>
              </p:cNvSpPr>
              <p:nvPr/>
            </p:nvSpPr>
            <p:spPr bwMode="auto">
              <a:xfrm>
                <a:off x="714863" y="4877281"/>
                <a:ext cx="2952" cy="6093"/>
              </a:xfrm>
              <a:custGeom>
                <a:avLst/>
                <a:gdLst>
                  <a:gd name="T0" fmla="*/ 2147483646 w 11"/>
                  <a:gd name="T1" fmla="*/ 0 h 22"/>
                  <a:gd name="T2" fmla="*/ 2147483646 w 11"/>
                  <a:gd name="T3" fmla="*/ 2147483646 h 22"/>
                  <a:gd name="T4" fmla="*/ 2147483646 w 11"/>
                  <a:gd name="T5" fmla="*/ 2147483646 h 22"/>
                  <a:gd name="T6" fmla="*/ 2147483646 w 11"/>
                  <a:gd name="T7" fmla="*/ 2147483646 h 22"/>
                  <a:gd name="T8" fmla="*/ 0 w 11"/>
                  <a:gd name="T9" fmla="*/ 2147483646 h 22"/>
                  <a:gd name="T10" fmla="*/ 0 w 11"/>
                  <a:gd name="T11" fmla="*/ 2147483646 h 22"/>
                  <a:gd name="T12" fmla="*/ 2147483646 w 11"/>
                  <a:gd name="T13" fmla="*/ 0 h 2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1" h="22">
                    <a:moveTo>
                      <a:pt x="11" y="0"/>
                    </a:moveTo>
                    <a:lnTo>
                      <a:pt x="3" y="6"/>
                    </a:lnTo>
                    <a:lnTo>
                      <a:pt x="3" y="12"/>
                    </a:lnTo>
                    <a:lnTo>
                      <a:pt x="2" y="22"/>
                    </a:lnTo>
                    <a:lnTo>
                      <a:pt x="0" y="8"/>
                    </a:lnTo>
                    <a:lnTo>
                      <a:pt x="0" y="1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402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35" name="Freeform 153"/>
              <p:cNvSpPr>
                <a:spLocks/>
              </p:cNvSpPr>
              <p:nvPr/>
            </p:nvSpPr>
            <p:spPr bwMode="auto">
              <a:xfrm>
                <a:off x="707485" y="4855957"/>
                <a:ext cx="4427" cy="12185"/>
              </a:xfrm>
              <a:custGeom>
                <a:avLst/>
                <a:gdLst>
                  <a:gd name="T0" fmla="*/ 0 w 13"/>
                  <a:gd name="T1" fmla="*/ 0 h 42"/>
                  <a:gd name="T2" fmla="*/ 2147483646 w 13"/>
                  <a:gd name="T3" fmla="*/ 2147483646 h 42"/>
                  <a:gd name="T4" fmla="*/ 2147483646 w 13"/>
                  <a:gd name="T5" fmla="*/ 2147483646 h 42"/>
                  <a:gd name="T6" fmla="*/ 2147483646 w 13"/>
                  <a:gd name="T7" fmla="*/ 2147483646 h 42"/>
                  <a:gd name="T8" fmla="*/ 0 w 13"/>
                  <a:gd name="T9" fmla="*/ 0 h 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" h="42">
                    <a:moveTo>
                      <a:pt x="0" y="0"/>
                    </a:moveTo>
                    <a:lnTo>
                      <a:pt x="9" y="24"/>
                    </a:lnTo>
                    <a:lnTo>
                      <a:pt x="13" y="42"/>
                    </a:lnTo>
                    <a:lnTo>
                      <a:pt x="6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36" name="Freeform 154"/>
              <p:cNvSpPr>
                <a:spLocks/>
              </p:cNvSpPr>
              <p:nvPr/>
            </p:nvSpPr>
            <p:spPr bwMode="auto">
              <a:xfrm>
                <a:off x="691253" y="4842249"/>
                <a:ext cx="17708" cy="10661"/>
              </a:xfrm>
              <a:custGeom>
                <a:avLst/>
                <a:gdLst>
                  <a:gd name="T0" fmla="*/ 2147483646 w 56"/>
                  <a:gd name="T1" fmla="*/ 0 h 36"/>
                  <a:gd name="T2" fmla="*/ 2147483646 w 56"/>
                  <a:gd name="T3" fmla="*/ 2147483646 h 36"/>
                  <a:gd name="T4" fmla="*/ 2147483646 w 56"/>
                  <a:gd name="T5" fmla="*/ 2147483646 h 36"/>
                  <a:gd name="T6" fmla="*/ 2147483646 w 56"/>
                  <a:gd name="T7" fmla="*/ 2147483646 h 36"/>
                  <a:gd name="T8" fmla="*/ 2147483646 w 56"/>
                  <a:gd name="T9" fmla="*/ 2147483646 h 36"/>
                  <a:gd name="T10" fmla="*/ 2147483646 w 56"/>
                  <a:gd name="T11" fmla="*/ 2147483646 h 36"/>
                  <a:gd name="T12" fmla="*/ 2147483646 w 56"/>
                  <a:gd name="T13" fmla="*/ 2147483646 h 36"/>
                  <a:gd name="T14" fmla="*/ 2147483646 w 56"/>
                  <a:gd name="T15" fmla="*/ 2147483646 h 36"/>
                  <a:gd name="T16" fmla="*/ 0 w 56"/>
                  <a:gd name="T17" fmla="*/ 2147483646 h 36"/>
                  <a:gd name="T18" fmla="*/ 2147483646 w 56"/>
                  <a:gd name="T19" fmla="*/ 2147483646 h 36"/>
                  <a:gd name="T20" fmla="*/ 2147483646 w 56"/>
                  <a:gd name="T21" fmla="*/ 0 h 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56" h="36">
                    <a:moveTo>
                      <a:pt x="56" y="0"/>
                    </a:moveTo>
                    <a:lnTo>
                      <a:pt x="45" y="20"/>
                    </a:lnTo>
                    <a:lnTo>
                      <a:pt x="47" y="26"/>
                    </a:lnTo>
                    <a:lnTo>
                      <a:pt x="47" y="29"/>
                    </a:lnTo>
                    <a:lnTo>
                      <a:pt x="51" y="36"/>
                    </a:lnTo>
                    <a:lnTo>
                      <a:pt x="43" y="24"/>
                    </a:lnTo>
                    <a:lnTo>
                      <a:pt x="32" y="24"/>
                    </a:lnTo>
                    <a:lnTo>
                      <a:pt x="20" y="20"/>
                    </a:lnTo>
                    <a:lnTo>
                      <a:pt x="0" y="19"/>
                    </a:lnTo>
                    <a:lnTo>
                      <a:pt x="20" y="7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402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37" name="Freeform 155"/>
              <p:cNvSpPr>
                <a:spLocks/>
              </p:cNvSpPr>
              <p:nvPr/>
            </p:nvSpPr>
            <p:spPr bwMode="auto">
              <a:xfrm>
                <a:off x="683875" y="4825495"/>
                <a:ext cx="29512" cy="10662"/>
              </a:xfrm>
              <a:custGeom>
                <a:avLst/>
                <a:gdLst>
                  <a:gd name="T0" fmla="*/ 2147483646 w 96"/>
                  <a:gd name="T1" fmla="*/ 2147483646 h 34"/>
                  <a:gd name="T2" fmla="*/ 2147483646 w 96"/>
                  <a:gd name="T3" fmla="*/ 2147483646 h 34"/>
                  <a:gd name="T4" fmla="*/ 2147483646 w 96"/>
                  <a:gd name="T5" fmla="*/ 2147483646 h 34"/>
                  <a:gd name="T6" fmla="*/ 2147483646 w 96"/>
                  <a:gd name="T7" fmla="*/ 2147483646 h 34"/>
                  <a:gd name="T8" fmla="*/ 2147483646 w 96"/>
                  <a:gd name="T9" fmla="*/ 2147483646 h 34"/>
                  <a:gd name="T10" fmla="*/ 2147483646 w 96"/>
                  <a:gd name="T11" fmla="*/ 2147483646 h 34"/>
                  <a:gd name="T12" fmla="*/ 0 w 96"/>
                  <a:gd name="T13" fmla="*/ 2147483646 h 34"/>
                  <a:gd name="T14" fmla="*/ 2147483646 w 96"/>
                  <a:gd name="T15" fmla="*/ 2147483646 h 34"/>
                  <a:gd name="T16" fmla="*/ 2147483646 w 96"/>
                  <a:gd name="T17" fmla="*/ 2147483646 h 34"/>
                  <a:gd name="T18" fmla="*/ 2147483646 w 96"/>
                  <a:gd name="T19" fmla="*/ 0 h 34"/>
                  <a:gd name="T20" fmla="*/ 2147483646 w 96"/>
                  <a:gd name="T21" fmla="*/ 2147483646 h 34"/>
                  <a:gd name="T22" fmla="*/ 2147483646 w 96"/>
                  <a:gd name="T23" fmla="*/ 2147483646 h 34"/>
                  <a:gd name="T24" fmla="*/ 2147483646 w 96"/>
                  <a:gd name="T25" fmla="*/ 2147483646 h 34"/>
                  <a:gd name="T26" fmla="*/ 2147483646 w 96"/>
                  <a:gd name="T27" fmla="*/ 2147483646 h 34"/>
                  <a:gd name="T28" fmla="*/ 2147483646 w 96"/>
                  <a:gd name="T29" fmla="*/ 2147483646 h 3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96" h="34">
                    <a:moveTo>
                      <a:pt x="96" y="17"/>
                    </a:moveTo>
                    <a:lnTo>
                      <a:pt x="92" y="29"/>
                    </a:lnTo>
                    <a:lnTo>
                      <a:pt x="81" y="34"/>
                    </a:lnTo>
                    <a:lnTo>
                      <a:pt x="66" y="24"/>
                    </a:lnTo>
                    <a:lnTo>
                      <a:pt x="47" y="17"/>
                    </a:lnTo>
                    <a:lnTo>
                      <a:pt x="15" y="17"/>
                    </a:lnTo>
                    <a:lnTo>
                      <a:pt x="0" y="18"/>
                    </a:lnTo>
                    <a:lnTo>
                      <a:pt x="24" y="9"/>
                    </a:lnTo>
                    <a:lnTo>
                      <a:pt x="41" y="4"/>
                    </a:lnTo>
                    <a:lnTo>
                      <a:pt x="39" y="0"/>
                    </a:lnTo>
                    <a:lnTo>
                      <a:pt x="56" y="7"/>
                    </a:lnTo>
                    <a:lnTo>
                      <a:pt x="54" y="2"/>
                    </a:lnTo>
                    <a:lnTo>
                      <a:pt x="68" y="9"/>
                    </a:lnTo>
                    <a:lnTo>
                      <a:pt x="79" y="9"/>
                    </a:lnTo>
                    <a:lnTo>
                      <a:pt x="96" y="17"/>
                    </a:lnTo>
                    <a:close/>
                  </a:path>
                </a:pathLst>
              </a:custGeom>
              <a:solidFill>
                <a:srgbClr val="402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38" name="Freeform 156"/>
              <p:cNvSpPr>
                <a:spLocks/>
              </p:cNvSpPr>
              <p:nvPr/>
            </p:nvSpPr>
            <p:spPr bwMode="auto">
              <a:xfrm>
                <a:off x="632229" y="4840727"/>
                <a:ext cx="16232" cy="33509"/>
              </a:xfrm>
              <a:custGeom>
                <a:avLst/>
                <a:gdLst>
                  <a:gd name="T0" fmla="*/ 2147483646 w 56"/>
                  <a:gd name="T1" fmla="*/ 2147483646 h 113"/>
                  <a:gd name="T2" fmla="*/ 2147483646 w 56"/>
                  <a:gd name="T3" fmla="*/ 2147483646 h 113"/>
                  <a:gd name="T4" fmla="*/ 2147483646 w 56"/>
                  <a:gd name="T5" fmla="*/ 2147483646 h 113"/>
                  <a:gd name="T6" fmla="*/ 2147483646 w 56"/>
                  <a:gd name="T7" fmla="*/ 2147483646 h 113"/>
                  <a:gd name="T8" fmla="*/ 2147483646 w 56"/>
                  <a:gd name="T9" fmla="*/ 2147483646 h 113"/>
                  <a:gd name="T10" fmla="*/ 2147483646 w 56"/>
                  <a:gd name="T11" fmla="*/ 2147483646 h 113"/>
                  <a:gd name="T12" fmla="*/ 2147483646 w 56"/>
                  <a:gd name="T13" fmla="*/ 2147483646 h 113"/>
                  <a:gd name="T14" fmla="*/ 2147483646 w 56"/>
                  <a:gd name="T15" fmla="*/ 2147483646 h 113"/>
                  <a:gd name="T16" fmla="*/ 2147483646 w 56"/>
                  <a:gd name="T17" fmla="*/ 2147483646 h 113"/>
                  <a:gd name="T18" fmla="*/ 2147483646 w 56"/>
                  <a:gd name="T19" fmla="*/ 2147483646 h 113"/>
                  <a:gd name="T20" fmla="*/ 2147483646 w 56"/>
                  <a:gd name="T21" fmla="*/ 2147483646 h 113"/>
                  <a:gd name="T22" fmla="*/ 2147483646 w 56"/>
                  <a:gd name="T23" fmla="*/ 2147483646 h 113"/>
                  <a:gd name="T24" fmla="*/ 2147483646 w 56"/>
                  <a:gd name="T25" fmla="*/ 2147483646 h 113"/>
                  <a:gd name="T26" fmla="*/ 2147483646 w 56"/>
                  <a:gd name="T27" fmla="*/ 2147483646 h 113"/>
                  <a:gd name="T28" fmla="*/ 2147483646 w 56"/>
                  <a:gd name="T29" fmla="*/ 2147483646 h 113"/>
                  <a:gd name="T30" fmla="*/ 2147483646 w 56"/>
                  <a:gd name="T31" fmla="*/ 2147483646 h 113"/>
                  <a:gd name="T32" fmla="*/ 2147483646 w 56"/>
                  <a:gd name="T33" fmla="*/ 2147483646 h 113"/>
                  <a:gd name="T34" fmla="*/ 0 w 56"/>
                  <a:gd name="T35" fmla="*/ 2147483646 h 113"/>
                  <a:gd name="T36" fmla="*/ 2147483646 w 56"/>
                  <a:gd name="T37" fmla="*/ 2147483646 h 113"/>
                  <a:gd name="T38" fmla="*/ 2147483646 w 56"/>
                  <a:gd name="T39" fmla="*/ 2147483646 h 113"/>
                  <a:gd name="T40" fmla="*/ 2147483646 w 56"/>
                  <a:gd name="T41" fmla="*/ 0 h 113"/>
                  <a:gd name="T42" fmla="*/ 2147483646 w 56"/>
                  <a:gd name="T43" fmla="*/ 2147483646 h 113"/>
                  <a:gd name="T44" fmla="*/ 2147483646 w 56"/>
                  <a:gd name="T45" fmla="*/ 2147483646 h 11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56" h="113">
                    <a:moveTo>
                      <a:pt x="56" y="21"/>
                    </a:moveTo>
                    <a:lnTo>
                      <a:pt x="39" y="8"/>
                    </a:lnTo>
                    <a:lnTo>
                      <a:pt x="19" y="11"/>
                    </a:lnTo>
                    <a:lnTo>
                      <a:pt x="8" y="29"/>
                    </a:lnTo>
                    <a:lnTo>
                      <a:pt x="6" y="55"/>
                    </a:lnTo>
                    <a:lnTo>
                      <a:pt x="8" y="75"/>
                    </a:lnTo>
                    <a:lnTo>
                      <a:pt x="15" y="91"/>
                    </a:lnTo>
                    <a:lnTo>
                      <a:pt x="24" y="66"/>
                    </a:lnTo>
                    <a:lnTo>
                      <a:pt x="35" y="52"/>
                    </a:lnTo>
                    <a:lnTo>
                      <a:pt x="53" y="42"/>
                    </a:lnTo>
                    <a:lnTo>
                      <a:pt x="38" y="62"/>
                    </a:lnTo>
                    <a:lnTo>
                      <a:pt x="22" y="79"/>
                    </a:lnTo>
                    <a:lnTo>
                      <a:pt x="21" y="95"/>
                    </a:lnTo>
                    <a:lnTo>
                      <a:pt x="28" y="110"/>
                    </a:lnTo>
                    <a:lnTo>
                      <a:pt x="37" y="113"/>
                    </a:lnTo>
                    <a:lnTo>
                      <a:pt x="14" y="107"/>
                    </a:lnTo>
                    <a:lnTo>
                      <a:pt x="2" y="83"/>
                    </a:lnTo>
                    <a:lnTo>
                      <a:pt x="0" y="52"/>
                    </a:lnTo>
                    <a:lnTo>
                      <a:pt x="2" y="24"/>
                    </a:lnTo>
                    <a:lnTo>
                      <a:pt x="15" y="5"/>
                    </a:lnTo>
                    <a:lnTo>
                      <a:pt x="32" y="0"/>
                    </a:lnTo>
                    <a:lnTo>
                      <a:pt x="48" y="3"/>
                    </a:lnTo>
                    <a:lnTo>
                      <a:pt x="56" y="21"/>
                    </a:lnTo>
                    <a:close/>
                  </a:path>
                </a:pathLst>
              </a:custGeom>
              <a:solidFill>
                <a:srgbClr val="402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39" name="Freeform 157"/>
              <p:cNvSpPr>
                <a:spLocks/>
              </p:cNvSpPr>
              <p:nvPr/>
            </p:nvSpPr>
            <p:spPr bwMode="auto">
              <a:xfrm>
                <a:off x="626326" y="4834634"/>
                <a:ext cx="26561" cy="47218"/>
              </a:xfrm>
              <a:custGeom>
                <a:avLst/>
                <a:gdLst>
                  <a:gd name="T0" fmla="*/ 2147483646 w 91"/>
                  <a:gd name="T1" fmla="*/ 2147483646 h 153"/>
                  <a:gd name="T2" fmla="*/ 2147483646 w 91"/>
                  <a:gd name="T3" fmla="*/ 2147483646 h 153"/>
                  <a:gd name="T4" fmla="*/ 2147483646 w 91"/>
                  <a:gd name="T5" fmla="*/ 2147483646 h 153"/>
                  <a:gd name="T6" fmla="*/ 2147483646 w 91"/>
                  <a:gd name="T7" fmla="*/ 2147483646 h 153"/>
                  <a:gd name="T8" fmla="*/ 2147483646 w 91"/>
                  <a:gd name="T9" fmla="*/ 2147483646 h 153"/>
                  <a:gd name="T10" fmla="*/ 2147483646 w 91"/>
                  <a:gd name="T11" fmla="*/ 2147483646 h 153"/>
                  <a:gd name="T12" fmla="*/ 2147483646 w 91"/>
                  <a:gd name="T13" fmla="*/ 2147483646 h 153"/>
                  <a:gd name="T14" fmla="*/ 2147483646 w 91"/>
                  <a:gd name="T15" fmla="*/ 2147483646 h 153"/>
                  <a:gd name="T16" fmla="*/ 2147483646 w 91"/>
                  <a:gd name="T17" fmla="*/ 2147483646 h 153"/>
                  <a:gd name="T18" fmla="*/ 2147483646 w 91"/>
                  <a:gd name="T19" fmla="*/ 2147483646 h 153"/>
                  <a:gd name="T20" fmla="*/ 2147483646 w 91"/>
                  <a:gd name="T21" fmla="*/ 2147483646 h 153"/>
                  <a:gd name="T22" fmla="*/ 2147483646 w 91"/>
                  <a:gd name="T23" fmla="*/ 2147483646 h 153"/>
                  <a:gd name="T24" fmla="*/ 2147483646 w 91"/>
                  <a:gd name="T25" fmla="*/ 2147483646 h 153"/>
                  <a:gd name="T26" fmla="*/ 2147483646 w 91"/>
                  <a:gd name="T27" fmla="*/ 2147483646 h 153"/>
                  <a:gd name="T28" fmla="*/ 2147483646 w 91"/>
                  <a:gd name="T29" fmla="*/ 2147483646 h 153"/>
                  <a:gd name="T30" fmla="*/ 2147483646 w 91"/>
                  <a:gd name="T31" fmla="*/ 2147483646 h 153"/>
                  <a:gd name="T32" fmla="*/ 2147483646 w 91"/>
                  <a:gd name="T33" fmla="*/ 2147483646 h 153"/>
                  <a:gd name="T34" fmla="*/ 2147483646 w 91"/>
                  <a:gd name="T35" fmla="*/ 2147483646 h 153"/>
                  <a:gd name="T36" fmla="*/ 2147483646 w 91"/>
                  <a:gd name="T37" fmla="*/ 2147483646 h 153"/>
                  <a:gd name="T38" fmla="*/ 0 w 91"/>
                  <a:gd name="T39" fmla="*/ 2147483646 h 153"/>
                  <a:gd name="T40" fmla="*/ 0 w 91"/>
                  <a:gd name="T41" fmla="*/ 2147483646 h 153"/>
                  <a:gd name="T42" fmla="*/ 2147483646 w 91"/>
                  <a:gd name="T43" fmla="*/ 2147483646 h 153"/>
                  <a:gd name="T44" fmla="*/ 2147483646 w 91"/>
                  <a:gd name="T45" fmla="*/ 2147483646 h 153"/>
                  <a:gd name="T46" fmla="*/ 2147483646 w 91"/>
                  <a:gd name="T47" fmla="*/ 0 h 153"/>
                  <a:gd name="T48" fmla="*/ 2147483646 w 91"/>
                  <a:gd name="T49" fmla="*/ 2147483646 h 153"/>
                  <a:gd name="T50" fmla="*/ 2147483646 w 91"/>
                  <a:gd name="T51" fmla="*/ 2147483646 h 153"/>
                  <a:gd name="T52" fmla="*/ 2147483646 w 91"/>
                  <a:gd name="T53" fmla="*/ 2147483646 h 153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91" h="153">
                    <a:moveTo>
                      <a:pt x="91" y="38"/>
                    </a:moveTo>
                    <a:lnTo>
                      <a:pt x="76" y="13"/>
                    </a:lnTo>
                    <a:lnTo>
                      <a:pt x="54" y="7"/>
                    </a:lnTo>
                    <a:lnTo>
                      <a:pt x="24" y="12"/>
                    </a:lnTo>
                    <a:lnTo>
                      <a:pt x="14" y="25"/>
                    </a:lnTo>
                    <a:lnTo>
                      <a:pt x="7" y="48"/>
                    </a:lnTo>
                    <a:lnTo>
                      <a:pt x="7" y="66"/>
                    </a:lnTo>
                    <a:lnTo>
                      <a:pt x="11" y="79"/>
                    </a:lnTo>
                    <a:lnTo>
                      <a:pt x="11" y="98"/>
                    </a:lnTo>
                    <a:lnTo>
                      <a:pt x="15" y="120"/>
                    </a:lnTo>
                    <a:lnTo>
                      <a:pt x="34" y="142"/>
                    </a:lnTo>
                    <a:lnTo>
                      <a:pt x="47" y="142"/>
                    </a:lnTo>
                    <a:lnTo>
                      <a:pt x="63" y="142"/>
                    </a:lnTo>
                    <a:lnTo>
                      <a:pt x="63" y="144"/>
                    </a:lnTo>
                    <a:lnTo>
                      <a:pt x="51" y="153"/>
                    </a:lnTo>
                    <a:lnTo>
                      <a:pt x="36" y="151"/>
                    </a:lnTo>
                    <a:lnTo>
                      <a:pt x="19" y="144"/>
                    </a:lnTo>
                    <a:lnTo>
                      <a:pt x="6" y="121"/>
                    </a:lnTo>
                    <a:lnTo>
                      <a:pt x="5" y="86"/>
                    </a:lnTo>
                    <a:lnTo>
                      <a:pt x="0" y="62"/>
                    </a:lnTo>
                    <a:lnTo>
                      <a:pt x="0" y="41"/>
                    </a:lnTo>
                    <a:lnTo>
                      <a:pt x="9" y="23"/>
                    </a:lnTo>
                    <a:lnTo>
                      <a:pt x="18" y="7"/>
                    </a:lnTo>
                    <a:lnTo>
                      <a:pt x="42" y="0"/>
                    </a:lnTo>
                    <a:lnTo>
                      <a:pt x="76" y="5"/>
                    </a:lnTo>
                    <a:lnTo>
                      <a:pt x="89" y="13"/>
                    </a:lnTo>
                    <a:lnTo>
                      <a:pt x="91" y="38"/>
                    </a:lnTo>
                    <a:close/>
                  </a:path>
                </a:pathLst>
              </a:custGeom>
              <a:solidFill>
                <a:srgbClr val="402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40" name="Freeform 158"/>
              <p:cNvSpPr>
                <a:spLocks/>
              </p:cNvSpPr>
              <p:nvPr/>
            </p:nvSpPr>
            <p:spPr bwMode="auto">
              <a:xfrm>
                <a:off x="642558" y="4884898"/>
                <a:ext cx="25085" cy="39602"/>
              </a:xfrm>
              <a:custGeom>
                <a:avLst/>
                <a:gdLst>
                  <a:gd name="T0" fmla="*/ 0 w 83"/>
                  <a:gd name="T1" fmla="*/ 0 h 127"/>
                  <a:gd name="T2" fmla="*/ 2147483646 w 83"/>
                  <a:gd name="T3" fmla="*/ 2147483646 h 127"/>
                  <a:gd name="T4" fmla="*/ 2147483646 w 83"/>
                  <a:gd name="T5" fmla="*/ 2147483646 h 127"/>
                  <a:gd name="T6" fmla="*/ 2147483646 w 83"/>
                  <a:gd name="T7" fmla="*/ 2147483646 h 127"/>
                  <a:gd name="T8" fmla="*/ 2147483646 w 83"/>
                  <a:gd name="T9" fmla="*/ 2147483646 h 127"/>
                  <a:gd name="T10" fmla="*/ 2147483646 w 83"/>
                  <a:gd name="T11" fmla="*/ 2147483646 h 127"/>
                  <a:gd name="T12" fmla="*/ 2147483646 w 83"/>
                  <a:gd name="T13" fmla="*/ 2147483646 h 127"/>
                  <a:gd name="T14" fmla="*/ 2147483646 w 83"/>
                  <a:gd name="T15" fmla="*/ 2147483646 h 127"/>
                  <a:gd name="T16" fmla="*/ 2147483646 w 83"/>
                  <a:gd name="T17" fmla="*/ 2147483646 h 127"/>
                  <a:gd name="T18" fmla="*/ 0 w 83"/>
                  <a:gd name="T19" fmla="*/ 0 h 12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83" h="127">
                    <a:moveTo>
                      <a:pt x="0" y="0"/>
                    </a:moveTo>
                    <a:lnTo>
                      <a:pt x="10" y="27"/>
                    </a:lnTo>
                    <a:lnTo>
                      <a:pt x="27" y="57"/>
                    </a:lnTo>
                    <a:lnTo>
                      <a:pt x="45" y="83"/>
                    </a:lnTo>
                    <a:lnTo>
                      <a:pt x="70" y="116"/>
                    </a:lnTo>
                    <a:lnTo>
                      <a:pt x="83" y="127"/>
                    </a:lnTo>
                    <a:lnTo>
                      <a:pt x="55" y="113"/>
                    </a:lnTo>
                    <a:lnTo>
                      <a:pt x="33" y="82"/>
                    </a:lnTo>
                    <a:lnTo>
                      <a:pt x="12" y="4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41" name="Freeform 159"/>
              <p:cNvSpPr>
                <a:spLocks/>
              </p:cNvSpPr>
              <p:nvPr/>
            </p:nvSpPr>
            <p:spPr bwMode="auto">
              <a:xfrm>
                <a:off x="567301" y="4752384"/>
                <a:ext cx="140184" cy="146221"/>
              </a:xfrm>
              <a:custGeom>
                <a:avLst/>
                <a:gdLst>
                  <a:gd name="T0" fmla="*/ 2147483646 w 478"/>
                  <a:gd name="T1" fmla="*/ 2147483646 h 480"/>
                  <a:gd name="T2" fmla="*/ 2147483646 w 478"/>
                  <a:gd name="T3" fmla="*/ 2147483646 h 480"/>
                  <a:gd name="T4" fmla="*/ 2147483646 w 478"/>
                  <a:gd name="T5" fmla="*/ 2147483646 h 480"/>
                  <a:gd name="T6" fmla="*/ 2147483646 w 478"/>
                  <a:gd name="T7" fmla="*/ 2147483646 h 480"/>
                  <a:gd name="T8" fmla="*/ 2147483646 w 478"/>
                  <a:gd name="T9" fmla="*/ 2147483646 h 480"/>
                  <a:gd name="T10" fmla="*/ 2147483646 w 478"/>
                  <a:gd name="T11" fmla="*/ 2147483646 h 480"/>
                  <a:gd name="T12" fmla="*/ 2147483646 w 478"/>
                  <a:gd name="T13" fmla="*/ 2147483646 h 480"/>
                  <a:gd name="T14" fmla="*/ 2147483646 w 478"/>
                  <a:gd name="T15" fmla="*/ 2147483646 h 480"/>
                  <a:gd name="T16" fmla="*/ 2147483646 w 478"/>
                  <a:gd name="T17" fmla="*/ 2147483646 h 480"/>
                  <a:gd name="T18" fmla="*/ 2147483646 w 478"/>
                  <a:gd name="T19" fmla="*/ 2147483646 h 480"/>
                  <a:gd name="T20" fmla="*/ 2147483646 w 478"/>
                  <a:gd name="T21" fmla="*/ 2147483646 h 480"/>
                  <a:gd name="T22" fmla="*/ 2147483646 w 478"/>
                  <a:gd name="T23" fmla="*/ 2147483646 h 480"/>
                  <a:gd name="T24" fmla="*/ 2147483646 w 478"/>
                  <a:gd name="T25" fmla="*/ 2147483646 h 480"/>
                  <a:gd name="T26" fmla="*/ 2147483646 w 478"/>
                  <a:gd name="T27" fmla="*/ 2147483646 h 480"/>
                  <a:gd name="T28" fmla="*/ 2147483646 w 478"/>
                  <a:gd name="T29" fmla="*/ 2147483646 h 480"/>
                  <a:gd name="T30" fmla="*/ 2147483646 w 478"/>
                  <a:gd name="T31" fmla="*/ 2147483646 h 480"/>
                  <a:gd name="T32" fmla="*/ 2147483646 w 478"/>
                  <a:gd name="T33" fmla="*/ 2147483646 h 480"/>
                  <a:gd name="T34" fmla="*/ 2147483646 w 478"/>
                  <a:gd name="T35" fmla="*/ 2147483646 h 480"/>
                  <a:gd name="T36" fmla="*/ 2147483646 w 478"/>
                  <a:gd name="T37" fmla="*/ 2147483646 h 480"/>
                  <a:gd name="T38" fmla="*/ 2147483646 w 478"/>
                  <a:gd name="T39" fmla="*/ 2147483646 h 480"/>
                  <a:gd name="T40" fmla="*/ 2147483646 w 478"/>
                  <a:gd name="T41" fmla="*/ 2147483646 h 480"/>
                  <a:gd name="T42" fmla="*/ 2147483646 w 478"/>
                  <a:gd name="T43" fmla="*/ 2147483646 h 480"/>
                  <a:gd name="T44" fmla="*/ 2147483646 w 478"/>
                  <a:gd name="T45" fmla="*/ 2147483646 h 480"/>
                  <a:gd name="T46" fmla="*/ 2147483646 w 478"/>
                  <a:gd name="T47" fmla="*/ 2147483646 h 480"/>
                  <a:gd name="T48" fmla="*/ 2147483646 w 478"/>
                  <a:gd name="T49" fmla="*/ 2147483646 h 480"/>
                  <a:gd name="T50" fmla="*/ 0 w 478"/>
                  <a:gd name="T51" fmla="*/ 2147483646 h 480"/>
                  <a:gd name="T52" fmla="*/ 2147483646 w 478"/>
                  <a:gd name="T53" fmla="*/ 2147483646 h 480"/>
                  <a:gd name="T54" fmla="*/ 2147483646 w 478"/>
                  <a:gd name="T55" fmla="*/ 2147483646 h 480"/>
                  <a:gd name="T56" fmla="*/ 2147483646 w 478"/>
                  <a:gd name="T57" fmla="*/ 2147483646 h 480"/>
                  <a:gd name="T58" fmla="*/ 2147483646 w 478"/>
                  <a:gd name="T59" fmla="*/ 2147483646 h 480"/>
                  <a:gd name="T60" fmla="*/ 2147483646 w 478"/>
                  <a:gd name="T61" fmla="*/ 0 h 480"/>
                  <a:gd name="T62" fmla="*/ 2147483646 w 478"/>
                  <a:gd name="T63" fmla="*/ 2147483646 h 480"/>
                  <a:gd name="T64" fmla="*/ 2147483646 w 478"/>
                  <a:gd name="T65" fmla="*/ 2147483646 h 480"/>
                  <a:gd name="T66" fmla="*/ 2147483646 w 478"/>
                  <a:gd name="T67" fmla="*/ 2147483646 h 480"/>
                  <a:gd name="T68" fmla="*/ 2147483646 w 478"/>
                  <a:gd name="T69" fmla="*/ 2147483646 h 480"/>
                  <a:gd name="T70" fmla="*/ 2147483646 w 478"/>
                  <a:gd name="T71" fmla="*/ 2147483646 h 480"/>
                  <a:gd name="T72" fmla="*/ 2147483646 w 478"/>
                  <a:gd name="T73" fmla="*/ 2147483646 h 480"/>
                  <a:gd name="T74" fmla="*/ 2147483646 w 478"/>
                  <a:gd name="T75" fmla="*/ 2147483646 h 48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478" h="480">
                    <a:moveTo>
                      <a:pt x="440" y="138"/>
                    </a:moveTo>
                    <a:lnTo>
                      <a:pt x="367" y="127"/>
                    </a:lnTo>
                    <a:lnTo>
                      <a:pt x="320" y="133"/>
                    </a:lnTo>
                    <a:lnTo>
                      <a:pt x="290" y="168"/>
                    </a:lnTo>
                    <a:lnTo>
                      <a:pt x="308" y="209"/>
                    </a:lnTo>
                    <a:lnTo>
                      <a:pt x="331" y="224"/>
                    </a:lnTo>
                    <a:lnTo>
                      <a:pt x="338" y="262"/>
                    </a:lnTo>
                    <a:lnTo>
                      <a:pt x="324" y="287"/>
                    </a:lnTo>
                    <a:lnTo>
                      <a:pt x="335" y="325"/>
                    </a:lnTo>
                    <a:lnTo>
                      <a:pt x="306" y="325"/>
                    </a:lnTo>
                    <a:lnTo>
                      <a:pt x="298" y="282"/>
                    </a:lnTo>
                    <a:lnTo>
                      <a:pt x="280" y="262"/>
                    </a:lnTo>
                    <a:lnTo>
                      <a:pt x="243" y="262"/>
                    </a:lnTo>
                    <a:lnTo>
                      <a:pt x="209" y="271"/>
                    </a:lnTo>
                    <a:lnTo>
                      <a:pt x="197" y="301"/>
                    </a:lnTo>
                    <a:lnTo>
                      <a:pt x="193" y="341"/>
                    </a:lnTo>
                    <a:lnTo>
                      <a:pt x="197" y="370"/>
                    </a:lnTo>
                    <a:lnTo>
                      <a:pt x="197" y="391"/>
                    </a:lnTo>
                    <a:lnTo>
                      <a:pt x="195" y="416"/>
                    </a:lnTo>
                    <a:lnTo>
                      <a:pt x="172" y="439"/>
                    </a:lnTo>
                    <a:lnTo>
                      <a:pt x="156" y="453"/>
                    </a:lnTo>
                    <a:lnTo>
                      <a:pt x="115" y="480"/>
                    </a:lnTo>
                    <a:lnTo>
                      <a:pt x="37" y="399"/>
                    </a:lnTo>
                    <a:lnTo>
                      <a:pt x="14" y="334"/>
                    </a:lnTo>
                    <a:lnTo>
                      <a:pt x="5" y="229"/>
                    </a:lnTo>
                    <a:lnTo>
                      <a:pt x="0" y="154"/>
                    </a:lnTo>
                    <a:lnTo>
                      <a:pt x="9" y="82"/>
                    </a:lnTo>
                    <a:lnTo>
                      <a:pt x="30" y="42"/>
                    </a:lnTo>
                    <a:lnTo>
                      <a:pt x="78" y="15"/>
                    </a:lnTo>
                    <a:lnTo>
                      <a:pt x="121" y="7"/>
                    </a:lnTo>
                    <a:lnTo>
                      <a:pt x="204" y="0"/>
                    </a:lnTo>
                    <a:lnTo>
                      <a:pt x="285" y="5"/>
                    </a:lnTo>
                    <a:lnTo>
                      <a:pt x="387" y="22"/>
                    </a:lnTo>
                    <a:lnTo>
                      <a:pt x="432" y="44"/>
                    </a:lnTo>
                    <a:lnTo>
                      <a:pt x="455" y="67"/>
                    </a:lnTo>
                    <a:lnTo>
                      <a:pt x="478" y="102"/>
                    </a:lnTo>
                    <a:lnTo>
                      <a:pt x="475" y="120"/>
                    </a:lnTo>
                    <a:lnTo>
                      <a:pt x="440" y="138"/>
                    </a:lnTo>
                    <a:close/>
                  </a:path>
                </a:pathLst>
              </a:custGeom>
              <a:solidFill>
                <a:srgbClr val="603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42" name="Freeform 160"/>
              <p:cNvSpPr>
                <a:spLocks/>
              </p:cNvSpPr>
              <p:nvPr/>
            </p:nvSpPr>
            <p:spPr bwMode="auto">
              <a:xfrm>
                <a:off x="570252" y="4753907"/>
                <a:ext cx="134282" cy="140129"/>
              </a:xfrm>
              <a:custGeom>
                <a:avLst/>
                <a:gdLst>
                  <a:gd name="T0" fmla="*/ 2147483646 w 455"/>
                  <a:gd name="T1" fmla="*/ 2147483646 h 460"/>
                  <a:gd name="T2" fmla="*/ 2147483646 w 455"/>
                  <a:gd name="T3" fmla="*/ 2147483646 h 460"/>
                  <a:gd name="T4" fmla="*/ 2147483646 w 455"/>
                  <a:gd name="T5" fmla="*/ 2147483646 h 460"/>
                  <a:gd name="T6" fmla="*/ 2147483646 w 455"/>
                  <a:gd name="T7" fmla="*/ 2147483646 h 460"/>
                  <a:gd name="T8" fmla="*/ 2147483646 w 455"/>
                  <a:gd name="T9" fmla="*/ 2147483646 h 460"/>
                  <a:gd name="T10" fmla="*/ 2147483646 w 455"/>
                  <a:gd name="T11" fmla="*/ 2147483646 h 460"/>
                  <a:gd name="T12" fmla="*/ 2147483646 w 455"/>
                  <a:gd name="T13" fmla="*/ 2147483646 h 460"/>
                  <a:gd name="T14" fmla="*/ 2147483646 w 455"/>
                  <a:gd name="T15" fmla="*/ 2147483646 h 460"/>
                  <a:gd name="T16" fmla="*/ 2147483646 w 455"/>
                  <a:gd name="T17" fmla="*/ 2147483646 h 460"/>
                  <a:gd name="T18" fmla="*/ 2147483646 w 455"/>
                  <a:gd name="T19" fmla="*/ 2147483646 h 460"/>
                  <a:gd name="T20" fmla="*/ 2147483646 w 455"/>
                  <a:gd name="T21" fmla="*/ 2147483646 h 460"/>
                  <a:gd name="T22" fmla="*/ 2147483646 w 455"/>
                  <a:gd name="T23" fmla="*/ 2147483646 h 460"/>
                  <a:gd name="T24" fmla="*/ 2147483646 w 455"/>
                  <a:gd name="T25" fmla="*/ 2147483646 h 460"/>
                  <a:gd name="T26" fmla="*/ 2147483646 w 455"/>
                  <a:gd name="T27" fmla="*/ 2147483646 h 460"/>
                  <a:gd name="T28" fmla="*/ 2147483646 w 455"/>
                  <a:gd name="T29" fmla="*/ 2147483646 h 460"/>
                  <a:gd name="T30" fmla="*/ 2147483646 w 455"/>
                  <a:gd name="T31" fmla="*/ 2147483646 h 460"/>
                  <a:gd name="T32" fmla="*/ 2147483646 w 455"/>
                  <a:gd name="T33" fmla="*/ 2147483646 h 460"/>
                  <a:gd name="T34" fmla="*/ 2147483646 w 455"/>
                  <a:gd name="T35" fmla="*/ 2147483646 h 460"/>
                  <a:gd name="T36" fmla="*/ 2147483646 w 455"/>
                  <a:gd name="T37" fmla="*/ 2147483646 h 460"/>
                  <a:gd name="T38" fmla="*/ 2147483646 w 455"/>
                  <a:gd name="T39" fmla="*/ 2147483646 h 460"/>
                  <a:gd name="T40" fmla="*/ 2147483646 w 455"/>
                  <a:gd name="T41" fmla="*/ 2147483646 h 460"/>
                  <a:gd name="T42" fmla="*/ 2147483646 w 455"/>
                  <a:gd name="T43" fmla="*/ 2147483646 h 460"/>
                  <a:gd name="T44" fmla="*/ 2147483646 w 455"/>
                  <a:gd name="T45" fmla="*/ 2147483646 h 460"/>
                  <a:gd name="T46" fmla="*/ 2147483646 w 455"/>
                  <a:gd name="T47" fmla="*/ 2147483646 h 460"/>
                  <a:gd name="T48" fmla="*/ 2147483646 w 455"/>
                  <a:gd name="T49" fmla="*/ 2147483646 h 460"/>
                  <a:gd name="T50" fmla="*/ 2147483646 w 455"/>
                  <a:gd name="T51" fmla="*/ 2147483646 h 460"/>
                  <a:gd name="T52" fmla="*/ 2147483646 w 455"/>
                  <a:gd name="T53" fmla="*/ 2147483646 h 460"/>
                  <a:gd name="T54" fmla="*/ 2147483646 w 455"/>
                  <a:gd name="T55" fmla="*/ 2147483646 h 460"/>
                  <a:gd name="T56" fmla="*/ 2147483646 w 455"/>
                  <a:gd name="T57" fmla="*/ 2147483646 h 460"/>
                  <a:gd name="T58" fmla="*/ 2147483646 w 455"/>
                  <a:gd name="T59" fmla="*/ 2147483646 h 460"/>
                  <a:gd name="T60" fmla="*/ 2147483646 w 455"/>
                  <a:gd name="T61" fmla="*/ 2147483646 h 460"/>
                  <a:gd name="T62" fmla="*/ 2147483646 w 455"/>
                  <a:gd name="T63" fmla="*/ 2147483646 h 460"/>
                  <a:gd name="T64" fmla="*/ 2147483646 w 455"/>
                  <a:gd name="T65" fmla="*/ 2147483646 h 460"/>
                  <a:gd name="T66" fmla="*/ 2147483646 w 455"/>
                  <a:gd name="T67" fmla="*/ 2147483646 h 460"/>
                  <a:gd name="T68" fmla="*/ 2147483646 w 455"/>
                  <a:gd name="T69" fmla="*/ 2147483646 h 460"/>
                  <a:gd name="T70" fmla="*/ 2147483646 w 455"/>
                  <a:gd name="T71" fmla="*/ 2147483646 h 460"/>
                  <a:gd name="T72" fmla="*/ 2147483646 w 455"/>
                  <a:gd name="T73" fmla="*/ 2147483646 h 460"/>
                  <a:gd name="T74" fmla="*/ 2147483646 w 455"/>
                  <a:gd name="T75" fmla="*/ 2147483646 h 460"/>
                  <a:gd name="T76" fmla="*/ 2147483646 w 455"/>
                  <a:gd name="T77" fmla="*/ 2147483646 h 460"/>
                  <a:gd name="T78" fmla="*/ 2147483646 w 455"/>
                  <a:gd name="T79" fmla="*/ 2147483646 h 460"/>
                  <a:gd name="T80" fmla="*/ 2147483646 w 455"/>
                  <a:gd name="T81" fmla="*/ 2147483646 h 460"/>
                  <a:gd name="T82" fmla="*/ 2147483646 w 455"/>
                  <a:gd name="T83" fmla="*/ 2147483646 h 460"/>
                  <a:gd name="T84" fmla="*/ 2147483646 w 455"/>
                  <a:gd name="T85" fmla="*/ 2147483646 h 460"/>
                  <a:gd name="T86" fmla="*/ 2147483646 w 455"/>
                  <a:gd name="T87" fmla="*/ 2147483646 h 460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455" h="460">
                    <a:moveTo>
                      <a:pt x="379" y="28"/>
                    </a:moveTo>
                    <a:lnTo>
                      <a:pt x="418" y="44"/>
                    </a:lnTo>
                    <a:lnTo>
                      <a:pt x="436" y="69"/>
                    </a:lnTo>
                    <a:lnTo>
                      <a:pt x="447" y="85"/>
                    </a:lnTo>
                    <a:lnTo>
                      <a:pt x="455" y="98"/>
                    </a:lnTo>
                    <a:lnTo>
                      <a:pt x="444" y="108"/>
                    </a:lnTo>
                    <a:lnTo>
                      <a:pt x="425" y="120"/>
                    </a:lnTo>
                    <a:lnTo>
                      <a:pt x="376" y="113"/>
                    </a:lnTo>
                    <a:lnTo>
                      <a:pt x="339" y="113"/>
                    </a:lnTo>
                    <a:lnTo>
                      <a:pt x="315" y="100"/>
                    </a:lnTo>
                    <a:lnTo>
                      <a:pt x="279" y="92"/>
                    </a:lnTo>
                    <a:lnTo>
                      <a:pt x="247" y="90"/>
                    </a:lnTo>
                    <a:lnTo>
                      <a:pt x="209" y="92"/>
                    </a:lnTo>
                    <a:lnTo>
                      <a:pt x="264" y="98"/>
                    </a:lnTo>
                    <a:lnTo>
                      <a:pt x="291" y="105"/>
                    </a:lnTo>
                    <a:lnTo>
                      <a:pt x="311" y="113"/>
                    </a:lnTo>
                    <a:lnTo>
                      <a:pt x="315" y="115"/>
                    </a:lnTo>
                    <a:lnTo>
                      <a:pt x="302" y="120"/>
                    </a:lnTo>
                    <a:lnTo>
                      <a:pt x="291" y="131"/>
                    </a:lnTo>
                    <a:lnTo>
                      <a:pt x="272" y="120"/>
                    </a:lnTo>
                    <a:lnTo>
                      <a:pt x="256" y="116"/>
                    </a:lnTo>
                    <a:lnTo>
                      <a:pt x="223" y="110"/>
                    </a:lnTo>
                    <a:lnTo>
                      <a:pt x="212" y="110"/>
                    </a:lnTo>
                    <a:lnTo>
                      <a:pt x="246" y="122"/>
                    </a:lnTo>
                    <a:lnTo>
                      <a:pt x="270" y="133"/>
                    </a:lnTo>
                    <a:lnTo>
                      <a:pt x="283" y="142"/>
                    </a:lnTo>
                    <a:lnTo>
                      <a:pt x="272" y="154"/>
                    </a:lnTo>
                    <a:lnTo>
                      <a:pt x="246" y="145"/>
                    </a:lnTo>
                    <a:lnTo>
                      <a:pt x="223" y="140"/>
                    </a:lnTo>
                    <a:lnTo>
                      <a:pt x="264" y="161"/>
                    </a:lnTo>
                    <a:lnTo>
                      <a:pt x="277" y="170"/>
                    </a:lnTo>
                    <a:lnTo>
                      <a:pt x="281" y="189"/>
                    </a:lnTo>
                    <a:lnTo>
                      <a:pt x="289" y="199"/>
                    </a:lnTo>
                    <a:lnTo>
                      <a:pt x="264" y="187"/>
                    </a:lnTo>
                    <a:lnTo>
                      <a:pt x="241" y="183"/>
                    </a:lnTo>
                    <a:lnTo>
                      <a:pt x="205" y="181"/>
                    </a:lnTo>
                    <a:lnTo>
                      <a:pt x="259" y="197"/>
                    </a:lnTo>
                    <a:lnTo>
                      <a:pt x="293" y="210"/>
                    </a:lnTo>
                    <a:lnTo>
                      <a:pt x="315" y="222"/>
                    </a:lnTo>
                    <a:lnTo>
                      <a:pt x="318" y="239"/>
                    </a:lnTo>
                    <a:lnTo>
                      <a:pt x="291" y="227"/>
                    </a:lnTo>
                    <a:lnTo>
                      <a:pt x="254" y="214"/>
                    </a:lnTo>
                    <a:lnTo>
                      <a:pt x="237" y="214"/>
                    </a:lnTo>
                    <a:lnTo>
                      <a:pt x="277" y="228"/>
                    </a:lnTo>
                    <a:lnTo>
                      <a:pt x="309" y="242"/>
                    </a:lnTo>
                    <a:lnTo>
                      <a:pt x="320" y="253"/>
                    </a:lnTo>
                    <a:lnTo>
                      <a:pt x="315" y="264"/>
                    </a:lnTo>
                    <a:lnTo>
                      <a:pt x="291" y="255"/>
                    </a:lnTo>
                    <a:lnTo>
                      <a:pt x="269" y="246"/>
                    </a:lnTo>
                    <a:lnTo>
                      <a:pt x="221" y="244"/>
                    </a:lnTo>
                    <a:lnTo>
                      <a:pt x="202" y="246"/>
                    </a:lnTo>
                    <a:lnTo>
                      <a:pt x="158" y="249"/>
                    </a:lnTo>
                    <a:lnTo>
                      <a:pt x="107" y="242"/>
                    </a:lnTo>
                    <a:lnTo>
                      <a:pt x="137" y="253"/>
                    </a:lnTo>
                    <a:lnTo>
                      <a:pt x="191" y="262"/>
                    </a:lnTo>
                    <a:lnTo>
                      <a:pt x="181" y="280"/>
                    </a:lnTo>
                    <a:lnTo>
                      <a:pt x="141" y="271"/>
                    </a:lnTo>
                    <a:lnTo>
                      <a:pt x="104" y="258"/>
                    </a:lnTo>
                    <a:lnTo>
                      <a:pt x="79" y="246"/>
                    </a:lnTo>
                    <a:lnTo>
                      <a:pt x="126" y="280"/>
                    </a:lnTo>
                    <a:lnTo>
                      <a:pt x="156" y="290"/>
                    </a:lnTo>
                    <a:lnTo>
                      <a:pt x="181" y="298"/>
                    </a:lnTo>
                    <a:lnTo>
                      <a:pt x="178" y="317"/>
                    </a:lnTo>
                    <a:lnTo>
                      <a:pt x="141" y="310"/>
                    </a:lnTo>
                    <a:lnTo>
                      <a:pt x="113" y="302"/>
                    </a:lnTo>
                    <a:lnTo>
                      <a:pt x="131" y="315"/>
                    </a:lnTo>
                    <a:lnTo>
                      <a:pt x="161" y="323"/>
                    </a:lnTo>
                    <a:lnTo>
                      <a:pt x="178" y="325"/>
                    </a:lnTo>
                    <a:lnTo>
                      <a:pt x="178" y="365"/>
                    </a:lnTo>
                    <a:lnTo>
                      <a:pt x="143" y="351"/>
                    </a:lnTo>
                    <a:lnTo>
                      <a:pt x="116" y="341"/>
                    </a:lnTo>
                    <a:lnTo>
                      <a:pt x="145" y="363"/>
                    </a:lnTo>
                    <a:lnTo>
                      <a:pt x="182" y="379"/>
                    </a:lnTo>
                    <a:lnTo>
                      <a:pt x="181" y="397"/>
                    </a:lnTo>
                    <a:lnTo>
                      <a:pt x="159" y="418"/>
                    </a:lnTo>
                    <a:lnTo>
                      <a:pt x="141" y="395"/>
                    </a:lnTo>
                    <a:lnTo>
                      <a:pt x="116" y="365"/>
                    </a:lnTo>
                    <a:lnTo>
                      <a:pt x="100" y="337"/>
                    </a:lnTo>
                    <a:lnTo>
                      <a:pt x="116" y="381"/>
                    </a:lnTo>
                    <a:lnTo>
                      <a:pt x="131" y="397"/>
                    </a:lnTo>
                    <a:lnTo>
                      <a:pt x="156" y="429"/>
                    </a:lnTo>
                    <a:lnTo>
                      <a:pt x="137" y="449"/>
                    </a:lnTo>
                    <a:lnTo>
                      <a:pt x="109" y="424"/>
                    </a:lnTo>
                    <a:lnTo>
                      <a:pt x="88" y="395"/>
                    </a:lnTo>
                    <a:lnTo>
                      <a:pt x="69" y="363"/>
                    </a:lnTo>
                    <a:lnTo>
                      <a:pt x="86" y="409"/>
                    </a:lnTo>
                    <a:lnTo>
                      <a:pt x="104" y="430"/>
                    </a:lnTo>
                    <a:lnTo>
                      <a:pt x="121" y="452"/>
                    </a:lnTo>
                    <a:lnTo>
                      <a:pt x="107" y="460"/>
                    </a:lnTo>
                    <a:lnTo>
                      <a:pt x="69" y="429"/>
                    </a:lnTo>
                    <a:lnTo>
                      <a:pt x="34" y="379"/>
                    </a:lnTo>
                    <a:lnTo>
                      <a:pt x="21" y="341"/>
                    </a:lnTo>
                    <a:lnTo>
                      <a:pt x="12" y="275"/>
                    </a:lnTo>
                    <a:lnTo>
                      <a:pt x="7" y="227"/>
                    </a:lnTo>
                    <a:lnTo>
                      <a:pt x="0" y="170"/>
                    </a:lnTo>
                    <a:lnTo>
                      <a:pt x="39" y="181"/>
                    </a:lnTo>
                    <a:lnTo>
                      <a:pt x="81" y="197"/>
                    </a:lnTo>
                    <a:lnTo>
                      <a:pt x="145" y="212"/>
                    </a:lnTo>
                    <a:lnTo>
                      <a:pt x="88" y="189"/>
                    </a:lnTo>
                    <a:lnTo>
                      <a:pt x="67" y="177"/>
                    </a:lnTo>
                    <a:lnTo>
                      <a:pt x="26" y="162"/>
                    </a:lnTo>
                    <a:lnTo>
                      <a:pt x="5" y="158"/>
                    </a:lnTo>
                    <a:lnTo>
                      <a:pt x="5" y="129"/>
                    </a:lnTo>
                    <a:lnTo>
                      <a:pt x="10" y="92"/>
                    </a:lnTo>
                    <a:lnTo>
                      <a:pt x="61" y="100"/>
                    </a:lnTo>
                    <a:lnTo>
                      <a:pt x="94" y="110"/>
                    </a:lnTo>
                    <a:lnTo>
                      <a:pt x="135" y="129"/>
                    </a:lnTo>
                    <a:lnTo>
                      <a:pt x="97" y="100"/>
                    </a:lnTo>
                    <a:lnTo>
                      <a:pt x="54" y="88"/>
                    </a:lnTo>
                    <a:lnTo>
                      <a:pt x="12" y="77"/>
                    </a:lnTo>
                    <a:lnTo>
                      <a:pt x="21" y="49"/>
                    </a:lnTo>
                    <a:lnTo>
                      <a:pt x="34" y="31"/>
                    </a:lnTo>
                    <a:lnTo>
                      <a:pt x="73" y="19"/>
                    </a:lnTo>
                    <a:lnTo>
                      <a:pt x="111" y="28"/>
                    </a:lnTo>
                    <a:lnTo>
                      <a:pt x="145" y="53"/>
                    </a:lnTo>
                    <a:lnTo>
                      <a:pt x="121" y="25"/>
                    </a:lnTo>
                    <a:lnTo>
                      <a:pt x="86" y="10"/>
                    </a:lnTo>
                    <a:lnTo>
                      <a:pt x="126" y="4"/>
                    </a:lnTo>
                    <a:lnTo>
                      <a:pt x="156" y="2"/>
                    </a:lnTo>
                    <a:lnTo>
                      <a:pt x="198" y="8"/>
                    </a:lnTo>
                    <a:lnTo>
                      <a:pt x="226" y="27"/>
                    </a:lnTo>
                    <a:lnTo>
                      <a:pt x="272" y="35"/>
                    </a:lnTo>
                    <a:lnTo>
                      <a:pt x="241" y="23"/>
                    </a:lnTo>
                    <a:lnTo>
                      <a:pt x="218" y="8"/>
                    </a:lnTo>
                    <a:lnTo>
                      <a:pt x="205" y="0"/>
                    </a:lnTo>
                    <a:lnTo>
                      <a:pt x="249" y="2"/>
                    </a:lnTo>
                    <a:lnTo>
                      <a:pt x="289" y="4"/>
                    </a:lnTo>
                    <a:lnTo>
                      <a:pt x="313" y="15"/>
                    </a:lnTo>
                    <a:lnTo>
                      <a:pt x="337" y="37"/>
                    </a:lnTo>
                    <a:lnTo>
                      <a:pt x="356" y="67"/>
                    </a:lnTo>
                    <a:lnTo>
                      <a:pt x="346" y="33"/>
                    </a:lnTo>
                    <a:lnTo>
                      <a:pt x="322" y="10"/>
                    </a:lnTo>
                    <a:lnTo>
                      <a:pt x="379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i="0" u="none" strike="noStrike" kern="0" cap="none" spc="0" normalizeH="0" noProof="0" smtClean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grpSp>
            <p:nvGrpSpPr>
              <p:cNvPr id="243" name="Group 161"/>
              <p:cNvGrpSpPr>
                <a:grpSpLocks/>
              </p:cNvGrpSpPr>
              <p:nvPr/>
            </p:nvGrpSpPr>
            <p:grpSpPr bwMode="auto">
              <a:xfrm>
                <a:off x="843242" y="5108798"/>
                <a:ext cx="146086" cy="92912"/>
                <a:chOff x="377" y="1962"/>
                <a:chExt cx="99" cy="61"/>
              </a:xfrm>
            </p:grpSpPr>
            <p:sp>
              <p:nvSpPr>
                <p:cNvPr id="244" name="Freeform 162"/>
                <p:cNvSpPr>
                  <a:spLocks/>
                </p:cNvSpPr>
                <p:nvPr/>
              </p:nvSpPr>
              <p:spPr bwMode="auto">
                <a:xfrm>
                  <a:off x="377" y="1962"/>
                  <a:ext cx="99" cy="61"/>
                </a:xfrm>
                <a:custGeom>
                  <a:avLst/>
                  <a:gdLst>
                    <a:gd name="T0" fmla="*/ 0 w 497"/>
                    <a:gd name="T1" fmla="*/ 0 h 305"/>
                    <a:gd name="T2" fmla="*/ 0 w 497"/>
                    <a:gd name="T3" fmla="*/ 0 h 305"/>
                    <a:gd name="T4" fmla="*/ 0 w 497"/>
                    <a:gd name="T5" fmla="*/ 0 h 305"/>
                    <a:gd name="T6" fmla="*/ 0 w 497"/>
                    <a:gd name="T7" fmla="*/ 0 h 305"/>
                    <a:gd name="T8" fmla="*/ 0 w 497"/>
                    <a:gd name="T9" fmla="*/ 0 h 305"/>
                    <a:gd name="T10" fmla="*/ 0 w 497"/>
                    <a:gd name="T11" fmla="*/ 0 h 305"/>
                    <a:gd name="T12" fmla="*/ 0 w 497"/>
                    <a:gd name="T13" fmla="*/ 0 h 305"/>
                    <a:gd name="T14" fmla="*/ 0 w 497"/>
                    <a:gd name="T15" fmla="*/ 0 h 305"/>
                    <a:gd name="T16" fmla="*/ 0 w 497"/>
                    <a:gd name="T17" fmla="*/ 0 h 305"/>
                    <a:gd name="T18" fmla="*/ 0 w 497"/>
                    <a:gd name="T19" fmla="*/ 0 h 305"/>
                    <a:gd name="T20" fmla="*/ 0 w 497"/>
                    <a:gd name="T21" fmla="*/ 0 h 305"/>
                    <a:gd name="T22" fmla="*/ 0 w 497"/>
                    <a:gd name="T23" fmla="*/ 0 h 305"/>
                    <a:gd name="T24" fmla="*/ 0 w 497"/>
                    <a:gd name="T25" fmla="*/ 0 h 305"/>
                    <a:gd name="T26" fmla="*/ 0 w 497"/>
                    <a:gd name="T27" fmla="*/ 0 h 305"/>
                    <a:gd name="T28" fmla="*/ 0 w 497"/>
                    <a:gd name="T29" fmla="*/ 0 h 305"/>
                    <a:gd name="T30" fmla="*/ 0 w 497"/>
                    <a:gd name="T31" fmla="*/ 0 h 305"/>
                    <a:gd name="T32" fmla="*/ 0 w 497"/>
                    <a:gd name="T33" fmla="*/ 0 h 305"/>
                    <a:gd name="T34" fmla="*/ 0 w 497"/>
                    <a:gd name="T35" fmla="*/ 0 h 305"/>
                    <a:gd name="T36" fmla="*/ 0 w 497"/>
                    <a:gd name="T37" fmla="*/ 0 h 305"/>
                    <a:gd name="T38" fmla="*/ 0 w 497"/>
                    <a:gd name="T39" fmla="*/ 0 h 305"/>
                    <a:gd name="T40" fmla="*/ 0 w 497"/>
                    <a:gd name="T41" fmla="*/ 0 h 305"/>
                    <a:gd name="T42" fmla="*/ 0 w 497"/>
                    <a:gd name="T43" fmla="*/ 0 h 305"/>
                    <a:gd name="T44" fmla="*/ 0 w 497"/>
                    <a:gd name="T45" fmla="*/ 0 h 305"/>
                    <a:gd name="T46" fmla="*/ 0 w 497"/>
                    <a:gd name="T47" fmla="*/ 0 h 305"/>
                    <a:gd name="T48" fmla="*/ 0 w 497"/>
                    <a:gd name="T49" fmla="*/ 0 h 305"/>
                    <a:gd name="T50" fmla="*/ 0 w 497"/>
                    <a:gd name="T51" fmla="*/ 0 h 305"/>
                    <a:gd name="T52" fmla="*/ 0 w 497"/>
                    <a:gd name="T53" fmla="*/ 0 h 305"/>
                    <a:gd name="T54" fmla="*/ 0 w 497"/>
                    <a:gd name="T55" fmla="*/ 0 h 305"/>
                    <a:gd name="T56" fmla="*/ 0 w 497"/>
                    <a:gd name="T57" fmla="*/ 0 h 305"/>
                    <a:gd name="T58" fmla="*/ 0 w 497"/>
                    <a:gd name="T59" fmla="*/ 0 h 305"/>
                    <a:gd name="T60" fmla="*/ 0 w 497"/>
                    <a:gd name="T61" fmla="*/ 0 h 305"/>
                    <a:gd name="T62" fmla="*/ 0 w 497"/>
                    <a:gd name="T63" fmla="*/ 0 h 305"/>
                    <a:gd name="T64" fmla="*/ 0 w 497"/>
                    <a:gd name="T65" fmla="*/ 0 h 305"/>
                    <a:gd name="T66" fmla="*/ 0 w 497"/>
                    <a:gd name="T67" fmla="*/ 0 h 305"/>
                    <a:gd name="T68" fmla="*/ 0 w 497"/>
                    <a:gd name="T69" fmla="*/ 0 h 305"/>
                    <a:gd name="T70" fmla="*/ 0 w 497"/>
                    <a:gd name="T71" fmla="*/ 0 h 305"/>
                    <a:gd name="T72" fmla="*/ 0 w 497"/>
                    <a:gd name="T73" fmla="*/ 0 h 305"/>
                    <a:gd name="T74" fmla="*/ 0 w 497"/>
                    <a:gd name="T75" fmla="*/ 0 h 305"/>
                    <a:gd name="T76" fmla="*/ 0 w 497"/>
                    <a:gd name="T77" fmla="*/ 0 h 305"/>
                    <a:gd name="T78" fmla="*/ 0 w 497"/>
                    <a:gd name="T79" fmla="*/ 0 h 305"/>
                    <a:gd name="T80" fmla="*/ 0 w 497"/>
                    <a:gd name="T81" fmla="*/ 0 h 305"/>
                    <a:gd name="T82" fmla="*/ 0 w 497"/>
                    <a:gd name="T83" fmla="*/ 0 h 305"/>
                    <a:gd name="T84" fmla="*/ 0 w 497"/>
                    <a:gd name="T85" fmla="*/ 0 h 305"/>
                    <a:gd name="T86" fmla="*/ 0 w 497"/>
                    <a:gd name="T87" fmla="*/ 0 h 305"/>
                    <a:gd name="T88" fmla="*/ 0 w 497"/>
                    <a:gd name="T89" fmla="*/ 0 h 305"/>
                    <a:gd name="T90" fmla="*/ 0 w 497"/>
                    <a:gd name="T91" fmla="*/ 0 h 305"/>
                    <a:gd name="T92" fmla="*/ 0 w 497"/>
                    <a:gd name="T93" fmla="*/ 0 h 305"/>
                    <a:gd name="T94" fmla="*/ 0 w 497"/>
                    <a:gd name="T95" fmla="*/ 0 h 305"/>
                    <a:gd name="T96" fmla="*/ 0 w 497"/>
                    <a:gd name="T97" fmla="*/ 0 h 305"/>
                    <a:gd name="T98" fmla="*/ 0 w 497"/>
                    <a:gd name="T99" fmla="*/ 0 h 305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497" h="305">
                      <a:moveTo>
                        <a:pt x="0" y="182"/>
                      </a:moveTo>
                      <a:lnTo>
                        <a:pt x="61" y="168"/>
                      </a:lnTo>
                      <a:lnTo>
                        <a:pt x="84" y="163"/>
                      </a:lnTo>
                      <a:lnTo>
                        <a:pt x="98" y="150"/>
                      </a:lnTo>
                      <a:lnTo>
                        <a:pt x="112" y="130"/>
                      </a:lnTo>
                      <a:lnTo>
                        <a:pt x="142" y="102"/>
                      </a:lnTo>
                      <a:lnTo>
                        <a:pt x="197" y="56"/>
                      </a:lnTo>
                      <a:lnTo>
                        <a:pt x="206" y="41"/>
                      </a:lnTo>
                      <a:lnTo>
                        <a:pt x="221" y="28"/>
                      </a:lnTo>
                      <a:lnTo>
                        <a:pt x="249" y="23"/>
                      </a:lnTo>
                      <a:lnTo>
                        <a:pt x="336" y="8"/>
                      </a:lnTo>
                      <a:lnTo>
                        <a:pt x="360" y="0"/>
                      </a:lnTo>
                      <a:lnTo>
                        <a:pt x="382" y="11"/>
                      </a:lnTo>
                      <a:lnTo>
                        <a:pt x="393" y="20"/>
                      </a:lnTo>
                      <a:lnTo>
                        <a:pt x="443" y="37"/>
                      </a:lnTo>
                      <a:lnTo>
                        <a:pt x="464" y="45"/>
                      </a:lnTo>
                      <a:lnTo>
                        <a:pt x="471" y="53"/>
                      </a:lnTo>
                      <a:lnTo>
                        <a:pt x="481" y="81"/>
                      </a:lnTo>
                      <a:lnTo>
                        <a:pt x="486" y="96"/>
                      </a:lnTo>
                      <a:lnTo>
                        <a:pt x="490" y="104"/>
                      </a:lnTo>
                      <a:lnTo>
                        <a:pt x="497" y="119"/>
                      </a:lnTo>
                      <a:lnTo>
                        <a:pt x="497" y="129"/>
                      </a:lnTo>
                      <a:lnTo>
                        <a:pt x="487" y="137"/>
                      </a:lnTo>
                      <a:lnTo>
                        <a:pt x="466" y="136"/>
                      </a:lnTo>
                      <a:lnTo>
                        <a:pt x="434" y="121"/>
                      </a:lnTo>
                      <a:lnTo>
                        <a:pt x="393" y="113"/>
                      </a:lnTo>
                      <a:lnTo>
                        <a:pt x="356" y="119"/>
                      </a:lnTo>
                      <a:lnTo>
                        <a:pt x="395" y="128"/>
                      </a:lnTo>
                      <a:lnTo>
                        <a:pt x="422" y="137"/>
                      </a:lnTo>
                      <a:lnTo>
                        <a:pt x="454" y="150"/>
                      </a:lnTo>
                      <a:lnTo>
                        <a:pt x="462" y="161"/>
                      </a:lnTo>
                      <a:lnTo>
                        <a:pt x="462" y="173"/>
                      </a:lnTo>
                      <a:lnTo>
                        <a:pt x="449" y="182"/>
                      </a:lnTo>
                      <a:lnTo>
                        <a:pt x="435" y="179"/>
                      </a:lnTo>
                      <a:lnTo>
                        <a:pt x="391" y="168"/>
                      </a:lnTo>
                      <a:lnTo>
                        <a:pt x="351" y="166"/>
                      </a:lnTo>
                      <a:lnTo>
                        <a:pt x="320" y="168"/>
                      </a:lnTo>
                      <a:lnTo>
                        <a:pt x="303" y="179"/>
                      </a:lnTo>
                      <a:lnTo>
                        <a:pt x="282" y="200"/>
                      </a:lnTo>
                      <a:lnTo>
                        <a:pt x="267" y="223"/>
                      </a:lnTo>
                      <a:lnTo>
                        <a:pt x="251" y="246"/>
                      </a:lnTo>
                      <a:lnTo>
                        <a:pt x="237" y="263"/>
                      </a:lnTo>
                      <a:lnTo>
                        <a:pt x="213" y="280"/>
                      </a:lnTo>
                      <a:lnTo>
                        <a:pt x="190" y="284"/>
                      </a:lnTo>
                      <a:lnTo>
                        <a:pt x="165" y="287"/>
                      </a:lnTo>
                      <a:lnTo>
                        <a:pt x="135" y="284"/>
                      </a:lnTo>
                      <a:lnTo>
                        <a:pt x="112" y="282"/>
                      </a:lnTo>
                      <a:lnTo>
                        <a:pt x="82" y="290"/>
                      </a:lnTo>
                      <a:lnTo>
                        <a:pt x="0" y="305"/>
                      </a:lnTo>
                      <a:lnTo>
                        <a:pt x="0" y="182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w="3175">
                  <a:solidFill>
                    <a:srgbClr val="402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45" name="Freeform 163"/>
                <p:cNvSpPr>
                  <a:spLocks/>
                </p:cNvSpPr>
                <p:nvPr/>
              </p:nvSpPr>
              <p:spPr bwMode="auto">
                <a:xfrm>
                  <a:off x="439" y="1973"/>
                  <a:ext cx="32" cy="7"/>
                </a:xfrm>
                <a:custGeom>
                  <a:avLst/>
                  <a:gdLst>
                    <a:gd name="T0" fmla="*/ 0 w 159"/>
                    <a:gd name="T1" fmla="*/ 0 h 37"/>
                    <a:gd name="T2" fmla="*/ 0 w 159"/>
                    <a:gd name="T3" fmla="*/ 0 h 37"/>
                    <a:gd name="T4" fmla="*/ 0 w 159"/>
                    <a:gd name="T5" fmla="*/ 0 h 37"/>
                    <a:gd name="T6" fmla="*/ 0 w 159"/>
                    <a:gd name="T7" fmla="*/ 0 h 37"/>
                    <a:gd name="T8" fmla="*/ 0 w 159"/>
                    <a:gd name="T9" fmla="*/ 0 h 37"/>
                    <a:gd name="T10" fmla="*/ 0 w 159"/>
                    <a:gd name="T11" fmla="*/ 0 h 37"/>
                    <a:gd name="T12" fmla="*/ 0 w 159"/>
                    <a:gd name="T13" fmla="*/ 0 h 37"/>
                    <a:gd name="T14" fmla="*/ 0 w 159"/>
                    <a:gd name="T15" fmla="*/ 0 h 37"/>
                    <a:gd name="T16" fmla="*/ 0 w 159"/>
                    <a:gd name="T17" fmla="*/ 0 h 37"/>
                    <a:gd name="T18" fmla="*/ 0 w 159"/>
                    <a:gd name="T19" fmla="*/ 0 h 37"/>
                    <a:gd name="T20" fmla="*/ 0 w 159"/>
                    <a:gd name="T21" fmla="*/ 0 h 37"/>
                    <a:gd name="T22" fmla="*/ 0 w 159"/>
                    <a:gd name="T23" fmla="*/ 0 h 37"/>
                    <a:gd name="T24" fmla="*/ 0 w 159"/>
                    <a:gd name="T25" fmla="*/ 0 h 3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59" h="37">
                      <a:moveTo>
                        <a:pt x="159" y="37"/>
                      </a:moveTo>
                      <a:lnTo>
                        <a:pt x="132" y="24"/>
                      </a:lnTo>
                      <a:lnTo>
                        <a:pt x="110" y="21"/>
                      </a:lnTo>
                      <a:lnTo>
                        <a:pt x="84" y="13"/>
                      </a:lnTo>
                      <a:lnTo>
                        <a:pt x="61" y="7"/>
                      </a:lnTo>
                      <a:lnTo>
                        <a:pt x="25" y="10"/>
                      </a:lnTo>
                      <a:lnTo>
                        <a:pt x="0" y="13"/>
                      </a:lnTo>
                      <a:lnTo>
                        <a:pt x="38" y="5"/>
                      </a:lnTo>
                      <a:lnTo>
                        <a:pt x="69" y="0"/>
                      </a:lnTo>
                      <a:lnTo>
                        <a:pt x="110" y="17"/>
                      </a:lnTo>
                      <a:lnTo>
                        <a:pt x="132" y="19"/>
                      </a:lnTo>
                      <a:lnTo>
                        <a:pt x="157" y="31"/>
                      </a:lnTo>
                      <a:lnTo>
                        <a:pt x="159" y="37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46" name="Freeform 164"/>
                <p:cNvSpPr>
                  <a:spLocks/>
                </p:cNvSpPr>
                <p:nvPr/>
              </p:nvSpPr>
              <p:spPr bwMode="auto">
                <a:xfrm>
                  <a:off x="427" y="1965"/>
                  <a:ext cx="27" cy="5"/>
                </a:xfrm>
                <a:custGeom>
                  <a:avLst/>
                  <a:gdLst>
                    <a:gd name="T0" fmla="*/ 0 w 133"/>
                    <a:gd name="T1" fmla="*/ 0 h 25"/>
                    <a:gd name="T2" fmla="*/ 0 w 133"/>
                    <a:gd name="T3" fmla="*/ 0 h 25"/>
                    <a:gd name="T4" fmla="*/ 0 w 133"/>
                    <a:gd name="T5" fmla="*/ 0 h 25"/>
                    <a:gd name="T6" fmla="*/ 0 w 133"/>
                    <a:gd name="T7" fmla="*/ 0 h 25"/>
                    <a:gd name="T8" fmla="*/ 0 w 133"/>
                    <a:gd name="T9" fmla="*/ 0 h 25"/>
                    <a:gd name="T10" fmla="*/ 0 w 133"/>
                    <a:gd name="T11" fmla="*/ 0 h 25"/>
                    <a:gd name="T12" fmla="*/ 0 w 133"/>
                    <a:gd name="T13" fmla="*/ 0 h 25"/>
                    <a:gd name="T14" fmla="*/ 0 w 133"/>
                    <a:gd name="T15" fmla="*/ 0 h 25"/>
                    <a:gd name="T16" fmla="*/ 0 w 133"/>
                    <a:gd name="T17" fmla="*/ 0 h 25"/>
                    <a:gd name="T18" fmla="*/ 0 w 133"/>
                    <a:gd name="T19" fmla="*/ 0 h 25"/>
                    <a:gd name="T20" fmla="*/ 0 w 133"/>
                    <a:gd name="T21" fmla="*/ 0 h 25"/>
                    <a:gd name="T22" fmla="*/ 0 w 133"/>
                    <a:gd name="T23" fmla="*/ 0 h 25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33" h="25">
                      <a:moveTo>
                        <a:pt x="97" y="0"/>
                      </a:moveTo>
                      <a:lnTo>
                        <a:pt x="113" y="1"/>
                      </a:lnTo>
                      <a:lnTo>
                        <a:pt x="133" y="8"/>
                      </a:lnTo>
                      <a:lnTo>
                        <a:pt x="120" y="7"/>
                      </a:lnTo>
                      <a:lnTo>
                        <a:pt x="99" y="3"/>
                      </a:lnTo>
                      <a:lnTo>
                        <a:pt x="56" y="15"/>
                      </a:lnTo>
                      <a:lnTo>
                        <a:pt x="32" y="21"/>
                      </a:lnTo>
                      <a:lnTo>
                        <a:pt x="4" y="25"/>
                      </a:lnTo>
                      <a:lnTo>
                        <a:pt x="0" y="21"/>
                      </a:lnTo>
                      <a:lnTo>
                        <a:pt x="29" y="16"/>
                      </a:lnTo>
                      <a:lnTo>
                        <a:pt x="64" y="8"/>
                      </a:lnTo>
                      <a:lnTo>
                        <a:pt x="97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47" name="Freeform 165"/>
                <p:cNvSpPr>
                  <a:spLocks/>
                </p:cNvSpPr>
                <p:nvPr/>
              </p:nvSpPr>
              <p:spPr bwMode="auto">
                <a:xfrm>
                  <a:off x="438" y="1984"/>
                  <a:ext cx="11" cy="2"/>
                </a:xfrm>
                <a:custGeom>
                  <a:avLst/>
                  <a:gdLst>
                    <a:gd name="T0" fmla="*/ 0 w 53"/>
                    <a:gd name="T1" fmla="*/ 0 h 12"/>
                    <a:gd name="T2" fmla="*/ 0 w 53"/>
                    <a:gd name="T3" fmla="*/ 0 h 12"/>
                    <a:gd name="T4" fmla="*/ 0 w 53"/>
                    <a:gd name="T5" fmla="*/ 0 h 12"/>
                    <a:gd name="T6" fmla="*/ 0 w 53"/>
                    <a:gd name="T7" fmla="*/ 0 h 12"/>
                    <a:gd name="T8" fmla="*/ 0 w 53"/>
                    <a:gd name="T9" fmla="*/ 0 h 12"/>
                    <a:gd name="T10" fmla="*/ 0 w 53"/>
                    <a:gd name="T11" fmla="*/ 0 h 12"/>
                    <a:gd name="T12" fmla="*/ 0 w 53"/>
                    <a:gd name="T13" fmla="*/ 0 h 1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53" h="12">
                      <a:moveTo>
                        <a:pt x="53" y="5"/>
                      </a:moveTo>
                      <a:lnTo>
                        <a:pt x="46" y="12"/>
                      </a:lnTo>
                      <a:lnTo>
                        <a:pt x="27" y="9"/>
                      </a:lnTo>
                      <a:lnTo>
                        <a:pt x="5" y="9"/>
                      </a:lnTo>
                      <a:lnTo>
                        <a:pt x="0" y="0"/>
                      </a:lnTo>
                      <a:lnTo>
                        <a:pt x="14" y="3"/>
                      </a:lnTo>
                      <a:lnTo>
                        <a:pt x="53" y="5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48" name="Freeform 166"/>
                <p:cNvSpPr>
                  <a:spLocks/>
                </p:cNvSpPr>
                <p:nvPr/>
              </p:nvSpPr>
              <p:spPr bwMode="auto">
                <a:xfrm>
                  <a:off x="469" y="1982"/>
                  <a:ext cx="3" cy="4"/>
                </a:xfrm>
                <a:custGeom>
                  <a:avLst/>
                  <a:gdLst>
                    <a:gd name="T0" fmla="*/ 0 w 11"/>
                    <a:gd name="T1" fmla="*/ 0 h 23"/>
                    <a:gd name="T2" fmla="*/ 0 w 11"/>
                    <a:gd name="T3" fmla="*/ 0 h 23"/>
                    <a:gd name="T4" fmla="*/ 0 w 11"/>
                    <a:gd name="T5" fmla="*/ 0 h 23"/>
                    <a:gd name="T6" fmla="*/ 0 w 11"/>
                    <a:gd name="T7" fmla="*/ 0 h 23"/>
                    <a:gd name="T8" fmla="*/ 0 w 11"/>
                    <a:gd name="T9" fmla="*/ 0 h 2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1" h="23">
                      <a:moveTo>
                        <a:pt x="0" y="0"/>
                      </a:moveTo>
                      <a:lnTo>
                        <a:pt x="0" y="6"/>
                      </a:lnTo>
                      <a:lnTo>
                        <a:pt x="2" y="18"/>
                      </a:lnTo>
                      <a:lnTo>
                        <a:pt x="11" y="2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49" name="Freeform 167"/>
                <p:cNvSpPr>
                  <a:spLocks/>
                </p:cNvSpPr>
                <p:nvPr/>
              </p:nvSpPr>
              <p:spPr bwMode="auto">
                <a:xfrm>
                  <a:off x="462" y="1993"/>
                  <a:ext cx="2" cy="2"/>
                </a:xfrm>
                <a:custGeom>
                  <a:avLst/>
                  <a:gdLst>
                    <a:gd name="T0" fmla="*/ 0 w 11"/>
                    <a:gd name="T1" fmla="*/ 0 h 13"/>
                    <a:gd name="T2" fmla="*/ 0 w 11"/>
                    <a:gd name="T3" fmla="*/ 0 h 13"/>
                    <a:gd name="T4" fmla="*/ 0 w 11"/>
                    <a:gd name="T5" fmla="*/ 0 h 13"/>
                    <a:gd name="T6" fmla="*/ 0 w 11"/>
                    <a:gd name="T7" fmla="*/ 0 h 1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1" h="13">
                      <a:moveTo>
                        <a:pt x="0" y="0"/>
                      </a:moveTo>
                      <a:lnTo>
                        <a:pt x="3" y="7"/>
                      </a:lnTo>
                      <a:lnTo>
                        <a:pt x="11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50" name="Freeform 168"/>
                <p:cNvSpPr>
                  <a:spLocks/>
                </p:cNvSpPr>
                <p:nvPr/>
              </p:nvSpPr>
              <p:spPr bwMode="auto">
                <a:xfrm>
                  <a:off x="423" y="1977"/>
                  <a:ext cx="5" cy="6"/>
                </a:xfrm>
                <a:custGeom>
                  <a:avLst/>
                  <a:gdLst>
                    <a:gd name="T0" fmla="*/ 0 w 25"/>
                    <a:gd name="T1" fmla="*/ 0 h 29"/>
                    <a:gd name="T2" fmla="*/ 0 w 25"/>
                    <a:gd name="T3" fmla="*/ 0 h 29"/>
                    <a:gd name="T4" fmla="*/ 0 w 25"/>
                    <a:gd name="T5" fmla="*/ 0 h 29"/>
                    <a:gd name="T6" fmla="*/ 0 w 25"/>
                    <a:gd name="T7" fmla="*/ 0 h 29"/>
                    <a:gd name="T8" fmla="*/ 0 w 25"/>
                    <a:gd name="T9" fmla="*/ 0 h 2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" h="29">
                      <a:moveTo>
                        <a:pt x="25" y="0"/>
                      </a:moveTo>
                      <a:lnTo>
                        <a:pt x="21" y="9"/>
                      </a:lnTo>
                      <a:lnTo>
                        <a:pt x="21" y="17"/>
                      </a:lnTo>
                      <a:lnTo>
                        <a:pt x="0" y="29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51" name="Freeform 169"/>
                <p:cNvSpPr>
                  <a:spLocks/>
                </p:cNvSpPr>
                <p:nvPr/>
              </p:nvSpPr>
              <p:spPr bwMode="auto">
                <a:xfrm>
                  <a:off x="403" y="1977"/>
                  <a:ext cx="16" cy="16"/>
                </a:xfrm>
                <a:custGeom>
                  <a:avLst/>
                  <a:gdLst>
                    <a:gd name="T0" fmla="*/ 0 w 80"/>
                    <a:gd name="T1" fmla="*/ 0 h 81"/>
                    <a:gd name="T2" fmla="*/ 0 w 80"/>
                    <a:gd name="T3" fmla="*/ 0 h 81"/>
                    <a:gd name="T4" fmla="*/ 0 w 80"/>
                    <a:gd name="T5" fmla="*/ 0 h 81"/>
                    <a:gd name="T6" fmla="*/ 0 w 80"/>
                    <a:gd name="T7" fmla="*/ 0 h 81"/>
                    <a:gd name="T8" fmla="*/ 0 w 80"/>
                    <a:gd name="T9" fmla="*/ 0 h 81"/>
                    <a:gd name="T10" fmla="*/ 0 w 80"/>
                    <a:gd name="T11" fmla="*/ 0 h 8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80" h="81">
                      <a:moveTo>
                        <a:pt x="80" y="0"/>
                      </a:moveTo>
                      <a:lnTo>
                        <a:pt x="66" y="26"/>
                      </a:lnTo>
                      <a:lnTo>
                        <a:pt x="50" y="46"/>
                      </a:lnTo>
                      <a:lnTo>
                        <a:pt x="0" y="81"/>
                      </a:lnTo>
                      <a:lnTo>
                        <a:pt x="47" y="38"/>
                      </a:lnTo>
                      <a:lnTo>
                        <a:pt x="8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52" name="Freeform 170"/>
                <p:cNvSpPr>
                  <a:spLocks/>
                </p:cNvSpPr>
                <p:nvPr/>
              </p:nvSpPr>
              <p:spPr bwMode="auto">
                <a:xfrm>
                  <a:off x="395" y="2000"/>
                  <a:ext cx="4" cy="12"/>
                </a:xfrm>
                <a:custGeom>
                  <a:avLst/>
                  <a:gdLst>
                    <a:gd name="T0" fmla="*/ 0 w 18"/>
                    <a:gd name="T1" fmla="*/ 0 h 58"/>
                    <a:gd name="T2" fmla="*/ 0 w 18"/>
                    <a:gd name="T3" fmla="*/ 0 h 58"/>
                    <a:gd name="T4" fmla="*/ 0 w 18"/>
                    <a:gd name="T5" fmla="*/ 0 h 58"/>
                    <a:gd name="T6" fmla="*/ 0 w 18"/>
                    <a:gd name="T7" fmla="*/ 0 h 58"/>
                    <a:gd name="T8" fmla="*/ 0 w 18"/>
                    <a:gd name="T9" fmla="*/ 0 h 58"/>
                    <a:gd name="T10" fmla="*/ 0 w 18"/>
                    <a:gd name="T11" fmla="*/ 0 h 58"/>
                    <a:gd name="T12" fmla="*/ 0 w 18"/>
                    <a:gd name="T13" fmla="*/ 0 h 5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8" h="58">
                      <a:moveTo>
                        <a:pt x="0" y="0"/>
                      </a:moveTo>
                      <a:lnTo>
                        <a:pt x="11" y="20"/>
                      </a:lnTo>
                      <a:lnTo>
                        <a:pt x="15" y="41"/>
                      </a:lnTo>
                      <a:lnTo>
                        <a:pt x="16" y="58"/>
                      </a:lnTo>
                      <a:lnTo>
                        <a:pt x="18" y="33"/>
                      </a:lnTo>
                      <a:lnTo>
                        <a:pt x="16" y="1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53" name="Freeform 171"/>
                <p:cNvSpPr>
                  <a:spLocks/>
                </p:cNvSpPr>
                <p:nvPr/>
              </p:nvSpPr>
              <p:spPr bwMode="auto">
                <a:xfrm>
                  <a:off x="432" y="1988"/>
                  <a:ext cx="2" cy="4"/>
                </a:xfrm>
                <a:custGeom>
                  <a:avLst/>
                  <a:gdLst>
                    <a:gd name="T0" fmla="*/ 0 w 9"/>
                    <a:gd name="T1" fmla="*/ 0 h 21"/>
                    <a:gd name="T2" fmla="*/ 0 w 9"/>
                    <a:gd name="T3" fmla="*/ 0 h 21"/>
                    <a:gd name="T4" fmla="*/ 0 w 9"/>
                    <a:gd name="T5" fmla="*/ 0 h 21"/>
                    <a:gd name="T6" fmla="*/ 0 w 9"/>
                    <a:gd name="T7" fmla="*/ 0 h 2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9" h="21">
                      <a:moveTo>
                        <a:pt x="2" y="0"/>
                      </a:moveTo>
                      <a:lnTo>
                        <a:pt x="0" y="9"/>
                      </a:lnTo>
                      <a:lnTo>
                        <a:pt x="9" y="21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grpSp>
            <p:nvGrpSpPr>
              <p:cNvPr id="254" name="Group 172"/>
              <p:cNvGrpSpPr>
                <a:grpSpLocks/>
              </p:cNvGrpSpPr>
              <p:nvPr/>
            </p:nvGrpSpPr>
            <p:grpSpPr bwMode="auto">
              <a:xfrm>
                <a:off x="525983" y="4904698"/>
                <a:ext cx="337917" cy="399062"/>
                <a:chOff x="162" y="1828"/>
                <a:chExt cx="229" cy="262"/>
              </a:xfrm>
            </p:grpSpPr>
            <p:sp>
              <p:nvSpPr>
                <p:cNvPr id="255" name="Freeform 173"/>
                <p:cNvSpPr>
                  <a:spLocks/>
                </p:cNvSpPr>
                <p:nvPr/>
              </p:nvSpPr>
              <p:spPr bwMode="auto">
                <a:xfrm>
                  <a:off x="286" y="1828"/>
                  <a:ext cx="7" cy="5"/>
                </a:xfrm>
                <a:custGeom>
                  <a:avLst/>
                  <a:gdLst>
                    <a:gd name="T0" fmla="*/ 0 w 37"/>
                    <a:gd name="T1" fmla="*/ 0 h 25"/>
                    <a:gd name="T2" fmla="*/ 0 w 37"/>
                    <a:gd name="T3" fmla="*/ 0 h 25"/>
                    <a:gd name="T4" fmla="*/ 0 w 37"/>
                    <a:gd name="T5" fmla="*/ 0 h 25"/>
                    <a:gd name="T6" fmla="*/ 0 w 37"/>
                    <a:gd name="T7" fmla="*/ 0 h 25"/>
                    <a:gd name="T8" fmla="*/ 0 w 37"/>
                    <a:gd name="T9" fmla="*/ 0 h 25"/>
                    <a:gd name="T10" fmla="*/ 0 w 37"/>
                    <a:gd name="T11" fmla="*/ 0 h 25"/>
                    <a:gd name="T12" fmla="*/ 0 w 37"/>
                    <a:gd name="T13" fmla="*/ 0 h 25"/>
                    <a:gd name="T14" fmla="*/ 0 w 37"/>
                    <a:gd name="T15" fmla="*/ 0 h 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7" h="25">
                      <a:moveTo>
                        <a:pt x="37" y="0"/>
                      </a:moveTo>
                      <a:lnTo>
                        <a:pt x="26" y="7"/>
                      </a:lnTo>
                      <a:lnTo>
                        <a:pt x="16" y="10"/>
                      </a:lnTo>
                      <a:lnTo>
                        <a:pt x="6" y="16"/>
                      </a:lnTo>
                      <a:lnTo>
                        <a:pt x="0" y="25"/>
                      </a:lnTo>
                      <a:lnTo>
                        <a:pt x="9" y="22"/>
                      </a:lnTo>
                      <a:lnTo>
                        <a:pt x="26" y="17"/>
                      </a:lnTo>
                      <a:lnTo>
                        <a:pt x="37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56" name="Freeform 174"/>
                <p:cNvSpPr>
                  <a:spLocks/>
                </p:cNvSpPr>
                <p:nvPr/>
              </p:nvSpPr>
              <p:spPr bwMode="auto">
                <a:xfrm>
                  <a:off x="289" y="1837"/>
                  <a:ext cx="2" cy="3"/>
                </a:xfrm>
                <a:custGeom>
                  <a:avLst/>
                  <a:gdLst>
                    <a:gd name="T0" fmla="*/ 0 w 9"/>
                    <a:gd name="T1" fmla="*/ 0 h 16"/>
                    <a:gd name="T2" fmla="*/ 0 w 9"/>
                    <a:gd name="T3" fmla="*/ 0 h 16"/>
                    <a:gd name="T4" fmla="*/ 0 w 9"/>
                    <a:gd name="T5" fmla="*/ 0 h 16"/>
                    <a:gd name="T6" fmla="*/ 0 w 9"/>
                    <a:gd name="T7" fmla="*/ 0 h 1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9" h="16">
                      <a:moveTo>
                        <a:pt x="9" y="0"/>
                      </a:moveTo>
                      <a:lnTo>
                        <a:pt x="0" y="0"/>
                      </a:lnTo>
                      <a:lnTo>
                        <a:pt x="0" y="16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57" name="Freeform 175"/>
                <p:cNvSpPr>
                  <a:spLocks/>
                </p:cNvSpPr>
                <p:nvPr/>
              </p:nvSpPr>
              <p:spPr bwMode="auto">
                <a:xfrm>
                  <a:off x="260" y="1863"/>
                  <a:ext cx="62" cy="154"/>
                </a:xfrm>
                <a:custGeom>
                  <a:avLst/>
                  <a:gdLst>
                    <a:gd name="T0" fmla="*/ 0 w 309"/>
                    <a:gd name="T1" fmla="*/ 0 h 772"/>
                    <a:gd name="T2" fmla="*/ 0 w 309"/>
                    <a:gd name="T3" fmla="*/ 0 h 772"/>
                    <a:gd name="T4" fmla="*/ 0 w 309"/>
                    <a:gd name="T5" fmla="*/ 0 h 772"/>
                    <a:gd name="T6" fmla="*/ 0 w 309"/>
                    <a:gd name="T7" fmla="*/ 0 h 772"/>
                    <a:gd name="T8" fmla="*/ 0 w 309"/>
                    <a:gd name="T9" fmla="*/ 0 h 772"/>
                    <a:gd name="T10" fmla="*/ 0 w 309"/>
                    <a:gd name="T11" fmla="*/ 0 h 772"/>
                    <a:gd name="T12" fmla="*/ 0 w 309"/>
                    <a:gd name="T13" fmla="*/ 0 h 772"/>
                    <a:gd name="T14" fmla="*/ 0 w 309"/>
                    <a:gd name="T15" fmla="*/ 0 h 772"/>
                    <a:gd name="T16" fmla="*/ 0 w 309"/>
                    <a:gd name="T17" fmla="*/ 0 h 772"/>
                    <a:gd name="T18" fmla="*/ 0 w 309"/>
                    <a:gd name="T19" fmla="*/ 0 h 77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309" h="772">
                      <a:moveTo>
                        <a:pt x="46" y="0"/>
                      </a:moveTo>
                      <a:lnTo>
                        <a:pt x="75" y="32"/>
                      </a:lnTo>
                      <a:lnTo>
                        <a:pt x="84" y="78"/>
                      </a:lnTo>
                      <a:lnTo>
                        <a:pt x="127" y="122"/>
                      </a:lnTo>
                      <a:lnTo>
                        <a:pt x="218" y="330"/>
                      </a:lnTo>
                      <a:lnTo>
                        <a:pt x="269" y="519"/>
                      </a:lnTo>
                      <a:lnTo>
                        <a:pt x="309" y="772"/>
                      </a:lnTo>
                      <a:lnTo>
                        <a:pt x="182" y="659"/>
                      </a:lnTo>
                      <a:lnTo>
                        <a:pt x="0" y="100"/>
                      </a:lnTo>
                      <a:lnTo>
                        <a:pt x="46" y="0"/>
                      </a:lnTo>
                      <a:close/>
                    </a:path>
                  </a:pathLst>
                </a:custGeom>
                <a:solidFill>
                  <a:srgbClr val="400000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58" name="Freeform 176"/>
                <p:cNvSpPr>
                  <a:spLocks/>
                </p:cNvSpPr>
                <p:nvPr/>
              </p:nvSpPr>
              <p:spPr bwMode="auto">
                <a:xfrm>
                  <a:off x="162" y="1833"/>
                  <a:ext cx="229" cy="257"/>
                </a:xfrm>
                <a:custGeom>
                  <a:avLst/>
                  <a:gdLst>
                    <a:gd name="T0" fmla="*/ 0 w 1147"/>
                    <a:gd name="T1" fmla="*/ 0 h 1285"/>
                    <a:gd name="T2" fmla="*/ 0 w 1147"/>
                    <a:gd name="T3" fmla="*/ 0 h 1285"/>
                    <a:gd name="T4" fmla="*/ 0 w 1147"/>
                    <a:gd name="T5" fmla="*/ 0 h 1285"/>
                    <a:gd name="T6" fmla="*/ 0 w 1147"/>
                    <a:gd name="T7" fmla="*/ 0 h 1285"/>
                    <a:gd name="T8" fmla="*/ 0 w 1147"/>
                    <a:gd name="T9" fmla="*/ 0 h 1285"/>
                    <a:gd name="T10" fmla="*/ 0 w 1147"/>
                    <a:gd name="T11" fmla="*/ 0 h 1285"/>
                    <a:gd name="T12" fmla="*/ 0 w 1147"/>
                    <a:gd name="T13" fmla="*/ 0 h 1285"/>
                    <a:gd name="T14" fmla="*/ 0 w 1147"/>
                    <a:gd name="T15" fmla="*/ 0 h 1285"/>
                    <a:gd name="T16" fmla="*/ 0 w 1147"/>
                    <a:gd name="T17" fmla="*/ 0 h 1285"/>
                    <a:gd name="T18" fmla="*/ 0 w 1147"/>
                    <a:gd name="T19" fmla="*/ 0 h 1285"/>
                    <a:gd name="T20" fmla="*/ 0 w 1147"/>
                    <a:gd name="T21" fmla="*/ 0 h 1285"/>
                    <a:gd name="T22" fmla="*/ 0 w 1147"/>
                    <a:gd name="T23" fmla="*/ 0 h 1285"/>
                    <a:gd name="T24" fmla="*/ 0 w 1147"/>
                    <a:gd name="T25" fmla="*/ 0 h 1285"/>
                    <a:gd name="T26" fmla="*/ 0 w 1147"/>
                    <a:gd name="T27" fmla="*/ 0 h 1285"/>
                    <a:gd name="T28" fmla="*/ 0 w 1147"/>
                    <a:gd name="T29" fmla="*/ 0 h 1285"/>
                    <a:gd name="T30" fmla="*/ 0 w 1147"/>
                    <a:gd name="T31" fmla="*/ 0 h 1285"/>
                    <a:gd name="T32" fmla="*/ 0 w 1147"/>
                    <a:gd name="T33" fmla="*/ 0 h 1285"/>
                    <a:gd name="T34" fmla="*/ 0 w 1147"/>
                    <a:gd name="T35" fmla="*/ 0 h 1285"/>
                    <a:gd name="T36" fmla="*/ 0 w 1147"/>
                    <a:gd name="T37" fmla="*/ 0 h 1285"/>
                    <a:gd name="T38" fmla="*/ 0 w 1147"/>
                    <a:gd name="T39" fmla="*/ 0 h 1285"/>
                    <a:gd name="T40" fmla="*/ 0 w 1147"/>
                    <a:gd name="T41" fmla="*/ 0 h 1285"/>
                    <a:gd name="T42" fmla="*/ 0 w 1147"/>
                    <a:gd name="T43" fmla="*/ 0 h 1285"/>
                    <a:gd name="T44" fmla="*/ 0 w 1147"/>
                    <a:gd name="T45" fmla="*/ 0 h 1285"/>
                    <a:gd name="T46" fmla="*/ 0 w 1147"/>
                    <a:gd name="T47" fmla="*/ 0 h 1285"/>
                    <a:gd name="T48" fmla="*/ 0 w 1147"/>
                    <a:gd name="T49" fmla="*/ 0 h 1285"/>
                    <a:gd name="T50" fmla="*/ 0 w 1147"/>
                    <a:gd name="T51" fmla="*/ 0 h 1285"/>
                    <a:gd name="T52" fmla="*/ 0 w 1147"/>
                    <a:gd name="T53" fmla="*/ 0 h 1285"/>
                    <a:gd name="T54" fmla="*/ 0 w 1147"/>
                    <a:gd name="T55" fmla="*/ 0 h 1285"/>
                    <a:gd name="T56" fmla="*/ 0 w 1147"/>
                    <a:gd name="T57" fmla="*/ 0 h 1285"/>
                    <a:gd name="T58" fmla="*/ 0 w 1147"/>
                    <a:gd name="T59" fmla="*/ 0 h 1285"/>
                    <a:gd name="T60" fmla="*/ 0 w 1147"/>
                    <a:gd name="T61" fmla="*/ 0 h 1285"/>
                    <a:gd name="T62" fmla="*/ 0 w 1147"/>
                    <a:gd name="T63" fmla="*/ 0 h 1285"/>
                    <a:gd name="T64" fmla="*/ 0 w 1147"/>
                    <a:gd name="T65" fmla="*/ 0 h 1285"/>
                    <a:gd name="T66" fmla="*/ 0 w 1147"/>
                    <a:gd name="T67" fmla="*/ 0 h 1285"/>
                    <a:gd name="T68" fmla="*/ 0 w 1147"/>
                    <a:gd name="T69" fmla="*/ 0 h 1285"/>
                    <a:gd name="T70" fmla="*/ 0 w 1147"/>
                    <a:gd name="T71" fmla="*/ 0 h 1285"/>
                    <a:gd name="T72" fmla="*/ 0 w 1147"/>
                    <a:gd name="T73" fmla="*/ 0 h 1285"/>
                    <a:gd name="T74" fmla="*/ 0 w 1147"/>
                    <a:gd name="T75" fmla="*/ 0 h 1285"/>
                    <a:gd name="T76" fmla="*/ 0 w 1147"/>
                    <a:gd name="T77" fmla="*/ 0 h 1285"/>
                    <a:gd name="T78" fmla="*/ 0 w 1147"/>
                    <a:gd name="T79" fmla="*/ 0 h 1285"/>
                    <a:gd name="T80" fmla="*/ 0 w 1147"/>
                    <a:gd name="T81" fmla="*/ 0 h 1285"/>
                    <a:gd name="T82" fmla="*/ 0 w 1147"/>
                    <a:gd name="T83" fmla="*/ 0 h 1285"/>
                    <a:gd name="T84" fmla="*/ 0 w 1147"/>
                    <a:gd name="T85" fmla="*/ 0 h 1285"/>
                    <a:gd name="T86" fmla="*/ 0 w 1147"/>
                    <a:gd name="T87" fmla="*/ 0 h 1285"/>
                    <a:gd name="T88" fmla="*/ 0 w 1147"/>
                    <a:gd name="T89" fmla="*/ 0 h 1285"/>
                    <a:gd name="T90" fmla="*/ 0 w 1147"/>
                    <a:gd name="T91" fmla="*/ 0 h 1285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0" t="0" r="r" b="b"/>
                  <a:pathLst>
                    <a:path w="1147" h="1285">
                      <a:moveTo>
                        <a:pt x="212" y="67"/>
                      </a:moveTo>
                      <a:lnTo>
                        <a:pt x="247" y="0"/>
                      </a:lnTo>
                      <a:lnTo>
                        <a:pt x="528" y="116"/>
                      </a:lnTo>
                      <a:lnTo>
                        <a:pt x="541" y="206"/>
                      </a:lnTo>
                      <a:lnTo>
                        <a:pt x="563" y="238"/>
                      </a:lnTo>
                      <a:lnTo>
                        <a:pt x="595" y="274"/>
                      </a:lnTo>
                      <a:lnTo>
                        <a:pt x="614" y="339"/>
                      </a:lnTo>
                      <a:lnTo>
                        <a:pt x="676" y="487"/>
                      </a:lnTo>
                      <a:lnTo>
                        <a:pt x="727" y="663"/>
                      </a:lnTo>
                      <a:lnTo>
                        <a:pt x="748" y="780"/>
                      </a:lnTo>
                      <a:lnTo>
                        <a:pt x="974" y="785"/>
                      </a:lnTo>
                      <a:lnTo>
                        <a:pt x="1011" y="807"/>
                      </a:lnTo>
                      <a:lnTo>
                        <a:pt x="1115" y="807"/>
                      </a:lnTo>
                      <a:lnTo>
                        <a:pt x="1143" y="853"/>
                      </a:lnTo>
                      <a:lnTo>
                        <a:pt x="1147" y="907"/>
                      </a:lnTo>
                      <a:lnTo>
                        <a:pt x="1137" y="956"/>
                      </a:lnTo>
                      <a:lnTo>
                        <a:pt x="1042" y="974"/>
                      </a:lnTo>
                      <a:lnTo>
                        <a:pt x="997" y="1041"/>
                      </a:lnTo>
                      <a:lnTo>
                        <a:pt x="907" y="1064"/>
                      </a:lnTo>
                      <a:lnTo>
                        <a:pt x="840" y="1064"/>
                      </a:lnTo>
                      <a:lnTo>
                        <a:pt x="763" y="1079"/>
                      </a:lnTo>
                      <a:lnTo>
                        <a:pt x="759" y="1110"/>
                      </a:lnTo>
                      <a:lnTo>
                        <a:pt x="763" y="1177"/>
                      </a:lnTo>
                      <a:lnTo>
                        <a:pt x="754" y="1223"/>
                      </a:lnTo>
                      <a:lnTo>
                        <a:pt x="713" y="1227"/>
                      </a:lnTo>
                      <a:lnTo>
                        <a:pt x="663" y="1236"/>
                      </a:lnTo>
                      <a:lnTo>
                        <a:pt x="614" y="1282"/>
                      </a:lnTo>
                      <a:lnTo>
                        <a:pt x="554" y="1282"/>
                      </a:lnTo>
                      <a:lnTo>
                        <a:pt x="501" y="1276"/>
                      </a:lnTo>
                      <a:lnTo>
                        <a:pt x="420" y="1250"/>
                      </a:lnTo>
                      <a:lnTo>
                        <a:pt x="330" y="1259"/>
                      </a:lnTo>
                      <a:lnTo>
                        <a:pt x="238" y="1285"/>
                      </a:lnTo>
                      <a:lnTo>
                        <a:pt x="153" y="1267"/>
                      </a:lnTo>
                      <a:lnTo>
                        <a:pt x="95" y="1200"/>
                      </a:lnTo>
                      <a:lnTo>
                        <a:pt x="99" y="1128"/>
                      </a:lnTo>
                      <a:lnTo>
                        <a:pt x="76" y="1038"/>
                      </a:lnTo>
                      <a:lnTo>
                        <a:pt x="64" y="920"/>
                      </a:lnTo>
                      <a:lnTo>
                        <a:pt x="36" y="812"/>
                      </a:lnTo>
                      <a:lnTo>
                        <a:pt x="0" y="650"/>
                      </a:lnTo>
                      <a:lnTo>
                        <a:pt x="4" y="487"/>
                      </a:lnTo>
                      <a:lnTo>
                        <a:pt x="4" y="342"/>
                      </a:lnTo>
                      <a:lnTo>
                        <a:pt x="14" y="243"/>
                      </a:lnTo>
                      <a:lnTo>
                        <a:pt x="36" y="198"/>
                      </a:lnTo>
                      <a:lnTo>
                        <a:pt x="87" y="162"/>
                      </a:lnTo>
                      <a:lnTo>
                        <a:pt x="145" y="102"/>
                      </a:lnTo>
                      <a:lnTo>
                        <a:pt x="212" y="67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59" name="Freeform 177"/>
                <p:cNvSpPr>
                  <a:spLocks/>
                </p:cNvSpPr>
                <p:nvPr/>
              </p:nvSpPr>
              <p:spPr bwMode="auto">
                <a:xfrm>
                  <a:off x="166" y="1848"/>
                  <a:ext cx="145" cy="240"/>
                </a:xfrm>
                <a:custGeom>
                  <a:avLst/>
                  <a:gdLst>
                    <a:gd name="T0" fmla="*/ 0 w 725"/>
                    <a:gd name="T1" fmla="*/ 0 h 1198"/>
                    <a:gd name="T2" fmla="*/ 0 w 725"/>
                    <a:gd name="T3" fmla="*/ 0 h 1198"/>
                    <a:gd name="T4" fmla="*/ 0 w 725"/>
                    <a:gd name="T5" fmla="*/ 0 h 1198"/>
                    <a:gd name="T6" fmla="*/ 0 w 725"/>
                    <a:gd name="T7" fmla="*/ 0 h 1198"/>
                    <a:gd name="T8" fmla="*/ 0 w 725"/>
                    <a:gd name="T9" fmla="*/ 0 h 1198"/>
                    <a:gd name="T10" fmla="*/ 0 w 725"/>
                    <a:gd name="T11" fmla="*/ 0 h 1198"/>
                    <a:gd name="T12" fmla="*/ 0 w 725"/>
                    <a:gd name="T13" fmla="*/ 0 h 1198"/>
                    <a:gd name="T14" fmla="*/ 0 w 725"/>
                    <a:gd name="T15" fmla="*/ 0 h 1198"/>
                    <a:gd name="T16" fmla="*/ 0 w 725"/>
                    <a:gd name="T17" fmla="*/ 0 h 1198"/>
                    <a:gd name="T18" fmla="*/ 0 w 725"/>
                    <a:gd name="T19" fmla="*/ 0 h 1198"/>
                    <a:gd name="T20" fmla="*/ 0 w 725"/>
                    <a:gd name="T21" fmla="*/ 0 h 1198"/>
                    <a:gd name="T22" fmla="*/ 0 w 725"/>
                    <a:gd name="T23" fmla="*/ 0 h 1198"/>
                    <a:gd name="T24" fmla="*/ 0 w 725"/>
                    <a:gd name="T25" fmla="*/ 0 h 1198"/>
                    <a:gd name="T26" fmla="*/ 0 w 725"/>
                    <a:gd name="T27" fmla="*/ 0 h 1198"/>
                    <a:gd name="T28" fmla="*/ 0 w 725"/>
                    <a:gd name="T29" fmla="*/ 0 h 1198"/>
                    <a:gd name="T30" fmla="*/ 0 w 725"/>
                    <a:gd name="T31" fmla="*/ 0 h 1198"/>
                    <a:gd name="T32" fmla="*/ 0 w 725"/>
                    <a:gd name="T33" fmla="*/ 0 h 1198"/>
                    <a:gd name="T34" fmla="*/ 0 w 725"/>
                    <a:gd name="T35" fmla="*/ 0 h 1198"/>
                    <a:gd name="T36" fmla="*/ 0 w 725"/>
                    <a:gd name="T37" fmla="*/ 0 h 1198"/>
                    <a:gd name="T38" fmla="*/ 0 w 725"/>
                    <a:gd name="T39" fmla="*/ 0 h 1198"/>
                    <a:gd name="T40" fmla="*/ 0 w 725"/>
                    <a:gd name="T41" fmla="*/ 0 h 1198"/>
                    <a:gd name="T42" fmla="*/ 0 w 725"/>
                    <a:gd name="T43" fmla="*/ 0 h 1198"/>
                    <a:gd name="T44" fmla="*/ 0 w 725"/>
                    <a:gd name="T45" fmla="*/ 0 h 1198"/>
                    <a:gd name="T46" fmla="*/ 0 w 725"/>
                    <a:gd name="T47" fmla="*/ 0 h 1198"/>
                    <a:gd name="T48" fmla="*/ 0 w 725"/>
                    <a:gd name="T49" fmla="*/ 0 h 1198"/>
                    <a:gd name="T50" fmla="*/ 0 w 725"/>
                    <a:gd name="T51" fmla="*/ 0 h 1198"/>
                    <a:gd name="T52" fmla="*/ 0 w 725"/>
                    <a:gd name="T53" fmla="*/ 0 h 1198"/>
                    <a:gd name="T54" fmla="*/ 0 w 725"/>
                    <a:gd name="T55" fmla="*/ 0 h 1198"/>
                    <a:gd name="T56" fmla="*/ 0 w 725"/>
                    <a:gd name="T57" fmla="*/ 0 h 1198"/>
                    <a:gd name="T58" fmla="*/ 0 w 725"/>
                    <a:gd name="T59" fmla="*/ 0 h 1198"/>
                    <a:gd name="T60" fmla="*/ 0 w 725"/>
                    <a:gd name="T61" fmla="*/ 0 h 1198"/>
                    <a:gd name="T62" fmla="*/ 0 w 725"/>
                    <a:gd name="T63" fmla="*/ 0 h 1198"/>
                    <a:gd name="T64" fmla="*/ 0 w 725"/>
                    <a:gd name="T65" fmla="*/ 0 h 1198"/>
                    <a:gd name="T66" fmla="*/ 0 w 725"/>
                    <a:gd name="T67" fmla="*/ 0 h 1198"/>
                    <a:gd name="T68" fmla="*/ 0 w 725"/>
                    <a:gd name="T69" fmla="*/ 0 h 1198"/>
                    <a:gd name="T70" fmla="*/ 0 w 725"/>
                    <a:gd name="T71" fmla="*/ 0 h 1198"/>
                    <a:gd name="T72" fmla="*/ 0 w 725"/>
                    <a:gd name="T73" fmla="*/ 0 h 1198"/>
                    <a:gd name="T74" fmla="*/ 0 w 725"/>
                    <a:gd name="T75" fmla="*/ 0 h 1198"/>
                    <a:gd name="T76" fmla="*/ 0 w 725"/>
                    <a:gd name="T77" fmla="*/ 0 h 1198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0" t="0" r="r" b="b"/>
                  <a:pathLst>
                    <a:path w="725" h="1198">
                      <a:moveTo>
                        <a:pt x="725" y="1005"/>
                      </a:moveTo>
                      <a:lnTo>
                        <a:pt x="630" y="990"/>
                      </a:lnTo>
                      <a:lnTo>
                        <a:pt x="549" y="986"/>
                      </a:lnTo>
                      <a:lnTo>
                        <a:pt x="460" y="978"/>
                      </a:lnTo>
                      <a:lnTo>
                        <a:pt x="359" y="963"/>
                      </a:lnTo>
                      <a:lnTo>
                        <a:pt x="314" y="932"/>
                      </a:lnTo>
                      <a:lnTo>
                        <a:pt x="193" y="780"/>
                      </a:lnTo>
                      <a:lnTo>
                        <a:pt x="256" y="825"/>
                      </a:lnTo>
                      <a:lnTo>
                        <a:pt x="297" y="861"/>
                      </a:lnTo>
                      <a:lnTo>
                        <a:pt x="274" y="753"/>
                      </a:lnTo>
                      <a:lnTo>
                        <a:pt x="228" y="712"/>
                      </a:lnTo>
                      <a:lnTo>
                        <a:pt x="162" y="600"/>
                      </a:lnTo>
                      <a:lnTo>
                        <a:pt x="225" y="653"/>
                      </a:lnTo>
                      <a:lnTo>
                        <a:pt x="266" y="668"/>
                      </a:lnTo>
                      <a:lnTo>
                        <a:pt x="256" y="590"/>
                      </a:lnTo>
                      <a:lnTo>
                        <a:pt x="211" y="532"/>
                      </a:lnTo>
                      <a:lnTo>
                        <a:pt x="167" y="487"/>
                      </a:lnTo>
                      <a:lnTo>
                        <a:pt x="121" y="355"/>
                      </a:lnTo>
                      <a:lnTo>
                        <a:pt x="207" y="464"/>
                      </a:lnTo>
                      <a:lnTo>
                        <a:pt x="256" y="504"/>
                      </a:lnTo>
                      <a:lnTo>
                        <a:pt x="261" y="337"/>
                      </a:lnTo>
                      <a:lnTo>
                        <a:pt x="274" y="271"/>
                      </a:lnTo>
                      <a:lnTo>
                        <a:pt x="301" y="240"/>
                      </a:lnTo>
                      <a:lnTo>
                        <a:pt x="341" y="190"/>
                      </a:lnTo>
                      <a:lnTo>
                        <a:pt x="405" y="167"/>
                      </a:lnTo>
                      <a:lnTo>
                        <a:pt x="437" y="153"/>
                      </a:lnTo>
                      <a:lnTo>
                        <a:pt x="347" y="68"/>
                      </a:lnTo>
                      <a:lnTo>
                        <a:pt x="251" y="90"/>
                      </a:lnTo>
                      <a:lnTo>
                        <a:pt x="188" y="127"/>
                      </a:lnTo>
                      <a:lnTo>
                        <a:pt x="167" y="162"/>
                      </a:lnTo>
                      <a:lnTo>
                        <a:pt x="184" y="107"/>
                      </a:lnTo>
                      <a:lnTo>
                        <a:pt x="220" y="90"/>
                      </a:lnTo>
                      <a:lnTo>
                        <a:pt x="278" y="68"/>
                      </a:lnTo>
                      <a:lnTo>
                        <a:pt x="324" y="60"/>
                      </a:lnTo>
                      <a:lnTo>
                        <a:pt x="297" y="45"/>
                      </a:lnTo>
                      <a:lnTo>
                        <a:pt x="251" y="32"/>
                      </a:lnTo>
                      <a:lnTo>
                        <a:pt x="211" y="17"/>
                      </a:lnTo>
                      <a:lnTo>
                        <a:pt x="188" y="0"/>
                      </a:lnTo>
                      <a:lnTo>
                        <a:pt x="136" y="37"/>
                      </a:lnTo>
                      <a:lnTo>
                        <a:pt x="104" y="68"/>
                      </a:lnTo>
                      <a:lnTo>
                        <a:pt x="73" y="107"/>
                      </a:lnTo>
                      <a:lnTo>
                        <a:pt x="27" y="130"/>
                      </a:lnTo>
                      <a:lnTo>
                        <a:pt x="18" y="172"/>
                      </a:lnTo>
                      <a:lnTo>
                        <a:pt x="0" y="240"/>
                      </a:lnTo>
                      <a:lnTo>
                        <a:pt x="0" y="342"/>
                      </a:lnTo>
                      <a:lnTo>
                        <a:pt x="5" y="450"/>
                      </a:lnTo>
                      <a:lnTo>
                        <a:pt x="8" y="573"/>
                      </a:lnTo>
                      <a:lnTo>
                        <a:pt x="31" y="698"/>
                      </a:lnTo>
                      <a:lnTo>
                        <a:pt x="58" y="830"/>
                      </a:lnTo>
                      <a:lnTo>
                        <a:pt x="73" y="941"/>
                      </a:lnTo>
                      <a:lnTo>
                        <a:pt x="95" y="1022"/>
                      </a:lnTo>
                      <a:lnTo>
                        <a:pt x="90" y="1095"/>
                      </a:lnTo>
                      <a:lnTo>
                        <a:pt x="99" y="1135"/>
                      </a:lnTo>
                      <a:lnTo>
                        <a:pt x="131" y="1166"/>
                      </a:lnTo>
                      <a:lnTo>
                        <a:pt x="171" y="1193"/>
                      </a:lnTo>
                      <a:lnTo>
                        <a:pt x="225" y="1198"/>
                      </a:lnTo>
                      <a:lnTo>
                        <a:pt x="251" y="1185"/>
                      </a:lnTo>
                      <a:lnTo>
                        <a:pt x="288" y="1181"/>
                      </a:lnTo>
                      <a:lnTo>
                        <a:pt x="374" y="1163"/>
                      </a:lnTo>
                      <a:lnTo>
                        <a:pt x="337" y="1118"/>
                      </a:lnTo>
                      <a:lnTo>
                        <a:pt x="297" y="1053"/>
                      </a:lnTo>
                      <a:lnTo>
                        <a:pt x="356" y="1099"/>
                      </a:lnTo>
                      <a:lnTo>
                        <a:pt x="401" y="1140"/>
                      </a:lnTo>
                      <a:lnTo>
                        <a:pt x="433" y="1163"/>
                      </a:lnTo>
                      <a:lnTo>
                        <a:pt x="477" y="1185"/>
                      </a:lnTo>
                      <a:lnTo>
                        <a:pt x="527" y="1185"/>
                      </a:lnTo>
                      <a:lnTo>
                        <a:pt x="575" y="1185"/>
                      </a:lnTo>
                      <a:lnTo>
                        <a:pt x="603" y="1172"/>
                      </a:lnTo>
                      <a:lnTo>
                        <a:pt x="616" y="1158"/>
                      </a:lnTo>
                      <a:lnTo>
                        <a:pt x="553" y="1122"/>
                      </a:lnTo>
                      <a:lnTo>
                        <a:pt x="491" y="1063"/>
                      </a:lnTo>
                      <a:lnTo>
                        <a:pt x="472" y="1036"/>
                      </a:lnTo>
                      <a:lnTo>
                        <a:pt x="523" y="1050"/>
                      </a:lnTo>
                      <a:lnTo>
                        <a:pt x="598" y="1108"/>
                      </a:lnTo>
                      <a:lnTo>
                        <a:pt x="630" y="1135"/>
                      </a:lnTo>
                      <a:lnTo>
                        <a:pt x="702" y="1140"/>
                      </a:lnTo>
                      <a:lnTo>
                        <a:pt x="725" y="1126"/>
                      </a:lnTo>
                      <a:lnTo>
                        <a:pt x="725" y="1095"/>
                      </a:lnTo>
                      <a:lnTo>
                        <a:pt x="725" y="1005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60" name="Freeform 178"/>
                <p:cNvSpPr>
                  <a:spLocks/>
                </p:cNvSpPr>
                <p:nvPr/>
              </p:nvSpPr>
              <p:spPr bwMode="auto">
                <a:xfrm>
                  <a:off x="176" y="1968"/>
                  <a:ext cx="43" cy="110"/>
                </a:xfrm>
                <a:custGeom>
                  <a:avLst/>
                  <a:gdLst>
                    <a:gd name="T0" fmla="*/ 0 w 211"/>
                    <a:gd name="T1" fmla="*/ 0 h 553"/>
                    <a:gd name="T2" fmla="*/ 0 w 211"/>
                    <a:gd name="T3" fmla="*/ 0 h 553"/>
                    <a:gd name="T4" fmla="*/ 0 w 211"/>
                    <a:gd name="T5" fmla="*/ 0 h 553"/>
                    <a:gd name="T6" fmla="*/ 0 w 211"/>
                    <a:gd name="T7" fmla="*/ 0 h 553"/>
                    <a:gd name="T8" fmla="*/ 0 w 211"/>
                    <a:gd name="T9" fmla="*/ 0 h 553"/>
                    <a:gd name="T10" fmla="*/ 0 w 211"/>
                    <a:gd name="T11" fmla="*/ 0 h 553"/>
                    <a:gd name="T12" fmla="*/ 0 w 211"/>
                    <a:gd name="T13" fmla="*/ 0 h 553"/>
                    <a:gd name="T14" fmla="*/ 0 w 211"/>
                    <a:gd name="T15" fmla="*/ 0 h 553"/>
                    <a:gd name="T16" fmla="*/ 0 w 211"/>
                    <a:gd name="T17" fmla="*/ 0 h 553"/>
                    <a:gd name="T18" fmla="*/ 0 w 211"/>
                    <a:gd name="T19" fmla="*/ 0 h 553"/>
                    <a:gd name="T20" fmla="*/ 0 w 211"/>
                    <a:gd name="T21" fmla="*/ 0 h 553"/>
                    <a:gd name="T22" fmla="*/ 0 w 211"/>
                    <a:gd name="T23" fmla="*/ 0 h 553"/>
                    <a:gd name="T24" fmla="*/ 0 w 211"/>
                    <a:gd name="T25" fmla="*/ 0 h 553"/>
                    <a:gd name="T26" fmla="*/ 0 w 211"/>
                    <a:gd name="T27" fmla="*/ 0 h 553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211" h="553">
                      <a:moveTo>
                        <a:pt x="211" y="553"/>
                      </a:moveTo>
                      <a:lnTo>
                        <a:pt x="173" y="535"/>
                      </a:lnTo>
                      <a:lnTo>
                        <a:pt x="134" y="490"/>
                      </a:lnTo>
                      <a:lnTo>
                        <a:pt x="99" y="410"/>
                      </a:lnTo>
                      <a:lnTo>
                        <a:pt x="81" y="342"/>
                      </a:lnTo>
                      <a:lnTo>
                        <a:pt x="53" y="265"/>
                      </a:lnTo>
                      <a:lnTo>
                        <a:pt x="41" y="192"/>
                      </a:lnTo>
                      <a:lnTo>
                        <a:pt x="19" y="81"/>
                      </a:lnTo>
                      <a:lnTo>
                        <a:pt x="0" y="0"/>
                      </a:lnTo>
                      <a:lnTo>
                        <a:pt x="45" y="162"/>
                      </a:lnTo>
                      <a:lnTo>
                        <a:pt x="81" y="287"/>
                      </a:lnTo>
                      <a:lnTo>
                        <a:pt x="121" y="373"/>
                      </a:lnTo>
                      <a:lnTo>
                        <a:pt x="183" y="463"/>
                      </a:lnTo>
                      <a:lnTo>
                        <a:pt x="211" y="55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61" name="Freeform 179"/>
                <p:cNvSpPr>
                  <a:spLocks/>
                </p:cNvSpPr>
                <p:nvPr/>
              </p:nvSpPr>
              <p:spPr bwMode="auto">
                <a:xfrm>
                  <a:off x="220" y="1878"/>
                  <a:ext cx="167" cy="167"/>
                </a:xfrm>
                <a:custGeom>
                  <a:avLst/>
                  <a:gdLst>
                    <a:gd name="T0" fmla="*/ 0 w 838"/>
                    <a:gd name="T1" fmla="*/ 0 h 832"/>
                    <a:gd name="T2" fmla="*/ 0 w 838"/>
                    <a:gd name="T3" fmla="*/ 0 h 832"/>
                    <a:gd name="T4" fmla="*/ 0 w 838"/>
                    <a:gd name="T5" fmla="*/ 0 h 832"/>
                    <a:gd name="T6" fmla="*/ 0 w 838"/>
                    <a:gd name="T7" fmla="*/ 0 h 832"/>
                    <a:gd name="T8" fmla="*/ 0 w 838"/>
                    <a:gd name="T9" fmla="*/ 0 h 832"/>
                    <a:gd name="T10" fmla="*/ 0 w 838"/>
                    <a:gd name="T11" fmla="*/ 0 h 832"/>
                    <a:gd name="T12" fmla="*/ 0 w 838"/>
                    <a:gd name="T13" fmla="*/ 0 h 832"/>
                    <a:gd name="T14" fmla="*/ 0 w 838"/>
                    <a:gd name="T15" fmla="*/ 0 h 832"/>
                    <a:gd name="T16" fmla="*/ 0 w 838"/>
                    <a:gd name="T17" fmla="*/ 0 h 832"/>
                    <a:gd name="T18" fmla="*/ 0 w 838"/>
                    <a:gd name="T19" fmla="*/ 0 h 832"/>
                    <a:gd name="T20" fmla="*/ 0 w 838"/>
                    <a:gd name="T21" fmla="*/ 0 h 832"/>
                    <a:gd name="T22" fmla="*/ 0 w 838"/>
                    <a:gd name="T23" fmla="*/ 0 h 832"/>
                    <a:gd name="T24" fmla="*/ 0 w 838"/>
                    <a:gd name="T25" fmla="*/ 0 h 832"/>
                    <a:gd name="T26" fmla="*/ 0 w 838"/>
                    <a:gd name="T27" fmla="*/ 0 h 832"/>
                    <a:gd name="T28" fmla="*/ 0 w 838"/>
                    <a:gd name="T29" fmla="*/ 0 h 832"/>
                    <a:gd name="T30" fmla="*/ 0 w 838"/>
                    <a:gd name="T31" fmla="*/ 0 h 832"/>
                    <a:gd name="T32" fmla="*/ 0 w 838"/>
                    <a:gd name="T33" fmla="*/ 0 h 832"/>
                    <a:gd name="T34" fmla="*/ 0 w 838"/>
                    <a:gd name="T35" fmla="*/ 0 h 832"/>
                    <a:gd name="T36" fmla="*/ 0 w 838"/>
                    <a:gd name="T37" fmla="*/ 0 h 832"/>
                    <a:gd name="T38" fmla="*/ 0 w 838"/>
                    <a:gd name="T39" fmla="*/ 0 h 832"/>
                    <a:gd name="T40" fmla="*/ 0 w 838"/>
                    <a:gd name="T41" fmla="*/ 0 h 832"/>
                    <a:gd name="T42" fmla="*/ 0 w 838"/>
                    <a:gd name="T43" fmla="*/ 0 h 832"/>
                    <a:gd name="T44" fmla="*/ 0 w 838"/>
                    <a:gd name="T45" fmla="*/ 0 h 832"/>
                    <a:gd name="T46" fmla="*/ 0 w 838"/>
                    <a:gd name="T47" fmla="*/ 0 h 832"/>
                    <a:gd name="T48" fmla="*/ 0 w 838"/>
                    <a:gd name="T49" fmla="*/ 0 h 832"/>
                    <a:gd name="T50" fmla="*/ 0 w 838"/>
                    <a:gd name="T51" fmla="*/ 0 h 832"/>
                    <a:gd name="T52" fmla="*/ 0 w 838"/>
                    <a:gd name="T53" fmla="*/ 0 h 832"/>
                    <a:gd name="T54" fmla="*/ 0 w 838"/>
                    <a:gd name="T55" fmla="*/ 0 h 832"/>
                    <a:gd name="T56" fmla="*/ 0 w 838"/>
                    <a:gd name="T57" fmla="*/ 0 h 832"/>
                    <a:gd name="T58" fmla="*/ 0 w 838"/>
                    <a:gd name="T59" fmla="*/ 0 h 832"/>
                    <a:gd name="T60" fmla="*/ 0 w 838"/>
                    <a:gd name="T61" fmla="*/ 0 h 832"/>
                    <a:gd name="T62" fmla="*/ 0 w 838"/>
                    <a:gd name="T63" fmla="*/ 0 h 832"/>
                    <a:gd name="T64" fmla="*/ 0 w 838"/>
                    <a:gd name="T65" fmla="*/ 0 h 832"/>
                    <a:gd name="T66" fmla="*/ 0 w 838"/>
                    <a:gd name="T67" fmla="*/ 0 h 832"/>
                    <a:gd name="T68" fmla="*/ 0 w 838"/>
                    <a:gd name="T69" fmla="*/ 0 h 832"/>
                    <a:gd name="T70" fmla="*/ 0 w 838"/>
                    <a:gd name="T71" fmla="*/ 0 h 832"/>
                    <a:gd name="T72" fmla="*/ 0 w 838"/>
                    <a:gd name="T73" fmla="*/ 0 h 832"/>
                    <a:gd name="T74" fmla="*/ 0 w 838"/>
                    <a:gd name="T75" fmla="*/ 0 h 832"/>
                    <a:gd name="T76" fmla="*/ 0 w 838"/>
                    <a:gd name="T77" fmla="*/ 0 h 832"/>
                    <a:gd name="T78" fmla="*/ 0 w 838"/>
                    <a:gd name="T79" fmla="*/ 0 h 832"/>
                    <a:gd name="T80" fmla="*/ 0 w 838"/>
                    <a:gd name="T81" fmla="*/ 0 h 832"/>
                    <a:gd name="T82" fmla="*/ 0 w 838"/>
                    <a:gd name="T83" fmla="*/ 0 h 832"/>
                    <a:gd name="T84" fmla="*/ 0 w 838"/>
                    <a:gd name="T85" fmla="*/ 0 h 832"/>
                    <a:gd name="T86" fmla="*/ 0 w 838"/>
                    <a:gd name="T87" fmla="*/ 0 h 832"/>
                    <a:gd name="T88" fmla="*/ 0 w 838"/>
                    <a:gd name="T89" fmla="*/ 0 h 832"/>
                    <a:gd name="T90" fmla="*/ 0 w 838"/>
                    <a:gd name="T91" fmla="*/ 0 h 832"/>
                    <a:gd name="T92" fmla="*/ 0 w 838"/>
                    <a:gd name="T93" fmla="*/ 0 h 832"/>
                    <a:gd name="T94" fmla="*/ 0 w 838"/>
                    <a:gd name="T95" fmla="*/ 0 h 832"/>
                    <a:gd name="T96" fmla="*/ 0 w 838"/>
                    <a:gd name="T97" fmla="*/ 0 h 832"/>
                    <a:gd name="T98" fmla="*/ 0 w 838"/>
                    <a:gd name="T99" fmla="*/ 0 h 832"/>
                    <a:gd name="T100" fmla="*/ 0 w 838"/>
                    <a:gd name="T101" fmla="*/ 0 h 832"/>
                    <a:gd name="T102" fmla="*/ 0 w 838"/>
                    <a:gd name="T103" fmla="*/ 0 h 832"/>
                    <a:gd name="T104" fmla="*/ 0 w 838"/>
                    <a:gd name="T105" fmla="*/ 0 h 832"/>
                    <a:gd name="T106" fmla="*/ 0 w 838"/>
                    <a:gd name="T107" fmla="*/ 0 h 832"/>
                    <a:gd name="T108" fmla="*/ 0 w 838"/>
                    <a:gd name="T109" fmla="*/ 0 h 832"/>
                    <a:gd name="T110" fmla="*/ 0 w 838"/>
                    <a:gd name="T111" fmla="*/ 0 h 832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0" t="0" r="r" b="b"/>
                  <a:pathLst>
                    <a:path w="838" h="832">
                      <a:moveTo>
                        <a:pt x="155" y="0"/>
                      </a:moveTo>
                      <a:lnTo>
                        <a:pt x="253" y="30"/>
                      </a:lnTo>
                      <a:lnTo>
                        <a:pt x="298" y="70"/>
                      </a:lnTo>
                      <a:lnTo>
                        <a:pt x="326" y="153"/>
                      </a:lnTo>
                      <a:lnTo>
                        <a:pt x="326" y="228"/>
                      </a:lnTo>
                      <a:lnTo>
                        <a:pt x="311" y="272"/>
                      </a:lnTo>
                      <a:lnTo>
                        <a:pt x="320" y="350"/>
                      </a:lnTo>
                      <a:lnTo>
                        <a:pt x="320" y="408"/>
                      </a:lnTo>
                      <a:lnTo>
                        <a:pt x="306" y="423"/>
                      </a:lnTo>
                      <a:lnTo>
                        <a:pt x="320" y="445"/>
                      </a:lnTo>
                      <a:lnTo>
                        <a:pt x="329" y="467"/>
                      </a:lnTo>
                      <a:lnTo>
                        <a:pt x="311" y="490"/>
                      </a:lnTo>
                      <a:lnTo>
                        <a:pt x="311" y="513"/>
                      </a:lnTo>
                      <a:lnTo>
                        <a:pt x="347" y="521"/>
                      </a:lnTo>
                      <a:lnTo>
                        <a:pt x="343" y="544"/>
                      </a:lnTo>
                      <a:lnTo>
                        <a:pt x="378" y="557"/>
                      </a:lnTo>
                      <a:lnTo>
                        <a:pt x="411" y="548"/>
                      </a:lnTo>
                      <a:lnTo>
                        <a:pt x="433" y="557"/>
                      </a:lnTo>
                      <a:lnTo>
                        <a:pt x="532" y="571"/>
                      </a:lnTo>
                      <a:lnTo>
                        <a:pt x="622" y="567"/>
                      </a:lnTo>
                      <a:lnTo>
                        <a:pt x="679" y="571"/>
                      </a:lnTo>
                      <a:lnTo>
                        <a:pt x="717" y="594"/>
                      </a:lnTo>
                      <a:lnTo>
                        <a:pt x="807" y="594"/>
                      </a:lnTo>
                      <a:lnTo>
                        <a:pt x="838" y="625"/>
                      </a:lnTo>
                      <a:lnTo>
                        <a:pt x="838" y="660"/>
                      </a:lnTo>
                      <a:lnTo>
                        <a:pt x="833" y="719"/>
                      </a:lnTo>
                      <a:lnTo>
                        <a:pt x="762" y="738"/>
                      </a:lnTo>
                      <a:lnTo>
                        <a:pt x="762" y="700"/>
                      </a:lnTo>
                      <a:lnTo>
                        <a:pt x="757" y="669"/>
                      </a:lnTo>
                      <a:lnTo>
                        <a:pt x="743" y="656"/>
                      </a:lnTo>
                      <a:lnTo>
                        <a:pt x="739" y="692"/>
                      </a:lnTo>
                      <a:lnTo>
                        <a:pt x="734" y="738"/>
                      </a:lnTo>
                      <a:lnTo>
                        <a:pt x="717" y="765"/>
                      </a:lnTo>
                      <a:lnTo>
                        <a:pt x="685" y="800"/>
                      </a:lnTo>
                      <a:lnTo>
                        <a:pt x="610" y="818"/>
                      </a:lnTo>
                      <a:lnTo>
                        <a:pt x="550" y="828"/>
                      </a:lnTo>
                      <a:lnTo>
                        <a:pt x="482" y="832"/>
                      </a:lnTo>
                      <a:lnTo>
                        <a:pt x="569" y="782"/>
                      </a:lnTo>
                      <a:lnTo>
                        <a:pt x="627" y="738"/>
                      </a:lnTo>
                      <a:lnTo>
                        <a:pt x="639" y="700"/>
                      </a:lnTo>
                      <a:lnTo>
                        <a:pt x="631" y="669"/>
                      </a:lnTo>
                      <a:lnTo>
                        <a:pt x="582" y="665"/>
                      </a:lnTo>
                      <a:lnTo>
                        <a:pt x="564" y="700"/>
                      </a:lnTo>
                      <a:lnTo>
                        <a:pt x="550" y="742"/>
                      </a:lnTo>
                      <a:lnTo>
                        <a:pt x="505" y="787"/>
                      </a:lnTo>
                      <a:lnTo>
                        <a:pt x="456" y="823"/>
                      </a:lnTo>
                      <a:lnTo>
                        <a:pt x="406" y="828"/>
                      </a:lnTo>
                      <a:lnTo>
                        <a:pt x="329" y="823"/>
                      </a:lnTo>
                      <a:lnTo>
                        <a:pt x="411" y="759"/>
                      </a:lnTo>
                      <a:lnTo>
                        <a:pt x="469" y="727"/>
                      </a:lnTo>
                      <a:lnTo>
                        <a:pt x="514" y="692"/>
                      </a:lnTo>
                      <a:lnTo>
                        <a:pt x="528" y="665"/>
                      </a:lnTo>
                      <a:lnTo>
                        <a:pt x="524" y="637"/>
                      </a:lnTo>
                      <a:lnTo>
                        <a:pt x="497" y="633"/>
                      </a:lnTo>
                      <a:lnTo>
                        <a:pt x="465" y="660"/>
                      </a:lnTo>
                      <a:lnTo>
                        <a:pt x="447" y="697"/>
                      </a:lnTo>
                      <a:lnTo>
                        <a:pt x="406" y="742"/>
                      </a:lnTo>
                      <a:lnTo>
                        <a:pt x="356" y="765"/>
                      </a:lnTo>
                      <a:lnTo>
                        <a:pt x="320" y="787"/>
                      </a:lnTo>
                      <a:lnTo>
                        <a:pt x="280" y="805"/>
                      </a:lnTo>
                      <a:lnTo>
                        <a:pt x="234" y="813"/>
                      </a:lnTo>
                      <a:lnTo>
                        <a:pt x="181" y="813"/>
                      </a:lnTo>
                      <a:lnTo>
                        <a:pt x="129" y="804"/>
                      </a:lnTo>
                      <a:lnTo>
                        <a:pt x="244" y="765"/>
                      </a:lnTo>
                      <a:lnTo>
                        <a:pt x="288" y="742"/>
                      </a:lnTo>
                      <a:lnTo>
                        <a:pt x="320" y="700"/>
                      </a:lnTo>
                      <a:lnTo>
                        <a:pt x="326" y="665"/>
                      </a:lnTo>
                      <a:lnTo>
                        <a:pt x="298" y="665"/>
                      </a:lnTo>
                      <a:lnTo>
                        <a:pt x="285" y="697"/>
                      </a:lnTo>
                      <a:lnTo>
                        <a:pt x="262" y="723"/>
                      </a:lnTo>
                      <a:lnTo>
                        <a:pt x="225" y="751"/>
                      </a:lnTo>
                      <a:lnTo>
                        <a:pt x="185" y="779"/>
                      </a:lnTo>
                      <a:lnTo>
                        <a:pt x="132" y="802"/>
                      </a:lnTo>
                      <a:lnTo>
                        <a:pt x="91" y="787"/>
                      </a:lnTo>
                      <a:lnTo>
                        <a:pt x="72" y="765"/>
                      </a:lnTo>
                      <a:lnTo>
                        <a:pt x="42" y="709"/>
                      </a:lnTo>
                      <a:lnTo>
                        <a:pt x="100" y="697"/>
                      </a:lnTo>
                      <a:lnTo>
                        <a:pt x="212" y="683"/>
                      </a:lnTo>
                      <a:lnTo>
                        <a:pt x="280" y="652"/>
                      </a:lnTo>
                      <a:lnTo>
                        <a:pt x="315" y="621"/>
                      </a:lnTo>
                      <a:lnTo>
                        <a:pt x="329" y="585"/>
                      </a:lnTo>
                      <a:lnTo>
                        <a:pt x="334" y="567"/>
                      </a:lnTo>
                      <a:lnTo>
                        <a:pt x="315" y="567"/>
                      </a:lnTo>
                      <a:lnTo>
                        <a:pt x="293" y="594"/>
                      </a:lnTo>
                      <a:lnTo>
                        <a:pt x="257" y="642"/>
                      </a:lnTo>
                      <a:lnTo>
                        <a:pt x="176" y="669"/>
                      </a:lnTo>
                      <a:lnTo>
                        <a:pt x="100" y="693"/>
                      </a:lnTo>
                      <a:lnTo>
                        <a:pt x="42" y="709"/>
                      </a:lnTo>
                      <a:lnTo>
                        <a:pt x="19" y="616"/>
                      </a:lnTo>
                      <a:lnTo>
                        <a:pt x="14" y="548"/>
                      </a:lnTo>
                      <a:lnTo>
                        <a:pt x="14" y="489"/>
                      </a:lnTo>
                      <a:lnTo>
                        <a:pt x="91" y="530"/>
                      </a:lnTo>
                      <a:lnTo>
                        <a:pt x="181" y="548"/>
                      </a:lnTo>
                      <a:lnTo>
                        <a:pt x="253" y="544"/>
                      </a:lnTo>
                      <a:lnTo>
                        <a:pt x="271" y="536"/>
                      </a:lnTo>
                      <a:lnTo>
                        <a:pt x="280" y="513"/>
                      </a:lnTo>
                      <a:lnTo>
                        <a:pt x="239" y="513"/>
                      </a:lnTo>
                      <a:lnTo>
                        <a:pt x="196" y="526"/>
                      </a:lnTo>
                      <a:lnTo>
                        <a:pt x="88" y="530"/>
                      </a:lnTo>
                      <a:lnTo>
                        <a:pt x="14" y="490"/>
                      </a:lnTo>
                      <a:lnTo>
                        <a:pt x="10" y="405"/>
                      </a:lnTo>
                      <a:lnTo>
                        <a:pt x="5" y="345"/>
                      </a:lnTo>
                      <a:lnTo>
                        <a:pt x="0" y="287"/>
                      </a:lnTo>
                      <a:lnTo>
                        <a:pt x="10" y="188"/>
                      </a:lnTo>
                      <a:lnTo>
                        <a:pt x="32" y="153"/>
                      </a:lnTo>
                      <a:lnTo>
                        <a:pt x="100" y="108"/>
                      </a:lnTo>
                      <a:lnTo>
                        <a:pt x="78" y="113"/>
                      </a:lnTo>
                      <a:lnTo>
                        <a:pt x="10" y="143"/>
                      </a:lnTo>
                      <a:lnTo>
                        <a:pt x="37" y="81"/>
                      </a:lnTo>
                      <a:lnTo>
                        <a:pt x="60" y="48"/>
                      </a:lnTo>
                      <a:lnTo>
                        <a:pt x="78" y="26"/>
                      </a:lnTo>
                      <a:lnTo>
                        <a:pt x="155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62" name="Freeform 180"/>
                <p:cNvSpPr>
                  <a:spLocks/>
                </p:cNvSpPr>
                <p:nvPr/>
              </p:nvSpPr>
              <p:spPr bwMode="auto">
                <a:xfrm>
                  <a:off x="231" y="1940"/>
                  <a:ext cx="42" cy="38"/>
                </a:xfrm>
                <a:custGeom>
                  <a:avLst/>
                  <a:gdLst>
                    <a:gd name="T0" fmla="*/ 0 w 209"/>
                    <a:gd name="T1" fmla="*/ 0 h 187"/>
                    <a:gd name="T2" fmla="*/ 0 w 209"/>
                    <a:gd name="T3" fmla="*/ 0 h 187"/>
                    <a:gd name="T4" fmla="*/ 0 w 209"/>
                    <a:gd name="T5" fmla="*/ 0 h 187"/>
                    <a:gd name="T6" fmla="*/ 0 w 209"/>
                    <a:gd name="T7" fmla="*/ 0 h 187"/>
                    <a:gd name="T8" fmla="*/ 0 w 209"/>
                    <a:gd name="T9" fmla="*/ 0 h 187"/>
                    <a:gd name="T10" fmla="*/ 0 w 209"/>
                    <a:gd name="T11" fmla="*/ 0 h 187"/>
                    <a:gd name="T12" fmla="*/ 0 w 209"/>
                    <a:gd name="T13" fmla="*/ 0 h 187"/>
                    <a:gd name="T14" fmla="*/ 0 w 209"/>
                    <a:gd name="T15" fmla="*/ 0 h 187"/>
                    <a:gd name="T16" fmla="*/ 0 w 209"/>
                    <a:gd name="T17" fmla="*/ 0 h 187"/>
                    <a:gd name="T18" fmla="*/ 0 w 209"/>
                    <a:gd name="T19" fmla="*/ 0 h 187"/>
                    <a:gd name="T20" fmla="*/ 0 w 209"/>
                    <a:gd name="T21" fmla="*/ 0 h 187"/>
                    <a:gd name="T22" fmla="*/ 0 w 209"/>
                    <a:gd name="T23" fmla="*/ 0 h 187"/>
                    <a:gd name="T24" fmla="*/ 0 w 209"/>
                    <a:gd name="T25" fmla="*/ 0 h 187"/>
                    <a:gd name="T26" fmla="*/ 0 w 209"/>
                    <a:gd name="T27" fmla="*/ 0 h 187"/>
                    <a:gd name="T28" fmla="*/ 0 w 209"/>
                    <a:gd name="T29" fmla="*/ 0 h 187"/>
                    <a:gd name="T30" fmla="*/ 0 w 209"/>
                    <a:gd name="T31" fmla="*/ 0 h 187"/>
                    <a:gd name="T32" fmla="*/ 0 w 209"/>
                    <a:gd name="T33" fmla="*/ 0 h 187"/>
                    <a:gd name="T34" fmla="*/ 0 w 209"/>
                    <a:gd name="T35" fmla="*/ 0 h 187"/>
                    <a:gd name="T36" fmla="*/ 0 w 209"/>
                    <a:gd name="T37" fmla="*/ 0 h 187"/>
                    <a:gd name="T38" fmla="*/ 0 w 209"/>
                    <a:gd name="T39" fmla="*/ 0 h 187"/>
                    <a:gd name="T40" fmla="*/ 0 w 209"/>
                    <a:gd name="T41" fmla="*/ 0 h 187"/>
                    <a:gd name="T42" fmla="*/ 0 w 209"/>
                    <a:gd name="T43" fmla="*/ 0 h 187"/>
                    <a:gd name="T44" fmla="*/ 0 w 209"/>
                    <a:gd name="T45" fmla="*/ 0 h 187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209" h="187">
                      <a:moveTo>
                        <a:pt x="209" y="0"/>
                      </a:moveTo>
                      <a:lnTo>
                        <a:pt x="209" y="15"/>
                      </a:lnTo>
                      <a:lnTo>
                        <a:pt x="182" y="51"/>
                      </a:lnTo>
                      <a:lnTo>
                        <a:pt x="157" y="71"/>
                      </a:lnTo>
                      <a:lnTo>
                        <a:pt x="100" y="113"/>
                      </a:lnTo>
                      <a:lnTo>
                        <a:pt x="77" y="130"/>
                      </a:lnTo>
                      <a:lnTo>
                        <a:pt x="25" y="170"/>
                      </a:lnTo>
                      <a:lnTo>
                        <a:pt x="82" y="152"/>
                      </a:lnTo>
                      <a:lnTo>
                        <a:pt x="140" y="135"/>
                      </a:lnTo>
                      <a:lnTo>
                        <a:pt x="198" y="130"/>
                      </a:lnTo>
                      <a:lnTo>
                        <a:pt x="194" y="147"/>
                      </a:lnTo>
                      <a:lnTo>
                        <a:pt x="100" y="164"/>
                      </a:lnTo>
                      <a:lnTo>
                        <a:pt x="52" y="184"/>
                      </a:lnTo>
                      <a:lnTo>
                        <a:pt x="25" y="187"/>
                      </a:lnTo>
                      <a:lnTo>
                        <a:pt x="2" y="180"/>
                      </a:lnTo>
                      <a:lnTo>
                        <a:pt x="0" y="158"/>
                      </a:lnTo>
                      <a:lnTo>
                        <a:pt x="18" y="141"/>
                      </a:lnTo>
                      <a:lnTo>
                        <a:pt x="44" y="116"/>
                      </a:lnTo>
                      <a:lnTo>
                        <a:pt x="75" y="80"/>
                      </a:lnTo>
                      <a:lnTo>
                        <a:pt x="107" y="40"/>
                      </a:lnTo>
                      <a:lnTo>
                        <a:pt x="144" y="12"/>
                      </a:lnTo>
                      <a:lnTo>
                        <a:pt x="184" y="2"/>
                      </a:lnTo>
                      <a:lnTo>
                        <a:pt x="209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63" name="Freeform 181"/>
                <p:cNvSpPr>
                  <a:spLocks/>
                </p:cNvSpPr>
                <p:nvPr/>
              </p:nvSpPr>
              <p:spPr bwMode="auto">
                <a:xfrm>
                  <a:off x="232" y="1909"/>
                  <a:ext cx="39" cy="49"/>
                </a:xfrm>
                <a:custGeom>
                  <a:avLst/>
                  <a:gdLst>
                    <a:gd name="T0" fmla="*/ 0 w 192"/>
                    <a:gd name="T1" fmla="*/ 0 h 246"/>
                    <a:gd name="T2" fmla="*/ 0 w 192"/>
                    <a:gd name="T3" fmla="*/ 0 h 246"/>
                    <a:gd name="T4" fmla="*/ 0 w 192"/>
                    <a:gd name="T5" fmla="*/ 0 h 246"/>
                    <a:gd name="T6" fmla="*/ 0 w 192"/>
                    <a:gd name="T7" fmla="*/ 0 h 246"/>
                    <a:gd name="T8" fmla="*/ 0 w 192"/>
                    <a:gd name="T9" fmla="*/ 0 h 246"/>
                    <a:gd name="T10" fmla="*/ 0 w 192"/>
                    <a:gd name="T11" fmla="*/ 0 h 246"/>
                    <a:gd name="T12" fmla="*/ 0 w 192"/>
                    <a:gd name="T13" fmla="*/ 0 h 246"/>
                    <a:gd name="T14" fmla="*/ 0 w 192"/>
                    <a:gd name="T15" fmla="*/ 0 h 246"/>
                    <a:gd name="T16" fmla="*/ 0 w 192"/>
                    <a:gd name="T17" fmla="*/ 0 h 246"/>
                    <a:gd name="T18" fmla="*/ 0 w 192"/>
                    <a:gd name="T19" fmla="*/ 0 h 246"/>
                    <a:gd name="T20" fmla="*/ 0 w 192"/>
                    <a:gd name="T21" fmla="*/ 0 h 246"/>
                    <a:gd name="T22" fmla="*/ 0 w 192"/>
                    <a:gd name="T23" fmla="*/ 0 h 246"/>
                    <a:gd name="T24" fmla="*/ 0 w 192"/>
                    <a:gd name="T25" fmla="*/ 0 h 246"/>
                    <a:gd name="T26" fmla="*/ 0 w 192"/>
                    <a:gd name="T27" fmla="*/ 0 h 246"/>
                    <a:gd name="T28" fmla="*/ 0 w 192"/>
                    <a:gd name="T29" fmla="*/ 0 h 246"/>
                    <a:gd name="T30" fmla="*/ 0 w 192"/>
                    <a:gd name="T31" fmla="*/ 0 h 246"/>
                    <a:gd name="T32" fmla="*/ 0 w 192"/>
                    <a:gd name="T33" fmla="*/ 0 h 24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192" h="246">
                      <a:moveTo>
                        <a:pt x="156" y="0"/>
                      </a:moveTo>
                      <a:lnTo>
                        <a:pt x="183" y="4"/>
                      </a:lnTo>
                      <a:lnTo>
                        <a:pt x="192" y="27"/>
                      </a:lnTo>
                      <a:lnTo>
                        <a:pt x="190" y="46"/>
                      </a:lnTo>
                      <a:lnTo>
                        <a:pt x="174" y="71"/>
                      </a:lnTo>
                      <a:lnTo>
                        <a:pt x="152" y="78"/>
                      </a:lnTo>
                      <a:lnTo>
                        <a:pt x="110" y="106"/>
                      </a:lnTo>
                      <a:lnTo>
                        <a:pt x="69" y="140"/>
                      </a:lnTo>
                      <a:lnTo>
                        <a:pt x="41" y="184"/>
                      </a:lnTo>
                      <a:lnTo>
                        <a:pt x="8" y="231"/>
                      </a:lnTo>
                      <a:lnTo>
                        <a:pt x="0" y="246"/>
                      </a:lnTo>
                      <a:lnTo>
                        <a:pt x="8" y="190"/>
                      </a:lnTo>
                      <a:lnTo>
                        <a:pt x="16" y="141"/>
                      </a:lnTo>
                      <a:lnTo>
                        <a:pt x="31" y="99"/>
                      </a:lnTo>
                      <a:lnTo>
                        <a:pt x="57" y="60"/>
                      </a:lnTo>
                      <a:lnTo>
                        <a:pt x="128" y="6"/>
                      </a:lnTo>
                      <a:lnTo>
                        <a:pt x="156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64" name="Freeform 182"/>
                <p:cNvSpPr>
                  <a:spLocks/>
                </p:cNvSpPr>
                <p:nvPr/>
              </p:nvSpPr>
              <p:spPr bwMode="auto">
                <a:xfrm>
                  <a:off x="237" y="1860"/>
                  <a:ext cx="41" cy="29"/>
                </a:xfrm>
                <a:custGeom>
                  <a:avLst/>
                  <a:gdLst>
                    <a:gd name="T0" fmla="*/ 0 w 204"/>
                    <a:gd name="T1" fmla="*/ 0 h 141"/>
                    <a:gd name="T2" fmla="*/ 0 w 204"/>
                    <a:gd name="T3" fmla="*/ 0 h 141"/>
                    <a:gd name="T4" fmla="*/ 0 w 204"/>
                    <a:gd name="T5" fmla="*/ 0 h 141"/>
                    <a:gd name="T6" fmla="*/ 0 w 204"/>
                    <a:gd name="T7" fmla="*/ 0 h 141"/>
                    <a:gd name="T8" fmla="*/ 0 w 204"/>
                    <a:gd name="T9" fmla="*/ 0 h 141"/>
                    <a:gd name="T10" fmla="*/ 0 w 204"/>
                    <a:gd name="T11" fmla="*/ 0 h 141"/>
                    <a:gd name="T12" fmla="*/ 0 w 204"/>
                    <a:gd name="T13" fmla="*/ 0 h 141"/>
                    <a:gd name="T14" fmla="*/ 0 w 204"/>
                    <a:gd name="T15" fmla="*/ 0 h 141"/>
                    <a:gd name="T16" fmla="*/ 0 w 204"/>
                    <a:gd name="T17" fmla="*/ 0 h 141"/>
                    <a:gd name="T18" fmla="*/ 0 w 204"/>
                    <a:gd name="T19" fmla="*/ 0 h 14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04" h="141">
                      <a:moveTo>
                        <a:pt x="204" y="141"/>
                      </a:moveTo>
                      <a:lnTo>
                        <a:pt x="169" y="110"/>
                      </a:lnTo>
                      <a:lnTo>
                        <a:pt x="111" y="89"/>
                      </a:lnTo>
                      <a:lnTo>
                        <a:pt x="71" y="78"/>
                      </a:lnTo>
                      <a:lnTo>
                        <a:pt x="0" y="0"/>
                      </a:lnTo>
                      <a:lnTo>
                        <a:pt x="53" y="30"/>
                      </a:lnTo>
                      <a:lnTo>
                        <a:pt x="103" y="51"/>
                      </a:lnTo>
                      <a:lnTo>
                        <a:pt x="138" y="69"/>
                      </a:lnTo>
                      <a:lnTo>
                        <a:pt x="155" y="89"/>
                      </a:lnTo>
                      <a:lnTo>
                        <a:pt x="204" y="141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65" name="Freeform 183"/>
                <p:cNvSpPr>
                  <a:spLocks/>
                </p:cNvSpPr>
                <p:nvPr/>
              </p:nvSpPr>
              <p:spPr bwMode="auto">
                <a:xfrm>
                  <a:off x="286" y="1913"/>
                  <a:ext cx="23" cy="73"/>
                </a:xfrm>
                <a:custGeom>
                  <a:avLst/>
                  <a:gdLst>
                    <a:gd name="T0" fmla="*/ 0 w 115"/>
                    <a:gd name="T1" fmla="*/ 0 h 368"/>
                    <a:gd name="T2" fmla="*/ 0 w 115"/>
                    <a:gd name="T3" fmla="*/ 0 h 368"/>
                    <a:gd name="T4" fmla="*/ 0 w 115"/>
                    <a:gd name="T5" fmla="*/ 0 h 368"/>
                    <a:gd name="T6" fmla="*/ 0 w 115"/>
                    <a:gd name="T7" fmla="*/ 0 h 368"/>
                    <a:gd name="T8" fmla="*/ 0 w 115"/>
                    <a:gd name="T9" fmla="*/ 0 h 368"/>
                    <a:gd name="T10" fmla="*/ 0 w 115"/>
                    <a:gd name="T11" fmla="*/ 0 h 368"/>
                    <a:gd name="T12" fmla="*/ 0 w 115"/>
                    <a:gd name="T13" fmla="*/ 0 h 368"/>
                    <a:gd name="T14" fmla="*/ 0 w 115"/>
                    <a:gd name="T15" fmla="*/ 0 h 368"/>
                    <a:gd name="T16" fmla="*/ 0 w 115"/>
                    <a:gd name="T17" fmla="*/ 0 h 368"/>
                    <a:gd name="T18" fmla="*/ 0 w 115"/>
                    <a:gd name="T19" fmla="*/ 0 h 368"/>
                    <a:gd name="T20" fmla="*/ 0 w 115"/>
                    <a:gd name="T21" fmla="*/ 0 h 368"/>
                    <a:gd name="T22" fmla="*/ 0 w 115"/>
                    <a:gd name="T23" fmla="*/ 0 h 368"/>
                    <a:gd name="T24" fmla="*/ 0 w 115"/>
                    <a:gd name="T25" fmla="*/ 0 h 368"/>
                    <a:gd name="T26" fmla="*/ 0 w 115"/>
                    <a:gd name="T27" fmla="*/ 0 h 368"/>
                    <a:gd name="T28" fmla="*/ 0 w 115"/>
                    <a:gd name="T29" fmla="*/ 0 h 368"/>
                    <a:gd name="T30" fmla="*/ 0 w 115"/>
                    <a:gd name="T31" fmla="*/ 0 h 368"/>
                    <a:gd name="T32" fmla="*/ 0 w 115"/>
                    <a:gd name="T33" fmla="*/ 0 h 368"/>
                    <a:gd name="T34" fmla="*/ 0 w 115"/>
                    <a:gd name="T35" fmla="*/ 0 h 368"/>
                    <a:gd name="T36" fmla="*/ 0 w 115"/>
                    <a:gd name="T37" fmla="*/ 0 h 36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15" h="368">
                      <a:moveTo>
                        <a:pt x="115" y="368"/>
                      </a:moveTo>
                      <a:lnTo>
                        <a:pt x="58" y="368"/>
                      </a:lnTo>
                      <a:lnTo>
                        <a:pt x="40" y="364"/>
                      </a:lnTo>
                      <a:lnTo>
                        <a:pt x="40" y="349"/>
                      </a:lnTo>
                      <a:lnTo>
                        <a:pt x="28" y="336"/>
                      </a:lnTo>
                      <a:lnTo>
                        <a:pt x="9" y="323"/>
                      </a:lnTo>
                      <a:lnTo>
                        <a:pt x="19" y="309"/>
                      </a:lnTo>
                      <a:lnTo>
                        <a:pt x="19" y="291"/>
                      </a:lnTo>
                      <a:lnTo>
                        <a:pt x="5" y="269"/>
                      </a:lnTo>
                      <a:lnTo>
                        <a:pt x="5" y="246"/>
                      </a:lnTo>
                      <a:lnTo>
                        <a:pt x="14" y="219"/>
                      </a:lnTo>
                      <a:lnTo>
                        <a:pt x="14" y="161"/>
                      </a:lnTo>
                      <a:lnTo>
                        <a:pt x="0" y="107"/>
                      </a:lnTo>
                      <a:lnTo>
                        <a:pt x="5" y="67"/>
                      </a:lnTo>
                      <a:lnTo>
                        <a:pt x="5" y="0"/>
                      </a:lnTo>
                      <a:lnTo>
                        <a:pt x="40" y="101"/>
                      </a:lnTo>
                      <a:lnTo>
                        <a:pt x="71" y="197"/>
                      </a:lnTo>
                      <a:lnTo>
                        <a:pt x="93" y="300"/>
                      </a:lnTo>
                      <a:lnTo>
                        <a:pt x="115" y="368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66" name="Freeform 184"/>
                <p:cNvSpPr>
                  <a:spLocks/>
                </p:cNvSpPr>
                <p:nvPr/>
              </p:nvSpPr>
              <p:spPr bwMode="auto">
                <a:xfrm>
                  <a:off x="233" y="1992"/>
                  <a:ext cx="41" cy="14"/>
                </a:xfrm>
                <a:custGeom>
                  <a:avLst/>
                  <a:gdLst>
                    <a:gd name="T0" fmla="*/ 0 w 206"/>
                    <a:gd name="T1" fmla="*/ 0 h 69"/>
                    <a:gd name="T2" fmla="*/ 0 w 206"/>
                    <a:gd name="T3" fmla="*/ 0 h 69"/>
                    <a:gd name="T4" fmla="*/ 0 w 206"/>
                    <a:gd name="T5" fmla="*/ 0 h 69"/>
                    <a:gd name="T6" fmla="*/ 0 w 206"/>
                    <a:gd name="T7" fmla="*/ 0 h 69"/>
                    <a:gd name="T8" fmla="*/ 0 w 206"/>
                    <a:gd name="T9" fmla="*/ 0 h 69"/>
                    <a:gd name="T10" fmla="*/ 0 w 206"/>
                    <a:gd name="T11" fmla="*/ 0 h 69"/>
                    <a:gd name="T12" fmla="*/ 0 w 206"/>
                    <a:gd name="T13" fmla="*/ 0 h 69"/>
                    <a:gd name="T14" fmla="*/ 0 w 206"/>
                    <a:gd name="T15" fmla="*/ 0 h 69"/>
                    <a:gd name="T16" fmla="*/ 0 w 206"/>
                    <a:gd name="T17" fmla="*/ 0 h 69"/>
                    <a:gd name="T18" fmla="*/ 0 w 206"/>
                    <a:gd name="T19" fmla="*/ 0 h 69"/>
                    <a:gd name="T20" fmla="*/ 0 w 206"/>
                    <a:gd name="T21" fmla="*/ 0 h 6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06" h="69">
                      <a:moveTo>
                        <a:pt x="42" y="34"/>
                      </a:moveTo>
                      <a:lnTo>
                        <a:pt x="87" y="15"/>
                      </a:lnTo>
                      <a:lnTo>
                        <a:pt x="129" y="3"/>
                      </a:lnTo>
                      <a:lnTo>
                        <a:pt x="184" y="0"/>
                      </a:lnTo>
                      <a:lnTo>
                        <a:pt x="206" y="4"/>
                      </a:lnTo>
                      <a:lnTo>
                        <a:pt x="196" y="26"/>
                      </a:lnTo>
                      <a:lnTo>
                        <a:pt x="174" y="43"/>
                      </a:lnTo>
                      <a:lnTo>
                        <a:pt x="126" y="57"/>
                      </a:lnTo>
                      <a:lnTo>
                        <a:pt x="50" y="69"/>
                      </a:lnTo>
                      <a:lnTo>
                        <a:pt x="0" y="65"/>
                      </a:lnTo>
                      <a:lnTo>
                        <a:pt x="42" y="34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67" name="Freeform 185"/>
                <p:cNvSpPr>
                  <a:spLocks/>
                </p:cNvSpPr>
                <p:nvPr/>
              </p:nvSpPr>
              <p:spPr bwMode="auto">
                <a:xfrm>
                  <a:off x="284" y="1999"/>
                  <a:ext cx="25" cy="31"/>
                </a:xfrm>
                <a:custGeom>
                  <a:avLst/>
                  <a:gdLst>
                    <a:gd name="T0" fmla="*/ 0 w 124"/>
                    <a:gd name="T1" fmla="*/ 0 h 154"/>
                    <a:gd name="T2" fmla="*/ 0 w 124"/>
                    <a:gd name="T3" fmla="*/ 0 h 154"/>
                    <a:gd name="T4" fmla="*/ 0 w 124"/>
                    <a:gd name="T5" fmla="*/ 0 h 154"/>
                    <a:gd name="T6" fmla="*/ 0 w 124"/>
                    <a:gd name="T7" fmla="*/ 0 h 154"/>
                    <a:gd name="T8" fmla="*/ 0 w 124"/>
                    <a:gd name="T9" fmla="*/ 0 h 154"/>
                    <a:gd name="T10" fmla="*/ 0 w 124"/>
                    <a:gd name="T11" fmla="*/ 0 h 154"/>
                    <a:gd name="T12" fmla="*/ 0 w 124"/>
                    <a:gd name="T13" fmla="*/ 0 h 154"/>
                    <a:gd name="T14" fmla="*/ 0 w 124"/>
                    <a:gd name="T15" fmla="*/ 0 h 154"/>
                    <a:gd name="T16" fmla="*/ 0 w 124"/>
                    <a:gd name="T17" fmla="*/ 0 h 154"/>
                    <a:gd name="T18" fmla="*/ 0 w 124"/>
                    <a:gd name="T19" fmla="*/ 0 h 154"/>
                    <a:gd name="T20" fmla="*/ 0 w 124"/>
                    <a:gd name="T21" fmla="*/ 0 h 154"/>
                    <a:gd name="T22" fmla="*/ 0 w 124"/>
                    <a:gd name="T23" fmla="*/ 0 h 154"/>
                    <a:gd name="T24" fmla="*/ 0 w 124"/>
                    <a:gd name="T25" fmla="*/ 0 h 15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24" h="154">
                      <a:moveTo>
                        <a:pt x="67" y="43"/>
                      </a:moveTo>
                      <a:lnTo>
                        <a:pt x="82" y="9"/>
                      </a:lnTo>
                      <a:lnTo>
                        <a:pt x="106" y="0"/>
                      </a:lnTo>
                      <a:lnTo>
                        <a:pt x="122" y="7"/>
                      </a:lnTo>
                      <a:lnTo>
                        <a:pt x="124" y="25"/>
                      </a:lnTo>
                      <a:lnTo>
                        <a:pt x="114" y="55"/>
                      </a:lnTo>
                      <a:lnTo>
                        <a:pt x="95" y="82"/>
                      </a:lnTo>
                      <a:lnTo>
                        <a:pt x="73" y="108"/>
                      </a:lnTo>
                      <a:lnTo>
                        <a:pt x="45" y="133"/>
                      </a:lnTo>
                      <a:lnTo>
                        <a:pt x="0" y="154"/>
                      </a:lnTo>
                      <a:lnTo>
                        <a:pt x="40" y="110"/>
                      </a:lnTo>
                      <a:lnTo>
                        <a:pt x="53" y="78"/>
                      </a:lnTo>
                      <a:lnTo>
                        <a:pt x="67" y="4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68" name="Freeform 186"/>
                <p:cNvSpPr>
                  <a:spLocks/>
                </p:cNvSpPr>
                <p:nvPr/>
              </p:nvSpPr>
              <p:spPr bwMode="auto">
                <a:xfrm>
                  <a:off x="208" y="1836"/>
                  <a:ext cx="60" cy="37"/>
                </a:xfrm>
                <a:custGeom>
                  <a:avLst/>
                  <a:gdLst>
                    <a:gd name="T0" fmla="*/ 0 w 298"/>
                    <a:gd name="T1" fmla="*/ 0 h 186"/>
                    <a:gd name="T2" fmla="*/ 0 w 298"/>
                    <a:gd name="T3" fmla="*/ 0 h 186"/>
                    <a:gd name="T4" fmla="*/ 0 w 298"/>
                    <a:gd name="T5" fmla="*/ 0 h 186"/>
                    <a:gd name="T6" fmla="*/ 0 w 298"/>
                    <a:gd name="T7" fmla="*/ 0 h 186"/>
                    <a:gd name="T8" fmla="*/ 0 w 298"/>
                    <a:gd name="T9" fmla="*/ 0 h 186"/>
                    <a:gd name="T10" fmla="*/ 0 w 298"/>
                    <a:gd name="T11" fmla="*/ 0 h 186"/>
                    <a:gd name="T12" fmla="*/ 0 w 298"/>
                    <a:gd name="T13" fmla="*/ 0 h 186"/>
                    <a:gd name="T14" fmla="*/ 0 w 298"/>
                    <a:gd name="T15" fmla="*/ 0 h 186"/>
                    <a:gd name="T16" fmla="*/ 0 w 298"/>
                    <a:gd name="T17" fmla="*/ 0 h 186"/>
                    <a:gd name="T18" fmla="*/ 0 w 298"/>
                    <a:gd name="T19" fmla="*/ 0 h 186"/>
                    <a:gd name="T20" fmla="*/ 0 w 298"/>
                    <a:gd name="T21" fmla="*/ 0 h 186"/>
                    <a:gd name="T22" fmla="*/ 0 w 298"/>
                    <a:gd name="T23" fmla="*/ 0 h 18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98" h="186">
                      <a:moveTo>
                        <a:pt x="298" y="186"/>
                      </a:moveTo>
                      <a:lnTo>
                        <a:pt x="289" y="109"/>
                      </a:lnTo>
                      <a:lnTo>
                        <a:pt x="226" y="82"/>
                      </a:lnTo>
                      <a:lnTo>
                        <a:pt x="142" y="49"/>
                      </a:lnTo>
                      <a:lnTo>
                        <a:pt x="80" y="25"/>
                      </a:lnTo>
                      <a:lnTo>
                        <a:pt x="23" y="0"/>
                      </a:lnTo>
                      <a:lnTo>
                        <a:pt x="0" y="53"/>
                      </a:lnTo>
                      <a:lnTo>
                        <a:pt x="55" y="84"/>
                      </a:lnTo>
                      <a:lnTo>
                        <a:pt x="119" y="107"/>
                      </a:lnTo>
                      <a:lnTo>
                        <a:pt x="168" y="122"/>
                      </a:lnTo>
                      <a:lnTo>
                        <a:pt x="229" y="154"/>
                      </a:lnTo>
                      <a:lnTo>
                        <a:pt x="298" y="186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grpSp>
            <p:nvGrpSpPr>
              <p:cNvPr id="269" name="Group 187"/>
              <p:cNvGrpSpPr>
                <a:grpSpLocks/>
              </p:cNvGrpSpPr>
              <p:nvPr/>
            </p:nvGrpSpPr>
            <p:grpSpPr bwMode="auto">
              <a:xfrm>
                <a:off x="494996" y="5181910"/>
                <a:ext cx="181501" cy="254365"/>
                <a:chOff x="141" y="2010"/>
                <a:chExt cx="123" cy="167"/>
              </a:xfrm>
            </p:grpSpPr>
            <p:sp>
              <p:nvSpPr>
                <p:cNvPr id="270" name="Freeform 188"/>
                <p:cNvSpPr>
                  <a:spLocks/>
                </p:cNvSpPr>
                <p:nvPr/>
              </p:nvSpPr>
              <p:spPr bwMode="auto">
                <a:xfrm>
                  <a:off x="141" y="2010"/>
                  <a:ext cx="123" cy="167"/>
                </a:xfrm>
                <a:custGeom>
                  <a:avLst/>
                  <a:gdLst>
                    <a:gd name="T0" fmla="*/ 0 w 617"/>
                    <a:gd name="T1" fmla="*/ 0 h 835"/>
                    <a:gd name="T2" fmla="*/ 0 w 617"/>
                    <a:gd name="T3" fmla="*/ 0 h 835"/>
                    <a:gd name="T4" fmla="*/ 0 w 617"/>
                    <a:gd name="T5" fmla="*/ 0 h 835"/>
                    <a:gd name="T6" fmla="*/ 0 w 617"/>
                    <a:gd name="T7" fmla="*/ 0 h 835"/>
                    <a:gd name="T8" fmla="*/ 0 w 617"/>
                    <a:gd name="T9" fmla="*/ 0 h 835"/>
                    <a:gd name="T10" fmla="*/ 0 w 617"/>
                    <a:gd name="T11" fmla="*/ 0 h 835"/>
                    <a:gd name="T12" fmla="*/ 0 w 617"/>
                    <a:gd name="T13" fmla="*/ 0 h 835"/>
                    <a:gd name="T14" fmla="*/ 0 w 617"/>
                    <a:gd name="T15" fmla="*/ 0 h 835"/>
                    <a:gd name="T16" fmla="*/ 0 w 617"/>
                    <a:gd name="T17" fmla="*/ 0 h 835"/>
                    <a:gd name="T18" fmla="*/ 0 w 617"/>
                    <a:gd name="T19" fmla="*/ 0 h 835"/>
                    <a:gd name="T20" fmla="*/ 0 w 617"/>
                    <a:gd name="T21" fmla="*/ 0 h 835"/>
                    <a:gd name="T22" fmla="*/ 0 w 617"/>
                    <a:gd name="T23" fmla="*/ 0 h 835"/>
                    <a:gd name="T24" fmla="*/ 0 w 617"/>
                    <a:gd name="T25" fmla="*/ 0 h 835"/>
                    <a:gd name="T26" fmla="*/ 0 w 617"/>
                    <a:gd name="T27" fmla="*/ 0 h 835"/>
                    <a:gd name="T28" fmla="*/ 0 w 617"/>
                    <a:gd name="T29" fmla="*/ 0 h 835"/>
                    <a:gd name="T30" fmla="*/ 0 w 617"/>
                    <a:gd name="T31" fmla="*/ 0 h 835"/>
                    <a:gd name="T32" fmla="*/ 0 w 617"/>
                    <a:gd name="T33" fmla="*/ 0 h 835"/>
                    <a:gd name="T34" fmla="*/ 0 w 617"/>
                    <a:gd name="T35" fmla="*/ 0 h 835"/>
                    <a:gd name="T36" fmla="*/ 0 w 617"/>
                    <a:gd name="T37" fmla="*/ 0 h 835"/>
                    <a:gd name="T38" fmla="*/ 0 w 617"/>
                    <a:gd name="T39" fmla="*/ 0 h 835"/>
                    <a:gd name="T40" fmla="*/ 0 w 617"/>
                    <a:gd name="T41" fmla="*/ 0 h 835"/>
                    <a:gd name="T42" fmla="*/ 0 w 617"/>
                    <a:gd name="T43" fmla="*/ 0 h 835"/>
                    <a:gd name="T44" fmla="*/ 0 w 617"/>
                    <a:gd name="T45" fmla="*/ 0 h 835"/>
                    <a:gd name="T46" fmla="*/ 0 w 617"/>
                    <a:gd name="T47" fmla="*/ 0 h 835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617" h="835">
                      <a:moveTo>
                        <a:pt x="342" y="123"/>
                      </a:moveTo>
                      <a:lnTo>
                        <a:pt x="229" y="113"/>
                      </a:lnTo>
                      <a:lnTo>
                        <a:pt x="160" y="96"/>
                      </a:lnTo>
                      <a:lnTo>
                        <a:pt x="139" y="64"/>
                      </a:lnTo>
                      <a:lnTo>
                        <a:pt x="139" y="38"/>
                      </a:lnTo>
                      <a:lnTo>
                        <a:pt x="121" y="15"/>
                      </a:lnTo>
                      <a:lnTo>
                        <a:pt x="58" y="0"/>
                      </a:lnTo>
                      <a:lnTo>
                        <a:pt x="0" y="5"/>
                      </a:lnTo>
                      <a:lnTo>
                        <a:pt x="70" y="650"/>
                      </a:lnTo>
                      <a:lnTo>
                        <a:pt x="121" y="710"/>
                      </a:lnTo>
                      <a:lnTo>
                        <a:pt x="183" y="768"/>
                      </a:lnTo>
                      <a:lnTo>
                        <a:pt x="273" y="813"/>
                      </a:lnTo>
                      <a:lnTo>
                        <a:pt x="377" y="827"/>
                      </a:lnTo>
                      <a:lnTo>
                        <a:pt x="518" y="835"/>
                      </a:lnTo>
                      <a:lnTo>
                        <a:pt x="599" y="823"/>
                      </a:lnTo>
                      <a:lnTo>
                        <a:pt x="617" y="777"/>
                      </a:lnTo>
                      <a:lnTo>
                        <a:pt x="608" y="718"/>
                      </a:lnTo>
                      <a:lnTo>
                        <a:pt x="550" y="537"/>
                      </a:lnTo>
                      <a:lnTo>
                        <a:pt x="500" y="357"/>
                      </a:lnTo>
                      <a:lnTo>
                        <a:pt x="478" y="221"/>
                      </a:lnTo>
                      <a:lnTo>
                        <a:pt x="478" y="186"/>
                      </a:lnTo>
                      <a:lnTo>
                        <a:pt x="446" y="136"/>
                      </a:lnTo>
                      <a:lnTo>
                        <a:pt x="409" y="123"/>
                      </a:lnTo>
                      <a:lnTo>
                        <a:pt x="342" y="123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71" name="Freeform 189"/>
                <p:cNvSpPr>
                  <a:spLocks/>
                </p:cNvSpPr>
                <p:nvPr/>
              </p:nvSpPr>
              <p:spPr bwMode="auto">
                <a:xfrm>
                  <a:off x="143" y="2019"/>
                  <a:ext cx="106" cy="153"/>
                </a:xfrm>
                <a:custGeom>
                  <a:avLst/>
                  <a:gdLst>
                    <a:gd name="T0" fmla="*/ 0 w 531"/>
                    <a:gd name="T1" fmla="*/ 0 h 766"/>
                    <a:gd name="T2" fmla="*/ 0 w 531"/>
                    <a:gd name="T3" fmla="*/ 0 h 766"/>
                    <a:gd name="T4" fmla="*/ 0 w 531"/>
                    <a:gd name="T5" fmla="*/ 0 h 766"/>
                    <a:gd name="T6" fmla="*/ 0 w 531"/>
                    <a:gd name="T7" fmla="*/ 0 h 766"/>
                    <a:gd name="T8" fmla="*/ 0 w 531"/>
                    <a:gd name="T9" fmla="*/ 0 h 766"/>
                    <a:gd name="T10" fmla="*/ 0 w 531"/>
                    <a:gd name="T11" fmla="*/ 0 h 766"/>
                    <a:gd name="T12" fmla="*/ 0 w 531"/>
                    <a:gd name="T13" fmla="*/ 0 h 766"/>
                    <a:gd name="T14" fmla="*/ 0 w 531"/>
                    <a:gd name="T15" fmla="*/ 0 h 766"/>
                    <a:gd name="T16" fmla="*/ 0 w 531"/>
                    <a:gd name="T17" fmla="*/ 0 h 766"/>
                    <a:gd name="T18" fmla="*/ 0 w 531"/>
                    <a:gd name="T19" fmla="*/ 0 h 766"/>
                    <a:gd name="T20" fmla="*/ 0 w 531"/>
                    <a:gd name="T21" fmla="*/ 0 h 766"/>
                    <a:gd name="T22" fmla="*/ 0 w 531"/>
                    <a:gd name="T23" fmla="*/ 0 h 766"/>
                    <a:gd name="T24" fmla="*/ 0 w 531"/>
                    <a:gd name="T25" fmla="*/ 0 h 766"/>
                    <a:gd name="T26" fmla="*/ 0 w 531"/>
                    <a:gd name="T27" fmla="*/ 0 h 766"/>
                    <a:gd name="T28" fmla="*/ 0 w 531"/>
                    <a:gd name="T29" fmla="*/ 0 h 766"/>
                    <a:gd name="T30" fmla="*/ 0 w 531"/>
                    <a:gd name="T31" fmla="*/ 0 h 766"/>
                    <a:gd name="T32" fmla="*/ 0 w 531"/>
                    <a:gd name="T33" fmla="*/ 0 h 766"/>
                    <a:gd name="T34" fmla="*/ 0 w 531"/>
                    <a:gd name="T35" fmla="*/ 0 h 766"/>
                    <a:gd name="T36" fmla="*/ 0 w 531"/>
                    <a:gd name="T37" fmla="*/ 0 h 766"/>
                    <a:gd name="T38" fmla="*/ 0 w 531"/>
                    <a:gd name="T39" fmla="*/ 0 h 766"/>
                    <a:gd name="T40" fmla="*/ 0 w 531"/>
                    <a:gd name="T41" fmla="*/ 0 h 76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531" h="766">
                      <a:moveTo>
                        <a:pt x="347" y="154"/>
                      </a:moveTo>
                      <a:lnTo>
                        <a:pt x="248" y="150"/>
                      </a:lnTo>
                      <a:lnTo>
                        <a:pt x="143" y="131"/>
                      </a:lnTo>
                      <a:lnTo>
                        <a:pt x="81" y="99"/>
                      </a:lnTo>
                      <a:lnTo>
                        <a:pt x="46" y="72"/>
                      </a:lnTo>
                      <a:lnTo>
                        <a:pt x="0" y="0"/>
                      </a:lnTo>
                      <a:lnTo>
                        <a:pt x="67" y="589"/>
                      </a:lnTo>
                      <a:lnTo>
                        <a:pt x="113" y="643"/>
                      </a:lnTo>
                      <a:lnTo>
                        <a:pt x="162" y="694"/>
                      </a:lnTo>
                      <a:lnTo>
                        <a:pt x="225" y="729"/>
                      </a:lnTo>
                      <a:lnTo>
                        <a:pt x="279" y="747"/>
                      </a:lnTo>
                      <a:lnTo>
                        <a:pt x="347" y="756"/>
                      </a:lnTo>
                      <a:lnTo>
                        <a:pt x="409" y="766"/>
                      </a:lnTo>
                      <a:lnTo>
                        <a:pt x="480" y="766"/>
                      </a:lnTo>
                      <a:lnTo>
                        <a:pt x="512" y="756"/>
                      </a:lnTo>
                      <a:lnTo>
                        <a:pt x="531" y="729"/>
                      </a:lnTo>
                      <a:lnTo>
                        <a:pt x="522" y="685"/>
                      </a:lnTo>
                      <a:lnTo>
                        <a:pt x="476" y="581"/>
                      </a:lnTo>
                      <a:lnTo>
                        <a:pt x="399" y="229"/>
                      </a:lnTo>
                      <a:lnTo>
                        <a:pt x="387" y="180"/>
                      </a:lnTo>
                      <a:lnTo>
                        <a:pt x="347" y="154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00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sp>
            <p:nvSpPr>
              <p:cNvPr id="272" name="Freeform 190"/>
              <p:cNvSpPr>
                <a:spLocks/>
              </p:cNvSpPr>
              <p:nvPr/>
            </p:nvSpPr>
            <p:spPr bwMode="auto">
              <a:xfrm>
                <a:off x="940632" y="5471305"/>
                <a:ext cx="13280" cy="214763"/>
              </a:xfrm>
              <a:custGeom>
                <a:avLst/>
                <a:gdLst>
                  <a:gd name="T0" fmla="*/ 2147483646 w 43"/>
                  <a:gd name="T1" fmla="*/ 0 h 703"/>
                  <a:gd name="T2" fmla="*/ 2147483646 w 43"/>
                  <a:gd name="T3" fmla="*/ 2147483646 h 703"/>
                  <a:gd name="T4" fmla="*/ 2147483646 w 43"/>
                  <a:gd name="T5" fmla="*/ 2147483646 h 703"/>
                  <a:gd name="T6" fmla="*/ 2147483646 w 43"/>
                  <a:gd name="T7" fmla="*/ 2147483646 h 703"/>
                  <a:gd name="T8" fmla="*/ 2147483646 w 43"/>
                  <a:gd name="T9" fmla="*/ 2147483646 h 703"/>
                  <a:gd name="T10" fmla="*/ 2147483646 w 43"/>
                  <a:gd name="T11" fmla="*/ 2147483646 h 703"/>
                  <a:gd name="T12" fmla="*/ 2147483646 w 43"/>
                  <a:gd name="T13" fmla="*/ 2147483646 h 703"/>
                  <a:gd name="T14" fmla="*/ 0 w 43"/>
                  <a:gd name="T15" fmla="*/ 2147483646 h 703"/>
                  <a:gd name="T16" fmla="*/ 2147483646 w 43"/>
                  <a:gd name="T17" fmla="*/ 2147483646 h 703"/>
                  <a:gd name="T18" fmla="*/ 2147483646 w 43"/>
                  <a:gd name="T19" fmla="*/ 2147483646 h 703"/>
                  <a:gd name="T20" fmla="*/ 2147483646 w 43"/>
                  <a:gd name="T21" fmla="*/ 2147483646 h 703"/>
                  <a:gd name="T22" fmla="*/ 2147483646 w 43"/>
                  <a:gd name="T23" fmla="*/ 2147483646 h 703"/>
                  <a:gd name="T24" fmla="*/ 2147483646 w 43"/>
                  <a:gd name="T25" fmla="*/ 2147483646 h 703"/>
                  <a:gd name="T26" fmla="*/ 2147483646 w 43"/>
                  <a:gd name="T27" fmla="*/ 2147483646 h 703"/>
                  <a:gd name="T28" fmla="*/ 2147483646 w 43"/>
                  <a:gd name="T29" fmla="*/ 0 h 703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43" h="703">
                    <a:moveTo>
                      <a:pt x="29" y="0"/>
                    </a:moveTo>
                    <a:lnTo>
                      <a:pt x="43" y="36"/>
                    </a:lnTo>
                    <a:lnTo>
                      <a:pt x="27" y="63"/>
                    </a:lnTo>
                    <a:lnTo>
                      <a:pt x="14" y="122"/>
                    </a:lnTo>
                    <a:lnTo>
                      <a:pt x="32" y="176"/>
                    </a:lnTo>
                    <a:lnTo>
                      <a:pt x="21" y="491"/>
                    </a:lnTo>
                    <a:lnTo>
                      <a:pt x="21" y="693"/>
                    </a:lnTo>
                    <a:lnTo>
                      <a:pt x="0" y="703"/>
                    </a:lnTo>
                    <a:lnTo>
                      <a:pt x="2" y="284"/>
                    </a:lnTo>
                    <a:lnTo>
                      <a:pt x="21" y="184"/>
                    </a:lnTo>
                    <a:lnTo>
                      <a:pt x="10" y="137"/>
                    </a:lnTo>
                    <a:lnTo>
                      <a:pt x="4" y="120"/>
                    </a:lnTo>
                    <a:lnTo>
                      <a:pt x="12" y="69"/>
                    </a:lnTo>
                    <a:lnTo>
                      <a:pt x="27" y="4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73" name="Freeform 191"/>
              <p:cNvSpPr>
                <a:spLocks/>
              </p:cNvSpPr>
              <p:nvPr/>
            </p:nvSpPr>
            <p:spPr bwMode="auto">
              <a:xfrm>
                <a:off x="887510" y="5474352"/>
                <a:ext cx="32463" cy="10662"/>
              </a:xfrm>
              <a:custGeom>
                <a:avLst/>
                <a:gdLst>
                  <a:gd name="T0" fmla="*/ 2147483646 w 112"/>
                  <a:gd name="T1" fmla="*/ 0 h 36"/>
                  <a:gd name="T2" fmla="*/ 2147483646 w 112"/>
                  <a:gd name="T3" fmla="*/ 2147483646 h 36"/>
                  <a:gd name="T4" fmla="*/ 2147483646 w 112"/>
                  <a:gd name="T5" fmla="*/ 2147483646 h 36"/>
                  <a:gd name="T6" fmla="*/ 0 w 112"/>
                  <a:gd name="T7" fmla="*/ 2147483646 h 36"/>
                  <a:gd name="T8" fmla="*/ 2147483646 w 112"/>
                  <a:gd name="T9" fmla="*/ 2147483646 h 36"/>
                  <a:gd name="T10" fmla="*/ 2147483646 w 112"/>
                  <a:gd name="T11" fmla="*/ 0 h 3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2" h="36">
                    <a:moveTo>
                      <a:pt x="112" y="0"/>
                    </a:moveTo>
                    <a:lnTo>
                      <a:pt x="57" y="26"/>
                    </a:lnTo>
                    <a:lnTo>
                      <a:pt x="9" y="36"/>
                    </a:lnTo>
                    <a:lnTo>
                      <a:pt x="0" y="36"/>
                    </a:lnTo>
                    <a:lnTo>
                      <a:pt x="29" y="11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274" name="Freeform 192"/>
              <p:cNvSpPr>
                <a:spLocks/>
              </p:cNvSpPr>
              <p:nvPr/>
            </p:nvSpPr>
            <p:spPr bwMode="auto">
              <a:xfrm>
                <a:off x="750278" y="4916883"/>
                <a:ext cx="44269" cy="123375"/>
              </a:xfrm>
              <a:custGeom>
                <a:avLst/>
                <a:gdLst>
                  <a:gd name="T0" fmla="*/ 0 w 150"/>
                  <a:gd name="T1" fmla="*/ 0 h 407"/>
                  <a:gd name="T2" fmla="*/ 2147483646 w 150"/>
                  <a:gd name="T3" fmla="*/ 2147483646 h 407"/>
                  <a:gd name="T4" fmla="*/ 2147483646 w 150"/>
                  <a:gd name="T5" fmla="*/ 2147483646 h 407"/>
                  <a:gd name="T6" fmla="*/ 2147483646 w 150"/>
                  <a:gd name="T7" fmla="*/ 2147483646 h 407"/>
                  <a:gd name="T8" fmla="*/ 2147483646 w 150"/>
                  <a:gd name="T9" fmla="*/ 2147483646 h 407"/>
                  <a:gd name="T10" fmla="*/ 2147483646 w 150"/>
                  <a:gd name="T11" fmla="*/ 2147483646 h 407"/>
                  <a:gd name="T12" fmla="*/ 2147483646 w 150"/>
                  <a:gd name="T13" fmla="*/ 2147483646 h 407"/>
                  <a:gd name="T14" fmla="*/ 2147483646 w 150"/>
                  <a:gd name="T15" fmla="*/ 2147483646 h 407"/>
                  <a:gd name="T16" fmla="*/ 2147483646 w 150"/>
                  <a:gd name="T17" fmla="*/ 2147483646 h 407"/>
                  <a:gd name="T18" fmla="*/ 2147483646 w 150"/>
                  <a:gd name="T19" fmla="*/ 2147483646 h 407"/>
                  <a:gd name="T20" fmla="*/ 2147483646 w 150"/>
                  <a:gd name="T21" fmla="*/ 2147483646 h 407"/>
                  <a:gd name="T22" fmla="*/ 2147483646 w 150"/>
                  <a:gd name="T23" fmla="*/ 2147483646 h 407"/>
                  <a:gd name="T24" fmla="*/ 2147483646 w 150"/>
                  <a:gd name="T25" fmla="*/ 2147483646 h 407"/>
                  <a:gd name="T26" fmla="*/ 2147483646 w 150"/>
                  <a:gd name="T27" fmla="*/ 2147483646 h 407"/>
                  <a:gd name="T28" fmla="*/ 2147483646 w 150"/>
                  <a:gd name="T29" fmla="*/ 2147483646 h 407"/>
                  <a:gd name="T30" fmla="*/ 2147483646 w 150"/>
                  <a:gd name="T31" fmla="*/ 2147483646 h 407"/>
                  <a:gd name="T32" fmla="*/ 2147483646 w 150"/>
                  <a:gd name="T33" fmla="*/ 2147483646 h 407"/>
                  <a:gd name="T34" fmla="*/ 2147483646 w 150"/>
                  <a:gd name="T35" fmla="*/ 2147483646 h 407"/>
                  <a:gd name="T36" fmla="*/ 2147483646 w 150"/>
                  <a:gd name="T37" fmla="*/ 2147483646 h 407"/>
                  <a:gd name="T38" fmla="*/ 2147483646 w 150"/>
                  <a:gd name="T39" fmla="*/ 2147483646 h 407"/>
                  <a:gd name="T40" fmla="*/ 2147483646 w 150"/>
                  <a:gd name="T41" fmla="*/ 2147483646 h 407"/>
                  <a:gd name="T42" fmla="*/ 2147483646 w 150"/>
                  <a:gd name="T43" fmla="*/ 2147483646 h 407"/>
                  <a:gd name="T44" fmla="*/ 2147483646 w 150"/>
                  <a:gd name="T45" fmla="*/ 2147483646 h 407"/>
                  <a:gd name="T46" fmla="*/ 2147483646 w 150"/>
                  <a:gd name="T47" fmla="*/ 2147483646 h 407"/>
                  <a:gd name="T48" fmla="*/ 2147483646 w 150"/>
                  <a:gd name="T49" fmla="*/ 2147483646 h 40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50" h="407">
                    <a:moveTo>
                      <a:pt x="0" y="0"/>
                    </a:moveTo>
                    <a:lnTo>
                      <a:pt x="20" y="10"/>
                    </a:lnTo>
                    <a:lnTo>
                      <a:pt x="17" y="34"/>
                    </a:lnTo>
                    <a:lnTo>
                      <a:pt x="36" y="22"/>
                    </a:lnTo>
                    <a:lnTo>
                      <a:pt x="33" y="50"/>
                    </a:lnTo>
                    <a:lnTo>
                      <a:pt x="58" y="46"/>
                    </a:lnTo>
                    <a:lnTo>
                      <a:pt x="39" y="69"/>
                    </a:lnTo>
                    <a:lnTo>
                      <a:pt x="91" y="73"/>
                    </a:lnTo>
                    <a:lnTo>
                      <a:pt x="61" y="101"/>
                    </a:lnTo>
                    <a:lnTo>
                      <a:pt x="105" y="101"/>
                    </a:lnTo>
                    <a:lnTo>
                      <a:pt x="75" y="130"/>
                    </a:lnTo>
                    <a:lnTo>
                      <a:pt x="121" y="127"/>
                    </a:lnTo>
                    <a:lnTo>
                      <a:pt x="92" y="167"/>
                    </a:lnTo>
                    <a:lnTo>
                      <a:pt x="133" y="164"/>
                    </a:lnTo>
                    <a:lnTo>
                      <a:pt x="98" y="199"/>
                    </a:lnTo>
                    <a:lnTo>
                      <a:pt x="150" y="205"/>
                    </a:lnTo>
                    <a:lnTo>
                      <a:pt x="105" y="237"/>
                    </a:lnTo>
                    <a:lnTo>
                      <a:pt x="150" y="250"/>
                    </a:lnTo>
                    <a:lnTo>
                      <a:pt x="101" y="266"/>
                    </a:lnTo>
                    <a:lnTo>
                      <a:pt x="146" y="293"/>
                    </a:lnTo>
                    <a:lnTo>
                      <a:pt x="98" y="312"/>
                    </a:lnTo>
                    <a:lnTo>
                      <a:pt x="140" y="343"/>
                    </a:lnTo>
                    <a:lnTo>
                      <a:pt x="98" y="355"/>
                    </a:lnTo>
                    <a:lnTo>
                      <a:pt x="121" y="382"/>
                    </a:lnTo>
                    <a:lnTo>
                      <a:pt x="88" y="407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317" name="Text Box 7"/>
            <p:cNvSpPr txBox="1">
              <a:spLocks noChangeArrowheads="1"/>
            </p:cNvSpPr>
            <p:nvPr/>
          </p:nvSpPr>
          <p:spPr bwMode="auto">
            <a:xfrm>
              <a:off x="584908" y="4456035"/>
              <a:ext cx="800219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b="1" dirty="0">
                  <a:solidFill>
                    <a:schemeClr val="accent4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发送方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电子邮件概述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0377"/>
            <a:ext cx="8229600" cy="618952"/>
          </a:xfrm>
        </p:spPr>
        <p:txBody>
          <a:bodyPr/>
          <a:lstStyle/>
          <a:p>
            <a:r>
              <a:rPr lang="zh-CN" altLang="en-US" dirty="0" smtClean="0"/>
              <a:t>电子邮件的</a:t>
            </a:r>
            <a:r>
              <a:rPr lang="zh-CN" altLang="en-US" smtClean="0"/>
              <a:t>主要构件（以单向发</a:t>
            </a:r>
            <a:r>
              <a:rPr lang="en-US" altLang="zh-CN" smtClean="0"/>
              <a:t>-</a:t>
            </a:r>
            <a:r>
              <a:rPr lang="zh-CN" altLang="en-US" smtClean="0"/>
              <a:t>收过程为例）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275" name="Oval 194"/>
          <p:cNvSpPr>
            <a:spLocks noChangeArrowheads="1"/>
          </p:cNvSpPr>
          <p:nvPr/>
        </p:nvSpPr>
        <p:spPr bwMode="auto">
          <a:xfrm>
            <a:off x="915737" y="5057419"/>
            <a:ext cx="247249" cy="169576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FF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i="0" u="none" strike="noStrike" kern="0" cap="none" spc="0" normalizeH="0" noProof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316" name="Oval 194"/>
          <p:cNvSpPr>
            <a:spLocks noChangeArrowheads="1"/>
          </p:cNvSpPr>
          <p:nvPr/>
        </p:nvSpPr>
        <p:spPr bwMode="auto">
          <a:xfrm>
            <a:off x="8032885" y="5204964"/>
            <a:ext cx="247249" cy="169576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FF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i="0" u="none" strike="noStrike" kern="0" cap="none" spc="0" normalizeH="0" noProof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grpSp>
        <p:nvGrpSpPr>
          <p:cNvPr id="338" name="组合 337"/>
          <p:cNvGrpSpPr/>
          <p:nvPr/>
        </p:nvGrpSpPr>
        <p:grpSpPr>
          <a:xfrm>
            <a:off x="2295853" y="4363674"/>
            <a:ext cx="4627463" cy="2003605"/>
            <a:chOff x="2295853" y="4219981"/>
            <a:chExt cx="4627463" cy="2003605"/>
          </a:xfrm>
        </p:grpSpPr>
        <p:graphicFrame>
          <p:nvGraphicFramePr>
            <p:cNvPr id="66" name="Object 19"/>
            <p:cNvGraphicFramePr>
              <a:graphicFrameLocks noChangeAspect="1"/>
            </p:cNvGraphicFramePr>
            <p:nvPr>
              <p:extLst/>
            </p:nvPr>
          </p:nvGraphicFramePr>
          <p:xfrm>
            <a:off x="2295853" y="4219981"/>
            <a:ext cx="4627463" cy="20036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95" name="VISIO" r:id="rId6" imgW="1687068" imgH="964692" progId="Visio.Drawing.11">
                    <p:embed/>
                  </p:oleObj>
                </mc:Choice>
                <mc:Fallback>
                  <p:oleObj name="VISIO" r:id="rId6" imgW="1687068" imgH="964692" progId="Visio.Drawing.11">
                    <p:embed/>
                    <p:pic>
                      <p:nvPicPr>
                        <p:cNvPr id="0" name="Picture 1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5853" y="4219981"/>
                          <a:ext cx="4627463" cy="2003605"/>
                        </a:xfrm>
                        <a:prstGeom prst="rect">
                          <a:avLst/>
                        </a:prstGeom>
                        <a:noFill/>
                        <a:effectLst>
                          <a:outerShdw dist="25400" dir="54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1" name="Text Box 7"/>
            <p:cNvSpPr txBox="1">
              <a:spLocks noChangeArrowheads="1"/>
            </p:cNvSpPr>
            <p:nvPr/>
          </p:nvSpPr>
          <p:spPr bwMode="auto">
            <a:xfrm>
              <a:off x="4163041" y="4881293"/>
              <a:ext cx="87716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00" b="1" dirty="0">
                  <a:solidFill>
                    <a:schemeClr val="accent4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互联网</a:t>
              </a:r>
            </a:p>
          </p:txBody>
        </p:sp>
      </p:grpSp>
      <p:grpSp>
        <p:nvGrpSpPr>
          <p:cNvPr id="324" name="组合 323"/>
          <p:cNvGrpSpPr/>
          <p:nvPr/>
        </p:nvGrpSpPr>
        <p:grpSpPr>
          <a:xfrm>
            <a:off x="2157904" y="4753158"/>
            <a:ext cx="1210588" cy="1644644"/>
            <a:chOff x="2157904" y="4609465"/>
            <a:chExt cx="1210588" cy="1644644"/>
          </a:xfrm>
        </p:grpSpPr>
        <p:grpSp>
          <p:nvGrpSpPr>
            <p:cNvPr id="65" name="组合 64"/>
            <p:cNvGrpSpPr/>
            <p:nvPr/>
          </p:nvGrpSpPr>
          <p:grpSpPr>
            <a:xfrm>
              <a:off x="2558098" y="4609465"/>
              <a:ext cx="704951" cy="1046248"/>
              <a:chOff x="5260612" y="3902529"/>
              <a:chExt cx="822325" cy="1114425"/>
            </a:xfrm>
          </p:grpSpPr>
          <p:pic>
            <p:nvPicPr>
              <p:cNvPr id="30" name="Picture 36" descr="Class4_5Switch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60612" y="3902529"/>
                <a:ext cx="822325" cy="11144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1" name="Group 320"/>
              <p:cNvGrpSpPr>
                <a:grpSpLocks/>
              </p:cNvGrpSpPr>
              <p:nvPr/>
            </p:nvGrpSpPr>
            <p:grpSpPr bwMode="auto">
              <a:xfrm>
                <a:off x="5260612" y="4508595"/>
                <a:ext cx="630737" cy="409689"/>
                <a:chOff x="1296" y="768"/>
                <a:chExt cx="556" cy="336"/>
              </a:xfrm>
              <a:effectLst/>
            </p:grpSpPr>
            <p:sp>
              <p:nvSpPr>
                <p:cNvPr id="32" name="Rectangle 321"/>
                <p:cNvSpPr>
                  <a:spLocks noChangeArrowheads="1"/>
                </p:cNvSpPr>
                <p:nvPr/>
              </p:nvSpPr>
              <p:spPr bwMode="auto">
                <a:xfrm>
                  <a:off x="1296" y="768"/>
                  <a:ext cx="556" cy="336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1C1C1C"/>
                  </a:outerShdw>
                </a:effectLst>
              </p:spPr>
              <p:txBody>
                <a:bodyPr wrap="none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zh-CN" sz="1600" i="0" u="none" strike="noStrike" kern="0" cap="none" spc="0" normalizeH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grpSp>
              <p:nvGrpSpPr>
                <p:cNvPr id="33" name="Group 322"/>
                <p:cNvGrpSpPr>
                  <a:grpSpLocks/>
                </p:cNvGrpSpPr>
                <p:nvPr/>
              </p:nvGrpSpPr>
              <p:grpSpPr bwMode="auto">
                <a:xfrm>
                  <a:off x="1367" y="829"/>
                  <a:ext cx="393" cy="214"/>
                  <a:chOff x="2928" y="3744"/>
                  <a:chExt cx="528" cy="336"/>
                </a:xfrm>
              </p:grpSpPr>
              <p:grpSp>
                <p:nvGrpSpPr>
                  <p:cNvPr id="34" name="Group 323"/>
                  <p:cNvGrpSpPr>
                    <a:grpSpLocks/>
                  </p:cNvGrpSpPr>
                  <p:nvPr/>
                </p:nvGrpSpPr>
                <p:grpSpPr bwMode="auto">
                  <a:xfrm>
                    <a:off x="3024" y="3744"/>
                    <a:ext cx="432" cy="240"/>
                    <a:chOff x="2736" y="3648"/>
                    <a:chExt cx="432" cy="240"/>
                  </a:xfrm>
                </p:grpSpPr>
                <p:grpSp>
                  <p:nvGrpSpPr>
                    <p:cNvPr id="49" name="Group 32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36" y="3648"/>
                      <a:ext cx="432" cy="240"/>
                      <a:chOff x="2592" y="3504"/>
                      <a:chExt cx="576" cy="384"/>
                    </a:xfrm>
                  </p:grpSpPr>
                  <p:sp>
                    <p:nvSpPr>
                      <p:cNvPr id="51" name="Rectangle 32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592" y="3504"/>
                        <a:ext cx="576" cy="384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2000" i="0" u="none" strike="noStrike" kern="0" cap="none" spc="0" normalizeH="0" noProof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52" name="Freeform 32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592" y="3504"/>
                        <a:ext cx="576" cy="240"/>
                      </a:xfrm>
                      <a:custGeom>
                        <a:avLst/>
                        <a:gdLst>
                          <a:gd name="T0" fmla="*/ 0 w 576"/>
                          <a:gd name="T1" fmla="*/ 0 h 240"/>
                          <a:gd name="T2" fmla="*/ 288 w 576"/>
                          <a:gd name="T3" fmla="*/ 240 h 240"/>
                          <a:gd name="T4" fmla="*/ 576 w 576"/>
                          <a:gd name="T5" fmla="*/ 0 h 240"/>
                          <a:gd name="T6" fmla="*/ 0 60000 65536"/>
                          <a:gd name="T7" fmla="*/ 0 60000 65536"/>
                          <a:gd name="T8" fmla="*/ 0 60000 65536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0" t="0" r="r" b="b"/>
                        <a:pathLst>
                          <a:path w="576" h="240">
                            <a:moveTo>
                              <a:pt x="0" y="0"/>
                            </a:moveTo>
                            <a:lnTo>
                              <a:pt x="288" y="240"/>
                            </a:lnTo>
                            <a:lnTo>
                              <a:pt x="576" y="0"/>
                            </a:lnTo>
                          </a:path>
                        </a:pathLst>
                      </a:custGeom>
                      <a:solidFill>
                        <a:srgbClr val="FFFF99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2000" i="0" u="none" strike="noStrike" kern="0" cap="none" spc="0" normalizeH="0" noProof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53" name="Line 327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592" y="3704"/>
                        <a:ext cx="232" cy="18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2000" i="0" u="none" strike="noStrike" kern="0" cap="none" spc="0" normalizeH="0" noProof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54" name="Line 328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2936" y="3704"/>
                        <a:ext cx="232" cy="18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2000" i="0" u="none" strike="noStrike" kern="0" cap="none" spc="0" normalizeH="0" noProof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sp>
                  <p:nvSpPr>
                    <p:cNvPr id="50" name="Line 32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36" y="3648"/>
                      <a:ext cx="424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2000" i="0" u="none" strike="noStrike" kern="0" cap="none" spc="0" normalizeH="0" noProof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35" name="Group 330"/>
                  <p:cNvGrpSpPr>
                    <a:grpSpLocks/>
                  </p:cNvGrpSpPr>
                  <p:nvPr/>
                </p:nvGrpSpPr>
                <p:grpSpPr bwMode="auto">
                  <a:xfrm>
                    <a:off x="2976" y="3792"/>
                    <a:ext cx="432" cy="240"/>
                    <a:chOff x="2736" y="3648"/>
                    <a:chExt cx="432" cy="240"/>
                  </a:xfrm>
                </p:grpSpPr>
                <p:grpSp>
                  <p:nvGrpSpPr>
                    <p:cNvPr id="43" name="Group 33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36" y="3648"/>
                      <a:ext cx="432" cy="240"/>
                      <a:chOff x="2592" y="3504"/>
                      <a:chExt cx="576" cy="384"/>
                    </a:xfrm>
                  </p:grpSpPr>
                  <p:sp>
                    <p:nvSpPr>
                      <p:cNvPr id="45" name="Rectangle 33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592" y="3504"/>
                        <a:ext cx="576" cy="384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2000" i="0" u="none" strike="noStrike" kern="0" cap="none" spc="0" normalizeH="0" noProof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46" name="Freeform 33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592" y="3504"/>
                        <a:ext cx="576" cy="240"/>
                      </a:xfrm>
                      <a:custGeom>
                        <a:avLst/>
                        <a:gdLst>
                          <a:gd name="T0" fmla="*/ 0 w 576"/>
                          <a:gd name="T1" fmla="*/ 0 h 240"/>
                          <a:gd name="T2" fmla="*/ 288 w 576"/>
                          <a:gd name="T3" fmla="*/ 240 h 240"/>
                          <a:gd name="T4" fmla="*/ 576 w 576"/>
                          <a:gd name="T5" fmla="*/ 0 h 240"/>
                          <a:gd name="T6" fmla="*/ 0 60000 65536"/>
                          <a:gd name="T7" fmla="*/ 0 60000 65536"/>
                          <a:gd name="T8" fmla="*/ 0 60000 65536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0" t="0" r="r" b="b"/>
                        <a:pathLst>
                          <a:path w="576" h="240">
                            <a:moveTo>
                              <a:pt x="0" y="0"/>
                            </a:moveTo>
                            <a:lnTo>
                              <a:pt x="288" y="240"/>
                            </a:lnTo>
                            <a:lnTo>
                              <a:pt x="576" y="0"/>
                            </a:lnTo>
                          </a:path>
                        </a:pathLst>
                      </a:custGeom>
                      <a:solidFill>
                        <a:srgbClr val="FFFF99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2000" i="0" u="none" strike="noStrike" kern="0" cap="none" spc="0" normalizeH="0" noProof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47" name="Line 334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592" y="3704"/>
                        <a:ext cx="232" cy="18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2000" i="0" u="none" strike="noStrike" kern="0" cap="none" spc="0" normalizeH="0" noProof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48" name="Line 335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2936" y="3704"/>
                        <a:ext cx="232" cy="18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2000" i="0" u="none" strike="noStrike" kern="0" cap="none" spc="0" normalizeH="0" noProof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sp>
                  <p:nvSpPr>
                    <p:cNvPr id="44" name="Line 3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36" y="3648"/>
                      <a:ext cx="424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2000" i="0" u="none" strike="noStrike" kern="0" cap="none" spc="0" normalizeH="0" noProof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36" name="Group 337"/>
                  <p:cNvGrpSpPr>
                    <a:grpSpLocks/>
                  </p:cNvGrpSpPr>
                  <p:nvPr/>
                </p:nvGrpSpPr>
                <p:grpSpPr bwMode="auto">
                  <a:xfrm>
                    <a:off x="2928" y="3840"/>
                    <a:ext cx="432" cy="240"/>
                    <a:chOff x="2736" y="3648"/>
                    <a:chExt cx="432" cy="240"/>
                  </a:xfrm>
                </p:grpSpPr>
                <p:grpSp>
                  <p:nvGrpSpPr>
                    <p:cNvPr id="37" name="Group 33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36" y="3648"/>
                      <a:ext cx="432" cy="240"/>
                      <a:chOff x="2592" y="3504"/>
                      <a:chExt cx="576" cy="384"/>
                    </a:xfrm>
                  </p:grpSpPr>
                  <p:sp>
                    <p:nvSpPr>
                      <p:cNvPr id="39" name="Rectangle 33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592" y="3504"/>
                        <a:ext cx="576" cy="384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2000" i="0" u="none" strike="noStrike" kern="0" cap="none" spc="0" normalizeH="0" noProof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40" name="Freeform 34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592" y="3504"/>
                        <a:ext cx="576" cy="240"/>
                      </a:xfrm>
                      <a:custGeom>
                        <a:avLst/>
                        <a:gdLst>
                          <a:gd name="T0" fmla="*/ 0 w 576"/>
                          <a:gd name="T1" fmla="*/ 0 h 240"/>
                          <a:gd name="T2" fmla="*/ 288 w 576"/>
                          <a:gd name="T3" fmla="*/ 240 h 240"/>
                          <a:gd name="T4" fmla="*/ 576 w 576"/>
                          <a:gd name="T5" fmla="*/ 0 h 240"/>
                          <a:gd name="T6" fmla="*/ 0 60000 65536"/>
                          <a:gd name="T7" fmla="*/ 0 60000 65536"/>
                          <a:gd name="T8" fmla="*/ 0 60000 65536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0" t="0" r="r" b="b"/>
                        <a:pathLst>
                          <a:path w="576" h="240">
                            <a:moveTo>
                              <a:pt x="0" y="0"/>
                            </a:moveTo>
                            <a:lnTo>
                              <a:pt x="288" y="240"/>
                            </a:lnTo>
                            <a:lnTo>
                              <a:pt x="576" y="0"/>
                            </a:lnTo>
                          </a:path>
                        </a:pathLst>
                      </a:custGeom>
                      <a:solidFill>
                        <a:srgbClr val="FFFF99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2000" i="0" u="none" strike="noStrike" kern="0" cap="none" spc="0" normalizeH="0" noProof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41" name="Line 341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592" y="3704"/>
                        <a:ext cx="232" cy="18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2000" i="0" u="none" strike="noStrike" kern="0" cap="none" spc="0" normalizeH="0" noProof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42" name="Line 342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2936" y="3704"/>
                        <a:ext cx="232" cy="18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2000" i="0" u="none" strike="noStrike" kern="0" cap="none" spc="0" normalizeH="0" noProof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sp>
                  <p:nvSpPr>
                    <p:cNvPr id="38" name="Line 34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36" y="3648"/>
                      <a:ext cx="424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2000" i="0" u="none" strike="noStrike" kern="0" cap="none" spc="0" normalizeH="0" noProof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</p:grpSp>
          </p:grpSp>
          <p:grpSp>
            <p:nvGrpSpPr>
              <p:cNvPr id="55" name="Group 310"/>
              <p:cNvGrpSpPr>
                <a:grpSpLocks/>
              </p:cNvGrpSpPr>
              <p:nvPr/>
            </p:nvGrpSpPr>
            <p:grpSpPr bwMode="auto">
              <a:xfrm>
                <a:off x="5414616" y="4074315"/>
                <a:ext cx="341198" cy="343293"/>
                <a:chOff x="2351" y="2975"/>
                <a:chExt cx="481" cy="433"/>
              </a:xfrm>
            </p:grpSpPr>
            <p:sp>
              <p:nvSpPr>
                <p:cNvPr id="56" name="Rectangle 311"/>
                <p:cNvSpPr>
                  <a:spLocks noChangeArrowheads="1"/>
                </p:cNvSpPr>
                <p:nvPr/>
              </p:nvSpPr>
              <p:spPr bwMode="auto">
                <a:xfrm rot="-5400000">
                  <a:off x="2376" y="2952"/>
                  <a:ext cx="432" cy="480"/>
                </a:xfrm>
                <a:prstGeom prst="rect">
                  <a:avLst/>
                </a:prstGeom>
                <a:solidFill>
                  <a:srgbClr val="CCECFF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1C1C1C"/>
                  </a:outerShdw>
                </a:effec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i="0" u="none" strike="noStrike" kern="0" cap="none" spc="0" normalizeH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7" name="Line 312"/>
                <p:cNvSpPr>
                  <a:spLocks noChangeShapeType="1"/>
                </p:cNvSpPr>
                <p:nvPr/>
              </p:nvSpPr>
              <p:spPr bwMode="auto">
                <a:xfrm rot="10800000">
                  <a:off x="2351" y="3321"/>
                  <a:ext cx="4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i="0" u="none" strike="noStrike" kern="0" cap="none" spc="0" normalizeH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8" name="Line 313"/>
                <p:cNvSpPr>
                  <a:spLocks noChangeShapeType="1"/>
                </p:cNvSpPr>
                <p:nvPr/>
              </p:nvSpPr>
              <p:spPr bwMode="auto">
                <a:xfrm rot="10800000">
                  <a:off x="2351" y="3234"/>
                  <a:ext cx="4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i="0" u="none" strike="noStrike" kern="0" cap="none" spc="0" normalizeH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9" name="Line 314"/>
                <p:cNvSpPr>
                  <a:spLocks noChangeShapeType="1"/>
                </p:cNvSpPr>
                <p:nvPr/>
              </p:nvSpPr>
              <p:spPr bwMode="auto">
                <a:xfrm rot="10800000">
                  <a:off x="2351" y="3148"/>
                  <a:ext cx="4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i="0" u="none" strike="noStrike" kern="0" cap="none" spc="0" normalizeH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0" name="Line 315"/>
                <p:cNvSpPr>
                  <a:spLocks noChangeShapeType="1"/>
                </p:cNvSpPr>
                <p:nvPr/>
              </p:nvSpPr>
              <p:spPr bwMode="auto">
                <a:xfrm rot="10800000">
                  <a:off x="2351" y="3061"/>
                  <a:ext cx="4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i="0" u="none" strike="noStrike" kern="0" cap="none" spc="0" normalizeH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1" name="Line 316"/>
                <p:cNvSpPr>
                  <a:spLocks noChangeShapeType="1"/>
                </p:cNvSpPr>
                <p:nvPr/>
              </p:nvSpPr>
              <p:spPr bwMode="auto">
                <a:xfrm rot="5400000">
                  <a:off x="2519" y="3191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i="0" u="none" strike="noStrike" kern="0" cap="none" spc="0" normalizeH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2" name="Line 317"/>
                <p:cNvSpPr>
                  <a:spLocks noChangeShapeType="1"/>
                </p:cNvSpPr>
                <p:nvPr/>
              </p:nvSpPr>
              <p:spPr bwMode="auto">
                <a:xfrm rot="5400000">
                  <a:off x="2423" y="3191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i="0" u="none" strike="noStrike" kern="0" cap="none" spc="0" normalizeH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3" name="Line 318"/>
                <p:cNvSpPr>
                  <a:spLocks noChangeShapeType="1"/>
                </p:cNvSpPr>
                <p:nvPr/>
              </p:nvSpPr>
              <p:spPr bwMode="auto">
                <a:xfrm rot="5400000">
                  <a:off x="2327" y="3191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i="0" u="none" strike="noStrike" kern="0" cap="none" spc="0" normalizeH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4" name="Line 319"/>
                <p:cNvSpPr>
                  <a:spLocks noChangeShapeType="1"/>
                </p:cNvSpPr>
                <p:nvPr/>
              </p:nvSpPr>
              <p:spPr bwMode="auto">
                <a:xfrm rot="5400000">
                  <a:off x="2231" y="3191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i="0" u="none" strike="noStrike" kern="0" cap="none" spc="0" normalizeH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</p:grpSp>
        <p:sp>
          <p:nvSpPr>
            <p:cNvPr id="322" name="Text Box 7"/>
            <p:cNvSpPr txBox="1">
              <a:spLocks noChangeArrowheads="1"/>
            </p:cNvSpPr>
            <p:nvPr/>
          </p:nvSpPr>
          <p:spPr bwMode="auto">
            <a:xfrm>
              <a:off x="2157904" y="5669334"/>
              <a:ext cx="1210588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b="1" dirty="0" smtClean="0">
                  <a:solidFill>
                    <a:schemeClr val="accent4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邮件服务器</a:t>
              </a:r>
              <a:endParaRPr kumimoji="1" lang="en-US" altLang="zh-CN" sz="1600" b="1" dirty="0" smtClean="0">
                <a:solidFill>
                  <a:schemeClr val="accent4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 smtClean="0">
                  <a:solidFill>
                    <a:schemeClr val="accent4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(</a:t>
              </a:r>
              <a:r>
                <a:rPr kumimoji="1" lang="zh-CN" altLang="en-US" sz="1600" b="1" dirty="0" smtClean="0">
                  <a:solidFill>
                    <a:schemeClr val="accent4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发送方</a:t>
              </a:r>
              <a:r>
                <a:rPr kumimoji="1" lang="en-US" altLang="zh-CN" sz="1600" b="1" dirty="0" smtClean="0">
                  <a:solidFill>
                    <a:schemeClr val="accent4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)</a:t>
              </a:r>
              <a:endParaRPr kumimoji="1" lang="zh-CN" altLang="en-US" sz="1600" b="1" dirty="0">
                <a:solidFill>
                  <a:schemeClr val="accent4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325" name="组合 324"/>
          <p:cNvGrpSpPr/>
          <p:nvPr/>
        </p:nvGrpSpPr>
        <p:grpSpPr>
          <a:xfrm>
            <a:off x="6162724" y="4737729"/>
            <a:ext cx="1210588" cy="1574606"/>
            <a:chOff x="6124036" y="4648980"/>
            <a:chExt cx="1210588" cy="1574606"/>
          </a:xfrm>
        </p:grpSpPr>
        <p:grpSp>
          <p:nvGrpSpPr>
            <p:cNvPr id="279" name="组合 278"/>
            <p:cNvGrpSpPr/>
            <p:nvPr/>
          </p:nvGrpSpPr>
          <p:grpSpPr>
            <a:xfrm>
              <a:off x="6141153" y="4648980"/>
              <a:ext cx="704951" cy="1046248"/>
              <a:chOff x="5260612" y="3902529"/>
              <a:chExt cx="822325" cy="1114425"/>
            </a:xfrm>
          </p:grpSpPr>
          <p:pic>
            <p:nvPicPr>
              <p:cNvPr id="280" name="Picture 36" descr="Class4_5Switch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60612" y="3902529"/>
                <a:ext cx="822325" cy="11144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81" name="Group 320"/>
              <p:cNvGrpSpPr>
                <a:grpSpLocks/>
              </p:cNvGrpSpPr>
              <p:nvPr/>
            </p:nvGrpSpPr>
            <p:grpSpPr bwMode="auto">
              <a:xfrm>
                <a:off x="5260612" y="4508595"/>
                <a:ext cx="630737" cy="409689"/>
                <a:chOff x="1296" y="768"/>
                <a:chExt cx="556" cy="336"/>
              </a:xfrm>
              <a:effectLst/>
            </p:grpSpPr>
            <p:sp>
              <p:nvSpPr>
                <p:cNvPr id="292" name="Rectangle 321"/>
                <p:cNvSpPr>
                  <a:spLocks noChangeArrowheads="1"/>
                </p:cNvSpPr>
                <p:nvPr/>
              </p:nvSpPr>
              <p:spPr bwMode="auto">
                <a:xfrm>
                  <a:off x="1296" y="768"/>
                  <a:ext cx="556" cy="336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1C1C1C"/>
                  </a:outerShdw>
                </a:effectLst>
              </p:spPr>
              <p:txBody>
                <a:bodyPr wrap="none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zh-CN" sz="1600" i="0" u="none" strike="noStrike" kern="0" cap="none" spc="0" normalizeH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grpSp>
              <p:nvGrpSpPr>
                <p:cNvPr id="293" name="Group 322"/>
                <p:cNvGrpSpPr>
                  <a:grpSpLocks/>
                </p:cNvGrpSpPr>
                <p:nvPr/>
              </p:nvGrpSpPr>
              <p:grpSpPr bwMode="auto">
                <a:xfrm>
                  <a:off x="1367" y="829"/>
                  <a:ext cx="393" cy="214"/>
                  <a:chOff x="2928" y="3744"/>
                  <a:chExt cx="528" cy="336"/>
                </a:xfrm>
              </p:grpSpPr>
              <p:grpSp>
                <p:nvGrpSpPr>
                  <p:cNvPr id="294" name="Group 323"/>
                  <p:cNvGrpSpPr>
                    <a:grpSpLocks/>
                  </p:cNvGrpSpPr>
                  <p:nvPr/>
                </p:nvGrpSpPr>
                <p:grpSpPr bwMode="auto">
                  <a:xfrm>
                    <a:off x="3024" y="3744"/>
                    <a:ext cx="432" cy="240"/>
                    <a:chOff x="2736" y="3648"/>
                    <a:chExt cx="432" cy="240"/>
                  </a:xfrm>
                </p:grpSpPr>
                <p:grpSp>
                  <p:nvGrpSpPr>
                    <p:cNvPr id="309" name="Group 32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36" y="3648"/>
                      <a:ext cx="432" cy="240"/>
                      <a:chOff x="2592" y="3504"/>
                      <a:chExt cx="576" cy="384"/>
                    </a:xfrm>
                  </p:grpSpPr>
                  <p:sp>
                    <p:nvSpPr>
                      <p:cNvPr id="311" name="Rectangle 32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592" y="3504"/>
                        <a:ext cx="576" cy="384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2000" i="0" u="none" strike="noStrike" kern="0" cap="none" spc="0" normalizeH="0" noProof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312" name="Freeform 32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592" y="3504"/>
                        <a:ext cx="576" cy="240"/>
                      </a:xfrm>
                      <a:custGeom>
                        <a:avLst/>
                        <a:gdLst>
                          <a:gd name="T0" fmla="*/ 0 w 576"/>
                          <a:gd name="T1" fmla="*/ 0 h 240"/>
                          <a:gd name="T2" fmla="*/ 288 w 576"/>
                          <a:gd name="T3" fmla="*/ 240 h 240"/>
                          <a:gd name="T4" fmla="*/ 576 w 576"/>
                          <a:gd name="T5" fmla="*/ 0 h 240"/>
                          <a:gd name="T6" fmla="*/ 0 60000 65536"/>
                          <a:gd name="T7" fmla="*/ 0 60000 65536"/>
                          <a:gd name="T8" fmla="*/ 0 60000 65536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0" t="0" r="r" b="b"/>
                        <a:pathLst>
                          <a:path w="576" h="240">
                            <a:moveTo>
                              <a:pt x="0" y="0"/>
                            </a:moveTo>
                            <a:lnTo>
                              <a:pt x="288" y="240"/>
                            </a:lnTo>
                            <a:lnTo>
                              <a:pt x="576" y="0"/>
                            </a:lnTo>
                          </a:path>
                        </a:pathLst>
                      </a:custGeom>
                      <a:solidFill>
                        <a:srgbClr val="FFFF99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2000" i="0" u="none" strike="noStrike" kern="0" cap="none" spc="0" normalizeH="0" noProof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313" name="Line 327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592" y="3704"/>
                        <a:ext cx="232" cy="18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2000" i="0" u="none" strike="noStrike" kern="0" cap="none" spc="0" normalizeH="0" noProof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314" name="Line 328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2936" y="3704"/>
                        <a:ext cx="232" cy="18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2000" i="0" u="none" strike="noStrike" kern="0" cap="none" spc="0" normalizeH="0" noProof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sp>
                  <p:nvSpPr>
                    <p:cNvPr id="310" name="Line 32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36" y="3648"/>
                      <a:ext cx="424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2000" i="0" u="none" strike="noStrike" kern="0" cap="none" spc="0" normalizeH="0" noProof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295" name="Group 330"/>
                  <p:cNvGrpSpPr>
                    <a:grpSpLocks/>
                  </p:cNvGrpSpPr>
                  <p:nvPr/>
                </p:nvGrpSpPr>
                <p:grpSpPr bwMode="auto">
                  <a:xfrm>
                    <a:off x="2976" y="3792"/>
                    <a:ext cx="432" cy="240"/>
                    <a:chOff x="2736" y="3648"/>
                    <a:chExt cx="432" cy="240"/>
                  </a:xfrm>
                </p:grpSpPr>
                <p:grpSp>
                  <p:nvGrpSpPr>
                    <p:cNvPr id="303" name="Group 33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36" y="3648"/>
                      <a:ext cx="432" cy="240"/>
                      <a:chOff x="2592" y="3504"/>
                      <a:chExt cx="576" cy="384"/>
                    </a:xfrm>
                  </p:grpSpPr>
                  <p:sp>
                    <p:nvSpPr>
                      <p:cNvPr id="305" name="Rectangle 33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592" y="3504"/>
                        <a:ext cx="576" cy="384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2000" i="0" u="none" strike="noStrike" kern="0" cap="none" spc="0" normalizeH="0" noProof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306" name="Freeform 33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592" y="3504"/>
                        <a:ext cx="576" cy="240"/>
                      </a:xfrm>
                      <a:custGeom>
                        <a:avLst/>
                        <a:gdLst>
                          <a:gd name="T0" fmla="*/ 0 w 576"/>
                          <a:gd name="T1" fmla="*/ 0 h 240"/>
                          <a:gd name="T2" fmla="*/ 288 w 576"/>
                          <a:gd name="T3" fmla="*/ 240 h 240"/>
                          <a:gd name="T4" fmla="*/ 576 w 576"/>
                          <a:gd name="T5" fmla="*/ 0 h 240"/>
                          <a:gd name="T6" fmla="*/ 0 60000 65536"/>
                          <a:gd name="T7" fmla="*/ 0 60000 65536"/>
                          <a:gd name="T8" fmla="*/ 0 60000 65536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0" t="0" r="r" b="b"/>
                        <a:pathLst>
                          <a:path w="576" h="240">
                            <a:moveTo>
                              <a:pt x="0" y="0"/>
                            </a:moveTo>
                            <a:lnTo>
                              <a:pt x="288" y="240"/>
                            </a:lnTo>
                            <a:lnTo>
                              <a:pt x="576" y="0"/>
                            </a:lnTo>
                          </a:path>
                        </a:pathLst>
                      </a:custGeom>
                      <a:solidFill>
                        <a:srgbClr val="FFFF99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2000" i="0" u="none" strike="noStrike" kern="0" cap="none" spc="0" normalizeH="0" noProof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307" name="Line 334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592" y="3704"/>
                        <a:ext cx="232" cy="18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2000" i="0" u="none" strike="noStrike" kern="0" cap="none" spc="0" normalizeH="0" noProof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308" name="Line 335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2936" y="3704"/>
                        <a:ext cx="232" cy="18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2000" i="0" u="none" strike="noStrike" kern="0" cap="none" spc="0" normalizeH="0" noProof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sp>
                  <p:nvSpPr>
                    <p:cNvPr id="304" name="Line 3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36" y="3648"/>
                      <a:ext cx="424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2000" i="0" u="none" strike="noStrike" kern="0" cap="none" spc="0" normalizeH="0" noProof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  <p:grpSp>
                <p:nvGrpSpPr>
                  <p:cNvPr id="296" name="Group 337"/>
                  <p:cNvGrpSpPr>
                    <a:grpSpLocks/>
                  </p:cNvGrpSpPr>
                  <p:nvPr/>
                </p:nvGrpSpPr>
                <p:grpSpPr bwMode="auto">
                  <a:xfrm>
                    <a:off x="2928" y="3840"/>
                    <a:ext cx="432" cy="240"/>
                    <a:chOff x="2736" y="3648"/>
                    <a:chExt cx="432" cy="240"/>
                  </a:xfrm>
                </p:grpSpPr>
                <p:grpSp>
                  <p:nvGrpSpPr>
                    <p:cNvPr id="297" name="Group 33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36" y="3648"/>
                      <a:ext cx="432" cy="240"/>
                      <a:chOff x="2592" y="3504"/>
                      <a:chExt cx="576" cy="384"/>
                    </a:xfrm>
                  </p:grpSpPr>
                  <p:sp>
                    <p:nvSpPr>
                      <p:cNvPr id="299" name="Rectangle 33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592" y="3504"/>
                        <a:ext cx="576" cy="384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2000" i="0" u="none" strike="noStrike" kern="0" cap="none" spc="0" normalizeH="0" noProof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300" name="Freeform 34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592" y="3504"/>
                        <a:ext cx="576" cy="240"/>
                      </a:xfrm>
                      <a:custGeom>
                        <a:avLst/>
                        <a:gdLst>
                          <a:gd name="T0" fmla="*/ 0 w 576"/>
                          <a:gd name="T1" fmla="*/ 0 h 240"/>
                          <a:gd name="T2" fmla="*/ 288 w 576"/>
                          <a:gd name="T3" fmla="*/ 240 h 240"/>
                          <a:gd name="T4" fmla="*/ 576 w 576"/>
                          <a:gd name="T5" fmla="*/ 0 h 240"/>
                          <a:gd name="T6" fmla="*/ 0 60000 65536"/>
                          <a:gd name="T7" fmla="*/ 0 60000 65536"/>
                          <a:gd name="T8" fmla="*/ 0 60000 65536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0" t="0" r="r" b="b"/>
                        <a:pathLst>
                          <a:path w="576" h="240">
                            <a:moveTo>
                              <a:pt x="0" y="0"/>
                            </a:moveTo>
                            <a:lnTo>
                              <a:pt x="288" y="240"/>
                            </a:lnTo>
                            <a:lnTo>
                              <a:pt x="576" y="0"/>
                            </a:lnTo>
                          </a:path>
                        </a:pathLst>
                      </a:custGeom>
                      <a:solidFill>
                        <a:srgbClr val="FFFF99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2000" i="0" u="none" strike="noStrike" kern="0" cap="none" spc="0" normalizeH="0" noProof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301" name="Line 341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592" y="3704"/>
                        <a:ext cx="232" cy="18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2000" i="0" u="none" strike="noStrike" kern="0" cap="none" spc="0" normalizeH="0" noProof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  <p:sp>
                    <p:nvSpPr>
                      <p:cNvPr id="302" name="Line 342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2936" y="3704"/>
                        <a:ext cx="232" cy="18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2000" i="0" u="none" strike="noStrike" kern="0" cap="none" spc="0" normalizeH="0" noProof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华文楷体" panose="02010600040101010101" pitchFamily="2" charset="-122"/>
                        </a:endParaRPr>
                      </a:p>
                    </p:txBody>
                  </p:sp>
                </p:grpSp>
                <p:sp>
                  <p:nvSpPr>
                    <p:cNvPr id="298" name="Line 34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36" y="3648"/>
                      <a:ext cx="424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2000" i="0" u="none" strike="noStrike" kern="0" cap="none" spc="0" normalizeH="0" noProof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p:txBody>
                </p:sp>
              </p:grpSp>
            </p:grpSp>
          </p:grpSp>
          <p:grpSp>
            <p:nvGrpSpPr>
              <p:cNvPr id="282" name="Group 310"/>
              <p:cNvGrpSpPr>
                <a:grpSpLocks/>
              </p:cNvGrpSpPr>
              <p:nvPr/>
            </p:nvGrpSpPr>
            <p:grpSpPr bwMode="auto">
              <a:xfrm>
                <a:off x="5414616" y="4074315"/>
                <a:ext cx="341198" cy="343293"/>
                <a:chOff x="2351" y="2975"/>
                <a:chExt cx="481" cy="433"/>
              </a:xfrm>
            </p:grpSpPr>
            <p:sp>
              <p:nvSpPr>
                <p:cNvPr id="283" name="Rectangle 311"/>
                <p:cNvSpPr>
                  <a:spLocks noChangeArrowheads="1"/>
                </p:cNvSpPr>
                <p:nvPr/>
              </p:nvSpPr>
              <p:spPr bwMode="auto">
                <a:xfrm rot="-5400000">
                  <a:off x="2376" y="2952"/>
                  <a:ext cx="432" cy="480"/>
                </a:xfrm>
                <a:prstGeom prst="rect">
                  <a:avLst/>
                </a:prstGeom>
                <a:solidFill>
                  <a:srgbClr val="CCECFF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1C1C1C"/>
                  </a:outerShdw>
                </a:effec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i="0" u="none" strike="noStrike" kern="0" cap="none" spc="0" normalizeH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84" name="Line 312"/>
                <p:cNvSpPr>
                  <a:spLocks noChangeShapeType="1"/>
                </p:cNvSpPr>
                <p:nvPr/>
              </p:nvSpPr>
              <p:spPr bwMode="auto">
                <a:xfrm rot="10800000">
                  <a:off x="2351" y="3321"/>
                  <a:ext cx="4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i="0" u="none" strike="noStrike" kern="0" cap="none" spc="0" normalizeH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85" name="Line 313"/>
                <p:cNvSpPr>
                  <a:spLocks noChangeShapeType="1"/>
                </p:cNvSpPr>
                <p:nvPr/>
              </p:nvSpPr>
              <p:spPr bwMode="auto">
                <a:xfrm rot="10800000">
                  <a:off x="2351" y="3234"/>
                  <a:ext cx="4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i="0" u="none" strike="noStrike" kern="0" cap="none" spc="0" normalizeH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86" name="Line 314"/>
                <p:cNvSpPr>
                  <a:spLocks noChangeShapeType="1"/>
                </p:cNvSpPr>
                <p:nvPr/>
              </p:nvSpPr>
              <p:spPr bwMode="auto">
                <a:xfrm rot="10800000">
                  <a:off x="2351" y="3148"/>
                  <a:ext cx="4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i="0" u="none" strike="noStrike" kern="0" cap="none" spc="0" normalizeH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87" name="Line 315"/>
                <p:cNvSpPr>
                  <a:spLocks noChangeShapeType="1"/>
                </p:cNvSpPr>
                <p:nvPr/>
              </p:nvSpPr>
              <p:spPr bwMode="auto">
                <a:xfrm rot="10800000">
                  <a:off x="2351" y="3061"/>
                  <a:ext cx="4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i="0" u="none" strike="noStrike" kern="0" cap="none" spc="0" normalizeH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88" name="Line 316"/>
                <p:cNvSpPr>
                  <a:spLocks noChangeShapeType="1"/>
                </p:cNvSpPr>
                <p:nvPr/>
              </p:nvSpPr>
              <p:spPr bwMode="auto">
                <a:xfrm rot="5400000">
                  <a:off x="2519" y="3191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i="0" u="none" strike="noStrike" kern="0" cap="none" spc="0" normalizeH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89" name="Line 317"/>
                <p:cNvSpPr>
                  <a:spLocks noChangeShapeType="1"/>
                </p:cNvSpPr>
                <p:nvPr/>
              </p:nvSpPr>
              <p:spPr bwMode="auto">
                <a:xfrm rot="5400000">
                  <a:off x="2423" y="3191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i="0" u="none" strike="noStrike" kern="0" cap="none" spc="0" normalizeH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90" name="Line 318"/>
                <p:cNvSpPr>
                  <a:spLocks noChangeShapeType="1"/>
                </p:cNvSpPr>
                <p:nvPr/>
              </p:nvSpPr>
              <p:spPr bwMode="auto">
                <a:xfrm rot="5400000">
                  <a:off x="2327" y="3191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i="0" u="none" strike="noStrike" kern="0" cap="none" spc="0" normalizeH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91" name="Line 319"/>
                <p:cNvSpPr>
                  <a:spLocks noChangeShapeType="1"/>
                </p:cNvSpPr>
                <p:nvPr/>
              </p:nvSpPr>
              <p:spPr bwMode="auto">
                <a:xfrm rot="5400000">
                  <a:off x="2231" y="3191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i="0" u="none" strike="noStrike" kern="0" cap="none" spc="0" normalizeH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</p:grpSp>
        <p:sp>
          <p:nvSpPr>
            <p:cNvPr id="323" name="Text Box 7"/>
            <p:cNvSpPr txBox="1">
              <a:spLocks noChangeArrowheads="1"/>
            </p:cNvSpPr>
            <p:nvPr/>
          </p:nvSpPr>
          <p:spPr bwMode="auto">
            <a:xfrm>
              <a:off x="6124036" y="5638811"/>
              <a:ext cx="1210588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b="1" dirty="0" smtClean="0">
                  <a:solidFill>
                    <a:schemeClr val="accent4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邮件服务器</a:t>
              </a:r>
              <a:endParaRPr kumimoji="1" lang="en-US" altLang="zh-CN" sz="1600" b="1" dirty="0" smtClean="0">
                <a:solidFill>
                  <a:schemeClr val="accent4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 smtClean="0">
                  <a:solidFill>
                    <a:schemeClr val="accent4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(</a:t>
              </a:r>
              <a:r>
                <a:rPr kumimoji="1" lang="zh-CN" altLang="en-US" sz="1600" b="1" dirty="0" smtClean="0">
                  <a:solidFill>
                    <a:schemeClr val="accent4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接收方</a:t>
              </a:r>
              <a:r>
                <a:rPr kumimoji="1" lang="en-US" altLang="zh-CN" sz="1600" b="1" dirty="0" smtClean="0">
                  <a:solidFill>
                    <a:schemeClr val="accent4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)</a:t>
              </a:r>
              <a:endParaRPr kumimoji="1" lang="zh-CN" altLang="en-US" sz="1600" b="1" dirty="0">
                <a:solidFill>
                  <a:schemeClr val="accent4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326" name="Text Box 8"/>
          <p:cNvSpPr txBox="1">
            <a:spLocks noChangeArrowheads="1"/>
          </p:cNvSpPr>
          <p:nvPr/>
        </p:nvSpPr>
        <p:spPr bwMode="auto">
          <a:xfrm>
            <a:off x="1272646" y="6259286"/>
            <a:ext cx="100540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邮件缓存</a:t>
            </a:r>
          </a:p>
        </p:txBody>
      </p:sp>
      <p:sp>
        <p:nvSpPr>
          <p:cNvPr id="327" name="Line 352"/>
          <p:cNvSpPr>
            <a:spLocks noChangeShapeType="1"/>
          </p:cNvSpPr>
          <p:nvPr/>
        </p:nvSpPr>
        <p:spPr bwMode="auto">
          <a:xfrm flipV="1">
            <a:off x="1845185" y="5615571"/>
            <a:ext cx="834689" cy="669608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i="0" u="none" strike="noStrike" kern="0" cap="none" spc="0" normalizeH="0" noProof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328" name="Text Box 355"/>
          <p:cNvSpPr txBox="1">
            <a:spLocks noChangeArrowheads="1"/>
          </p:cNvSpPr>
          <p:nvPr/>
        </p:nvSpPr>
        <p:spPr bwMode="auto">
          <a:xfrm>
            <a:off x="1970408" y="4314128"/>
            <a:ext cx="100540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用户邮箱</a:t>
            </a:r>
          </a:p>
        </p:txBody>
      </p:sp>
      <p:sp>
        <p:nvSpPr>
          <p:cNvPr id="329" name="Line 356"/>
          <p:cNvSpPr>
            <a:spLocks noChangeShapeType="1"/>
          </p:cNvSpPr>
          <p:nvPr/>
        </p:nvSpPr>
        <p:spPr bwMode="auto">
          <a:xfrm rot="10800000" flipH="1" flipV="1">
            <a:off x="2373849" y="4605505"/>
            <a:ext cx="408747" cy="426479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99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330" name="Text Box 355"/>
          <p:cNvSpPr txBox="1">
            <a:spLocks noChangeArrowheads="1"/>
          </p:cNvSpPr>
          <p:nvPr/>
        </p:nvSpPr>
        <p:spPr bwMode="auto">
          <a:xfrm>
            <a:off x="6160970" y="4267259"/>
            <a:ext cx="100540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用户邮箱</a:t>
            </a:r>
          </a:p>
        </p:txBody>
      </p:sp>
      <p:sp>
        <p:nvSpPr>
          <p:cNvPr id="331" name="Line 356"/>
          <p:cNvSpPr>
            <a:spLocks noChangeShapeType="1"/>
          </p:cNvSpPr>
          <p:nvPr/>
        </p:nvSpPr>
        <p:spPr bwMode="auto">
          <a:xfrm rot="10800000" flipV="1">
            <a:off x="6369632" y="4563427"/>
            <a:ext cx="280058" cy="488291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99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332" name="Text Box 8"/>
          <p:cNvSpPr txBox="1">
            <a:spLocks noChangeArrowheads="1"/>
          </p:cNvSpPr>
          <p:nvPr/>
        </p:nvSpPr>
        <p:spPr bwMode="auto">
          <a:xfrm>
            <a:off x="6833035" y="6295989"/>
            <a:ext cx="100100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邮件缓存</a:t>
            </a:r>
          </a:p>
        </p:txBody>
      </p:sp>
      <p:sp>
        <p:nvSpPr>
          <p:cNvPr id="333" name="Line 352"/>
          <p:cNvSpPr>
            <a:spLocks noChangeShapeType="1"/>
          </p:cNvSpPr>
          <p:nvPr/>
        </p:nvSpPr>
        <p:spPr bwMode="auto">
          <a:xfrm flipH="1" flipV="1">
            <a:off x="6590545" y="5542046"/>
            <a:ext cx="815029" cy="752018"/>
          </a:xfrm>
          <a:prstGeom prst="line">
            <a:avLst/>
          </a:prstGeom>
          <a:noFill/>
          <a:ln w="12700">
            <a:solidFill>
              <a:schemeClr val="accent5">
                <a:lumMod val="50000"/>
              </a:schemeClr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i="0" u="none" strike="noStrike" kern="0" cap="none" spc="0" normalizeH="0" noProof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334" name="Text Box 193"/>
          <p:cNvSpPr txBox="1">
            <a:spLocks noChangeArrowheads="1"/>
          </p:cNvSpPr>
          <p:nvPr/>
        </p:nvSpPr>
        <p:spPr bwMode="auto">
          <a:xfrm>
            <a:off x="7630419" y="4408659"/>
            <a:ext cx="100540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用户代理</a:t>
            </a:r>
          </a:p>
        </p:txBody>
      </p:sp>
      <p:sp>
        <p:nvSpPr>
          <p:cNvPr id="335" name="Line 351"/>
          <p:cNvSpPr>
            <a:spLocks noChangeShapeType="1"/>
          </p:cNvSpPr>
          <p:nvPr/>
        </p:nvSpPr>
        <p:spPr bwMode="auto">
          <a:xfrm>
            <a:off x="7959876" y="4739986"/>
            <a:ext cx="149491" cy="584346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99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336" name="Line 353"/>
          <p:cNvSpPr>
            <a:spLocks noChangeShapeType="1"/>
          </p:cNvSpPr>
          <p:nvPr/>
        </p:nvSpPr>
        <p:spPr bwMode="auto">
          <a:xfrm flipH="1">
            <a:off x="1077615" y="4562424"/>
            <a:ext cx="119700" cy="569601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99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337" name="Text Box 354"/>
          <p:cNvSpPr txBox="1">
            <a:spLocks noChangeArrowheads="1"/>
          </p:cNvSpPr>
          <p:nvPr/>
        </p:nvSpPr>
        <p:spPr bwMode="auto">
          <a:xfrm>
            <a:off x="716429" y="4265800"/>
            <a:ext cx="100540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dirty="0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用户代理</a:t>
            </a:r>
          </a:p>
        </p:txBody>
      </p:sp>
      <p:grpSp>
        <p:nvGrpSpPr>
          <p:cNvPr id="367" name="组合 366"/>
          <p:cNvGrpSpPr/>
          <p:nvPr/>
        </p:nvGrpSpPr>
        <p:grpSpPr>
          <a:xfrm>
            <a:off x="143692" y="1973023"/>
            <a:ext cx="8907190" cy="2079516"/>
            <a:chOff x="143692" y="1829330"/>
            <a:chExt cx="8907190" cy="2079516"/>
          </a:xfrm>
        </p:grpSpPr>
        <p:sp>
          <p:nvSpPr>
            <p:cNvPr id="353" name="圆角矩形 352"/>
            <p:cNvSpPr/>
            <p:nvPr/>
          </p:nvSpPr>
          <p:spPr>
            <a:xfrm>
              <a:off x="143692" y="1829330"/>
              <a:ext cx="8893062" cy="2079516"/>
            </a:xfrm>
            <a:prstGeom prst="roundRect">
              <a:avLst>
                <a:gd name="adj" fmla="val 9757"/>
              </a:avLst>
            </a:prstGeom>
            <a:solidFill>
              <a:srgbClr val="FFFFCC"/>
            </a:solidFill>
            <a:ln w="1270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51" name="组合 350"/>
            <p:cNvGrpSpPr/>
            <p:nvPr/>
          </p:nvGrpSpPr>
          <p:grpSpPr>
            <a:xfrm>
              <a:off x="388959" y="1844885"/>
              <a:ext cx="1005403" cy="1970920"/>
              <a:chOff x="596030" y="1714521"/>
              <a:chExt cx="1005403" cy="1970920"/>
            </a:xfrm>
          </p:grpSpPr>
          <p:grpSp>
            <p:nvGrpSpPr>
              <p:cNvPr id="348" name="组合 347"/>
              <p:cNvGrpSpPr/>
              <p:nvPr/>
            </p:nvGrpSpPr>
            <p:grpSpPr>
              <a:xfrm>
                <a:off x="671955" y="2016081"/>
                <a:ext cx="802736" cy="1669360"/>
                <a:chOff x="501592" y="2003331"/>
                <a:chExt cx="802736" cy="1669360"/>
              </a:xfrm>
            </p:grpSpPr>
            <p:sp>
              <p:nvSpPr>
                <p:cNvPr id="340" name="Rectangle 387"/>
                <p:cNvSpPr>
                  <a:spLocks noChangeArrowheads="1"/>
                </p:cNvSpPr>
                <p:nvPr/>
              </p:nvSpPr>
              <p:spPr bwMode="auto">
                <a:xfrm>
                  <a:off x="501592" y="2003331"/>
                  <a:ext cx="802736" cy="1669360"/>
                </a:xfrm>
                <a:prstGeom prst="rect">
                  <a:avLst/>
                </a:prstGeom>
                <a:solidFill>
                  <a:srgbClr val="CCECFF"/>
                </a:solidFill>
                <a:ln w="9525">
                  <a:solidFill>
                    <a:srgbClr val="3333CC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1C1C1C"/>
                  </a:outerShdw>
                </a:effec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i="0" u="none" strike="noStrike" kern="0" cap="none" spc="0" normalizeH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41" name="Oval 397"/>
                <p:cNvSpPr>
                  <a:spLocks noChangeArrowheads="1"/>
                </p:cNvSpPr>
                <p:nvPr/>
              </p:nvSpPr>
              <p:spPr bwMode="auto">
                <a:xfrm>
                  <a:off x="555069" y="2133018"/>
                  <a:ext cx="662226" cy="481366"/>
                </a:xfrm>
                <a:prstGeom prst="ellipse">
                  <a:avLst/>
                </a:prstGeom>
                <a:solidFill>
                  <a:srgbClr val="FFFF99"/>
                </a:solidFill>
                <a:ln w="9525">
                  <a:solidFill>
                    <a:srgbClr val="3333CC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400" i="0" u="none" strike="noStrike" kern="0" cap="none" spc="0" normalizeH="0" noProof="0" dirty="0" smtClean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SMTP</a:t>
                  </a: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zh-CN" altLang="en-US" sz="1400" i="0" u="none" strike="noStrike" kern="0" cap="none" spc="0" normalizeH="0" noProof="0" dirty="0" smtClean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客户</a:t>
                  </a:r>
                </a:p>
              </p:txBody>
            </p:sp>
          </p:grpSp>
          <p:sp>
            <p:nvSpPr>
              <p:cNvPr id="349" name="Text Box 354"/>
              <p:cNvSpPr txBox="1">
                <a:spLocks noChangeArrowheads="1"/>
              </p:cNvSpPr>
              <p:nvPr/>
            </p:nvSpPr>
            <p:spPr bwMode="auto">
              <a:xfrm>
                <a:off x="596030" y="1714521"/>
                <a:ext cx="1005403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600" dirty="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用户代理</a:t>
                </a:r>
              </a:p>
            </p:txBody>
          </p:sp>
        </p:grpSp>
        <p:grpSp>
          <p:nvGrpSpPr>
            <p:cNvPr id="352" name="组合 351"/>
            <p:cNvGrpSpPr/>
            <p:nvPr/>
          </p:nvGrpSpPr>
          <p:grpSpPr>
            <a:xfrm>
              <a:off x="2370517" y="1849922"/>
              <a:ext cx="1210588" cy="1947461"/>
              <a:chOff x="2370517" y="1723320"/>
              <a:chExt cx="1210588" cy="1947461"/>
            </a:xfrm>
          </p:grpSpPr>
          <p:grpSp>
            <p:nvGrpSpPr>
              <p:cNvPr id="347" name="组合 346"/>
              <p:cNvGrpSpPr/>
              <p:nvPr/>
            </p:nvGrpSpPr>
            <p:grpSpPr>
              <a:xfrm>
                <a:off x="2509205" y="2001421"/>
                <a:ext cx="802736" cy="1669360"/>
                <a:chOff x="2031112" y="1843189"/>
                <a:chExt cx="802736" cy="1669360"/>
              </a:xfrm>
            </p:grpSpPr>
            <p:sp>
              <p:nvSpPr>
                <p:cNvPr id="339" name="Rectangle 386"/>
                <p:cNvSpPr>
                  <a:spLocks noChangeArrowheads="1"/>
                </p:cNvSpPr>
                <p:nvPr/>
              </p:nvSpPr>
              <p:spPr bwMode="auto">
                <a:xfrm>
                  <a:off x="2031112" y="1843189"/>
                  <a:ext cx="802736" cy="166936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algn="ctr">
                  <a:solidFill>
                    <a:srgbClr val="3333CC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1C1C1C"/>
                  </a:outerShdw>
                </a:effec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i="0" u="none" strike="noStrike" kern="0" cap="none" spc="0" normalizeH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43" name="Oval 406"/>
                <p:cNvSpPr>
                  <a:spLocks noChangeArrowheads="1"/>
                </p:cNvSpPr>
                <p:nvPr/>
              </p:nvSpPr>
              <p:spPr bwMode="auto">
                <a:xfrm>
                  <a:off x="2072717" y="2473130"/>
                  <a:ext cx="707884" cy="469360"/>
                </a:xfrm>
                <a:prstGeom prst="ellipse">
                  <a:avLst/>
                </a:prstGeom>
                <a:solidFill>
                  <a:srgbClr val="FFFF99"/>
                </a:solidFill>
                <a:ln w="9525" algn="ctr">
                  <a:solidFill>
                    <a:srgbClr val="3333CC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400" i="0" u="none" strike="noStrike" kern="0" cap="none" spc="0" normalizeH="0" noProof="0" smtClean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SMTP</a:t>
                  </a: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zh-CN" altLang="en-US" sz="1400" i="0" u="none" strike="noStrike" kern="0" cap="none" spc="0" normalizeH="0" noProof="0" smtClean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客户</a:t>
                  </a:r>
                </a:p>
              </p:txBody>
            </p:sp>
            <p:sp>
              <p:nvSpPr>
                <p:cNvPr id="346" name="Oval 398"/>
                <p:cNvSpPr>
                  <a:spLocks noChangeArrowheads="1"/>
                </p:cNvSpPr>
                <p:nvPr/>
              </p:nvSpPr>
              <p:spPr bwMode="auto">
                <a:xfrm>
                  <a:off x="2072717" y="1917739"/>
                  <a:ext cx="695225" cy="456663"/>
                </a:xfrm>
                <a:prstGeom prst="ellipse">
                  <a:avLst/>
                </a:prstGeom>
                <a:solidFill>
                  <a:srgbClr val="CCCC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400" i="0" u="none" strike="noStrike" kern="0" cap="none" spc="0" normalizeH="0" noProof="0" dirty="0" smtClean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SMTP</a:t>
                  </a: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zh-CN" altLang="en-US" sz="1400" kern="0" dirty="0" smtClean="0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服务器</a:t>
                  </a:r>
                  <a:endParaRPr kumimoji="1" lang="zh-CN" altLang="en-US" sz="1400" i="0" u="none" strike="noStrike" kern="0" cap="none" spc="0" normalizeH="0" noProof="0" dirty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sp>
            <p:nvSpPr>
              <p:cNvPr id="350" name="Text Box 354"/>
              <p:cNvSpPr txBox="1">
                <a:spLocks noChangeArrowheads="1"/>
              </p:cNvSpPr>
              <p:nvPr/>
            </p:nvSpPr>
            <p:spPr bwMode="auto">
              <a:xfrm>
                <a:off x="2370517" y="1723320"/>
                <a:ext cx="121058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600" dirty="0" smtClean="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邮件服务器</a:t>
                </a:r>
                <a:endParaRPr kumimoji="1" lang="zh-CN" altLang="en-US" sz="1600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grpSp>
          <p:nvGrpSpPr>
            <p:cNvPr id="354" name="组合 353"/>
            <p:cNvGrpSpPr/>
            <p:nvPr/>
          </p:nvGrpSpPr>
          <p:grpSpPr>
            <a:xfrm>
              <a:off x="5962988" y="1870361"/>
              <a:ext cx="1210588" cy="1947461"/>
              <a:chOff x="2370517" y="1723320"/>
              <a:chExt cx="1210588" cy="1947461"/>
            </a:xfrm>
          </p:grpSpPr>
          <p:grpSp>
            <p:nvGrpSpPr>
              <p:cNvPr id="355" name="组合 354"/>
              <p:cNvGrpSpPr/>
              <p:nvPr/>
            </p:nvGrpSpPr>
            <p:grpSpPr>
              <a:xfrm>
                <a:off x="2509205" y="2001421"/>
                <a:ext cx="802736" cy="1669360"/>
                <a:chOff x="2031112" y="1843189"/>
                <a:chExt cx="802736" cy="1669360"/>
              </a:xfrm>
            </p:grpSpPr>
            <p:sp>
              <p:nvSpPr>
                <p:cNvPr id="357" name="Rectangle 386"/>
                <p:cNvSpPr>
                  <a:spLocks noChangeArrowheads="1"/>
                </p:cNvSpPr>
                <p:nvPr/>
              </p:nvSpPr>
              <p:spPr bwMode="auto">
                <a:xfrm>
                  <a:off x="2031112" y="1843189"/>
                  <a:ext cx="802736" cy="166936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algn="ctr">
                  <a:solidFill>
                    <a:srgbClr val="3333CC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1C1C1C"/>
                  </a:outerShdw>
                </a:effec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i="0" u="none" strike="noStrike" kern="0" cap="none" spc="0" normalizeH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58" name="Oval 406"/>
                <p:cNvSpPr>
                  <a:spLocks noChangeArrowheads="1"/>
                </p:cNvSpPr>
                <p:nvPr/>
              </p:nvSpPr>
              <p:spPr bwMode="auto">
                <a:xfrm>
                  <a:off x="2072717" y="2473130"/>
                  <a:ext cx="707884" cy="469360"/>
                </a:xfrm>
                <a:prstGeom prst="ellipse">
                  <a:avLst/>
                </a:prstGeom>
                <a:solidFill>
                  <a:srgbClr val="FFFF99"/>
                </a:solidFill>
                <a:ln w="9525" algn="ctr">
                  <a:solidFill>
                    <a:srgbClr val="3333CC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400" i="0" u="none" strike="noStrike" kern="0" cap="none" spc="0" normalizeH="0" noProof="0" dirty="0" smtClean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SMTP</a:t>
                  </a: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zh-CN" altLang="en-US" sz="1400" i="0" u="none" strike="noStrike" kern="0" cap="none" spc="0" normalizeH="0" noProof="0" dirty="0" smtClean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服务器</a:t>
                  </a:r>
                </a:p>
              </p:txBody>
            </p:sp>
            <p:sp>
              <p:nvSpPr>
                <p:cNvPr id="359" name="Oval 398"/>
                <p:cNvSpPr>
                  <a:spLocks noChangeArrowheads="1"/>
                </p:cNvSpPr>
                <p:nvPr/>
              </p:nvSpPr>
              <p:spPr bwMode="auto">
                <a:xfrm>
                  <a:off x="2092615" y="3017720"/>
                  <a:ext cx="695225" cy="456663"/>
                </a:xfrm>
                <a:prstGeom prst="ellipse">
                  <a:avLst/>
                </a:prstGeom>
                <a:solidFill>
                  <a:srgbClr val="CCCC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400" i="0" u="none" strike="noStrike" kern="0" cap="none" spc="0" normalizeH="0" noProof="0" dirty="0" smtClean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POP3</a:t>
                  </a: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zh-CN" altLang="en-US" sz="1400" kern="0" dirty="0">
                      <a:solidFill>
                        <a:srgbClr val="000099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服务器</a:t>
                  </a:r>
                  <a:endParaRPr kumimoji="1" lang="zh-CN" altLang="en-US" sz="1400" i="0" u="none" strike="noStrike" kern="0" cap="none" spc="0" normalizeH="0" noProof="0" dirty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</p:grpSp>
          <p:sp>
            <p:nvSpPr>
              <p:cNvPr id="356" name="Text Box 354"/>
              <p:cNvSpPr txBox="1">
                <a:spLocks noChangeArrowheads="1"/>
              </p:cNvSpPr>
              <p:nvPr/>
            </p:nvSpPr>
            <p:spPr bwMode="auto">
              <a:xfrm>
                <a:off x="2370517" y="1723320"/>
                <a:ext cx="121058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600" dirty="0" smtClean="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邮件服务器</a:t>
                </a:r>
                <a:endParaRPr kumimoji="1" lang="zh-CN" altLang="en-US" sz="1600" dirty="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</p:grpSp>
        <p:grpSp>
          <p:nvGrpSpPr>
            <p:cNvPr id="361" name="组合 360"/>
            <p:cNvGrpSpPr/>
            <p:nvPr/>
          </p:nvGrpSpPr>
          <p:grpSpPr>
            <a:xfrm>
              <a:off x="8045479" y="1832076"/>
              <a:ext cx="1005403" cy="1970920"/>
              <a:chOff x="831164" y="1714521"/>
              <a:chExt cx="1005403" cy="1970920"/>
            </a:xfrm>
          </p:grpSpPr>
          <p:grpSp>
            <p:nvGrpSpPr>
              <p:cNvPr id="362" name="组合 361"/>
              <p:cNvGrpSpPr/>
              <p:nvPr/>
            </p:nvGrpSpPr>
            <p:grpSpPr>
              <a:xfrm>
                <a:off x="907089" y="2016081"/>
                <a:ext cx="802736" cy="1669360"/>
                <a:chOff x="736726" y="2003331"/>
                <a:chExt cx="802736" cy="1669360"/>
              </a:xfrm>
            </p:grpSpPr>
            <p:sp>
              <p:nvSpPr>
                <p:cNvPr id="364" name="Rectangle 387"/>
                <p:cNvSpPr>
                  <a:spLocks noChangeArrowheads="1"/>
                </p:cNvSpPr>
                <p:nvPr/>
              </p:nvSpPr>
              <p:spPr bwMode="auto">
                <a:xfrm>
                  <a:off x="736726" y="2003331"/>
                  <a:ext cx="802736" cy="1669360"/>
                </a:xfrm>
                <a:prstGeom prst="rect">
                  <a:avLst/>
                </a:prstGeom>
                <a:solidFill>
                  <a:srgbClr val="CCECFF"/>
                </a:solidFill>
                <a:ln w="9525">
                  <a:solidFill>
                    <a:srgbClr val="3333CC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1C1C1C"/>
                  </a:outerShdw>
                </a:effec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i="0" u="none" strike="noStrike" kern="0" cap="none" spc="0" normalizeH="0" noProof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66" name="Oval 397"/>
                <p:cNvSpPr>
                  <a:spLocks noChangeArrowheads="1"/>
                </p:cNvSpPr>
                <p:nvPr/>
              </p:nvSpPr>
              <p:spPr bwMode="auto">
                <a:xfrm>
                  <a:off x="812608" y="3162124"/>
                  <a:ext cx="662226" cy="481366"/>
                </a:xfrm>
                <a:prstGeom prst="ellipse">
                  <a:avLst/>
                </a:prstGeom>
                <a:solidFill>
                  <a:srgbClr val="FFFF99"/>
                </a:solidFill>
                <a:ln w="9525">
                  <a:solidFill>
                    <a:srgbClr val="3333CC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400" i="0" u="none" strike="noStrike" kern="0" cap="none" spc="0" normalizeH="0" noProof="0" dirty="0" smtClean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PoP3</a:t>
                  </a:r>
                </a:p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zh-CN" altLang="en-US" sz="1400" i="0" u="none" strike="noStrike" kern="0" cap="none" spc="0" normalizeH="0" noProof="0" dirty="0" smtClean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客户</a:t>
                  </a:r>
                </a:p>
              </p:txBody>
            </p:sp>
          </p:grpSp>
          <p:sp>
            <p:nvSpPr>
              <p:cNvPr id="363" name="Text Box 354"/>
              <p:cNvSpPr txBox="1">
                <a:spLocks noChangeArrowheads="1"/>
              </p:cNvSpPr>
              <p:nvPr/>
            </p:nvSpPr>
            <p:spPr bwMode="auto">
              <a:xfrm>
                <a:off x="831164" y="1714521"/>
                <a:ext cx="1005403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600" dirty="0">
                    <a:solidFill>
                      <a:srgbClr val="000099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用户代理</a:t>
                </a:r>
              </a:p>
            </p:txBody>
          </p:sp>
        </p:grpSp>
      </p:grpSp>
      <p:grpSp>
        <p:nvGrpSpPr>
          <p:cNvPr id="371" name="组合 370"/>
          <p:cNvGrpSpPr/>
          <p:nvPr/>
        </p:nvGrpSpPr>
        <p:grpSpPr>
          <a:xfrm>
            <a:off x="1130659" y="4730472"/>
            <a:ext cx="1545517" cy="810731"/>
            <a:chOff x="1130659" y="4586779"/>
            <a:chExt cx="1545517" cy="810731"/>
          </a:xfrm>
        </p:grpSpPr>
        <p:sp>
          <p:nvSpPr>
            <p:cNvPr id="368" name="Freeform 344"/>
            <p:cNvSpPr>
              <a:spLocks/>
            </p:cNvSpPr>
            <p:nvPr/>
          </p:nvSpPr>
          <p:spPr bwMode="auto">
            <a:xfrm rot="458501">
              <a:off x="1130659" y="4920768"/>
              <a:ext cx="1545517" cy="476742"/>
            </a:xfrm>
            <a:custGeom>
              <a:avLst/>
              <a:gdLst>
                <a:gd name="T0" fmla="*/ 0 w 780"/>
                <a:gd name="T1" fmla="*/ 2147483646 h 313"/>
                <a:gd name="T2" fmla="*/ 2147483646 w 780"/>
                <a:gd name="T3" fmla="*/ 2147483646 h 313"/>
                <a:gd name="T4" fmla="*/ 2147483646 w 780"/>
                <a:gd name="T5" fmla="*/ 2147483646 h 313"/>
                <a:gd name="T6" fmla="*/ 2147483646 w 780"/>
                <a:gd name="T7" fmla="*/ 2147483646 h 313"/>
                <a:gd name="T8" fmla="*/ 2147483646 w 780"/>
                <a:gd name="T9" fmla="*/ 2147483646 h 313"/>
                <a:gd name="T10" fmla="*/ 2147483646 w 780"/>
                <a:gd name="T11" fmla="*/ 2147483646 h 3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80" h="313">
                  <a:moveTo>
                    <a:pt x="0" y="99"/>
                  </a:moveTo>
                  <a:cubicBezTo>
                    <a:pt x="38" y="85"/>
                    <a:pt x="154" y="26"/>
                    <a:pt x="228" y="13"/>
                  </a:cubicBezTo>
                  <a:cubicBezTo>
                    <a:pt x="302" y="0"/>
                    <a:pt x="385" y="10"/>
                    <a:pt x="444" y="19"/>
                  </a:cubicBezTo>
                  <a:cubicBezTo>
                    <a:pt x="503" y="28"/>
                    <a:pt x="534" y="34"/>
                    <a:pt x="582" y="67"/>
                  </a:cubicBezTo>
                  <a:cubicBezTo>
                    <a:pt x="630" y="100"/>
                    <a:pt x="699" y="176"/>
                    <a:pt x="732" y="217"/>
                  </a:cubicBezTo>
                  <a:cubicBezTo>
                    <a:pt x="765" y="258"/>
                    <a:pt x="768" y="289"/>
                    <a:pt x="780" y="313"/>
                  </a:cubicBezTo>
                </a:path>
              </a:pathLst>
            </a:custGeom>
            <a:noFill/>
            <a:ln w="60325" cap="flat" cmpd="sng">
              <a:solidFill>
                <a:srgbClr val="CC0099"/>
              </a:solidFill>
              <a:prstDash val="solid"/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i="0" u="none" strike="noStrike" kern="0" cap="none" spc="0" normalizeH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69" name="Text Box 348"/>
            <p:cNvSpPr txBox="1">
              <a:spLocks noChangeArrowheads="1"/>
            </p:cNvSpPr>
            <p:nvPr/>
          </p:nvSpPr>
          <p:spPr bwMode="auto">
            <a:xfrm>
              <a:off x="1523981" y="4922791"/>
              <a:ext cx="671979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dirty="0">
                  <a:solidFill>
                    <a:srgbClr val="CC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SMTP</a:t>
              </a:r>
            </a:p>
          </p:txBody>
        </p:sp>
        <p:sp>
          <p:nvSpPr>
            <p:cNvPr id="370" name="Text Box 375"/>
            <p:cNvSpPr txBox="1">
              <a:spLocks noChangeArrowheads="1"/>
            </p:cNvSpPr>
            <p:nvPr/>
          </p:nvSpPr>
          <p:spPr bwMode="auto">
            <a:xfrm>
              <a:off x="1288527" y="4586779"/>
              <a:ext cx="1005403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dirty="0" smtClean="0">
                  <a:solidFill>
                    <a:srgbClr val="CC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发送邮件</a:t>
              </a:r>
              <a:endParaRPr kumimoji="1" lang="en-US" altLang="zh-CN" sz="1600" dirty="0">
                <a:solidFill>
                  <a:srgbClr val="CC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375" name="组合 374"/>
          <p:cNvGrpSpPr/>
          <p:nvPr/>
        </p:nvGrpSpPr>
        <p:grpSpPr>
          <a:xfrm>
            <a:off x="3036614" y="4607762"/>
            <a:ext cx="3360752" cy="912412"/>
            <a:chOff x="3036614" y="4464069"/>
            <a:chExt cx="3360752" cy="912412"/>
          </a:xfrm>
        </p:grpSpPr>
        <p:sp>
          <p:nvSpPr>
            <p:cNvPr id="372" name="Freeform 345"/>
            <p:cNvSpPr>
              <a:spLocks/>
            </p:cNvSpPr>
            <p:nvPr/>
          </p:nvSpPr>
          <p:spPr bwMode="auto">
            <a:xfrm>
              <a:off x="3036614" y="4787214"/>
              <a:ext cx="3360752" cy="589267"/>
            </a:xfrm>
            <a:custGeom>
              <a:avLst/>
              <a:gdLst>
                <a:gd name="T0" fmla="*/ 0 w 2811"/>
                <a:gd name="T1" fmla="*/ 2147483646 h 644"/>
                <a:gd name="T2" fmla="*/ 2147483646 w 2811"/>
                <a:gd name="T3" fmla="*/ 2147483646 h 644"/>
                <a:gd name="T4" fmla="*/ 2147483646 w 2811"/>
                <a:gd name="T5" fmla="*/ 2147483646 h 644"/>
                <a:gd name="T6" fmla="*/ 2147483646 w 2811"/>
                <a:gd name="T7" fmla="*/ 2147483646 h 644"/>
                <a:gd name="T8" fmla="*/ 2147483646 w 2811"/>
                <a:gd name="T9" fmla="*/ 2147483646 h 644"/>
                <a:gd name="T10" fmla="*/ 2147483646 w 2811"/>
                <a:gd name="T11" fmla="*/ 2147483646 h 644"/>
                <a:gd name="T12" fmla="*/ 2147483646 w 2811"/>
                <a:gd name="T13" fmla="*/ 2147483646 h 64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811" h="644">
                  <a:moveTo>
                    <a:pt x="0" y="644"/>
                  </a:moveTo>
                  <a:cubicBezTo>
                    <a:pt x="81" y="585"/>
                    <a:pt x="354" y="376"/>
                    <a:pt x="488" y="292"/>
                  </a:cubicBezTo>
                  <a:cubicBezTo>
                    <a:pt x="622" y="208"/>
                    <a:pt x="688" y="181"/>
                    <a:pt x="807" y="137"/>
                  </a:cubicBezTo>
                  <a:cubicBezTo>
                    <a:pt x="926" y="93"/>
                    <a:pt x="1051" y="49"/>
                    <a:pt x="1200" y="28"/>
                  </a:cubicBezTo>
                  <a:cubicBezTo>
                    <a:pt x="1349" y="7"/>
                    <a:pt x="1533" y="0"/>
                    <a:pt x="1704" y="12"/>
                  </a:cubicBezTo>
                  <a:cubicBezTo>
                    <a:pt x="1875" y="24"/>
                    <a:pt x="2042" y="45"/>
                    <a:pt x="2226" y="98"/>
                  </a:cubicBezTo>
                  <a:cubicBezTo>
                    <a:pt x="2410" y="151"/>
                    <a:pt x="2689" y="281"/>
                    <a:pt x="2811" y="329"/>
                  </a:cubicBezTo>
                </a:path>
              </a:pathLst>
            </a:custGeom>
            <a:noFill/>
            <a:ln w="60325" cap="flat" cmpd="sng">
              <a:solidFill>
                <a:srgbClr val="CC0099"/>
              </a:solidFill>
              <a:prstDash val="solid"/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i="0" u="none" strike="noStrike" kern="0" cap="none" spc="0" normalizeH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73" name="Text Box 375"/>
            <p:cNvSpPr txBox="1">
              <a:spLocks noChangeArrowheads="1"/>
            </p:cNvSpPr>
            <p:nvPr/>
          </p:nvSpPr>
          <p:spPr bwMode="auto">
            <a:xfrm>
              <a:off x="4361422" y="4464069"/>
              <a:ext cx="1005403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dirty="0" smtClean="0">
                  <a:solidFill>
                    <a:srgbClr val="CC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发送邮件</a:t>
              </a:r>
              <a:endParaRPr kumimoji="1" lang="en-US" altLang="zh-CN" sz="1600" dirty="0">
                <a:solidFill>
                  <a:srgbClr val="CC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74" name="Text Box 348"/>
            <p:cNvSpPr txBox="1">
              <a:spLocks noChangeArrowheads="1"/>
            </p:cNvSpPr>
            <p:nvPr/>
          </p:nvSpPr>
          <p:spPr bwMode="auto">
            <a:xfrm>
              <a:off x="4891340" y="4799738"/>
              <a:ext cx="671979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dirty="0">
                  <a:solidFill>
                    <a:srgbClr val="CC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SMTP</a:t>
              </a:r>
            </a:p>
          </p:txBody>
        </p:sp>
      </p:grpSp>
      <p:grpSp>
        <p:nvGrpSpPr>
          <p:cNvPr id="380" name="组合 379"/>
          <p:cNvGrpSpPr/>
          <p:nvPr/>
        </p:nvGrpSpPr>
        <p:grpSpPr>
          <a:xfrm>
            <a:off x="6467576" y="4657852"/>
            <a:ext cx="1641792" cy="773211"/>
            <a:chOff x="6467576" y="4514159"/>
            <a:chExt cx="1641792" cy="773211"/>
          </a:xfrm>
        </p:grpSpPr>
        <p:sp>
          <p:nvSpPr>
            <p:cNvPr id="377" name="Freeform 344"/>
            <p:cNvSpPr>
              <a:spLocks/>
            </p:cNvSpPr>
            <p:nvPr/>
          </p:nvSpPr>
          <p:spPr bwMode="auto">
            <a:xfrm>
              <a:off x="6467576" y="4814209"/>
              <a:ext cx="1641792" cy="447449"/>
            </a:xfrm>
            <a:custGeom>
              <a:avLst/>
              <a:gdLst>
                <a:gd name="T0" fmla="*/ 0 w 780"/>
                <a:gd name="T1" fmla="*/ 2147483646 h 313"/>
                <a:gd name="T2" fmla="*/ 2147483646 w 780"/>
                <a:gd name="T3" fmla="*/ 2147483646 h 313"/>
                <a:gd name="T4" fmla="*/ 2147483646 w 780"/>
                <a:gd name="T5" fmla="*/ 2147483646 h 313"/>
                <a:gd name="T6" fmla="*/ 2147483646 w 780"/>
                <a:gd name="T7" fmla="*/ 2147483646 h 313"/>
                <a:gd name="T8" fmla="*/ 2147483646 w 780"/>
                <a:gd name="T9" fmla="*/ 2147483646 h 313"/>
                <a:gd name="T10" fmla="*/ 2147483646 w 780"/>
                <a:gd name="T11" fmla="*/ 2147483646 h 3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80" h="313">
                  <a:moveTo>
                    <a:pt x="0" y="99"/>
                  </a:moveTo>
                  <a:cubicBezTo>
                    <a:pt x="38" y="85"/>
                    <a:pt x="154" y="26"/>
                    <a:pt x="228" y="13"/>
                  </a:cubicBezTo>
                  <a:cubicBezTo>
                    <a:pt x="302" y="0"/>
                    <a:pt x="385" y="10"/>
                    <a:pt x="444" y="19"/>
                  </a:cubicBezTo>
                  <a:cubicBezTo>
                    <a:pt x="503" y="28"/>
                    <a:pt x="534" y="34"/>
                    <a:pt x="582" y="67"/>
                  </a:cubicBezTo>
                  <a:cubicBezTo>
                    <a:pt x="630" y="100"/>
                    <a:pt x="699" y="176"/>
                    <a:pt x="732" y="217"/>
                  </a:cubicBezTo>
                  <a:cubicBezTo>
                    <a:pt x="765" y="258"/>
                    <a:pt x="768" y="289"/>
                    <a:pt x="780" y="313"/>
                  </a:cubicBezTo>
                </a:path>
              </a:pathLst>
            </a:custGeom>
            <a:noFill/>
            <a:ln w="60325" cap="flat" cmpd="sng">
              <a:solidFill>
                <a:srgbClr val="CC0099"/>
              </a:solidFill>
              <a:prstDash val="solid"/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i="0" u="none" strike="noStrike" kern="0" cap="none" spc="0" normalizeH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78" name="Text Box 348"/>
            <p:cNvSpPr txBox="1">
              <a:spLocks noChangeArrowheads="1"/>
            </p:cNvSpPr>
            <p:nvPr/>
          </p:nvSpPr>
          <p:spPr bwMode="auto">
            <a:xfrm>
              <a:off x="6755137" y="4948816"/>
              <a:ext cx="117038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dirty="0" smtClean="0">
                  <a:solidFill>
                    <a:srgbClr val="CC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PoP3/IMAP</a:t>
              </a:r>
              <a:endParaRPr kumimoji="1" lang="en-US" altLang="zh-CN" sz="1600" dirty="0">
                <a:solidFill>
                  <a:srgbClr val="CC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79" name="Text Box 375"/>
            <p:cNvSpPr txBox="1">
              <a:spLocks noChangeArrowheads="1"/>
            </p:cNvSpPr>
            <p:nvPr/>
          </p:nvSpPr>
          <p:spPr bwMode="auto">
            <a:xfrm>
              <a:off x="6846136" y="4514159"/>
              <a:ext cx="1005403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dirty="0" smtClean="0">
                  <a:solidFill>
                    <a:srgbClr val="CC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读取邮件</a:t>
              </a:r>
              <a:endParaRPr kumimoji="1" lang="en-US" altLang="zh-CN" sz="1600" dirty="0">
                <a:solidFill>
                  <a:srgbClr val="CC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384" name="组合 383"/>
          <p:cNvGrpSpPr/>
          <p:nvPr/>
        </p:nvGrpSpPr>
        <p:grpSpPr>
          <a:xfrm>
            <a:off x="1154511" y="2058598"/>
            <a:ext cx="1472634" cy="898814"/>
            <a:chOff x="1154511" y="1914905"/>
            <a:chExt cx="1472634" cy="898814"/>
          </a:xfrm>
        </p:grpSpPr>
        <p:sp>
          <p:nvSpPr>
            <p:cNvPr id="381" name="Line 388"/>
            <p:cNvSpPr>
              <a:spLocks noChangeShapeType="1"/>
            </p:cNvSpPr>
            <p:nvPr/>
          </p:nvSpPr>
          <p:spPr bwMode="auto">
            <a:xfrm>
              <a:off x="1154511" y="2437962"/>
              <a:ext cx="1472634" cy="0"/>
            </a:xfrm>
            <a:prstGeom prst="line">
              <a:avLst/>
            </a:prstGeom>
            <a:noFill/>
            <a:ln w="44450">
              <a:solidFill>
                <a:srgbClr val="CC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i="0" u="none" strike="noStrike" kern="0" cap="none" spc="0" normalizeH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82" name="Text Box 391"/>
            <p:cNvSpPr txBox="1">
              <a:spLocks noChangeArrowheads="1"/>
            </p:cNvSpPr>
            <p:nvPr/>
          </p:nvSpPr>
          <p:spPr bwMode="auto">
            <a:xfrm>
              <a:off x="1388659" y="1914905"/>
              <a:ext cx="996555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dirty="0" smtClean="0">
                  <a:solidFill>
                    <a:srgbClr val="CC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发送邮件</a:t>
              </a:r>
              <a:endParaRPr kumimoji="1" lang="en-US" altLang="zh-CN" sz="1600" dirty="0" smtClean="0">
                <a:solidFill>
                  <a:srgbClr val="CC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dirty="0">
                  <a:solidFill>
                    <a:srgbClr val="CC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SMTP</a:t>
              </a:r>
              <a:endParaRPr kumimoji="1" lang="zh-CN" altLang="en-US" sz="1600" dirty="0">
                <a:solidFill>
                  <a:srgbClr val="CC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83" name="Text Box 394"/>
            <p:cNvSpPr txBox="1">
              <a:spLocks noChangeArrowheads="1"/>
            </p:cNvSpPr>
            <p:nvPr/>
          </p:nvSpPr>
          <p:spPr bwMode="auto">
            <a:xfrm>
              <a:off x="1395440" y="2475165"/>
              <a:ext cx="102673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dirty="0" smtClean="0">
                  <a:solidFill>
                    <a:srgbClr val="CC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TCP</a:t>
              </a:r>
              <a:r>
                <a:rPr kumimoji="1" lang="zh-CN" altLang="en-US" sz="1600" dirty="0" smtClean="0">
                  <a:solidFill>
                    <a:srgbClr val="CC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连接</a:t>
              </a:r>
              <a:endParaRPr kumimoji="1" lang="zh-CN" altLang="en-US" sz="1600" dirty="0">
                <a:solidFill>
                  <a:srgbClr val="CC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385" name="组合 384"/>
          <p:cNvGrpSpPr/>
          <p:nvPr/>
        </p:nvGrpSpPr>
        <p:grpSpPr>
          <a:xfrm>
            <a:off x="3265933" y="2612833"/>
            <a:ext cx="2877348" cy="911877"/>
            <a:chOff x="427717" y="1901842"/>
            <a:chExt cx="2877348" cy="911877"/>
          </a:xfrm>
        </p:grpSpPr>
        <p:sp>
          <p:nvSpPr>
            <p:cNvPr id="386" name="Line 388"/>
            <p:cNvSpPr>
              <a:spLocks noChangeShapeType="1"/>
            </p:cNvSpPr>
            <p:nvPr/>
          </p:nvSpPr>
          <p:spPr bwMode="auto">
            <a:xfrm>
              <a:off x="427717" y="2437962"/>
              <a:ext cx="2877348" cy="0"/>
            </a:xfrm>
            <a:prstGeom prst="line">
              <a:avLst/>
            </a:prstGeom>
            <a:noFill/>
            <a:ln w="44450">
              <a:solidFill>
                <a:srgbClr val="CC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i="0" u="none" strike="noStrike" kern="0" cap="none" spc="0" normalizeH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87" name="Text Box 391"/>
            <p:cNvSpPr txBox="1">
              <a:spLocks noChangeArrowheads="1"/>
            </p:cNvSpPr>
            <p:nvPr/>
          </p:nvSpPr>
          <p:spPr bwMode="auto">
            <a:xfrm>
              <a:off x="1388659" y="1901842"/>
              <a:ext cx="996555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dirty="0" smtClean="0">
                  <a:solidFill>
                    <a:srgbClr val="CC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发送邮件</a:t>
              </a:r>
              <a:endParaRPr kumimoji="1" lang="en-US" altLang="zh-CN" sz="1600" dirty="0" smtClean="0">
                <a:solidFill>
                  <a:srgbClr val="CC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dirty="0">
                  <a:solidFill>
                    <a:srgbClr val="CC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SMTP</a:t>
              </a:r>
              <a:endParaRPr kumimoji="1" lang="zh-CN" altLang="en-US" sz="1600" dirty="0">
                <a:solidFill>
                  <a:srgbClr val="CC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88" name="Text Box 394"/>
            <p:cNvSpPr txBox="1">
              <a:spLocks noChangeArrowheads="1"/>
            </p:cNvSpPr>
            <p:nvPr/>
          </p:nvSpPr>
          <p:spPr bwMode="auto">
            <a:xfrm>
              <a:off x="1395440" y="2475165"/>
              <a:ext cx="102673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dirty="0" smtClean="0">
                  <a:solidFill>
                    <a:srgbClr val="CC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TCP</a:t>
              </a:r>
              <a:r>
                <a:rPr kumimoji="1" lang="zh-CN" altLang="en-US" sz="1600" dirty="0" smtClean="0">
                  <a:solidFill>
                    <a:srgbClr val="CC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连接</a:t>
              </a:r>
              <a:endParaRPr kumimoji="1" lang="zh-CN" altLang="en-US" sz="1600" dirty="0">
                <a:solidFill>
                  <a:srgbClr val="CC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389" name="组合 388"/>
          <p:cNvGrpSpPr/>
          <p:nvPr/>
        </p:nvGrpSpPr>
        <p:grpSpPr>
          <a:xfrm>
            <a:off x="6846137" y="3152072"/>
            <a:ext cx="1433998" cy="898814"/>
            <a:chOff x="1103051" y="1914905"/>
            <a:chExt cx="1433998" cy="898814"/>
          </a:xfrm>
        </p:grpSpPr>
        <p:sp>
          <p:nvSpPr>
            <p:cNvPr id="390" name="Line 388"/>
            <p:cNvSpPr>
              <a:spLocks noChangeShapeType="1"/>
            </p:cNvSpPr>
            <p:nvPr/>
          </p:nvSpPr>
          <p:spPr bwMode="auto">
            <a:xfrm>
              <a:off x="1103051" y="2437962"/>
              <a:ext cx="1433998" cy="0"/>
            </a:xfrm>
            <a:prstGeom prst="line">
              <a:avLst/>
            </a:prstGeom>
            <a:noFill/>
            <a:ln w="44450">
              <a:solidFill>
                <a:srgbClr val="CC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i="0" u="none" strike="noStrike" kern="0" cap="none" spc="0" normalizeH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91" name="Text Box 391"/>
            <p:cNvSpPr txBox="1">
              <a:spLocks noChangeArrowheads="1"/>
            </p:cNvSpPr>
            <p:nvPr/>
          </p:nvSpPr>
          <p:spPr bwMode="auto">
            <a:xfrm>
              <a:off x="1119467" y="1914905"/>
              <a:ext cx="1187369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dirty="0">
                  <a:solidFill>
                    <a:srgbClr val="CC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读取</a:t>
              </a:r>
              <a:r>
                <a:rPr kumimoji="1" lang="zh-CN" altLang="en-US" sz="1600" dirty="0" smtClean="0">
                  <a:solidFill>
                    <a:srgbClr val="CC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邮件</a:t>
              </a:r>
              <a:endParaRPr kumimoji="1" lang="en-US" altLang="zh-CN" sz="1600" dirty="0" smtClean="0">
                <a:solidFill>
                  <a:srgbClr val="CC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dirty="0" smtClean="0">
                  <a:solidFill>
                    <a:srgbClr val="CC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POP3/IMAP</a:t>
              </a:r>
              <a:endParaRPr kumimoji="1" lang="zh-CN" altLang="en-US" sz="1600" dirty="0">
                <a:solidFill>
                  <a:srgbClr val="CC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92" name="Text Box 394"/>
            <p:cNvSpPr txBox="1">
              <a:spLocks noChangeArrowheads="1"/>
            </p:cNvSpPr>
            <p:nvPr/>
          </p:nvSpPr>
          <p:spPr bwMode="auto">
            <a:xfrm>
              <a:off x="1356251" y="2475165"/>
              <a:ext cx="102673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dirty="0" smtClean="0">
                  <a:solidFill>
                    <a:srgbClr val="CC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TCP</a:t>
              </a:r>
              <a:r>
                <a:rPr kumimoji="1" lang="zh-CN" altLang="en-US" sz="1600" dirty="0" smtClean="0">
                  <a:solidFill>
                    <a:srgbClr val="CC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连接</a:t>
              </a:r>
              <a:endParaRPr kumimoji="1" lang="zh-CN" altLang="en-US" sz="1600" dirty="0">
                <a:solidFill>
                  <a:srgbClr val="CC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393" name="圆角矩形标注 392"/>
          <p:cNvSpPr/>
          <p:nvPr/>
        </p:nvSpPr>
        <p:spPr>
          <a:xfrm>
            <a:off x="442395" y="5958046"/>
            <a:ext cx="8193428" cy="829768"/>
          </a:xfrm>
          <a:prstGeom prst="wedgeRoundRectCallout">
            <a:avLst>
              <a:gd name="adj1" fmla="val 23477"/>
              <a:gd name="adj2" fmla="val -76767"/>
              <a:gd name="adj3" fmla="val 16667"/>
            </a:avLst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05750">
              <a:lnSpc>
                <a:spcPts val="2300"/>
              </a:lnSpc>
            </a:pP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）运行在接收方邮件服务器中的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SMTP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服务器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进程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收到邮件后，把邮件放入收件人的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用户</a:t>
            </a:r>
            <a:endParaRPr lang="en-US" altLang="zh-CN" sz="1600" dirty="0" smtClean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105750">
              <a:lnSpc>
                <a:spcPts val="2300"/>
              </a:lnSpc>
            </a:pP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    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邮箱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中，等待收件人进行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读取</a:t>
            </a:r>
            <a:endParaRPr lang="zh-CN" altLang="en-US" sz="16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376" name="圆角矩形标注 375"/>
          <p:cNvSpPr/>
          <p:nvPr/>
        </p:nvSpPr>
        <p:spPr>
          <a:xfrm>
            <a:off x="3680838" y="5913322"/>
            <a:ext cx="5277485" cy="829768"/>
          </a:xfrm>
          <a:prstGeom prst="wedgeRoundRectCallout">
            <a:avLst>
              <a:gd name="adj1" fmla="val 39580"/>
              <a:gd name="adj2" fmla="val -111401"/>
              <a:gd name="adj3" fmla="val 16667"/>
            </a:avLst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05750">
              <a:lnSpc>
                <a:spcPts val="2300"/>
              </a:lnSpc>
            </a:pP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6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）收件人在打算收信时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，运行 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PC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机中的用户代理，使用 </a:t>
            </a:r>
            <a:endParaRPr lang="en-US" altLang="zh-CN" sz="1600" dirty="0" smtClean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105750">
              <a:lnSpc>
                <a:spcPts val="2300"/>
              </a:lnSpc>
            </a:pP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     POP3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(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或 </a:t>
            </a: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IMAP)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协议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读取发送给自己的邮件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217075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" grpId="0" animBg="1"/>
      <p:bldP spid="393" grpId="1" animBg="1"/>
      <p:bldP spid="376" grpId="0" animBg="1"/>
      <p:bldP spid="376" grpId="1" animBg="1"/>
    </p:bldLst>
  </p:timing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822960" y="2093252"/>
            <a:ext cx="5003073" cy="64994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444979"/>
            <a:ext cx="8370711" cy="5260620"/>
          </a:xfrm>
        </p:spPr>
        <p:txBody>
          <a:bodyPr/>
          <a:lstStyle/>
          <a:p>
            <a:r>
              <a:rPr lang="zh-CN" altLang="en-US" dirty="0" smtClean="0"/>
              <a:t>电子邮件地址的格式</a:t>
            </a:r>
            <a:endParaRPr lang="zh-CN" altLang="en-US" dirty="0"/>
          </a:p>
          <a:p>
            <a:pPr marL="457188" lvl="1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zh-CN" altLang="en-US" sz="1800" dirty="0"/>
              <a:t>收件人邮箱</a:t>
            </a:r>
            <a:r>
              <a:rPr lang="zh-CN" altLang="en-US" sz="1800" dirty="0" smtClean="0"/>
              <a:t>名 </a:t>
            </a:r>
            <a:r>
              <a:rPr lang="en-US" altLang="zh-CN" sz="1800" dirty="0" smtClean="0"/>
              <a:t>@ </a:t>
            </a:r>
            <a:r>
              <a:rPr lang="zh-CN" altLang="en-US" sz="1800" dirty="0" smtClean="0"/>
              <a:t>邮箱</a:t>
            </a:r>
            <a:r>
              <a:rPr lang="zh-CN" altLang="en-US" sz="1800" dirty="0"/>
              <a:t>所在主机的</a:t>
            </a:r>
            <a:r>
              <a:rPr lang="zh-CN" altLang="en-US" sz="1800" dirty="0" smtClean="0"/>
              <a:t>域名</a:t>
            </a:r>
            <a:endParaRPr lang="en-US" altLang="zh-CN" sz="1800" dirty="0" smtClean="0"/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zh-CN" altLang="en-US" sz="1800" dirty="0" smtClean="0"/>
              <a:t>例如： </a:t>
            </a:r>
            <a:r>
              <a:rPr lang="en-US" altLang="zh-CN" sz="1800" dirty="0" smtClean="0"/>
              <a:t>network @ ict.ac.cn</a:t>
            </a:r>
            <a:endParaRPr lang="en-US" altLang="zh-CN" sz="1600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电子邮件概述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1961519" y="3157783"/>
            <a:ext cx="977623" cy="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215" b="1">
              <a:solidFill>
                <a:srgbClr val="000099"/>
              </a:solidFill>
              <a:latin typeface="Tahoma" pitchFamily="34" charset="0"/>
              <a:ea typeface="宋体" charset="-122"/>
            </a:endParaRPr>
          </a:p>
        </p:txBody>
      </p:sp>
      <p:sp>
        <p:nvSpPr>
          <p:cNvPr id="17" name="圆角矩形标注 16"/>
          <p:cNvSpPr/>
          <p:nvPr/>
        </p:nvSpPr>
        <p:spPr>
          <a:xfrm>
            <a:off x="457198" y="4143307"/>
            <a:ext cx="2366962" cy="583415"/>
          </a:xfrm>
          <a:prstGeom prst="wedgeRoundRectCallout">
            <a:avLst>
              <a:gd name="adj1" fmla="val 26915"/>
              <a:gd name="adj2" fmla="val -205707"/>
              <a:gd name="adj3" fmla="val 16667"/>
            </a:avLst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72000" rtlCol="0" anchor="ctr"/>
          <a:lstStyle/>
          <a:p>
            <a:pPr marL="285750" indent="-18000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用户名在该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域名的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范围内是唯一的</a:t>
            </a:r>
          </a:p>
        </p:txBody>
      </p:sp>
      <p:sp>
        <p:nvSpPr>
          <p:cNvPr id="19" name="圆角矩形标注 18"/>
          <p:cNvSpPr/>
          <p:nvPr/>
        </p:nvSpPr>
        <p:spPr>
          <a:xfrm>
            <a:off x="3132091" y="4140983"/>
            <a:ext cx="2798445" cy="583415"/>
          </a:xfrm>
          <a:prstGeom prst="wedgeRoundRectCallout">
            <a:avLst>
              <a:gd name="adj1" fmla="val -30481"/>
              <a:gd name="adj2" fmla="val -212424"/>
              <a:gd name="adj3" fmla="val 16667"/>
            </a:avLst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72000" rtlCol="0" anchor="ctr"/>
          <a:lstStyle/>
          <a:p>
            <a:pPr marL="285750" indent="-18000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邮箱所在的主机的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域名在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全世界必须是唯一的 </a:t>
            </a:r>
          </a:p>
        </p:txBody>
      </p:sp>
      <p:sp>
        <p:nvSpPr>
          <p:cNvPr id="20" name="Line 11"/>
          <p:cNvSpPr>
            <a:spLocks noChangeShapeType="1"/>
          </p:cNvSpPr>
          <p:nvPr/>
        </p:nvSpPr>
        <p:spPr bwMode="auto">
          <a:xfrm>
            <a:off x="3201723" y="3157783"/>
            <a:ext cx="977623" cy="0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215" b="1">
              <a:solidFill>
                <a:srgbClr val="000099"/>
              </a:solidFill>
              <a:latin typeface="Tahoma" pitchFamily="34" charset="0"/>
              <a:ea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1678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7" grpId="0" animBg="1"/>
      <p:bldP spid="19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电子邮件概述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444979"/>
            <a:ext cx="8370711" cy="5260620"/>
          </a:xfrm>
        </p:spPr>
        <p:txBody>
          <a:bodyPr/>
          <a:lstStyle/>
          <a:p>
            <a:r>
              <a:rPr lang="zh-CN" altLang="en-US" dirty="0" smtClean="0"/>
              <a:t>电子邮件使用的协议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发送邮件的</a:t>
            </a:r>
            <a:r>
              <a:rPr lang="zh-CN" altLang="en-US" sz="1800" dirty="0" smtClean="0"/>
              <a:t>协议</a:t>
            </a:r>
            <a:endParaRPr lang="en-US" altLang="zh-CN" sz="1800" dirty="0" smtClean="0"/>
          </a:p>
          <a:p>
            <a:pPr lvl="2">
              <a:lnSpc>
                <a:spcPct val="150000"/>
              </a:lnSpc>
            </a:pPr>
            <a:r>
              <a:rPr lang="zh-CN" altLang="en-US" sz="1600" dirty="0" smtClean="0"/>
              <a:t>简单邮件传送协议 </a:t>
            </a:r>
            <a:r>
              <a:rPr lang="en-US" altLang="zh-CN" sz="1600" dirty="0" smtClean="0"/>
              <a:t>(SMTP, Simple Mail Transfer Protocol) [RFC 5321]</a:t>
            </a:r>
            <a:endParaRPr lang="en-US" altLang="zh-CN" sz="1600" dirty="0"/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读取邮件的</a:t>
            </a:r>
            <a:r>
              <a:rPr lang="zh-CN" altLang="en-US" sz="1800" dirty="0" smtClean="0"/>
              <a:t>协议</a:t>
            </a:r>
            <a:endParaRPr lang="en-US" altLang="zh-CN" sz="1800" dirty="0" smtClean="0"/>
          </a:p>
          <a:p>
            <a:pPr lvl="2">
              <a:lnSpc>
                <a:spcPct val="150000"/>
              </a:lnSpc>
            </a:pPr>
            <a:r>
              <a:rPr lang="zh-CN" altLang="en-US" sz="1600" dirty="0" smtClean="0"/>
              <a:t>邮局协议版本</a:t>
            </a:r>
            <a:r>
              <a:rPr lang="en-US" altLang="zh-CN" sz="1600" dirty="0" smtClean="0"/>
              <a:t>3 (POP3, Post Office Protocol ) </a:t>
            </a:r>
            <a:r>
              <a:rPr lang="en-US" altLang="zh-CN" sz="1600" dirty="0"/>
              <a:t>[RFC </a:t>
            </a:r>
            <a:r>
              <a:rPr lang="en-US" altLang="zh-CN" sz="1600" dirty="0" smtClean="0"/>
              <a:t>1939]</a:t>
            </a:r>
          </a:p>
          <a:p>
            <a:pPr lvl="2">
              <a:lnSpc>
                <a:spcPct val="150000"/>
              </a:lnSpc>
            </a:pPr>
            <a:r>
              <a:rPr lang="zh-CN" altLang="en-US" sz="1600" dirty="0" smtClean="0"/>
              <a:t>互联网报文存取协议 </a:t>
            </a:r>
            <a:r>
              <a:rPr lang="en-US" altLang="zh-CN" sz="1600" dirty="0" smtClean="0"/>
              <a:t>(IMAP, Internet Message Access Protocol) [RFC 3501]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 smtClean="0"/>
              <a:t>邮件信息格式</a:t>
            </a:r>
            <a:endParaRPr lang="en-US" altLang="zh-CN" sz="1800" dirty="0" smtClean="0"/>
          </a:p>
          <a:p>
            <a:pPr lvl="2">
              <a:lnSpc>
                <a:spcPct val="150000"/>
              </a:lnSpc>
            </a:pPr>
            <a:r>
              <a:rPr lang="zh-CN" altLang="en-US" sz="1600" dirty="0" smtClean="0"/>
              <a:t>互联网文本报文格式 </a:t>
            </a:r>
            <a:r>
              <a:rPr lang="en-US" altLang="zh-CN" sz="1600" dirty="0" smtClean="0"/>
              <a:t>[RFC 5322]</a:t>
            </a:r>
          </a:p>
          <a:p>
            <a:pPr lvl="2">
              <a:lnSpc>
                <a:spcPct val="150000"/>
              </a:lnSpc>
            </a:pPr>
            <a:r>
              <a:rPr lang="zh-CN" altLang="en-US" sz="1600" dirty="0" smtClean="0"/>
              <a:t>通用互联网邮件扩充 </a:t>
            </a:r>
            <a:r>
              <a:rPr lang="en-US" altLang="zh-CN" sz="1600" dirty="0" smtClean="0"/>
              <a:t>(MIME</a:t>
            </a:r>
            <a:r>
              <a:rPr lang="en-US" altLang="zh-CN" sz="1600" dirty="0"/>
              <a:t>, Multipurpose Internet Mail </a:t>
            </a:r>
            <a:r>
              <a:rPr lang="en-US" altLang="zh-CN" sz="1600" dirty="0" smtClean="0"/>
              <a:t>Extensions) [RFC 2045~2049]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5050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简单邮件传送协议 </a:t>
            </a:r>
            <a:r>
              <a:rPr lang="en-US" altLang="zh-CN" dirty="0"/>
              <a:t>SMTP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444979"/>
            <a:ext cx="8370711" cy="526062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2000" dirty="0"/>
              <a:t>SMTP </a:t>
            </a:r>
            <a:r>
              <a:rPr lang="zh-CN" altLang="en-US" sz="2000" dirty="0"/>
              <a:t>定义</a:t>
            </a:r>
            <a:r>
              <a:rPr lang="zh-CN" altLang="en-US" sz="2000" dirty="0" smtClean="0"/>
              <a:t>在</a:t>
            </a:r>
            <a:r>
              <a:rPr lang="zh-CN" altLang="en-US" sz="2000" dirty="0"/>
              <a:t>两个相互通信的 </a:t>
            </a:r>
            <a:r>
              <a:rPr lang="en-US" altLang="zh-CN" sz="2000" dirty="0"/>
              <a:t>SMTP </a:t>
            </a:r>
            <a:r>
              <a:rPr lang="zh-CN" altLang="en-US" sz="2000" dirty="0"/>
              <a:t>进程</a:t>
            </a:r>
            <a:r>
              <a:rPr lang="zh-CN" altLang="en-US" sz="2000" dirty="0" smtClean="0"/>
              <a:t>之间如何</a:t>
            </a:r>
            <a:r>
              <a:rPr lang="zh-CN" altLang="en-US" sz="2000" dirty="0"/>
              <a:t>交换</a:t>
            </a:r>
            <a:r>
              <a:rPr lang="zh-CN" altLang="en-US" sz="2000" dirty="0" smtClean="0"/>
              <a:t>信息</a:t>
            </a:r>
            <a:endParaRPr lang="zh-CN" altLang="en-US" sz="2000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000" dirty="0" smtClean="0"/>
              <a:t>SMTP </a:t>
            </a:r>
            <a:r>
              <a:rPr lang="zh-CN" altLang="en-US" sz="2000" dirty="0"/>
              <a:t>使用</a:t>
            </a:r>
            <a:r>
              <a:rPr lang="zh-CN" altLang="en-US" sz="2000" dirty="0" smtClean="0"/>
              <a:t>客户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服务器方式</a:t>
            </a:r>
            <a:endParaRPr lang="en-US" altLang="zh-CN" sz="2000" dirty="0" smtClean="0"/>
          </a:p>
          <a:p>
            <a:pPr lvl="1">
              <a:spcBef>
                <a:spcPts val="1200"/>
              </a:spcBef>
            </a:pPr>
            <a:r>
              <a:rPr lang="en-US" altLang="zh-CN" sz="1800" dirty="0"/>
              <a:t>SMTP </a:t>
            </a:r>
            <a:r>
              <a:rPr lang="zh-CN" altLang="en-US" sz="1800" dirty="0" smtClean="0"/>
              <a:t>客户</a:t>
            </a:r>
            <a:r>
              <a:rPr lang="zh-CN" altLang="en-US" sz="1800" dirty="0"/>
              <a:t>：</a:t>
            </a:r>
            <a:r>
              <a:rPr lang="zh-CN" altLang="en-US" sz="1800" dirty="0" smtClean="0"/>
              <a:t>负责</a:t>
            </a:r>
            <a:r>
              <a:rPr lang="zh-CN" altLang="en-US" sz="1800" dirty="0"/>
              <a:t>发送邮件的 </a:t>
            </a:r>
            <a:r>
              <a:rPr lang="en-US" altLang="zh-CN" sz="1800" dirty="0"/>
              <a:t>SMTP </a:t>
            </a:r>
            <a:r>
              <a:rPr lang="zh-CN" altLang="en-US" sz="1800" dirty="0" smtClean="0"/>
              <a:t>进程 </a:t>
            </a:r>
            <a:endParaRPr lang="en-US" altLang="zh-CN" sz="1800" dirty="0" smtClean="0"/>
          </a:p>
          <a:p>
            <a:pPr lvl="1">
              <a:spcBef>
                <a:spcPts val="1200"/>
              </a:spcBef>
            </a:pPr>
            <a:r>
              <a:rPr lang="en-US" altLang="zh-CN" sz="1800" dirty="0"/>
              <a:t>SMTP </a:t>
            </a:r>
            <a:r>
              <a:rPr lang="zh-CN" altLang="en-US" sz="1800" dirty="0" smtClean="0"/>
              <a:t>服务器：负责</a:t>
            </a:r>
            <a:r>
              <a:rPr lang="zh-CN" altLang="en-US" sz="1800" dirty="0"/>
              <a:t>接收邮件的 </a:t>
            </a:r>
            <a:r>
              <a:rPr lang="en-US" altLang="zh-CN" sz="1800" dirty="0"/>
              <a:t>SMTP </a:t>
            </a:r>
            <a:r>
              <a:rPr lang="zh-CN" altLang="en-US" sz="1800" dirty="0" smtClean="0"/>
              <a:t>进程</a:t>
            </a:r>
            <a:endParaRPr lang="zh-CN" altLang="en-US" sz="1800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000" dirty="0"/>
              <a:t>SMTP </a:t>
            </a:r>
            <a:r>
              <a:rPr lang="zh-CN" altLang="en-US" sz="2000" dirty="0"/>
              <a:t>定义了 </a:t>
            </a:r>
            <a:r>
              <a:rPr lang="en-US" altLang="zh-CN" sz="2000" dirty="0"/>
              <a:t>14 </a:t>
            </a:r>
            <a:r>
              <a:rPr lang="zh-CN" altLang="en-US" sz="2000" dirty="0"/>
              <a:t>条命令和 </a:t>
            </a:r>
            <a:r>
              <a:rPr lang="en-US" altLang="zh-CN" sz="2000" dirty="0"/>
              <a:t>21 </a:t>
            </a:r>
            <a:r>
              <a:rPr lang="zh-CN" altLang="en-US" sz="2000" dirty="0"/>
              <a:t>种应答信息</a:t>
            </a:r>
            <a:endParaRPr lang="en-US" altLang="zh-CN" sz="2000" dirty="0"/>
          </a:p>
          <a:p>
            <a:pPr lvl="1">
              <a:spcBef>
                <a:spcPts val="1200"/>
              </a:spcBef>
            </a:pPr>
            <a:r>
              <a:rPr lang="zh-CN" altLang="en-US" sz="1800" dirty="0"/>
              <a:t>每条命令用 </a:t>
            </a:r>
            <a:r>
              <a:rPr lang="en-US" altLang="zh-CN" sz="1800" dirty="0"/>
              <a:t>4 </a:t>
            </a:r>
            <a:r>
              <a:rPr lang="zh-CN" altLang="en-US" sz="1800" dirty="0"/>
              <a:t>个字母组成</a:t>
            </a:r>
            <a:endParaRPr lang="en-US" altLang="zh-CN" sz="1800" dirty="0"/>
          </a:p>
          <a:p>
            <a:pPr lvl="2">
              <a:spcBef>
                <a:spcPts val="600"/>
              </a:spcBef>
            </a:pPr>
            <a:r>
              <a:rPr lang="zh-CN" altLang="en-US" sz="1600" dirty="0" smtClean="0"/>
              <a:t>例如：</a:t>
            </a:r>
            <a:r>
              <a:rPr lang="en-US" altLang="zh-CN" sz="1600" dirty="0" smtClean="0"/>
              <a:t>MAIL FROM &lt;zhangsan@ict.ac.cn&gt;</a:t>
            </a:r>
          </a:p>
          <a:p>
            <a:pPr lvl="1">
              <a:spcBef>
                <a:spcPts val="1200"/>
              </a:spcBef>
            </a:pPr>
            <a:r>
              <a:rPr lang="zh-CN" altLang="en-US" sz="1800" dirty="0"/>
              <a:t>每一种应答信息一般只有一行信息，由一个 </a:t>
            </a:r>
            <a:r>
              <a:rPr lang="en-US" altLang="zh-CN" sz="1800" dirty="0"/>
              <a:t>3 </a:t>
            </a:r>
            <a:r>
              <a:rPr lang="zh-CN" altLang="en-US" sz="1800" dirty="0"/>
              <a:t>位数字的代码开始，后面附上（也可不附上）很简单的文字说明</a:t>
            </a:r>
            <a:endParaRPr lang="en-US" altLang="zh-CN" sz="1800" dirty="0"/>
          </a:p>
          <a:p>
            <a:pPr lvl="2">
              <a:spcBef>
                <a:spcPts val="600"/>
              </a:spcBef>
            </a:pPr>
            <a:r>
              <a:rPr lang="zh-CN" altLang="en-US" sz="1600" dirty="0" smtClean="0"/>
              <a:t>例如：</a:t>
            </a:r>
            <a:r>
              <a:rPr lang="en-US" altLang="zh-CN" sz="1600" dirty="0" smtClean="0"/>
              <a:t>250 OK</a:t>
            </a:r>
            <a:r>
              <a:rPr lang="zh-CN" altLang="en-US" sz="1600" dirty="0" smtClean="0"/>
              <a:t>；</a:t>
            </a:r>
            <a:r>
              <a:rPr lang="en-US" altLang="zh-CN" sz="1600" dirty="0" smtClean="0"/>
              <a:t>451 (</a:t>
            </a:r>
            <a:r>
              <a:rPr lang="zh-CN" altLang="en-US" sz="1600" dirty="0" smtClean="0"/>
              <a:t>处理时出错</a:t>
            </a:r>
            <a:r>
              <a:rPr lang="en-US" altLang="zh-CN" sz="1600" dirty="0" smtClean="0"/>
              <a:t>)</a:t>
            </a:r>
            <a:endParaRPr lang="zh-CN" altLang="en-US" sz="16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0501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|2.2|13.9|25.9|63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7|4.7|109.4|45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3|10.2|1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|34.8|20.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5.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4|16.2|15.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1.3|9.5|29.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5|3.1|5.6|19|9.7|7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5|1.8|5.9|5.1|68|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8.5|11.5|77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0.8|75.7|51.1|156.3|15|39|23.1|4.1|31.7|1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7|2.2|1.9|54.7|21.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2.2|7.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1|35|0.9|42.4|18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2|1.4|20.2|115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|32.8|6|9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1|8.9|12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5.5|19.2|6.5|14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8|10.1|2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8.6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8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11.xml><?xml version="1.0" encoding="utf-8"?>
<a:theme xmlns:a="http://schemas.openxmlformats.org/drawingml/2006/main" name="9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12.xml><?xml version="1.0" encoding="utf-8"?>
<a:theme xmlns:a="http://schemas.openxmlformats.org/drawingml/2006/main" name="10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13.xml><?xml version="1.0" encoding="utf-8"?>
<a:theme xmlns:a="http://schemas.openxmlformats.org/drawingml/2006/main" name="1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14.xml><?xml version="1.0" encoding="utf-8"?>
<a:theme xmlns:a="http://schemas.openxmlformats.org/drawingml/2006/main" name="1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15.xml><?xml version="1.0" encoding="utf-8"?>
<a:theme xmlns:a="http://schemas.openxmlformats.org/drawingml/2006/main" name="1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16.xml><?xml version="1.0" encoding="utf-8"?>
<a:theme xmlns:a="http://schemas.openxmlformats.org/drawingml/2006/main" name="14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17.xml><?xml version="1.0" encoding="utf-8"?>
<a:theme xmlns:a="http://schemas.openxmlformats.org/drawingml/2006/main" name="15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1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F935A313-AA73-40DA-9A7E-280E38D4ACF7}" vid="{2C9FAF92-E915-4571-AAA6-F0001F18E262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F935A313-AA73-40DA-9A7E-280E38D4ACF7}" vid="{2C9FAF92-E915-4571-AAA6-F0001F18E262}"/>
    </a:ext>
  </a:extLst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F935A313-AA73-40DA-9A7E-280E38D4ACF7}" vid="{2C9FAF92-E915-4571-AAA6-F0001F18E262}"/>
    </a:ext>
  </a:extLst>
</a:theme>
</file>

<file path=ppt/theme/theme5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6.xml><?xml version="1.0" encoding="utf-8"?>
<a:theme xmlns:a="http://schemas.openxmlformats.org/drawingml/2006/main" name="4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7.xml><?xml version="1.0" encoding="utf-8"?>
<a:theme xmlns:a="http://schemas.openxmlformats.org/drawingml/2006/main" name="5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8.xml><?xml version="1.0" encoding="utf-8"?>
<a:theme xmlns:a="http://schemas.openxmlformats.org/drawingml/2006/main" name="6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9.xml><?xml version="1.0" encoding="utf-8"?>
<a:theme xmlns:a="http://schemas.openxmlformats.org/drawingml/2006/main" name="7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第一章概述</Template>
  <TotalTime>39658</TotalTime>
  <Words>2669</Words>
  <Application>Microsoft Office PowerPoint</Application>
  <PresentationFormat>全屏显示(4:3)</PresentationFormat>
  <Paragraphs>436</Paragraphs>
  <Slides>30</Slides>
  <Notes>30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17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59" baseType="lpstr">
      <vt:lpstr>黑体</vt:lpstr>
      <vt:lpstr>华文楷体</vt:lpstr>
      <vt:lpstr>宋体</vt:lpstr>
      <vt:lpstr>微软雅黑</vt:lpstr>
      <vt:lpstr>Arial</vt:lpstr>
      <vt:lpstr>Arial Black</vt:lpstr>
      <vt:lpstr>Calibri</vt:lpstr>
      <vt:lpstr>Tahoma</vt:lpstr>
      <vt:lpstr>Times New Roman</vt:lpstr>
      <vt:lpstr>Wingdings</vt:lpstr>
      <vt:lpstr>Wingdings 3</vt:lpstr>
      <vt:lpstr>Pixel</vt:lpstr>
      <vt:lpstr>自定义设计方案</vt:lpstr>
      <vt:lpstr>1_自定义设计方案</vt:lpstr>
      <vt:lpstr>2_自定义设计方案</vt:lpstr>
      <vt:lpstr>3_自定义设计方案</vt:lpstr>
      <vt:lpstr>4_自定义设计方案</vt:lpstr>
      <vt:lpstr>5_自定义设计方案</vt:lpstr>
      <vt:lpstr>6_自定义设计方案</vt:lpstr>
      <vt:lpstr>7_自定义设计方案</vt:lpstr>
      <vt:lpstr>8_自定义设计方案</vt:lpstr>
      <vt:lpstr>9_自定义设计方案</vt:lpstr>
      <vt:lpstr>10_自定义设计方案</vt:lpstr>
      <vt:lpstr>11_自定义设计方案</vt:lpstr>
      <vt:lpstr>12_自定义设计方案</vt:lpstr>
      <vt:lpstr>13_自定义设计方案</vt:lpstr>
      <vt:lpstr>14_自定义设计方案</vt:lpstr>
      <vt:lpstr>15_自定义设计方案</vt:lpstr>
      <vt:lpstr>VISIO</vt:lpstr>
      <vt:lpstr>第六章 网络应用（5）</vt:lpstr>
      <vt:lpstr>提纲</vt:lpstr>
      <vt:lpstr>电子邮件概述</vt:lpstr>
      <vt:lpstr>电子邮件概述</vt:lpstr>
      <vt:lpstr>电子邮件概述</vt:lpstr>
      <vt:lpstr>电子邮件概述</vt:lpstr>
      <vt:lpstr>电子邮件概述</vt:lpstr>
      <vt:lpstr>电子邮件概述</vt:lpstr>
      <vt:lpstr>简单邮件传送协议 SMTP </vt:lpstr>
      <vt:lpstr>简单邮件传送协议 SMTP </vt:lpstr>
      <vt:lpstr>邮件读取协议</vt:lpstr>
      <vt:lpstr>邮件读取协议</vt:lpstr>
      <vt:lpstr>电子邮件的信息格式 </vt:lpstr>
      <vt:lpstr>电子邮件的信息格式 </vt:lpstr>
      <vt:lpstr>电子邮件的信息格式 </vt:lpstr>
      <vt:lpstr>电子邮件的信息格式 </vt:lpstr>
      <vt:lpstr>提纲</vt:lpstr>
      <vt:lpstr>文件传送协议概述</vt:lpstr>
      <vt:lpstr>文件传送协议FTP</vt:lpstr>
      <vt:lpstr>文件传送协议FTP</vt:lpstr>
      <vt:lpstr>文件传送协议FTP</vt:lpstr>
      <vt:lpstr>文件传送协议FTP</vt:lpstr>
      <vt:lpstr>文件传送协议FTP</vt:lpstr>
      <vt:lpstr>简单文件传送协议 TFTP</vt:lpstr>
      <vt:lpstr>简单文件传送协议 TFTP</vt:lpstr>
      <vt:lpstr>提纲</vt:lpstr>
      <vt:lpstr>远程终端协议</vt:lpstr>
      <vt:lpstr>远程终端协议</vt:lpstr>
      <vt:lpstr>远程终端协议</vt:lpstr>
      <vt:lpstr>休息！！！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计算机网络概述</dc:title>
  <dc:creator>zhw</dc:creator>
  <cp:lastModifiedBy>zz zh</cp:lastModifiedBy>
  <cp:revision>2016</cp:revision>
  <dcterms:created xsi:type="dcterms:W3CDTF">2017-02-02T15:53:23Z</dcterms:created>
  <dcterms:modified xsi:type="dcterms:W3CDTF">2020-06-02T14:44:51Z</dcterms:modified>
</cp:coreProperties>
</file>