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0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1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2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3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theme/theme14.xml" ContentType="application/vnd.openxmlformats-officedocument.theme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theme/theme15.xml" ContentType="application/vnd.openxmlformats-officedocument.theme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theme/theme16.xml" ContentType="application/vnd.openxmlformats-officedocument.theme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6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7.xml" ContentType="application/vnd.openxmlformats-officedocument.presentationml.tags+xml"/>
  <Override PartName="/ppt/notesSlides/notesSlide19.xml" ContentType="application/vnd.openxmlformats-officedocument.presentationml.notesSlide+xml"/>
  <Override PartName="/ppt/tags/tag8.xml" ContentType="application/vnd.openxmlformats-officedocument.presentationml.tags+xml"/>
  <Override PartName="/ppt/notesSlides/notesSlide20.xml" ContentType="application/vnd.openxmlformats-officedocument.presentationml.notesSlide+xml"/>
  <Override PartName="/ppt/tags/tag9.xml" ContentType="application/vnd.openxmlformats-officedocument.presentationml.tags+xml"/>
  <Override PartName="/ppt/notesSlides/notesSlide21.xml" ContentType="application/vnd.openxmlformats-officedocument.presentationml.notesSlide+xml"/>
  <Override PartName="/ppt/tags/tag10.xml" ContentType="application/vnd.openxmlformats-officedocument.presentationml.tags+xml"/>
  <Override PartName="/ppt/notesSlides/notesSlide22.xml" ContentType="application/vnd.openxmlformats-officedocument.presentationml.notesSlide+xml"/>
  <Override PartName="/ppt/tags/tag11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2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3.xml" ContentType="application/vnd.openxmlformats-officedocument.presentationml.tags+xml"/>
  <Override PartName="/ppt/notesSlides/notesSlide28.xml" ContentType="application/vnd.openxmlformats-officedocument.presentationml.notesSlide+xml"/>
  <Override PartName="/ppt/tags/tag14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5.xml" ContentType="application/vnd.openxmlformats-officedocument.presentationml.tags+xml"/>
  <Override PartName="/ppt/notesSlides/notesSlide32.xml" ContentType="application/vnd.openxmlformats-officedocument.presentationml.notesSlide+xml"/>
  <Override PartName="/ppt/tags/tag16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17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18.xml" ContentType="application/vnd.openxmlformats-officedocument.presentationml.tags+xml"/>
  <Override PartName="/ppt/notesSlides/notesSlide37.xml" ContentType="application/vnd.openxmlformats-officedocument.presentationml.notesSlide+xml"/>
  <Override PartName="/ppt/tags/tag19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5" r:id="rId3"/>
    <p:sldMasterId id="2147483698" r:id="rId4"/>
    <p:sldMasterId id="2147483711" r:id="rId5"/>
    <p:sldMasterId id="2147483736" r:id="rId6"/>
    <p:sldMasterId id="2147483762" r:id="rId7"/>
    <p:sldMasterId id="2147483775" r:id="rId8"/>
    <p:sldMasterId id="2147483814" r:id="rId9"/>
    <p:sldMasterId id="2147483852" r:id="rId10"/>
    <p:sldMasterId id="2147483865" r:id="rId11"/>
    <p:sldMasterId id="2147483891" r:id="rId12"/>
    <p:sldMasterId id="2147483917" r:id="rId13"/>
    <p:sldMasterId id="2147483947" r:id="rId14"/>
    <p:sldMasterId id="2147483974" r:id="rId15"/>
    <p:sldMasterId id="2147483987" r:id="rId16"/>
    <p:sldMasterId id="2147484012" r:id="rId17"/>
  </p:sldMasterIdLst>
  <p:notesMasterIdLst>
    <p:notesMasterId r:id="rId58"/>
  </p:notesMasterIdLst>
  <p:sldIdLst>
    <p:sldId id="256" r:id="rId18"/>
    <p:sldId id="1106" r:id="rId19"/>
    <p:sldId id="1017" r:id="rId20"/>
    <p:sldId id="1018" r:id="rId21"/>
    <p:sldId id="1019" r:id="rId22"/>
    <p:sldId id="1020" r:id="rId23"/>
    <p:sldId id="1021" r:id="rId24"/>
    <p:sldId id="1022" r:id="rId25"/>
    <p:sldId id="1024" r:id="rId26"/>
    <p:sldId id="1025" r:id="rId27"/>
    <p:sldId id="1026" r:id="rId28"/>
    <p:sldId id="1027" r:id="rId29"/>
    <p:sldId id="1028" r:id="rId30"/>
    <p:sldId id="1029" r:id="rId31"/>
    <p:sldId id="1030" r:id="rId32"/>
    <p:sldId id="1031" r:id="rId33"/>
    <p:sldId id="1107" r:id="rId34"/>
    <p:sldId id="1077" r:id="rId35"/>
    <p:sldId id="1078" r:id="rId36"/>
    <p:sldId id="1080" r:id="rId37"/>
    <p:sldId id="1079" r:id="rId38"/>
    <p:sldId id="1081" r:id="rId39"/>
    <p:sldId id="1082" r:id="rId40"/>
    <p:sldId id="1083" r:id="rId41"/>
    <p:sldId id="1084" r:id="rId42"/>
    <p:sldId id="1087" r:id="rId43"/>
    <p:sldId id="1088" r:id="rId44"/>
    <p:sldId id="1089" r:id="rId45"/>
    <p:sldId id="1092" r:id="rId46"/>
    <p:sldId id="1090" r:id="rId47"/>
    <p:sldId id="1108" r:id="rId48"/>
    <p:sldId id="1096" r:id="rId49"/>
    <p:sldId id="1095" r:id="rId50"/>
    <p:sldId id="1097" r:id="rId51"/>
    <p:sldId id="1098" r:id="rId52"/>
    <p:sldId id="1099" r:id="rId53"/>
    <p:sldId id="1100" r:id="rId54"/>
    <p:sldId id="1101" r:id="rId55"/>
    <p:sldId id="1102" r:id="rId56"/>
    <p:sldId id="804" r:id="rId5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FFFFCC"/>
    <a:srgbClr val="2F2F95"/>
    <a:srgbClr val="CCECFF"/>
    <a:srgbClr val="4949A2"/>
    <a:srgbClr val="FF3300"/>
    <a:srgbClr val="008000"/>
    <a:srgbClr val="FF0066"/>
    <a:srgbClr val="EFEF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79622" autoAdjust="0"/>
  </p:normalViewPr>
  <p:slideViewPr>
    <p:cSldViewPr snapToGrid="0">
      <p:cViewPr varScale="1">
        <p:scale>
          <a:sx n="70" d="100"/>
          <a:sy n="70" d="100"/>
        </p:scale>
        <p:origin x="1728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slide" Target="slides/slide22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42" Type="http://schemas.openxmlformats.org/officeDocument/2006/relationships/slide" Target="slides/slide25.xml"/><Relationship Id="rId47" Type="http://schemas.openxmlformats.org/officeDocument/2006/relationships/slide" Target="slides/slide30.xml"/><Relationship Id="rId50" Type="http://schemas.openxmlformats.org/officeDocument/2006/relationships/slide" Target="slides/slide33.xml"/><Relationship Id="rId55" Type="http://schemas.openxmlformats.org/officeDocument/2006/relationships/slide" Target="slides/slide38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2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40" Type="http://schemas.openxmlformats.org/officeDocument/2006/relationships/slide" Target="slides/slide23.xml"/><Relationship Id="rId45" Type="http://schemas.openxmlformats.org/officeDocument/2006/relationships/slide" Target="slides/slide28.xml"/><Relationship Id="rId53" Type="http://schemas.openxmlformats.org/officeDocument/2006/relationships/slide" Target="slides/slide36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theme" Target="theme/theme1.xml"/><Relationship Id="rId19" Type="http://schemas.openxmlformats.org/officeDocument/2006/relationships/slide" Target="slides/slide2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43" Type="http://schemas.openxmlformats.org/officeDocument/2006/relationships/slide" Target="slides/slide26.xml"/><Relationship Id="rId48" Type="http://schemas.openxmlformats.org/officeDocument/2006/relationships/slide" Target="slides/slide31.xml"/><Relationship Id="rId56" Type="http://schemas.openxmlformats.org/officeDocument/2006/relationships/slide" Target="slides/slide39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slide" Target="slides/slide21.xml"/><Relationship Id="rId46" Type="http://schemas.openxmlformats.org/officeDocument/2006/relationships/slide" Target="slides/slide29.xml"/><Relationship Id="rId59" Type="http://schemas.openxmlformats.org/officeDocument/2006/relationships/presProps" Target="presProps.xml"/><Relationship Id="rId20" Type="http://schemas.openxmlformats.org/officeDocument/2006/relationships/slide" Target="slides/slide3.xml"/><Relationship Id="rId41" Type="http://schemas.openxmlformats.org/officeDocument/2006/relationships/slide" Target="slides/slide24.xml"/><Relationship Id="rId54" Type="http://schemas.openxmlformats.org/officeDocument/2006/relationships/slide" Target="slides/slide37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49" Type="http://schemas.openxmlformats.org/officeDocument/2006/relationships/slide" Target="slides/slide32.xml"/><Relationship Id="rId57" Type="http://schemas.openxmlformats.org/officeDocument/2006/relationships/slide" Target="slides/slide40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4.xml"/><Relationship Id="rId44" Type="http://schemas.openxmlformats.org/officeDocument/2006/relationships/slide" Target="slides/slide27.xml"/><Relationship Id="rId52" Type="http://schemas.openxmlformats.org/officeDocument/2006/relationships/slide" Target="slides/slide35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5F783-0C0C-4437-971D-53EACF12D7BE}" type="datetimeFigureOut">
              <a:rPr lang="zh-CN" altLang="en-US" smtClean="0"/>
              <a:pPr/>
              <a:t>2020/6/3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C233E-39C6-4AB0-A67B-6BD0A5E8E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3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772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106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766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215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081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954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707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833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473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6473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320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4733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4680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8833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1019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0844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1889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9107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1381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2524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4706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781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4701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8738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4733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152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5315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580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5376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3373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8443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9722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10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157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822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277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574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52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81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3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1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1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6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1" y="2324106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4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8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6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CC745EF-EC24-43F9-80E4-7372CB14086C}" type="datetime1">
              <a:rPr lang="zh-CN" altLang="en-US" smtClean="0"/>
              <a:pPr/>
              <a:t>2020/6/3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23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9C1D6-B1AC-4107-85F4-0B37E9E54158}" type="datetime1">
              <a:rPr lang="zh-CN" altLang="en-US" smtClean="0"/>
              <a:pPr/>
              <a:t>2020/6/3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0718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21412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66534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02459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4245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81001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94633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31446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1130233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05748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58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8951F-BD81-4828-8548-DCD08FEF7C39}" type="datetime1">
              <a:rPr lang="zh-CN" altLang="en-US" smtClean="0"/>
              <a:pPr/>
              <a:t>2020/6/3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5969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35609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7521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12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84303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3988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81502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16323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23599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37679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3087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DE57-FDAB-40AC-8925-95B849B3B6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7711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7934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6178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40989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29984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12504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26988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86336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25408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87419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832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AC7F-B4B1-41E3-868D-DBE217AD94C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6237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32045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600911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06190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60872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42730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25662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18179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16625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53250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50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E94F-B4F1-4DE1-908D-CEACF8CB800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1391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29221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444136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73500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179375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11391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35818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80282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838312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12847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001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5F06-B3B4-4655-804C-D394DD67999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4272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91571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109646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3132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938610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16499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80571788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477422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647635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21586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027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1F85-50A7-44FC-95BF-43C37294BFC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4520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21421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547313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509601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190225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504774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676133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055724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6137484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908015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874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5FFE-7E6B-44BE-A882-3634B1327DC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0177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2173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11667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42011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919260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117958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314822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397612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234712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121774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52464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8D21-BAF7-4EF0-8A0C-993EE79555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79993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541271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89927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509081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348465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677347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395945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671351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954915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986071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637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66B1-89B0-40CC-94E2-E9D3887B83A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62298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50686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5183726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736266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083890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525497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508774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022372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905651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688928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90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008000"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296000"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1548000"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686801" y="6705600"/>
            <a:ext cx="349954" cy="152400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337683-96CB-41A2-BE88-7BF13C1F3C1A}" type="datetime1">
              <a:rPr lang="zh-CN" altLang="en-US" smtClean="0"/>
              <a:pPr/>
              <a:t>2020/6/3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01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1A90-C562-4D68-86C7-E7441F36241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65163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339851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453205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570784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0531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4571-7D90-460D-894B-09F7FBD46B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4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DA58-CE66-4C52-9493-113D5A378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25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F8C3-9C32-4B40-86DC-0E711BA02D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368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CB3F-878A-4642-93A2-BAFB0AFC5C2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10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3B61-CFBC-430F-85B4-4C9CE3E5D42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74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FCF5-8A96-4DAB-B3A8-F5E424E297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953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ACF69-F05F-4838-8BFC-CD369747EC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64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BB41-11DE-441E-9B85-598E13DAF08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59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3EBF-86B1-4418-ADA7-DEF4E7BFB5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12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9B091-023F-45B1-A7EF-0082478B6218}" type="datetime1">
              <a:rPr lang="zh-CN" altLang="en-US" smtClean="0"/>
              <a:pPr/>
              <a:t>2020/6/3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6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ACF8-F759-4878-B1B1-6F5A257F22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4012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4329-D2C7-49B8-9B08-A13165361B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475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151A-AE24-4846-A3A8-921851A6AB4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41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D511-CF70-4B54-AB45-49385A9B78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611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1F2C-663B-4CBA-9CEF-0E73A74D1D9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777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34E-951A-4536-89BC-6BADF825F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62413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CDD-17E4-480E-B309-0C25D406EA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37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86D6-C740-4686-91D8-1F3E2A9C1C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0881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C1CD-8A77-48ED-AB43-18C5D1AE064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054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264D-2922-426A-A2E4-21ABC0D735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2806A-7225-4D82-B25C-B3111FF3C302}" type="datetime1">
              <a:rPr lang="zh-CN" altLang="en-US" smtClean="0"/>
              <a:pPr/>
              <a:t>2020/6/3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413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E46D-D7E3-4B94-8CD1-17A4B39F3A2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128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BD59-048F-4B34-89D3-B56AA99C71E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005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F34A-B811-4D2D-A356-21394B1D14E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1979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918B-DB77-4ACC-854B-091285D4E48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371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1162-522D-4D23-B4DB-4DE989D891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449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94E-7C17-4A44-B508-31FD301FBB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966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B479-4982-4291-8796-58409899816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4178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526A-E276-48B0-9038-5517A1AB244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13468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85DC2A9D-A769-45C9-BED6-A6F8A36648D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525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44D4E714-D3F9-44D4-A3DA-3C3C9E0ABB5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23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0F08D-750C-4C87-AE2E-AF1E248393D5}" type="datetime1">
              <a:rPr lang="zh-CN" altLang="en-US" smtClean="0"/>
              <a:pPr/>
              <a:t>2020/6/3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570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674586DD-1963-4A27-AD4D-F032308DAC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4387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D19B-4F08-4375-9B90-FFCD8B1EE9F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695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15D-DCBE-426A-A0C2-13DDDEBDF4A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644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5FE3-7E3F-4154-AD04-C19D8812C7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793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0593-83C9-4A98-85F6-3D46126747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639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1BE4-536E-493A-82F8-C82B889709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662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DEC9-49C8-4829-818A-BBF575230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3871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AE69-686A-44FC-A21C-69B494465EC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942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06F5-8A5C-47EE-811E-18B3B28111C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6395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1FA8-CA50-4D02-8540-2D265FC513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553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864F2B-1CE5-4413-A61A-DF21FE09A6BF}" type="datetime1">
              <a:rPr lang="zh-CN" altLang="en-US" smtClean="0"/>
              <a:pPr/>
              <a:t>2020/6/3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798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2230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650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874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6152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75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95555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833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6733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0561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1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82807-4757-43D3-9D77-060738FB30BD}" type="datetime1">
              <a:rPr lang="zh-CN" altLang="en-US" smtClean="0"/>
              <a:pPr/>
              <a:t>2020/6/3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40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5416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7277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3951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28555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32449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95646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08251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92970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6413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91DC6E-A819-46A5-9261-35302D6EAEC9}" type="datetime1">
              <a:rPr lang="zh-CN" altLang="en-US" smtClean="0"/>
              <a:pPr/>
              <a:t>2020/6/3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9387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72320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1029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22168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121509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54503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7393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09388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39607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45895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9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EBD28-52BD-4E87-AB0D-4B099216D196}" type="datetime1">
              <a:rPr lang="zh-CN" altLang="en-US" smtClean="0"/>
              <a:pPr/>
              <a:t>2020/6/3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75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11016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99073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6026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12805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610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6751452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98057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7676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43797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10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3.xml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slideLayout" Target="../slideLayouts/slideLayout167.xml"/><Relationship Id="rId2" Type="http://schemas.openxmlformats.org/officeDocument/2006/relationships/slideLayout" Target="../slideLayouts/slideLayout157.xml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0.xml"/><Relationship Id="rId10" Type="http://schemas.openxmlformats.org/officeDocument/2006/relationships/slideLayout" Target="../slideLayouts/slideLayout165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5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0.xml"/><Relationship Id="rId7" Type="http://schemas.openxmlformats.org/officeDocument/2006/relationships/slideLayout" Target="../slideLayouts/slideLayout174.xml"/><Relationship Id="rId12" Type="http://schemas.openxmlformats.org/officeDocument/2006/relationships/slideLayout" Target="../slideLayouts/slideLayout179.xml"/><Relationship Id="rId2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68.xml"/><Relationship Id="rId6" Type="http://schemas.openxmlformats.org/officeDocument/2006/relationships/slideLayout" Target="../slideLayouts/slideLayout173.xml"/><Relationship Id="rId11" Type="http://schemas.openxmlformats.org/officeDocument/2006/relationships/slideLayout" Target="../slideLayouts/slideLayout178.xml"/><Relationship Id="rId5" Type="http://schemas.openxmlformats.org/officeDocument/2006/relationships/slideLayout" Target="../slideLayouts/slideLayout172.xml"/><Relationship Id="rId10" Type="http://schemas.openxmlformats.org/officeDocument/2006/relationships/slideLayout" Target="../slideLayouts/slideLayout177.xml"/><Relationship Id="rId4" Type="http://schemas.openxmlformats.org/officeDocument/2006/relationships/slideLayout" Target="../slideLayouts/slideLayout171.xml"/><Relationship Id="rId9" Type="http://schemas.openxmlformats.org/officeDocument/2006/relationships/slideLayout" Target="../slideLayouts/slideLayout176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7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2.xml"/><Relationship Id="rId7" Type="http://schemas.openxmlformats.org/officeDocument/2006/relationships/slideLayout" Target="../slideLayouts/slideLayout186.xml"/><Relationship Id="rId12" Type="http://schemas.openxmlformats.org/officeDocument/2006/relationships/slideLayout" Target="../slideLayouts/slideLayout191.xml"/><Relationship Id="rId2" Type="http://schemas.openxmlformats.org/officeDocument/2006/relationships/slideLayout" Target="../slideLayouts/slideLayout181.xml"/><Relationship Id="rId1" Type="http://schemas.openxmlformats.org/officeDocument/2006/relationships/slideLayout" Target="../slideLayouts/slideLayout180.xml"/><Relationship Id="rId6" Type="http://schemas.openxmlformats.org/officeDocument/2006/relationships/slideLayout" Target="../slideLayouts/slideLayout185.xml"/><Relationship Id="rId11" Type="http://schemas.openxmlformats.org/officeDocument/2006/relationships/slideLayout" Target="../slideLayouts/slideLayout190.xml"/><Relationship Id="rId5" Type="http://schemas.openxmlformats.org/officeDocument/2006/relationships/slideLayout" Target="../slideLayouts/slideLayout184.xml"/><Relationship Id="rId10" Type="http://schemas.openxmlformats.org/officeDocument/2006/relationships/slideLayout" Target="../slideLayouts/slideLayout189.xml"/><Relationship Id="rId4" Type="http://schemas.openxmlformats.org/officeDocument/2006/relationships/slideLayout" Target="../slideLayouts/slideLayout183.xml"/><Relationship Id="rId9" Type="http://schemas.openxmlformats.org/officeDocument/2006/relationships/slideLayout" Target="../slideLayouts/slideLayout188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9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194.xml"/><Relationship Id="rId7" Type="http://schemas.openxmlformats.org/officeDocument/2006/relationships/slideLayout" Target="../slideLayouts/slideLayout198.xml"/><Relationship Id="rId12" Type="http://schemas.openxmlformats.org/officeDocument/2006/relationships/slideLayout" Target="../slideLayouts/slideLayout203.xml"/><Relationship Id="rId2" Type="http://schemas.openxmlformats.org/officeDocument/2006/relationships/slideLayout" Target="../slideLayouts/slideLayout193.xml"/><Relationship Id="rId1" Type="http://schemas.openxmlformats.org/officeDocument/2006/relationships/slideLayout" Target="../slideLayouts/slideLayout192.xml"/><Relationship Id="rId6" Type="http://schemas.openxmlformats.org/officeDocument/2006/relationships/slideLayout" Target="../slideLayouts/slideLayout197.xml"/><Relationship Id="rId11" Type="http://schemas.openxmlformats.org/officeDocument/2006/relationships/slideLayout" Target="../slideLayouts/slideLayout202.xml"/><Relationship Id="rId5" Type="http://schemas.openxmlformats.org/officeDocument/2006/relationships/slideLayout" Target="../slideLayouts/slideLayout196.xml"/><Relationship Id="rId10" Type="http://schemas.openxmlformats.org/officeDocument/2006/relationships/slideLayout" Target="../slideLayouts/slideLayout201.xml"/><Relationship Id="rId4" Type="http://schemas.openxmlformats.org/officeDocument/2006/relationships/slideLayout" Target="../slideLayouts/slideLayout195.xml"/><Relationship Id="rId9" Type="http://schemas.openxmlformats.org/officeDocument/2006/relationships/slideLayout" Target="../slideLayouts/slideLayout20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3F925A4C-1434-4E60-B118-CFB175DDF0B9}" type="datetime1">
              <a:rPr lang="zh-CN" altLang="en-US" smtClean="0"/>
              <a:pPr/>
              <a:t>2020/6/3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40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4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23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93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39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45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35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59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178BFB4-2B10-4FBE-B6AE-36B145E8EC8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9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F88082A5-DAAA-40BC-8E1A-C501AD8E7D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8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28BCC91-89F8-4CE3-92D7-F359DEFF1F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8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A42C2A16-C986-443B-94DB-9385F6B9811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9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3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5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59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47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第六章 网络应用（</a:t>
            </a:r>
            <a:r>
              <a:rPr lang="en-US" altLang="zh-CN" dirty="0"/>
              <a:t>6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50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动态主机配置协议 </a:t>
            </a:r>
            <a:r>
              <a:rPr lang="en-US" altLang="zh-CN" dirty="0" smtClean="0"/>
              <a:t>DHCP – </a:t>
            </a:r>
            <a:r>
              <a:rPr lang="zh-CN" altLang="en-US" dirty="0" smtClean="0"/>
              <a:t>工作过程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9099" y="2558143"/>
            <a:ext cx="7316810" cy="4223656"/>
            <a:chOff x="615452" y="1957009"/>
            <a:chExt cx="7945437" cy="4775938"/>
          </a:xfrm>
        </p:grpSpPr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673926" y="1957009"/>
              <a:ext cx="548548" cy="368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UDP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7034648" y="1957010"/>
              <a:ext cx="548548" cy="368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UDP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615452" y="2226312"/>
              <a:ext cx="993775" cy="31505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客户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7567114" y="2226312"/>
              <a:ext cx="993775" cy="31505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服务器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7071814" y="2264413"/>
              <a:ext cx="495300" cy="23739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67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609228" y="2264413"/>
              <a:ext cx="695325" cy="23739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68</a:t>
              </a:r>
            </a:p>
          </p:txBody>
        </p:sp>
        <p:sp>
          <p:nvSpPr>
            <p:cNvPr id="16" name="Line 5"/>
            <p:cNvSpPr>
              <a:spLocks noChangeShapeType="1"/>
            </p:cNvSpPr>
            <p:nvPr/>
          </p:nvSpPr>
          <p:spPr bwMode="auto">
            <a:xfrm flipH="1">
              <a:off x="1956890" y="2501805"/>
              <a:ext cx="0" cy="42037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i="0" u="none" strike="noStrike" kern="0" cap="none" spc="0" normalizeH="0" noProof="0" smtClean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" name="Line 5"/>
            <p:cNvSpPr>
              <a:spLocks noChangeShapeType="1"/>
            </p:cNvSpPr>
            <p:nvPr/>
          </p:nvSpPr>
          <p:spPr bwMode="auto">
            <a:xfrm flipH="1">
              <a:off x="7338697" y="2529153"/>
              <a:ext cx="0" cy="42037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i="0" u="none" strike="noStrike" kern="0" cap="none" spc="0" normalizeH="0" noProof="0" smtClean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004405" y="3419361"/>
            <a:ext cx="4956009" cy="209940"/>
            <a:chOff x="1956890" y="2617327"/>
            <a:chExt cx="5381807" cy="237392"/>
          </a:xfrm>
        </p:grpSpPr>
        <p:sp>
          <p:nvSpPr>
            <p:cNvPr id="19" name="Line 6"/>
            <p:cNvSpPr>
              <a:spLocks noChangeShapeType="1"/>
            </p:cNvSpPr>
            <p:nvPr/>
          </p:nvSpPr>
          <p:spPr bwMode="auto">
            <a:xfrm flipV="1">
              <a:off x="1956890" y="2716611"/>
              <a:ext cx="5381807" cy="21761"/>
            </a:xfrm>
            <a:prstGeom prst="line">
              <a:avLst/>
            </a:prstGeom>
            <a:noFill/>
            <a:ln w="3492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3168196" y="2617327"/>
              <a:ext cx="2681288" cy="23739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DHCPDISCOVER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004405" y="3827171"/>
            <a:ext cx="4956009" cy="208644"/>
            <a:chOff x="1956890" y="3078462"/>
            <a:chExt cx="5381807" cy="235926"/>
          </a:xfrm>
        </p:grpSpPr>
        <p:sp>
          <p:nvSpPr>
            <p:cNvPr id="21" name="Line 14"/>
            <p:cNvSpPr>
              <a:spLocks noChangeShapeType="1"/>
            </p:cNvSpPr>
            <p:nvPr/>
          </p:nvSpPr>
          <p:spPr bwMode="auto">
            <a:xfrm flipH="1">
              <a:off x="1956890" y="3197156"/>
              <a:ext cx="5381807" cy="0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3168196" y="3078462"/>
              <a:ext cx="2681288" cy="23592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DHCPOFFER</a:t>
              </a:r>
            </a:p>
          </p:txBody>
        </p:sp>
      </p:grpSp>
      <p:sp>
        <p:nvSpPr>
          <p:cNvPr id="51" name="Text Box 76"/>
          <p:cNvSpPr txBox="1">
            <a:spLocks noChangeArrowheads="1"/>
          </p:cNvSpPr>
          <p:nvPr/>
        </p:nvSpPr>
        <p:spPr bwMode="auto">
          <a:xfrm>
            <a:off x="6203026" y="3099988"/>
            <a:ext cx="925858" cy="32561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被动打开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597289" y="1406532"/>
            <a:ext cx="7005294" cy="69633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）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DHCP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客户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从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DHCP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服务器中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选择其中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的一个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，向其发送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DHCP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请求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012423" y="4199025"/>
            <a:ext cx="4956009" cy="208645"/>
            <a:chOff x="1965597" y="3498940"/>
            <a:chExt cx="5381807" cy="235927"/>
          </a:xfrm>
        </p:grpSpPr>
        <p:sp>
          <p:nvSpPr>
            <p:cNvPr id="24" name="Line 6"/>
            <p:cNvSpPr>
              <a:spLocks noChangeShapeType="1"/>
            </p:cNvSpPr>
            <p:nvPr/>
          </p:nvSpPr>
          <p:spPr bwMode="auto">
            <a:xfrm flipV="1">
              <a:off x="1965597" y="3600533"/>
              <a:ext cx="5381807" cy="21761"/>
            </a:xfrm>
            <a:prstGeom prst="line">
              <a:avLst/>
            </a:prstGeom>
            <a:noFill/>
            <a:ln w="3492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3168196" y="3498940"/>
              <a:ext cx="2681288" cy="23592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DHCPREQUEST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6154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动态主机配置协议 </a:t>
            </a:r>
            <a:r>
              <a:rPr lang="en-US" altLang="zh-CN" dirty="0" smtClean="0"/>
              <a:t>DHCP – </a:t>
            </a:r>
            <a:r>
              <a:rPr lang="zh-CN" altLang="en-US" dirty="0" smtClean="0"/>
              <a:t>工作过程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9099" y="2558143"/>
            <a:ext cx="7316810" cy="4223656"/>
            <a:chOff x="615452" y="1957009"/>
            <a:chExt cx="7945437" cy="4775938"/>
          </a:xfrm>
        </p:grpSpPr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673926" y="1957009"/>
              <a:ext cx="548548" cy="368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UDP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7034648" y="1957010"/>
              <a:ext cx="548548" cy="368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UDP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615452" y="2226312"/>
              <a:ext cx="993775" cy="31505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客户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7567114" y="2226312"/>
              <a:ext cx="993775" cy="31505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服务器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7071814" y="2264413"/>
              <a:ext cx="495300" cy="23739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67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609228" y="2264413"/>
              <a:ext cx="695325" cy="23739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68</a:t>
              </a:r>
            </a:p>
          </p:txBody>
        </p:sp>
        <p:sp>
          <p:nvSpPr>
            <p:cNvPr id="16" name="Line 5"/>
            <p:cNvSpPr>
              <a:spLocks noChangeShapeType="1"/>
            </p:cNvSpPr>
            <p:nvPr/>
          </p:nvSpPr>
          <p:spPr bwMode="auto">
            <a:xfrm flipH="1">
              <a:off x="1956890" y="2501805"/>
              <a:ext cx="0" cy="42037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i="0" u="none" strike="noStrike" kern="0" cap="none" spc="0" normalizeH="0" noProof="0" smtClean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" name="Line 5"/>
            <p:cNvSpPr>
              <a:spLocks noChangeShapeType="1"/>
            </p:cNvSpPr>
            <p:nvPr/>
          </p:nvSpPr>
          <p:spPr bwMode="auto">
            <a:xfrm flipH="1">
              <a:off x="7338697" y="2529153"/>
              <a:ext cx="0" cy="42037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i="0" u="none" strike="noStrike" kern="0" cap="none" spc="0" normalizeH="0" noProof="0" smtClean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004405" y="3419361"/>
            <a:ext cx="4956009" cy="209940"/>
            <a:chOff x="1956890" y="2617327"/>
            <a:chExt cx="5381807" cy="237392"/>
          </a:xfrm>
        </p:grpSpPr>
        <p:sp>
          <p:nvSpPr>
            <p:cNvPr id="19" name="Line 6"/>
            <p:cNvSpPr>
              <a:spLocks noChangeShapeType="1"/>
            </p:cNvSpPr>
            <p:nvPr/>
          </p:nvSpPr>
          <p:spPr bwMode="auto">
            <a:xfrm flipV="1">
              <a:off x="1956890" y="2716611"/>
              <a:ext cx="5381807" cy="21761"/>
            </a:xfrm>
            <a:prstGeom prst="line">
              <a:avLst/>
            </a:prstGeom>
            <a:noFill/>
            <a:ln w="3492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3168196" y="2617327"/>
              <a:ext cx="2681288" cy="23739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DHCPDISCOVER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004405" y="3827171"/>
            <a:ext cx="4956009" cy="208644"/>
            <a:chOff x="1956890" y="3078462"/>
            <a:chExt cx="5381807" cy="235926"/>
          </a:xfrm>
        </p:grpSpPr>
        <p:sp>
          <p:nvSpPr>
            <p:cNvPr id="21" name="Line 14"/>
            <p:cNvSpPr>
              <a:spLocks noChangeShapeType="1"/>
            </p:cNvSpPr>
            <p:nvPr/>
          </p:nvSpPr>
          <p:spPr bwMode="auto">
            <a:xfrm flipH="1">
              <a:off x="1956890" y="3197156"/>
              <a:ext cx="5381807" cy="0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3168196" y="3078462"/>
              <a:ext cx="2681288" cy="23592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DHCPOFFER</a:t>
              </a:r>
            </a:p>
          </p:txBody>
        </p:sp>
      </p:grpSp>
      <p:sp>
        <p:nvSpPr>
          <p:cNvPr id="51" name="Text Box 76"/>
          <p:cNvSpPr txBox="1">
            <a:spLocks noChangeArrowheads="1"/>
          </p:cNvSpPr>
          <p:nvPr/>
        </p:nvSpPr>
        <p:spPr bwMode="auto">
          <a:xfrm>
            <a:off x="6203026" y="3099988"/>
            <a:ext cx="925858" cy="32561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被动打开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597289" y="1406532"/>
            <a:ext cx="8230622" cy="69633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）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被选择的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DHCP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服务器发送确认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DHCPACK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，进入已绑定状态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，客户可开始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使用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得到</a:t>
            </a:r>
            <a:endParaRPr lang="en-US" altLang="zh-CN" sz="1600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     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的临时 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 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地址了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012423" y="4199025"/>
            <a:ext cx="4956009" cy="208645"/>
            <a:chOff x="1965597" y="3498940"/>
            <a:chExt cx="5381807" cy="235927"/>
          </a:xfrm>
        </p:grpSpPr>
        <p:sp>
          <p:nvSpPr>
            <p:cNvPr id="24" name="Line 6"/>
            <p:cNvSpPr>
              <a:spLocks noChangeShapeType="1"/>
            </p:cNvSpPr>
            <p:nvPr/>
          </p:nvSpPr>
          <p:spPr bwMode="auto">
            <a:xfrm flipV="1">
              <a:off x="1965597" y="3600533"/>
              <a:ext cx="5381807" cy="21761"/>
            </a:xfrm>
            <a:prstGeom prst="line">
              <a:avLst/>
            </a:prstGeom>
            <a:noFill/>
            <a:ln w="3492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3168196" y="3498940"/>
              <a:ext cx="2681288" cy="23592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DHCPREQUEST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012423" y="4605540"/>
            <a:ext cx="4956009" cy="207349"/>
            <a:chOff x="1965597" y="3958610"/>
            <a:chExt cx="5381807" cy="234462"/>
          </a:xfrm>
        </p:grpSpPr>
        <p:sp>
          <p:nvSpPr>
            <p:cNvPr id="27" name="Line 14"/>
            <p:cNvSpPr>
              <a:spLocks noChangeShapeType="1"/>
            </p:cNvSpPr>
            <p:nvPr/>
          </p:nvSpPr>
          <p:spPr bwMode="auto">
            <a:xfrm flipH="1">
              <a:off x="1965597" y="4081078"/>
              <a:ext cx="5381807" cy="0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28" name="Rectangle 33"/>
            <p:cNvSpPr>
              <a:spLocks noChangeArrowheads="1"/>
            </p:cNvSpPr>
            <p:nvPr/>
          </p:nvSpPr>
          <p:spPr bwMode="auto">
            <a:xfrm>
              <a:off x="3168196" y="3958610"/>
              <a:ext cx="2681288" cy="23446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DHCPACK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9837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动态主机配置协议 </a:t>
            </a:r>
            <a:r>
              <a:rPr lang="en-US" altLang="zh-CN" dirty="0" smtClean="0"/>
              <a:t>DHCP – </a:t>
            </a:r>
            <a:r>
              <a:rPr lang="zh-CN" altLang="en-US" dirty="0" smtClean="0"/>
              <a:t>工作过程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9099" y="2558143"/>
            <a:ext cx="7316810" cy="4223656"/>
            <a:chOff x="615452" y="1957009"/>
            <a:chExt cx="7945437" cy="4775938"/>
          </a:xfrm>
        </p:grpSpPr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673926" y="1957009"/>
              <a:ext cx="548548" cy="368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UDP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7034648" y="1957010"/>
              <a:ext cx="548548" cy="368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UDP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615452" y="2226312"/>
              <a:ext cx="993775" cy="31505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客户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7567114" y="2226312"/>
              <a:ext cx="993775" cy="31505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服务器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7071814" y="2264413"/>
              <a:ext cx="495300" cy="23739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67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609228" y="2264413"/>
              <a:ext cx="695325" cy="23739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68</a:t>
              </a:r>
            </a:p>
          </p:txBody>
        </p:sp>
        <p:sp>
          <p:nvSpPr>
            <p:cNvPr id="16" name="Line 5"/>
            <p:cNvSpPr>
              <a:spLocks noChangeShapeType="1"/>
            </p:cNvSpPr>
            <p:nvPr/>
          </p:nvSpPr>
          <p:spPr bwMode="auto">
            <a:xfrm flipH="1">
              <a:off x="1956890" y="2501805"/>
              <a:ext cx="0" cy="42037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i="0" u="none" strike="noStrike" kern="0" cap="none" spc="0" normalizeH="0" noProof="0" smtClean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" name="Line 5"/>
            <p:cNvSpPr>
              <a:spLocks noChangeShapeType="1"/>
            </p:cNvSpPr>
            <p:nvPr/>
          </p:nvSpPr>
          <p:spPr bwMode="auto">
            <a:xfrm flipH="1">
              <a:off x="7338697" y="2529153"/>
              <a:ext cx="0" cy="42037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i="0" u="none" strike="noStrike" kern="0" cap="none" spc="0" normalizeH="0" noProof="0" smtClean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004405" y="3419361"/>
            <a:ext cx="4956009" cy="209940"/>
            <a:chOff x="1956890" y="2617327"/>
            <a:chExt cx="5381807" cy="237392"/>
          </a:xfrm>
        </p:grpSpPr>
        <p:sp>
          <p:nvSpPr>
            <p:cNvPr id="19" name="Line 6"/>
            <p:cNvSpPr>
              <a:spLocks noChangeShapeType="1"/>
            </p:cNvSpPr>
            <p:nvPr/>
          </p:nvSpPr>
          <p:spPr bwMode="auto">
            <a:xfrm flipV="1">
              <a:off x="1956890" y="2716611"/>
              <a:ext cx="5381807" cy="21761"/>
            </a:xfrm>
            <a:prstGeom prst="line">
              <a:avLst/>
            </a:prstGeom>
            <a:noFill/>
            <a:ln w="3492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3168196" y="2617327"/>
              <a:ext cx="2681288" cy="23739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DHCPDISCOVER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004405" y="3827171"/>
            <a:ext cx="4956009" cy="208644"/>
            <a:chOff x="1956890" y="3078462"/>
            <a:chExt cx="5381807" cy="235926"/>
          </a:xfrm>
        </p:grpSpPr>
        <p:sp>
          <p:nvSpPr>
            <p:cNvPr id="21" name="Line 14"/>
            <p:cNvSpPr>
              <a:spLocks noChangeShapeType="1"/>
            </p:cNvSpPr>
            <p:nvPr/>
          </p:nvSpPr>
          <p:spPr bwMode="auto">
            <a:xfrm flipH="1">
              <a:off x="1956890" y="3197156"/>
              <a:ext cx="5381807" cy="0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3168196" y="3078462"/>
              <a:ext cx="2681288" cy="23592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DHCPOFFER</a:t>
              </a:r>
            </a:p>
          </p:txBody>
        </p:sp>
      </p:grpSp>
      <p:sp>
        <p:nvSpPr>
          <p:cNvPr id="51" name="Text Box 76"/>
          <p:cNvSpPr txBox="1">
            <a:spLocks noChangeArrowheads="1"/>
          </p:cNvSpPr>
          <p:nvPr/>
        </p:nvSpPr>
        <p:spPr bwMode="auto">
          <a:xfrm>
            <a:off x="6203026" y="3099988"/>
            <a:ext cx="925858" cy="32561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被动打开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597289" y="1406532"/>
            <a:ext cx="8230622" cy="69633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6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）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DHCP 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客户根据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服务器提供的租用期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T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设置两个计时器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T1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和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T2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，超时时间分别是 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0.5T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    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和 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0.875T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，当超时时间到就要请求更新租用期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012423" y="4199025"/>
            <a:ext cx="4956009" cy="208645"/>
            <a:chOff x="1965597" y="3498940"/>
            <a:chExt cx="5381807" cy="235927"/>
          </a:xfrm>
        </p:grpSpPr>
        <p:sp>
          <p:nvSpPr>
            <p:cNvPr id="24" name="Line 6"/>
            <p:cNvSpPr>
              <a:spLocks noChangeShapeType="1"/>
            </p:cNvSpPr>
            <p:nvPr/>
          </p:nvSpPr>
          <p:spPr bwMode="auto">
            <a:xfrm flipV="1">
              <a:off x="1965597" y="3600533"/>
              <a:ext cx="5381807" cy="21761"/>
            </a:xfrm>
            <a:prstGeom prst="line">
              <a:avLst/>
            </a:prstGeom>
            <a:noFill/>
            <a:ln w="3492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3168196" y="3498940"/>
              <a:ext cx="2681288" cy="23592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DHCPREQUEST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012423" y="4605540"/>
            <a:ext cx="4956009" cy="207349"/>
            <a:chOff x="1965597" y="3958610"/>
            <a:chExt cx="5381807" cy="234462"/>
          </a:xfrm>
        </p:grpSpPr>
        <p:sp>
          <p:nvSpPr>
            <p:cNvPr id="27" name="Line 14"/>
            <p:cNvSpPr>
              <a:spLocks noChangeShapeType="1"/>
            </p:cNvSpPr>
            <p:nvPr/>
          </p:nvSpPr>
          <p:spPr bwMode="auto">
            <a:xfrm flipH="1">
              <a:off x="1965597" y="4081078"/>
              <a:ext cx="5381807" cy="0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28" name="Rectangle 33"/>
            <p:cNvSpPr>
              <a:spLocks noChangeArrowheads="1"/>
            </p:cNvSpPr>
            <p:nvPr/>
          </p:nvSpPr>
          <p:spPr bwMode="auto">
            <a:xfrm>
              <a:off x="3168196" y="3958610"/>
              <a:ext cx="2681288" cy="23446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DHCPACK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7893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动态主机配置协议 </a:t>
            </a:r>
            <a:r>
              <a:rPr lang="en-US" altLang="zh-CN" dirty="0" smtClean="0"/>
              <a:t>DHCP – </a:t>
            </a:r>
            <a:r>
              <a:rPr lang="zh-CN" altLang="en-US" dirty="0" smtClean="0"/>
              <a:t>工作过程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9099" y="2558143"/>
            <a:ext cx="7316810" cy="4223656"/>
            <a:chOff x="615452" y="1957009"/>
            <a:chExt cx="7945437" cy="4775938"/>
          </a:xfrm>
        </p:grpSpPr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673926" y="1957009"/>
              <a:ext cx="548548" cy="368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UDP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7034648" y="1957010"/>
              <a:ext cx="548548" cy="368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UDP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615452" y="2226312"/>
              <a:ext cx="993775" cy="31505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客户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7567114" y="2226312"/>
              <a:ext cx="993775" cy="31505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服务器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7071814" y="2264413"/>
              <a:ext cx="495300" cy="23739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67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609228" y="2264413"/>
              <a:ext cx="695325" cy="23739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68</a:t>
              </a:r>
            </a:p>
          </p:txBody>
        </p:sp>
        <p:sp>
          <p:nvSpPr>
            <p:cNvPr id="16" name="Line 5"/>
            <p:cNvSpPr>
              <a:spLocks noChangeShapeType="1"/>
            </p:cNvSpPr>
            <p:nvPr/>
          </p:nvSpPr>
          <p:spPr bwMode="auto">
            <a:xfrm flipH="1">
              <a:off x="1956890" y="2501805"/>
              <a:ext cx="0" cy="42037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i="0" u="none" strike="noStrike" kern="0" cap="none" spc="0" normalizeH="0" noProof="0" smtClean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" name="Line 5"/>
            <p:cNvSpPr>
              <a:spLocks noChangeShapeType="1"/>
            </p:cNvSpPr>
            <p:nvPr/>
          </p:nvSpPr>
          <p:spPr bwMode="auto">
            <a:xfrm flipH="1">
              <a:off x="7338697" y="2529153"/>
              <a:ext cx="0" cy="42037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i="0" u="none" strike="noStrike" kern="0" cap="none" spc="0" normalizeH="0" noProof="0" smtClean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004405" y="3419361"/>
            <a:ext cx="4956009" cy="209940"/>
            <a:chOff x="1956890" y="2617327"/>
            <a:chExt cx="5381807" cy="237392"/>
          </a:xfrm>
        </p:grpSpPr>
        <p:sp>
          <p:nvSpPr>
            <p:cNvPr id="19" name="Line 6"/>
            <p:cNvSpPr>
              <a:spLocks noChangeShapeType="1"/>
            </p:cNvSpPr>
            <p:nvPr/>
          </p:nvSpPr>
          <p:spPr bwMode="auto">
            <a:xfrm flipV="1">
              <a:off x="1956890" y="2716611"/>
              <a:ext cx="5381807" cy="21761"/>
            </a:xfrm>
            <a:prstGeom prst="line">
              <a:avLst/>
            </a:prstGeom>
            <a:noFill/>
            <a:ln w="3492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3168196" y="2617327"/>
              <a:ext cx="2681288" cy="23739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DHCPDISCOVER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004405" y="3827171"/>
            <a:ext cx="4956009" cy="208644"/>
            <a:chOff x="1956890" y="3078462"/>
            <a:chExt cx="5381807" cy="235926"/>
          </a:xfrm>
        </p:grpSpPr>
        <p:sp>
          <p:nvSpPr>
            <p:cNvPr id="21" name="Line 14"/>
            <p:cNvSpPr>
              <a:spLocks noChangeShapeType="1"/>
            </p:cNvSpPr>
            <p:nvPr/>
          </p:nvSpPr>
          <p:spPr bwMode="auto">
            <a:xfrm flipH="1">
              <a:off x="1956890" y="3197156"/>
              <a:ext cx="5381807" cy="0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3168196" y="3078462"/>
              <a:ext cx="2681288" cy="23592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DHCPOFFER</a:t>
              </a:r>
            </a:p>
          </p:txBody>
        </p:sp>
      </p:grpSp>
      <p:sp>
        <p:nvSpPr>
          <p:cNvPr id="51" name="Text Box 76"/>
          <p:cNvSpPr txBox="1">
            <a:spLocks noChangeArrowheads="1"/>
          </p:cNvSpPr>
          <p:nvPr/>
        </p:nvSpPr>
        <p:spPr bwMode="auto">
          <a:xfrm>
            <a:off x="6203026" y="3099988"/>
            <a:ext cx="925858" cy="32561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被动打开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597289" y="1406532"/>
            <a:ext cx="8230622" cy="69633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7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）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租用期过了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一半 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(T1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时间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到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)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，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DHCP 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发送请求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DHCPREQUEST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要求更新租用期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2012423" y="4199025"/>
            <a:ext cx="4956009" cy="208645"/>
            <a:chOff x="1965597" y="3498940"/>
            <a:chExt cx="5381807" cy="235927"/>
          </a:xfrm>
        </p:grpSpPr>
        <p:sp>
          <p:nvSpPr>
            <p:cNvPr id="24" name="Line 6"/>
            <p:cNvSpPr>
              <a:spLocks noChangeShapeType="1"/>
            </p:cNvSpPr>
            <p:nvPr/>
          </p:nvSpPr>
          <p:spPr bwMode="auto">
            <a:xfrm flipV="1">
              <a:off x="1965597" y="3600533"/>
              <a:ext cx="5381807" cy="21761"/>
            </a:xfrm>
            <a:prstGeom prst="line">
              <a:avLst/>
            </a:prstGeom>
            <a:noFill/>
            <a:ln w="3492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3168196" y="3498940"/>
              <a:ext cx="2681288" cy="23592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DHCPREQUEST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012423" y="4605540"/>
            <a:ext cx="4956009" cy="207349"/>
            <a:chOff x="1965597" y="3958610"/>
            <a:chExt cx="5381807" cy="234462"/>
          </a:xfrm>
        </p:grpSpPr>
        <p:sp>
          <p:nvSpPr>
            <p:cNvPr id="27" name="Line 14"/>
            <p:cNvSpPr>
              <a:spLocks noChangeShapeType="1"/>
            </p:cNvSpPr>
            <p:nvPr/>
          </p:nvSpPr>
          <p:spPr bwMode="auto">
            <a:xfrm flipH="1">
              <a:off x="1965597" y="4081078"/>
              <a:ext cx="5381807" cy="0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28" name="Rectangle 33"/>
            <p:cNvSpPr>
              <a:spLocks noChangeArrowheads="1"/>
            </p:cNvSpPr>
            <p:nvPr/>
          </p:nvSpPr>
          <p:spPr bwMode="auto">
            <a:xfrm>
              <a:off x="3168196" y="3958610"/>
              <a:ext cx="2681288" cy="23446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DHCPACK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996388" y="5021018"/>
            <a:ext cx="4956009" cy="207349"/>
            <a:chOff x="1948184" y="4428416"/>
            <a:chExt cx="5381807" cy="234462"/>
          </a:xfrm>
        </p:grpSpPr>
        <p:sp>
          <p:nvSpPr>
            <p:cNvPr id="30" name="Line 6"/>
            <p:cNvSpPr>
              <a:spLocks noChangeShapeType="1"/>
            </p:cNvSpPr>
            <p:nvPr/>
          </p:nvSpPr>
          <p:spPr bwMode="auto">
            <a:xfrm flipV="1">
              <a:off x="1948184" y="4539918"/>
              <a:ext cx="5381807" cy="21761"/>
            </a:xfrm>
            <a:prstGeom prst="line">
              <a:avLst/>
            </a:prstGeom>
            <a:noFill/>
            <a:ln w="3492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31" name="Rectangle 42"/>
            <p:cNvSpPr>
              <a:spLocks noChangeArrowheads="1"/>
            </p:cNvSpPr>
            <p:nvPr/>
          </p:nvSpPr>
          <p:spPr bwMode="auto">
            <a:xfrm>
              <a:off x="3168196" y="4428416"/>
              <a:ext cx="2681288" cy="23446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DHCPREQUEST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3035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动态主机配置协议 </a:t>
            </a:r>
            <a:r>
              <a:rPr lang="en-US" altLang="zh-CN" dirty="0" smtClean="0"/>
              <a:t>DHCP – </a:t>
            </a:r>
            <a:r>
              <a:rPr lang="zh-CN" altLang="en-US" dirty="0" smtClean="0"/>
              <a:t>工作过程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9099" y="2558143"/>
            <a:ext cx="7316810" cy="4223656"/>
            <a:chOff x="615452" y="1957009"/>
            <a:chExt cx="7945437" cy="4775938"/>
          </a:xfrm>
        </p:grpSpPr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673926" y="1957009"/>
              <a:ext cx="548548" cy="368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UDP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7034648" y="1957010"/>
              <a:ext cx="548548" cy="368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UDP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615452" y="2226312"/>
              <a:ext cx="993775" cy="31505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客户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7567114" y="2226312"/>
              <a:ext cx="993775" cy="31505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服务器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7071814" y="2264413"/>
              <a:ext cx="495300" cy="23739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67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609228" y="2264413"/>
              <a:ext cx="695325" cy="23739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68</a:t>
              </a:r>
            </a:p>
          </p:txBody>
        </p:sp>
        <p:sp>
          <p:nvSpPr>
            <p:cNvPr id="16" name="Line 5"/>
            <p:cNvSpPr>
              <a:spLocks noChangeShapeType="1"/>
            </p:cNvSpPr>
            <p:nvPr/>
          </p:nvSpPr>
          <p:spPr bwMode="auto">
            <a:xfrm flipH="1">
              <a:off x="1956890" y="2501805"/>
              <a:ext cx="0" cy="42037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i="0" u="none" strike="noStrike" kern="0" cap="none" spc="0" normalizeH="0" noProof="0" smtClean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" name="Line 5"/>
            <p:cNvSpPr>
              <a:spLocks noChangeShapeType="1"/>
            </p:cNvSpPr>
            <p:nvPr/>
          </p:nvSpPr>
          <p:spPr bwMode="auto">
            <a:xfrm flipH="1">
              <a:off x="7338697" y="2529153"/>
              <a:ext cx="0" cy="42037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i="0" u="none" strike="noStrike" kern="0" cap="none" spc="0" normalizeH="0" noProof="0" smtClean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004405" y="3419361"/>
            <a:ext cx="4956009" cy="209940"/>
            <a:chOff x="1956890" y="2617327"/>
            <a:chExt cx="5381807" cy="237392"/>
          </a:xfrm>
        </p:grpSpPr>
        <p:sp>
          <p:nvSpPr>
            <p:cNvPr id="19" name="Line 6"/>
            <p:cNvSpPr>
              <a:spLocks noChangeShapeType="1"/>
            </p:cNvSpPr>
            <p:nvPr/>
          </p:nvSpPr>
          <p:spPr bwMode="auto">
            <a:xfrm flipV="1">
              <a:off x="1956890" y="2716611"/>
              <a:ext cx="5381807" cy="21761"/>
            </a:xfrm>
            <a:prstGeom prst="line">
              <a:avLst/>
            </a:prstGeom>
            <a:noFill/>
            <a:ln w="3492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3168196" y="2617327"/>
              <a:ext cx="2681288" cy="23739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DHCPDISCOVER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004405" y="3827171"/>
            <a:ext cx="4956009" cy="208644"/>
            <a:chOff x="1956890" y="3078462"/>
            <a:chExt cx="5381807" cy="235926"/>
          </a:xfrm>
        </p:grpSpPr>
        <p:sp>
          <p:nvSpPr>
            <p:cNvPr id="21" name="Line 14"/>
            <p:cNvSpPr>
              <a:spLocks noChangeShapeType="1"/>
            </p:cNvSpPr>
            <p:nvPr/>
          </p:nvSpPr>
          <p:spPr bwMode="auto">
            <a:xfrm flipH="1">
              <a:off x="1956890" y="3197156"/>
              <a:ext cx="5381807" cy="0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3168196" y="3078462"/>
              <a:ext cx="2681288" cy="23592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DHCPOFFER</a:t>
              </a:r>
            </a:p>
          </p:txBody>
        </p:sp>
      </p:grpSp>
      <p:sp>
        <p:nvSpPr>
          <p:cNvPr id="51" name="Text Box 76"/>
          <p:cNvSpPr txBox="1">
            <a:spLocks noChangeArrowheads="1"/>
          </p:cNvSpPr>
          <p:nvPr/>
        </p:nvSpPr>
        <p:spPr bwMode="auto">
          <a:xfrm>
            <a:off x="6203026" y="3099988"/>
            <a:ext cx="925858" cy="32561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被动打开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597289" y="1406532"/>
            <a:ext cx="8230622" cy="69633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8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）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DHCP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服务器若同意，则发回确认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DHCPACK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，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DHCP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客户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得到新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租用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期，重新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设</a:t>
            </a:r>
            <a:endParaRPr lang="en-US" altLang="zh-CN" sz="1600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    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置计时器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012423" y="4199025"/>
            <a:ext cx="4956009" cy="208645"/>
            <a:chOff x="1965597" y="3498940"/>
            <a:chExt cx="5381807" cy="235927"/>
          </a:xfrm>
        </p:grpSpPr>
        <p:sp>
          <p:nvSpPr>
            <p:cNvPr id="24" name="Line 6"/>
            <p:cNvSpPr>
              <a:spLocks noChangeShapeType="1"/>
            </p:cNvSpPr>
            <p:nvPr/>
          </p:nvSpPr>
          <p:spPr bwMode="auto">
            <a:xfrm flipV="1">
              <a:off x="1965597" y="3600533"/>
              <a:ext cx="5381807" cy="21761"/>
            </a:xfrm>
            <a:prstGeom prst="line">
              <a:avLst/>
            </a:prstGeom>
            <a:noFill/>
            <a:ln w="3492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3168196" y="3498940"/>
              <a:ext cx="2681288" cy="23592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DHCPREQUEST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012423" y="4605540"/>
            <a:ext cx="4956009" cy="207349"/>
            <a:chOff x="1965597" y="3958610"/>
            <a:chExt cx="5381807" cy="234462"/>
          </a:xfrm>
        </p:grpSpPr>
        <p:sp>
          <p:nvSpPr>
            <p:cNvPr id="27" name="Line 14"/>
            <p:cNvSpPr>
              <a:spLocks noChangeShapeType="1"/>
            </p:cNvSpPr>
            <p:nvPr/>
          </p:nvSpPr>
          <p:spPr bwMode="auto">
            <a:xfrm flipH="1">
              <a:off x="1965597" y="4081078"/>
              <a:ext cx="5381807" cy="0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28" name="Rectangle 33"/>
            <p:cNvSpPr>
              <a:spLocks noChangeArrowheads="1"/>
            </p:cNvSpPr>
            <p:nvPr/>
          </p:nvSpPr>
          <p:spPr bwMode="auto">
            <a:xfrm>
              <a:off x="3168196" y="3958610"/>
              <a:ext cx="2681288" cy="23446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DHCPACK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996388" y="5021018"/>
            <a:ext cx="4956009" cy="207349"/>
            <a:chOff x="1948184" y="4428416"/>
            <a:chExt cx="5381807" cy="234462"/>
          </a:xfrm>
        </p:grpSpPr>
        <p:sp>
          <p:nvSpPr>
            <p:cNvPr id="30" name="Line 6"/>
            <p:cNvSpPr>
              <a:spLocks noChangeShapeType="1"/>
            </p:cNvSpPr>
            <p:nvPr/>
          </p:nvSpPr>
          <p:spPr bwMode="auto">
            <a:xfrm flipV="1">
              <a:off x="1948184" y="4539918"/>
              <a:ext cx="5381807" cy="21761"/>
            </a:xfrm>
            <a:prstGeom prst="line">
              <a:avLst/>
            </a:prstGeom>
            <a:noFill/>
            <a:ln w="3492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31" name="Rectangle 42"/>
            <p:cNvSpPr>
              <a:spLocks noChangeArrowheads="1"/>
            </p:cNvSpPr>
            <p:nvPr/>
          </p:nvSpPr>
          <p:spPr bwMode="auto">
            <a:xfrm>
              <a:off x="3168196" y="4428416"/>
              <a:ext cx="2681288" cy="23446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DHCPREQUEST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996388" y="5427535"/>
            <a:ext cx="4956009" cy="208644"/>
            <a:chOff x="1948184" y="4888088"/>
            <a:chExt cx="5381807" cy="235926"/>
          </a:xfrm>
        </p:grpSpPr>
        <p:sp>
          <p:nvSpPr>
            <p:cNvPr id="33" name="Line 14"/>
            <p:cNvSpPr>
              <a:spLocks noChangeShapeType="1"/>
            </p:cNvSpPr>
            <p:nvPr/>
          </p:nvSpPr>
          <p:spPr bwMode="auto">
            <a:xfrm flipH="1">
              <a:off x="1948184" y="5020463"/>
              <a:ext cx="5381807" cy="0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34" name="Rectangle 50"/>
            <p:cNvSpPr>
              <a:spLocks noChangeArrowheads="1"/>
            </p:cNvSpPr>
            <p:nvPr/>
          </p:nvSpPr>
          <p:spPr bwMode="auto">
            <a:xfrm>
              <a:off x="3168196" y="4888088"/>
              <a:ext cx="2681288" cy="23592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DHCPNACK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557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动态主机配置协议 </a:t>
            </a:r>
            <a:r>
              <a:rPr lang="en-US" altLang="zh-CN" dirty="0" smtClean="0"/>
              <a:t>DHCP – </a:t>
            </a:r>
            <a:r>
              <a:rPr lang="zh-CN" altLang="en-US" dirty="0" smtClean="0"/>
              <a:t>工作过程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9099" y="2558143"/>
            <a:ext cx="7316810" cy="4223656"/>
            <a:chOff x="615452" y="1957009"/>
            <a:chExt cx="7945437" cy="4775938"/>
          </a:xfrm>
        </p:grpSpPr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673926" y="1957009"/>
              <a:ext cx="548548" cy="368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UDP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7034648" y="1957010"/>
              <a:ext cx="548548" cy="368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UDP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615452" y="2226312"/>
              <a:ext cx="993775" cy="31505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客户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7567114" y="2226312"/>
              <a:ext cx="993775" cy="31505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服务器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7071814" y="2264413"/>
              <a:ext cx="495300" cy="23739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67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609228" y="2264413"/>
              <a:ext cx="695325" cy="23739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68</a:t>
              </a:r>
            </a:p>
          </p:txBody>
        </p:sp>
        <p:sp>
          <p:nvSpPr>
            <p:cNvPr id="16" name="Line 5"/>
            <p:cNvSpPr>
              <a:spLocks noChangeShapeType="1"/>
            </p:cNvSpPr>
            <p:nvPr/>
          </p:nvSpPr>
          <p:spPr bwMode="auto">
            <a:xfrm flipH="1">
              <a:off x="1956890" y="2501805"/>
              <a:ext cx="0" cy="42037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i="0" u="none" strike="noStrike" kern="0" cap="none" spc="0" normalizeH="0" noProof="0" smtClean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" name="Line 5"/>
            <p:cNvSpPr>
              <a:spLocks noChangeShapeType="1"/>
            </p:cNvSpPr>
            <p:nvPr/>
          </p:nvSpPr>
          <p:spPr bwMode="auto">
            <a:xfrm flipH="1">
              <a:off x="7338697" y="2529153"/>
              <a:ext cx="0" cy="42037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i="0" u="none" strike="noStrike" kern="0" cap="none" spc="0" normalizeH="0" noProof="0" smtClean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004405" y="3419361"/>
            <a:ext cx="4956009" cy="209940"/>
            <a:chOff x="1956890" y="2617327"/>
            <a:chExt cx="5381807" cy="237392"/>
          </a:xfrm>
        </p:grpSpPr>
        <p:sp>
          <p:nvSpPr>
            <p:cNvPr id="19" name="Line 6"/>
            <p:cNvSpPr>
              <a:spLocks noChangeShapeType="1"/>
            </p:cNvSpPr>
            <p:nvPr/>
          </p:nvSpPr>
          <p:spPr bwMode="auto">
            <a:xfrm flipV="1">
              <a:off x="1956890" y="2716611"/>
              <a:ext cx="5381807" cy="21761"/>
            </a:xfrm>
            <a:prstGeom prst="line">
              <a:avLst/>
            </a:prstGeom>
            <a:noFill/>
            <a:ln w="3492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3168196" y="2617327"/>
              <a:ext cx="2681288" cy="23739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DHCPDISCOVER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004405" y="3827171"/>
            <a:ext cx="4956009" cy="208644"/>
            <a:chOff x="1956890" y="3078462"/>
            <a:chExt cx="5381807" cy="235926"/>
          </a:xfrm>
        </p:grpSpPr>
        <p:sp>
          <p:nvSpPr>
            <p:cNvPr id="21" name="Line 14"/>
            <p:cNvSpPr>
              <a:spLocks noChangeShapeType="1"/>
            </p:cNvSpPr>
            <p:nvPr/>
          </p:nvSpPr>
          <p:spPr bwMode="auto">
            <a:xfrm flipH="1">
              <a:off x="1956890" y="3197156"/>
              <a:ext cx="5381807" cy="0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3168196" y="3078462"/>
              <a:ext cx="2681288" cy="23592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DHCPOFFER</a:t>
              </a:r>
            </a:p>
          </p:txBody>
        </p:sp>
      </p:grpSp>
      <p:sp>
        <p:nvSpPr>
          <p:cNvPr id="51" name="Text Box 76"/>
          <p:cNvSpPr txBox="1">
            <a:spLocks noChangeArrowheads="1"/>
          </p:cNvSpPr>
          <p:nvPr/>
        </p:nvSpPr>
        <p:spPr bwMode="auto">
          <a:xfrm>
            <a:off x="6203026" y="3099988"/>
            <a:ext cx="925858" cy="32561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被动打开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597289" y="1406532"/>
            <a:ext cx="8230622" cy="69633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9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）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DHCP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服务器若不同意，则发回否认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DHCPNACK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，这时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DHCP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客户必须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立即停止使  </a:t>
            </a:r>
            <a:endParaRPr lang="en-US" altLang="zh-CN" sz="1600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     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用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原来的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地址，而必须重新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申请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地址（回到步骤 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）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012423" y="4199025"/>
            <a:ext cx="4956009" cy="208645"/>
            <a:chOff x="1965597" y="3498940"/>
            <a:chExt cx="5381807" cy="235927"/>
          </a:xfrm>
        </p:grpSpPr>
        <p:sp>
          <p:nvSpPr>
            <p:cNvPr id="24" name="Line 6"/>
            <p:cNvSpPr>
              <a:spLocks noChangeShapeType="1"/>
            </p:cNvSpPr>
            <p:nvPr/>
          </p:nvSpPr>
          <p:spPr bwMode="auto">
            <a:xfrm flipV="1">
              <a:off x="1965597" y="3600533"/>
              <a:ext cx="5381807" cy="21761"/>
            </a:xfrm>
            <a:prstGeom prst="line">
              <a:avLst/>
            </a:prstGeom>
            <a:noFill/>
            <a:ln w="3492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3168196" y="3498940"/>
              <a:ext cx="2681288" cy="23592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DHCPREQUEST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012423" y="4605540"/>
            <a:ext cx="4956009" cy="207349"/>
            <a:chOff x="1965597" y="3958610"/>
            <a:chExt cx="5381807" cy="234462"/>
          </a:xfrm>
        </p:grpSpPr>
        <p:sp>
          <p:nvSpPr>
            <p:cNvPr id="27" name="Line 14"/>
            <p:cNvSpPr>
              <a:spLocks noChangeShapeType="1"/>
            </p:cNvSpPr>
            <p:nvPr/>
          </p:nvSpPr>
          <p:spPr bwMode="auto">
            <a:xfrm flipH="1">
              <a:off x="1965597" y="4081078"/>
              <a:ext cx="5381807" cy="0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28" name="Rectangle 33"/>
            <p:cNvSpPr>
              <a:spLocks noChangeArrowheads="1"/>
            </p:cNvSpPr>
            <p:nvPr/>
          </p:nvSpPr>
          <p:spPr bwMode="auto">
            <a:xfrm>
              <a:off x="3168196" y="3958610"/>
              <a:ext cx="2681288" cy="23446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DHCPACK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996388" y="5021018"/>
            <a:ext cx="4956009" cy="207349"/>
            <a:chOff x="1948184" y="4428416"/>
            <a:chExt cx="5381807" cy="234462"/>
          </a:xfrm>
        </p:grpSpPr>
        <p:sp>
          <p:nvSpPr>
            <p:cNvPr id="30" name="Line 6"/>
            <p:cNvSpPr>
              <a:spLocks noChangeShapeType="1"/>
            </p:cNvSpPr>
            <p:nvPr/>
          </p:nvSpPr>
          <p:spPr bwMode="auto">
            <a:xfrm flipV="1">
              <a:off x="1948184" y="4539918"/>
              <a:ext cx="5381807" cy="21761"/>
            </a:xfrm>
            <a:prstGeom prst="line">
              <a:avLst/>
            </a:prstGeom>
            <a:noFill/>
            <a:ln w="3492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31" name="Rectangle 42"/>
            <p:cNvSpPr>
              <a:spLocks noChangeArrowheads="1"/>
            </p:cNvSpPr>
            <p:nvPr/>
          </p:nvSpPr>
          <p:spPr bwMode="auto">
            <a:xfrm>
              <a:off x="3168196" y="4428416"/>
              <a:ext cx="2681288" cy="23446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DHCPREQUEST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996388" y="5427535"/>
            <a:ext cx="4956009" cy="208644"/>
            <a:chOff x="1948184" y="4888088"/>
            <a:chExt cx="5381807" cy="235926"/>
          </a:xfrm>
        </p:grpSpPr>
        <p:sp>
          <p:nvSpPr>
            <p:cNvPr id="33" name="Line 14"/>
            <p:cNvSpPr>
              <a:spLocks noChangeShapeType="1"/>
            </p:cNvSpPr>
            <p:nvPr/>
          </p:nvSpPr>
          <p:spPr bwMode="auto">
            <a:xfrm flipH="1">
              <a:off x="1948184" y="5020463"/>
              <a:ext cx="5381807" cy="0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34" name="Rectangle 50"/>
            <p:cNvSpPr>
              <a:spLocks noChangeArrowheads="1"/>
            </p:cNvSpPr>
            <p:nvPr/>
          </p:nvSpPr>
          <p:spPr bwMode="auto">
            <a:xfrm>
              <a:off x="3168196" y="4888088"/>
              <a:ext cx="2681288" cy="23592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 smtClean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DHCPACK</a:t>
              </a:r>
              <a:endParaRPr kumimoji="1" lang="en-US" altLang="zh-CN" sz="1600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996388" y="5775504"/>
            <a:ext cx="4956009" cy="208644"/>
            <a:chOff x="1948184" y="5346873"/>
            <a:chExt cx="5381807" cy="235926"/>
          </a:xfrm>
        </p:grpSpPr>
        <p:sp>
          <p:nvSpPr>
            <p:cNvPr id="36" name="Line 14"/>
            <p:cNvSpPr>
              <a:spLocks noChangeShapeType="1"/>
            </p:cNvSpPr>
            <p:nvPr/>
          </p:nvSpPr>
          <p:spPr bwMode="auto">
            <a:xfrm flipH="1">
              <a:off x="1948184" y="5479248"/>
              <a:ext cx="5381807" cy="0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37" name="Rectangle 50"/>
            <p:cNvSpPr>
              <a:spLocks noChangeArrowheads="1"/>
            </p:cNvSpPr>
            <p:nvPr/>
          </p:nvSpPr>
          <p:spPr bwMode="auto">
            <a:xfrm>
              <a:off x="3168196" y="5346873"/>
              <a:ext cx="2681288" cy="23592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DHCPNACK</a:t>
              </a:r>
            </a:p>
          </p:txBody>
        </p:sp>
      </p:grpSp>
      <p:sp>
        <p:nvSpPr>
          <p:cNvPr id="38" name="圆角矩形标注 37"/>
          <p:cNvSpPr/>
          <p:nvPr/>
        </p:nvSpPr>
        <p:spPr>
          <a:xfrm>
            <a:off x="525373" y="3267427"/>
            <a:ext cx="6660195" cy="1168045"/>
          </a:xfrm>
          <a:prstGeom prst="wedgeRoundRectCallout">
            <a:avLst>
              <a:gd name="adj1" fmla="val -5913"/>
              <a:gd name="adj2" fmla="val 104998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000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若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DHCP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服务器不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响应该步骤的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请求报文</a:t>
            </a:r>
            <a:endParaRPr lang="en-US" altLang="zh-CN" sz="1600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76000" lvl="1" indent="-288000">
              <a:spcBef>
                <a:spcPts val="600"/>
              </a:spcBef>
              <a:buClr>
                <a:srgbClr val="FFFFFF"/>
              </a:buClr>
              <a:buFont typeface="Wingdings 3" panose="05040102010807070707" pitchFamily="18" charset="2"/>
              <a:buChar char="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则在租用期过了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87.5% 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时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T2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时间到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) 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，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DHCP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客户必须重新发送请求报文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DHCPREQUEST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（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重复该步骤），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然后又继续后面的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步骤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4081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38" grpId="0" animBg="1"/>
      <p:bldP spid="3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动态主机配置协议 </a:t>
            </a:r>
            <a:r>
              <a:rPr lang="en-US" altLang="zh-CN" dirty="0" smtClean="0"/>
              <a:t>DHCP – </a:t>
            </a:r>
            <a:r>
              <a:rPr lang="zh-CN" altLang="en-US" dirty="0" smtClean="0"/>
              <a:t>工作过程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9099" y="2558143"/>
            <a:ext cx="7316810" cy="4223656"/>
            <a:chOff x="615452" y="1957009"/>
            <a:chExt cx="7945437" cy="4775938"/>
          </a:xfrm>
        </p:grpSpPr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673926" y="1957009"/>
              <a:ext cx="548548" cy="368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UDP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7034648" y="1957010"/>
              <a:ext cx="548548" cy="368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UDP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615452" y="2226312"/>
              <a:ext cx="993775" cy="31505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客户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7567114" y="2226312"/>
              <a:ext cx="993775" cy="31505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服务器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7071814" y="2264413"/>
              <a:ext cx="495300" cy="23739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67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609228" y="2264413"/>
              <a:ext cx="695325" cy="23739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68</a:t>
              </a:r>
            </a:p>
          </p:txBody>
        </p:sp>
        <p:sp>
          <p:nvSpPr>
            <p:cNvPr id="16" name="Line 5"/>
            <p:cNvSpPr>
              <a:spLocks noChangeShapeType="1"/>
            </p:cNvSpPr>
            <p:nvPr/>
          </p:nvSpPr>
          <p:spPr bwMode="auto">
            <a:xfrm flipH="1">
              <a:off x="1956890" y="2501805"/>
              <a:ext cx="0" cy="42037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i="0" u="none" strike="noStrike" kern="0" cap="none" spc="0" normalizeH="0" noProof="0" smtClean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" name="Line 5"/>
            <p:cNvSpPr>
              <a:spLocks noChangeShapeType="1"/>
            </p:cNvSpPr>
            <p:nvPr/>
          </p:nvSpPr>
          <p:spPr bwMode="auto">
            <a:xfrm flipH="1">
              <a:off x="7338697" y="2529153"/>
              <a:ext cx="0" cy="42037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i="0" u="none" strike="noStrike" kern="0" cap="none" spc="0" normalizeH="0" noProof="0" smtClean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004405" y="3419361"/>
            <a:ext cx="4956009" cy="209940"/>
            <a:chOff x="1956890" y="2617327"/>
            <a:chExt cx="5381807" cy="237392"/>
          </a:xfrm>
        </p:grpSpPr>
        <p:sp>
          <p:nvSpPr>
            <p:cNvPr id="19" name="Line 6"/>
            <p:cNvSpPr>
              <a:spLocks noChangeShapeType="1"/>
            </p:cNvSpPr>
            <p:nvPr/>
          </p:nvSpPr>
          <p:spPr bwMode="auto">
            <a:xfrm flipV="1">
              <a:off x="1956890" y="2716611"/>
              <a:ext cx="5381807" cy="21761"/>
            </a:xfrm>
            <a:prstGeom prst="line">
              <a:avLst/>
            </a:prstGeom>
            <a:noFill/>
            <a:ln w="3492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3168196" y="2617327"/>
              <a:ext cx="2681288" cy="23739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DHCPDISCOVER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004405" y="3827171"/>
            <a:ext cx="4956009" cy="208644"/>
            <a:chOff x="1956890" y="3078462"/>
            <a:chExt cx="5381807" cy="235926"/>
          </a:xfrm>
        </p:grpSpPr>
        <p:sp>
          <p:nvSpPr>
            <p:cNvPr id="21" name="Line 14"/>
            <p:cNvSpPr>
              <a:spLocks noChangeShapeType="1"/>
            </p:cNvSpPr>
            <p:nvPr/>
          </p:nvSpPr>
          <p:spPr bwMode="auto">
            <a:xfrm flipH="1">
              <a:off x="1956890" y="3197156"/>
              <a:ext cx="5381807" cy="0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3168196" y="3078462"/>
              <a:ext cx="2681288" cy="23592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DHCPOFFER</a:t>
              </a:r>
            </a:p>
          </p:txBody>
        </p:sp>
      </p:grpSp>
      <p:sp>
        <p:nvSpPr>
          <p:cNvPr id="51" name="Text Box 76"/>
          <p:cNvSpPr txBox="1">
            <a:spLocks noChangeArrowheads="1"/>
          </p:cNvSpPr>
          <p:nvPr/>
        </p:nvSpPr>
        <p:spPr bwMode="auto">
          <a:xfrm>
            <a:off x="6203026" y="3099988"/>
            <a:ext cx="925858" cy="32561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被动打开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597289" y="1406532"/>
            <a:ext cx="8230622" cy="69633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10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）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DHCP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客户可随时提前终止服务器所提供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的租用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期，这时只需向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DHCP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服务器发送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释        </a:t>
            </a:r>
            <a:endParaRPr lang="en-US" altLang="zh-CN" sz="1600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      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放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DHCPRELEASE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即可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2012423" y="4199025"/>
            <a:ext cx="4956009" cy="208645"/>
            <a:chOff x="1965597" y="3498940"/>
            <a:chExt cx="5381807" cy="235927"/>
          </a:xfrm>
        </p:grpSpPr>
        <p:sp>
          <p:nvSpPr>
            <p:cNvPr id="24" name="Line 6"/>
            <p:cNvSpPr>
              <a:spLocks noChangeShapeType="1"/>
            </p:cNvSpPr>
            <p:nvPr/>
          </p:nvSpPr>
          <p:spPr bwMode="auto">
            <a:xfrm flipV="1">
              <a:off x="1965597" y="3600533"/>
              <a:ext cx="5381807" cy="21761"/>
            </a:xfrm>
            <a:prstGeom prst="line">
              <a:avLst/>
            </a:prstGeom>
            <a:noFill/>
            <a:ln w="3492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3168196" y="3498940"/>
              <a:ext cx="2681288" cy="23592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DHCPREQUEST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012423" y="4605540"/>
            <a:ext cx="4956009" cy="207349"/>
            <a:chOff x="1965597" y="3958610"/>
            <a:chExt cx="5381807" cy="234462"/>
          </a:xfrm>
        </p:grpSpPr>
        <p:sp>
          <p:nvSpPr>
            <p:cNvPr id="27" name="Line 14"/>
            <p:cNvSpPr>
              <a:spLocks noChangeShapeType="1"/>
            </p:cNvSpPr>
            <p:nvPr/>
          </p:nvSpPr>
          <p:spPr bwMode="auto">
            <a:xfrm flipH="1">
              <a:off x="1965597" y="4081078"/>
              <a:ext cx="5381807" cy="0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28" name="Rectangle 33"/>
            <p:cNvSpPr>
              <a:spLocks noChangeArrowheads="1"/>
            </p:cNvSpPr>
            <p:nvPr/>
          </p:nvSpPr>
          <p:spPr bwMode="auto">
            <a:xfrm>
              <a:off x="3168196" y="3958610"/>
              <a:ext cx="2681288" cy="23446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DHCPACK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996388" y="5021018"/>
            <a:ext cx="4956009" cy="207349"/>
            <a:chOff x="1948184" y="4428416"/>
            <a:chExt cx="5381807" cy="234462"/>
          </a:xfrm>
        </p:grpSpPr>
        <p:sp>
          <p:nvSpPr>
            <p:cNvPr id="30" name="Line 6"/>
            <p:cNvSpPr>
              <a:spLocks noChangeShapeType="1"/>
            </p:cNvSpPr>
            <p:nvPr/>
          </p:nvSpPr>
          <p:spPr bwMode="auto">
            <a:xfrm flipV="1">
              <a:off x="1948184" y="4539918"/>
              <a:ext cx="5381807" cy="21761"/>
            </a:xfrm>
            <a:prstGeom prst="line">
              <a:avLst/>
            </a:prstGeom>
            <a:noFill/>
            <a:ln w="3492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31" name="Rectangle 42"/>
            <p:cNvSpPr>
              <a:spLocks noChangeArrowheads="1"/>
            </p:cNvSpPr>
            <p:nvPr/>
          </p:nvSpPr>
          <p:spPr bwMode="auto">
            <a:xfrm>
              <a:off x="3168196" y="4428416"/>
              <a:ext cx="2681288" cy="23446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DHCPREQUEST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996388" y="5427535"/>
            <a:ext cx="4956009" cy="208644"/>
            <a:chOff x="1948184" y="4888088"/>
            <a:chExt cx="5381807" cy="235926"/>
          </a:xfrm>
        </p:grpSpPr>
        <p:sp>
          <p:nvSpPr>
            <p:cNvPr id="33" name="Line 14"/>
            <p:cNvSpPr>
              <a:spLocks noChangeShapeType="1"/>
            </p:cNvSpPr>
            <p:nvPr/>
          </p:nvSpPr>
          <p:spPr bwMode="auto">
            <a:xfrm flipH="1">
              <a:off x="1948184" y="5020463"/>
              <a:ext cx="5381807" cy="0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34" name="Rectangle 50"/>
            <p:cNvSpPr>
              <a:spLocks noChangeArrowheads="1"/>
            </p:cNvSpPr>
            <p:nvPr/>
          </p:nvSpPr>
          <p:spPr bwMode="auto">
            <a:xfrm>
              <a:off x="3168196" y="4888088"/>
              <a:ext cx="2681288" cy="23592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 smtClean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DHCPACK</a:t>
              </a:r>
              <a:endParaRPr kumimoji="1" lang="en-US" altLang="zh-CN" sz="1600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996388" y="5775504"/>
            <a:ext cx="4956009" cy="208644"/>
            <a:chOff x="1948184" y="5346873"/>
            <a:chExt cx="5381807" cy="235926"/>
          </a:xfrm>
        </p:grpSpPr>
        <p:sp>
          <p:nvSpPr>
            <p:cNvPr id="36" name="Line 14"/>
            <p:cNvSpPr>
              <a:spLocks noChangeShapeType="1"/>
            </p:cNvSpPr>
            <p:nvPr/>
          </p:nvSpPr>
          <p:spPr bwMode="auto">
            <a:xfrm flipH="1">
              <a:off x="1948184" y="5479248"/>
              <a:ext cx="5381807" cy="0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37" name="Rectangle 50"/>
            <p:cNvSpPr>
              <a:spLocks noChangeArrowheads="1"/>
            </p:cNvSpPr>
            <p:nvPr/>
          </p:nvSpPr>
          <p:spPr bwMode="auto">
            <a:xfrm>
              <a:off x="3168196" y="5346873"/>
              <a:ext cx="2681288" cy="23592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DHCPNACK</a:t>
              </a:r>
            </a:p>
          </p:txBody>
        </p:sp>
      </p:grpSp>
      <p:sp>
        <p:nvSpPr>
          <p:cNvPr id="38" name="Text Box 85"/>
          <p:cNvSpPr txBox="1">
            <a:spLocks noChangeArrowheads="1"/>
          </p:cNvSpPr>
          <p:nvPr/>
        </p:nvSpPr>
        <p:spPr bwMode="auto">
          <a:xfrm rot="16200000">
            <a:off x="3988141" y="5979051"/>
            <a:ext cx="416574" cy="481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…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2012422" y="6466978"/>
            <a:ext cx="4956009" cy="207349"/>
            <a:chOff x="1948183" y="6245994"/>
            <a:chExt cx="5381807" cy="234462"/>
          </a:xfrm>
        </p:grpSpPr>
        <p:sp>
          <p:nvSpPr>
            <p:cNvPr id="40" name="Line 6"/>
            <p:cNvSpPr>
              <a:spLocks noChangeShapeType="1"/>
            </p:cNvSpPr>
            <p:nvPr/>
          </p:nvSpPr>
          <p:spPr bwMode="auto">
            <a:xfrm flipV="1">
              <a:off x="1948183" y="6341464"/>
              <a:ext cx="5381807" cy="21761"/>
            </a:xfrm>
            <a:prstGeom prst="line">
              <a:avLst/>
            </a:prstGeom>
            <a:noFill/>
            <a:ln w="3492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41" name="Rectangle 67"/>
            <p:cNvSpPr>
              <a:spLocks noChangeArrowheads="1"/>
            </p:cNvSpPr>
            <p:nvPr/>
          </p:nvSpPr>
          <p:spPr bwMode="auto">
            <a:xfrm>
              <a:off x="3168196" y="6245994"/>
              <a:ext cx="2681288" cy="23446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DHCPRELEASE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5872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7916"/>
            <a:ext cx="8229600" cy="56162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mtClean="0"/>
              <a:t>6.1</a:t>
            </a:r>
            <a:r>
              <a:rPr lang="zh-CN" altLang="en-US" smtClean="0"/>
              <a:t>  基本应用模型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6.2  </a:t>
            </a:r>
            <a:r>
              <a:rPr lang="zh-CN" altLang="en-US" dirty="0" smtClean="0"/>
              <a:t>域名系统</a:t>
            </a:r>
            <a:r>
              <a:rPr lang="en-US" altLang="zh-CN" dirty="0" smtClean="0"/>
              <a:t>DNS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mtClean="0"/>
              <a:t>6.3  </a:t>
            </a:r>
            <a:r>
              <a:rPr lang="zh-CN" altLang="en-US" dirty="0" smtClean="0"/>
              <a:t>万维网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mtClean="0"/>
              <a:t>6.4  </a:t>
            </a:r>
            <a:r>
              <a:rPr lang="zh-CN" altLang="en-US" dirty="0" smtClean="0"/>
              <a:t>电子邮件</a:t>
            </a:r>
            <a:endParaRPr lang="en-US" altLang="zh-CN" dirty="0"/>
          </a:p>
          <a:p>
            <a:r>
              <a:rPr lang="en-US" altLang="zh-CN" smtClean="0"/>
              <a:t>6.5  </a:t>
            </a:r>
            <a:r>
              <a:rPr lang="zh-CN" altLang="en-US" dirty="0" smtClean="0"/>
              <a:t>文件传送协议</a:t>
            </a:r>
          </a:p>
          <a:p>
            <a:r>
              <a:rPr lang="en-US" altLang="zh-CN" smtClean="0"/>
              <a:t>6.6  </a:t>
            </a:r>
            <a:r>
              <a:rPr lang="zh-CN" altLang="en-US" dirty="0" smtClean="0"/>
              <a:t>远程终端协议 </a:t>
            </a:r>
            <a:r>
              <a:rPr lang="en-US" altLang="zh-CN" dirty="0" smtClean="0"/>
              <a:t>Telnet</a:t>
            </a:r>
            <a:endParaRPr lang="zh-CN" altLang="en-US" dirty="0"/>
          </a:p>
          <a:p>
            <a:r>
              <a:rPr lang="en-US" altLang="zh-CN" smtClean="0"/>
              <a:t>6.7  </a:t>
            </a:r>
            <a:r>
              <a:rPr lang="zh-CN" altLang="en-US" dirty="0" smtClean="0"/>
              <a:t>动态主机配置协议</a:t>
            </a:r>
            <a:r>
              <a:rPr lang="en-US" altLang="zh-CN" dirty="0" smtClean="0"/>
              <a:t>DHCP</a:t>
            </a:r>
          </a:p>
          <a:p>
            <a:r>
              <a:rPr lang="en-US" altLang="zh-CN" smtClean="0">
                <a:solidFill>
                  <a:srgbClr val="FF0000"/>
                </a:solidFill>
              </a:rPr>
              <a:t>6.8  </a:t>
            </a:r>
            <a:r>
              <a:rPr lang="zh-CN" altLang="en-US" dirty="0" smtClean="0">
                <a:solidFill>
                  <a:srgbClr val="FF0000"/>
                </a:solidFill>
              </a:rPr>
              <a:t>简单</a:t>
            </a:r>
            <a:r>
              <a:rPr lang="zh-CN" altLang="en-US" dirty="0">
                <a:solidFill>
                  <a:srgbClr val="FF0000"/>
                </a:solidFill>
              </a:rPr>
              <a:t>网络管理协议 </a:t>
            </a:r>
            <a:r>
              <a:rPr lang="en-US" altLang="zh-CN" dirty="0" smtClean="0">
                <a:solidFill>
                  <a:srgbClr val="FF0000"/>
                </a:solidFill>
              </a:rPr>
              <a:t>SNMP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smtClean="0"/>
              <a:t>6.9  </a:t>
            </a:r>
            <a:r>
              <a:rPr lang="zh-CN" altLang="en-US" dirty="0" smtClean="0"/>
              <a:t>应用</a:t>
            </a:r>
            <a:r>
              <a:rPr lang="zh-CN" altLang="en-US" dirty="0"/>
              <a:t>进程跨越网络的</a:t>
            </a:r>
            <a:r>
              <a:rPr lang="zh-CN" altLang="en-US" dirty="0" smtClean="0"/>
              <a:t>通信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28216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网络管理的基本概念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4629251"/>
          </a:xfrm>
        </p:spPr>
        <p:txBody>
          <a:bodyPr/>
          <a:lstStyle/>
          <a:p>
            <a:r>
              <a:rPr lang="zh-CN" altLang="en-US" dirty="0" smtClean="0"/>
              <a:t>网络管理</a:t>
            </a:r>
            <a:endParaRPr lang="en-US" altLang="zh-CN" dirty="0" smtClean="0"/>
          </a:p>
          <a:p>
            <a:pPr lvl="1"/>
            <a:r>
              <a:rPr lang="zh-CN" altLang="en-US" dirty="0"/>
              <a:t>常简称为网管</a:t>
            </a:r>
          </a:p>
          <a:p>
            <a:pPr lvl="1"/>
            <a:r>
              <a:rPr lang="zh-CN" altLang="en-US" dirty="0" smtClean="0"/>
              <a:t>包括</a:t>
            </a:r>
            <a:r>
              <a:rPr lang="zh-CN" altLang="en-US" dirty="0"/>
              <a:t>对硬件、</a:t>
            </a:r>
            <a:r>
              <a:rPr lang="zh-CN" altLang="en-US" dirty="0" smtClean="0"/>
              <a:t>软件、人力</a:t>
            </a:r>
            <a:r>
              <a:rPr lang="zh-CN" altLang="en-US" dirty="0"/>
              <a:t>的</a:t>
            </a:r>
            <a:r>
              <a:rPr lang="zh-CN" altLang="en-US" dirty="0" smtClean="0"/>
              <a:t>使用、综合</a:t>
            </a:r>
            <a:r>
              <a:rPr lang="zh-CN" altLang="en-US" dirty="0"/>
              <a:t>与协调，以便对网络资源进行监视、测试、配置、分析、评价和控制</a:t>
            </a:r>
            <a:r>
              <a:rPr lang="zh-CN" altLang="en-US" dirty="0" smtClean="0"/>
              <a:t>，从而以</a:t>
            </a:r>
            <a:r>
              <a:rPr lang="zh-CN" altLang="en-US" dirty="0"/>
              <a:t>合理的价格满足网络的一些需求，如实时运行</a:t>
            </a:r>
            <a:r>
              <a:rPr lang="zh-CN" altLang="en-US" dirty="0" smtClean="0"/>
              <a:t>性能、服务</a:t>
            </a:r>
            <a:r>
              <a:rPr lang="zh-CN" altLang="en-US" dirty="0"/>
              <a:t>质量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5078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网络管理</a:t>
            </a:r>
            <a:r>
              <a:rPr lang="zh-CN" altLang="en-US" dirty="0" smtClean="0"/>
              <a:t>的</a:t>
            </a:r>
            <a:r>
              <a:rPr lang="zh-CN" altLang="en-US" dirty="0"/>
              <a:t>一般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grpSp>
        <p:nvGrpSpPr>
          <p:cNvPr id="194" name="组合 193"/>
          <p:cNvGrpSpPr/>
          <p:nvPr/>
        </p:nvGrpSpPr>
        <p:grpSpPr>
          <a:xfrm>
            <a:off x="310787" y="2279037"/>
            <a:ext cx="8310011" cy="3481683"/>
            <a:chOff x="127907" y="2109220"/>
            <a:chExt cx="8883695" cy="3704492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5293632" y="3961466"/>
              <a:ext cx="1576388" cy="1852246"/>
              <a:chOff x="3072" y="2208"/>
              <a:chExt cx="1056" cy="1056"/>
            </a:xfrm>
          </p:grpSpPr>
          <p:grpSp>
            <p:nvGrpSpPr>
              <p:cNvPr id="8" name="Group 6"/>
              <p:cNvGrpSpPr>
                <a:grpSpLocks/>
              </p:cNvGrpSpPr>
              <p:nvPr/>
            </p:nvGrpSpPr>
            <p:grpSpPr bwMode="auto">
              <a:xfrm flipH="1">
                <a:off x="3072" y="2543"/>
                <a:ext cx="888" cy="721"/>
                <a:chOff x="2565" y="2202"/>
                <a:chExt cx="355" cy="297"/>
              </a:xfrm>
            </p:grpSpPr>
            <p:sp>
              <p:nvSpPr>
                <p:cNvPr id="148" name="Freeform 7"/>
                <p:cNvSpPr>
                  <a:spLocks/>
                </p:cNvSpPr>
                <p:nvPr/>
              </p:nvSpPr>
              <p:spPr bwMode="auto">
                <a:xfrm>
                  <a:off x="2646" y="2242"/>
                  <a:ext cx="125" cy="189"/>
                </a:xfrm>
                <a:custGeom>
                  <a:avLst/>
                  <a:gdLst>
                    <a:gd name="T0" fmla="*/ 0 w 876"/>
                    <a:gd name="T1" fmla="*/ 0 h 1326"/>
                    <a:gd name="T2" fmla="*/ 0 w 876"/>
                    <a:gd name="T3" fmla="*/ 0 h 1326"/>
                    <a:gd name="T4" fmla="*/ 0 w 876"/>
                    <a:gd name="T5" fmla="*/ 0 h 1326"/>
                    <a:gd name="T6" fmla="*/ 0 w 876"/>
                    <a:gd name="T7" fmla="*/ 0 h 132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876" h="1326">
                      <a:moveTo>
                        <a:pt x="582" y="23"/>
                      </a:moveTo>
                      <a:lnTo>
                        <a:pt x="876" y="1209"/>
                      </a:lnTo>
                      <a:lnTo>
                        <a:pt x="0" y="1326"/>
                      </a:lnTo>
                      <a:lnTo>
                        <a:pt x="225" y="0"/>
                      </a:lnTo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149" name="Group 8"/>
                <p:cNvGrpSpPr>
                  <a:grpSpLocks/>
                </p:cNvGrpSpPr>
                <p:nvPr/>
              </p:nvGrpSpPr>
              <p:grpSpPr bwMode="auto">
                <a:xfrm>
                  <a:off x="2565" y="2202"/>
                  <a:ext cx="351" cy="78"/>
                  <a:chOff x="2565" y="2202"/>
                  <a:chExt cx="351" cy="78"/>
                </a:xfrm>
              </p:grpSpPr>
              <p:sp>
                <p:nvSpPr>
                  <p:cNvPr id="151" name="Freeform 9"/>
                  <p:cNvSpPr>
                    <a:spLocks/>
                  </p:cNvSpPr>
                  <p:nvPr/>
                </p:nvSpPr>
                <p:spPr bwMode="auto">
                  <a:xfrm>
                    <a:off x="2565" y="2202"/>
                    <a:ext cx="351" cy="66"/>
                  </a:xfrm>
                  <a:custGeom>
                    <a:avLst/>
                    <a:gdLst>
                      <a:gd name="T0" fmla="*/ 0 w 2454"/>
                      <a:gd name="T1" fmla="*/ 0 h 468"/>
                      <a:gd name="T2" fmla="*/ 0 w 2454"/>
                      <a:gd name="T3" fmla="*/ 0 h 468"/>
                      <a:gd name="T4" fmla="*/ 0 w 2454"/>
                      <a:gd name="T5" fmla="*/ 0 h 468"/>
                      <a:gd name="T6" fmla="*/ 0 w 2454"/>
                      <a:gd name="T7" fmla="*/ 0 h 468"/>
                      <a:gd name="T8" fmla="*/ 0 w 2454"/>
                      <a:gd name="T9" fmla="*/ 0 h 4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454" h="468">
                        <a:moveTo>
                          <a:pt x="2454" y="242"/>
                        </a:moveTo>
                        <a:lnTo>
                          <a:pt x="906" y="468"/>
                        </a:lnTo>
                        <a:lnTo>
                          <a:pt x="0" y="118"/>
                        </a:lnTo>
                        <a:lnTo>
                          <a:pt x="1162" y="0"/>
                        </a:lnTo>
                        <a:lnTo>
                          <a:pt x="2454" y="2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215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52" name="Freeform 10"/>
                  <p:cNvSpPr>
                    <a:spLocks/>
                  </p:cNvSpPr>
                  <p:nvPr/>
                </p:nvSpPr>
                <p:spPr bwMode="auto">
                  <a:xfrm>
                    <a:off x="2694" y="2236"/>
                    <a:ext cx="221" cy="44"/>
                  </a:xfrm>
                  <a:custGeom>
                    <a:avLst/>
                    <a:gdLst>
                      <a:gd name="T0" fmla="*/ 0 w 1542"/>
                      <a:gd name="T1" fmla="*/ 0 h 303"/>
                      <a:gd name="T2" fmla="*/ 0 w 1542"/>
                      <a:gd name="T3" fmla="*/ 0 h 303"/>
                      <a:gd name="T4" fmla="*/ 0 w 1542"/>
                      <a:gd name="T5" fmla="*/ 0 h 303"/>
                      <a:gd name="T6" fmla="*/ 0 w 1542"/>
                      <a:gd name="T7" fmla="*/ 0 h 303"/>
                      <a:gd name="T8" fmla="*/ 0 w 1542"/>
                      <a:gd name="T9" fmla="*/ 0 h 30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542" h="303">
                        <a:moveTo>
                          <a:pt x="1542" y="0"/>
                        </a:moveTo>
                        <a:lnTo>
                          <a:pt x="0" y="225"/>
                        </a:lnTo>
                        <a:lnTo>
                          <a:pt x="0" y="303"/>
                        </a:lnTo>
                        <a:lnTo>
                          <a:pt x="1542" y="79"/>
                        </a:lnTo>
                        <a:lnTo>
                          <a:pt x="154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215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53" name="Freeform 11"/>
                  <p:cNvSpPr>
                    <a:spLocks/>
                  </p:cNvSpPr>
                  <p:nvPr/>
                </p:nvSpPr>
                <p:spPr bwMode="auto">
                  <a:xfrm>
                    <a:off x="2565" y="2218"/>
                    <a:ext cx="129" cy="62"/>
                  </a:xfrm>
                  <a:custGeom>
                    <a:avLst/>
                    <a:gdLst>
                      <a:gd name="T0" fmla="*/ 0 w 906"/>
                      <a:gd name="T1" fmla="*/ 0 h 428"/>
                      <a:gd name="T2" fmla="*/ 0 w 906"/>
                      <a:gd name="T3" fmla="*/ 0 h 428"/>
                      <a:gd name="T4" fmla="*/ 0 w 906"/>
                      <a:gd name="T5" fmla="*/ 0 h 428"/>
                      <a:gd name="T6" fmla="*/ 0 w 906"/>
                      <a:gd name="T7" fmla="*/ 0 h 428"/>
                      <a:gd name="T8" fmla="*/ 0 w 906"/>
                      <a:gd name="T9" fmla="*/ 0 h 4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906" h="428">
                        <a:moveTo>
                          <a:pt x="906" y="428"/>
                        </a:moveTo>
                        <a:lnTo>
                          <a:pt x="906" y="350"/>
                        </a:lnTo>
                        <a:lnTo>
                          <a:pt x="0" y="0"/>
                        </a:lnTo>
                        <a:lnTo>
                          <a:pt x="0" y="54"/>
                        </a:lnTo>
                        <a:lnTo>
                          <a:pt x="906" y="42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215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sp>
              <p:nvSpPr>
                <p:cNvPr id="150" name="Freeform 12"/>
                <p:cNvSpPr>
                  <a:spLocks/>
                </p:cNvSpPr>
                <p:nvPr/>
              </p:nvSpPr>
              <p:spPr bwMode="auto">
                <a:xfrm>
                  <a:off x="2767" y="2256"/>
                  <a:ext cx="153" cy="243"/>
                </a:xfrm>
                <a:custGeom>
                  <a:avLst/>
                  <a:gdLst>
                    <a:gd name="T0" fmla="*/ 0 w 1066"/>
                    <a:gd name="T1" fmla="*/ 0 h 1700"/>
                    <a:gd name="T2" fmla="*/ 0 w 1066"/>
                    <a:gd name="T3" fmla="*/ 0 h 1700"/>
                    <a:gd name="T4" fmla="*/ 0 w 1066"/>
                    <a:gd name="T5" fmla="*/ 0 h 1700"/>
                    <a:gd name="T6" fmla="*/ 0 w 1066"/>
                    <a:gd name="T7" fmla="*/ 0 h 17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066" h="1700">
                      <a:moveTo>
                        <a:pt x="589" y="0"/>
                      </a:moveTo>
                      <a:lnTo>
                        <a:pt x="1066" y="1569"/>
                      </a:lnTo>
                      <a:lnTo>
                        <a:pt x="0" y="1700"/>
                      </a:lnTo>
                      <a:lnTo>
                        <a:pt x="170" y="32"/>
                      </a:lnTo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9" name="Group 13"/>
              <p:cNvGrpSpPr>
                <a:grpSpLocks/>
              </p:cNvGrpSpPr>
              <p:nvPr/>
            </p:nvGrpSpPr>
            <p:grpSpPr bwMode="auto">
              <a:xfrm flipH="1">
                <a:off x="3225" y="2269"/>
                <a:ext cx="610" cy="417"/>
                <a:chOff x="2615" y="2089"/>
                <a:chExt cx="244" cy="172"/>
              </a:xfrm>
            </p:grpSpPr>
            <p:grpSp>
              <p:nvGrpSpPr>
                <p:cNvPr id="97" name="Group 14"/>
                <p:cNvGrpSpPr>
                  <a:grpSpLocks/>
                </p:cNvGrpSpPr>
                <p:nvPr/>
              </p:nvGrpSpPr>
              <p:grpSpPr bwMode="auto">
                <a:xfrm>
                  <a:off x="2671" y="2089"/>
                  <a:ext cx="188" cy="156"/>
                  <a:chOff x="2671" y="2089"/>
                  <a:chExt cx="188" cy="156"/>
                </a:xfrm>
              </p:grpSpPr>
              <p:grpSp>
                <p:nvGrpSpPr>
                  <p:cNvPr id="130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2671" y="2089"/>
                    <a:ext cx="188" cy="156"/>
                    <a:chOff x="2671" y="2089"/>
                    <a:chExt cx="188" cy="156"/>
                  </a:xfrm>
                </p:grpSpPr>
                <p:grpSp>
                  <p:nvGrpSpPr>
                    <p:cNvPr id="139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71" y="2177"/>
                      <a:ext cx="188" cy="68"/>
                      <a:chOff x="2671" y="2177"/>
                      <a:chExt cx="188" cy="68"/>
                    </a:xfrm>
                  </p:grpSpPr>
                  <p:sp>
                    <p:nvSpPr>
                      <p:cNvPr id="145" name="Freeform 1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71" y="2177"/>
                        <a:ext cx="108" cy="68"/>
                      </a:xfrm>
                      <a:custGeom>
                        <a:avLst/>
                        <a:gdLst>
                          <a:gd name="T0" fmla="*/ 0 w 758"/>
                          <a:gd name="T1" fmla="*/ 0 h 475"/>
                          <a:gd name="T2" fmla="*/ 0 w 758"/>
                          <a:gd name="T3" fmla="*/ 0 h 475"/>
                          <a:gd name="T4" fmla="*/ 0 w 758"/>
                          <a:gd name="T5" fmla="*/ 0 h 475"/>
                          <a:gd name="T6" fmla="*/ 0 w 758"/>
                          <a:gd name="T7" fmla="*/ 0 h 475"/>
                          <a:gd name="T8" fmla="*/ 0 w 758"/>
                          <a:gd name="T9" fmla="*/ 0 h 475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758" h="475">
                            <a:moveTo>
                              <a:pt x="758" y="146"/>
                            </a:moveTo>
                            <a:lnTo>
                              <a:pt x="758" y="475"/>
                            </a:lnTo>
                            <a:lnTo>
                              <a:pt x="0" y="232"/>
                            </a:lnTo>
                            <a:lnTo>
                              <a:pt x="0" y="0"/>
                            </a:lnTo>
                            <a:lnTo>
                              <a:pt x="758" y="146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 w="158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215"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6" name="Freeform 1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79" y="2193"/>
                        <a:ext cx="80" cy="52"/>
                      </a:xfrm>
                      <a:custGeom>
                        <a:avLst/>
                        <a:gdLst>
                          <a:gd name="T0" fmla="*/ 0 w 563"/>
                          <a:gd name="T1" fmla="*/ 0 h 362"/>
                          <a:gd name="T2" fmla="*/ 0 w 563"/>
                          <a:gd name="T3" fmla="*/ 0 h 362"/>
                          <a:gd name="T4" fmla="*/ 0 w 563"/>
                          <a:gd name="T5" fmla="*/ 0 h 362"/>
                          <a:gd name="T6" fmla="*/ 0 w 563"/>
                          <a:gd name="T7" fmla="*/ 0 h 362"/>
                          <a:gd name="T8" fmla="*/ 0 w 563"/>
                          <a:gd name="T9" fmla="*/ 0 h 362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563" h="362">
                            <a:moveTo>
                              <a:pt x="0" y="33"/>
                            </a:moveTo>
                            <a:lnTo>
                              <a:pt x="0" y="362"/>
                            </a:lnTo>
                            <a:lnTo>
                              <a:pt x="563" y="280"/>
                            </a:lnTo>
                            <a:lnTo>
                              <a:pt x="563" y="0"/>
                            </a:lnTo>
                            <a:lnTo>
                              <a:pt x="0" y="33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 w="158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215"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7" name="Freeform 1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71" y="2177"/>
                        <a:ext cx="188" cy="21"/>
                      </a:xfrm>
                      <a:custGeom>
                        <a:avLst/>
                        <a:gdLst>
                          <a:gd name="T0" fmla="*/ 0 w 1321"/>
                          <a:gd name="T1" fmla="*/ 0 h 146"/>
                          <a:gd name="T2" fmla="*/ 0 w 1321"/>
                          <a:gd name="T3" fmla="*/ 0 h 146"/>
                          <a:gd name="T4" fmla="*/ 0 w 1321"/>
                          <a:gd name="T5" fmla="*/ 0 h 146"/>
                          <a:gd name="T6" fmla="*/ 0 w 1321"/>
                          <a:gd name="T7" fmla="*/ 0 h 146"/>
                          <a:gd name="T8" fmla="*/ 0 w 1321"/>
                          <a:gd name="T9" fmla="*/ 0 h 146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321" h="146">
                            <a:moveTo>
                              <a:pt x="1321" y="113"/>
                            </a:moveTo>
                            <a:lnTo>
                              <a:pt x="752" y="146"/>
                            </a:lnTo>
                            <a:lnTo>
                              <a:pt x="0" y="0"/>
                            </a:lnTo>
                            <a:lnTo>
                              <a:pt x="553" y="0"/>
                            </a:lnTo>
                            <a:lnTo>
                              <a:pt x="1321" y="113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 w="158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215"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sp>
                  <p:nvSpPr>
                    <p:cNvPr id="140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2730" y="2171"/>
                      <a:ext cx="68" cy="20"/>
                    </a:xfrm>
                    <a:custGeom>
                      <a:avLst/>
                      <a:gdLst>
                        <a:gd name="T0" fmla="*/ 0 w 479"/>
                        <a:gd name="T1" fmla="*/ 0 h 136"/>
                        <a:gd name="T2" fmla="*/ 0 w 479"/>
                        <a:gd name="T3" fmla="*/ 0 h 136"/>
                        <a:gd name="T4" fmla="*/ 0 w 479"/>
                        <a:gd name="T5" fmla="*/ 0 h 136"/>
                        <a:gd name="T6" fmla="*/ 0 w 479"/>
                        <a:gd name="T7" fmla="*/ 0 h 136"/>
                        <a:gd name="T8" fmla="*/ 0 w 479"/>
                        <a:gd name="T9" fmla="*/ 0 h 136"/>
                        <a:gd name="T10" fmla="*/ 0 w 479"/>
                        <a:gd name="T11" fmla="*/ 0 h 136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479" h="136">
                          <a:moveTo>
                            <a:pt x="479" y="77"/>
                          </a:moveTo>
                          <a:lnTo>
                            <a:pt x="479" y="121"/>
                          </a:lnTo>
                          <a:lnTo>
                            <a:pt x="255" y="136"/>
                          </a:lnTo>
                          <a:lnTo>
                            <a:pt x="0" y="87"/>
                          </a:lnTo>
                          <a:lnTo>
                            <a:pt x="0" y="0"/>
                          </a:lnTo>
                          <a:lnTo>
                            <a:pt x="479" y="77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grpSp>
                  <p:nvGrpSpPr>
                    <p:cNvPr id="141" name="Group 2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92" y="2089"/>
                      <a:ext cx="153" cy="97"/>
                      <a:chOff x="2692" y="2089"/>
                      <a:chExt cx="153" cy="97"/>
                    </a:xfrm>
                  </p:grpSpPr>
                  <p:sp>
                    <p:nvSpPr>
                      <p:cNvPr id="142" name="Freeform 2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92" y="2089"/>
                        <a:ext cx="88" cy="95"/>
                      </a:xfrm>
                      <a:custGeom>
                        <a:avLst/>
                        <a:gdLst>
                          <a:gd name="T0" fmla="*/ 0 w 612"/>
                          <a:gd name="T1" fmla="*/ 0 h 664"/>
                          <a:gd name="T2" fmla="*/ 0 w 612"/>
                          <a:gd name="T3" fmla="*/ 0 h 664"/>
                          <a:gd name="T4" fmla="*/ 0 w 612"/>
                          <a:gd name="T5" fmla="*/ 0 h 664"/>
                          <a:gd name="T6" fmla="*/ 0 w 612"/>
                          <a:gd name="T7" fmla="*/ 0 h 664"/>
                          <a:gd name="T8" fmla="*/ 0 w 612"/>
                          <a:gd name="T9" fmla="*/ 0 h 664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612" h="664">
                            <a:moveTo>
                              <a:pt x="525" y="664"/>
                            </a:moveTo>
                            <a:lnTo>
                              <a:pt x="612" y="22"/>
                            </a:lnTo>
                            <a:lnTo>
                              <a:pt x="85" y="0"/>
                            </a:lnTo>
                            <a:lnTo>
                              <a:pt x="0" y="572"/>
                            </a:lnTo>
                            <a:lnTo>
                              <a:pt x="525" y="664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 w="158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215"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3" name="Freeform 2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67" y="2092"/>
                        <a:ext cx="78" cy="94"/>
                      </a:xfrm>
                      <a:custGeom>
                        <a:avLst/>
                        <a:gdLst>
                          <a:gd name="T0" fmla="*/ 0 w 543"/>
                          <a:gd name="T1" fmla="*/ 0 h 660"/>
                          <a:gd name="T2" fmla="*/ 0 w 543"/>
                          <a:gd name="T3" fmla="*/ 0 h 660"/>
                          <a:gd name="T4" fmla="*/ 0 w 543"/>
                          <a:gd name="T5" fmla="*/ 0 h 660"/>
                          <a:gd name="T6" fmla="*/ 0 w 543"/>
                          <a:gd name="T7" fmla="*/ 0 h 660"/>
                          <a:gd name="T8" fmla="*/ 0 w 543"/>
                          <a:gd name="T9" fmla="*/ 0 h 66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543" h="660">
                            <a:moveTo>
                              <a:pt x="87" y="0"/>
                            </a:moveTo>
                            <a:lnTo>
                              <a:pt x="543" y="146"/>
                            </a:lnTo>
                            <a:lnTo>
                              <a:pt x="479" y="660"/>
                            </a:lnTo>
                            <a:lnTo>
                              <a:pt x="0" y="643"/>
                            </a:lnTo>
                            <a:lnTo>
                              <a:pt x="87" y="0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 w="158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215"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4" name="Freeform 2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02" y="2098"/>
                        <a:ext cx="63" cy="72"/>
                      </a:xfrm>
                      <a:custGeom>
                        <a:avLst/>
                        <a:gdLst>
                          <a:gd name="T0" fmla="*/ 0 w 440"/>
                          <a:gd name="T1" fmla="*/ 0 h 499"/>
                          <a:gd name="T2" fmla="*/ 0 w 440"/>
                          <a:gd name="T3" fmla="*/ 0 h 499"/>
                          <a:gd name="T4" fmla="*/ 0 w 440"/>
                          <a:gd name="T5" fmla="*/ 0 h 499"/>
                          <a:gd name="T6" fmla="*/ 0 w 440"/>
                          <a:gd name="T7" fmla="*/ 0 h 499"/>
                          <a:gd name="T8" fmla="*/ 0 w 440"/>
                          <a:gd name="T9" fmla="*/ 0 h 499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440" h="499">
                            <a:moveTo>
                              <a:pt x="440" y="22"/>
                            </a:moveTo>
                            <a:lnTo>
                              <a:pt x="378" y="499"/>
                            </a:lnTo>
                            <a:lnTo>
                              <a:pt x="0" y="443"/>
                            </a:lnTo>
                            <a:lnTo>
                              <a:pt x="65" y="0"/>
                            </a:lnTo>
                            <a:lnTo>
                              <a:pt x="440" y="22"/>
                            </a:lnTo>
                            <a:close/>
                          </a:path>
                        </a:pathLst>
                      </a:custGeom>
                      <a:solidFill>
                        <a:srgbClr val="00C0C0"/>
                      </a:solidFill>
                      <a:ln w="158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215"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131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2678" y="2184"/>
                    <a:ext cx="62" cy="44"/>
                    <a:chOff x="2678" y="2184"/>
                    <a:chExt cx="62" cy="44"/>
                  </a:xfrm>
                </p:grpSpPr>
                <p:sp>
                  <p:nvSpPr>
                    <p:cNvPr id="132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2678" y="2184"/>
                      <a:ext cx="62" cy="44"/>
                    </a:xfrm>
                    <a:custGeom>
                      <a:avLst/>
                      <a:gdLst>
                        <a:gd name="T0" fmla="*/ 0 w 431"/>
                        <a:gd name="T1" fmla="*/ 0 h 311"/>
                        <a:gd name="T2" fmla="*/ 0 w 431"/>
                        <a:gd name="T3" fmla="*/ 0 h 311"/>
                        <a:gd name="T4" fmla="*/ 0 w 431"/>
                        <a:gd name="T5" fmla="*/ 0 h 311"/>
                        <a:gd name="T6" fmla="*/ 0 w 431"/>
                        <a:gd name="T7" fmla="*/ 0 h 311"/>
                        <a:gd name="T8" fmla="*/ 0 w 431"/>
                        <a:gd name="T9" fmla="*/ 0 h 31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31" h="311">
                          <a:moveTo>
                            <a:pt x="0" y="0"/>
                          </a:moveTo>
                          <a:lnTo>
                            <a:pt x="431" y="94"/>
                          </a:lnTo>
                          <a:lnTo>
                            <a:pt x="431" y="311"/>
                          </a:lnTo>
                          <a:lnTo>
                            <a:pt x="0" y="17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3" name="Line 27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684" y="2196"/>
                      <a:ext cx="17" cy="3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4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09" y="2201"/>
                      <a:ext cx="22" cy="5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5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04" y="2189"/>
                      <a:ext cx="1" cy="29"/>
                    </a:xfrm>
                    <a:prstGeom prst="line">
                      <a:avLst/>
                    </a:prstGeom>
                    <a:no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6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4" y="2196"/>
                      <a:ext cx="1" cy="32"/>
                    </a:xfrm>
                    <a:prstGeom prst="line">
                      <a:avLst/>
                    </a:prstGeom>
                    <a:no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7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79" y="2195"/>
                      <a:ext cx="56" cy="14"/>
                    </a:xfrm>
                    <a:prstGeom prst="line">
                      <a:avLst/>
                    </a:prstGeom>
                    <a:no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8" name="Line 32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678" y="2191"/>
                      <a:ext cx="57" cy="13"/>
                    </a:xfrm>
                    <a:prstGeom prst="line">
                      <a:avLst/>
                    </a:prstGeom>
                    <a:no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98" name="Group 33"/>
                <p:cNvGrpSpPr>
                  <a:grpSpLocks/>
                </p:cNvGrpSpPr>
                <p:nvPr/>
              </p:nvGrpSpPr>
              <p:grpSpPr bwMode="auto">
                <a:xfrm>
                  <a:off x="2615" y="2185"/>
                  <a:ext cx="147" cy="76"/>
                  <a:chOff x="2615" y="2185"/>
                  <a:chExt cx="147" cy="76"/>
                </a:xfrm>
              </p:grpSpPr>
              <p:grpSp>
                <p:nvGrpSpPr>
                  <p:cNvPr id="99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2729" y="2226"/>
                    <a:ext cx="24" cy="18"/>
                    <a:chOff x="2729" y="2226"/>
                    <a:chExt cx="24" cy="18"/>
                  </a:xfrm>
                </p:grpSpPr>
                <p:sp>
                  <p:nvSpPr>
                    <p:cNvPr id="128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2746" y="2226"/>
                      <a:ext cx="7" cy="18"/>
                    </a:xfrm>
                    <a:custGeom>
                      <a:avLst/>
                      <a:gdLst>
                        <a:gd name="T0" fmla="*/ 0 w 48"/>
                        <a:gd name="T1" fmla="*/ 0 h 126"/>
                        <a:gd name="T2" fmla="*/ 0 w 48"/>
                        <a:gd name="T3" fmla="*/ 0 h 126"/>
                        <a:gd name="T4" fmla="*/ 0 w 48"/>
                        <a:gd name="T5" fmla="*/ 0 h 126"/>
                        <a:gd name="T6" fmla="*/ 0 w 48"/>
                        <a:gd name="T7" fmla="*/ 0 h 126"/>
                        <a:gd name="T8" fmla="*/ 0 w 48"/>
                        <a:gd name="T9" fmla="*/ 0 h 12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8" h="126">
                          <a:moveTo>
                            <a:pt x="33" y="0"/>
                          </a:moveTo>
                          <a:lnTo>
                            <a:pt x="48" y="118"/>
                          </a:lnTo>
                          <a:lnTo>
                            <a:pt x="13" y="126"/>
                          </a:lnTo>
                          <a:lnTo>
                            <a:pt x="0" y="6"/>
                          </a:lnTo>
                          <a:lnTo>
                            <a:pt x="33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29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2729" y="2229"/>
                      <a:ext cx="19" cy="15"/>
                    </a:xfrm>
                    <a:custGeom>
                      <a:avLst/>
                      <a:gdLst>
                        <a:gd name="T0" fmla="*/ 0 w 132"/>
                        <a:gd name="T1" fmla="*/ 0 h 109"/>
                        <a:gd name="T2" fmla="*/ 0 w 132"/>
                        <a:gd name="T3" fmla="*/ 0 h 109"/>
                        <a:gd name="T4" fmla="*/ 0 w 132"/>
                        <a:gd name="T5" fmla="*/ 0 h 109"/>
                        <a:gd name="T6" fmla="*/ 0 w 132"/>
                        <a:gd name="T7" fmla="*/ 0 h 109"/>
                        <a:gd name="T8" fmla="*/ 0 w 132"/>
                        <a:gd name="T9" fmla="*/ 0 h 109"/>
                        <a:gd name="T10" fmla="*/ 0 w 132"/>
                        <a:gd name="T11" fmla="*/ 0 h 109"/>
                        <a:gd name="T12" fmla="*/ 0 w 132"/>
                        <a:gd name="T13" fmla="*/ 0 h 109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32" h="109">
                          <a:moveTo>
                            <a:pt x="121" y="4"/>
                          </a:moveTo>
                          <a:lnTo>
                            <a:pt x="132" y="109"/>
                          </a:lnTo>
                          <a:lnTo>
                            <a:pt x="0" y="54"/>
                          </a:lnTo>
                          <a:lnTo>
                            <a:pt x="52" y="38"/>
                          </a:lnTo>
                          <a:lnTo>
                            <a:pt x="98" y="62"/>
                          </a:lnTo>
                          <a:lnTo>
                            <a:pt x="83" y="0"/>
                          </a:lnTo>
                          <a:lnTo>
                            <a:pt x="121" y="4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00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2615" y="2185"/>
                    <a:ext cx="147" cy="76"/>
                    <a:chOff x="2615" y="2185"/>
                    <a:chExt cx="147" cy="76"/>
                  </a:xfrm>
                </p:grpSpPr>
                <p:sp>
                  <p:nvSpPr>
                    <p:cNvPr id="101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2616" y="2185"/>
                      <a:ext cx="144" cy="67"/>
                    </a:xfrm>
                    <a:custGeom>
                      <a:avLst/>
                      <a:gdLst>
                        <a:gd name="T0" fmla="*/ 0 w 1009"/>
                        <a:gd name="T1" fmla="*/ 0 h 471"/>
                        <a:gd name="T2" fmla="*/ 0 w 1009"/>
                        <a:gd name="T3" fmla="*/ 0 h 471"/>
                        <a:gd name="T4" fmla="*/ 0 w 1009"/>
                        <a:gd name="T5" fmla="*/ 0 h 471"/>
                        <a:gd name="T6" fmla="*/ 0 w 1009"/>
                        <a:gd name="T7" fmla="*/ 0 h 471"/>
                        <a:gd name="T8" fmla="*/ 0 w 1009"/>
                        <a:gd name="T9" fmla="*/ 0 h 47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009" h="471">
                          <a:moveTo>
                            <a:pt x="1009" y="199"/>
                          </a:moveTo>
                          <a:lnTo>
                            <a:pt x="525" y="471"/>
                          </a:lnTo>
                          <a:lnTo>
                            <a:pt x="0" y="205"/>
                          </a:lnTo>
                          <a:lnTo>
                            <a:pt x="403" y="0"/>
                          </a:lnTo>
                          <a:lnTo>
                            <a:pt x="1009" y="199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2" name="Freeform 39"/>
                    <p:cNvSpPr>
                      <a:spLocks/>
                    </p:cNvSpPr>
                    <p:nvPr/>
                  </p:nvSpPr>
                  <p:spPr bwMode="auto">
                    <a:xfrm>
                      <a:off x="2690" y="2213"/>
                      <a:ext cx="72" cy="48"/>
                    </a:xfrm>
                    <a:custGeom>
                      <a:avLst/>
                      <a:gdLst>
                        <a:gd name="T0" fmla="*/ 0 w 505"/>
                        <a:gd name="T1" fmla="*/ 0 h 333"/>
                        <a:gd name="T2" fmla="*/ 0 w 505"/>
                        <a:gd name="T3" fmla="*/ 0 h 333"/>
                        <a:gd name="T4" fmla="*/ 0 w 505"/>
                        <a:gd name="T5" fmla="*/ 0 h 333"/>
                        <a:gd name="T6" fmla="*/ 0 w 505"/>
                        <a:gd name="T7" fmla="*/ 0 h 333"/>
                        <a:gd name="T8" fmla="*/ 0 w 505"/>
                        <a:gd name="T9" fmla="*/ 0 h 33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505" h="333">
                          <a:moveTo>
                            <a:pt x="487" y="0"/>
                          </a:moveTo>
                          <a:lnTo>
                            <a:pt x="0" y="276"/>
                          </a:lnTo>
                          <a:lnTo>
                            <a:pt x="14" y="333"/>
                          </a:lnTo>
                          <a:lnTo>
                            <a:pt x="505" y="53"/>
                          </a:lnTo>
                          <a:lnTo>
                            <a:pt x="487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3" name="Freeform 40"/>
                    <p:cNvSpPr>
                      <a:spLocks/>
                    </p:cNvSpPr>
                    <p:nvPr/>
                  </p:nvSpPr>
                  <p:spPr bwMode="auto">
                    <a:xfrm>
                      <a:off x="2615" y="2214"/>
                      <a:ext cx="77" cy="47"/>
                    </a:xfrm>
                    <a:custGeom>
                      <a:avLst/>
                      <a:gdLst>
                        <a:gd name="T0" fmla="*/ 0 w 540"/>
                        <a:gd name="T1" fmla="*/ 0 h 327"/>
                        <a:gd name="T2" fmla="*/ 0 w 540"/>
                        <a:gd name="T3" fmla="*/ 0 h 327"/>
                        <a:gd name="T4" fmla="*/ 0 w 540"/>
                        <a:gd name="T5" fmla="*/ 0 h 327"/>
                        <a:gd name="T6" fmla="*/ 0 w 540"/>
                        <a:gd name="T7" fmla="*/ 0 h 327"/>
                        <a:gd name="T8" fmla="*/ 0 w 540"/>
                        <a:gd name="T9" fmla="*/ 0 h 32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540" h="327">
                          <a:moveTo>
                            <a:pt x="540" y="327"/>
                          </a:moveTo>
                          <a:lnTo>
                            <a:pt x="524" y="266"/>
                          </a:lnTo>
                          <a:lnTo>
                            <a:pt x="0" y="0"/>
                          </a:lnTo>
                          <a:lnTo>
                            <a:pt x="19" y="49"/>
                          </a:lnTo>
                          <a:lnTo>
                            <a:pt x="540" y="327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4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2674" y="2217"/>
                      <a:ext cx="57" cy="29"/>
                    </a:xfrm>
                    <a:custGeom>
                      <a:avLst/>
                      <a:gdLst>
                        <a:gd name="T0" fmla="*/ 0 w 405"/>
                        <a:gd name="T1" fmla="*/ 0 h 207"/>
                        <a:gd name="T2" fmla="*/ 0 w 405"/>
                        <a:gd name="T3" fmla="*/ 0 h 207"/>
                        <a:gd name="T4" fmla="*/ 0 w 405"/>
                        <a:gd name="T5" fmla="*/ 0 h 207"/>
                        <a:gd name="T6" fmla="*/ 0 w 405"/>
                        <a:gd name="T7" fmla="*/ 0 h 207"/>
                        <a:gd name="T8" fmla="*/ 0 w 405"/>
                        <a:gd name="T9" fmla="*/ 0 h 20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207">
                          <a:moveTo>
                            <a:pt x="405" y="53"/>
                          </a:moveTo>
                          <a:lnTo>
                            <a:pt x="264" y="0"/>
                          </a:lnTo>
                          <a:lnTo>
                            <a:pt x="0" y="144"/>
                          </a:lnTo>
                          <a:lnTo>
                            <a:pt x="134" y="207"/>
                          </a:lnTo>
                          <a:lnTo>
                            <a:pt x="405" y="53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5" name="Freeform 42"/>
                    <p:cNvSpPr>
                      <a:spLocks/>
                    </p:cNvSpPr>
                    <p:nvPr/>
                  </p:nvSpPr>
                  <p:spPr bwMode="auto">
                    <a:xfrm>
                      <a:off x="2622" y="2196"/>
                      <a:ext cx="86" cy="39"/>
                    </a:xfrm>
                    <a:custGeom>
                      <a:avLst/>
                      <a:gdLst>
                        <a:gd name="T0" fmla="*/ 0 w 597"/>
                        <a:gd name="T1" fmla="*/ 0 h 278"/>
                        <a:gd name="T2" fmla="*/ 0 w 597"/>
                        <a:gd name="T3" fmla="*/ 0 h 278"/>
                        <a:gd name="T4" fmla="*/ 0 w 597"/>
                        <a:gd name="T5" fmla="*/ 0 h 278"/>
                        <a:gd name="T6" fmla="*/ 0 w 597"/>
                        <a:gd name="T7" fmla="*/ 0 h 278"/>
                        <a:gd name="T8" fmla="*/ 0 w 597"/>
                        <a:gd name="T9" fmla="*/ 0 h 27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597" h="278">
                          <a:moveTo>
                            <a:pt x="597" y="136"/>
                          </a:moveTo>
                          <a:lnTo>
                            <a:pt x="336" y="278"/>
                          </a:lnTo>
                          <a:lnTo>
                            <a:pt x="0" y="119"/>
                          </a:lnTo>
                          <a:lnTo>
                            <a:pt x="244" y="0"/>
                          </a:lnTo>
                          <a:lnTo>
                            <a:pt x="597" y="136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6" name="Freeform 43"/>
                    <p:cNvSpPr>
                      <a:spLocks/>
                    </p:cNvSpPr>
                    <p:nvPr/>
                  </p:nvSpPr>
                  <p:spPr bwMode="auto">
                    <a:xfrm>
                      <a:off x="2659" y="2187"/>
                      <a:ext cx="94" cy="36"/>
                    </a:xfrm>
                    <a:custGeom>
                      <a:avLst/>
                      <a:gdLst>
                        <a:gd name="T0" fmla="*/ 0 w 658"/>
                        <a:gd name="T1" fmla="*/ 0 h 254"/>
                        <a:gd name="T2" fmla="*/ 0 w 658"/>
                        <a:gd name="T3" fmla="*/ 0 h 254"/>
                        <a:gd name="T4" fmla="*/ 0 w 658"/>
                        <a:gd name="T5" fmla="*/ 0 h 254"/>
                        <a:gd name="T6" fmla="*/ 0 w 658"/>
                        <a:gd name="T7" fmla="*/ 0 h 254"/>
                        <a:gd name="T8" fmla="*/ 0 w 658"/>
                        <a:gd name="T9" fmla="*/ 0 h 25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658" h="254">
                          <a:moveTo>
                            <a:pt x="521" y="254"/>
                          </a:moveTo>
                          <a:lnTo>
                            <a:pt x="658" y="183"/>
                          </a:lnTo>
                          <a:lnTo>
                            <a:pt x="106" y="0"/>
                          </a:lnTo>
                          <a:lnTo>
                            <a:pt x="0" y="53"/>
                          </a:lnTo>
                          <a:lnTo>
                            <a:pt x="521" y="254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7" name="Line 44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670" y="2189"/>
                      <a:ext cx="81" cy="28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8" name="Line 45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665" y="2191"/>
                      <a:ext cx="80" cy="29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9" name="Line 46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662" y="2193"/>
                      <a:ext cx="78" cy="30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0" name="Line 47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652" y="2198"/>
                      <a:ext cx="76" cy="30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1" name="Line 48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647" y="2202"/>
                      <a:ext cx="75" cy="30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2" name="Line 49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641" y="2204"/>
                      <a:ext cx="75" cy="3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3" name="Line 50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636" y="2208"/>
                      <a:ext cx="73" cy="3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4" name="Line 51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629" y="2210"/>
                      <a:ext cx="73" cy="33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5" name="Line 5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687" y="2222"/>
                      <a:ext cx="38" cy="2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6" name="Line 5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679" y="2219"/>
                      <a:ext cx="38" cy="21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7" name="Line 5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663" y="2212"/>
                      <a:ext cx="37" cy="20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8" name="Line 5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655" y="2209"/>
                      <a:ext cx="36" cy="19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9" name="Line 5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647" y="2206"/>
                      <a:ext cx="34" cy="18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20" name="Line 5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640" y="2203"/>
                      <a:ext cx="33" cy="18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21" name="Line 5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632" y="2199"/>
                      <a:ext cx="35" cy="18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22" name="Line 5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723" y="2210"/>
                      <a:ext cx="18" cy="9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23" name="Line 6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712" y="2205"/>
                      <a:ext cx="18" cy="10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24" name="Line 6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701" y="2202"/>
                      <a:ext cx="18" cy="9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25" name="Line 6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690" y="2198"/>
                      <a:ext cx="18" cy="9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26" name="Line 6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680" y="2194"/>
                      <a:ext cx="17" cy="9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27" name="Line 6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668" y="2190"/>
                      <a:ext cx="16" cy="9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10" name="Group 65"/>
              <p:cNvGrpSpPr>
                <a:grpSpLocks/>
              </p:cNvGrpSpPr>
              <p:nvPr/>
            </p:nvGrpSpPr>
            <p:grpSpPr bwMode="auto">
              <a:xfrm flipH="1">
                <a:off x="3808" y="2431"/>
                <a:ext cx="87" cy="168"/>
                <a:chOff x="2591" y="2156"/>
                <a:chExt cx="35" cy="69"/>
              </a:xfrm>
            </p:grpSpPr>
            <p:sp>
              <p:nvSpPr>
                <p:cNvPr id="95" name="Freeform 66"/>
                <p:cNvSpPr>
                  <a:spLocks/>
                </p:cNvSpPr>
                <p:nvPr/>
              </p:nvSpPr>
              <p:spPr bwMode="auto">
                <a:xfrm>
                  <a:off x="2591" y="2156"/>
                  <a:ext cx="35" cy="69"/>
                </a:xfrm>
                <a:custGeom>
                  <a:avLst/>
                  <a:gdLst>
                    <a:gd name="T0" fmla="*/ 0 w 246"/>
                    <a:gd name="T1" fmla="*/ 0 h 485"/>
                    <a:gd name="T2" fmla="*/ 0 w 246"/>
                    <a:gd name="T3" fmla="*/ 0 h 485"/>
                    <a:gd name="T4" fmla="*/ 0 w 246"/>
                    <a:gd name="T5" fmla="*/ 0 h 485"/>
                    <a:gd name="T6" fmla="*/ 0 w 246"/>
                    <a:gd name="T7" fmla="*/ 0 h 485"/>
                    <a:gd name="T8" fmla="*/ 0 w 246"/>
                    <a:gd name="T9" fmla="*/ 0 h 485"/>
                    <a:gd name="T10" fmla="*/ 0 w 246"/>
                    <a:gd name="T11" fmla="*/ 0 h 485"/>
                    <a:gd name="T12" fmla="*/ 0 w 246"/>
                    <a:gd name="T13" fmla="*/ 0 h 485"/>
                    <a:gd name="T14" fmla="*/ 0 w 246"/>
                    <a:gd name="T15" fmla="*/ 0 h 485"/>
                    <a:gd name="T16" fmla="*/ 0 w 246"/>
                    <a:gd name="T17" fmla="*/ 0 h 485"/>
                    <a:gd name="T18" fmla="*/ 0 w 246"/>
                    <a:gd name="T19" fmla="*/ 0 h 485"/>
                    <a:gd name="T20" fmla="*/ 0 w 246"/>
                    <a:gd name="T21" fmla="*/ 0 h 485"/>
                    <a:gd name="T22" fmla="*/ 0 w 246"/>
                    <a:gd name="T23" fmla="*/ 0 h 48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46" h="485">
                      <a:moveTo>
                        <a:pt x="0" y="173"/>
                      </a:moveTo>
                      <a:lnTo>
                        <a:pt x="46" y="108"/>
                      </a:lnTo>
                      <a:lnTo>
                        <a:pt x="92" y="76"/>
                      </a:lnTo>
                      <a:lnTo>
                        <a:pt x="111" y="28"/>
                      </a:lnTo>
                      <a:lnTo>
                        <a:pt x="122" y="6"/>
                      </a:lnTo>
                      <a:lnTo>
                        <a:pt x="174" y="0"/>
                      </a:lnTo>
                      <a:lnTo>
                        <a:pt x="246" y="41"/>
                      </a:lnTo>
                      <a:lnTo>
                        <a:pt x="227" y="129"/>
                      </a:lnTo>
                      <a:lnTo>
                        <a:pt x="206" y="178"/>
                      </a:lnTo>
                      <a:lnTo>
                        <a:pt x="159" y="328"/>
                      </a:lnTo>
                      <a:lnTo>
                        <a:pt x="81" y="485"/>
                      </a:lnTo>
                      <a:lnTo>
                        <a:pt x="0" y="17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6" name="Freeform 67"/>
                <p:cNvSpPr>
                  <a:spLocks/>
                </p:cNvSpPr>
                <p:nvPr/>
              </p:nvSpPr>
              <p:spPr bwMode="auto">
                <a:xfrm>
                  <a:off x="2596" y="2162"/>
                  <a:ext cx="28" cy="49"/>
                </a:xfrm>
                <a:custGeom>
                  <a:avLst/>
                  <a:gdLst>
                    <a:gd name="T0" fmla="*/ 0 w 193"/>
                    <a:gd name="T1" fmla="*/ 0 h 346"/>
                    <a:gd name="T2" fmla="*/ 0 w 193"/>
                    <a:gd name="T3" fmla="*/ 0 h 346"/>
                    <a:gd name="T4" fmla="*/ 0 w 193"/>
                    <a:gd name="T5" fmla="*/ 0 h 346"/>
                    <a:gd name="T6" fmla="*/ 0 w 193"/>
                    <a:gd name="T7" fmla="*/ 0 h 346"/>
                    <a:gd name="T8" fmla="*/ 0 w 193"/>
                    <a:gd name="T9" fmla="*/ 0 h 346"/>
                    <a:gd name="T10" fmla="*/ 0 w 193"/>
                    <a:gd name="T11" fmla="*/ 0 h 346"/>
                    <a:gd name="T12" fmla="*/ 0 w 193"/>
                    <a:gd name="T13" fmla="*/ 0 h 346"/>
                    <a:gd name="T14" fmla="*/ 0 w 193"/>
                    <a:gd name="T15" fmla="*/ 0 h 346"/>
                    <a:gd name="T16" fmla="*/ 0 w 193"/>
                    <a:gd name="T17" fmla="*/ 0 h 346"/>
                    <a:gd name="T18" fmla="*/ 0 w 193"/>
                    <a:gd name="T19" fmla="*/ 0 h 346"/>
                    <a:gd name="T20" fmla="*/ 0 w 193"/>
                    <a:gd name="T21" fmla="*/ 0 h 346"/>
                    <a:gd name="T22" fmla="*/ 0 w 193"/>
                    <a:gd name="T23" fmla="*/ 0 h 346"/>
                    <a:gd name="T24" fmla="*/ 0 w 193"/>
                    <a:gd name="T25" fmla="*/ 0 h 346"/>
                    <a:gd name="T26" fmla="*/ 0 w 193"/>
                    <a:gd name="T27" fmla="*/ 0 h 346"/>
                    <a:gd name="T28" fmla="*/ 0 w 193"/>
                    <a:gd name="T29" fmla="*/ 0 h 346"/>
                    <a:gd name="T30" fmla="*/ 0 w 193"/>
                    <a:gd name="T31" fmla="*/ 0 h 346"/>
                    <a:gd name="T32" fmla="*/ 0 w 193"/>
                    <a:gd name="T33" fmla="*/ 0 h 346"/>
                    <a:gd name="T34" fmla="*/ 0 w 193"/>
                    <a:gd name="T35" fmla="*/ 0 h 346"/>
                    <a:gd name="T36" fmla="*/ 0 w 193"/>
                    <a:gd name="T37" fmla="*/ 0 h 346"/>
                    <a:gd name="T38" fmla="*/ 0 w 193"/>
                    <a:gd name="T39" fmla="*/ 0 h 346"/>
                    <a:gd name="T40" fmla="*/ 0 w 193"/>
                    <a:gd name="T41" fmla="*/ 0 h 346"/>
                    <a:gd name="T42" fmla="*/ 0 w 193"/>
                    <a:gd name="T43" fmla="*/ 0 h 346"/>
                    <a:gd name="T44" fmla="*/ 0 w 193"/>
                    <a:gd name="T45" fmla="*/ 0 h 346"/>
                    <a:gd name="T46" fmla="*/ 0 w 193"/>
                    <a:gd name="T47" fmla="*/ 0 h 346"/>
                    <a:gd name="T48" fmla="*/ 0 w 193"/>
                    <a:gd name="T49" fmla="*/ 0 h 346"/>
                    <a:gd name="T50" fmla="*/ 0 w 193"/>
                    <a:gd name="T51" fmla="*/ 0 h 346"/>
                    <a:gd name="T52" fmla="*/ 0 w 193"/>
                    <a:gd name="T53" fmla="*/ 0 h 346"/>
                    <a:gd name="T54" fmla="*/ 0 w 193"/>
                    <a:gd name="T55" fmla="*/ 0 h 34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193" h="346">
                      <a:moveTo>
                        <a:pt x="81" y="0"/>
                      </a:moveTo>
                      <a:lnTo>
                        <a:pt x="102" y="22"/>
                      </a:lnTo>
                      <a:lnTo>
                        <a:pt x="147" y="41"/>
                      </a:lnTo>
                      <a:lnTo>
                        <a:pt x="193" y="40"/>
                      </a:lnTo>
                      <a:lnTo>
                        <a:pt x="165" y="119"/>
                      </a:lnTo>
                      <a:lnTo>
                        <a:pt x="131" y="115"/>
                      </a:lnTo>
                      <a:lnTo>
                        <a:pt x="105" y="100"/>
                      </a:lnTo>
                      <a:lnTo>
                        <a:pt x="119" y="124"/>
                      </a:lnTo>
                      <a:lnTo>
                        <a:pt x="158" y="131"/>
                      </a:lnTo>
                      <a:lnTo>
                        <a:pt x="130" y="217"/>
                      </a:lnTo>
                      <a:lnTo>
                        <a:pt x="110" y="280"/>
                      </a:lnTo>
                      <a:lnTo>
                        <a:pt x="102" y="244"/>
                      </a:lnTo>
                      <a:lnTo>
                        <a:pt x="92" y="177"/>
                      </a:lnTo>
                      <a:lnTo>
                        <a:pt x="91" y="139"/>
                      </a:lnTo>
                      <a:lnTo>
                        <a:pt x="84" y="155"/>
                      </a:lnTo>
                      <a:lnTo>
                        <a:pt x="84" y="200"/>
                      </a:lnTo>
                      <a:lnTo>
                        <a:pt x="92" y="260"/>
                      </a:lnTo>
                      <a:lnTo>
                        <a:pt x="98" y="299"/>
                      </a:lnTo>
                      <a:lnTo>
                        <a:pt x="81" y="346"/>
                      </a:lnTo>
                      <a:lnTo>
                        <a:pt x="49" y="224"/>
                      </a:lnTo>
                      <a:lnTo>
                        <a:pt x="35" y="183"/>
                      </a:lnTo>
                      <a:lnTo>
                        <a:pt x="11" y="121"/>
                      </a:lnTo>
                      <a:lnTo>
                        <a:pt x="0" y="103"/>
                      </a:lnTo>
                      <a:lnTo>
                        <a:pt x="15" y="79"/>
                      </a:lnTo>
                      <a:lnTo>
                        <a:pt x="57" y="57"/>
                      </a:lnTo>
                      <a:lnTo>
                        <a:pt x="73" y="78"/>
                      </a:lnTo>
                      <a:lnTo>
                        <a:pt x="63" y="41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11" name="Group 68"/>
              <p:cNvGrpSpPr>
                <a:grpSpLocks/>
              </p:cNvGrpSpPr>
              <p:nvPr/>
            </p:nvGrpSpPr>
            <p:grpSpPr bwMode="auto">
              <a:xfrm flipH="1">
                <a:off x="3798" y="2334"/>
                <a:ext cx="112" cy="119"/>
                <a:chOff x="2585" y="2116"/>
                <a:chExt cx="45" cy="49"/>
              </a:xfrm>
            </p:grpSpPr>
            <p:sp>
              <p:nvSpPr>
                <p:cNvPr id="80" name="Freeform 69"/>
                <p:cNvSpPr>
                  <a:spLocks/>
                </p:cNvSpPr>
                <p:nvPr/>
              </p:nvSpPr>
              <p:spPr bwMode="auto">
                <a:xfrm>
                  <a:off x="2597" y="2120"/>
                  <a:ext cx="33" cy="45"/>
                </a:xfrm>
                <a:custGeom>
                  <a:avLst/>
                  <a:gdLst>
                    <a:gd name="T0" fmla="*/ 0 w 228"/>
                    <a:gd name="T1" fmla="*/ 0 h 319"/>
                    <a:gd name="T2" fmla="*/ 0 w 228"/>
                    <a:gd name="T3" fmla="*/ 0 h 319"/>
                    <a:gd name="T4" fmla="*/ 0 w 228"/>
                    <a:gd name="T5" fmla="*/ 0 h 319"/>
                    <a:gd name="T6" fmla="*/ 0 w 228"/>
                    <a:gd name="T7" fmla="*/ 0 h 319"/>
                    <a:gd name="T8" fmla="*/ 0 w 228"/>
                    <a:gd name="T9" fmla="*/ 0 h 319"/>
                    <a:gd name="T10" fmla="*/ 0 w 228"/>
                    <a:gd name="T11" fmla="*/ 0 h 319"/>
                    <a:gd name="T12" fmla="*/ 0 w 228"/>
                    <a:gd name="T13" fmla="*/ 0 h 319"/>
                    <a:gd name="T14" fmla="*/ 0 w 228"/>
                    <a:gd name="T15" fmla="*/ 0 h 319"/>
                    <a:gd name="T16" fmla="*/ 0 w 228"/>
                    <a:gd name="T17" fmla="*/ 0 h 319"/>
                    <a:gd name="T18" fmla="*/ 0 w 228"/>
                    <a:gd name="T19" fmla="*/ 0 h 319"/>
                    <a:gd name="T20" fmla="*/ 0 w 228"/>
                    <a:gd name="T21" fmla="*/ 0 h 319"/>
                    <a:gd name="T22" fmla="*/ 0 w 228"/>
                    <a:gd name="T23" fmla="*/ 0 h 319"/>
                    <a:gd name="T24" fmla="*/ 0 w 228"/>
                    <a:gd name="T25" fmla="*/ 0 h 319"/>
                    <a:gd name="T26" fmla="*/ 0 w 228"/>
                    <a:gd name="T27" fmla="*/ 0 h 319"/>
                    <a:gd name="T28" fmla="*/ 0 w 228"/>
                    <a:gd name="T29" fmla="*/ 0 h 319"/>
                    <a:gd name="T30" fmla="*/ 0 w 228"/>
                    <a:gd name="T31" fmla="*/ 0 h 319"/>
                    <a:gd name="T32" fmla="*/ 0 w 228"/>
                    <a:gd name="T33" fmla="*/ 0 h 319"/>
                    <a:gd name="T34" fmla="*/ 0 w 228"/>
                    <a:gd name="T35" fmla="*/ 0 h 319"/>
                    <a:gd name="T36" fmla="*/ 0 w 228"/>
                    <a:gd name="T37" fmla="*/ 0 h 319"/>
                    <a:gd name="T38" fmla="*/ 0 w 228"/>
                    <a:gd name="T39" fmla="*/ 0 h 319"/>
                    <a:gd name="T40" fmla="*/ 0 w 228"/>
                    <a:gd name="T41" fmla="*/ 0 h 319"/>
                    <a:gd name="T42" fmla="*/ 0 w 228"/>
                    <a:gd name="T43" fmla="*/ 0 h 319"/>
                    <a:gd name="T44" fmla="*/ 0 w 228"/>
                    <a:gd name="T45" fmla="*/ 0 h 319"/>
                    <a:gd name="T46" fmla="*/ 0 w 228"/>
                    <a:gd name="T47" fmla="*/ 0 h 319"/>
                    <a:gd name="T48" fmla="*/ 0 w 228"/>
                    <a:gd name="T49" fmla="*/ 0 h 319"/>
                    <a:gd name="T50" fmla="*/ 0 w 228"/>
                    <a:gd name="T51" fmla="*/ 0 h 319"/>
                    <a:gd name="T52" fmla="*/ 0 w 228"/>
                    <a:gd name="T53" fmla="*/ 0 h 319"/>
                    <a:gd name="T54" fmla="*/ 0 w 228"/>
                    <a:gd name="T55" fmla="*/ 0 h 319"/>
                    <a:gd name="T56" fmla="*/ 0 w 228"/>
                    <a:gd name="T57" fmla="*/ 0 h 319"/>
                    <a:gd name="T58" fmla="*/ 0 w 228"/>
                    <a:gd name="T59" fmla="*/ 0 h 319"/>
                    <a:gd name="T60" fmla="*/ 0 w 228"/>
                    <a:gd name="T61" fmla="*/ 0 h 319"/>
                    <a:gd name="T62" fmla="*/ 0 w 228"/>
                    <a:gd name="T63" fmla="*/ 0 h 319"/>
                    <a:gd name="T64" fmla="*/ 0 w 228"/>
                    <a:gd name="T65" fmla="*/ 0 h 319"/>
                    <a:gd name="T66" fmla="*/ 0 w 228"/>
                    <a:gd name="T67" fmla="*/ 0 h 319"/>
                    <a:gd name="T68" fmla="*/ 0 w 228"/>
                    <a:gd name="T69" fmla="*/ 0 h 319"/>
                    <a:gd name="T70" fmla="*/ 0 w 228"/>
                    <a:gd name="T71" fmla="*/ 0 h 319"/>
                    <a:gd name="T72" fmla="*/ 0 w 228"/>
                    <a:gd name="T73" fmla="*/ 0 h 319"/>
                    <a:gd name="T74" fmla="*/ 0 w 228"/>
                    <a:gd name="T75" fmla="*/ 0 h 319"/>
                    <a:gd name="T76" fmla="*/ 0 w 228"/>
                    <a:gd name="T77" fmla="*/ 0 h 319"/>
                    <a:gd name="T78" fmla="*/ 0 w 228"/>
                    <a:gd name="T79" fmla="*/ 0 h 319"/>
                    <a:gd name="T80" fmla="*/ 0 w 228"/>
                    <a:gd name="T81" fmla="*/ 0 h 319"/>
                    <a:gd name="T82" fmla="*/ 0 w 228"/>
                    <a:gd name="T83" fmla="*/ 0 h 319"/>
                    <a:gd name="T84" fmla="*/ 0 w 228"/>
                    <a:gd name="T85" fmla="*/ 0 h 319"/>
                    <a:gd name="T86" fmla="*/ 0 w 228"/>
                    <a:gd name="T87" fmla="*/ 0 h 319"/>
                    <a:gd name="T88" fmla="*/ 0 w 228"/>
                    <a:gd name="T89" fmla="*/ 0 h 319"/>
                    <a:gd name="T90" fmla="*/ 0 w 228"/>
                    <a:gd name="T91" fmla="*/ 0 h 319"/>
                    <a:gd name="T92" fmla="*/ 0 w 228"/>
                    <a:gd name="T93" fmla="*/ 0 h 319"/>
                    <a:gd name="T94" fmla="*/ 0 w 228"/>
                    <a:gd name="T95" fmla="*/ 0 h 319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28" h="319">
                      <a:moveTo>
                        <a:pt x="2" y="117"/>
                      </a:moveTo>
                      <a:lnTo>
                        <a:pt x="10" y="139"/>
                      </a:lnTo>
                      <a:lnTo>
                        <a:pt x="23" y="151"/>
                      </a:lnTo>
                      <a:lnTo>
                        <a:pt x="31" y="168"/>
                      </a:lnTo>
                      <a:lnTo>
                        <a:pt x="40" y="182"/>
                      </a:lnTo>
                      <a:lnTo>
                        <a:pt x="54" y="196"/>
                      </a:lnTo>
                      <a:lnTo>
                        <a:pt x="66" y="204"/>
                      </a:lnTo>
                      <a:lnTo>
                        <a:pt x="83" y="214"/>
                      </a:lnTo>
                      <a:lnTo>
                        <a:pt x="86" y="226"/>
                      </a:lnTo>
                      <a:lnTo>
                        <a:pt x="86" y="243"/>
                      </a:lnTo>
                      <a:lnTo>
                        <a:pt x="81" y="283"/>
                      </a:lnTo>
                      <a:lnTo>
                        <a:pt x="113" y="306"/>
                      </a:lnTo>
                      <a:lnTo>
                        <a:pt x="140" y="318"/>
                      </a:lnTo>
                      <a:lnTo>
                        <a:pt x="162" y="319"/>
                      </a:lnTo>
                      <a:lnTo>
                        <a:pt x="185" y="318"/>
                      </a:lnTo>
                      <a:lnTo>
                        <a:pt x="193" y="292"/>
                      </a:lnTo>
                      <a:lnTo>
                        <a:pt x="198" y="233"/>
                      </a:lnTo>
                      <a:lnTo>
                        <a:pt x="211" y="213"/>
                      </a:lnTo>
                      <a:lnTo>
                        <a:pt x="221" y="183"/>
                      </a:lnTo>
                      <a:lnTo>
                        <a:pt x="223" y="156"/>
                      </a:lnTo>
                      <a:lnTo>
                        <a:pt x="227" y="118"/>
                      </a:lnTo>
                      <a:lnTo>
                        <a:pt x="228" y="96"/>
                      </a:lnTo>
                      <a:lnTo>
                        <a:pt x="227" y="83"/>
                      </a:lnTo>
                      <a:lnTo>
                        <a:pt x="221" y="59"/>
                      </a:lnTo>
                      <a:lnTo>
                        <a:pt x="209" y="47"/>
                      </a:lnTo>
                      <a:lnTo>
                        <a:pt x="192" y="43"/>
                      </a:lnTo>
                      <a:lnTo>
                        <a:pt x="186" y="30"/>
                      </a:lnTo>
                      <a:lnTo>
                        <a:pt x="170" y="21"/>
                      </a:lnTo>
                      <a:lnTo>
                        <a:pt x="154" y="30"/>
                      </a:lnTo>
                      <a:lnTo>
                        <a:pt x="143" y="11"/>
                      </a:lnTo>
                      <a:lnTo>
                        <a:pt x="125" y="5"/>
                      </a:lnTo>
                      <a:lnTo>
                        <a:pt x="105" y="22"/>
                      </a:lnTo>
                      <a:lnTo>
                        <a:pt x="96" y="0"/>
                      </a:lnTo>
                      <a:lnTo>
                        <a:pt x="70" y="3"/>
                      </a:lnTo>
                      <a:lnTo>
                        <a:pt x="56" y="38"/>
                      </a:lnTo>
                      <a:lnTo>
                        <a:pt x="53" y="57"/>
                      </a:lnTo>
                      <a:lnTo>
                        <a:pt x="51" y="84"/>
                      </a:lnTo>
                      <a:lnTo>
                        <a:pt x="45" y="118"/>
                      </a:lnTo>
                      <a:lnTo>
                        <a:pt x="38" y="105"/>
                      </a:lnTo>
                      <a:lnTo>
                        <a:pt x="35" y="80"/>
                      </a:lnTo>
                      <a:lnTo>
                        <a:pt x="30" y="64"/>
                      </a:lnTo>
                      <a:lnTo>
                        <a:pt x="24" y="55"/>
                      </a:lnTo>
                      <a:lnTo>
                        <a:pt x="11" y="49"/>
                      </a:lnTo>
                      <a:lnTo>
                        <a:pt x="4" y="51"/>
                      </a:lnTo>
                      <a:lnTo>
                        <a:pt x="0" y="59"/>
                      </a:lnTo>
                      <a:lnTo>
                        <a:pt x="5" y="72"/>
                      </a:lnTo>
                      <a:lnTo>
                        <a:pt x="7" y="96"/>
                      </a:lnTo>
                      <a:lnTo>
                        <a:pt x="2" y="117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1" name="Freeform 70"/>
                <p:cNvSpPr>
                  <a:spLocks/>
                </p:cNvSpPr>
                <p:nvPr/>
              </p:nvSpPr>
              <p:spPr bwMode="auto">
                <a:xfrm>
                  <a:off x="2612" y="2123"/>
                  <a:ext cx="16" cy="17"/>
                </a:xfrm>
                <a:custGeom>
                  <a:avLst/>
                  <a:gdLst>
                    <a:gd name="T0" fmla="*/ 0 w 115"/>
                    <a:gd name="T1" fmla="*/ 0 h 120"/>
                    <a:gd name="T2" fmla="*/ 0 w 115"/>
                    <a:gd name="T3" fmla="*/ 0 h 120"/>
                    <a:gd name="T4" fmla="*/ 0 w 115"/>
                    <a:gd name="T5" fmla="*/ 0 h 120"/>
                    <a:gd name="T6" fmla="*/ 0 w 115"/>
                    <a:gd name="T7" fmla="*/ 0 h 120"/>
                    <a:gd name="T8" fmla="*/ 0 w 115"/>
                    <a:gd name="T9" fmla="*/ 0 h 120"/>
                    <a:gd name="T10" fmla="*/ 0 w 115"/>
                    <a:gd name="T11" fmla="*/ 0 h 120"/>
                    <a:gd name="T12" fmla="*/ 0 w 115"/>
                    <a:gd name="T13" fmla="*/ 0 h 120"/>
                    <a:gd name="T14" fmla="*/ 0 w 115"/>
                    <a:gd name="T15" fmla="*/ 0 h 120"/>
                    <a:gd name="T16" fmla="*/ 0 w 115"/>
                    <a:gd name="T17" fmla="*/ 0 h 120"/>
                    <a:gd name="T18" fmla="*/ 0 w 115"/>
                    <a:gd name="T19" fmla="*/ 0 h 120"/>
                    <a:gd name="T20" fmla="*/ 0 w 115"/>
                    <a:gd name="T21" fmla="*/ 0 h 120"/>
                    <a:gd name="T22" fmla="*/ 0 w 115"/>
                    <a:gd name="T23" fmla="*/ 0 h 120"/>
                    <a:gd name="T24" fmla="*/ 0 w 115"/>
                    <a:gd name="T25" fmla="*/ 0 h 120"/>
                    <a:gd name="T26" fmla="*/ 0 w 115"/>
                    <a:gd name="T27" fmla="*/ 0 h 120"/>
                    <a:gd name="T28" fmla="*/ 0 w 115"/>
                    <a:gd name="T29" fmla="*/ 0 h 120"/>
                    <a:gd name="T30" fmla="*/ 0 w 115"/>
                    <a:gd name="T31" fmla="*/ 0 h 120"/>
                    <a:gd name="T32" fmla="*/ 0 w 115"/>
                    <a:gd name="T33" fmla="*/ 0 h 120"/>
                    <a:gd name="T34" fmla="*/ 0 w 115"/>
                    <a:gd name="T35" fmla="*/ 0 h 120"/>
                    <a:gd name="T36" fmla="*/ 0 w 115"/>
                    <a:gd name="T37" fmla="*/ 0 h 120"/>
                    <a:gd name="T38" fmla="*/ 0 w 115"/>
                    <a:gd name="T39" fmla="*/ 0 h 120"/>
                    <a:gd name="T40" fmla="*/ 0 w 115"/>
                    <a:gd name="T41" fmla="*/ 0 h 120"/>
                    <a:gd name="T42" fmla="*/ 0 w 115"/>
                    <a:gd name="T43" fmla="*/ 0 h 120"/>
                    <a:gd name="T44" fmla="*/ 0 w 115"/>
                    <a:gd name="T45" fmla="*/ 0 h 120"/>
                    <a:gd name="T46" fmla="*/ 0 w 115"/>
                    <a:gd name="T47" fmla="*/ 0 h 120"/>
                    <a:gd name="T48" fmla="*/ 0 w 115"/>
                    <a:gd name="T49" fmla="*/ 0 h 120"/>
                    <a:gd name="T50" fmla="*/ 0 w 115"/>
                    <a:gd name="T51" fmla="*/ 0 h 120"/>
                    <a:gd name="T52" fmla="*/ 0 w 115"/>
                    <a:gd name="T53" fmla="*/ 0 h 120"/>
                    <a:gd name="T54" fmla="*/ 0 w 115"/>
                    <a:gd name="T55" fmla="*/ 0 h 120"/>
                    <a:gd name="T56" fmla="*/ 0 w 115"/>
                    <a:gd name="T57" fmla="*/ 0 h 120"/>
                    <a:gd name="T58" fmla="*/ 0 w 115"/>
                    <a:gd name="T59" fmla="*/ 0 h 120"/>
                    <a:gd name="T60" fmla="*/ 0 w 115"/>
                    <a:gd name="T61" fmla="*/ 0 h 120"/>
                    <a:gd name="T62" fmla="*/ 0 w 115"/>
                    <a:gd name="T63" fmla="*/ 0 h 120"/>
                    <a:gd name="T64" fmla="*/ 0 w 115"/>
                    <a:gd name="T65" fmla="*/ 0 h 120"/>
                    <a:gd name="T66" fmla="*/ 0 w 115"/>
                    <a:gd name="T67" fmla="*/ 0 h 120"/>
                    <a:gd name="T68" fmla="*/ 0 w 115"/>
                    <a:gd name="T69" fmla="*/ 0 h 120"/>
                    <a:gd name="T70" fmla="*/ 0 w 115"/>
                    <a:gd name="T71" fmla="*/ 0 h 120"/>
                    <a:gd name="T72" fmla="*/ 0 w 115"/>
                    <a:gd name="T73" fmla="*/ 0 h 120"/>
                    <a:gd name="T74" fmla="*/ 0 w 115"/>
                    <a:gd name="T75" fmla="*/ 0 h 120"/>
                    <a:gd name="T76" fmla="*/ 0 w 115"/>
                    <a:gd name="T77" fmla="*/ 0 h 120"/>
                    <a:gd name="T78" fmla="*/ 0 w 115"/>
                    <a:gd name="T79" fmla="*/ 0 h 120"/>
                    <a:gd name="T80" fmla="*/ 0 w 115"/>
                    <a:gd name="T81" fmla="*/ 0 h 120"/>
                    <a:gd name="T82" fmla="*/ 0 w 115"/>
                    <a:gd name="T83" fmla="*/ 0 h 120"/>
                    <a:gd name="T84" fmla="*/ 0 w 115"/>
                    <a:gd name="T85" fmla="*/ 0 h 120"/>
                    <a:gd name="T86" fmla="*/ 0 w 115"/>
                    <a:gd name="T87" fmla="*/ 0 h 120"/>
                    <a:gd name="T88" fmla="*/ 0 w 115"/>
                    <a:gd name="T89" fmla="*/ 0 h 120"/>
                    <a:gd name="T90" fmla="*/ 0 w 115"/>
                    <a:gd name="T91" fmla="*/ 0 h 120"/>
                    <a:gd name="T92" fmla="*/ 0 w 115"/>
                    <a:gd name="T93" fmla="*/ 0 h 120"/>
                    <a:gd name="T94" fmla="*/ 0 w 115"/>
                    <a:gd name="T95" fmla="*/ 0 h 120"/>
                    <a:gd name="T96" fmla="*/ 0 w 115"/>
                    <a:gd name="T97" fmla="*/ 0 h 120"/>
                    <a:gd name="T98" fmla="*/ 0 w 115"/>
                    <a:gd name="T99" fmla="*/ 0 h 120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15" h="120">
                      <a:moveTo>
                        <a:pt x="5" y="2"/>
                      </a:moveTo>
                      <a:lnTo>
                        <a:pt x="11" y="27"/>
                      </a:lnTo>
                      <a:lnTo>
                        <a:pt x="20" y="44"/>
                      </a:lnTo>
                      <a:lnTo>
                        <a:pt x="9" y="81"/>
                      </a:lnTo>
                      <a:lnTo>
                        <a:pt x="15" y="90"/>
                      </a:lnTo>
                      <a:lnTo>
                        <a:pt x="25" y="94"/>
                      </a:lnTo>
                      <a:lnTo>
                        <a:pt x="37" y="92"/>
                      </a:lnTo>
                      <a:lnTo>
                        <a:pt x="45" y="71"/>
                      </a:lnTo>
                      <a:lnTo>
                        <a:pt x="53" y="55"/>
                      </a:lnTo>
                      <a:lnTo>
                        <a:pt x="49" y="32"/>
                      </a:lnTo>
                      <a:lnTo>
                        <a:pt x="47" y="8"/>
                      </a:lnTo>
                      <a:lnTo>
                        <a:pt x="53" y="11"/>
                      </a:lnTo>
                      <a:lnTo>
                        <a:pt x="55" y="33"/>
                      </a:lnTo>
                      <a:lnTo>
                        <a:pt x="58" y="49"/>
                      </a:lnTo>
                      <a:lnTo>
                        <a:pt x="58" y="61"/>
                      </a:lnTo>
                      <a:lnTo>
                        <a:pt x="50" y="74"/>
                      </a:lnTo>
                      <a:lnTo>
                        <a:pt x="42" y="90"/>
                      </a:lnTo>
                      <a:lnTo>
                        <a:pt x="41" y="104"/>
                      </a:lnTo>
                      <a:lnTo>
                        <a:pt x="50" y="110"/>
                      </a:lnTo>
                      <a:lnTo>
                        <a:pt x="66" y="108"/>
                      </a:lnTo>
                      <a:lnTo>
                        <a:pt x="77" y="95"/>
                      </a:lnTo>
                      <a:lnTo>
                        <a:pt x="93" y="75"/>
                      </a:lnTo>
                      <a:lnTo>
                        <a:pt x="92" y="63"/>
                      </a:lnTo>
                      <a:lnTo>
                        <a:pt x="90" y="41"/>
                      </a:lnTo>
                      <a:lnTo>
                        <a:pt x="95" y="58"/>
                      </a:lnTo>
                      <a:lnTo>
                        <a:pt x="96" y="75"/>
                      </a:lnTo>
                      <a:lnTo>
                        <a:pt x="84" y="93"/>
                      </a:lnTo>
                      <a:lnTo>
                        <a:pt x="83" y="105"/>
                      </a:lnTo>
                      <a:lnTo>
                        <a:pt x="86" y="115"/>
                      </a:lnTo>
                      <a:lnTo>
                        <a:pt x="93" y="117"/>
                      </a:lnTo>
                      <a:lnTo>
                        <a:pt x="101" y="112"/>
                      </a:lnTo>
                      <a:lnTo>
                        <a:pt x="115" y="98"/>
                      </a:lnTo>
                      <a:lnTo>
                        <a:pt x="103" y="114"/>
                      </a:lnTo>
                      <a:lnTo>
                        <a:pt x="99" y="120"/>
                      </a:lnTo>
                      <a:lnTo>
                        <a:pt x="87" y="120"/>
                      </a:lnTo>
                      <a:lnTo>
                        <a:pt x="81" y="113"/>
                      </a:lnTo>
                      <a:lnTo>
                        <a:pt x="78" y="102"/>
                      </a:lnTo>
                      <a:lnTo>
                        <a:pt x="70" y="112"/>
                      </a:lnTo>
                      <a:lnTo>
                        <a:pt x="56" y="114"/>
                      </a:lnTo>
                      <a:lnTo>
                        <a:pt x="44" y="114"/>
                      </a:lnTo>
                      <a:lnTo>
                        <a:pt x="38" y="104"/>
                      </a:lnTo>
                      <a:lnTo>
                        <a:pt x="37" y="95"/>
                      </a:lnTo>
                      <a:lnTo>
                        <a:pt x="31" y="98"/>
                      </a:lnTo>
                      <a:lnTo>
                        <a:pt x="22" y="98"/>
                      </a:lnTo>
                      <a:lnTo>
                        <a:pt x="9" y="91"/>
                      </a:lnTo>
                      <a:lnTo>
                        <a:pt x="7" y="77"/>
                      </a:lnTo>
                      <a:lnTo>
                        <a:pt x="15" y="46"/>
                      </a:lnTo>
                      <a:lnTo>
                        <a:pt x="6" y="26"/>
                      </a:lnTo>
                      <a:lnTo>
                        <a:pt x="0" y="0"/>
                      </a:lnTo>
                      <a:lnTo>
                        <a:pt x="5" y="2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2" name="Freeform 71"/>
                <p:cNvSpPr>
                  <a:spLocks/>
                </p:cNvSpPr>
                <p:nvPr/>
              </p:nvSpPr>
              <p:spPr bwMode="auto">
                <a:xfrm>
                  <a:off x="2615" y="2132"/>
                  <a:ext cx="3" cy="1"/>
                </a:xfrm>
                <a:custGeom>
                  <a:avLst/>
                  <a:gdLst>
                    <a:gd name="T0" fmla="*/ 0 w 18"/>
                    <a:gd name="T1" fmla="*/ 0 h 5"/>
                    <a:gd name="T2" fmla="*/ 0 w 18"/>
                    <a:gd name="T3" fmla="*/ 0 h 5"/>
                    <a:gd name="T4" fmla="*/ 0 w 18"/>
                    <a:gd name="T5" fmla="*/ 0 h 5"/>
                    <a:gd name="T6" fmla="*/ 0 w 18"/>
                    <a:gd name="T7" fmla="*/ 0 h 5"/>
                    <a:gd name="T8" fmla="*/ 0 w 18"/>
                    <a:gd name="T9" fmla="*/ 0 h 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" h="5">
                      <a:moveTo>
                        <a:pt x="0" y="5"/>
                      </a:moveTo>
                      <a:lnTo>
                        <a:pt x="6" y="4"/>
                      </a:lnTo>
                      <a:lnTo>
                        <a:pt x="18" y="4"/>
                      </a:lnTo>
                      <a:lnTo>
                        <a:pt x="5" y="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3" name="Freeform 72"/>
                <p:cNvSpPr>
                  <a:spLocks/>
                </p:cNvSpPr>
                <p:nvPr/>
              </p:nvSpPr>
              <p:spPr bwMode="auto">
                <a:xfrm>
                  <a:off x="2619" y="2135"/>
                  <a:ext cx="3" cy="1"/>
                </a:xfrm>
                <a:custGeom>
                  <a:avLst/>
                  <a:gdLst>
                    <a:gd name="T0" fmla="*/ 0 w 24"/>
                    <a:gd name="T1" fmla="*/ 0 h 8"/>
                    <a:gd name="T2" fmla="*/ 0 w 24"/>
                    <a:gd name="T3" fmla="*/ 0 h 8"/>
                    <a:gd name="T4" fmla="*/ 0 w 24"/>
                    <a:gd name="T5" fmla="*/ 0 h 8"/>
                    <a:gd name="T6" fmla="*/ 0 w 24"/>
                    <a:gd name="T7" fmla="*/ 0 h 8"/>
                    <a:gd name="T8" fmla="*/ 0 w 24"/>
                    <a:gd name="T9" fmla="*/ 0 h 8"/>
                    <a:gd name="T10" fmla="*/ 0 w 24"/>
                    <a:gd name="T11" fmla="*/ 0 h 8"/>
                    <a:gd name="T12" fmla="*/ 0 w 24"/>
                    <a:gd name="T13" fmla="*/ 0 h 8"/>
                    <a:gd name="T14" fmla="*/ 0 w 24"/>
                    <a:gd name="T15" fmla="*/ 0 h 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4" h="8">
                      <a:moveTo>
                        <a:pt x="24" y="6"/>
                      </a:moveTo>
                      <a:lnTo>
                        <a:pt x="20" y="3"/>
                      </a:lnTo>
                      <a:lnTo>
                        <a:pt x="15" y="1"/>
                      </a:lnTo>
                      <a:lnTo>
                        <a:pt x="5" y="0"/>
                      </a:lnTo>
                      <a:lnTo>
                        <a:pt x="0" y="8"/>
                      </a:lnTo>
                      <a:lnTo>
                        <a:pt x="7" y="3"/>
                      </a:lnTo>
                      <a:lnTo>
                        <a:pt x="13" y="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4" name="Freeform 73"/>
                <p:cNvSpPr>
                  <a:spLocks/>
                </p:cNvSpPr>
                <p:nvPr/>
              </p:nvSpPr>
              <p:spPr bwMode="auto">
                <a:xfrm>
                  <a:off x="2625" y="2137"/>
                  <a:ext cx="2" cy="1"/>
                </a:xfrm>
                <a:custGeom>
                  <a:avLst/>
                  <a:gdLst>
                    <a:gd name="T0" fmla="*/ 0 w 18"/>
                    <a:gd name="T1" fmla="*/ 0 h 4"/>
                    <a:gd name="T2" fmla="*/ 0 w 18"/>
                    <a:gd name="T3" fmla="*/ 0 h 4"/>
                    <a:gd name="T4" fmla="*/ 0 w 18"/>
                    <a:gd name="T5" fmla="*/ 0 h 4"/>
                    <a:gd name="T6" fmla="*/ 0 w 18"/>
                    <a:gd name="T7" fmla="*/ 0 h 4"/>
                    <a:gd name="T8" fmla="*/ 0 w 18"/>
                    <a:gd name="T9" fmla="*/ 0 h 4"/>
                    <a:gd name="T10" fmla="*/ 0 w 18"/>
                    <a:gd name="T11" fmla="*/ 0 h 4"/>
                    <a:gd name="T12" fmla="*/ 0 w 18"/>
                    <a:gd name="T13" fmla="*/ 0 h 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8" h="4">
                      <a:moveTo>
                        <a:pt x="0" y="2"/>
                      </a:moveTo>
                      <a:lnTo>
                        <a:pt x="4" y="0"/>
                      </a:lnTo>
                      <a:lnTo>
                        <a:pt x="10" y="0"/>
                      </a:lnTo>
                      <a:lnTo>
                        <a:pt x="18" y="4"/>
                      </a:lnTo>
                      <a:lnTo>
                        <a:pt x="13" y="3"/>
                      </a:lnTo>
                      <a:lnTo>
                        <a:pt x="10" y="1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5" name="Freeform 74"/>
                <p:cNvSpPr>
                  <a:spLocks/>
                </p:cNvSpPr>
                <p:nvPr/>
              </p:nvSpPr>
              <p:spPr bwMode="auto">
                <a:xfrm>
                  <a:off x="2614" y="2139"/>
                  <a:ext cx="4" cy="10"/>
                </a:xfrm>
                <a:custGeom>
                  <a:avLst/>
                  <a:gdLst>
                    <a:gd name="T0" fmla="*/ 0 w 28"/>
                    <a:gd name="T1" fmla="*/ 0 h 67"/>
                    <a:gd name="T2" fmla="*/ 0 w 28"/>
                    <a:gd name="T3" fmla="*/ 0 h 67"/>
                    <a:gd name="T4" fmla="*/ 0 w 28"/>
                    <a:gd name="T5" fmla="*/ 0 h 67"/>
                    <a:gd name="T6" fmla="*/ 0 w 28"/>
                    <a:gd name="T7" fmla="*/ 0 h 67"/>
                    <a:gd name="T8" fmla="*/ 0 w 28"/>
                    <a:gd name="T9" fmla="*/ 0 h 67"/>
                    <a:gd name="T10" fmla="*/ 0 w 28"/>
                    <a:gd name="T11" fmla="*/ 0 h 67"/>
                    <a:gd name="T12" fmla="*/ 0 w 28"/>
                    <a:gd name="T13" fmla="*/ 0 h 67"/>
                    <a:gd name="T14" fmla="*/ 0 w 28"/>
                    <a:gd name="T15" fmla="*/ 0 h 6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8" h="67">
                      <a:moveTo>
                        <a:pt x="0" y="0"/>
                      </a:moveTo>
                      <a:lnTo>
                        <a:pt x="16" y="17"/>
                      </a:lnTo>
                      <a:lnTo>
                        <a:pt x="23" y="38"/>
                      </a:lnTo>
                      <a:lnTo>
                        <a:pt x="24" y="67"/>
                      </a:lnTo>
                      <a:lnTo>
                        <a:pt x="28" y="44"/>
                      </a:lnTo>
                      <a:lnTo>
                        <a:pt x="26" y="26"/>
                      </a:lnTo>
                      <a:lnTo>
                        <a:pt x="22" y="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6" name="Freeform 75"/>
                <p:cNvSpPr>
                  <a:spLocks/>
                </p:cNvSpPr>
                <p:nvPr/>
              </p:nvSpPr>
              <p:spPr bwMode="auto">
                <a:xfrm>
                  <a:off x="2604" y="2135"/>
                  <a:ext cx="7" cy="4"/>
                </a:xfrm>
                <a:custGeom>
                  <a:avLst/>
                  <a:gdLst>
                    <a:gd name="T0" fmla="*/ 0 w 45"/>
                    <a:gd name="T1" fmla="*/ 0 h 22"/>
                    <a:gd name="T2" fmla="*/ 0 w 45"/>
                    <a:gd name="T3" fmla="*/ 0 h 22"/>
                    <a:gd name="T4" fmla="*/ 0 w 45"/>
                    <a:gd name="T5" fmla="*/ 0 h 22"/>
                    <a:gd name="T6" fmla="*/ 0 w 45"/>
                    <a:gd name="T7" fmla="*/ 0 h 22"/>
                    <a:gd name="T8" fmla="*/ 0 w 45"/>
                    <a:gd name="T9" fmla="*/ 0 h 22"/>
                    <a:gd name="T10" fmla="*/ 0 w 45"/>
                    <a:gd name="T11" fmla="*/ 0 h 2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5" h="22">
                      <a:moveTo>
                        <a:pt x="0" y="10"/>
                      </a:moveTo>
                      <a:lnTo>
                        <a:pt x="18" y="12"/>
                      </a:lnTo>
                      <a:lnTo>
                        <a:pt x="45" y="22"/>
                      </a:lnTo>
                      <a:lnTo>
                        <a:pt x="26" y="8"/>
                      </a:lnTo>
                      <a:lnTo>
                        <a:pt x="1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7" name="Freeform 76"/>
                <p:cNvSpPr>
                  <a:spLocks/>
                </p:cNvSpPr>
                <p:nvPr/>
              </p:nvSpPr>
              <p:spPr bwMode="auto">
                <a:xfrm>
                  <a:off x="2612" y="2150"/>
                  <a:ext cx="5" cy="4"/>
                </a:xfrm>
                <a:custGeom>
                  <a:avLst/>
                  <a:gdLst>
                    <a:gd name="T0" fmla="*/ 0 w 35"/>
                    <a:gd name="T1" fmla="*/ 0 h 30"/>
                    <a:gd name="T2" fmla="*/ 0 w 35"/>
                    <a:gd name="T3" fmla="*/ 0 h 30"/>
                    <a:gd name="T4" fmla="*/ 0 w 35"/>
                    <a:gd name="T5" fmla="*/ 0 h 30"/>
                    <a:gd name="T6" fmla="*/ 0 w 35"/>
                    <a:gd name="T7" fmla="*/ 0 h 30"/>
                    <a:gd name="T8" fmla="*/ 0 w 35"/>
                    <a:gd name="T9" fmla="*/ 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" h="30">
                      <a:moveTo>
                        <a:pt x="35" y="0"/>
                      </a:moveTo>
                      <a:lnTo>
                        <a:pt x="19" y="19"/>
                      </a:lnTo>
                      <a:lnTo>
                        <a:pt x="0" y="30"/>
                      </a:lnTo>
                      <a:lnTo>
                        <a:pt x="24" y="22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8" name="Freeform 77"/>
                <p:cNvSpPr>
                  <a:spLocks/>
                </p:cNvSpPr>
                <p:nvPr/>
              </p:nvSpPr>
              <p:spPr bwMode="auto">
                <a:xfrm>
                  <a:off x="2619" y="2147"/>
                  <a:ext cx="5" cy="5"/>
                </a:xfrm>
                <a:custGeom>
                  <a:avLst/>
                  <a:gdLst>
                    <a:gd name="T0" fmla="*/ 0 w 35"/>
                    <a:gd name="T1" fmla="*/ 0 h 31"/>
                    <a:gd name="T2" fmla="*/ 0 w 35"/>
                    <a:gd name="T3" fmla="*/ 0 h 31"/>
                    <a:gd name="T4" fmla="*/ 0 w 35"/>
                    <a:gd name="T5" fmla="*/ 0 h 31"/>
                    <a:gd name="T6" fmla="*/ 0 w 35"/>
                    <a:gd name="T7" fmla="*/ 0 h 31"/>
                    <a:gd name="T8" fmla="*/ 0 w 35"/>
                    <a:gd name="T9" fmla="*/ 0 h 31"/>
                    <a:gd name="T10" fmla="*/ 0 w 35"/>
                    <a:gd name="T11" fmla="*/ 0 h 31"/>
                    <a:gd name="T12" fmla="*/ 0 w 35"/>
                    <a:gd name="T13" fmla="*/ 0 h 31"/>
                    <a:gd name="T14" fmla="*/ 0 w 35"/>
                    <a:gd name="T15" fmla="*/ 0 h 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5" h="31">
                      <a:moveTo>
                        <a:pt x="0" y="0"/>
                      </a:moveTo>
                      <a:lnTo>
                        <a:pt x="3" y="11"/>
                      </a:lnTo>
                      <a:lnTo>
                        <a:pt x="20" y="25"/>
                      </a:lnTo>
                      <a:lnTo>
                        <a:pt x="35" y="31"/>
                      </a:lnTo>
                      <a:lnTo>
                        <a:pt x="11" y="28"/>
                      </a:lnTo>
                      <a:lnTo>
                        <a:pt x="3" y="18"/>
                      </a:lnTo>
                      <a:lnTo>
                        <a:pt x="2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9" name="Freeform 78"/>
                <p:cNvSpPr>
                  <a:spLocks/>
                </p:cNvSpPr>
                <p:nvPr/>
              </p:nvSpPr>
              <p:spPr bwMode="auto">
                <a:xfrm>
                  <a:off x="2585" y="2116"/>
                  <a:ext cx="26" cy="21"/>
                </a:xfrm>
                <a:custGeom>
                  <a:avLst/>
                  <a:gdLst>
                    <a:gd name="T0" fmla="*/ 0 w 179"/>
                    <a:gd name="T1" fmla="*/ 0 h 141"/>
                    <a:gd name="T2" fmla="*/ 0 w 179"/>
                    <a:gd name="T3" fmla="*/ 0 h 141"/>
                    <a:gd name="T4" fmla="*/ 0 w 179"/>
                    <a:gd name="T5" fmla="*/ 0 h 141"/>
                    <a:gd name="T6" fmla="*/ 0 w 179"/>
                    <a:gd name="T7" fmla="*/ 0 h 141"/>
                    <a:gd name="T8" fmla="*/ 0 w 179"/>
                    <a:gd name="T9" fmla="*/ 0 h 141"/>
                    <a:gd name="T10" fmla="*/ 0 w 179"/>
                    <a:gd name="T11" fmla="*/ 0 h 141"/>
                    <a:gd name="T12" fmla="*/ 0 w 179"/>
                    <a:gd name="T13" fmla="*/ 0 h 14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79" h="141">
                      <a:moveTo>
                        <a:pt x="148" y="141"/>
                      </a:moveTo>
                      <a:lnTo>
                        <a:pt x="179" y="67"/>
                      </a:lnTo>
                      <a:lnTo>
                        <a:pt x="118" y="27"/>
                      </a:lnTo>
                      <a:lnTo>
                        <a:pt x="26" y="0"/>
                      </a:lnTo>
                      <a:lnTo>
                        <a:pt x="0" y="77"/>
                      </a:lnTo>
                      <a:lnTo>
                        <a:pt x="84" y="102"/>
                      </a:lnTo>
                      <a:lnTo>
                        <a:pt x="148" y="14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0" name="Oval 79"/>
                <p:cNvSpPr>
                  <a:spLocks noChangeArrowheads="1"/>
                </p:cNvSpPr>
                <p:nvPr/>
              </p:nvSpPr>
              <p:spPr bwMode="auto">
                <a:xfrm>
                  <a:off x="2601" y="2125"/>
                  <a:ext cx="6" cy="7"/>
                </a:xfrm>
                <a:prstGeom prst="ellipse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1" name="Freeform 80"/>
                <p:cNvSpPr>
                  <a:spLocks/>
                </p:cNvSpPr>
                <p:nvPr/>
              </p:nvSpPr>
              <p:spPr bwMode="auto">
                <a:xfrm>
                  <a:off x="2597" y="2127"/>
                  <a:ext cx="7" cy="14"/>
                </a:xfrm>
                <a:custGeom>
                  <a:avLst/>
                  <a:gdLst>
                    <a:gd name="T0" fmla="*/ 0 w 46"/>
                    <a:gd name="T1" fmla="*/ 0 h 100"/>
                    <a:gd name="T2" fmla="*/ 0 w 46"/>
                    <a:gd name="T3" fmla="*/ 0 h 100"/>
                    <a:gd name="T4" fmla="*/ 0 w 46"/>
                    <a:gd name="T5" fmla="*/ 0 h 100"/>
                    <a:gd name="T6" fmla="*/ 0 w 46"/>
                    <a:gd name="T7" fmla="*/ 0 h 100"/>
                    <a:gd name="T8" fmla="*/ 0 w 46"/>
                    <a:gd name="T9" fmla="*/ 0 h 100"/>
                    <a:gd name="T10" fmla="*/ 0 w 46"/>
                    <a:gd name="T11" fmla="*/ 0 h 100"/>
                    <a:gd name="T12" fmla="*/ 0 w 46"/>
                    <a:gd name="T13" fmla="*/ 0 h 100"/>
                    <a:gd name="T14" fmla="*/ 0 w 46"/>
                    <a:gd name="T15" fmla="*/ 0 h 100"/>
                    <a:gd name="T16" fmla="*/ 0 w 46"/>
                    <a:gd name="T17" fmla="*/ 0 h 100"/>
                    <a:gd name="T18" fmla="*/ 0 w 46"/>
                    <a:gd name="T19" fmla="*/ 0 h 100"/>
                    <a:gd name="T20" fmla="*/ 0 w 46"/>
                    <a:gd name="T21" fmla="*/ 0 h 100"/>
                    <a:gd name="T22" fmla="*/ 0 w 46"/>
                    <a:gd name="T23" fmla="*/ 0 h 100"/>
                    <a:gd name="T24" fmla="*/ 0 w 46"/>
                    <a:gd name="T25" fmla="*/ 0 h 100"/>
                    <a:gd name="T26" fmla="*/ 0 w 46"/>
                    <a:gd name="T27" fmla="*/ 0 h 100"/>
                    <a:gd name="T28" fmla="*/ 0 w 46"/>
                    <a:gd name="T29" fmla="*/ 0 h 100"/>
                    <a:gd name="T30" fmla="*/ 0 w 46"/>
                    <a:gd name="T31" fmla="*/ 0 h 10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6" h="100">
                      <a:moveTo>
                        <a:pt x="3" y="67"/>
                      </a:moveTo>
                      <a:lnTo>
                        <a:pt x="7" y="49"/>
                      </a:lnTo>
                      <a:lnTo>
                        <a:pt x="5" y="32"/>
                      </a:lnTo>
                      <a:lnTo>
                        <a:pt x="3" y="21"/>
                      </a:lnTo>
                      <a:lnTo>
                        <a:pt x="0" y="11"/>
                      </a:lnTo>
                      <a:lnTo>
                        <a:pt x="3" y="3"/>
                      </a:lnTo>
                      <a:lnTo>
                        <a:pt x="10" y="0"/>
                      </a:lnTo>
                      <a:lnTo>
                        <a:pt x="24" y="5"/>
                      </a:lnTo>
                      <a:lnTo>
                        <a:pt x="30" y="15"/>
                      </a:lnTo>
                      <a:lnTo>
                        <a:pt x="33" y="24"/>
                      </a:lnTo>
                      <a:lnTo>
                        <a:pt x="35" y="35"/>
                      </a:lnTo>
                      <a:lnTo>
                        <a:pt x="36" y="52"/>
                      </a:lnTo>
                      <a:lnTo>
                        <a:pt x="46" y="71"/>
                      </a:lnTo>
                      <a:lnTo>
                        <a:pt x="21" y="100"/>
                      </a:lnTo>
                      <a:lnTo>
                        <a:pt x="10" y="92"/>
                      </a:lnTo>
                      <a:lnTo>
                        <a:pt x="3" y="67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2" name="Freeform 81"/>
                <p:cNvSpPr>
                  <a:spLocks/>
                </p:cNvSpPr>
                <p:nvPr/>
              </p:nvSpPr>
              <p:spPr bwMode="auto">
                <a:xfrm>
                  <a:off x="2600" y="2137"/>
                  <a:ext cx="4" cy="4"/>
                </a:xfrm>
                <a:custGeom>
                  <a:avLst/>
                  <a:gdLst>
                    <a:gd name="T0" fmla="*/ 0 w 31"/>
                    <a:gd name="T1" fmla="*/ 0 h 31"/>
                    <a:gd name="T2" fmla="*/ 0 w 31"/>
                    <a:gd name="T3" fmla="*/ 0 h 31"/>
                    <a:gd name="T4" fmla="*/ 0 w 31"/>
                    <a:gd name="T5" fmla="*/ 0 h 31"/>
                    <a:gd name="T6" fmla="*/ 0 w 31"/>
                    <a:gd name="T7" fmla="*/ 0 h 31"/>
                    <a:gd name="T8" fmla="*/ 0 w 31"/>
                    <a:gd name="T9" fmla="*/ 0 h 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1" h="31">
                      <a:moveTo>
                        <a:pt x="21" y="0"/>
                      </a:moveTo>
                      <a:lnTo>
                        <a:pt x="31" y="4"/>
                      </a:lnTo>
                      <a:lnTo>
                        <a:pt x="8" y="31"/>
                      </a:lnTo>
                      <a:lnTo>
                        <a:pt x="0" y="23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3" name="Freeform 82"/>
                <p:cNvSpPr>
                  <a:spLocks/>
                </p:cNvSpPr>
                <p:nvPr/>
              </p:nvSpPr>
              <p:spPr bwMode="auto">
                <a:xfrm>
                  <a:off x="2607" y="2120"/>
                  <a:ext cx="6" cy="12"/>
                </a:xfrm>
                <a:custGeom>
                  <a:avLst/>
                  <a:gdLst>
                    <a:gd name="T0" fmla="*/ 0 w 42"/>
                    <a:gd name="T1" fmla="*/ 0 h 87"/>
                    <a:gd name="T2" fmla="*/ 0 w 42"/>
                    <a:gd name="T3" fmla="*/ 0 h 87"/>
                    <a:gd name="T4" fmla="*/ 0 w 42"/>
                    <a:gd name="T5" fmla="*/ 0 h 87"/>
                    <a:gd name="T6" fmla="*/ 0 w 42"/>
                    <a:gd name="T7" fmla="*/ 0 h 87"/>
                    <a:gd name="T8" fmla="*/ 0 w 42"/>
                    <a:gd name="T9" fmla="*/ 0 h 87"/>
                    <a:gd name="T10" fmla="*/ 0 w 42"/>
                    <a:gd name="T11" fmla="*/ 0 h 87"/>
                    <a:gd name="T12" fmla="*/ 0 w 42"/>
                    <a:gd name="T13" fmla="*/ 0 h 87"/>
                    <a:gd name="T14" fmla="*/ 0 w 42"/>
                    <a:gd name="T15" fmla="*/ 0 h 87"/>
                    <a:gd name="T16" fmla="*/ 0 w 42"/>
                    <a:gd name="T17" fmla="*/ 0 h 87"/>
                    <a:gd name="T18" fmla="*/ 0 w 42"/>
                    <a:gd name="T19" fmla="*/ 0 h 87"/>
                    <a:gd name="T20" fmla="*/ 0 w 42"/>
                    <a:gd name="T21" fmla="*/ 0 h 87"/>
                    <a:gd name="T22" fmla="*/ 0 w 42"/>
                    <a:gd name="T23" fmla="*/ 0 h 87"/>
                    <a:gd name="T24" fmla="*/ 0 w 42"/>
                    <a:gd name="T25" fmla="*/ 0 h 87"/>
                    <a:gd name="T26" fmla="*/ 0 w 42"/>
                    <a:gd name="T27" fmla="*/ 0 h 87"/>
                    <a:gd name="T28" fmla="*/ 0 w 42"/>
                    <a:gd name="T29" fmla="*/ 0 h 87"/>
                    <a:gd name="T30" fmla="*/ 0 w 42"/>
                    <a:gd name="T31" fmla="*/ 0 h 87"/>
                    <a:gd name="T32" fmla="*/ 0 w 42"/>
                    <a:gd name="T33" fmla="*/ 0 h 87"/>
                    <a:gd name="T34" fmla="*/ 0 w 42"/>
                    <a:gd name="T35" fmla="*/ 0 h 87"/>
                    <a:gd name="T36" fmla="*/ 0 w 42"/>
                    <a:gd name="T37" fmla="*/ 0 h 8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42" h="87">
                      <a:moveTo>
                        <a:pt x="0" y="21"/>
                      </a:moveTo>
                      <a:lnTo>
                        <a:pt x="3" y="39"/>
                      </a:lnTo>
                      <a:lnTo>
                        <a:pt x="5" y="46"/>
                      </a:lnTo>
                      <a:lnTo>
                        <a:pt x="6" y="57"/>
                      </a:lnTo>
                      <a:lnTo>
                        <a:pt x="4" y="66"/>
                      </a:lnTo>
                      <a:lnTo>
                        <a:pt x="6" y="76"/>
                      </a:lnTo>
                      <a:lnTo>
                        <a:pt x="12" y="85"/>
                      </a:lnTo>
                      <a:lnTo>
                        <a:pt x="18" y="86"/>
                      </a:lnTo>
                      <a:lnTo>
                        <a:pt x="29" y="87"/>
                      </a:lnTo>
                      <a:lnTo>
                        <a:pt x="37" y="82"/>
                      </a:lnTo>
                      <a:lnTo>
                        <a:pt x="40" y="79"/>
                      </a:lnTo>
                      <a:lnTo>
                        <a:pt x="42" y="70"/>
                      </a:lnTo>
                      <a:lnTo>
                        <a:pt x="42" y="53"/>
                      </a:lnTo>
                      <a:lnTo>
                        <a:pt x="42" y="43"/>
                      </a:lnTo>
                      <a:lnTo>
                        <a:pt x="40" y="29"/>
                      </a:lnTo>
                      <a:lnTo>
                        <a:pt x="38" y="20"/>
                      </a:lnTo>
                      <a:lnTo>
                        <a:pt x="31" y="0"/>
                      </a:lnTo>
                      <a:lnTo>
                        <a:pt x="6" y="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4" name="Freeform 83"/>
                <p:cNvSpPr>
                  <a:spLocks/>
                </p:cNvSpPr>
                <p:nvPr/>
              </p:nvSpPr>
              <p:spPr bwMode="auto">
                <a:xfrm>
                  <a:off x="2609" y="2128"/>
                  <a:ext cx="3" cy="3"/>
                </a:xfrm>
                <a:custGeom>
                  <a:avLst/>
                  <a:gdLst>
                    <a:gd name="T0" fmla="*/ 0 w 21"/>
                    <a:gd name="T1" fmla="*/ 0 h 19"/>
                    <a:gd name="T2" fmla="*/ 0 w 21"/>
                    <a:gd name="T3" fmla="*/ 0 h 19"/>
                    <a:gd name="T4" fmla="*/ 0 w 21"/>
                    <a:gd name="T5" fmla="*/ 0 h 19"/>
                    <a:gd name="T6" fmla="*/ 0 w 21"/>
                    <a:gd name="T7" fmla="*/ 0 h 19"/>
                    <a:gd name="T8" fmla="*/ 0 w 21"/>
                    <a:gd name="T9" fmla="*/ 0 h 19"/>
                    <a:gd name="T10" fmla="*/ 0 w 21"/>
                    <a:gd name="T11" fmla="*/ 0 h 19"/>
                    <a:gd name="T12" fmla="*/ 0 w 21"/>
                    <a:gd name="T13" fmla="*/ 0 h 19"/>
                    <a:gd name="T14" fmla="*/ 0 w 21"/>
                    <a:gd name="T15" fmla="*/ 0 h 1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" h="19">
                      <a:moveTo>
                        <a:pt x="21" y="6"/>
                      </a:moveTo>
                      <a:lnTo>
                        <a:pt x="11" y="0"/>
                      </a:lnTo>
                      <a:lnTo>
                        <a:pt x="3" y="1"/>
                      </a:lnTo>
                      <a:lnTo>
                        <a:pt x="0" y="6"/>
                      </a:lnTo>
                      <a:lnTo>
                        <a:pt x="1" y="19"/>
                      </a:lnTo>
                      <a:lnTo>
                        <a:pt x="3" y="8"/>
                      </a:lnTo>
                      <a:lnTo>
                        <a:pt x="5" y="5"/>
                      </a:lnTo>
                      <a:lnTo>
                        <a:pt x="21" y="6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12" name="Group 84"/>
              <p:cNvGrpSpPr>
                <a:grpSpLocks/>
              </p:cNvGrpSpPr>
              <p:nvPr/>
            </p:nvGrpSpPr>
            <p:grpSpPr bwMode="auto">
              <a:xfrm flipH="1">
                <a:off x="3535" y="3121"/>
                <a:ext cx="220" cy="111"/>
                <a:chOff x="2647" y="2440"/>
                <a:chExt cx="88" cy="46"/>
              </a:xfrm>
            </p:grpSpPr>
            <p:sp>
              <p:nvSpPr>
                <p:cNvPr id="75" name="Freeform 85"/>
                <p:cNvSpPr>
                  <a:spLocks/>
                </p:cNvSpPr>
                <p:nvPr/>
              </p:nvSpPr>
              <p:spPr bwMode="auto">
                <a:xfrm>
                  <a:off x="2647" y="2440"/>
                  <a:ext cx="88" cy="46"/>
                </a:xfrm>
                <a:custGeom>
                  <a:avLst/>
                  <a:gdLst>
                    <a:gd name="T0" fmla="*/ 0 w 616"/>
                    <a:gd name="T1" fmla="*/ 0 h 319"/>
                    <a:gd name="T2" fmla="*/ 0 w 616"/>
                    <a:gd name="T3" fmla="*/ 0 h 319"/>
                    <a:gd name="T4" fmla="*/ 0 w 616"/>
                    <a:gd name="T5" fmla="*/ 0 h 319"/>
                    <a:gd name="T6" fmla="*/ 0 w 616"/>
                    <a:gd name="T7" fmla="*/ 0 h 319"/>
                    <a:gd name="T8" fmla="*/ 0 w 616"/>
                    <a:gd name="T9" fmla="*/ 0 h 319"/>
                    <a:gd name="T10" fmla="*/ 0 w 616"/>
                    <a:gd name="T11" fmla="*/ 0 h 319"/>
                    <a:gd name="T12" fmla="*/ 0 w 616"/>
                    <a:gd name="T13" fmla="*/ 0 h 319"/>
                    <a:gd name="T14" fmla="*/ 0 w 616"/>
                    <a:gd name="T15" fmla="*/ 0 h 319"/>
                    <a:gd name="T16" fmla="*/ 0 w 616"/>
                    <a:gd name="T17" fmla="*/ 0 h 319"/>
                    <a:gd name="T18" fmla="*/ 0 w 616"/>
                    <a:gd name="T19" fmla="*/ 0 h 319"/>
                    <a:gd name="T20" fmla="*/ 0 w 616"/>
                    <a:gd name="T21" fmla="*/ 0 h 319"/>
                    <a:gd name="T22" fmla="*/ 0 w 616"/>
                    <a:gd name="T23" fmla="*/ 0 h 319"/>
                    <a:gd name="T24" fmla="*/ 0 w 616"/>
                    <a:gd name="T25" fmla="*/ 0 h 319"/>
                    <a:gd name="T26" fmla="*/ 0 w 616"/>
                    <a:gd name="T27" fmla="*/ 0 h 319"/>
                    <a:gd name="T28" fmla="*/ 0 w 616"/>
                    <a:gd name="T29" fmla="*/ 0 h 319"/>
                    <a:gd name="T30" fmla="*/ 0 w 616"/>
                    <a:gd name="T31" fmla="*/ 0 h 319"/>
                    <a:gd name="T32" fmla="*/ 0 w 616"/>
                    <a:gd name="T33" fmla="*/ 0 h 319"/>
                    <a:gd name="T34" fmla="*/ 0 w 616"/>
                    <a:gd name="T35" fmla="*/ 0 h 319"/>
                    <a:gd name="T36" fmla="*/ 0 w 616"/>
                    <a:gd name="T37" fmla="*/ 0 h 319"/>
                    <a:gd name="T38" fmla="*/ 0 w 616"/>
                    <a:gd name="T39" fmla="*/ 0 h 319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0" t="0" r="r" b="b"/>
                  <a:pathLst>
                    <a:path w="616" h="319">
                      <a:moveTo>
                        <a:pt x="249" y="10"/>
                      </a:moveTo>
                      <a:lnTo>
                        <a:pt x="244" y="93"/>
                      </a:lnTo>
                      <a:lnTo>
                        <a:pt x="406" y="170"/>
                      </a:lnTo>
                      <a:lnTo>
                        <a:pt x="541" y="203"/>
                      </a:lnTo>
                      <a:lnTo>
                        <a:pt x="616" y="237"/>
                      </a:lnTo>
                      <a:lnTo>
                        <a:pt x="612" y="281"/>
                      </a:lnTo>
                      <a:lnTo>
                        <a:pt x="515" y="308"/>
                      </a:lnTo>
                      <a:lnTo>
                        <a:pt x="368" y="319"/>
                      </a:lnTo>
                      <a:lnTo>
                        <a:pt x="244" y="297"/>
                      </a:lnTo>
                      <a:lnTo>
                        <a:pt x="167" y="276"/>
                      </a:lnTo>
                      <a:lnTo>
                        <a:pt x="163" y="300"/>
                      </a:lnTo>
                      <a:lnTo>
                        <a:pt x="66" y="297"/>
                      </a:lnTo>
                      <a:lnTo>
                        <a:pt x="6" y="286"/>
                      </a:lnTo>
                      <a:lnTo>
                        <a:pt x="6" y="243"/>
                      </a:lnTo>
                      <a:lnTo>
                        <a:pt x="0" y="217"/>
                      </a:lnTo>
                      <a:lnTo>
                        <a:pt x="0" y="156"/>
                      </a:lnTo>
                      <a:lnTo>
                        <a:pt x="16" y="121"/>
                      </a:lnTo>
                      <a:lnTo>
                        <a:pt x="47" y="82"/>
                      </a:lnTo>
                      <a:lnTo>
                        <a:pt x="53" y="0"/>
                      </a:lnTo>
                      <a:lnTo>
                        <a:pt x="249" y="1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6" name="Freeform 86"/>
                <p:cNvSpPr>
                  <a:spLocks/>
                </p:cNvSpPr>
                <p:nvPr/>
              </p:nvSpPr>
              <p:spPr bwMode="auto">
                <a:xfrm>
                  <a:off x="2677" y="2457"/>
                  <a:ext cx="26" cy="14"/>
                </a:xfrm>
                <a:custGeom>
                  <a:avLst/>
                  <a:gdLst>
                    <a:gd name="T0" fmla="*/ 0 w 185"/>
                    <a:gd name="T1" fmla="*/ 0 h 99"/>
                    <a:gd name="T2" fmla="*/ 0 w 185"/>
                    <a:gd name="T3" fmla="*/ 0 h 99"/>
                    <a:gd name="T4" fmla="*/ 0 w 185"/>
                    <a:gd name="T5" fmla="*/ 0 h 99"/>
                    <a:gd name="T6" fmla="*/ 0 w 185"/>
                    <a:gd name="T7" fmla="*/ 0 h 99"/>
                    <a:gd name="T8" fmla="*/ 0 w 185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5" h="99">
                      <a:moveTo>
                        <a:pt x="47" y="0"/>
                      </a:moveTo>
                      <a:lnTo>
                        <a:pt x="0" y="52"/>
                      </a:lnTo>
                      <a:lnTo>
                        <a:pt x="166" y="99"/>
                      </a:lnTo>
                      <a:lnTo>
                        <a:pt x="185" y="63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7" name="Freeform 87"/>
                <p:cNvSpPr>
                  <a:spLocks/>
                </p:cNvSpPr>
                <p:nvPr/>
              </p:nvSpPr>
              <p:spPr bwMode="auto">
                <a:xfrm>
                  <a:off x="2703" y="2467"/>
                  <a:ext cx="30" cy="8"/>
                </a:xfrm>
                <a:custGeom>
                  <a:avLst/>
                  <a:gdLst>
                    <a:gd name="T0" fmla="*/ 0 w 209"/>
                    <a:gd name="T1" fmla="*/ 0 h 61"/>
                    <a:gd name="T2" fmla="*/ 0 w 209"/>
                    <a:gd name="T3" fmla="*/ 0 h 61"/>
                    <a:gd name="T4" fmla="*/ 0 w 209"/>
                    <a:gd name="T5" fmla="*/ 0 h 61"/>
                    <a:gd name="T6" fmla="*/ 0 w 209"/>
                    <a:gd name="T7" fmla="*/ 0 h 61"/>
                    <a:gd name="T8" fmla="*/ 0 w 209"/>
                    <a:gd name="T9" fmla="*/ 0 h 61"/>
                    <a:gd name="T10" fmla="*/ 0 w 209"/>
                    <a:gd name="T11" fmla="*/ 0 h 61"/>
                    <a:gd name="T12" fmla="*/ 0 w 209"/>
                    <a:gd name="T13" fmla="*/ 0 h 6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09" h="61">
                      <a:moveTo>
                        <a:pt x="25" y="0"/>
                      </a:moveTo>
                      <a:lnTo>
                        <a:pt x="0" y="29"/>
                      </a:lnTo>
                      <a:lnTo>
                        <a:pt x="103" y="56"/>
                      </a:lnTo>
                      <a:lnTo>
                        <a:pt x="151" y="61"/>
                      </a:lnTo>
                      <a:lnTo>
                        <a:pt x="209" y="58"/>
                      </a:lnTo>
                      <a:lnTo>
                        <a:pt x="148" y="27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8" name="Freeform 88"/>
                <p:cNvSpPr>
                  <a:spLocks/>
                </p:cNvSpPr>
                <p:nvPr/>
              </p:nvSpPr>
              <p:spPr bwMode="auto">
                <a:xfrm>
                  <a:off x="2648" y="2457"/>
                  <a:ext cx="85" cy="27"/>
                </a:xfrm>
                <a:custGeom>
                  <a:avLst/>
                  <a:gdLst>
                    <a:gd name="T0" fmla="*/ 0 w 597"/>
                    <a:gd name="T1" fmla="*/ 0 h 188"/>
                    <a:gd name="T2" fmla="*/ 0 w 597"/>
                    <a:gd name="T3" fmla="*/ 0 h 188"/>
                    <a:gd name="T4" fmla="*/ 0 w 597"/>
                    <a:gd name="T5" fmla="*/ 0 h 188"/>
                    <a:gd name="T6" fmla="*/ 0 w 597"/>
                    <a:gd name="T7" fmla="*/ 0 h 188"/>
                    <a:gd name="T8" fmla="*/ 0 w 597"/>
                    <a:gd name="T9" fmla="*/ 0 h 188"/>
                    <a:gd name="T10" fmla="*/ 0 w 597"/>
                    <a:gd name="T11" fmla="*/ 0 h 188"/>
                    <a:gd name="T12" fmla="*/ 0 w 597"/>
                    <a:gd name="T13" fmla="*/ 0 h 188"/>
                    <a:gd name="T14" fmla="*/ 0 w 597"/>
                    <a:gd name="T15" fmla="*/ 0 h 188"/>
                    <a:gd name="T16" fmla="*/ 0 w 597"/>
                    <a:gd name="T17" fmla="*/ 0 h 188"/>
                    <a:gd name="T18" fmla="*/ 0 w 597"/>
                    <a:gd name="T19" fmla="*/ 0 h 188"/>
                    <a:gd name="T20" fmla="*/ 0 w 597"/>
                    <a:gd name="T21" fmla="*/ 0 h 188"/>
                    <a:gd name="T22" fmla="*/ 0 w 597"/>
                    <a:gd name="T23" fmla="*/ 0 h 188"/>
                    <a:gd name="T24" fmla="*/ 0 w 597"/>
                    <a:gd name="T25" fmla="*/ 0 h 188"/>
                    <a:gd name="T26" fmla="*/ 0 w 597"/>
                    <a:gd name="T27" fmla="*/ 0 h 188"/>
                    <a:gd name="T28" fmla="*/ 0 w 597"/>
                    <a:gd name="T29" fmla="*/ 0 h 188"/>
                    <a:gd name="T30" fmla="*/ 0 w 597"/>
                    <a:gd name="T31" fmla="*/ 0 h 188"/>
                    <a:gd name="T32" fmla="*/ 0 w 597"/>
                    <a:gd name="T33" fmla="*/ 0 h 188"/>
                    <a:gd name="T34" fmla="*/ 0 w 597"/>
                    <a:gd name="T35" fmla="*/ 0 h 188"/>
                    <a:gd name="T36" fmla="*/ 0 w 597"/>
                    <a:gd name="T37" fmla="*/ 0 h 1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597" h="188">
                      <a:moveTo>
                        <a:pt x="597" y="160"/>
                      </a:moveTo>
                      <a:lnTo>
                        <a:pt x="597" y="131"/>
                      </a:lnTo>
                      <a:lnTo>
                        <a:pt x="519" y="139"/>
                      </a:lnTo>
                      <a:lnTo>
                        <a:pt x="394" y="121"/>
                      </a:lnTo>
                      <a:lnTo>
                        <a:pt x="321" y="104"/>
                      </a:lnTo>
                      <a:lnTo>
                        <a:pt x="183" y="59"/>
                      </a:lnTo>
                      <a:lnTo>
                        <a:pt x="124" y="52"/>
                      </a:lnTo>
                      <a:lnTo>
                        <a:pt x="65" y="31"/>
                      </a:lnTo>
                      <a:lnTo>
                        <a:pt x="35" y="0"/>
                      </a:lnTo>
                      <a:lnTo>
                        <a:pt x="0" y="39"/>
                      </a:lnTo>
                      <a:lnTo>
                        <a:pt x="0" y="119"/>
                      </a:lnTo>
                      <a:lnTo>
                        <a:pt x="43" y="131"/>
                      </a:lnTo>
                      <a:lnTo>
                        <a:pt x="151" y="145"/>
                      </a:lnTo>
                      <a:lnTo>
                        <a:pt x="194" y="150"/>
                      </a:lnTo>
                      <a:lnTo>
                        <a:pt x="265" y="176"/>
                      </a:lnTo>
                      <a:lnTo>
                        <a:pt x="346" y="188"/>
                      </a:lnTo>
                      <a:lnTo>
                        <a:pt x="403" y="188"/>
                      </a:lnTo>
                      <a:lnTo>
                        <a:pt x="492" y="188"/>
                      </a:lnTo>
                      <a:lnTo>
                        <a:pt x="597" y="16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9" name="Freeform 89"/>
                <p:cNvSpPr>
                  <a:spLocks/>
                </p:cNvSpPr>
                <p:nvPr/>
              </p:nvSpPr>
              <p:spPr bwMode="auto">
                <a:xfrm>
                  <a:off x="2654" y="2441"/>
                  <a:ext cx="28" cy="22"/>
                </a:xfrm>
                <a:custGeom>
                  <a:avLst/>
                  <a:gdLst>
                    <a:gd name="T0" fmla="*/ 0 w 196"/>
                    <a:gd name="T1" fmla="*/ 0 h 154"/>
                    <a:gd name="T2" fmla="*/ 0 w 196"/>
                    <a:gd name="T3" fmla="*/ 0 h 154"/>
                    <a:gd name="T4" fmla="*/ 0 w 196"/>
                    <a:gd name="T5" fmla="*/ 0 h 154"/>
                    <a:gd name="T6" fmla="*/ 0 w 196"/>
                    <a:gd name="T7" fmla="*/ 0 h 154"/>
                    <a:gd name="T8" fmla="*/ 0 w 196"/>
                    <a:gd name="T9" fmla="*/ 0 h 154"/>
                    <a:gd name="T10" fmla="*/ 0 w 196"/>
                    <a:gd name="T11" fmla="*/ 0 h 154"/>
                    <a:gd name="T12" fmla="*/ 0 w 196"/>
                    <a:gd name="T13" fmla="*/ 0 h 154"/>
                    <a:gd name="T14" fmla="*/ 0 w 196"/>
                    <a:gd name="T15" fmla="*/ 0 h 154"/>
                    <a:gd name="T16" fmla="*/ 0 w 196"/>
                    <a:gd name="T17" fmla="*/ 0 h 154"/>
                    <a:gd name="T18" fmla="*/ 0 w 196"/>
                    <a:gd name="T19" fmla="*/ 0 h 1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96" h="154">
                      <a:moveTo>
                        <a:pt x="191" y="11"/>
                      </a:moveTo>
                      <a:lnTo>
                        <a:pt x="185" y="86"/>
                      </a:lnTo>
                      <a:lnTo>
                        <a:pt x="196" y="103"/>
                      </a:lnTo>
                      <a:lnTo>
                        <a:pt x="152" y="154"/>
                      </a:lnTo>
                      <a:lnTo>
                        <a:pt x="92" y="154"/>
                      </a:lnTo>
                      <a:lnTo>
                        <a:pt x="24" y="131"/>
                      </a:lnTo>
                      <a:lnTo>
                        <a:pt x="0" y="101"/>
                      </a:lnTo>
                      <a:lnTo>
                        <a:pt x="14" y="80"/>
                      </a:lnTo>
                      <a:lnTo>
                        <a:pt x="18" y="0"/>
                      </a:lnTo>
                      <a:lnTo>
                        <a:pt x="191" y="11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13" name="Group 90"/>
              <p:cNvGrpSpPr>
                <a:grpSpLocks/>
              </p:cNvGrpSpPr>
              <p:nvPr/>
            </p:nvGrpSpPr>
            <p:grpSpPr bwMode="auto">
              <a:xfrm flipH="1">
                <a:off x="3658" y="2929"/>
                <a:ext cx="92" cy="221"/>
                <a:chOff x="2649" y="2361"/>
                <a:chExt cx="37" cy="91"/>
              </a:xfrm>
            </p:grpSpPr>
            <p:sp>
              <p:nvSpPr>
                <p:cNvPr id="73" name="Freeform 91"/>
                <p:cNvSpPr>
                  <a:spLocks/>
                </p:cNvSpPr>
                <p:nvPr/>
              </p:nvSpPr>
              <p:spPr bwMode="auto">
                <a:xfrm>
                  <a:off x="2649" y="2361"/>
                  <a:ext cx="37" cy="91"/>
                </a:xfrm>
                <a:custGeom>
                  <a:avLst/>
                  <a:gdLst>
                    <a:gd name="T0" fmla="*/ 0 w 260"/>
                    <a:gd name="T1" fmla="*/ 0 h 637"/>
                    <a:gd name="T2" fmla="*/ 0 w 260"/>
                    <a:gd name="T3" fmla="*/ 0 h 637"/>
                    <a:gd name="T4" fmla="*/ 0 w 260"/>
                    <a:gd name="T5" fmla="*/ 0 h 637"/>
                    <a:gd name="T6" fmla="*/ 0 w 260"/>
                    <a:gd name="T7" fmla="*/ 0 h 637"/>
                    <a:gd name="T8" fmla="*/ 0 w 260"/>
                    <a:gd name="T9" fmla="*/ 0 h 637"/>
                    <a:gd name="T10" fmla="*/ 0 w 260"/>
                    <a:gd name="T11" fmla="*/ 0 h 637"/>
                    <a:gd name="T12" fmla="*/ 0 w 260"/>
                    <a:gd name="T13" fmla="*/ 0 h 637"/>
                    <a:gd name="T14" fmla="*/ 0 w 260"/>
                    <a:gd name="T15" fmla="*/ 0 h 6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60" h="637">
                      <a:moveTo>
                        <a:pt x="21" y="14"/>
                      </a:moveTo>
                      <a:lnTo>
                        <a:pt x="5" y="230"/>
                      </a:lnTo>
                      <a:lnTo>
                        <a:pt x="9" y="408"/>
                      </a:lnTo>
                      <a:lnTo>
                        <a:pt x="0" y="608"/>
                      </a:lnTo>
                      <a:lnTo>
                        <a:pt x="128" y="637"/>
                      </a:lnTo>
                      <a:lnTo>
                        <a:pt x="252" y="637"/>
                      </a:lnTo>
                      <a:lnTo>
                        <a:pt x="260" y="0"/>
                      </a:lnTo>
                      <a:lnTo>
                        <a:pt x="21" y="14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4" name="Freeform 92"/>
                <p:cNvSpPr>
                  <a:spLocks/>
                </p:cNvSpPr>
                <p:nvPr/>
              </p:nvSpPr>
              <p:spPr bwMode="auto">
                <a:xfrm>
                  <a:off x="2652" y="2362"/>
                  <a:ext cx="32" cy="87"/>
                </a:xfrm>
                <a:custGeom>
                  <a:avLst/>
                  <a:gdLst>
                    <a:gd name="T0" fmla="*/ 0 w 225"/>
                    <a:gd name="T1" fmla="*/ 0 h 612"/>
                    <a:gd name="T2" fmla="*/ 0 w 225"/>
                    <a:gd name="T3" fmla="*/ 0 h 612"/>
                    <a:gd name="T4" fmla="*/ 0 w 225"/>
                    <a:gd name="T5" fmla="*/ 0 h 612"/>
                    <a:gd name="T6" fmla="*/ 0 w 225"/>
                    <a:gd name="T7" fmla="*/ 0 h 612"/>
                    <a:gd name="T8" fmla="*/ 0 w 225"/>
                    <a:gd name="T9" fmla="*/ 0 h 612"/>
                    <a:gd name="T10" fmla="*/ 0 w 225"/>
                    <a:gd name="T11" fmla="*/ 0 h 612"/>
                    <a:gd name="T12" fmla="*/ 0 w 225"/>
                    <a:gd name="T13" fmla="*/ 0 h 612"/>
                    <a:gd name="T14" fmla="*/ 0 w 225"/>
                    <a:gd name="T15" fmla="*/ 0 h 61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25" h="612">
                      <a:moveTo>
                        <a:pt x="20" y="20"/>
                      </a:moveTo>
                      <a:lnTo>
                        <a:pt x="0" y="201"/>
                      </a:lnTo>
                      <a:lnTo>
                        <a:pt x="4" y="346"/>
                      </a:lnTo>
                      <a:lnTo>
                        <a:pt x="4" y="569"/>
                      </a:lnTo>
                      <a:lnTo>
                        <a:pt x="114" y="612"/>
                      </a:lnTo>
                      <a:lnTo>
                        <a:pt x="212" y="612"/>
                      </a:lnTo>
                      <a:lnTo>
                        <a:pt x="225" y="0"/>
                      </a:lnTo>
                      <a:lnTo>
                        <a:pt x="20" y="2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14" name="Group 93"/>
              <p:cNvGrpSpPr>
                <a:grpSpLocks/>
              </p:cNvGrpSpPr>
              <p:nvPr/>
            </p:nvGrpSpPr>
            <p:grpSpPr bwMode="auto">
              <a:xfrm flipH="1">
                <a:off x="3477" y="3152"/>
                <a:ext cx="226" cy="112"/>
                <a:chOff x="2668" y="2453"/>
                <a:chExt cx="90" cy="46"/>
              </a:xfrm>
            </p:grpSpPr>
            <p:sp>
              <p:nvSpPr>
                <p:cNvPr id="68" name="Freeform 94"/>
                <p:cNvSpPr>
                  <a:spLocks/>
                </p:cNvSpPr>
                <p:nvPr/>
              </p:nvSpPr>
              <p:spPr bwMode="auto">
                <a:xfrm>
                  <a:off x="2668" y="2453"/>
                  <a:ext cx="90" cy="46"/>
                </a:xfrm>
                <a:custGeom>
                  <a:avLst/>
                  <a:gdLst>
                    <a:gd name="T0" fmla="*/ 0 w 627"/>
                    <a:gd name="T1" fmla="*/ 0 h 320"/>
                    <a:gd name="T2" fmla="*/ 0 w 627"/>
                    <a:gd name="T3" fmla="*/ 0 h 320"/>
                    <a:gd name="T4" fmla="*/ 0 w 627"/>
                    <a:gd name="T5" fmla="*/ 0 h 320"/>
                    <a:gd name="T6" fmla="*/ 0 w 627"/>
                    <a:gd name="T7" fmla="*/ 0 h 320"/>
                    <a:gd name="T8" fmla="*/ 0 w 627"/>
                    <a:gd name="T9" fmla="*/ 0 h 320"/>
                    <a:gd name="T10" fmla="*/ 0 w 627"/>
                    <a:gd name="T11" fmla="*/ 0 h 320"/>
                    <a:gd name="T12" fmla="*/ 0 w 627"/>
                    <a:gd name="T13" fmla="*/ 0 h 320"/>
                    <a:gd name="T14" fmla="*/ 0 w 627"/>
                    <a:gd name="T15" fmla="*/ 0 h 320"/>
                    <a:gd name="T16" fmla="*/ 0 w 627"/>
                    <a:gd name="T17" fmla="*/ 0 h 320"/>
                    <a:gd name="T18" fmla="*/ 0 w 627"/>
                    <a:gd name="T19" fmla="*/ 0 h 320"/>
                    <a:gd name="T20" fmla="*/ 0 w 627"/>
                    <a:gd name="T21" fmla="*/ 0 h 320"/>
                    <a:gd name="T22" fmla="*/ 0 w 627"/>
                    <a:gd name="T23" fmla="*/ 0 h 320"/>
                    <a:gd name="T24" fmla="*/ 0 w 627"/>
                    <a:gd name="T25" fmla="*/ 0 h 320"/>
                    <a:gd name="T26" fmla="*/ 0 w 627"/>
                    <a:gd name="T27" fmla="*/ 0 h 320"/>
                    <a:gd name="T28" fmla="*/ 0 w 627"/>
                    <a:gd name="T29" fmla="*/ 0 h 320"/>
                    <a:gd name="T30" fmla="*/ 0 w 627"/>
                    <a:gd name="T31" fmla="*/ 0 h 320"/>
                    <a:gd name="T32" fmla="*/ 0 w 627"/>
                    <a:gd name="T33" fmla="*/ 0 h 320"/>
                    <a:gd name="T34" fmla="*/ 0 w 627"/>
                    <a:gd name="T35" fmla="*/ 0 h 320"/>
                    <a:gd name="T36" fmla="*/ 0 w 627"/>
                    <a:gd name="T37" fmla="*/ 0 h 320"/>
                    <a:gd name="T38" fmla="*/ 0 w 627"/>
                    <a:gd name="T39" fmla="*/ 0 h 320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0" t="0" r="r" b="b"/>
                  <a:pathLst>
                    <a:path w="627" h="320">
                      <a:moveTo>
                        <a:pt x="255" y="12"/>
                      </a:moveTo>
                      <a:lnTo>
                        <a:pt x="249" y="93"/>
                      </a:lnTo>
                      <a:lnTo>
                        <a:pt x="413" y="171"/>
                      </a:lnTo>
                      <a:lnTo>
                        <a:pt x="551" y="204"/>
                      </a:lnTo>
                      <a:lnTo>
                        <a:pt x="627" y="237"/>
                      </a:lnTo>
                      <a:lnTo>
                        <a:pt x="623" y="282"/>
                      </a:lnTo>
                      <a:lnTo>
                        <a:pt x="524" y="309"/>
                      </a:lnTo>
                      <a:lnTo>
                        <a:pt x="375" y="320"/>
                      </a:lnTo>
                      <a:lnTo>
                        <a:pt x="249" y="298"/>
                      </a:lnTo>
                      <a:lnTo>
                        <a:pt x="173" y="276"/>
                      </a:lnTo>
                      <a:lnTo>
                        <a:pt x="168" y="300"/>
                      </a:lnTo>
                      <a:lnTo>
                        <a:pt x="68" y="298"/>
                      </a:lnTo>
                      <a:lnTo>
                        <a:pt x="7" y="287"/>
                      </a:lnTo>
                      <a:lnTo>
                        <a:pt x="7" y="243"/>
                      </a:lnTo>
                      <a:lnTo>
                        <a:pt x="0" y="218"/>
                      </a:lnTo>
                      <a:lnTo>
                        <a:pt x="0" y="156"/>
                      </a:lnTo>
                      <a:lnTo>
                        <a:pt x="19" y="122"/>
                      </a:lnTo>
                      <a:lnTo>
                        <a:pt x="50" y="84"/>
                      </a:lnTo>
                      <a:lnTo>
                        <a:pt x="57" y="0"/>
                      </a:lnTo>
                      <a:lnTo>
                        <a:pt x="255" y="1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" name="Freeform 95"/>
                <p:cNvSpPr>
                  <a:spLocks/>
                </p:cNvSpPr>
                <p:nvPr/>
              </p:nvSpPr>
              <p:spPr bwMode="auto">
                <a:xfrm>
                  <a:off x="2698" y="2470"/>
                  <a:ext cx="27" cy="14"/>
                </a:xfrm>
                <a:custGeom>
                  <a:avLst/>
                  <a:gdLst>
                    <a:gd name="T0" fmla="*/ 0 w 187"/>
                    <a:gd name="T1" fmla="*/ 0 h 99"/>
                    <a:gd name="T2" fmla="*/ 0 w 187"/>
                    <a:gd name="T3" fmla="*/ 0 h 99"/>
                    <a:gd name="T4" fmla="*/ 0 w 187"/>
                    <a:gd name="T5" fmla="*/ 0 h 99"/>
                    <a:gd name="T6" fmla="*/ 0 w 187"/>
                    <a:gd name="T7" fmla="*/ 0 h 99"/>
                    <a:gd name="T8" fmla="*/ 0 w 187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7" h="99">
                      <a:moveTo>
                        <a:pt x="47" y="0"/>
                      </a:moveTo>
                      <a:lnTo>
                        <a:pt x="0" y="54"/>
                      </a:lnTo>
                      <a:lnTo>
                        <a:pt x="167" y="99"/>
                      </a:lnTo>
                      <a:lnTo>
                        <a:pt x="187" y="63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0" name="Freeform 96"/>
                <p:cNvSpPr>
                  <a:spLocks/>
                </p:cNvSpPr>
                <p:nvPr/>
              </p:nvSpPr>
              <p:spPr bwMode="auto">
                <a:xfrm>
                  <a:off x="2725" y="2480"/>
                  <a:ext cx="30" cy="8"/>
                </a:xfrm>
                <a:custGeom>
                  <a:avLst/>
                  <a:gdLst>
                    <a:gd name="T0" fmla="*/ 0 w 212"/>
                    <a:gd name="T1" fmla="*/ 0 h 59"/>
                    <a:gd name="T2" fmla="*/ 0 w 212"/>
                    <a:gd name="T3" fmla="*/ 0 h 59"/>
                    <a:gd name="T4" fmla="*/ 0 w 212"/>
                    <a:gd name="T5" fmla="*/ 0 h 59"/>
                    <a:gd name="T6" fmla="*/ 0 w 212"/>
                    <a:gd name="T7" fmla="*/ 0 h 59"/>
                    <a:gd name="T8" fmla="*/ 0 w 212"/>
                    <a:gd name="T9" fmla="*/ 0 h 59"/>
                    <a:gd name="T10" fmla="*/ 0 w 212"/>
                    <a:gd name="T11" fmla="*/ 0 h 59"/>
                    <a:gd name="T12" fmla="*/ 0 w 212"/>
                    <a:gd name="T13" fmla="*/ 0 h 5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2" h="59">
                      <a:moveTo>
                        <a:pt x="24" y="0"/>
                      </a:moveTo>
                      <a:lnTo>
                        <a:pt x="0" y="27"/>
                      </a:lnTo>
                      <a:lnTo>
                        <a:pt x="104" y="53"/>
                      </a:lnTo>
                      <a:lnTo>
                        <a:pt x="153" y="59"/>
                      </a:lnTo>
                      <a:lnTo>
                        <a:pt x="212" y="55"/>
                      </a:lnTo>
                      <a:lnTo>
                        <a:pt x="150" y="25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1" name="Freeform 97"/>
                <p:cNvSpPr>
                  <a:spLocks/>
                </p:cNvSpPr>
                <p:nvPr/>
              </p:nvSpPr>
              <p:spPr bwMode="auto">
                <a:xfrm>
                  <a:off x="2669" y="2470"/>
                  <a:ext cx="87" cy="27"/>
                </a:xfrm>
                <a:custGeom>
                  <a:avLst/>
                  <a:gdLst>
                    <a:gd name="T0" fmla="*/ 0 w 605"/>
                    <a:gd name="T1" fmla="*/ 0 h 189"/>
                    <a:gd name="T2" fmla="*/ 0 w 605"/>
                    <a:gd name="T3" fmla="*/ 0 h 189"/>
                    <a:gd name="T4" fmla="*/ 0 w 605"/>
                    <a:gd name="T5" fmla="*/ 0 h 189"/>
                    <a:gd name="T6" fmla="*/ 0 w 605"/>
                    <a:gd name="T7" fmla="*/ 0 h 189"/>
                    <a:gd name="T8" fmla="*/ 0 w 605"/>
                    <a:gd name="T9" fmla="*/ 0 h 189"/>
                    <a:gd name="T10" fmla="*/ 0 w 605"/>
                    <a:gd name="T11" fmla="*/ 0 h 189"/>
                    <a:gd name="T12" fmla="*/ 0 w 605"/>
                    <a:gd name="T13" fmla="*/ 0 h 189"/>
                    <a:gd name="T14" fmla="*/ 0 w 605"/>
                    <a:gd name="T15" fmla="*/ 0 h 189"/>
                    <a:gd name="T16" fmla="*/ 0 w 605"/>
                    <a:gd name="T17" fmla="*/ 0 h 189"/>
                    <a:gd name="T18" fmla="*/ 0 w 605"/>
                    <a:gd name="T19" fmla="*/ 0 h 189"/>
                    <a:gd name="T20" fmla="*/ 0 w 605"/>
                    <a:gd name="T21" fmla="*/ 0 h 189"/>
                    <a:gd name="T22" fmla="*/ 0 w 605"/>
                    <a:gd name="T23" fmla="*/ 0 h 189"/>
                    <a:gd name="T24" fmla="*/ 0 w 605"/>
                    <a:gd name="T25" fmla="*/ 0 h 189"/>
                    <a:gd name="T26" fmla="*/ 0 w 605"/>
                    <a:gd name="T27" fmla="*/ 0 h 189"/>
                    <a:gd name="T28" fmla="*/ 0 w 605"/>
                    <a:gd name="T29" fmla="*/ 0 h 189"/>
                    <a:gd name="T30" fmla="*/ 0 w 605"/>
                    <a:gd name="T31" fmla="*/ 0 h 189"/>
                    <a:gd name="T32" fmla="*/ 0 w 605"/>
                    <a:gd name="T33" fmla="*/ 0 h 189"/>
                    <a:gd name="T34" fmla="*/ 0 w 605"/>
                    <a:gd name="T35" fmla="*/ 0 h 189"/>
                    <a:gd name="T36" fmla="*/ 0 w 605"/>
                    <a:gd name="T37" fmla="*/ 0 h 18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05" h="189">
                      <a:moveTo>
                        <a:pt x="605" y="160"/>
                      </a:moveTo>
                      <a:lnTo>
                        <a:pt x="605" y="132"/>
                      </a:lnTo>
                      <a:lnTo>
                        <a:pt x="526" y="140"/>
                      </a:lnTo>
                      <a:lnTo>
                        <a:pt x="398" y="122"/>
                      </a:lnTo>
                      <a:lnTo>
                        <a:pt x="326" y="105"/>
                      </a:lnTo>
                      <a:lnTo>
                        <a:pt x="187" y="59"/>
                      </a:lnTo>
                      <a:lnTo>
                        <a:pt x="125" y="54"/>
                      </a:lnTo>
                      <a:lnTo>
                        <a:pt x="66" y="32"/>
                      </a:lnTo>
                      <a:lnTo>
                        <a:pt x="35" y="0"/>
                      </a:lnTo>
                      <a:lnTo>
                        <a:pt x="0" y="40"/>
                      </a:lnTo>
                      <a:lnTo>
                        <a:pt x="0" y="120"/>
                      </a:lnTo>
                      <a:lnTo>
                        <a:pt x="45" y="132"/>
                      </a:lnTo>
                      <a:lnTo>
                        <a:pt x="153" y="145"/>
                      </a:lnTo>
                      <a:lnTo>
                        <a:pt x="197" y="152"/>
                      </a:lnTo>
                      <a:lnTo>
                        <a:pt x="268" y="177"/>
                      </a:lnTo>
                      <a:lnTo>
                        <a:pt x="350" y="189"/>
                      </a:lnTo>
                      <a:lnTo>
                        <a:pt x="408" y="189"/>
                      </a:lnTo>
                      <a:lnTo>
                        <a:pt x="500" y="189"/>
                      </a:lnTo>
                      <a:lnTo>
                        <a:pt x="605" y="16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2" name="Freeform 98"/>
                <p:cNvSpPr>
                  <a:spLocks/>
                </p:cNvSpPr>
                <p:nvPr/>
              </p:nvSpPr>
              <p:spPr bwMode="auto">
                <a:xfrm>
                  <a:off x="2675" y="2454"/>
                  <a:ext cx="29" cy="22"/>
                </a:xfrm>
                <a:custGeom>
                  <a:avLst/>
                  <a:gdLst>
                    <a:gd name="T0" fmla="*/ 0 w 200"/>
                    <a:gd name="T1" fmla="*/ 0 h 153"/>
                    <a:gd name="T2" fmla="*/ 0 w 200"/>
                    <a:gd name="T3" fmla="*/ 0 h 153"/>
                    <a:gd name="T4" fmla="*/ 0 w 200"/>
                    <a:gd name="T5" fmla="*/ 0 h 153"/>
                    <a:gd name="T6" fmla="*/ 0 w 200"/>
                    <a:gd name="T7" fmla="*/ 0 h 153"/>
                    <a:gd name="T8" fmla="*/ 0 w 200"/>
                    <a:gd name="T9" fmla="*/ 0 h 153"/>
                    <a:gd name="T10" fmla="*/ 0 w 200"/>
                    <a:gd name="T11" fmla="*/ 0 h 153"/>
                    <a:gd name="T12" fmla="*/ 0 w 200"/>
                    <a:gd name="T13" fmla="*/ 0 h 153"/>
                    <a:gd name="T14" fmla="*/ 0 w 200"/>
                    <a:gd name="T15" fmla="*/ 0 h 153"/>
                    <a:gd name="T16" fmla="*/ 0 w 200"/>
                    <a:gd name="T17" fmla="*/ 0 h 153"/>
                    <a:gd name="T18" fmla="*/ 0 w 200"/>
                    <a:gd name="T19" fmla="*/ 0 h 15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00" h="153">
                      <a:moveTo>
                        <a:pt x="193" y="11"/>
                      </a:moveTo>
                      <a:lnTo>
                        <a:pt x="187" y="85"/>
                      </a:lnTo>
                      <a:lnTo>
                        <a:pt x="200" y="103"/>
                      </a:lnTo>
                      <a:lnTo>
                        <a:pt x="155" y="153"/>
                      </a:lnTo>
                      <a:lnTo>
                        <a:pt x="94" y="153"/>
                      </a:lnTo>
                      <a:lnTo>
                        <a:pt x="25" y="130"/>
                      </a:lnTo>
                      <a:lnTo>
                        <a:pt x="0" y="101"/>
                      </a:lnTo>
                      <a:lnTo>
                        <a:pt x="14" y="80"/>
                      </a:lnTo>
                      <a:lnTo>
                        <a:pt x="18" y="0"/>
                      </a:lnTo>
                      <a:lnTo>
                        <a:pt x="193" y="11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15" name="Rectangle 99"/>
              <p:cNvSpPr>
                <a:spLocks noChangeArrowheads="1"/>
              </p:cNvSpPr>
              <p:nvPr/>
            </p:nvSpPr>
            <p:spPr bwMode="auto">
              <a:xfrm flipH="1">
                <a:off x="3868" y="2951"/>
                <a:ext cx="75" cy="233"/>
              </a:xfrm>
              <a:prstGeom prst="rect">
                <a:avLst/>
              </a:prstGeom>
              <a:solidFill>
                <a:srgbClr val="606060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16" name="Group 100"/>
              <p:cNvGrpSpPr>
                <a:grpSpLocks/>
              </p:cNvGrpSpPr>
              <p:nvPr/>
            </p:nvGrpSpPr>
            <p:grpSpPr bwMode="auto">
              <a:xfrm flipH="1">
                <a:off x="3710" y="2866"/>
                <a:ext cx="353" cy="121"/>
                <a:chOff x="2524" y="2335"/>
                <a:chExt cx="141" cy="50"/>
              </a:xfrm>
            </p:grpSpPr>
            <p:sp>
              <p:nvSpPr>
                <p:cNvPr id="66" name="Freeform 101"/>
                <p:cNvSpPr>
                  <a:spLocks/>
                </p:cNvSpPr>
                <p:nvPr/>
              </p:nvSpPr>
              <p:spPr bwMode="auto">
                <a:xfrm>
                  <a:off x="2524" y="2335"/>
                  <a:ext cx="141" cy="50"/>
                </a:xfrm>
                <a:custGeom>
                  <a:avLst/>
                  <a:gdLst>
                    <a:gd name="T0" fmla="*/ 0 w 987"/>
                    <a:gd name="T1" fmla="*/ 0 h 347"/>
                    <a:gd name="T2" fmla="*/ 0 w 987"/>
                    <a:gd name="T3" fmla="*/ 0 h 347"/>
                    <a:gd name="T4" fmla="*/ 0 w 987"/>
                    <a:gd name="T5" fmla="*/ 0 h 347"/>
                    <a:gd name="T6" fmla="*/ 0 w 987"/>
                    <a:gd name="T7" fmla="*/ 0 h 347"/>
                    <a:gd name="T8" fmla="*/ 0 w 987"/>
                    <a:gd name="T9" fmla="*/ 0 h 347"/>
                    <a:gd name="T10" fmla="*/ 0 w 987"/>
                    <a:gd name="T11" fmla="*/ 0 h 347"/>
                    <a:gd name="T12" fmla="*/ 0 w 987"/>
                    <a:gd name="T13" fmla="*/ 0 h 347"/>
                    <a:gd name="T14" fmla="*/ 0 w 987"/>
                    <a:gd name="T15" fmla="*/ 0 h 34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987" h="347">
                      <a:moveTo>
                        <a:pt x="987" y="181"/>
                      </a:moveTo>
                      <a:lnTo>
                        <a:pt x="981" y="289"/>
                      </a:lnTo>
                      <a:lnTo>
                        <a:pt x="656" y="347"/>
                      </a:lnTo>
                      <a:lnTo>
                        <a:pt x="298" y="347"/>
                      </a:lnTo>
                      <a:lnTo>
                        <a:pt x="17" y="259"/>
                      </a:lnTo>
                      <a:lnTo>
                        <a:pt x="0" y="9"/>
                      </a:lnTo>
                      <a:lnTo>
                        <a:pt x="557" y="0"/>
                      </a:lnTo>
                      <a:lnTo>
                        <a:pt x="987" y="181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7" name="Freeform 102"/>
                <p:cNvSpPr>
                  <a:spLocks/>
                </p:cNvSpPr>
                <p:nvPr/>
              </p:nvSpPr>
              <p:spPr bwMode="auto">
                <a:xfrm>
                  <a:off x="2527" y="2354"/>
                  <a:ext cx="135" cy="28"/>
                </a:xfrm>
                <a:custGeom>
                  <a:avLst/>
                  <a:gdLst>
                    <a:gd name="T0" fmla="*/ 0 w 940"/>
                    <a:gd name="T1" fmla="*/ 0 h 199"/>
                    <a:gd name="T2" fmla="*/ 0 w 940"/>
                    <a:gd name="T3" fmla="*/ 0 h 199"/>
                    <a:gd name="T4" fmla="*/ 0 w 940"/>
                    <a:gd name="T5" fmla="*/ 0 h 199"/>
                    <a:gd name="T6" fmla="*/ 0 w 940"/>
                    <a:gd name="T7" fmla="*/ 0 h 199"/>
                    <a:gd name="T8" fmla="*/ 0 w 940"/>
                    <a:gd name="T9" fmla="*/ 0 h 199"/>
                    <a:gd name="T10" fmla="*/ 0 w 940"/>
                    <a:gd name="T11" fmla="*/ 0 h 199"/>
                    <a:gd name="T12" fmla="*/ 0 w 940"/>
                    <a:gd name="T13" fmla="*/ 0 h 199"/>
                    <a:gd name="T14" fmla="*/ 0 w 940"/>
                    <a:gd name="T15" fmla="*/ 0 h 199"/>
                    <a:gd name="T16" fmla="*/ 0 w 940"/>
                    <a:gd name="T17" fmla="*/ 0 h 19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940" h="199">
                      <a:moveTo>
                        <a:pt x="940" y="68"/>
                      </a:moveTo>
                      <a:lnTo>
                        <a:pt x="935" y="146"/>
                      </a:lnTo>
                      <a:lnTo>
                        <a:pt x="643" y="199"/>
                      </a:lnTo>
                      <a:lnTo>
                        <a:pt x="263" y="199"/>
                      </a:lnTo>
                      <a:lnTo>
                        <a:pt x="0" y="107"/>
                      </a:lnTo>
                      <a:lnTo>
                        <a:pt x="0" y="0"/>
                      </a:lnTo>
                      <a:lnTo>
                        <a:pt x="252" y="107"/>
                      </a:lnTo>
                      <a:lnTo>
                        <a:pt x="638" y="112"/>
                      </a:lnTo>
                      <a:lnTo>
                        <a:pt x="940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17" name="Freeform 103"/>
              <p:cNvSpPr>
                <a:spLocks/>
              </p:cNvSpPr>
              <p:nvPr/>
            </p:nvSpPr>
            <p:spPr bwMode="auto">
              <a:xfrm flipH="1">
                <a:off x="3592" y="2740"/>
                <a:ext cx="481" cy="437"/>
              </a:xfrm>
              <a:custGeom>
                <a:avLst/>
                <a:gdLst>
                  <a:gd name="T0" fmla="*/ 3 w 1344"/>
                  <a:gd name="T1" fmla="*/ 1 h 1258"/>
                  <a:gd name="T2" fmla="*/ 3 w 1344"/>
                  <a:gd name="T3" fmla="*/ 1 h 1258"/>
                  <a:gd name="T4" fmla="*/ 3 w 1344"/>
                  <a:gd name="T5" fmla="*/ 1 h 1258"/>
                  <a:gd name="T6" fmla="*/ 3 w 1344"/>
                  <a:gd name="T7" fmla="*/ 1 h 1258"/>
                  <a:gd name="T8" fmla="*/ 3 w 1344"/>
                  <a:gd name="T9" fmla="*/ 0 h 1258"/>
                  <a:gd name="T10" fmla="*/ 3 w 1344"/>
                  <a:gd name="T11" fmla="*/ 0 h 1258"/>
                  <a:gd name="T12" fmla="*/ 2 w 1344"/>
                  <a:gd name="T13" fmla="*/ 0 h 1258"/>
                  <a:gd name="T14" fmla="*/ 2 w 1344"/>
                  <a:gd name="T15" fmla="*/ 0 h 1258"/>
                  <a:gd name="T16" fmla="*/ 2 w 1344"/>
                  <a:gd name="T17" fmla="*/ 0 h 1258"/>
                  <a:gd name="T18" fmla="*/ 1 w 1344"/>
                  <a:gd name="T19" fmla="*/ 0 h 1258"/>
                  <a:gd name="T20" fmla="*/ 1 w 1344"/>
                  <a:gd name="T21" fmla="*/ 0 h 1258"/>
                  <a:gd name="T22" fmla="*/ 1 w 1344"/>
                  <a:gd name="T23" fmla="*/ 0 h 1258"/>
                  <a:gd name="T24" fmla="*/ 1 w 1344"/>
                  <a:gd name="T25" fmla="*/ 0 h 1258"/>
                  <a:gd name="T26" fmla="*/ 1 w 1344"/>
                  <a:gd name="T27" fmla="*/ 0 h 1258"/>
                  <a:gd name="T28" fmla="*/ 1 w 1344"/>
                  <a:gd name="T29" fmla="*/ 0 h 1258"/>
                  <a:gd name="T30" fmla="*/ 1 w 1344"/>
                  <a:gd name="T31" fmla="*/ 0 h 1258"/>
                  <a:gd name="T32" fmla="*/ 1 w 1344"/>
                  <a:gd name="T33" fmla="*/ 0 h 1258"/>
                  <a:gd name="T34" fmla="*/ 1 w 1344"/>
                  <a:gd name="T35" fmla="*/ 0 h 1258"/>
                  <a:gd name="T36" fmla="*/ 1 w 1344"/>
                  <a:gd name="T37" fmla="*/ 0 h 1258"/>
                  <a:gd name="T38" fmla="*/ 1 w 1344"/>
                  <a:gd name="T39" fmla="*/ 0 h 1258"/>
                  <a:gd name="T40" fmla="*/ 0 w 1344"/>
                  <a:gd name="T41" fmla="*/ 0 h 1258"/>
                  <a:gd name="T42" fmla="*/ 0 w 1344"/>
                  <a:gd name="T43" fmla="*/ 0 h 1258"/>
                  <a:gd name="T44" fmla="*/ 0 w 1344"/>
                  <a:gd name="T45" fmla="*/ 0 h 1258"/>
                  <a:gd name="T46" fmla="*/ 0 w 1344"/>
                  <a:gd name="T47" fmla="*/ 0 h 1258"/>
                  <a:gd name="T48" fmla="*/ 0 w 1344"/>
                  <a:gd name="T49" fmla="*/ 0 h 1258"/>
                  <a:gd name="T50" fmla="*/ 0 w 1344"/>
                  <a:gd name="T51" fmla="*/ 0 h 1258"/>
                  <a:gd name="T52" fmla="*/ 0 w 1344"/>
                  <a:gd name="T53" fmla="*/ 1 h 1258"/>
                  <a:gd name="T54" fmla="*/ 0 w 1344"/>
                  <a:gd name="T55" fmla="*/ 1 h 1258"/>
                  <a:gd name="T56" fmla="*/ 0 w 1344"/>
                  <a:gd name="T57" fmla="*/ 1 h 1258"/>
                  <a:gd name="T58" fmla="*/ 0 w 1344"/>
                  <a:gd name="T59" fmla="*/ 1 h 1258"/>
                  <a:gd name="T60" fmla="*/ 0 w 1344"/>
                  <a:gd name="T61" fmla="*/ 1 h 1258"/>
                  <a:gd name="T62" fmla="*/ 0 w 1344"/>
                  <a:gd name="T63" fmla="*/ 1 h 1258"/>
                  <a:gd name="T64" fmla="*/ 0 w 1344"/>
                  <a:gd name="T65" fmla="*/ 1 h 1258"/>
                  <a:gd name="T66" fmla="*/ 0 w 1344"/>
                  <a:gd name="T67" fmla="*/ 1 h 1258"/>
                  <a:gd name="T68" fmla="*/ 0 w 1344"/>
                  <a:gd name="T69" fmla="*/ 1 h 1258"/>
                  <a:gd name="T70" fmla="*/ 1 w 1344"/>
                  <a:gd name="T71" fmla="*/ 1 h 1258"/>
                  <a:gd name="T72" fmla="*/ 1 w 1344"/>
                  <a:gd name="T73" fmla="*/ 1 h 1258"/>
                  <a:gd name="T74" fmla="*/ 1 w 1344"/>
                  <a:gd name="T75" fmla="*/ 1 h 1258"/>
                  <a:gd name="T76" fmla="*/ 1 w 1344"/>
                  <a:gd name="T77" fmla="*/ 1 h 1258"/>
                  <a:gd name="T78" fmla="*/ 1 w 1344"/>
                  <a:gd name="T79" fmla="*/ 1 h 1258"/>
                  <a:gd name="T80" fmla="*/ 1 w 1344"/>
                  <a:gd name="T81" fmla="*/ 1 h 1258"/>
                  <a:gd name="T82" fmla="*/ 1 w 1344"/>
                  <a:gd name="T83" fmla="*/ 1 h 1258"/>
                  <a:gd name="T84" fmla="*/ 2 w 1344"/>
                  <a:gd name="T85" fmla="*/ 1 h 1258"/>
                  <a:gd name="T86" fmla="*/ 2 w 1344"/>
                  <a:gd name="T87" fmla="*/ 1 h 1258"/>
                  <a:gd name="T88" fmla="*/ 2 w 1344"/>
                  <a:gd name="T89" fmla="*/ 1 h 1258"/>
                  <a:gd name="T90" fmla="*/ 2 w 1344"/>
                  <a:gd name="T91" fmla="*/ 1 h 1258"/>
                  <a:gd name="T92" fmla="*/ 2 w 1344"/>
                  <a:gd name="T93" fmla="*/ 2 h 1258"/>
                  <a:gd name="T94" fmla="*/ 2 w 1344"/>
                  <a:gd name="T95" fmla="*/ 2 h 1258"/>
                  <a:gd name="T96" fmla="*/ 2 w 1344"/>
                  <a:gd name="T97" fmla="*/ 2 h 1258"/>
                  <a:gd name="T98" fmla="*/ 2 w 1344"/>
                  <a:gd name="T99" fmla="*/ 2 h 1258"/>
                  <a:gd name="T100" fmla="*/ 3 w 1344"/>
                  <a:gd name="T101" fmla="*/ 2 h 1258"/>
                  <a:gd name="T102" fmla="*/ 3 w 1344"/>
                  <a:gd name="T103" fmla="*/ 2 h 1258"/>
                  <a:gd name="T104" fmla="*/ 3 w 1344"/>
                  <a:gd name="T105" fmla="*/ 2 h 1258"/>
                  <a:gd name="T106" fmla="*/ 3 w 1344"/>
                  <a:gd name="T107" fmla="*/ 2 h 1258"/>
                  <a:gd name="T108" fmla="*/ 3 w 1344"/>
                  <a:gd name="T109" fmla="*/ 2 h 1258"/>
                  <a:gd name="T110" fmla="*/ 3 w 1344"/>
                  <a:gd name="T111" fmla="*/ 1 h 1258"/>
                  <a:gd name="T112" fmla="*/ 3 w 1344"/>
                  <a:gd name="T113" fmla="*/ 1 h 125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344" h="1258">
                    <a:moveTo>
                      <a:pt x="1338" y="708"/>
                    </a:moveTo>
                    <a:lnTo>
                      <a:pt x="1331" y="582"/>
                    </a:lnTo>
                    <a:lnTo>
                      <a:pt x="1333" y="448"/>
                    </a:lnTo>
                    <a:lnTo>
                      <a:pt x="1328" y="346"/>
                    </a:lnTo>
                    <a:lnTo>
                      <a:pt x="1270" y="284"/>
                    </a:lnTo>
                    <a:lnTo>
                      <a:pt x="1200" y="249"/>
                    </a:lnTo>
                    <a:lnTo>
                      <a:pt x="1040" y="191"/>
                    </a:lnTo>
                    <a:lnTo>
                      <a:pt x="805" y="134"/>
                    </a:lnTo>
                    <a:lnTo>
                      <a:pt x="760" y="130"/>
                    </a:lnTo>
                    <a:lnTo>
                      <a:pt x="729" y="134"/>
                    </a:lnTo>
                    <a:lnTo>
                      <a:pt x="722" y="121"/>
                    </a:lnTo>
                    <a:lnTo>
                      <a:pt x="708" y="109"/>
                    </a:lnTo>
                    <a:lnTo>
                      <a:pt x="693" y="112"/>
                    </a:lnTo>
                    <a:lnTo>
                      <a:pt x="673" y="113"/>
                    </a:lnTo>
                    <a:lnTo>
                      <a:pt x="665" y="90"/>
                    </a:lnTo>
                    <a:lnTo>
                      <a:pt x="647" y="76"/>
                    </a:lnTo>
                    <a:lnTo>
                      <a:pt x="628" y="73"/>
                    </a:lnTo>
                    <a:lnTo>
                      <a:pt x="605" y="73"/>
                    </a:lnTo>
                    <a:lnTo>
                      <a:pt x="608" y="53"/>
                    </a:lnTo>
                    <a:lnTo>
                      <a:pt x="580" y="0"/>
                    </a:lnTo>
                    <a:lnTo>
                      <a:pt x="32" y="14"/>
                    </a:lnTo>
                    <a:lnTo>
                      <a:pt x="35" y="71"/>
                    </a:lnTo>
                    <a:lnTo>
                      <a:pt x="24" y="121"/>
                    </a:lnTo>
                    <a:lnTo>
                      <a:pt x="16" y="157"/>
                    </a:lnTo>
                    <a:lnTo>
                      <a:pt x="7" y="202"/>
                    </a:lnTo>
                    <a:lnTo>
                      <a:pt x="0" y="275"/>
                    </a:lnTo>
                    <a:lnTo>
                      <a:pt x="8" y="318"/>
                    </a:lnTo>
                    <a:lnTo>
                      <a:pt x="24" y="358"/>
                    </a:lnTo>
                    <a:lnTo>
                      <a:pt x="44" y="393"/>
                    </a:lnTo>
                    <a:lnTo>
                      <a:pt x="69" y="405"/>
                    </a:lnTo>
                    <a:lnTo>
                      <a:pt x="109" y="416"/>
                    </a:lnTo>
                    <a:lnTo>
                      <a:pt x="161" y="434"/>
                    </a:lnTo>
                    <a:lnTo>
                      <a:pt x="185" y="461"/>
                    </a:lnTo>
                    <a:lnTo>
                      <a:pt x="214" y="486"/>
                    </a:lnTo>
                    <a:lnTo>
                      <a:pt x="257" y="506"/>
                    </a:lnTo>
                    <a:lnTo>
                      <a:pt x="310" y="523"/>
                    </a:lnTo>
                    <a:lnTo>
                      <a:pt x="393" y="533"/>
                    </a:lnTo>
                    <a:lnTo>
                      <a:pt x="464" y="533"/>
                    </a:lnTo>
                    <a:lnTo>
                      <a:pt x="518" y="527"/>
                    </a:lnTo>
                    <a:lnTo>
                      <a:pt x="568" y="523"/>
                    </a:lnTo>
                    <a:lnTo>
                      <a:pt x="605" y="542"/>
                    </a:lnTo>
                    <a:lnTo>
                      <a:pt x="676" y="538"/>
                    </a:lnTo>
                    <a:lnTo>
                      <a:pt x="962" y="579"/>
                    </a:lnTo>
                    <a:lnTo>
                      <a:pt x="1039" y="588"/>
                    </a:lnTo>
                    <a:lnTo>
                      <a:pt x="1011" y="758"/>
                    </a:lnTo>
                    <a:lnTo>
                      <a:pt x="1008" y="845"/>
                    </a:lnTo>
                    <a:lnTo>
                      <a:pt x="1025" y="957"/>
                    </a:lnTo>
                    <a:lnTo>
                      <a:pt x="1042" y="1088"/>
                    </a:lnTo>
                    <a:lnTo>
                      <a:pt x="1042" y="1223"/>
                    </a:lnTo>
                    <a:lnTo>
                      <a:pt x="1109" y="1243"/>
                    </a:lnTo>
                    <a:lnTo>
                      <a:pt x="1194" y="1252"/>
                    </a:lnTo>
                    <a:lnTo>
                      <a:pt x="1266" y="1258"/>
                    </a:lnTo>
                    <a:lnTo>
                      <a:pt x="1344" y="1249"/>
                    </a:lnTo>
                    <a:lnTo>
                      <a:pt x="1338" y="1124"/>
                    </a:lnTo>
                    <a:lnTo>
                      <a:pt x="1338" y="919"/>
                    </a:lnTo>
                    <a:lnTo>
                      <a:pt x="1338" y="740"/>
                    </a:lnTo>
                    <a:lnTo>
                      <a:pt x="1338" y="708"/>
                    </a:lnTo>
                    <a:close/>
                  </a:path>
                </a:pathLst>
              </a:custGeom>
              <a:solidFill>
                <a:srgbClr val="60606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8" name="Freeform 104"/>
              <p:cNvSpPr>
                <a:spLocks/>
              </p:cNvSpPr>
              <p:nvPr/>
            </p:nvSpPr>
            <p:spPr bwMode="auto">
              <a:xfrm flipH="1">
                <a:off x="3597" y="2759"/>
                <a:ext cx="471" cy="410"/>
              </a:xfrm>
              <a:custGeom>
                <a:avLst/>
                <a:gdLst>
                  <a:gd name="T0" fmla="*/ 0 w 1314"/>
                  <a:gd name="T1" fmla="*/ 0 h 1188"/>
                  <a:gd name="T2" fmla="*/ 0 w 1314"/>
                  <a:gd name="T3" fmla="*/ 0 h 1188"/>
                  <a:gd name="T4" fmla="*/ 0 w 1314"/>
                  <a:gd name="T5" fmla="*/ 0 h 1188"/>
                  <a:gd name="T6" fmla="*/ 0 w 1314"/>
                  <a:gd name="T7" fmla="*/ 0 h 1188"/>
                  <a:gd name="T8" fmla="*/ 0 w 1314"/>
                  <a:gd name="T9" fmla="*/ 1 h 1188"/>
                  <a:gd name="T10" fmla="*/ 1 w 1314"/>
                  <a:gd name="T11" fmla="*/ 1 h 1188"/>
                  <a:gd name="T12" fmla="*/ 1 w 1314"/>
                  <a:gd name="T13" fmla="*/ 1 h 1188"/>
                  <a:gd name="T14" fmla="*/ 1 w 1314"/>
                  <a:gd name="T15" fmla="*/ 1 h 1188"/>
                  <a:gd name="T16" fmla="*/ 1 w 1314"/>
                  <a:gd name="T17" fmla="*/ 1 h 1188"/>
                  <a:gd name="T18" fmla="*/ 1 w 1314"/>
                  <a:gd name="T19" fmla="*/ 1 h 1188"/>
                  <a:gd name="T20" fmla="*/ 1 w 1314"/>
                  <a:gd name="T21" fmla="*/ 1 h 1188"/>
                  <a:gd name="T22" fmla="*/ 1 w 1314"/>
                  <a:gd name="T23" fmla="*/ 1 h 1188"/>
                  <a:gd name="T24" fmla="*/ 2 w 1314"/>
                  <a:gd name="T25" fmla="*/ 1 h 1188"/>
                  <a:gd name="T26" fmla="*/ 2 w 1314"/>
                  <a:gd name="T27" fmla="*/ 1 h 1188"/>
                  <a:gd name="T28" fmla="*/ 2 w 1314"/>
                  <a:gd name="T29" fmla="*/ 2 h 1188"/>
                  <a:gd name="T30" fmla="*/ 3 w 1314"/>
                  <a:gd name="T31" fmla="*/ 2 h 1188"/>
                  <a:gd name="T32" fmla="*/ 3 w 1314"/>
                  <a:gd name="T33" fmla="*/ 1 h 1188"/>
                  <a:gd name="T34" fmla="*/ 3 w 1314"/>
                  <a:gd name="T35" fmla="*/ 1 h 1188"/>
                  <a:gd name="T36" fmla="*/ 3 w 1314"/>
                  <a:gd name="T37" fmla="*/ 1 h 1188"/>
                  <a:gd name="T38" fmla="*/ 3 w 1314"/>
                  <a:gd name="T39" fmla="*/ 0 h 1188"/>
                  <a:gd name="T40" fmla="*/ 2 w 1314"/>
                  <a:gd name="T41" fmla="*/ 0 h 1188"/>
                  <a:gd name="T42" fmla="*/ 1 w 1314"/>
                  <a:gd name="T43" fmla="*/ 0 h 1188"/>
                  <a:gd name="T44" fmla="*/ 1 w 1314"/>
                  <a:gd name="T45" fmla="*/ 0 h 1188"/>
                  <a:gd name="T46" fmla="*/ 1 w 1314"/>
                  <a:gd name="T47" fmla="*/ 0 h 1188"/>
                  <a:gd name="T48" fmla="*/ 1 w 1314"/>
                  <a:gd name="T49" fmla="*/ 0 h 1188"/>
                  <a:gd name="T50" fmla="*/ 1 w 1314"/>
                  <a:gd name="T51" fmla="*/ 0 h 1188"/>
                  <a:gd name="T52" fmla="*/ 1 w 1314"/>
                  <a:gd name="T53" fmla="*/ 0 h 1188"/>
                  <a:gd name="T54" fmla="*/ 1 w 1314"/>
                  <a:gd name="T55" fmla="*/ 0 h 1188"/>
                  <a:gd name="T56" fmla="*/ 1 w 1314"/>
                  <a:gd name="T57" fmla="*/ 0 h 1188"/>
                  <a:gd name="T58" fmla="*/ 1 w 1314"/>
                  <a:gd name="T59" fmla="*/ 0 h 1188"/>
                  <a:gd name="T60" fmla="*/ 1 w 1314"/>
                  <a:gd name="T61" fmla="*/ 0 h 1188"/>
                  <a:gd name="T62" fmla="*/ 1 w 1314"/>
                  <a:gd name="T63" fmla="*/ 0 h 1188"/>
                  <a:gd name="T64" fmla="*/ 1 w 1314"/>
                  <a:gd name="T65" fmla="*/ 0 h 1188"/>
                  <a:gd name="T66" fmla="*/ 1 w 1314"/>
                  <a:gd name="T67" fmla="*/ 0 h 1188"/>
                  <a:gd name="T68" fmla="*/ 1 w 1314"/>
                  <a:gd name="T69" fmla="*/ 0 h 1188"/>
                  <a:gd name="T70" fmla="*/ 0 w 1314"/>
                  <a:gd name="T71" fmla="*/ 0 h 1188"/>
                  <a:gd name="T72" fmla="*/ 0 w 1314"/>
                  <a:gd name="T73" fmla="*/ 0 h 1188"/>
                  <a:gd name="T74" fmla="*/ 0 w 1314"/>
                  <a:gd name="T75" fmla="*/ 0 h 1188"/>
                  <a:gd name="T76" fmla="*/ 0 w 1314"/>
                  <a:gd name="T77" fmla="*/ 0 h 118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314" h="1188">
                    <a:moveTo>
                      <a:pt x="44" y="20"/>
                    </a:moveTo>
                    <a:lnTo>
                      <a:pt x="41" y="59"/>
                    </a:lnTo>
                    <a:lnTo>
                      <a:pt x="26" y="44"/>
                    </a:lnTo>
                    <a:lnTo>
                      <a:pt x="8" y="129"/>
                    </a:lnTo>
                    <a:lnTo>
                      <a:pt x="0" y="228"/>
                    </a:lnTo>
                    <a:lnTo>
                      <a:pt x="35" y="329"/>
                    </a:lnTo>
                    <a:lnTo>
                      <a:pt x="116" y="353"/>
                    </a:lnTo>
                    <a:lnTo>
                      <a:pt x="107" y="329"/>
                    </a:lnTo>
                    <a:lnTo>
                      <a:pt x="151" y="364"/>
                    </a:lnTo>
                    <a:lnTo>
                      <a:pt x="189" y="403"/>
                    </a:lnTo>
                    <a:lnTo>
                      <a:pt x="273" y="443"/>
                    </a:lnTo>
                    <a:lnTo>
                      <a:pt x="376" y="452"/>
                    </a:lnTo>
                    <a:lnTo>
                      <a:pt x="501" y="458"/>
                    </a:lnTo>
                    <a:lnTo>
                      <a:pt x="553" y="452"/>
                    </a:lnTo>
                    <a:lnTo>
                      <a:pt x="507" y="432"/>
                    </a:lnTo>
                    <a:lnTo>
                      <a:pt x="487" y="380"/>
                    </a:lnTo>
                    <a:lnTo>
                      <a:pt x="524" y="423"/>
                    </a:lnTo>
                    <a:lnTo>
                      <a:pt x="571" y="449"/>
                    </a:lnTo>
                    <a:lnTo>
                      <a:pt x="614" y="473"/>
                    </a:lnTo>
                    <a:lnTo>
                      <a:pt x="658" y="467"/>
                    </a:lnTo>
                    <a:lnTo>
                      <a:pt x="629" y="446"/>
                    </a:lnTo>
                    <a:lnTo>
                      <a:pt x="600" y="421"/>
                    </a:lnTo>
                    <a:lnTo>
                      <a:pt x="647" y="438"/>
                    </a:lnTo>
                    <a:lnTo>
                      <a:pt x="692" y="473"/>
                    </a:lnTo>
                    <a:lnTo>
                      <a:pt x="844" y="490"/>
                    </a:lnTo>
                    <a:lnTo>
                      <a:pt x="994" y="514"/>
                    </a:lnTo>
                    <a:lnTo>
                      <a:pt x="1039" y="525"/>
                    </a:lnTo>
                    <a:lnTo>
                      <a:pt x="1001" y="747"/>
                    </a:lnTo>
                    <a:lnTo>
                      <a:pt x="1030" y="954"/>
                    </a:lnTo>
                    <a:lnTo>
                      <a:pt x="1033" y="1156"/>
                    </a:lnTo>
                    <a:lnTo>
                      <a:pt x="1129" y="1176"/>
                    </a:lnTo>
                    <a:lnTo>
                      <a:pt x="1213" y="1188"/>
                    </a:lnTo>
                    <a:lnTo>
                      <a:pt x="1314" y="1185"/>
                    </a:lnTo>
                    <a:lnTo>
                      <a:pt x="1309" y="896"/>
                    </a:lnTo>
                    <a:lnTo>
                      <a:pt x="1309" y="654"/>
                    </a:lnTo>
                    <a:lnTo>
                      <a:pt x="1294" y="520"/>
                    </a:lnTo>
                    <a:lnTo>
                      <a:pt x="1307" y="435"/>
                    </a:lnTo>
                    <a:lnTo>
                      <a:pt x="1298" y="342"/>
                    </a:lnTo>
                    <a:lnTo>
                      <a:pt x="1281" y="281"/>
                    </a:lnTo>
                    <a:lnTo>
                      <a:pt x="1208" y="234"/>
                    </a:lnTo>
                    <a:lnTo>
                      <a:pt x="1118" y="193"/>
                    </a:lnTo>
                    <a:lnTo>
                      <a:pt x="943" y="135"/>
                    </a:lnTo>
                    <a:lnTo>
                      <a:pt x="800" y="94"/>
                    </a:lnTo>
                    <a:lnTo>
                      <a:pt x="722" y="88"/>
                    </a:lnTo>
                    <a:lnTo>
                      <a:pt x="689" y="135"/>
                    </a:lnTo>
                    <a:lnTo>
                      <a:pt x="591" y="184"/>
                    </a:lnTo>
                    <a:lnTo>
                      <a:pt x="643" y="141"/>
                    </a:lnTo>
                    <a:lnTo>
                      <a:pt x="684" y="118"/>
                    </a:lnTo>
                    <a:lnTo>
                      <a:pt x="698" y="85"/>
                    </a:lnTo>
                    <a:lnTo>
                      <a:pt x="692" y="70"/>
                    </a:lnTo>
                    <a:lnTo>
                      <a:pt x="664" y="70"/>
                    </a:lnTo>
                    <a:lnTo>
                      <a:pt x="647" y="88"/>
                    </a:lnTo>
                    <a:lnTo>
                      <a:pt x="629" y="105"/>
                    </a:lnTo>
                    <a:lnTo>
                      <a:pt x="585" y="123"/>
                    </a:lnTo>
                    <a:lnTo>
                      <a:pt x="626" y="88"/>
                    </a:lnTo>
                    <a:lnTo>
                      <a:pt x="643" y="61"/>
                    </a:lnTo>
                    <a:lnTo>
                      <a:pt x="631" y="44"/>
                    </a:lnTo>
                    <a:lnTo>
                      <a:pt x="597" y="33"/>
                    </a:lnTo>
                    <a:lnTo>
                      <a:pt x="551" y="74"/>
                    </a:lnTo>
                    <a:lnTo>
                      <a:pt x="507" y="100"/>
                    </a:lnTo>
                    <a:lnTo>
                      <a:pt x="559" y="41"/>
                    </a:lnTo>
                    <a:lnTo>
                      <a:pt x="576" y="18"/>
                    </a:lnTo>
                    <a:lnTo>
                      <a:pt x="576" y="0"/>
                    </a:lnTo>
                    <a:lnTo>
                      <a:pt x="533" y="6"/>
                    </a:lnTo>
                    <a:lnTo>
                      <a:pt x="493" y="36"/>
                    </a:lnTo>
                    <a:lnTo>
                      <a:pt x="466" y="56"/>
                    </a:lnTo>
                    <a:lnTo>
                      <a:pt x="341" y="67"/>
                    </a:lnTo>
                    <a:lnTo>
                      <a:pt x="344" y="36"/>
                    </a:lnTo>
                    <a:lnTo>
                      <a:pt x="308" y="23"/>
                    </a:lnTo>
                    <a:lnTo>
                      <a:pt x="308" y="64"/>
                    </a:lnTo>
                    <a:lnTo>
                      <a:pt x="270" y="74"/>
                    </a:lnTo>
                    <a:lnTo>
                      <a:pt x="189" y="85"/>
                    </a:lnTo>
                    <a:lnTo>
                      <a:pt x="195" y="41"/>
                    </a:lnTo>
                    <a:lnTo>
                      <a:pt x="165" y="41"/>
                    </a:lnTo>
                    <a:lnTo>
                      <a:pt x="162" y="85"/>
                    </a:lnTo>
                    <a:lnTo>
                      <a:pt x="116" y="82"/>
                    </a:lnTo>
                    <a:lnTo>
                      <a:pt x="66" y="70"/>
                    </a:lnTo>
                    <a:lnTo>
                      <a:pt x="64" y="36"/>
                    </a:lnTo>
                    <a:lnTo>
                      <a:pt x="44" y="2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9" name="Freeform 105"/>
              <p:cNvSpPr>
                <a:spLocks/>
              </p:cNvSpPr>
              <p:nvPr/>
            </p:nvSpPr>
            <p:spPr bwMode="auto">
              <a:xfrm flipH="1">
                <a:off x="3938" y="2827"/>
                <a:ext cx="65" cy="10"/>
              </a:xfrm>
              <a:custGeom>
                <a:avLst/>
                <a:gdLst>
                  <a:gd name="T0" fmla="*/ 0 w 179"/>
                  <a:gd name="T1" fmla="*/ 0 h 30"/>
                  <a:gd name="T2" fmla="*/ 0 w 179"/>
                  <a:gd name="T3" fmla="*/ 0 h 30"/>
                  <a:gd name="T4" fmla="*/ 0 w 179"/>
                  <a:gd name="T5" fmla="*/ 0 h 30"/>
                  <a:gd name="T6" fmla="*/ 0 w 179"/>
                  <a:gd name="T7" fmla="*/ 0 h 3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9" h="30">
                    <a:moveTo>
                      <a:pt x="0" y="0"/>
                    </a:moveTo>
                    <a:lnTo>
                      <a:pt x="84" y="30"/>
                    </a:lnTo>
                    <a:lnTo>
                      <a:pt x="179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0" name="Freeform 106"/>
              <p:cNvSpPr>
                <a:spLocks/>
              </p:cNvSpPr>
              <p:nvPr/>
            </p:nvSpPr>
            <p:spPr bwMode="auto">
              <a:xfrm flipH="1">
                <a:off x="4028" y="2808"/>
                <a:ext cx="37" cy="14"/>
              </a:xfrm>
              <a:custGeom>
                <a:avLst/>
                <a:gdLst>
                  <a:gd name="T0" fmla="*/ 0 w 109"/>
                  <a:gd name="T1" fmla="*/ 0 h 36"/>
                  <a:gd name="T2" fmla="*/ 0 w 109"/>
                  <a:gd name="T3" fmla="*/ 0 h 36"/>
                  <a:gd name="T4" fmla="*/ 0 w 109"/>
                  <a:gd name="T5" fmla="*/ 0 h 36"/>
                  <a:gd name="T6" fmla="*/ 0 w 109"/>
                  <a:gd name="T7" fmla="*/ 0 h 36"/>
                  <a:gd name="T8" fmla="*/ 0 w 109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9" h="36">
                    <a:moveTo>
                      <a:pt x="0" y="0"/>
                    </a:moveTo>
                    <a:lnTo>
                      <a:pt x="29" y="23"/>
                    </a:lnTo>
                    <a:lnTo>
                      <a:pt x="109" y="34"/>
                    </a:lnTo>
                    <a:lnTo>
                      <a:pt x="27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1" name="Freeform 107"/>
              <p:cNvSpPr>
                <a:spLocks/>
              </p:cNvSpPr>
              <p:nvPr/>
            </p:nvSpPr>
            <p:spPr bwMode="auto">
              <a:xfrm flipH="1">
                <a:off x="3843" y="2798"/>
                <a:ext cx="60" cy="31"/>
              </a:xfrm>
              <a:custGeom>
                <a:avLst/>
                <a:gdLst>
                  <a:gd name="T0" fmla="*/ 0 w 167"/>
                  <a:gd name="T1" fmla="*/ 0 h 91"/>
                  <a:gd name="T2" fmla="*/ 0 w 167"/>
                  <a:gd name="T3" fmla="*/ 0 h 91"/>
                  <a:gd name="T4" fmla="*/ 0 w 167"/>
                  <a:gd name="T5" fmla="*/ 0 h 91"/>
                  <a:gd name="T6" fmla="*/ 0 w 167"/>
                  <a:gd name="T7" fmla="*/ 0 h 91"/>
                  <a:gd name="T8" fmla="*/ 0 w 167"/>
                  <a:gd name="T9" fmla="*/ 0 h 91"/>
                  <a:gd name="T10" fmla="*/ 0 w 167"/>
                  <a:gd name="T11" fmla="*/ 0 h 91"/>
                  <a:gd name="T12" fmla="*/ 0 w 167"/>
                  <a:gd name="T13" fmla="*/ 0 h 91"/>
                  <a:gd name="T14" fmla="*/ 0 w 167"/>
                  <a:gd name="T15" fmla="*/ 0 h 91"/>
                  <a:gd name="T16" fmla="*/ 0 w 167"/>
                  <a:gd name="T17" fmla="*/ 0 h 9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7" h="91">
                    <a:moveTo>
                      <a:pt x="0" y="0"/>
                    </a:moveTo>
                    <a:lnTo>
                      <a:pt x="75" y="8"/>
                    </a:lnTo>
                    <a:lnTo>
                      <a:pt x="90" y="20"/>
                    </a:lnTo>
                    <a:lnTo>
                      <a:pt x="90" y="48"/>
                    </a:lnTo>
                    <a:lnTo>
                      <a:pt x="95" y="79"/>
                    </a:lnTo>
                    <a:lnTo>
                      <a:pt x="167" y="91"/>
                    </a:lnTo>
                    <a:lnTo>
                      <a:pt x="81" y="88"/>
                    </a:lnTo>
                    <a:lnTo>
                      <a:pt x="66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2" name="Freeform 108"/>
              <p:cNvSpPr>
                <a:spLocks/>
              </p:cNvSpPr>
              <p:nvPr/>
            </p:nvSpPr>
            <p:spPr bwMode="auto">
              <a:xfrm flipH="1">
                <a:off x="3648" y="2871"/>
                <a:ext cx="195" cy="48"/>
              </a:xfrm>
              <a:custGeom>
                <a:avLst/>
                <a:gdLst>
                  <a:gd name="T0" fmla="*/ 0 w 544"/>
                  <a:gd name="T1" fmla="*/ 0 h 136"/>
                  <a:gd name="T2" fmla="*/ 0 w 544"/>
                  <a:gd name="T3" fmla="*/ 0 h 136"/>
                  <a:gd name="T4" fmla="*/ 1 w 544"/>
                  <a:gd name="T5" fmla="*/ 0 h 136"/>
                  <a:gd name="T6" fmla="*/ 1 w 544"/>
                  <a:gd name="T7" fmla="*/ 0 h 136"/>
                  <a:gd name="T8" fmla="*/ 1 w 544"/>
                  <a:gd name="T9" fmla="*/ 0 h 136"/>
                  <a:gd name="T10" fmla="*/ 1 w 544"/>
                  <a:gd name="T11" fmla="*/ 0 h 136"/>
                  <a:gd name="T12" fmla="*/ 1 w 544"/>
                  <a:gd name="T13" fmla="*/ 0 h 136"/>
                  <a:gd name="T14" fmla="*/ 1 w 544"/>
                  <a:gd name="T15" fmla="*/ 0 h 136"/>
                  <a:gd name="T16" fmla="*/ 1 w 544"/>
                  <a:gd name="T17" fmla="*/ 0 h 136"/>
                  <a:gd name="T18" fmla="*/ 1 w 544"/>
                  <a:gd name="T19" fmla="*/ 0 h 136"/>
                  <a:gd name="T20" fmla="*/ 1 w 544"/>
                  <a:gd name="T21" fmla="*/ 0 h 136"/>
                  <a:gd name="T22" fmla="*/ 0 w 544"/>
                  <a:gd name="T23" fmla="*/ 0 h 136"/>
                  <a:gd name="T24" fmla="*/ 0 w 544"/>
                  <a:gd name="T25" fmla="*/ 0 h 136"/>
                  <a:gd name="T26" fmla="*/ 0 w 544"/>
                  <a:gd name="T27" fmla="*/ 0 h 1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44" h="136">
                    <a:moveTo>
                      <a:pt x="0" y="0"/>
                    </a:moveTo>
                    <a:lnTo>
                      <a:pt x="138" y="7"/>
                    </a:lnTo>
                    <a:lnTo>
                      <a:pt x="280" y="40"/>
                    </a:lnTo>
                    <a:lnTo>
                      <a:pt x="385" y="46"/>
                    </a:lnTo>
                    <a:lnTo>
                      <a:pt x="470" y="64"/>
                    </a:lnTo>
                    <a:lnTo>
                      <a:pt x="503" y="110"/>
                    </a:lnTo>
                    <a:lnTo>
                      <a:pt x="544" y="136"/>
                    </a:lnTo>
                    <a:lnTo>
                      <a:pt x="503" y="127"/>
                    </a:lnTo>
                    <a:lnTo>
                      <a:pt x="465" y="76"/>
                    </a:lnTo>
                    <a:lnTo>
                      <a:pt x="350" y="53"/>
                    </a:lnTo>
                    <a:lnTo>
                      <a:pt x="280" y="53"/>
                    </a:lnTo>
                    <a:lnTo>
                      <a:pt x="225" y="40"/>
                    </a:lnTo>
                    <a:lnTo>
                      <a:pt x="131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3" name="Freeform 109"/>
              <p:cNvSpPr>
                <a:spLocks/>
              </p:cNvSpPr>
              <p:nvPr/>
            </p:nvSpPr>
            <p:spPr bwMode="auto">
              <a:xfrm flipH="1">
                <a:off x="3868" y="2235"/>
                <a:ext cx="170" cy="179"/>
              </a:xfrm>
              <a:custGeom>
                <a:avLst/>
                <a:gdLst>
                  <a:gd name="T0" fmla="*/ 1 w 472"/>
                  <a:gd name="T1" fmla="*/ 0 h 520"/>
                  <a:gd name="T2" fmla="*/ 1 w 472"/>
                  <a:gd name="T3" fmla="*/ 0 h 520"/>
                  <a:gd name="T4" fmla="*/ 1 w 472"/>
                  <a:gd name="T5" fmla="*/ 0 h 520"/>
                  <a:gd name="T6" fmla="*/ 1 w 472"/>
                  <a:gd name="T7" fmla="*/ 0 h 520"/>
                  <a:gd name="T8" fmla="*/ 1 w 472"/>
                  <a:gd name="T9" fmla="*/ 0 h 520"/>
                  <a:gd name="T10" fmla="*/ 1 w 472"/>
                  <a:gd name="T11" fmla="*/ 0 h 520"/>
                  <a:gd name="T12" fmla="*/ 1 w 472"/>
                  <a:gd name="T13" fmla="*/ 0 h 520"/>
                  <a:gd name="T14" fmla="*/ 1 w 472"/>
                  <a:gd name="T15" fmla="*/ 0 h 520"/>
                  <a:gd name="T16" fmla="*/ 1 w 472"/>
                  <a:gd name="T17" fmla="*/ 0 h 520"/>
                  <a:gd name="T18" fmla="*/ 1 w 472"/>
                  <a:gd name="T19" fmla="*/ 0 h 520"/>
                  <a:gd name="T20" fmla="*/ 1 w 472"/>
                  <a:gd name="T21" fmla="*/ 0 h 520"/>
                  <a:gd name="T22" fmla="*/ 1 w 472"/>
                  <a:gd name="T23" fmla="*/ 0 h 520"/>
                  <a:gd name="T24" fmla="*/ 1 w 472"/>
                  <a:gd name="T25" fmla="*/ 0 h 520"/>
                  <a:gd name="T26" fmla="*/ 1 w 472"/>
                  <a:gd name="T27" fmla="*/ 0 h 520"/>
                  <a:gd name="T28" fmla="*/ 1 w 472"/>
                  <a:gd name="T29" fmla="*/ 0 h 520"/>
                  <a:gd name="T30" fmla="*/ 1 w 472"/>
                  <a:gd name="T31" fmla="*/ 1 h 520"/>
                  <a:gd name="T32" fmla="*/ 1 w 472"/>
                  <a:gd name="T33" fmla="*/ 1 h 520"/>
                  <a:gd name="T34" fmla="*/ 1 w 472"/>
                  <a:gd name="T35" fmla="*/ 1 h 520"/>
                  <a:gd name="T36" fmla="*/ 1 w 472"/>
                  <a:gd name="T37" fmla="*/ 1 h 520"/>
                  <a:gd name="T38" fmla="*/ 1 w 472"/>
                  <a:gd name="T39" fmla="*/ 1 h 520"/>
                  <a:gd name="T40" fmla="*/ 1 w 472"/>
                  <a:gd name="T41" fmla="*/ 1 h 520"/>
                  <a:gd name="T42" fmla="*/ 1 w 472"/>
                  <a:gd name="T43" fmla="*/ 1 h 520"/>
                  <a:gd name="T44" fmla="*/ 1 w 472"/>
                  <a:gd name="T45" fmla="*/ 1 h 520"/>
                  <a:gd name="T46" fmla="*/ 1 w 472"/>
                  <a:gd name="T47" fmla="*/ 1 h 520"/>
                  <a:gd name="T48" fmla="*/ 1 w 472"/>
                  <a:gd name="T49" fmla="*/ 1 h 520"/>
                  <a:gd name="T50" fmla="*/ 1 w 472"/>
                  <a:gd name="T51" fmla="*/ 1 h 520"/>
                  <a:gd name="T52" fmla="*/ 0 w 472"/>
                  <a:gd name="T53" fmla="*/ 1 h 520"/>
                  <a:gd name="T54" fmla="*/ 0 w 472"/>
                  <a:gd name="T55" fmla="*/ 1 h 520"/>
                  <a:gd name="T56" fmla="*/ 0 w 472"/>
                  <a:gd name="T57" fmla="*/ 1 h 520"/>
                  <a:gd name="T58" fmla="*/ 0 w 472"/>
                  <a:gd name="T59" fmla="*/ 0 h 520"/>
                  <a:gd name="T60" fmla="*/ 0 w 472"/>
                  <a:gd name="T61" fmla="*/ 0 h 520"/>
                  <a:gd name="T62" fmla="*/ 0 w 472"/>
                  <a:gd name="T63" fmla="*/ 0 h 520"/>
                  <a:gd name="T64" fmla="*/ 0 w 472"/>
                  <a:gd name="T65" fmla="*/ 0 h 520"/>
                  <a:gd name="T66" fmla="*/ 0 w 472"/>
                  <a:gd name="T67" fmla="*/ 0 h 520"/>
                  <a:gd name="T68" fmla="*/ 0 w 472"/>
                  <a:gd name="T69" fmla="*/ 0 h 520"/>
                  <a:gd name="T70" fmla="*/ 1 w 472"/>
                  <a:gd name="T71" fmla="*/ 0 h 52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472" h="520">
                    <a:moveTo>
                      <a:pt x="318" y="17"/>
                    </a:moveTo>
                    <a:lnTo>
                      <a:pt x="359" y="47"/>
                    </a:lnTo>
                    <a:lnTo>
                      <a:pt x="381" y="84"/>
                    </a:lnTo>
                    <a:lnTo>
                      <a:pt x="402" y="124"/>
                    </a:lnTo>
                    <a:lnTo>
                      <a:pt x="414" y="144"/>
                    </a:lnTo>
                    <a:lnTo>
                      <a:pt x="414" y="167"/>
                    </a:lnTo>
                    <a:lnTo>
                      <a:pt x="404" y="193"/>
                    </a:lnTo>
                    <a:lnTo>
                      <a:pt x="424" y="214"/>
                    </a:lnTo>
                    <a:lnTo>
                      <a:pt x="456" y="270"/>
                    </a:lnTo>
                    <a:lnTo>
                      <a:pt x="472" y="300"/>
                    </a:lnTo>
                    <a:lnTo>
                      <a:pt x="472" y="310"/>
                    </a:lnTo>
                    <a:lnTo>
                      <a:pt x="469" y="320"/>
                    </a:lnTo>
                    <a:lnTo>
                      <a:pt x="455" y="323"/>
                    </a:lnTo>
                    <a:lnTo>
                      <a:pt x="434" y="324"/>
                    </a:lnTo>
                    <a:lnTo>
                      <a:pt x="423" y="328"/>
                    </a:lnTo>
                    <a:lnTo>
                      <a:pt x="424" y="351"/>
                    </a:lnTo>
                    <a:lnTo>
                      <a:pt x="430" y="377"/>
                    </a:lnTo>
                    <a:lnTo>
                      <a:pt x="418" y="392"/>
                    </a:lnTo>
                    <a:lnTo>
                      <a:pt x="422" y="411"/>
                    </a:lnTo>
                    <a:lnTo>
                      <a:pt x="412" y="424"/>
                    </a:lnTo>
                    <a:lnTo>
                      <a:pt x="403" y="458"/>
                    </a:lnTo>
                    <a:lnTo>
                      <a:pt x="388" y="469"/>
                    </a:lnTo>
                    <a:lnTo>
                      <a:pt x="366" y="469"/>
                    </a:lnTo>
                    <a:lnTo>
                      <a:pt x="335" y="463"/>
                    </a:lnTo>
                    <a:lnTo>
                      <a:pt x="302" y="458"/>
                    </a:lnTo>
                    <a:lnTo>
                      <a:pt x="305" y="520"/>
                    </a:lnTo>
                    <a:lnTo>
                      <a:pt x="54" y="438"/>
                    </a:lnTo>
                    <a:lnTo>
                      <a:pt x="74" y="390"/>
                    </a:lnTo>
                    <a:lnTo>
                      <a:pt x="69" y="353"/>
                    </a:lnTo>
                    <a:lnTo>
                      <a:pt x="0" y="283"/>
                    </a:lnTo>
                    <a:lnTo>
                      <a:pt x="0" y="99"/>
                    </a:lnTo>
                    <a:lnTo>
                      <a:pt x="46" y="49"/>
                    </a:lnTo>
                    <a:lnTo>
                      <a:pt x="105" y="22"/>
                    </a:lnTo>
                    <a:lnTo>
                      <a:pt x="166" y="0"/>
                    </a:lnTo>
                    <a:lnTo>
                      <a:pt x="246" y="11"/>
                    </a:lnTo>
                    <a:lnTo>
                      <a:pt x="318" y="1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Freeform 110"/>
              <p:cNvSpPr>
                <a:spLocks/>
              </p:cNvSpPr>
              <p:nvPr/>
            </p:nvSpPr>
            <p:spPr bwMode="auto">
              <a:xfrm flipH="1">
                <a:off x="3878" y="2342"/>
                <a:ext cx="10" cy="2"/>
              </a:xfrm>
              <a:custGeom>
                <a:avLst/>
                <a:gdLst>
                  <a:gd name="T0" fmla="*/ 0 w 26"/>
                  <a:gd name="T1" fmla="*/ 0 h 5"/>
                  <a:gd name="T2" fmla="*/ 0 w 26"/>
                  <a:gd name="T3" fmla="*/ 0 h 5"/>
                  <a:gd name="T4" fmla="*/ 0 w 26"/>
                  <a:gd name="T5" fmla="*/ 0 h 5"/>
                  <a:gd name="T6" fmla="*/ 0 w 26"/>
                  <a:gd name="T7" fmla="*/ 0 h 5"/>
                  <a:gd name="T8" fmla="*/ 0 w 26"/>
                  <a:gd name="T9" fmla="*/ 0 h 5"/>
                  <a:gd name="T10" fmla="*/ 0 w 26"/>
                  <a:gd name="T11" fmla="*/ 0 h 5"/>
                  <a:gd name="T12" fmla="*/ 0 w 26"/>
                  <a:gd name="T13" fmla="*/ 0 h 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6" h="5">
                    <a:moveTo>
                      <a:pt x="26" y="2"/>
                    </a:moveTo>
                    <a:lnTo>
                      <a:pt x="20" y="5"/>
                    </a:lnTo>
                    <a:lnTo>
                      <a:pt x="7" y="4"/>
                    </a:lnTo>
                    <a:lnTo>
                      <a:pt x="2" y="5"/>
                    </a:lnTo>
                    <a:lnTo>
                      <a:pt x="0" y="1"/>
                    </a:lnTo>
                    <a:lnTo>
                      <a:pt x="8" y="0"/>
                    </a:lnTo>
                    <a:lnTo>
                      <a:pt x="26" y="2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Freeform 111"/>
              <p:cNvSpPr>
                <a:spLocks/>
              </p:cNvSpPr>
              <p:nvPr/>
            </p:nvSpPr>
            <p:spPr bwMode="auto">
              <a:xfrm flipH="1">
                <a:off x="3888" y="2334"/>
                <a:ext cx="2" cy="8"/>
              </a:xfrm>
              <a:custGeom>
                <a:avLst/>
                <a:gdLst>
                  <a:gd name="T0" fmla="*/ 0 w 10"/>
                  <a:gd name="T1" fmla="*/ 0 h 19"/>
                  <a:gd name="T2" fmla="*/ 0 w 10"/>
                  <a:gd name="T3" fmla="*/ 0 h 19"/>
                  <a:gd name="T4" fmla="*/ 0 w 10"/>
                  <a:gd name="T5" fmla="*/ 0 h 19"/>
                  <a:gd name="T6" fmla="*/ 0 w 10"/>
                  <a:gd name="T7" fmla="*/ 0 h 19"/>
                  <a:gd name="T8" fmla="*/ 0 w 10"/>
                  <a:gd name="T9" fmla="*/ 0 h 19"/>
                  <a:gd name="T10" fmla="*/ 0 w 10"/>
                  <a:gd name="T11" fmla="*/ 0 h 19"/>
                  <a:gd name="T12" fmla="*/ 0 w 10"/>
                  <a:gd name="T13" fmla="*/ 0 h 1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" h="19">
                    <a:moveTo>
                      <a:pt x="10" y="0"/>
                    </a:moveTo>
                    <a:lnTo>
                      <a:pt x="3" y="5"/>
                    </a:lnTo>
                    <a:lnTo>
                      <a:pt x="3" y="10"/>
                    </a:lnTo>
                    <a:lnTo>
                      <a:pt x="2" y="19"/>
                    </a:lnTo>
                    <a:lnTo>
                      <a:pt x="0" y="7"/>
                    </a:lnTo>
                    <a:lnTo>
                      <a:pt x="0" y="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6" name="Freeform 112"/>
              <p:cNvSpPr>
                <a:spLocks/>
              </p:cNvSpPr>
              <p:nvPr/>
            </p:nvSpPr>
            <p:spPr bwMode="auto">
              <a:xfrm flipH="1">
                <a:off x="3893" y="2312"/>
                <a:ext cx="5" cy="15"/>
              </a:xfrm>
              <a:custGeom>
                <a:avLst/>
                <a:gdLst>
                  <a:gd name="T0" fmla="*/ 0 w 11"/>
                  <a:gd name="T1" fmla="*/ 0 h 38"/>
                  <a:gd name="T2" fmla="*/ 0 w 11"/>
                  <a:gd name="T3" fmla="*/ 0 h 38"/>
                  <a:gd name="T4" fmla="*/ 0 w 11"/>
                  <a:gd name="T5" fmla="*/ 0 h 38"/>
                  <a:gd name="T6" fmla="*/ 0 w 11"/>
                  <a:gd name="T7" fmla="*/ 0 h 38"/>
                  <a:gd name="T8" fmla="*/ 0 w 11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38">
                    <a:moveTo>
                      <a:pt x="0" y="0"/>
                    </a:moveTo>
                    <a:lnTo>
                      <a:pt x="8" y="22"/>
                    </a:lnTo>
                    <a:lnTo>
                      <a:pt x="11" y="38"/>
                    </a:lnTo>
                    <a:lnTo>
                      <a:pt x="5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7" name="Freeform 113"/>
              <p:cNvSpPr>
                <a:spLocks/>
              </p:cNvSpPr>
              <p:nvPr/>
            </p:nvSpPr>
            <p:spPr bwMode="auto">
              <a:xfrm flipH="1">
                <a:off x="3898" y="2300"/>
                <a:ext cx="17" cy="10"/>
              </a:xfrm>
              <a:custGeom>
                <a:avLst/>
                <a:gdLst>
                  <a:gd name="T0" fmla="*/ 0 w 50"/>
                  <a:gd name="T1" fmla="*/ 0 h 32"/>
                  <a:gd name="T2" fmla="*/ 0 w 50"/>
                  <a:gd name="T3" fmla="*/ 0 h 32"/>
                  <a:gd name="T4" fmla="*/ 0 w 50"/>
                  <a:gd name="T5" fmla="*/ 0 h 32"/>
                  <a:gd name="T6" fmla="*/ 0 w 50"/>
                  <a:gd name="T7" fmla="*/ 0 h 32"/>
                  <a:gd name="T8" fmla="*/ 0 w 50"/>
                  <a:gd name="T9" fmla="*/ 0 h 32"/>
                  <a:gd name="T10" fmla="*/ 0 w 50"/>
                  <a:gd name="T11" fmla="*/ 0 h 32"/>
                  <a:gd name="T12" fmla="*/ 0 w 50"/>
                  <a:gd name="T13" fmla="*/ 0 h 32"/>
                  <a:gd name="T14" fmla="*/ 0 w 50"/>
                  <a:gd name="T15" fmla="*/ 0 h 32"/>
                  <a:gd name="T16" fmla="*/ 0 w 50"/>
                  <a:gd name="T17" fmla="*/ 0 h 32"/>
                  <a:gd name="T18" fmla="*/ 0 w 50"/>
                  <a:gd name="T19" fmla="*/ 0 h 32"/>
                  <a:gd name="T20" fmla="*/ 0 w 50"/>
                  <a:gd name="T21" fmla="*/ 0 h 3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0" h="32">
                    <a:moveTo>
                      <a:pt x="50" y="0"/>
                    </a:moveTo>
                    <a:lnTo>
                      <a:pt x="39" y="18"/>
                    </a:lnTo>
                    <a:lnTo>
                      <a:pt x="41" y="23"/>
                    </a:lnTo>
                    <a:lnTo>
                      <a:pt x="41" y="26"/>
                    </a:lnTo>
                    <a:lnTo>
                      <a:pt x="44" y="32"/>
                    </a:lnTo>
                    <a:lnTo>
                      <a:pt x="37" y="22"/>
                    </a:lnTo>
                    <a:lnTo>
                      <a:pt x="28" y="22"/>
                    </a:lnTo>
                    <a:lnTo>
                      <a:pt x="17" y="18"/>
                    </a:lnTo>
                    <a:lnTo>
                      <a:pt x="0" y="17"/>
                    </a:lnTo>
                    <a:lnTo>
                      <a:pt x="17" y="6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8" name="Freeform 114"/>
              <p:cNvSpPr>
                <a:spLocks/>
              </p:cNvSpPr>
              <p:nvPr/>
            </p:nvSpPr>
            <p:spPr bwMode="auto">
              <a:xfrm flipH="1">
                <a:off x="3893" y="2283"/>
                <a:ext cx="30" cy="10"/>
              </a:xfrm>
              <a:custGeom>
                <a:avLst/>
                <a:gdLst>
                  <a:gd name="T0" fmla="*/ 0 w 86"/>
                  <a:gd name="T1" fmla="*/ 0 h 31"/>
                  <a:gd name="T2" fmla="*/ 0 w 86"/>
                  <a:gd name="T3" fmla="*/ 0 h 31"/>
                  <a:gd name="T4" fmla="*/ 0 w 86"/>
                  <a:gd name="T5" fmla="*/ 0 h 31"/>
                  <a:gd name="T6" fmla="*/ 0 w 86"/>
                  <a:gd name="T7" fmla="*/ 0 h 31"/>
                  <a:gd name="T8" fmla="*/ 0 w 86"/>
                  <a:gd name="T9" fmla="*/ 0 h 31"/>
                  <a:gd name="T10" fmla="*/ 0 w 86"/>
                  <a:gd name="T11" fmla="*/ 0 h 31"/>
                  <a:gd name="T12" fmla="*/ 0 w 86"/>
                  <a:gd name="T13" fmla="*/ 0 h 31"/>
                  <a:gd name="T14" fmla="*/ 0 w 86"/>
                  <a:gd name="T15" fmla="*/ 0 h 31"/>
                  <a:gd name="T16" fmla="*/ 0 w 86"/>
                  <a:gd name="T17" fmla="*/ 0 h 31"/>
                  <a:gd name="T18" fmla="*/ 0 w 86"/>
                  <a:gd name="T19" fmla="*/ 0 h 31"/>
                  <a:gd name="T20" fmla="*/ 0 w 86"/>
                  <a:gd name="T21" fmla="*/ 0 h 31"/>
                  <a:gd name="T22" fmla="*/ 0 w 86"/>
                  <a:gd name="T23" fmla="*/ 0 h 31"/>
                  <a:gd name="T24" fmla="*/ 0 w 86"/>
                  <a:gd name="T25" fmla="*/ 0 h 31"/>
                  <a:gd name="T26" fmla="*/ 0 w 86"/>
                  <a:gd name="T27" fmla="*/ 0 h 31"/>
                  <a:gd name="T28" fmla="*/ 0 w 86"/>
                  <a:gd name="T29" fmla="*/ 0 h 3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86" h="31">
                    <a:moveTo>
                      <a:pt x="86" y="15"/>
                    </a:moveTo>
                    <a:lnTo>
                      <a:pt x="82" y="27"/>
                    </a:lnTo>
                    <a:lnTo>
                      <a:pt x="73" y="31"/>
                    </a:lnTo>
                    <a:lnTo>
                      <a:pt x="59" y="22"/>
                    </a:lnTo>
                    <a:lnTo>
                      <a:pt x="42" y="15"/>
                    </a:lnTo>
                    <a:lnTo>
                      <a:pt x="14" y="15"/>
                    </a:lnTo>
                    <a:lnTo>
                      <a:pt x="0" y="16"/>
                    </a:lnTo>
                    <a:lnTo>
                      <a:pt x="22" y="8"/>
                    </a:lnTo>
                    <a:lnTo>
                      <a:pt x="37" y="4"/>
                    </a:lnTo>
                    <a:lnTo>
                      <a:pt x="35" y="0"/>
                    </a:lnTo>
                    <a:lnTo>
                      <a:pt x="50" y="6"/>
                    </a:lnTo>
                    <a:lnTo>
                      <a:pt x="48" y="2"/>
                    </a:lnTo>
                    <a:lnTo>
                      <a:pt x="60" y="8"/>
                    </a:lnTo>
                    <a:lnTo>
                      <a:pt x="71" y="8"/>
                    </a:lnTo>
                    <a:lnTo>
                      <a:pt x="86" y="15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9" name="Freeform 115"/>
              <p:cNvSpPr>
                <a:spLocks/>
              </p:cNvSpPr>
              <p:nvPr/>
            </p:nvSpPr>
            <p:spPr bwMode="auto">
              <a:xfrm flipH="1">
                <a:off x="3963" y="2298"/>
                <a:ext cx="17" cy="34"/>
              </a:xfrm>
              <a:custGeom>
                <a:avLst/>
                <a:gdLst>
                  <a:gd name="T0" fmla="*/ 0 w 49"/>
                  <a:gd name="T1" fmla="*/ 0 h 101"/>
                  <a:gd name="T2" fmla="*/ 0 w 49"/>
                  <a:gd name="T3" fmla="*/ 0 h 101"/>
                  <a:gd name="T4" fmla="*/ 0 w 49"/>
                  <a:gd name="T5" fmla="*/ 0 h 101"/>
                  <a:gd name="T6" fmla="*/ 0 w 49"/>
                  <a:gd name="T7" fmla="*/ 0 h 101"/>
                  <a:gd name="T8" fmla="*/ 0 w 49"/>
                  <a:gd name="T9" fmla="*/ 0 h 101"/>
                  <a:gd name="T10" fmla="*/ 0 w 49"/>
                  <a:gd name="T11" fmla="*/ 0 h 101"/>
                  <a:gd name="T12" fmla="*/ 0 w 49"/>
                  <a:gd name="T13" fmla="*/ 0 h 101"/>
                  <a:gd name="T14" fmla="*/ 0 w 49"/>
                  <a:gd name="T15" fmla="*/ 0 h 101"/>
                  <a:gd name="T16" fmla="*/ 0 w 49"/>
                  <a:gd name="T17" fmla="*/ 0 h 101"/>
                  <a:gd name="T18" fmla="*/ 0 w 49"/>
                  <a:gd name="T19" fmla="*/ 0 h 101"/>
                  <a:gd name="T20" fmla="*/ 0 w 49"/>
                  <a:gd name="T21" fmla="*/ 0 h 101"/>
                  <a:gd name="T22" fmla="*/ 0 w 49"/>
                  <a:gd name="T23" fmla="*/ 0 h 101"/>
                  <a:gd name="T24" fmla="*/ 0 w 49"/>
                  <a:gd name="T25" fmla="*/ 0 h 101"/>
                  <a:gd name="T26" fmla="*/ 0 w 49"/>
                  <a:gd name="T27" fmla="*/ 0 h 101"/>
                  <a:gd name="T28" fmla="*/ 0 w 49"/>
                  <a:gd name="T29" fmla="*/ 0 h 101"/>
                  <a:gd name="T30" fmla="*/ 0 w 49"/>
                  <a:gd name="T31" fmla="*/ 0 h 101"/>
                  <a:gd name="T32" fmla="*/ 0 w 49"/>
                  <a:gd name="T33" fmla="*/ 0 h 101"/>
                  <a:gd name="T34" fmla="*/ 0 w 49"/>
                  <a:gd name="T35" fmla="*/ 0 h 101"/>
                  <a:gd name="T36" fmla="*/ 0 w 49"/>
                  <a:gd name="T37" fmla="*/ 0 h 101"/>
                  <a:gd name="T38" fmla="*/ 0 w 49"/>
                  <a:gd name="T39" fmla="*/ 0 h 101"/>
                  <a:gd name="T40" fmla="*/ 0 w 49"/>
                  <a:gd name="T41" fmla="*/ 0 h 101"/>
                  <a:gd name="T42" fmla="*/ 0 w 49"/>
                  <a:gd name="T43" fmla="*/ 0 h 101"/>
                  <a:gd name="T44" fmla="*/ 0 w 49"/>
                  <a:gd name="T45" fmla="*/ 0 h 10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9" h="101">
                    <a:moveTo>
                      <a:pt x="49" y="19"/>
                    </a:moveTo>
                    <a:lnTo>
                      <a:pt x="34" y="7"/>
                    </a:lnTo>
                    <a:lnTo>
                      <a:pt x="16" y="10"/>
                    </a:lnTo>
                    <a:lnTo>
                      <a:pt x="7" y="27"/>
                    </a:lnTo>
                    <a:lnTo>
                      <a:pt x="5" y="50"/>
                    </a:lnTo>
                    <a:lnTo>
                      <a:pt x="7" y="68"/>
                    </a:lnTo>
                    <a:lnTo>
                      <a:pt x="13" y="82"/>
                    </a:lnTo>
                    <a:lnTo>
                      <a:pt x="21" y="59"/>
                    </a:lnTo>
                    <a:lnTo>
                      <a:pt x="30" y="47"/>
                    </a:lnTo>
                    <a:lnTo>
                      <a:pt x="46" y="38"/>
                    </a:lnTo>
                    <a:lnTo>
                      <a:pt x="33" y="56"/>
                    </a:lnTo>
                    <a:lnTo>
                      <a:pt x="19" y="72"/>
                    </a:lnTo>
                    <a:lnTo>
                      <a:pt x="18" y="86"/>
                    </a:lnTo>
                    <a:lnTo>
                      <a:pt x="24" y="99"/>
                    </a:lnTo>
                    <a:lnTo>
                      <a:pt x="32" y="101"/>
                    </a:lnTo>
                    <a:lnTo>
                      <a:pt x="12" y="96"/>
                    </a:lnTo>
                    <a:lnTo>
                      <a:pt x="1" y="75"/>
                    </a:lnTo>
                    <a:lnTo>
                      <a:pt x="0" y="47"/>
                    </a:lnTo>
                    <a:lnTo>
                      <a:pt x="1" y="22"/>
                    </a:lnTo>
                    <a:lnTo>
                      <a:pt x="13" y="5"/>
                    </a:lnTo>
                    <a:lnTo>
                      <a:pt x="28" y="0"/>
                    </a:lnTo>
                    <a:lnTo>
                      <a:pt x="42" y="3"/>
                    </a:lnTo>
                    <a:lnTo>
                      <a:pt x="49" y="19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" name="Freeform 116"/>
              <p:cNvSpPr>
                <a:spLocks/>
              </p:cNvSpPr>
              <p:nvPr/>
            </p:nvSpPr>
            <p:spPr bwMode="auto">
              <a:xfrm flipH="1">
                <a:off x="3958" y="2293"/>
                <a:ext cx="27" cy="46"/>
              </a:xfrm>
              <a:custGeom>
                <a:avLst/>
                <a:gdLst>
                  <a:gd name="T0" fmla="*/ 0 w 82"/>
                  <a:gd name="T1" fmla="*/ 0 h 137"/>
                  <a:gd name="T2" fmla="*/ 0 w 82"/>
                  <a:gd name="T3" fmla="*/ 0 h 137"/>
                  <a:gd name="T4" fmla="*/ 0 w 82"/>
                  <a:gd name="T5" fmla="*/ 0 h 137"/>
                  <a:gd name="T6" fmla="*/ 0 w 82"/>
                  <a:gd name="T7" fmla="*/ 0 h 137"/>
                  <a:gd name="T8" fmla="*/ 0 w 82"/>
                  <a:gd name="T9" fmla="*/ 0 h 137"/>
                  <a:gd name="T10" fmla="*/ 0 w 82"/>
                  <a:gd name="T11" fmla="*/ 0 h 137"/>
                  <a:gd name="T12" fmla="*/ 0 w 82"/>
                  <a:gd name="T13" fmla="*/ 0 h 137"/>
                  <a:gd name="T14" fmla="*/ 0 w 82"/>
                  <a:gd name="T15" fmla="*/ 0 h 137"/>
                  <a:gd name="T16" fmla="*/ 0 w 82"/>
                  <a:gd name="T17" fmla="*/ 0 h 137"/>
                  <a:gd name="T18" fmla="*/ 0 w 82"/>
                  <a:gd name="T19" fmla="*/ 0 h 137"/>
                  <a:gd name="T20" fmla="*/ 0 w 82"/>
                  <a:gd name="T21" fmla="*/ 0 h 137"/>
                  <a:gd name="T22" fmla="*/ 0 w 82"/>
                  <a:gd name="T23" fmla="*/ 0 h 137"/>
                  <a:gd name="T24" fmla="*/ 0 w 82"/>
                  <a:gd name="T25" fmla="*/ 0 h 137"/>
                  <a:gd name="T26" fmla="*/ 0 w 82"/>
                  <a:gd name="T27" fmla="*/ 0 h 137"/>
                  <a:gd name="T28" fmla="*/ 0 w 82"/>
                  <a:gd name="T29" fmla="*/ 0 h 137"/>
                  <a:gd name="T30" fmla="*/ 0 w 82"/>
                  <a:gd name="T31" fmla="*/ 0 h 137"/>
                  <a:gd name="T32" fmla="*/ 0 w 82"/>
                  <a:gd name="T33" fmla="*/ 0 h 137"/>
                  <a:gd name="T34" fmla="*/ 0 w 82"/>
                  <a:gd name="T35" fmla="*/ 0 h 137"/>
                  <a:gd name="T36" fmla="*/ 0 w 82"/>
                  <a:gd name="T37" fmla="*/ 0 h 137"/>
                  <a:gd name="T38" fmla="*/ 0 w 82"/>
                  <a:gd name="T39" fmla="*/ 0 h 137"/>
                  <a:gd name="T40" fmla="*/ 0 w 82"/>
                  <a:gd name="T41" fmla="*/ 0 h 137"/>
                  <a:gd name="T42" fmla="*/ 0 w 82"/>
                  <a:gd name="T43" fmla="*/ 0 h 137"/>
                  <a:gd name="T44" fmla="*/ 0 w 82"/>
                  <a:gd name="T45" fmla="*/ 0 h 137"/>
                  <a:gd name="T46" fmla="*/ 0 w 82"/>
                  <a:gd name="T47" fmla="*/ 0 h 137"/>
                  <a:gd name="T48" fmla="*/ 0 w 82"/>
                  <a:gd name="T49" fmla="*/ 0 h 137"/>
                  <a:gd name="T50" fmla="*/ 0 w 82"/>
                  <a:gd name="T51" fmla="*/ 0 h 137"/>
                  <a:gd name="T52" fmla="*/ 0 w 82"/>
                  <a:gd name="T53" fmla="*/ 0 h 13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82" h="137">
                    <a:moveTo>
                      <a:pt x="82" y="33"/>
                    </a:moveTo>
                    <a:lnTo>
                      <a:pt x="68" y="11"/>
                    </a:lnTo>
                    <a:lnTo>
                      <a:pt x="48" y="6"/>
                    </a:lnTo>
                    <a:lnTo>
                      <a:pt x="22" y="10"/>
                    </a:lnTo>
                    <a:lnTo>
                      <a:pt x="12" y="22"/>
                    </a:lnTo>
                    <a:lnTo>
                      <a:pt x="6" y="43"/>
                    </a:lnTo>
                    <a:lnTo>
                      <a:pt x="6" y="59"/>
                    </a:lnTo>
                    <a:lnTo>
                      <a:pt x="10" y="70"/>
                    </a:lnTo>
                    <a:lnTo>
                      <a:pt x="10" y="88"/>
                    </a:lnTo>
                    <a:lnTo>
                      <a:pt x="13" y="107"/>
                    </a:lnTo>
                    <a:lnTo>
                      <a:pt x="31" y="127"/>
                    </a:lnTo>
                    <a:lnTo>
                      <a:pt x="42" y="127"/>
                    </a:lnTo>
                    <a:lnTo>
                      <a:pt x="56" y="127"/>
                    </a:lnTo>
                    <a:lnTo>
                      <a:pt x="56" y="129"/>
                    </a:lnTo>
                    <a:lnTo>
                      <a:pt x="46" y="137"/>
                    </a:lnTo>
                    <a:lnTo>
                      <a:pt x="33" y="135"/>
                    </a:lnTo>
                    <a:lnTo>
                      <a:pt x="18" y="129"/>
                    </a:lnTo>
                    <a:lnTo>
                      <a:pt x="5" y="108"/>
                    </a:lnTo>
                    <a:lnTo>
                      <a:pt x="4" y="76"/>
                    </a:lnTo>
                    <a:lnTo>
                      <a:pt x="0" y="55"/>
                    </a:lnTo>
                    <a:lnTo>
                      <a:pt x="0" y="36"/>
                    </a:lnTo>
                    <a:lnTo>
                      <a:pt x="8" y="20"/>
                    </a:lnTo>
                    <a:lnTo>
                      <a:pt x="16" y="6"/>
                    </a:lnTo>
                    <a:lnTo>
                      <a:pt x="38" y="0"/>
                    </a:lnTo>
                    <a:lnTo>
                      <a:pt x="68" y="4"/>
                    </a:lnTo>
                    <a:lnTo>
                      <a:pt x="80" y="11"/>
                    </a:lnTo>
                    <a:lnTo>
                      <a:pt x="82" y="33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1" name="Freeform 117"/>
              <p:cNvSpPr>
                <a:spLocks/>
              </p:cNvSpPr>
              <p:nvPr/>
            </p:nvSpPr>
            <p:spPr bwMode="auto">
              <a:xfrm flipH="1">
                <a:off x="3943" y="2344"/>
                <a:ext cx="25" cy="39"/>
              </a:xfrm>
              <a:custGeom>
                <a:avLst/>
                <a:gdLst>
                  <a:gd name="T0" fmla="*/ 0 w 74"/>
                  <a:gd name="T1" fmla="*/ 0 h 115"/>
                  <a:gd name="T2" fmla="*/ 0 w 74"/>
                  <a:gd name="T3" fmla="*/ 0 h 115"/>
                  <a:gd name="T4" fmla="*/ 0 w 74"/>
                  <a:gd name="T5" fmla="*/ 0 h 115"/>
                  <a:gd name="T6" fmla="*/ 0 w 74"/>
                  <a:gd name="T7" fmla="*/ 0 h 115"/>
                  <a:gd name="T8" fmla="*/ 0 w 74"/>
                  <a:gd name="T9" fmla="*/ 0 h 115"/>
                  <a:gd name="T10" fmla="*/ 0 w 74"/>
                  <a:gd name="T11" fmla="*/ 0 h 115"/>
                  <a:gd name="T12" fmla="*/ 0 w 74"/>
                  <a:gd name="T13" fmla="*/ 0 h 115"/>
                  <a:gd name="T14" fmla="*/ 0 w 74"/>
                  <a:gd name="T15" fmla="*/ 0 h 115"/>
                  <a:gd name="T16" fmla="*/ 0 w 74"/>
                  <a:gd name="T17" fmla="*/ 0 h 115"/>
                  <a:gd name="T18" fmla="*/ 0 w 74"/>
                  <a:gd name="T19" fmla="*/ 0 h 1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4" h="115">
                    <a:moveTo>
                      <a:pt x="0" y="0"/>
                    </a:moveTo>
                    <a:lnTo>
                      <a:pt x="9" y="25"/>
                    </a:lnTo>
                    <a:lnTo>
                      <a:pt x="24" y="51"/>
                    </a:lnTo>
                    <a:lnTo>
                      <a:pt x="41" y="75"/>
                    </a:lnTo>
                    <a:lnTo>
                      <a:pt x="63" y="105"/>
                    </a:lnTo>
                    <a:lnTo>
                      <a:pt x="74" y="115"/>
                    </a:lnTo>
                    <a:lnTo>
                      <a:pt x="49" y="101"/>
                    </a:lnTo>
                    <a:lnTo>
                      <a:pt x="30" y="74"/>
                    </a:lnTo>
                    <a:lnTo>
                      <a:pt x="11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Freeform 118"/>
              <p:cNvSpPr>
                <a:spLocks/>
              </p:cNvSpPr>
              <p:nvPr/>
            </p:nvSpPr>
            <p:spPr bwMode="auto">
              <a:xfrm flipH="1">
                <a:off x="3898" y="2208"/>
                <a:ext cx="152" cy="151"/>
              </a:xfrm>
              <a:custGeom>
                <a:avLst/>
                <a:gdLst>
                  <a:gd name="T0" fmla="*/ 1 w 427"/>
                  <a:gd name="T1" fmla="*/ 0 h 431"/>
                  <a:gd name="T2" fmla="*/ 1 w 427"/>
                  <a:gd name="T3" fmla="*/ 0 h 431"/>
                  <a:gd name="T4" fmla="*/ 1 w 427"/>
                  <a:gd name="T5" fmla="*/ 0 h 431"/>
                  <a:gd name="T6" fmla="*/ 0 w 427"/>
                  <a:gd name="T7" fmla="*/ 0 h 431"/>
                  <a:gd name="T8" fmla="*/ 0 w 427"/>
                  <a:gd name="T9" fmla="*/ 0 h 431"/>
                  <a:gd name="T10" fmla="*/ 1 w 427"/>
                  <a:gd name="T11" fmla="*/ 0 h 431"/>
                  <a:gd name="T12" fmla="*/ 1 w 427"/>
                  <a:gd name="T13" fmla="*/ 0 h 431"/>
                  <a:gd name="T14" fmla="*/ 1 w 427"/>
                  <a:gd name="T15" fmla="*/ 0 h 431"/>
                  <a:gd name="T16" fmla="*/ 1 w 427"/>
                  <a:gd name="T17" fmla="*/ 1 h 431"/>
                  <a:gd name="T18" fmla="*/ 0 w 427"/>
                  <a:gd name="T19" fmla="*/ 1 h 431"/>
                  <a:gd name="T20" fmla="*/ 0 w 427"/>
                  <a:gd name="T21" fmla="*/ 0 h 431"/>
                  <a:gd name="T22" fmla="*/ 0 w 427"/>
                  <a:gd name="T23" fmla="*/ 0 h 431"/>
                  <a:gd name="T24" fmla="*/ 0 w 427"/>
                  <a:gd name="T25" fmla="*/ 0 h 431"/>
                  <a:gd name="T26" fmla="*/ 0 w 427"/>
                  <a:gd name="T27" fmla="*/ 0 h 431"/>
                  <a:gd name="T28" fmla="*/ 0 w 427"/>
                  <a:gd name="T29" fmla="*/ 0 h 431"/>
                  <a:gd name="T30" fmla="*/ 0 w 427"/>
                  <a:gd name="T31" fmla="*/ 1 h 431"/>
                  <a:gd name="T32" fmla="*/ 0 w 427"/>
                  <a:gd name="T33" fmla="*/ 1 h 431"/>
                  <a:gd name="T34" fmla="*/ 0 w 427"/>
                  <a:gd name="T35" fmla="*/ 1 h 431"/>
                  <a:gd name="T36" fmla="*/ 0 w 427"/>
                  <a:gd name="T37" fmla="*/ 1 h 431"/>
                  <a:gd name="T38" fmla="*/ 0 w 427"/>
                  <a:gd name="T39" fmla="*/ 1 h 431"/>
                  <a:gd name="T40" fmla="*/ 0 w 427"/>
                  <a:gd name="T41" fmla="*/ 1 h 431"/>
                  <a:gd name="T42" fmla="*/ 0 w 427"/>
                  <a:gd name="T43" fmla="*/ 1 h 431"/>
                  <a:gd name="T44" fmla="*/ 0 w 427"/>
                  <a:gd name="T45" fmla="*/ 1 h 431"/>
                  <a:gd name="T46" fmla="*/ 0 w 427"/>
                  <a:gd name="T47" fmla="*/ 1 h 431"/>
                  <a:gd name="T48" fmla="*/ 0 w 427"/>
                  <a:gd name="T49" fmla="*/ 0 h 431"/>
                  <a:gd name="T50" fmla="*/ 0 w 427"/>
                  <a:gd name="T51" fmla="*/ 0 h 431"/>
                  <a:gd name="T52" fmla="*/ 0 w 427"/>
                  <a:gd name="T53" fmla="*/ 0 h 431"/>
                  <a:gd name="T54" fmla="*/ 0 w 427"/>
                  <a:gd name="T55" fmla="*/ 0 h 431"/>
                  <a:gd name="T56" fmla="*/ 0 w 427"/>
                  <a:gd name="T57" fmla="*/ 0 h 431"/>
                  <a:gd name="T58" fmla="*/ 0 w 427"/>
                  <a:gd name="T59" fmla="*/ 0 h 431"/>
                  <a:gd name="T60" fmla="*/ 0 w 427"/>
                  <a:gd name="T61" fmla="*/ 0 h 431"/>
                  <a:gd name="T62" fmla="*/ 0 w 427"/>
                  <a:gd name="T63" fmla="*/ 0 h 431"/>
                  <a:gd name="T64" fmla="*/ 1 w 427"/>
                  <a:gd name="T65" fmla="*/ 0 h 431"/>
                  <a:gd name="T66" fmla="*/ 1 w 427"/>
                  <a:gd name="T67" fmla="*/ 0 h 431"/>
                  <a:gd name="T68" fmla="*/ 1 w 427"/>
                  <a:gd name="T69" fmla="*/ 0 h 431"/>
                  <a:gd name="T70" fmla="*/ 1 w 427"/>
                  <a:gd name="T71" fmla="*/ 0 h 431"/>
                  <a:gd name="T72" fmla="*/ 1 w 427"/>
                  <a:gd name="T73" fmla="*/ 0 h 431"/>
                  <a:gd name="T74" fmla="*/ 1 w 427"/>
                  <a:gd name="T75" fmla="*/ 0 h 431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427" h="431">
                    <a:moveTo>
                      <a:pt x="393" y="124"/>
                    </a:moveTo>
                    <a:lnTo>
                      <a:pt x="328" y="114"/>
                    </a:lnTo>
                    <a:lnTo>
                      <a:pt x="285" y="120"/>
                    </a:lnTo>
                    <a:lnTo>
                      <a:pt x="259" y="150"/>
                    </a:lnTo>
                    <a:lnTo>
                      <a:pt x="275" y="187"/>
                    </a:lnTo>
                    <a:lnTo>
                      <a:pt x="295" y="201"/>
                    </a:lnTo>
                    <a:lnTo>
                      <a:pt x="301" y="235"/>
                    </a:lnTo>
                    <a:lnTo>
                      <a:pt x="289" y="258"/>
                    </a:lnTo>
                    <a:lnTo>
                      <a:pt x="299" y="292"/>
                    </a:lnTo>
                    <a:lnTo>
                      <a:pt x="273" y="292"/>
                    </a:lnTo>
                    <a:lnTo>
                      <a:pt x="266" y="253"/>
                    </a:lnTo>
                    <a:lnTo>
                      <a:pt x="249" y="235"/>
                    </a:lnTo>
                    <a:lnTo>
                      <a:pt x="217" y="235"/>
                    </a:lnTo>
                    <a:lnTo>
                      <a:pt x="186" y="244"/>
                    </a:lnTo>
                    <a:lnTo>
                      <a:pt x="176" y="270"/>
                    </a:lnTo>
                    <a:lnTo>
                      <a:pt x="172" y="306"/>
                    </a:lnTo>
                    <a:lnTo>
                      <a:pt x="176" y="332"/>
                    </a:lnTo>
                    <a:lnTo>
                      <a:pt x="176" y="351"/>
                    </a:lnTo>
                    <a:lnTo>
                      <a:pt x="174" y="374"/>
                    </a:lnTo>
                    <a:lnTo>
                      <a:pt x="154" y="394"/>
                    </a:lnTo>
                    <a:lnTo>
                      <a:pt x="139" y="406"/>
                    </a:lnTo>
                    <a:lnTo>
                      <a:pt x="103" y="431"/>
                    </a:lnTo>
                    <a:lnTo>
                      <a:pt x="33" y="358"/>
                    </a:lnTo>
                    <a:lnTo>
                      <a:pt x="12" y="300"/>
                    </a:lnTo>
                    <a:lnTo>
                      <a:pt x="4" y="206"/>
                    </a:lnTo>
                    <a:lnTo>
                      <a:pt x="0" y="138"/>
                    </a:lnTo>
                    <a:lnTo>
                      <a:pt x="8" y="74"/>
                    </a:lnTo>
                    <a:lnTo>
                      <a:pt x="27" y="38"/>
                    </a:lnTo>
                    <a:lnTo>
                      <a:pt x="69" y="13"/>
                    </a:lnTo>
                    <a:lnTo>
                      <a:pt x="108" y="6"/>
                    </a:lnTo>
                    <a:lnTo>
                      <a:pt x="182" y="0"/>
                    </a:lnTo>
                    <a:lnTo>
                      <a:pt x="255" y="4"/>
                    </a:lnTo>
                    <a:lnTo>
                      <a:pt x="345" y="19"/>
                    </a:lnTo>
                    <a:lnTo>
                      <a:pt x="386" y="40"/>
                    </a:lnTo>
                    <a:lnTo>
                      <a:pt x="406" y="60"/>
                    </a:lnTo>
                    <a:lnTo>
                      <a:pt x="427" y="91"/>
                    </a:lnTo>
                    <a:lnTo>
                      <a:pt x="423" y="107"/>
                    </a:lnTo>
                    <a:lnTo>
                      <a:pt x="393" y="124"/>
                    </a:lnTo>
                    <a:close/>
                  </a:path>
                </a:pathLst>
              </a:custGeom>
              <a:solidFill>
                <a:srgbClr val="603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Freeform 119"/>
              <p:cNvSpPr>
                <a:spLocks/>
              </p:cNvSpPr>
              <p:nvPr/>
            </p:nvSpPr>
            <p:spPr bwMode="auto">
              <a:xfrm flipH="1">
                <a:off x="3903" y="2210"/>
                <a:ext cx="145" cy="144"/>
              </a:xfrm>
              <a:custGeom>
                <a:avLst/>
                <a:gdLst>
                  <a:gd name="T0" fmla="*/ 1 w 405"/>
                  <a:gd name="T1" fmla="*/ 0 h 413"/>
                  <a:gd name="T2" fmla="*/ 1 w 405"/>
                  <a:gd name="T3" fmla="*/ 0 h 413"/>
                  <a:gd name="T4" fmla="*/ 1 w 405"/>
                  <a:gd name="T5" fmla="*/ 0 h 413"/>
                  <a:gd name="T6" fmla="*/ 0 w 405"/>
                  <a:gd name="T7" fmla="*/ 0 h 413"/>
                  <a:gd name="T8" fmla="*/ 0 w 405"/>
                  <a:gd name="T9" fmla="*/ 0 h 413"/>
                  <a:gd name="T10" fmla="*/ 0 w 405"/>
                  <a:gd name="T11" fmla="*/ 0 h 413"/>
                  <a:gd name="T12" fmla="*/ 0 w 405"/>
                  <a:gd name="T13" fmla="*/ 0 h 413"/>
                  <a:gd name="T14" fmla="*/ 0 w 405"/>
                  <a:gd name="T15" fmla="*/ 0 h 413"/>
                  <a:gd name="T16" fmla="*/ 0 w 405"/>
                  <a:gd name="T17" fmla="*/ 0 h 413"/>
                  <a:gd name="T18" fmla="*/ 0 w 405"/>
                  <a:gd name="T19" fmla="*/ 0 h 413"/>
                  <a:gd name="T20" fmla="*/ 0 w 405"/>
                  <a:gd name="T21" fmla="*/ 0 h 413"/>
                  <a:gd name="T22" fmla="*/ 0 w 405"/>
                  <a:gd name="T23" fmla="*/ 0 h 413"/>
                  <a:gd name="T24" fmla="*/ 1 w 405"/>
                  <a:gd name="T25" fmla="*/ 0 h 413"/>
                  <a:gd name="T26" fmla="*/ 0 w 405"/>
                  <a:gd name="T27" fmla="*/ 0 h 413"/>
                  <a:gd name="T28" fmla="*/ 1 w 405"/>
                  <a:gd name="T29" fmla="*/ 0 h 413"/>
                  <a:gd name="T30" fmla="*/ 0 w 405"/>
                  <a:gd name="T31" fmla="*/ 0 h 413"/>
                  <a:gd name="T32" fmla="*/ 0 w 405"/>
                  <a:gd name="T33" fmla="*/ 0 h 413"/>
                  <a:gd name="T34" fmla="*/ 0 w 405"/>
                  <a:gd name="T35" fmla="*/ 0 h 413"/>
                  <a:gd name="T36" fmla="*/ 0 w 405"/>
                  <a:gd name="T37" fmla="*/ 0 h 413"/>
                  <a:gd name="T38" fmla="*/ 0 w 405"/>
                  <a:gd name="T39" fmla="*/ 0 h 413"/>
                  <a:gd name="T40" fmla="*/ 0 w 405"/>
                  <a:gd name="T41" fmla="*/ 0 h 413"/>
                  <a:gd name="T42" fmla="*/ 0 w 405"/>
                  <a:gd name="T43" fmla="*/ 0 h 413"/>
                  <a:gd name="T44" fmla="*/ 0 w 405"/>
                  <a:gd name="T45" fmla="*/ 1 h 413"/>
                  <a:gd name="T46" fmla="*/ 0 w 405"/>
                  <a:gd name="T47" fmla="*/ 1 h 413"/>
                  <a:gd name="T48" fmla="*/ 0 w 405"/>
                  <a:gd name="T49" fmla="*/ 1 h 413"/>
                  <a:gd name="T50" fmla="*/ 0 w 405"/>
                  <a:gd name="T51" fmla="*/ 1 h 413"/>
                  <a:gd name="T52" fmla="*/ 0 w 405"/>
                  <a:gd name="T53" fmla="*/ 1 h 413"/>
                  <a:gd name="T54" fmla="*/ 0 w 405"/>
                  <a:gd name="T55" fmla="*/ 1 h 413"/>
                  <a:gd name="T56" fmla="*/ 0 w 405"/>
                  <a:gd name="T57" fmla="*/ 1 h 413"/>
                  <a:gd name="T58" fmla="*/ 0 w 405"/>
                  <a:gd name="T59" fmla="*/ 1 h 413"/>
                  <a:gd name="T60" fmla="*/ 0 w 405"/>
                  <a:gd name="T61" fmla="*/ 0 h 413"/>
                  <a:gd name="T62" fmla="*/ 0 w 405"/>
                  <a:gd name="T63" fmla="*/ 0 h 413"/>
                  <a:gd name="T64" fmla="*/ 0 w 405"/>
                  <a:gd name="T65" fmla="*/ 0 h 413"/>
                  <a:gd name="T66" fmla="*/ 0 w 405"/>
                  <a:gd name="T67" fmla="*/ 0 h 413"/>
                  <a:gd name="T68" fmla="*/ 0 w 405"/>
                  <a:gd name="T69" fmla="*/ 0 h 413"/>
                  <a:gd name="T70" fmla="*/ 0 w 405"/>
                  <a:gd name="T71" fmla="*/ 0 h 413"/>
                  <a:gd name="T72" fmla="*/ 0 w 405"/>
                  <a:gd name="T73" fmla="*/ 0 h 413"/>
                  <a:gd name="T74" fmla="*/ 0 w 405"/>
                  <a:gd name="T75" fmla="*/ 0 h 413"/>
                  <a:gd name="T76" fmla="*/ 0 w 405"/>
                  <a:gd name="T77" fmla="*/ 0 h 413"/>
                  <a:gd name="T78" fmla="*/ 0 w 405"/>
                  <a:gd name="T79" fmla="*/ 0 h 413"/>
                  <a:gd name="T80" fmla="*/ 0 w 405"/>
                  <a:gd name="T81" fmla="*/ 0 h 413"/>
                  <a:gd name="T82" fmla="*/ 0 w 405"/>
                  <a:gd name="T83" fmla="*/ 0 h 413"/>
                  <a:gd name="T84" fmla="*/ 1 w 405"/>
                  <a:gd name="T85" fmla="*/ 0 h 413"/>
                  <a:gd name="T86" fmla="*/ 1 w 405"/>
                  <a:gd name="T87" fmla="*/ 0 h 41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405" h="413">
                    <a:moveTo>
                      <a:pt x="338" y="26"/>
                    </a:moveTo>
                    <a:lnTo>
                      <a:pt x="373" y="40"/>
                    </a:lnTo>
                    <a:lnTo>
                      <a:pt x="389" y="63"/>
                    </a:lnTo>
                    <a:lnTo>
                      <a:pt x="398" y="77"/>
                    </a:lnTo>
                    <a:lnTo>
                      <a:pt x="405" y="88"/>
                    </a:lnTo>
                    <a:lnTo>
                      <a:pt x="396" y="97"/>
                    </a:lnTo>
                    <a:lnTo>
                      <a:pt x="379" y="108"/>
                    </a:lnTo>
                    <a:lnTo>
                      <a:pt x="335" y="101"/>
                    </a:lnTo>
                    <a:lnTo>
                      <a:pt x="303" y="101"/>
                    </a:lnTo>
                    <a:lnTo>
                      <a:pt x="281" y="90"/>
                    </a:lnTo>
                    <a:lnTo>
                      <a:pt x="249" y="83"/>
                    </a:lnTo>
                    <a:lnTo>
                      <a:pt x="220" y="81"/>
                    </a:lnTo>
                    <a:lnTo>
                      <a:pt x="186" y="83"/>
                    </a:lnTo>
                    <a:lnTo>
                      <a:pt x="235" y="88"/>
                    </a:lnTo>
                    <a:lnTo>
                      <a:pt x="260" y="94"/>
                    </a:lnTo>
                    <a:lnTo>
                      <a:pt x="277" y="101"/>
                    </a:lnTo>
                    <a:lnTo>
                      <a:pt x="281" y="104"/>
                    </a:lnTo>
                    <a:lnTo>
                      <a:pt x="269" y="108"/>
                    </a:lnTo>
                    <a:lnTo>
                      <a:pt x="260" y="118"/>
                    </a:lnTo>
                    <a:lnTo>
                      <a:pt x="242" y="108"/>
                    </a:lnTo>
                    <a:lnTo>
                      <a:pt x="228" y="105"/>
                    </a:lnTo>
                    <a:lnTo>
                      <a:pt x="199" y="99"/>
                    </a:lnTo>
                    <a:lnTo>
                      <a:pt x="189" y="99"/>
                    </a:lnTo>
                    <a:lnTo>
                      <a:pt x="219" y="110"/>
                    </a:lnTo>
                    <a:lnTo>
                      <a:pt x="240" y="120"/>
                    </a:lnTo>
                    <a:lnTo>
                      <a:pt x="253" y="128"/>
                    </a:lnTo>
                    <a:lnTo>
                      <a:pt x="242" y="138"/>
                    </a:lnTo>
                    <a:lnTo>
                      <a:pt x="219" y="130"/>
                    </a:lnTo>
                    <a:lnTo>
                      <a:pt x="199" y="126"/>
                    </a:lnTo>
                    <a:lnTo>
                      <a:pt x="235" y="144"/>
                    </a:lnTo>
                    <a:lnTo>
                      <a:pt x="247" y="153"/>
                    </a:lnTo>
                    <a:lnTo>
                      <a:pt x="251" y="170"/>
                    </a:lnTo>
                    <a:lnTo>
                      <a:pt x="258" y="179"/>
                    </a:lnTo>
                    <a:lnTo>
                      <a:pt x="235" y="168"/>
                    </a:lnTo>
                    <a:lnTo>
                      <a:pt x="215" y="165"/>
                    </a:lnTo>
                    <a:lnTo>
                      <a:pt x="182" y="163"/>
                    </a:lnTo>
                    <a:lnTo>
                      <a:pt x="231" y="177"/>
                    </a:lnTo>
                    <a:lnTo>
                      <a:pt x="261" y="189"/>
                    </a:lnTo>
                    <a:lnTo>
                      <a:pt x="281" y="200"/>
                    </a:lnTo>
                    <a:lnTo>
                      <a:pt x="283" y="215"/>
                    </a:lnTo>
                    <a:lnTo>
                      <a:pt x="260" y="204"/>
                    </a:lnTo>
                    <a:lnTo>
                      <a:pt x="226" y="193"/>
                    </a:lnTo>
                    <a:lnTo>
                      <a:pt x="211" y="193"/>
                    </a:lnTo>
                    <a:lnTo>
                      <a:pt x="247" y="205"/>
                    </a:lnTo>
                    <a:lnTo>
                      <a:pt x="275" y="217"/>
                    </a:lnTo>
                    <a:lnTo>
                      <a:pt x="285" y="227"/>
                    </a:lnTo>
                    <a:lnTo>
                      <a:pt x="281" y="238"/>
                    </a:lnTo>
                    <a:lnTo>
                      <a:pt x="260" y="229"/>
                    </a:lnTo>
                    <a:lnTo>
                      <a:pt x="239" y="221"/>
                    </a:lnTo>
                    <a:lnTo>
                      <a:pt x="197" y="219"/>
                    </a:lnTo>
                    <a:lnTo>
                      <a:pt x="180" y="221"/>
                    </a:lnTo>
                    <a:lnTo>
                      <a:pt x="141" y="223"/>
                    </a:lnTo>
                    <a:lnTo>
                      <a:pt x="95" y="217"/>
                    </a:lnTo>
                    <a:lnTo>
                      <a:pt x="122" y="227"/>
                    </a:lnTo>
                    <a:lnTo>
                      <a:pt x="170" y="236"/>
                    </a:lnTo>
                    <a:lnTo>
                      <a:pt x="161" y="252"/>
                    </a:lnTo>
                    <a:lnTo>
                      <a:pt x="125" y="244"/>
                    </a:lnTo>
                    <a:lnTo>
                      <a:pt x="93" y="232"/>
                    </a:lnTo>
                    <a:lnTo>
                      <a:pt x="70" y="221"/>
                    </a:lnTo>
                    <a:lnTo>
                      <a:pt x="112" y="252"/>
                    </a:lnTo>
                    <a:lnTo>
                      <a:pt x="139" y="260"/>
                    </a:lnTo>
                    <a:lnTo>
                      <a:pt x="161" y="267"/>
                    </a:lnTo>
                    <a:lnTo>
                      <a:pt x="159" y="285"/>
                    </a:lnTo>
                    <a:lnTo>
                      <a:pt x="125" y="279"/>
                    </a:lnTo>
                    <a:lnTo>
                      <a:pt x="101" y="271"/>
                    </a:lnTo>
                    <a:lnTo>
                      <a:pt x="116" y="283"/>
                    </a:lnTo>
                    <a:lnTo>
                      <a:pt x="144" y="290"/>
                    </a:lnTo>
                    <a:lnTo>
                      <a:pt x="159" y="292"/>
                    </a:lnTo>
                    <a:lnTo>
                      <a:pt x="159" y="328"/>
                    </a:lnTo>
                    <a:lnTo>
                      <a:pt x="127" y="315"/>
                    </a:lnTo>
                    <a:lnTo>
                      <a:pt x="103" y="306"/>
                    </a:lnTo>
                    <a:lnTo>
                      <a:pt x="129" y="326"/>
                    </a:lnTo>
                    <a:lnTo>
                      <a:pt x="162" y="340"/>
                    </a:lnTo>
                    <a:lnTo>
                      <a:pt x="161" y="356"/>
                    </a:lnTo>
                    <a:lnTo>
                      <a:pt x="142" y="376"/>
                    </a:lnTo>
                    <a:lnTo>
                      <a:pt x="125" y="354"/>
                    </a:lnTo>
                    <a:lnTo>
                      <a:pt x="103" y="328"/>
                    </a:lnTo>
                    <a:lnTo>
                      <a:pt x="89" y="303"/>
                    </a:lnTo>
                    <a:lnTo>
                      <a:pt x="103" y="342"/>
                    </a:lnTo>
                    <a:lnTo>
                      <a:pt x="116" y="356"/>
                    </a:lnTo>
                    <a:lnTo>
                      <a:pt x="139" y="385"/>
                    </a:lnTo>
                    <a:lnTo>
                      <a:pt x="122" y="404"/>
                    </a:lnTo>
                    <a:lnTo>
                      <a:pt x="97" y="381"/>
                    </a:lnTo>
                    <a:lnTo>
                      <a:pt x="79" y="354"/>
                    </a:lnTo>
                    <a:lnTo>
                      <a:pt x="61" y="326"/>
                    </a:lnTo>
                    <a:lnTo>
                      <a:pt x="77" y="368"/>
                    </a:lnTo>
                    <a:lnTo>
                      <a:pt x="93" y="386"/>
                    </a:lnTo>
                    <a:lnTo>
                      <a:pt x="108" y="406"/>
                    </a:lnTo>
                    <a:lnTo>
                      <a:pt x="95" y="413"/>
                    </a:lnTo>
                    <a:lnTo>
                      <a:pt x="61" y="385"/>
                    </a:lnTo>
                    <a:lnTo>
                      <a:pt x="30" y="340"/>
                    </a:lnTo>
                    <a:lnTo>
                      <a:pt x="19" y="306"/>
                    </a:lnTo>
                    <a:lnTo>
                      <a:pt x="10" y="247"/>
                    </a:lnTo>
                    <a:lnTo>
                      <a:pt x="6" y="204"/>
                    </a:lnTo>
                    <a:lnTo>
                      <a:pt x="0" y="153"/>
                    </a:lnTo>
                    <a:lnTo>
                      <a:pt x="35" y="163"/>
                    </a:lnTo>
                    <a:lnTo>
                      <a:pt x="72" y="177"/>
                    </a:lnTo>
                    <a:lnTo>
                      <a:pt x="129" y="191"/>
                    </a:lnTo>
                    <a:lnTo>
                      <a:pt x="79" y="170"/>
                    </a:lnTo>
                    <a:lnTo>
                      <a:pt x="59" y="159"/>
                    </a:lnTo>
                    <a:lnTo>
                      <a:pt x="23" y="146"/>
                    </a:lnTo>
                    <a:lnTo>
                      <a:pt x="4" y="142"/>
                    </a:lnTo>
                    <a:lnTo>
                      <a:pt x="4" y="116"/>
                    </a:lnTo>
                    <a:lnTo>
                      <a:pt x="8" y="83"/>
                    </a:lnTo>
                    <a:lnTo>
                      <a:pt x="54" y="90"/>
                    </a:lnTo>
                    <a:lnTo>
                      <a:pt x="84" y="99"/>
                    </a:lnTo>
                    <a:lnTo>
                      <a:pt x="120" y="116"/>
                    </a:lnTo>
                    <a:lnTo>
                      <a:pt x="87" y="90"/>
                    </a:lnTo>
                    <a:lnTo>
                      <a:pt x="48" y="79"/>
                    </a:lnTo>
                    <a:lnTo>
                      <a:pt x="10" y="70"/>
                    </a:lnTo>
                    <a:lnTo>
                      <a:pt x="19" y="44"/>
                    </a:lnTo>
                    <a:lnTo>
                      <a:pt x="30" y="28"/>
                    </a:lnTo>
                    <a:lnTo>
                      <a:pt x="65" y="18"/>
                    </a:lnTo>
                    <a:lnTo>
                      <a:pt x="99" y="26"/>
                    </a:lnTo>
                    <a:lnTo>
                      <a:pt x="129" y="48"/>
                    </a:lnTo>
                    <a:lnTo>
                      <a:pt x="108" y="23"/>
                    </a:lnTo>
                    <a:lnTo>
                      <a:pt x="77" y="9"/>
                    </a:lnTo>
                    <a:lnTo>
                      <a:pt x="112" y="4"/>
                    </a:lnTo>
                    <a:lnTo>
                      <a:pt x="139" y="2"/>
                    </a:lnTo>
                    <a:lnTo>
                      <a:pt x="176" y="7"/>
                    </a:lnTo>
                    <a:lnTo>
                      <a:pt x="202" y="25"/>
                    </a:lnTo>
                    <a:lnTo>
                      <a:pt x="242" y="32"/>
                    </a:lnTo>
                    <a:lnTo>
                      <a:pt x="215" y="21"/>
                    </a:lnTo>
                    <a:lnTo>
                      <a:pt x="195" y="7"/>
                    </a:lnTo>
                    <a:lnTo>
                      <a:pt x="182" y="0"/>
                    </a:lnTo>
                    <a:lnTo>
                      <a:pt x="222" y="2"/>
                    </a:lnTo>
                    <a:lnTo>
                      <a:pt x="258" y="4"/>
                    </a:lnTo>
                    <a:lnTo>
                      <a:pt x="279" y="13"/>
                    </a:lnTo>
                    <a:lnTo>
                      <a:pt x="300" y="34"/>
                    </a:lnTo>
                    <a:lnTo>
                      <a:pt x="318" y="61"/>
                    </a:lnTo>
                    <a:lnTo>
                      <a:pt x="309" y="30"/>
                    </a:lnTo>
                    <a:lnTo>
                      <a:pt x="287" y="9"/>
                    </a:lnTo>
                    <a:lnTo>
                      <a:pt x="338" y="2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34" name="Group 120"/>
              <p:cNvGrpSpPr>
                <a:grpSpLocks/>
              </p:cNvGrpSpPr>
              <p:nvPr/>
            </p:nvGrpSpPr>
            <p:grpSpPr bwMode="auto">
              <a:xfrm flipH="1">
                <a:off x="3595" y="2572"/>
                <a:ext cx="158" cy="95"/>
                <a:chOff x="2648" y="2214"/>
                <a:chExt cx="63" cy="39"/>
              </a:xfrm>
            </p:grpSpPr>
            <p:sp>
              <p:nvSpPr>
                <p:cNvPr id="56" name="Freeform 121"/>
                <p:cNvSpPr>
                  <a:spLocks/>
                </p:cNvSpPr>
                <p:nvPr/>
              </p:nvSpPr>
              <p:spPr bwMode="auto">
                <a:xfrm>
                  <a:off x="2648" y="2214"/>
                  <a:ext cx="63" cy="39"/>
                </a:xfrm>
                <a:custGeom>
                  <a:avLst/>
                  <a:gdLst>
                    <a:gd name="T0" fmla="*/ 0 w 443"/>
                    <a:gd name="T1" fmla="*/ 0 h 274"/>
                    <a:gd name="T2" fmla="*/ 0 w 443"/>
                    <a:gd name="T3" fmla="*/ 0 h 274"/>
                    <a:gd name="T4" fmla="*/ 0 w 443"/>
                    <a:gd name="T5" fmla="*/ 0 h 274"/>
                    <a:gd name="T6" fmla="*/ 0 w 443"/>
                    <a:gd name="T7" fmla="*/ 0 h 274"/>
                    <a:gd name="T8" fmla="*/ 0 w 443"/>
                    <a:gd name="T9" fmla="*/ 0 h 274"/>
                    <a:gd name="T10" fmla="*/ 0 w 443"/>
                    <a:gd name="T11" fmla="*/ 0 h 274"/>
                    <a:gd name="T12" fmla="*/ 0 w 443"/>
                    <a:gd name="T13" fmla="*/ 0 h 274"/>
                    <a:gd name="T14" fmla="*/ 0 w 443"/>
                    <a:gd name="T15" fmla="*/ 0 h 274"/>
                    <a:gd name="T16" fmla="*/ 0 w 443"/>
                    <a:gd name="T17" fmla="*/ 0 h 274"/>
                    <a:gd name="T18" fmla="*/ 0 w 443"/>
                    <a:gd name="T19" fmla="*/ 0 h 274"/>
                    <a:gd name="T20" fmla="*/ 0 w 443"/>
                    <a:gd name="T21" fmla="*/ 0 h 274"/>
                    <a:gd name="T22" fmla="*/ 0 w 443"/>
                    <a:gd name="T23" fmla="*/ 0 h 274"/>
                    <a:gd name="T24" fmla="*/ 0 w 443"/>
                    <a:gd name="T25" fmla="*/ 0 h 274"/>
                    <a:gd name="T26" fmla="*/ 0 w 443"/>
                    <a:gd name="T27" fmla="*/ 0 h 274"/>
                    <a:gd name="T28" fmla="*/ 0 w 443"/>
                    <a:gd name="T29" fmla="*/ 0 h 274"/>
                    <a:gd name="T30" fmla="*/ 0 w 443"/>
                    <a:gd name="T31" fmla="*/ 0 h 274"/>
                    <a:gd name="T32" fmla="*/ 0 w 443"/>
                    <a:gd name="T33" fmla="*/ 0 h 274"/>
                    <a:gd name="T34" fmla="*/ 0 w 443"/>
                    <a:gd name="T35" fmla="*/ 0 h 274"/>
                    <a:gd name="T36" fmla="*/ 0 w 443"/>
                    <a:gd name="T37" fmla="*/ 0 h 274"/>
                    <a:gd name="T38" fmla="*/ 0 w 443"/>
                    <a:gd name="T39" fmla="*/ 0 h 274"/>
                    <a:gd name="T40" fmla="*/ 0 w 443"/>
                    <a:gd name="T41" fmla="*/ 0 h 274"/>
                    <a:gd name="T42" fmla="*/ 0 w 443"/>
                    <a:gd name="T43" fmla="*/ 0 h 274"/>
                    <a:gd name="T44" fmla="*/ 0 w 443"/>
                    <a:gd name="T45" fmla="*/ 0 h 274"/>
                    <a:gd name="T46" fmla="*/ 0 w 443"/>
                    <a:gd name="T47" fmla="*/ 0 h 274"/>
                    <a:gd name="T48" fmla="*/ 0 w 443"/>
                    <a:gd name="T49" fmla="*/ 0 h 274"/>
                    <a:gd name="T50" fmla="*/ 0 w 443"/>
                    <a:gd name="T51" fmla="*/ 0 h 274"/>
                    <a:gd name="T52" fmla="*/ 0 w 443"/>
                    <a:gd name="T53" fmla="*/ 0 h 274"/>
                    <a:gd name="T54" fmla="*/ 0 w 443"/>
                    <a:gd name="T55" fmla="*/ 0 h 274"/>
                    <a:gd name="T56" fmla="*/ 0 w 443"/>
                    <a:gd name="T57" fmla="*/ 0 h 274"/>
                    <a:gd name="T58" fmla="*/ 0 w 443"/>
                    <a:gd name="T59" fmla="*/ 0 h 274"/>
                    <a:gd name="T60" fmla="*/ 0 w 443"/>
                    <a:gd name="T61" fmla="*/ 0 h 274"/>
                    <a:gd name="T62" fmla="*/ 0 w 443"/>
                    <a:gd name="T63" fmla="*/ 0 h 274"/>
                    <a:gd name="T64" fmla="*/ 0 w 443"/>
                    <a:gd name="T65" fmla="*/ 0 h 274"/>
                    <a:gd name="T66" fmla="*/ 0 w 443"/>
                    <a:gd name="T67" fmla="*/ 0 h 274"/>
                    <a:gd name="T68" fmla="*/ 0 w 443"/>
                    <a:gd name="T69" fmla="*/ 0 h 274"/>
                    <a:gd name="T70" fmla="*/ 0 w 443"/>
                    <a:gd name="T71" fmla="*/ 0 h 274"/>
                    <a:gd name="T72" fmla="*/ 0 w 443"/>
                    <a:gd name="T73" fmla="*/ 0 h 274"/>
                    <a:gd name="T74" fmla="*/ 0 w 443"/>
                    <a:gd name="T75" fmla="*/ 0 h 274"/>
                    <a:gd name="T76" fmla="*/ 0 w 443"/>
                    <a:gd name="T77" fmla="*/ 0 h 274"/>
                    <a:gd name="T78" fmla="*/ 0 w 443"/>
                    <a:gd name="T79" fmla="*/ 0 h 274"/>
                    <a:gd name="T80" fmla="*/ 0 w 443"/>
                    <a:gd name="T81" fmla="*/ 0 h 274"/>
                    <a:gd name="T82" fmla="*/ 0 w 443"/>
                    <a:gd name="T83" fmla="*/ 0 h 274"/>
                    <a:gd name="T84" fmla="*/ 0 w 443"/>
                    <a:gd name="T85" fmla="*/ 0 h 274"/>
                    <a:gd name="T86" fmla="*/ 0 w 443"/>
                    <a:gd name="T87" fmla="*/ 0 h 274"/>
                    <a:gd name="T88" fmla="*/ 0 w 443"/>
                    <a:gd name="T89" fmla="*/ 0 h 274"/>
                    <a:gd name="T90" fmla="*/ 0 w 443"/>
                    <a:gd name="T91" fmla="*/ 0 h 274"/>
                    <a:gd name="T92" fmla="*/ 0 w 443"/>
                    <a:gd name="T93" fmla="*/ 0 h 274"/>
                    <a:gd name="T94" fmla="*/ 0 w 443"/>
                    <a:gd name="T95" fmla="*/ 0 h 274"/>
                    <a:gd name="T96" fmla="*/ 0 w 443"/>
                    <a:gd name="T97" fmla="*/ 0 h 274"/>
                    <a:gd name="T98" fmla="*/ 0 w 443"/>
                    <a:gd name="T99" fmla="*/ 0 h 274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443" h="274">
                      <a:moveTo>
                        <a:pt x="0" y="163"/>
                      </a:moveTo>
                      <a:lnTo>
                        <a:pt x="55" y="151"/>
                      </a:lnTo>
                      <a:lnTo>
                        <a:pt x="75" y="147"/>
                      </a:lnTo>
                      <a:lnTo>
                        <a:pt x="87" y="135"/>
                      </a:lnTo>
                      <a:lnTo>
                        <a:pt x="100" y="117"/>
                      </a:lnTo>
                      <a:lnTo>
                        <a:pt x="127" y="92"/>
                      </a:lnTo>
                      <a:lnTo>
                        <a:pt x="176" y="51"/>
                      </a:lnTo>
                      <a:lnTo>
                        <a:pt x="184" y="37"/>
                      </a:lnTo>
                      <a:lnTo>
                        <a:pt x="197" y="25"/>
                      </a:lnTo>
                      <a:lnTo>
                        <a:pt x="223" y="21"/>
                      </a:lnTo>
                      <a:lnTo>
                        <a:pt x="300" y="8"/>
                      </a:lnTo>
                      <a:lnTo>
                        <a:pt x="321" y="0"/>
                      </a:lnTo>
                      <a:lnTo>
                        <a:pt x="341" y="10"/>
                      </a:lnTo>
                      <a:lnTo>
                        <a:pt x="351" y="18"/>
                      </a:lnTo>
                      <a:lnTo>
                        <a:pt x="396" y="33"/>
                      </a:lnTo>
                      <a:lnTo>
                        <a:pt x="414" y="40"/>
                      </a:lnTo>
                      <a:lnTo>
                        <a:pt x="420" y="47"/>
                      </a:lnTo>
                      <a:lnTo>
                        <a:pt x="429" y="73"/>
                      </a:lnTo>
                      <a:lnTo>
                        <a:pt x="433" y="86"/>
                      </a:lnTo>
                      <a:lnTo>
                        <a:pt x="437" y="94"/>
                      </a:lnTo>
                      <a:lnTo>
                        <a:pt x="443" y="107"/>
                      </a:lnTo>
                      <a:lnTo>
                        <a:pt x="443" y="116"/>
                      </a:lnTo>
                      <a:lnTo>
                        <a:pt x="434" y="123"/>
                      </a:lnTo>
                      <a:lnTo>
                        <a:pt x="416" y="122"/>
                      </a:lnTo>
                      <a:lnTo>
                        <a:pt x="387" y="109"/>
                      </a:lnTo>
                      <a:lnTo>
                        <a:pt x="351" y="102"/>
                      </a:lnTo>
                      <a:lnTo>
                        <a:pt x="317" y="107"/>
                      </a:lnTo>
                      <a:lnTo>
                        <a:pt x="353" y="115"/>
                      </a:lnTo>
                      <a:lnTo>
                        <a:pt x="376" y="123"/>
                      </a:lnTo>
                      <a:lnTo>
                        <a:pt x="405" y="135"/>
                      </a:lnTo>
                      <a:lnTo>
                        <a:pt x="412" y="145"/>
                      </a:lnTo>
                      <a:lnTo>
                        <a:pt x="412" y="155"/>
                      </a:lnTo>
                      <a:lnTo>
                        <a:pt x="401" y="163"/>
                      </a:lnTo>
                      <a:lnTo>
                        <a:pt x="388" y="161"/>
                      </a:lnTo>
                      <a:lnTo>
                        <a:pt x="349" y="151"/>
                      </a:lnTo>
                      <a:lnTo>
                        <a:pt x="313" y="149"/>
                      </a:lnTo>
                      <a:lnTo>
                        <a:pt x="286" y="151"/>
                      </a:lnTo>
                      <a:lnTo>
                        <a:pt x="270" y="161"/>
                      </a:lnTo>
                      <a:lnTo>
                        <a:pt x="252" y="180"/>
                      </a:lnTo>
                      <a:lnTo>
                        <a:pt x="238" y="200"/>
                      </a:lnTo>
                      <a:lnTo>
                        <a:pt x="224" y="220"/>
                      </a:lnTo>
                      <a:lnTo>
                        <a:pt x="211" y="236"/>
                      </a:lnTo>
                      <a:lnTo>
                        <a:pt x="190" y="251"/>
                      </a:lnTo>
                      <a:lnTo>
                        <a:pt x="170" y="255"/>
                      </a:lnTo>
                      <a:lnTo>
                        <a:pt x="147" y="257"/>
                      </a:lnTo>
                      <a:lnTo>
                        <a:pt x="121" y="255"/>
                      </a:lnTo>
                      <a:lnTo>
                        <a:pt x="100" y="253"/>
                      </a:lnTo>
                      <a:lnTo>
                        <a:pt x="73" y="260"/>
                      </a:lnTo>
                      <a:lnTo>
                        <a:pt x="0" y="274"/>
                      </a:lnTo>
                      <a:lnTo>
                        <a:pt x="0" y="163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7" name="Freeform 122"/>
                <p:cNvSpPr>
                  <a:spLocks/>
                </p:cNvSpPr>
                <p:nvPr/>
              </p:nvSpPr>
              <p:spPr bwMode="auto">
                <a:xfrm>
                  <a:off x="2688" y="2221"/>
                  <a:ext cx="20" cy="5"/>
                </a:xfrm>
                <a:custGeom>
                  <a:avLst/>
                  <a:gdLst>
                    <a:gd name="T0" fmla="*/ 0 w 141"/>
                    <a:gd name="T1" fmla="*/ 0 h 32"/>
                    <a:gd name="T2" fmla="*/ 0 w 141"/>
                    <a:gd name="T3" fmla="*/ 0 h 32"/>
                    <a:gd name="T4" fmla="*/ 0 w 141"/>
                    <a:gd name="T5" fmla="*/ 0 h 32"/>
                    <a:gd name="T6" fmla="*/ 0 w 141"/>
                    <a:gd name="T7" fmla="*/ 0 h 32"/>
                    <a:gd name="T8" fmla="*/ 0 w 141"/>
                    <a:gd name="T9" fmla="*/ 0 h 32"/>
                    <a:gd name="T10" fmla="*/ 0 w 141"/>
                    <a:gd name="T11" fmla="*/ 0 h 32"/>
                    <a:gd name="T12" fmla="*/ 0 w 141"/>
                    <a:gd name="T13" fmla="*/ 0 h 32"/>
                    <a:gd name="T14" fmla="*/ 0 w 141"/>
                    <a:gd name="T15" fmla="*/ 0 h 32"/>
                    <a:gd name="T16" fmla="*/ 0 w 141"/>
                    <a:gd name="T17" fmla="*/ 0 h 32"/>
                    <a:gd name="T18" fmla="*/ 0 w 141"/>
                    <a:gd name="T19" fmla="*/ 0 h 32"/>
                    <a:gd name="T20" fmla="*/ 0 w 141"/>
                    <a:gd name="T21" fmla="*/ 0 h 32"/>
                    <a:gd name="T22" fmla="*/ 0 w 141"/>
                    <a:gd name="T23" fmla="*/ 0 h 32"/>
                    <a:gd name="T24" fmla="*/ 0 w 141"/>
                    <a:gd name="T25" fmla="*/ 0 h 3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41" h="32">
                      <a:moveTo>
                        <a:pt x="141" y="32"/>
                      </a:moveTo>
                      <a:lnTo>
                        <a:pt x="117" y="21"/>
                      </a:lnTo>
                      <a:lnTo>
                        <a:pt x="97" y="18"/>
                      </a:lnTo>
                      <a:lnTo>
                        <a:pt x="74" y="11"/>
                      </a:lnTo>
                      <a:lnTo>
                        <a:pt x="54" y="6"/>
                      </a:lnTo>
                      <a:lnTo>
                        <a:pt x="22" y="9"/>
                      </a:lnTo>
                      <a:lnTo>
                        <a:pt x="0" y="11"/>
                      </a:lnTo>
                      <a:lnTo>
                        <a:pt x="33" y="4"/>
                      </a:lnTo>
                      <a:lnTo>
                        <a:pt x="61" y="0"/>
                      </a:lnTo>
                      <a:lnTo>
                        <a:pt x="97" y="15"/>
                      </a:lnTo>
                      <a:lnTo>
                        <a:pt x="117" y="17"/>
                      </a:lnTo>
                      <a:lnTo>
                        <a:pt x="139" y="27"/>
                      </a:lnTo>
                      <a:lnTo>
                        <a:pt x="141" y="32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8" name="Freeform 123"/>
                <p:cNvSpPr>
                  <a:spLocks/>
                </p:cNvSpPr>
                <p:nvPr/>
              </p:nvSpPr>
              <p:spPr bwMode="auto">
                <a:xfrm>
                  <a:off x="2680" y="2216"/>
                  <a:ext cx="17" cy="3"/>
                </a:xfrm>
                <a:custGeom>
                  <a:avLst/>
                  <a:gdLst>
                    <a:gd name="T0" fmla="*/ 0 w 119"/>
                    <a:gd name="T1" fmla="*/ 0 h 22"/>
                    <a:gd name="T2" fmla="*/ 0 w 119"/>
                    <a:gd name="T3" fmla="*/ 0 h 22"/>
                    <a:gd name="T4" fmla="*/ 0 w 119"/>
                    <a:gd name="T5" fmla="*/ 0 h 22"/>
                    <a:gd name="T6" fmla="*/ 0 w 119"/>
                    <a:gd name="T7" fmla="*/ 0 h 22"/>
                    <a:gd name="T8" fmla="*/ 0 w 119"/>
                    <a:gd name="T9" fmla="*/ 0 h 22"/>
                    <a:gd name="T10" fmla="*/ 0 w 119"/>
                    <a:gd name="T11" fmla="*/ 0 h 22"/>
                    <a:gd name="T12" fmla="*/ 0 w 119"/>
                    <a:gd name="T13" fmla="*/ 0 h 22"/>
                    <a:gd name="T14" fmla="*/ 0 w 119"/>
                    <a:gd name="T15" fmla="*/ 0 h 22"/>
                    <a:gd name="T16" fmla="*/ 0 w 119"/>
                    <a:gd name="T17" fmla="*/ 0 h 22"/>
                    <a:gd name="T18" fmla="*/ 0 w 119"/>
                    <a:gd name="T19" fmla="*/ 0 h 22"/>
                    <a:gd name="T20" fmla="*/ 0 w 119"/>
                    <a:gd name="T21" fmla="*/ 0 h 22"/>
                    <a:gd name="T22" fmla="*/ 0 w 119"/>
                    <a:gd name="T23" fmla="*/ 0 h 2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19" h="22">
                      <a:moveTo>
                        <a:pt x="86" y="0"/>
                      </a:moveTo>
                      <a:lnTo>
                        <a:pt x="100" y="1"/>
                      </a:lnTo>
                      <a:lnTo>
                        <a:pt x="119" y="7"/>
                      </a:lnTo>
                      <a:lnTo>
                        <a:pt x="106" y="6"/>
                      </a:lnTo>
                      <a:lnTo>
                        <a:pt x="88" y="3"/>
                      </a:lnTo>
                      <a:lnTo>
                        <a:pt x="49" y="13"/>
                      </a:lnTo>
                      <a:lnTo>
                        <a:pt x="28" y="18"/>
                      </a:lnTo>
                      <a:lnTo>
                        <a:pt x="4" y="22"/>
                      </a:lnTo>
                      <a:lnTo>
                        <a:pt x="0" y="18"/>
                      </a:lnTo>
                      <a:lnTo>
                        <a:pt x="26" y="14"/>
                      </a:lnTo>
                      <a:lnTo>
                        <a:pt x="57" y="7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9" name="Freeform 124"/>
                <p:cNvSpPr>
                  <a:spLocks/>
                </p:cNvSpPr>
                <p:nvPr/>
              </p:nvSpPr>
              <p:spPr bwMode="auto">
                <a:xfrm>
                  <a:off x="2687" y="2228"/>
                  <a:ext cx="7" cy="2"/>
                </a:xfrm>
                <a:custGeom>
                  <a:avLst/>
                  <a:gdLst>
                    <a:gd name="T0" fmla="*/ 0 w 48"/>
                    <a:gd name="T1" fmla="*/ 0 h 11"/>
                    <a:gd name="T2" fmla="*/ 0 w 48"/>
                    <a:gd name="T3" fmla="*/ 0 h 11"/>
                    <a:gd name="T4" fmla="*/ 0 w 48"/>
                    <a:gd name="T5" fmla="*/ 0 h 11"/>
                    <a:gd name="T6" fmla="*/ 0 w 48"/>
                    <a:gd name="T7" fmla="*/ 0 h 11"/>
                    <a:gd name="T8" fmla="*/ 0 w 48"/>
                    <a:gd name="T9" fmla="*/ 0 h 11"/>
                    <a:gd name="T10" fmla="*/ 0 w 48"/>
                    <a:gd name="T11" fmla="*/ 0 h 11"/>
                    <a:gd name="T12" fmla="*/ 0 w 48"/>
                    <a:gd name="T13" fmla="*/ 0 h 1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8" h="11">
                      <a:moveTo>
                        <a:pt x="48" y="5"/>
                      </a:moveTo>
                      <a:lnTo>
                        <a:pt x="42" y="11"/>
                      </a:lnTo>
                      <a:lnTo>
                        <a:pt x="25" y="8"/>
                      </a:lnTo>
                      <a:lnTo>
                        <a:pt x="6" y="8"/>
                      </a:lnTo>
                      <a:lnTo>
                        <a:pt x="0" y="0"/>
                      </a:lnTo>
                      <a:lnTo>
                        <a:pt x="14" y="3"/>
                      </a:lnTo>
                      <a:lnTo>
                        <a:pt x="48" y="5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0" name="Freeform 125"/>
                <p:cNvSpPr>
                  <a:spLocks/>
                </p:cNvSpPr>
                <p:nvPr/>
              </p:nvSpPr>
              <p:spPr bwMode="auto">
                <a:xfrm>
                  <a:off x="2707" y="2227"/>
                  <a:ext cx="2" cy="3"/>
                </a:xfrm>
                <a:custGeom>
                  <a:avLst/>
                  <a:gdLst>
                    <a:gd name="T0" fmla="*/ 0 w 10"/>
                    <a:gd name="T1" fmla="*/ 0 h 21"/>
                    <a:gd name="T2" fmla="*/ 0 w 10"/>
                    <a:gd name="T3" fmla="*/ 0 h 21"/>
                    <a:gd name="T4" fmla="*/ 0 w 10"/>
                    <a:gd name="T5" fmla="*/ 0 h 21"/>
                    <a:gd name="T6" fmla="*/ 0 w 10"/>
                    <a:gd name="T7" fmla="*/ 0 h 21"/>
                    <a:gd name="T8" fmla="*/ 0 w 10"/>
                    <a:gd name="T9" fmla="*/ 0 h 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" h="21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2" y="16"/>
                      </a:lnTo>
                      <a:lnTo>
                        <a:pt x="10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1" name="Freeform 126"/>
                <p:cNvSpPr>
                  <a:spLocks/>
                </p:cNvSpPr>
                <p:nvPr/>
              </p:nvSpPr>
              <p:spPr bwMode="auto">
                <a:xfrm>
                  <a:off x="2702" y="2234"/>
                  <a:ext cx="2" cy="1"/>
                </a:xfrm>
                <a:custGeom>
                  <a:avLst/>
                  <a:gdLst>
                    <a:gd name="T0" fmla="*/ 0 w 9"/>
                    <a:gd name="T1" fmla="*/ 0 h 11"/>
                    <a:gd name="T2" fmla="*/ 0 w 9"/>
                    <a:gd name="T3" fmla="*/ 0 h 11"/>
                    <a:gd name="T4" fmla="*/ 0 w 9"/>
                    <a:gd name="T5" fmla="*/ 0 h 11"/>
                    <a:gd name="T6" fmla="*/ 0 w 9"/>
                    <a:gd name="T7" fmla="*/ 0 h 1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9" h="11">
                      <a:moveTo>
                        <a:pt x="0" y="0"/>
                      </a:moveTo>
                      <a:lnTo>
                        <a:pt x="2" y="6"/>
                      </a:lnTo>
                      <a:lnTo>
                        <a:pt x="9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2" name="Freeform 127"/>
                <p:cNvSpPr>
                  <a:spLocks/>
                </p:cNvSpPr>
                <p:nvPr/>
              </p:nvSpPr>
              <p:spPr bwMode="auto">
                <a:xfrm>
                  <a:off x="2678" y="2224"/>
                  <a:ext cx="3" cy="4"/>
                </a:xfrm>
                <a:custGeom>
                  <a:avLst/>
                  <a:gdLst>
                    <a:gd name="T0" fmla="*/ 0 w 23"/>
                    <a:gd name="T1" fmla="*/ 0 h 27"/>
                    <a:gd name="T2" fmla="*/ 0 w 23"/>
                    <a:gd name="T3" fmla="*/ 0 h 27"/>
                    <a:gd name="T4" fmla="*/ 0 w 23"/>
                    <a:gd name="T5" fmla="*/ 0 h 27"/>
                    <a:gd name="T6" fmla="*/ 0 w 23"/>
                    <a:gd name="T7" fmla="*/ 0 h 27"/>
                    <a:gd name="T8" fmla="*/ 0 w 23"/>
                    <a:gd name="T9" fmla="*/ 0 h 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3" h="27">
                      <a:moveTo>
                        <a:pt x="23" y="0"/>
                      </a:moveTo>
                      <a:lnTo>
                        <a:pt x="19" y="8"/>
                      </a:lnTo>
                      <a:lnTo>
                        <a:pt x="19" y="15"/>
                      </a:lnTo>
                      <a:lnTo>
                        <a:pt x="0" y="27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3" name="Freeform 128"/>
                <p:cNvSpPr>
                  <a:spLocks/>
                </p:cNvSpPr>
                <p:nvPr/>
              </p:nvSpPr>
              <p:spPr bwMode="auto">
                <a:xfrm>
                  <a:off x="2665" y="2224"/>
                  <a:ext cx="10" cy="10"/>
                </a:xfrm>
                <a:custGeom>
                  <a:avLst/>
                  <a:gdLst>
                    <a:gd name="T0" fmla="*/ 0 w 71"/>
                    <a:gd name="T1" fmla="*/ 0 h 73"/>
                    <a:gd name="T2" fmla="*/ 0 w 71"/>
                    <a:gd name="T3" fmla="*/ 0 h 73"/>
                    <a:gd name="T4" fmla="*/ 0 w 71"/>
                    <a:gd name="T5" fmla="*/ 0 h 73"/>
                    <a:gd name="T6" fmla="*/ 0 w 71"/>
                    <a:gd name="T7" fmla="*/ 0 h 73"/>
                    <a:gd name="T8" fmla="*/ 0 w 71"/>
                    <a:gd name="T9" fmla="*/ 0 h 73"/>
                    <a:gd name="T10" fmla="*/ 0 w 71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1" h="73">
                      <a:moveTo>
                        <a:pt x="71" y="0"/>
                      </a:moveTo>
                      <a:lnTo>
                        <a:pt x="59" y="22"/>
                      </a:lnTo>
                      <a:lnTo>
                        <a:pt x="44" y="41"/>
                      </a:lnTo>
                      <a:lnTo>
                        <a:pt x="0" y="73"/>
                      </a:lnTo>
                      <a:lnTo>
                        <a:pt x="41" y="34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" name="Freeform 129"/>
                <p:cNvSpPr>
                  <a:spLocks/>
                </p:cNvSpPr>
                <p:nvPr/>
              </p:nvSpPr>
              <p:spPr bwMode="auto">
                <a:xfrm>
                  <a:off x="2660" y="2238"/>
                  <a:ext cx="2" cy="8"/>
                </a:xfrm>
                <a:custGeom>
                  <a:avLst/>
                  <a:gdLst>
                    <a:gd name="T0" fmla="*/ 0 w 16"/>
                    <a:gd name="T1" fmla="*/ 0 h 53"/>
                    <a:gd name="T2" fmla="*/ 0 w 16"/>
                    <a:gd name="T3" fmla="*/ 0 h 53"/>
                    <a:gd name="T4" fmla="*/ 0 w 16"/>
                    <a:gd name="T5" fmla="*/ 0 h 53"/>
                    <a:gd name="T6" fmla="*/ 0 w 16"/>
                    <a:gd name="T7" fmla="*/ 0 h 53"/>
                    <a:gd name="T8" fmla="*/ 0 w 16"/>
                    <a:gd name="T9" fmla="*/ 0 h 53"/>
                    <a:gd name="T10" fmla="*/ 0 w 16"/>
                    <a:gd name="T11" fmla="*/ 0 h 53"/>
                    <a:gd name="T12" fmla="*/ 0 w 16"/>
                    <a:gd name="T13" fmla="*/ 0 h 5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53">
                      <a:moveTo>
                        <a:pt x="0" y="0"/>
                      </a:moveTo>
                      <a:lnTo>
                        <a:pt x="10" y="19"/>
                      </a:lnTo>
                      <a:lnTo>
                        <a:pt x="13" y="37"/>
                      </a:lnTo>
                      <a:lnTo>
                        <a:pt x="14" y="53"/>
                      </a:lnTo>
                      <a:lnTo>
                        <a:pt x="16" y="30"/>
                      </a:lnTo>
                      <a:lnTo>
                        <a:pt x="14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5" name="Freeform 130"/>
                <p:cNvSpPr>
                  <a:spLocks/>
                </p:cNvSpPr>
                <p:nvPr/>
              </p:nvSpPr>
              <p:spPr bwMode="auto">
                <a:xfrm>
                  <a:off x="2684" y="2231"/>
                  <a:ext cx="1" cy="2"/>
                </a:xfrm>
                <a:custGeom>
                  <a:avLst/>
                  <a:gdLst>
                    <a:gd name="T0" fmla="*/ 0 w 8"/>
                    <a:gd name="T1" fmla="*/ 0 h 19"/>
                    <a:gd name="T2" fmla="*/ 0 w 8"/>
                    <a:gd name="T3" fmla="*/ 0 h 19"/>
                    <a:gd name="T4" fmla="*/ 0 w 8"/>
                    <a:gd name="T5" fmla="*/ 0 h 19"/>
                    <a:gd name="T6" fmla="*/ 0 w 8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8" h="19">
                      <a:moveTo>
                        <a:pt x="2" y="0"/>
                      </a:moveTo>
                      <a:lnTo>
                        <a:pt x="0" y="8"/>
                      </a:lnTo>
                      <a:lnTo>
                        <a:pt x="8" y="19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35" name="Group 131"/>
              <p:cNvGrpSpPr>
                <a:grpSpLocks/>
              </p:cNvGrpSpPr>
              <p:nvPr/>
            </p:nvGrpSpPr>
            <p:grpSpPr bwMode="auto">
              <a:xfrm flipH="1">
                <a:off x="3730" y="2363"/>
                <a:ext cx="365" cy="408"/>
                <a:chOff x="2511" y="2128"/>
                <a:chExt cx="146" cy="168"/>
              </a:xfrm>
            </p:grpSpPr>
            <p:sp>
              <p:nvSpPr>
                <p:cNvPr id="42" name="Freeform 132"/>
                <p:cNvSpPr>
                  <a:spLocks/>
                </p:cNvSpPr>
                <p:nvPr/>
              </p:nvSpPr>
              <p:spPr bwMode="auto">
                <a:xfrm>
                  <a:off x="2590" y="2128"/>
                  <a:ext cx="5" cy="4"/>
                </a:xfrm>
                <a:custGeom>
                  <a:avLst/>
                  <a:gdLst>
                    <a:gd name="T0" fmla="*/ 0 w 32"/>
                    <a:gd name="T1" fmla="*/ 0 h 23"/>
                    <a:gd name="T2" fmla="*/ 0 w 32"/>
                    <a:gd name="T3" fmla="*/ 0 h 23"/>
                    <a:gd name="T4" fmla="*/ 0 w 32"/>
                    <a:gd name="T5" fmla="*/ 0 h 23"/>
                    <a:gd name="T6" fmla="*/ 0 w 32"/>
                    <a:gd name="T7" fmla="*/ 0 h 23"/>
                    <a:gd name="T8" fmla="*/ 0 w 32"/>
                    <a:gd name="T9" fmla="*/ 0 h 23"/>
                    <a:gd name="T10" fmla="*/ 0 w 32"/>
                    <a:gd name="T11" fmla="*/ 0 h 23"/>
                    <a:gd name="T12" fmla="*/ 0 w 32"/>
                    <a:gd name="T13" fmla="*/ 0 h 23"/>
                    <a:gd name="T14" fmla="*/ 0 w 32"/>
                    <a:gd name="T15" fmla="*/ 0 h 2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23">
                      <a:moveTo>
                        <a:pt x="32" y="0"/>
                      </a:moveTo>
                      <a:lnTo>
                        <a:pt x="23" y="7"/>
                      </a:lnTo>
                      <a:lnTo>
                        <a:pt x="14" y="10"/>
                      </a:lnTo>
                      <a:lnTo>
                        <a:pt x="5" y="15"/>
                      </a:lnTo>
                      <a:lnTo>
                        <a:pt x="0" y="23"/>
                      </a:lnTo>
                      <a:lnTo>
                        <a:pt x="8" y="20"/>
                      </a:lnTo>
                      <a:lnTo>
                        <a:pt x="23" y="16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3" name="Freeform 133"/>
                <p:cNvSpPr>
                  <a:spLocks/>
                </p:cNvSpPr>
                <p:nvPr/>
              </p:nvSpPr>
              <p:spPr bwMode="auto">
                <a:xfrm>
                  <a:off x="2592" y="2134"/>
                  <a:ext cx="2" cy="2"/>
                </a:xfrm>
                <a:custGeom>
                  <a:avLst/>
                  <a:gdLst>
                    <a:gd name="T0" fmla="*/ 0 w 8"/>
                    <a:gd name="T1" fmla="*/ 0 h 15"/>
                    <a:gd name="T2" fmla="*/ 0 w 8"/>
                    <a:gd name="T3" fmla="*/ 0 h 15"/>
                    <a:gd name="T4" fmla="*/ 0 w 8"/>
                    <a:gd name="T5" fmla="*/ 0 h 15"/>
                    <a:gd name="T6" fmla="*/ 0 w 8"/>
                    <a:gd name="T7" fmla="*/ 0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8" h="15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4" name="Freeform 134"/>
                <p:cNvSpPr>
                  <a:spLocks/>
                </p:cNvSpPr>
                <p:nvPr/>
              </p:nvSpPr>
              <p:spPr bwMode="auto">
                <a:xfrm>
                  <a:off x="2574" y="2150"/>
                  <a:ext cx="39" cy="99"/>
                </a:xfrm>
                <a:custGeom>
                  <a:avLst/>
                  <a:gdLst>
                    <a:gd name="T0" fmla="*/ 0 w 274"/>
                    <a:gd name="T1" fmla="*/ 0 h 693"/>
                    <a:gd name="T2" fmla="*/ 0 w 274"/>
                    <a:gd name="T3" fmla="*/ 0 h 693"/>
                    <a:gd name="T4" fmla="*/ 0 w 274"/>
                    <a:gd name="T5" fmla="*/ 0 h 693"/>
                    <a:gd name="T6" fmla="*/ 0 w 274"/>
                    <a:gd name="T7" fmla="*/ 0 h 693"/>
                    <a:gd name="T8" fmla="*/ 0 w 274"/>
                    <a:gd name="T9" fmla="*/ 0 h 693"/>
                    <a:gd name="T10" fmla="*/ 0 w 274"/>
                    <a:gd name="T11" fmla="*/ 0 h 693"/>
                    <a:gd name="T12" fmla="*/ 0 w 274"/>
                    <a:gd name="T13" fmla="*/ 0 h 693"/>
                    <a:gd name="T14" fmla="*/ 0 w 274"/>
                    <a:gd name="T15" fmla="*/ 0 h 693"/>
                    <a:gd name="T16" fmla="*/ 0 w 274"/>
                    <a:gd name="T17" fmla="*/ 0 h 693"/>
                    <a:gd name="T18" fmla="*/ 0 w 274"/>
                    <a:gd name="T19" fmla="*/ 0 h 69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74" h="693">
                      <a:moveTo>
                        <a:pt x="40" y="0"/>
                      </a:moveTo>
                      <a:lnTo>
                        <a:pt x="66" y="29"/>
                      </a:lnTo>
                      <a:lnTo>
                        <a:pt x="74" y="70"/>
                      </a:lnTo>
                      <a:lnTo>
                        <a:pt x="113" y="110"/>
                      </a:lnTo>
                      <a:lnTo>
                        <a:pt x="194" y="296"/>
                      </a:lnTo>
                      <a:lnTo>
                        <a:pt x="239" y="466"/>
                      </a:lnTo>
                      <a:lnTo>
                        <a:pt x="274" y="693"/>
                      </a:lnTo>
                      <a:lnTo>
                        <a:pt x="161" y="592"/>
                      </a:lnTo>
                      <a:lnTo>
                        <a:pt x="0" y="90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5" name="Freeform 135"/>
                <p:cNvSpPr>
                  <a:spLocks/>
                </p:cNvSpPr>
                <p:nvPr/>
              </p:nvSpPr>
              <p:spPr bwMode="auto">
                <a:xfrm>
                  <a:off x="2511" y="2131"/>
                  <a:ext cx="146" cy="165"/>
                </a:xfrm>
                <a:custGeom>
                  <a:avLst/>
                  <a:gdLst>
                    <a:gd name="T0" fmla="*/ 0 w 1023"/>
                    <a:gd name="T1" fmla="*/ 0 h 1154"/>
                    <a:gd name="T2" fmla="*/ 0 w 1023"/>
                    <a:gd name="T3" fmla="*/ 0 h 1154"/>
                    <a:gd name="T4" fmla="*/ 0 w 1023"/>
                    <a:gd name="T5" fmla="*/ 0 h 1154"/>
                    <a:gd name="T6" fmla="*/ 0 w 1023"/>
                    <a:gd name="T7" fmla="*/ 0 h 1154"/>
                    <a:gd name="T8" fmla="*/ 0 w 1023"/>
                    <a:gd name="T9" fmla="*/ 0 h 1154"/>
                    <a:gd name="T10" fmla="*/ 0 w 1023"/>
                    <a:gd name="T11" fmla="*/ 0 h 1154"/>
                    <a:gd name="T12" fmla="*/ 0 w 1023"/>
                    <a:gd name="T13" fmla="*/ 0 h 1154"/>
                    <a:gd name="T14" fmla="*/ 0 w 1023"/>
                    <a:gd name="T15" fmla="*/ 0 h 1154"/>
                    <a:gd name="T16" fmla="*/ 0 w 1023"/>
                    <a:gd name="T17" fmla="*/ 0 h 1154"/>
                    <a:gd name="T18" fmla="*/ 0 w 1023"/>
                    <a:gd name="T19" fmla="*/ 0 h 1154"/>
                    <a:gd name="T20" fmla="*/ 0 w 1023"/>
                    <a:gd name="T21" fmla="*/ 0 h 1154"/>
                    <a:gd name="T22" fmla="*/ 0 w 1023"/>
                    <a:gd name="T23" fmla="*/ 0 h 1154"/>
                    <a:gd name="T24" fmla="*/ 0 w 1023"/>
                    <a:gd name="T25" fmla="*/ 0 h 1154"/>
                    <a:gd name="T26" fmla="*/ 0 w 1023"/>
                    <a:gd name="T27" fmla="*/ 0 h 1154"/>
                    <a:gd name="T28" fmla="*/ 0 w 1023"/>
                    <a:gd name="T29" fmla="*/ 0 h 1154"/>
                    <a:gd name="T30" fmla="*/ 0 w 1023"/>
                    <a:gd name="T31" fmla="*/ 0 h 1154"/>
                    <a:gd name="T32" fmla="*/ 0 w 1023"/>
                    <a:gd name="T33" fmla="*/ 0 h 1154"/>
                    <a:gd name="T34" fmla="*/ 0 w 1023"/>
                    <a:gd name="T35" fmla="*/ 0 h 1154"/>
                    <a:gd name="T36" fmla="*/ 0 w 1023"/>
                    <a:gd name="T37" fmla="*/ 0 h 1154"/>
                    <a:gd name="T38" fmla="*/ 0 w 1023"/>
                    <a:gd name="T39" fmla="*/ 0 h 1154"/>
                    <a:gd name="T40" fmla="*/ 0 w 1023"/>
                    <a:gd name="T41" fmla="*/ 0 h 1154"/>
                    <a:gd name="T42" fmla="*/ 0 w 1023"/>
                    <a:gd name="T43" fmla="*/ 0 h 1154"/>
                    <a:gd name="T44" fmla="*/ 0 w 1023"/>
                    <a:gd name="T45" fmla="*/ 0 h 1154"/>
                    <a:gd name="T46" fmla="*/ 0 w 1023"/>
                    <a:gd name="T47" fmla="*/ 0 h 1154"/>
                    <a:gd name="T48" fmla="*/ 0 w 1023"/>
                    <a:gd name="T49" fmla="*/ 0 h 1154"/>
                    <a:gd name="T50" fmla="*/ 0 w 1023"/>
                    <a:gd name="T51" fmla="*/ 0 h 1154"/>
                    <a:gd name="T52" fmla="*/ 0 w 1023"/>
                    <a:gd name="T53" fmla="*/ 0 h 1154"/>
                    <a:gd name="T54" fmla="*/ 0 w 1023"/>
                    <a:gd name="T55" fmla="*/ 0 h 1154"/>
                    <a:gd name="T56" fmla="*/ 0 w 1023"/>
                    <a:gd name="T57" fmla="*/ 0 h 1154"/>
                    <a:gd name="T58" fmla="*/ 0 w 1023"/>
                    <a:gd name="T59" fmla="*/ 0 h 1154"/>
                    <a:gd name="T60" fmla="*/ 0 w 1023"/>
                    <a:gd name="T61" fmla="*/ 0 h 1154"/>
                    <a:gd name="T62" fmla="*/ 0 w 1023"/>
                    <a:gd name="T63" fmla="*/ 0 h 1154"/>
                    <a:gd name="T64" fmla="*/ 0 w 1023"/>
                    <a:gd name="T65" fmla="*/ 0 h 1154"/>
                    <a:gd name="T66" fmla="*/ 0 w 1023"/>
                    <a:gd name="T67" fmla="*/ 0 h 1154"/>
                    <a:gd name="T68" fmla="*/ 0 w 1023"/>
                    <a:gd name="T69" fmla="*/ 0 h 1154"/>
                    <a:gd name="T70" fmla="*/ 0 w 1023"/>
                    <a:gd name="T71" fmla="*/ 0 h 1154"/>
                    <a:gd name="T72" fmla="*/ 0 w 1023"/>
                    <a:gd name="T73" fmla="*/ 0 h 1154"/>
                    <a:gd name="T74" fmla="*/ 0 w 1023"/>
                    <a:gd name="T75" fmla="*/ 0 h 1154"/>
                    <a:gd name="T76" fmla="*/ 0 w 1023"/>
                    <a:gd name="T77" fmla="*/ 0 h 1154"/>
                    <a:gd name="T78" fmla="*/ 0 w 1023"/>
                    <a:gd name="T79" fmla="*/ 0 h 1154"/>
                    <a:gd name="T80" fmla="*/ 0 w 1023"/>
                    <a:gd name="T81" fmla="*/ 0 h 1154"/>
                    <a:gd name="T82" fmla="*/ 0 w 1023"/>
                    <a:gd name="T83" fmla="*/ 0 h 1154"/>
                    <a:gd name="T84" fmla="*/ 0 w 1023"/>
                    <a:gd name="T85" fmla="*/ 0 h 1154"/>
                    <a:gd name="T86" fmla="*/ 0 w 1023"/>
                    <a:gd name="T87" fmla="*/ 0 h 1154"/>
                    <a:gd name="T88" fmla="*/ 0 w 1023"/>
                    <a:gd name="T89" fmla="*/ 0 h 1154"/>
                    <a:gd name="T90" fmla="*/ 0 w 1023"/>
                    <a:gd name="T91" fmla="*/ 0 h 1154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0" t="0" r="r" b="b"/>
                  <a:pathLst>
                    <a:path w="1023" h="1154">
                      <a:moveTo>
                        <a:pt x="189" y="60"/>
                      </a:moveTo>
                      <a:lnTo>
                        <a:pt x="221" y="0"/>
                      </a:lnTo>
                      <a:lnTo>
                        <a:pt x="471" y="104"/>
                      </a:lnTo>
                      <a:lnTo>
                        <a:pt x="482" y="185"/>
                      </a:lnTo>
                      <a:lnTo>
                        <a:pt x="503" y="214"/>
                      </a:lnTo>
                      <a:lnTo>
                        <a:pt x="531" y="246"/>
                      </a:lnTo>
                      <a:lnTo>
                        <a:pt x="547" y="304"/>
                      </a:lnTo>
                      <a:lnTo>
                        <a:pt x="603" y="437"/>
                      </a:lnTo>
                      <a:lnTo>
                        <a:pt x="648" y="595"/>
                      </a:lnTo>
                      <a:lnTo>
                        <a:pt x="668" y="700"/>
                      </a:lnTo>
                      <a:lnTo>
                        <a:pt x="869" y="704"/>
                      </a:lnTo>
                      <a:lnTo>
                        <a:pt x="902" y="725"/>
                      </a:lnTo>
                      <a:lnTo>
                        <a:pt x="994" y="725"/>
                      </a:lnTo>
                      <a:lnTo>
                        <a:pt x="1020" y="766"/>
                      </a:lnTo>
                      <a:lnTo>
                        <a:pt x="1023" y="814"/>
                      </a:lnTo>
                      <a:lnTo>
                        <a:pt x="1015" y="858"/>
                      </a:lnTo>
                      <a:lnTo>
                        <a:pt x="929" y="874"/>
                      </a:lnTo>
                      <a:lnTo>
                        <a:pt x="889" y="935"/>
                      </a:lnTo>
                      <a:lnTo>
                        <a:pt x="809" y="955"/>
                      </a:lnTo>
                      <a:lnTo>
                        <a:pt x="749" y="955"/>
                      </a:lnTo>
                      <a:lnTo>
                        <a:pt x="681" y="968"/>
                      </a:lnTo>
                      <a:lnTo>
                        <a:pt x="677" y="996"/>
                      </a:lnTo>
                      <a:lnTo>
                        <a:pt x="681" y="1056"/>
                      </a:lnTo>
                      <a:lnTo>
                        <a:pt x="673" y="1097"/>
                      </a:lnTo>
                      <a:lnTo>
                        <a:pt x="636" y="1102"/>
                      </a:lnTo>
                      <a:lnTo>
                        <a:pt x="591" y="1110"/>
                      </a:lnTo>
                      <a:lnTo>
                        <a:pt x="547" y="1151"/>
                      </a:lnTo>
                      <a:lnTo>
                        <a:pt x="495" y="1151"/>
                      </a:lnTo>
                      <a:lnTo>
                        <a:pt x="447" y="1146"/>
                      </a:lnTo>
                      <a:lnTo>
                        <a:pt x="374" y="1122"/>
                      </a:lnTo>
                      <a:lnTo>
                        <a:pt x="294" y="1130"/>
                      </a:lnTo>
                      <a:lnTo>
                        <a:pt x="213" y="1154"/>
                      </a:lnTo>
                      <a:lnTo>
                        <a:pt x="136" y="1137"/>
                      </a:lnTo>
                      <a:lnTo>
                        <a:pt x="84" y="1077"/>
                      </a:lnTo>
                      <a:lnTo>
                        <a:pt x="88" y="1012"/>
                      </a:lnTo>
                      <a:lnTo>
                        <a:pt x="68" y="932"/>
                      </a:lnTo>
                      <a:lnTo>
                        <a:pt x="57" y="826"/>
                      </a:lnTo>
                      <a:lnTo>
                        <a:pt x="32" y="729"/>
                      </a:lnTo>
                      <a:lnTo>
                        <a:pt x="0" y="584"/>
                      </a:lnTo>
                      <a:lnTo>
                        <a:pt x="4" y="437"/>
                      </a:lnTo>
                      <a:lnTo>
                        <a:pt x="4" y="307"/>
                      </a:lnTo>
                      <a:lnTo>
                        <a:pt x="12" y="218"/>
                      </a:lnTo>
                      <a:lnTo>
                        <a:pt x="32" y="178"/>
                      </a:lnTo>
                      <a:lnTo>
                        <a:pt x="77" y="145"/>
                      </a:lnTo>
                      <a:lnTo>
                        <a:pt x="129" y="92"/>
                      </a:lnTo>
                      <a:lnTo>
                        <a:pt x="189" y="6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6" name="Freeform 136"/>
                <p:cNvSpPr>
                  <a:spLocks/>
                </p:cNvSpPr>
                <p:nvPr/>
              </p:nvSpPr>
              <p:spPr bwMode="auto">
                <a:xfrm>
                  <a:off x="2514" y="2141"/>
                  <a:ext cx="92" cy="154"/>
                </a:xfrm>
                <a:custGeom>
                  <a:avLst/>
                  <a:gdLst>
                    <a:gd name="T0" fmla="*/ 0 w 646"/>
                    <a:gd name="T1" fmla="*/ 0 h 1075"/>
                    <a:gd name="T2" fmla="*/ 0 w 646"/>
                    <a:gd name="T3" fmla="*/ 0 h 1075"/>
                    <a:gd name="T4" fmla="*/ 0 w 646"/>
                    <a:gd name="T5" fmla="*/ 0 h 1075"/>
                    <a:gd name="T6" fmla="*/ 0 w 646"/>
                    <a:gd name="T7" fmla="*/ 0 h 1075"/>
                    <a:gd name="T8" fmla="*/ 0 w 646"/>
                    <a:gd name="T9" fmla="*/ 0 h 1075"/>
                    <a:gd name="T10" fmla="*/ 0 w 646"/>
                    <a:gd name="T11" fmla="*/ 0 h 1075"/>
                    <a:gd name="T12" fmla="*/ 0 w 646"/>
                    <a:gd name="T13" fmla="*/ 0 h 1075"/>
                    <a:gd name="T14" fmla="*/ 0 w 646"/>
                    <a:gd name="T15" fmla="*/ 0 h 1075"/>
                    <a:gd name="T16" fmla="*/ 0 w 646"/>
                    <a:gd name="T17" fmla="*/ 0 h 1075"/>
                    <a:gd name="T18" fmla="*/ 0 w 646"/>
                    <a:gd name="T19" fmla="*/ 0 h 1075"/>
                    <a:gd name="T20" fmla="*/ 0 w 646"/>
                    <a:gd name="T21" fmla="*/ 0 h 1075"/>
                    <a:gd name="T22" fmla="*/ 0 w 646"/>
                    <a:gd name="T23" fmla="*/ 0 h 1075"/>
                    <a:gd name="T24" fmla="*/ 0 w 646"/>
                    <a:gd name="T25" fmla="*/ 0 h 1075"/>
                    <a:gd name="T26" fmla="*/ 0 w 646"/>
                    <a:gd name="T27" fmla="*/ 0 h 1075"/>
                    <a:gd name="T28" fmla="*/ 0 w 646"/>
                    <a:gd name="T29" fmla="*/ 0 h 1075"/>
                    <a:gd name="T30" fmla="*/ 0 w 646"/>
                    <a:gd name="T31" fmla="*/ 0 h 1075"/>
                    <a:gd name="T32" fmla="*/ 0 w 646"/>
                    <a:gd name="T33" fmla="*/ 0 h 1075"/>
                    <a:gd name="T34" fmla="*/ 0 w 646"/>
                    <a:gd name="T35" fmla="*/ 0 h 1075"/>
                    <a:gd name="T36" fmla="*/ 0 w 646"/>
                    <a:gd name="T37" fmla="*/ 0 h 1075"/>
                    <a:gd name="T38" fmla="*/ 0 w 646"/>
                    <a:gd name="T39" fmla="*/ 0 h 1075"/>
                    <a:gd name="T40" fmla="*/ 0 w 646"/>
                    <a:gd name="T41" fmla="*/ 0 h 1075"/>
                    <a:gd name="T42" fmla="*/ 0 w 646"/>
                    <a:gd name="T43" fmla="*/ 0 h 1075"/>
                    <a:gd name="T44" fmla="*/ 0 w 646"/>
                    <a:gd name="T45" fmla="*/ 0 h 1075"/>
                    <a:gd name="T46" fmla="*/ 0 w 646"/>
                    <a:gd name="T47" fmla="*/ 0 h 1075"/>
                    <a:gd name="T48" fmla="*/ 0 w 646"/>
                    <a:gd name="T49" fmla="*/ 0 h 1075"/>
                    <a:gd name="T50" fmla="*/ 0 w 646"/>
                    <a:gd name="T51" fmla="*/ 0 h 1075"/>
                    <a:gd name="T52" fmla="*/ 0 w 646"/>
                    <a:gd name="T53" fmla="*/ 0 h 1075"/>
                    <a:gd name="T54" fmla="*/ 0 w 646"/>
                    <a:gd name="T55" fmla="*/ 0 h 1075"/>
                    <a:gd name="T56" fmla="*/ 0 w 646"/>
                    <a:gd name="T57" fmla="*/ 0 h 1075"/>
                    <a:gd name="T58" fmla="*/ 0 w 646"/>
                    <a:gd name="T59" fmla="*/ 0 h 1075"/>
                    <a:gd name="T60" fmla="*/ 0 w 646"/>
                    <a:gd name="T61" fmla="*/ 0 h 1075"/>
                    <a:gd name="T62" fmla="*/ 0 w 646"/>
                    <a:gd name="T63" fmla="*/ 0 h 1075"/>
                    <a:gd name="T64" fmla="*/ 0 w 646"/>
                    <a:gd name="T65" fmla="*/ 0 h 1075"/>
                    <a:gd name="T66" fmla="*/ 0 w 646"/>
                    <a:gd name="T67" fmla="*/ 0 h 1075"/>
                    <a:gd name="T68" fmla="*/ 0 w 646"/>
                    <a:gd name="T69" fmla="*/ 0 h 1075"/>
                    <a:gd name="T70" fmla="*/ 0 w 646"/>
                    <a:gd name="T71" fmla="*/ 0 h 1075"/>
                    <a:gd name="T72" fmla="*/ 0 w 646"/>
                    <a:gd name="T73" fmla="*/ 0 h 1075"/>
                    <a:gd name="T74" fmla="*/ 0 w 646"/>
                    <a:gd name="T75" fmla="*/ 0 h 1075"/>
                    <a:gd name="T76" fmla="*/ 0 w 646"/>
                    <a:gd name="T77" fmla="*/ 0 h 1075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646" h="1075">
                      <a:moveTo>
                        <a:pt x="646" y="901"/>
                      </a:moveTo>
                      <a:lnTo>
                        <a:pt x="562" y="888"/>
                      </a:lnTo>
                      <a:lnTo>
                        <a:pt x="490" y="884"/>
                      </a:lnTo>
                      <a:lnTo>
                        <a:pt x="410" y="877"/>
                      </a:lnTo>
                      <a:lnTo>
                        <a:pt x="321" y="864"/>
                      </a:lnTo>
                      <a:lnTo>
                        <a:pt x="280" y="836"/>
                      </a:lnTo>
                      <a:lnTo>
                        <a:pt x="172" y="700"/>
                      </a:lnTo>
                      <a:lnTo>
                        <a:pt x="228" y="740"/>
                      </a:lnTo>
                      <a:lnTo>
                        <a:pt x="265" y="772"/>
                      </a:lnTo>
                      <a:lnTo>
                        <a:pt x="244" y="675"/>
                      </a:lnTo>
                      <a:lnTo>
                        <a:pt x="204" y="638"/>
                      </a:lnTo>
                      <a:lnTo>
                        <a:pt x="145" y="538"/>
                      </a:lnTo>
                      <a:lnTo>
                        <a:pt x="201" y="585"/>
                      </a:lnTo>
                      <a:lnTo>
                        <a:pt x="237" y="598"/>
                      </a:lnTo>
                      <a:lnTo>
                        <a:pt x="228" y="529"/>
                      </a:lnTo>
                      <a:lnTo>
                        <a:pt x="188" y="477"/>
                      </a:lnTo>
                      <a:lnTo>
                        <a:pt x="149" y="437"/>
                      </a:lnTo>
                      <a:lnTo>
                        <a:pt x="108" y="318"/>
                      </a:lnTo>
                      <a:lnTo>
                        <a:pt x="184" y="416"/>
                      </a:lnTo>
                      <a:lnTo>
                        <a:pt x="228" y="452"/>
                      </a:lnTo>
                      <a:lnTo>
                        <a:pt x="233" y="302"/>
                      </a:lnTo>
                      <a:lnTo>
                        <a:pt x="244" y="242"/>
                      </a:lnTo>
                      <a:lnTo>
                        <a:pt x="269" y="215"/>
                      </a:lnTo>
                      <a:lnTo>
                        <a:pt x="304" y="169"/>
                      </a:lnTo>
                      <a:lnTo>
                        <a:pt x="361" y="149"/>
                      </a:lnTo>
                      <a:lnTo>
                        <a:pt x="390" y="137"/>
                      </a:lnTo>
                      <a:lnTo>
                        <a:pt x="310" y="60"/>
                      </a:lnTo>
                      <a:lnTo>
                        <a:pt x="224" y="80"/>
                      </a:lnTo>
                      <a:lnTo>
                        <a:pt x="168" y="113"/>
                      </a:lnTo>
                      <a:lnTo>
                        <a:pt x="149" y="145"/>
                      </a:lnTo>
                      <a:lnTo>
                        <a:pt x="164" y="96"/>
                      </a:lnTo>
                      <a:lnTo>
                        <a:pt x="197" y="80"/>
                      </a:lnTo>
                      <a:lnTo>
                        <a:pt x="249" y="60"/>
                      </a:lnTo>
                      <a:lnTo>
                        <a:pt x="289" y="53"/>
                      </a:lnTo>
                      <a:lnTo>
                        <a:pt x="265" y="39"/>
                      </a:lnTo>
                      <a:lnTo>
                        <a:pt x="224" y="28"/>
                      </a:lnTo>
                      <a:lnTo>
                        <a:pt x="188" y="15"/>
                      </a:lnTo>
                      <a:lnTo>
                        <a:pt x="168" y="0"/>
                      </a:lnTo>
                      <a:lnTo>
                        <a:pt x="121" y="32"/>
                      </a:lnTo>
                      <a:lnTo>
                        <a:pt x="93" y="60"/>
                      </a:lnTo>
                      <a:lnTo>
                        <a:pt x="65" y="96"/>
                      </a:lnTo>
                      <a:lnTo>
                        <a:pt x="25" y="116"/>
                      </a:lnTo>
                      <a:lnTo>
                        <a:pt x="16" y="154"/>
                      </a:lnTo>
                      <a:lnTo>
                        <a:pt x="0" y="215"/>
                      </a:lnTo>
                      <a:lnTo>
                        <a:pt x="0" y="307"/>
                      </a:lnTo>
                      <a:lnTo>
                        <a:pt x="4" y="403"/>
                      </a:lnTo>
                      <a:lnTo>
                        <a:pt x="7" y="513"/>
                      </a:lnTo>
                      <a:lnTo>
                        <a:pt x="28" y="626"/>
                      </a:lnTo>
                      <a:lnTo>
                        <a:pt x="52" y="744"/>
                      </a:lnTo>
                      <a:lnTo>
                        <a:pt x="65" y="844"/>
                      </a:lnTo>
                      <a:lnTo>
                        <a:pt x="85" y="917"/>
                      </a:lnTo>
                      <a:lnTo>
                        <a:pt x="81" y="982"/>
                      </a:lnTo>
                      <a:lnTo>
                        <a:pt x="89" y="1018"/>
                      </a:lnTo>
                      <a:lnTo>
                        <a:pt x="117" y="1046"/>
                      </a:lnTo>
                      <a:lnTo>
                        <a:pt x="153" y="1070"/>
                      </a:lnTo>
                      <a:lnTo>
                        <a:pt x="201" y="1075"/>
                      </a:lnTo>
                      <a:lnTo>
                        <a:pt x="224" y="1063"/>
                      </a:lnTo>
                      <a:lnTo>
                        <a:pt x="257" y="1059"/>
                      </a:lnTo>
                      <a:lnTo>
                        <a:pt x="334" y="1043"/>
                      </a:lnTo>
                      <a:lnTo>
                        <a:pt x="300" y="1003"/>
                      </a:lnTo>
                      <a:lnTo>
                        <a:pt x="265" y="944"/>
                      </a:lnTo>
                      <a:lnTo>
                        <a:pt x="318" y="985"/>
                      </a:lnTo>
                      <a:lnTo>
                        <a:pt x="357" y="1022"/>
                      </a:lnTo>
                      <a:lnTo>
                        <a:pt x="386" y="1043"/>
                      </a:lnTo>
                      <a:lnTo>
                        <a:pt x="426" y="1063"/>
                      </a:lnTo>
                      <a:lnTo>
                        <a:pt x="470" y="1063"/>
                      </a:lnTo>
                      <a:lnTo>
                        <a:pt x="513" y="1063"/>
                      </a:lnTo>
                      <a:lnTo>
                        <a:pt x="538" y="1051"/>
                      </a:lnTo>
                      <a:lnTo>
                        <a:pt x="550" y="1039"/>
                      </a:lnTo>
                      <a:lnTo>
                        <a:pt x="494" y="1006"/>
                      </a:lnTo>
                      <a:lnTo>
                        <a:pt x="438" y="954"/>
                      </a:lnTo>
                      <a:lnTo>
                        <a:pt x="422" y="929"/>
                      </a:lnTo>
                      <a:lnTo>
                        <a:pt x="466" y="941"/>
                      </a:lnTo>
                      <a:lnTo>
                        <a:pt x="534" y="994"/>
                      </a:lnTo>
                      <a:lnTo>
                        <a:pt x="562" y="1018"/>
                      </a:lnTo>
                      <a:lnTo>
                        <a:pt x="626" y="1022"/>
                      </a:lnTo>
                      <a:lnTo>
                        <a:pt x="646" y="1010"/>
                      </a:lnTo>
                      <a:lnTo>
                        <a:pt x="646" y="982"/>
                      </a:lnTo>
                      <a:lnTo>
                        <a:pt x="646" y="901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" name="Freeform 137"/>
                <p:cNvSpPr>
                  <a:spLocks/>
                </p:cNvSpPr>
                <p:nvPr/>
              </p:nvSpPr>
              <p:spPr bwMode="auto">
                <a:xfrm>
                  <a:off x="2520" y="2218"/>
                  <a:ext cx="27" cy="70"/>
                </a:xfrm>
                <a:custGeom>
                  <a:avLst/>
                  <a:gdLst>
                    <a:gd name="T0" fmla="*/ 0 w 188"/>
                    <a:gd name="T1" fmla="*/ 0 h 496"/>
                    <a:gd name="T2" fmla="*/ 0 w 188"/>
                    <a:gd name="T3" fmla="*/ 0 h 496"/>
                    <a:gd name="T4" fmla="*/ 0 w 188"/>
                    <a:gd name="T5" fmla="*/ 0 h 496"/>
                    <a:gd name="T6" fmla="*/ 0 w 188"/>
                    <a:gd name="T7" fmla="*/ 0 h 496"/>
                    <a:gd name="T8" fmla="*/ 0 w 188"/>
                    <a:gd name="T9" fmla="*/ 0 h 496"/>
                    <a:gd name="T10" fmla="*/ 0 w 188"/>
                    <a:gd name="T11" fmla="*/ 0 h 496"/>
                    <a:gd name="T12" fmla="*/ 0 w 188"/>
                    <a:gd name="T13" fmla="*/ 0 h 496"/>
                    <a:gd name="T14" fmla="*/ 0 w 188"/>
                    <a:gd name="T15" fmla="*/ 0 h 496"/>
                    <a:gd name="T16" fmla="*/ 0 w 188"/>
                    <a:gd name="T17" fmla="*/ 0 h 496"/>
                    <a:gd name="T18" fmla="*/ 0 w 188"/>
                    <a:gd name="T19" fmla="*/ 0 h 496"/>
                    <a:gd name="T20" fmla="*/ 0 w 188"/>
                    <a:gd name="T21" fmla="*/ 0 h 496"/>
                    <a:gd name="T22" fmla="*/ 0 w 188"/>
                    <a:gd name="T23" fmla="*/ 0 h 496"/>
                    <a:gd name="T24" fmla="*/ 0 w 188"/>
                    <a:gd name="T25" fmla="*/ 0 h 496"/>
                    <a:gd name="T26" fmla="*/ 0 w 188"/>
                    <a:gd name="T27" fmla="*/ 0 h 49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88" h="496">
                      <a:moveTo>
                        <a:pt x="188" y="496"/>
                      </a:moveTo>
                      <a:lnTo>
                        <a:pt x="155" y="480"/>
                      </a:lnTo>
                      <a:lnTo>
                        <a:pt x="120" y="440"/>
                      </a:lnTo>
                      <a:lnTo>
                        <a:pt x="89" y="369"/>
                      </a:lnTo>
                      <a:lnTo>
                        <a:pt x="72" y="307"/>
                      </a:lnTo>
                      <a:lnTo>
                        <a:pt x="48" y="238"/>
                      </a:lnTo>
                      <a:lnTo>
                        <a:pt x="37" y="173"/>
                      </a:lnTo>
                      <a:lnTo>
                        <a:pt x="17" y="73"/>
                      </a:lnTo>
                      <a:lnTo>
                        <a:pt x="0" y="0"/>
                      </a:lnTo>
                      <a:lnTo>
                        <a:pt x="41" y="145"/>
                      </a:lnTo>
                      <a:lnTo>
                        <a:pt x="72" y="258"/>
                      </a:lnTo>
                      <a:lnTo>
                        <a:pt x="108" y="335"/>
                      </a:lnTo>
                      <a:lnTo>
                        <a:pt x="164" y="416"/>
                      </a:lnTo>
                      <a:lnTo>
                        <a:pt x="188" y="49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" name="Freeform 138"/>
                <p:cNvSpPr>
                  <a:spLocks/>
                </p:cNvSpPr>
                <p:nvPr/>
              </p:nvSpPr>
              <p:spPr bwMode="auto">
                <a:xfrm>
                  <a:off x="2548" y="2160"/>
                  <a:ext cx="107" cy="107"/>
                </a:xfrm>
                <a:custGeom>
                  <a:avLst/>
                  <a:gdLst>
                    <a:gd name="T0" fmla="*/ 0 w 747"/>
                    <a:gd name="T1" fmla="*/ 0 h 747"/>
                    <a:gd name="T2" fmla="*/ 0 w 747"/>
                    <a:gd name="T3" fmla="*/ 0 h 747"/>
                    <a:gd name="T4" fmla="*/ 0 w 747"/>
                    <a:gd name="T5" fmla="*/ 0 h 747"/>
                    <a:gd name="T6" fmla="*/ 0 w 747"/>
                    <a:gd name="T7" fmla="*/ 0 h 747"/>
                    <a:gd name="T8" fmla="*/ 0 w 747"/>
                    <a:gd name="T9" fmla="*/ 0 h 747"/>
                    <a:gd name="T10" fmla="*/ 0 w 747"/>
                    <a:gd name="T11" fmla="*/ 0 h 747"/>
                    <a:gd name="T12" fmla="*/ 0 w 747"/>
                    <a:gd name="T13" fmla="*/ 0 h 747"/>
                    <a:gd name="T14" fmla="*/ 0 w 747"/>
                    <a:gd name="T15" fmla="*/ 0 h 747"/>
                    <a:gd name="T16" fmla="*/ 0 w 747"/>
                    <a:gd name="T17" fmla="*/ 0 h 747"/>
                    <a:gd name="T18" fmla="*/ 0 w 747"/>
                    <a:gd name="T19" fmla="*/ 0 h 747"/>
                    <a:gd name="T20" fmla="*/ 0 w 747"/>
                    <a:gd name="T21" fmla="*/ 0 h 747"/>
                    <a:gd name="T22" fmla="*/ 0 w 747"/>
                    <a:gd name="T23" fmla="*/ 0 h 747"/>
                    <a:gd name="T24" fmla="*/ 0 w 747"/>
                    <a:gd name="T25" fmla="*/ 0 h 747"/>
                    <a:gd name="T26" fmla="*/ 0 w 747"/>
                    <a:gd name="T27" fmla="*/ 0 h 747"/>
                    <a:gd name="T28" fmla="*/ 0 w 747"/>
                    <a:gd name="T29" fmla="*/ 0 h 747"/>
                    <a:gd name="T30" fmla="*/ 0 w 747"/>
                    <a:gd name="T31" fmla="*/ 0 h 747"/>
                    <a:gd name="T32" fmla="*/ 0 w 747"/>
                    <a:gd name="T33" fmla="*/ 0 h 747"/>
                    <a:gd name="T34" fmla="*/ 0 w 747"/>
                    <a:gd name="T35" fmla="*/ 0 h 747"/>
                    <a:gd name="T36" fmla="*/ 0 w 747"/>
                    <a:gd name="T37" fmla="*/ 0 h 747"/>
                    <a:gd name="T38" fmla="*/ 0 w 747"/>
                    <a:gd name="T39" fmla="*/ 0 h 747"/>
                    <a:gd name="T40" fmla="*/ 0 w 747"/>
                    <a:gd name="T41" fmla="*/ 0 h 747"/>
                    <a:gd name="T42" fmla="*/ 0 w 747"/>
                    <a:gd name="T43" fmla="*/ 0 h 747"/>
                    <a:gd name="T44" fmla="*/ 0 w 747"/>
                    <a:gd name="T45" fmla="*/ 0 h 747"/>
                    <a:gd name="T46" fmla="*/ 0 w 747"/>
                    <a:gd name="T47" fmla="*/ 0 h 747"/>
                    <a:gd name="T48" fmla="*/ 0 w 747"/>
                    <a:gd name="T49" fmla="*/ 0 h 747"/>
                    <a:gd name="T50" fmla="*/ 0 w 747"/>
                    <a:gd name="T51" fmla="*/ 0 h 747"/>
                    <a:gd name="T52" fmla="*/ 0 w 747"/>
                    <a:gd name="T53" fmla="*/ 0 h 747"/>
                    <a:gd name="T54" fmla="*/ 0 w 747"/>
                    <a:gd name="T55" fmla="*/ 0 h 747"/>
                    <a:gd name="T56" fmla="*/ 0 w 747"/>
                    <a:gd name="T57" fmla="*/ 0 h 747"/>
                    <a:gd name="T58" fmla="*/ 0 w 747"/>
                    <a:gd name="T59" fmla="*/ 0 h 747"/>
                    <a:gd name="T60" fmla="*/ 0 w 747"/>
                    <a:gd name="T61" fmla="*/ 0 h 747"/>
                    <a:gd name="T62" fmla="*/ 0 w 747"/>
                    <a:gd name="T63" fmla="*/ 0 h 747"/>
                    <a:gd name="T64" fmla="*/ 0 w 747"/>
                    <a:gd name="T65" fmla="*/ 0 h 747"/>
                    <a:gd name="T66" fmla="*/ 0 w 747"/>
                    <a:gd name="T67" fmla="*/ 0 h 747"/>
                    <a:gd name="T68" fmla="*/ 0 w 747"/>
                    <a:gd name="T69" fmla="*/ 0 h 747"/>
                    <a:gd name="T70" fmla="*/ 0 w 747"/>
                    <a:gd name="T71" fmla="*/ 0 h 747"/>
                    <a:gd name="T72" fmla="*/ 0 w 747"/>
                    <a:gd name="T73" fmla="*/ 0 h 747"/>
                    <a:gd name="T74" fmla="*/ 0 w 747"/>
                    <a:gd name="T75" fmla="*/ 0 h 747"/>
                    <a:gd name="T76" fmla="*/ 0 w 747"/>
                    <a:gd name="T77" fmla="*/ 0 h 747"/>
                    <a:gd name="T78" fmla="*/ 0 w 747"/>
                    <a:gd name="T79" fmla="*/ 0 h 747"/>
                    <a:gd name="T80" fmla="*/ 0 w 747"/>
                    <a:gd name="T81" fmla="*/ 0 h 747"/>
                    <a:gd name="T82" fmla="*/ 0 w 747"/>
                    <a:gd name="T83" fmla="*/ 0 h 747"/>
                    <a:gd name="T84" fmla="*/ 0 w 747"/>
                    <a:gd name="T85" fmla="*/ 0 h 747"/>
                    <a:gd name="T86" fmla="*/ 0 w 747"/>
                    <a:gd name="T87" fmla="*/ 0 h 747"/>
                    <a:gd name="T88" fmla="*/ 0 w 747"/>
                    <a:gd name="T89" fmla="*/ 0 h 747"/>
                    <a:gd name="T90" fmla="*/ 0 w 747"/>
                    <a:gd name="T91" fmla="*/ 0 h 747"/>
                    <a:gd name="T92" fmla="*/ 0 w 747"/>
                    <a:gd name="T93" fmla="*/ 0 h 747"/>
                    <a:gd name="T94" fmla="*/ 0 w 747"/>
                    <a:gd name="T95" fmla="*/ 0 h 747"/>
                    <a:gd name="T96" fmla="*/ 0 w 747"/>
                    <a:gd name="T97" fmla="*/ 0 h 747"/>
                    <a:gd name="T98" fmla="*/ 0 w 747"/>
                    <a:gd name="T99" fmla="*/ 0 h 747"/>
                    <a:gd name="T100" fmla="*/ 0 w 747"/>
                    <a:gd name="T101" fmla="*/ 0 h 747"/>
                    <a:gd name="T102" fmla="*/ 0 w 747"/>
                    <a:gd name="T103" fmla="*/ 0 h 747"/>
                    <a:gd name="T104" fmla="*/ 0 w 747"/>
                    <a:gd name="T105" fmla="*/ 0 h 747"/>
                    <a:gd name="T106" fmla="*/ 0 w 747"/>
                    <a:gd name="T107" fmla="*/ 0 h 747"/>
                    <a:gd name="T108" fmla="*/ 0 w 747"/>
                    <a:gd name="T109" fmla="*/ 0 h 747"/>
                    <a:gd name="T110" fmla="*/ 0 w 747"/>
                    <a:gd name="T111" fmla="*/ 0 h 747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747" h="747">
                      <a:moveTo>
                        <a:pt x="138" y="0"/>
                      </a:moveTo>
                      <a:lnTo>
                        <a:pt x="225" y="27"/>
                      </a:lnTo>
                      <a:lnTo>
                        <a:pt x="266" y="63"/>
                      </a:lnTo>
                      <a:lnTo>
                        <a:pt x="290" y="137"/>
                      </a:lnTo>
                      <a:lnTo>
                        <a:pt x="290" y="204"/>
                      </a:lnTo>
                      <a:lnTo>
                        <a:pt x="277" y="244"/>
                      </a:lnTo>
                      <a:lnTo>
                        <a:pt x="285" y="314"/>
                      </a:lnTo>
                      <a:lnTo>
                        <a:pt x="285" y="366"/>
                      </a:lnTo>
                      <a:lnTo>
                        <a:pt x="273" y="379"/>
                      </a:lnTo>
                      <a:lnTo>
                        <a:pt x="285" y="399"/>
                      </a:lnTo>
                      <a:lnTo>
                        <a:pt x="294" y="419"/>
                      </a:lnTo>
                      <a:lnTo>
                        <a:pt x="277" y="440"/>
                      </a:lnTo>
                      <a:lnTo>
                        <a:pt x="277" y="460"/>
                      </a:lnTo>
                      <a:lnTo>
                        <a:pt x="310" y="468"/>
                      </a:lnTo>
                      <a:lnTo>
                        <a:pt x="306" y="488"/>
                      </a:lnTo>
                      <a:lnTo>
                        <a:pt x="337" y="500"/>
                      </a:lnTo>
                      <a:lnTo>
                        <a:pt x="367" y="492"/>
                      </a:lnTo>
                      <a:lnTo>
                        <a:pt x="386" y="500"/>
                      </a:lnTo>
                      <a:lnTo>
                        <a:pt x="475" y="513"/>
                      </a:lnTo>
                      <a:lnTo>
                        <a:pt x="555" y="508"/>
                      </a:lnTo>
                      <a:lnTo>
                        <a:pt x="606" y="513"/>
                      </a:lnTo>
                      <a:lnTo>
                        <a:pt x="640" y="533"/>
                      </a:lnTo>
                      <a:lnTo>
                        <a:pt x="720" y="533"/>
                      </a:lnTo>
                      <a:lnTo>
                        <a:pt x="747" y="561"/>
                      </a:lnTo>
                      <a:lnTo>
                        <a:pt x="747" y="592"/>
                      </a:lnTo>
                      <a:lnTo>
                        <a:pt x="743" y="646"/>
                      </a:lnTo>
                      <a:lnTo>
                        <a:pt x="679" y="662"/>
                      </a:lnTo>
                      <a:lnTo>
                        <a:pt x="679" y="628"/>
                      </a:lnTo>
                      <a:lnTo>
                        <a:pt x="675" y="601"/>
                      </a:lnTo>
                      <a:lnTo>
                        <a:pt x="663" y="588"/>
                      </a:lnTo>
                      <a:lnTo>
                        <a:pt x="659" y="621"/>
                      </a:lnTo>
                      <a:lnTo>
                        <a:pt x="655" y="662"/>
                      </a:lnTo>
                      <a:lnTo>
                        <a:pt x="640" y="687"/>
                      </a:lnTo>
                      <a:lnTo>
                        <a:pt x="611" y="718"/>
                      </a:lnTo>
                      <a:lnTo>
                        <a:pt x="544" y="734"/>
                      </a:lnTo>
                      <a:lnTo>
                        <a:pt x="491" y="743"/>
                      </a:lnTo>
                      <a:lnTo>
                        <a:pt x="430" y="747"/>
                      </a:lnTo>
                      <a:lnTo>
                        <a:pt x="507" y="702"/>
                      </a:lnTo>
                      <a:lnTo>
                        <a:pt x="559" y="662"/>
                      </a:lnTo>
                      <a:lnTo>
                        <a:pt x="570" y="628"/>
                      </a:lnTo>
                      <a:lnTo>
                        <a:pt x="563" y="601"/>
                      </a:lnTo>
                      <a:lnTo>
                        <a:pt x="519" y="597"/>
                      </a:lnTo>
                      <a:lnTo>
                        <a:pt x="503" y="628"/>
                      </a:lnTo>
                      <a:lnTo>
                        <a:pt x="491" y="666"/>
                      </a:lnTo>
                      <a:lnTo>
                        <a:pt x="450" y="706"/>
                      </a:lnTo>
                      <a:lnTo>
                        <a:pt x="407" y="739"/>
                      </a:lnTo>
                      <a:lnTo>
                        <a:pt x="362" y="743"/>
                      </a:lnTo>
                      <a:lnTo>
                        <a:pt x="294" y="739"/>
                      </a:lnTo>
                      <a:lnTo>
                        <a:pt x="367" y="681"/>
                      </a:lnTo>
                      <a:lnTo>
                        <a:pt x="419" y="653"/>
                      </a:lnTo>
                      <a:lnTo>
                        <a:pt x="458" y="621"/>
                      </a:lnTo>
                      <a:lnTo>
                        <a:pt x="471" y="597"/>
                      </a:lnTo>
                      <a:lnTo>
                        <a:pt x="468" y="572"/>
                      </a:lnTo>
                      <a:lnTo>
                        <a:pt x="443" y="568"/>
                      </a:lnTo>
                      <a:lnTo>
                        <a:pt x="415" y="592"/>
                      </a:lnTo>
                      <a:lnTo>
                        <a:pt x="398" y="625"/>
                      </a:lnTo>
                      <a:lnTo>
                        <a:pt x="362" y="666"/>
                      </a:lnTo>
                      <a:lnTo>
                        <a:pt x="318" y="687"/>
                      </a:lnTo>
                      <a:lnTo>
                        <a:pt x="285" y="706"/>
                      </a:lnTo>
                      <a:lnTo>
                        <a:pt x="250" y="722"/>
                      </a:lnTo>
                      <a:lnTo>
                        <a:pt x="209" y="730"/>
                      </a:lnTo>
                      <a:lnTo>
                        <a:pt x="161" y="730"/>
                      </a:lnTo>
                      <a:lnTo>
                        <a:pt x="115" y="721"/>
                      </a:lnTo>
                      <a:lnTo>
                        <a:pt x="217" y="687"/>
                      </a:lnTo>
                      <a:lnTo>
                        <a:pt x="257" y="666"/>
                      </a:lnTo>
                      <a:lnTo>
                        <a:pt x="285" y="628"/>
                      </a:lnTo>
                      <a:lnTo>
                        <a:pt x="290" y="597"/>
                      </a:lnTo>
                      <a:lnTo>
                        <a:pt x="266" y="597"/>
                      </a:lnTo>
                      <a:lnTo>
                        <a:pt x="254" y="625"/>
                      </a:lnTo>
                      <a:lnTo>
                        <a:pt x="233" y="649"/>
                      </a:lnTo>
                      <a:lnTo>
                        <a:pt x="201" y="674"/>
                      </a:lnTo>
                      <a:lnTo>
                        <a:pt x="165" y="699"/>
                      </a:lnTo>
                      <a:lnTo>
                        <a:pt x="117" y="719"/>
                      </a:lnTo>
                      <a:lnTo>
                        <a:pt x="81" y="706"/>
                      </a:lnTo>
                      <a:lnTo>
                        <a:pt x="65" y="687"/>
                      </a:lnTo>
                      <a:lnTo>
                        <a:pt x="37" y="636"/>
                      </a:lnTo>
                      <a:lnTo>
                        <a:pt x="89" y="625"/>
                      </a:lnTo>
                      <a:lnTo>
                        <a:pt x="189" y="613"/>
                      </a:lnTo>
                      <a:lnTo>
                        <a:pt x="250" y="585"/>
                      </a:lnTo>
                      <a:lnTo>
                        <a:pt x="281" y="558"/>
                      </a:lnTo>
                      <a:lnTo>
                        <a:pt x="294" y="525"/>
                      </a:lnTo>
                      <a:lnTo>
                        <a:pt x="298" y="508"/>
                      </a:lnTo>
                      <a:lnTo>
                        <a:pt x="281" y="508"/>
                      </a:lnTo>
                      <a:lnTo>
                        <a:pt x="261" y="533"/>
                      </a:lnTo>
                      <a:lnTo>
                        <a:pt x="229" y="576"/>
                      </a:lnTo>
                      <a:lnTo>
                        <a:pt x="157" y="601"/>
                      </a:lnTo>
                      <a:lnTo>
                        <a:pt x="89" y="622"/>
                      </a:lnTo>
                      <a:lnTo>
                        <a:pt x="37" y="636"/>
                      </a:lnTo>
                      <a:lnTo>
                        <a:pt x="17" y="553"/>
                      </a:lnTo>
                      <a:lnTo>
                        <a:pt x="13" y="492"/>
                      </a:lnTo>
                      <a:lnTo>
                        <a:pt x="13" y="439"/>
                      </a:lnTo>
                      <a:lnTo>
                        <a:pt x="81" y="476"/>
                      </a:lnTo>
                      <a:lnTo>
                        <a:pt x="161" y="492"/>
                      </a:lnTo>
                      <a:lnTo>
                        <a:pt x="225" y="488"/>
                      </a:lnTo>
                      <a:lnTo>
                        <a:pt x="242" y="481"/>
                      </a:lnTo>
                      <a:lnTo>
                        <a:pt x="250" y="460"/>
                      </a:lnTo>
                      <a:lnTo>
                        <a:pt x="213" y="460"/>
                      </a:lnTo>
                      <a:lnTo>
                        <a:pt x="174" y="472"/>
                      </a:lnTo>
                      <a:lnTo>
                        <a:pt x="79" y="476"/>
                      </a:lnTo>
                      <a:lnTo>
                        <a:pt x="13" y="440"/>
                      </a:lnTo>
                      <a:lnTo>
                        <a:pt x="9" y="363"/>
                      </a:lnTo>
                      <a:lnTo>
                        <a:pt x="4" y="310"/>
                      </a:lnTo>
                      <a:lnTo>
                        <a:pt x="0" y="258"/>
                      </a:lnTo>
                      <a:lnTo>
                        <a:pt x="9" y="169"/>
                      </a:lnTo>
                      <a:lnTo>
                        <a:pt x="29" y="137"/>
                      </a:lnTo>
                      <a:lnTo>
                        <a:pt x="89" y="97"/>
                      </a:lnTo>
                      <a:lnTo>
                        <a:pt x="70" y="101"/>
                      </a:lnTo>
                      <a:lnTo>
                        <a:pt x="9" y="129"/>
                      </a:lnTo>
                      <a:lnTo>
                        <a:pt x="33" y="72"/>
                      </a:lnTo>
                      <a:lnTo>
                        <a:pt x="53" y="43"/>
                      </a:lnTo>
                      <a:lnTo>
                        <a:pt x="70" y="23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9" name="Freeform 139"/>
                <p:cNvSpPr>
                  <a:spLocks/>
                </p:cNvSpPr>
                <p:nvPr/>
              </p:nvSpPr>
              <p:spPr bwMode="auto">
                <a:xfrm>
                  <a:off x="2555" y="2200"/>
                  <a:ext cx="27" cy="24"/>
                </a:xfrm>
                <a:custGeom>
                  <a:avLst/>
                  <a:gdLst>
                    <a:gd name="T0" fmla="*/ 0 w 188"/>
                    <a:gd name="T1" fmla="*/ 0 h 168"/>
                    <a:gd name="T2" fmla="*/ 0 w 188"/>
                    <a:gd name="T3" fmla="*/ 0 h 168"/>
                    <a:gd name="T4" fmla="*/ 0 w 188"/>
                    <a:gd name="T5" fmla="*/ 0 h 168"/>
                    <a:gd name="T6" fmla="*/ 0 w 188"/>
                    <a:gd name="T7" fmla="*/ 0 h 168"/>
                    <a:gd name="T8" fmla="*/ 0 w 188"/>
                    <a:gd name="T9" fmla="*/ 0 h 168"/>
                    <a:gd name="T10" fmla="*/ 0 w 188"/>
                    <a:gd name="T11" fmla="*/ 0 h 168"/>
                    <a:gd name="T12" fmla="*/ 0 w 188"/>
                    <a:gd name="T13" fmla="*/ 0 h 168"/>
                    <a:gd name="T14" fmla="*/ 0 w 188"/>
                    <a:gd name="T15" fmla="*/ 0 h 168"/>
                    <a:gd name="T16" fmla="*/ 0 w 188"/>
                    <a:gd name="T17" fmla="*/ 0 h 168"/>
                    <a:gd name="T18" fmla="*/ 0 w 188"/>
                    <a:gd name="T19" fmla="*/ 0 h 168"/>
                    <a:gd name="T20" fmla="*/ 0 w 188"/>
                    <a:gd name="T21" fmla="*/ 0 h 168"/>
                    <a:gd name="T22" fmla="*/ 0 w 188"/>
                    <a:gd name="T23" fmla="*/ 0 h 168"/>
                    <a:gd name="T24" fmla="*/ 0 w 188"/>
                    <a:gd name="T25" fmla="*/ 0 h 168"/>
                    <a:gd name="T26" fmla="*/ 0 w 188"/>
                    <a:gd name="T27" fmla="*/ 0 h 168"/>
                    <a:gd name="T28" fmla="*/ 0 w 188"/>
                    <a:gd name="T29" fmla="*/ 0 h 168"/>
                    <a:gd name="T30" fmla="*/ 0 w 188"/>
                    <a:gd name="T31" fmla="*/ 0 h 168"/>
                    <a:gd name="T32" fmla="*/ 0 w 188"/>
                    <a:gd name="T33" fmla="*/ 0 h 168"/>
                    <a:gd name="T34" fmla="*/ 0 w 188"/>
                    <a:gd name="T35" fmla="*/ 0 h 168"/>
                    <a:gd name="T36" fmla="*/ 0 w 188"/>
                    <a:gd name="T37" fmla="*/ 0 h 168"/>
                    <a:gd name="T38" fmla="*/ 0 w 188"/>
                    <a:gd name="T39" fmla="*/ 0 h 168"/>
                    <a:gd name="T40" fmla="*/ 0 w 188"/>
                    <a:gd name="T41" fmla="*/ 0 h 168"/>
                    <a:gd name="T42" fmla="*/ 0 w 188"/>
                    <a:gd name="T43" fmla="*/ 0 h 168"/>
                    <a:gd name="T44" fmla="*/ 0 w 188"/>
                    <a:gd name="T45" fmla="*/ 0 h 168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188" h="168">
                      <a:moveTo>
                        <a:pt x="188" y="0"/>
                      </a:moveTo>
                      <a:lnTo>
                        <a:pt x="188" y="13"/>
                      </a:lnTo>
                      <a:lnTo>
                        <a:pt x="163" y="46"/>
                      </a:lnTo>
                      <a:lnTo>
                        <a:pt x="141" y="64"/>
                      </a:lnTo>
                      <a:lnTo>
                        <a:pt x="90" y="101"/>
                      </a:lnTo>
                      <a:lnTo>
                        <a:pt x="69" y="117"/>
                      </a:lnTo>
                      <a:lnTo>
                        <a:pt x="23" y="153"/>
                      </a:lnTo>
                      <a:lnTo>
                        <a:pt x="74" y="136"/>
                      </a:lnTo>
                      <a:lnTo>
                        <a:pt x="125" y="121"/>
                      </a:lnTo>
                      <a:lnTo>
                        <a:pt x="177" y="117"/>
                      </a:lnTo>
                      <a:lnTo>
                        <a:pt x="173" y="132"/>
                      </a:lnTo>
                      <a:lnTo>
                        <a:pt x="90" y="148"/>
                      </a:lnTo>
                      <a:lnTo>
                        <a:pt x="47" y="165"/>
                      </a:lnTo>
                      <a:lnTo>
                        <a:pt x="23" y="168"/>
                      </a:lnTo>
                      <a:lnTo>
                        <a:pt x="2" y="162"/>
                      </a:lnTo>
                      <a:lnTo>
                        <a:pt x="0" y="142"/>
                      </a:lnTo>
                      <a:lnTo>
                        <a:pt x="17" y="127"/>
                      </a:lnTo>
                      <a:lnTo>
                        <a:pt x="40" y="105"/>
                      </a:lnTo>
                      <a:lnTo>
                        <a:pt x="67" y="72"/>
                      </a:lnTo>
                      <a:lnTo>
                        <a:pt x="96" y="36"/>
                      </a:lnTo>
                      <a:lnTo>
                        <a:pt x="130" y="11"/>
                      </a:lnTo>
                      <a:lnTo>
                        <a:pt x="165" y="2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0" name="Freeform 140"/>
                <p:cNvSpPr>
                  <a:spLocks/>
                </p:cNvSpPr>
                <p:nvPr/>
              </p:nvSpPr>
              <p:spPr bwMode="auto">
                <a:xfrm>
                  <a:off x="2556" y="2180"/>
                  <a:ext cx="25" cy="32"/>
                </a:xfrm>
                <a:custGeom>
                  <a:avLst/>
                  <a:gdLst>
                    <a:gd name="T0" fmla="*/ 0 w 171"/>
                    <a:gd name="T1" fmla="*/ 0 h 221"/>
                    <a:gd name="T2" fmla="*/ 0 w 171"/>
                    <a:gd name="T3" fmla="*/ 0 h 221"/>
                    <a:gd name="T4" fmla="*/ 0 w 171"/>
                    <a:gd name="T5" fmla="*/ 0 h 221"/>
                    <a:gd name="T6" fmla="*/ 0 w 171"/>
                    <a:gd name="T7" fmla="*/ 0 h 221"/>
                    <a:gd name="T8" fmla="*/ 0 w 171"/>
                    <a:gd name="T9" fmla="*/ 0 h 221"/>
                    <a:gd name="T10" fmla="*/ 0 w 171"/>
                    <a:gd name="T11" fmla="*/ 0 h 221"/>
                    <a:gd name="T12" fmla="*/ 0 w 171"/>
                    <a:gd name="T13" fmla="*/ 0 h 221"/>
                    <a:gd name="T14" fmla="*/ 0 w 171"/>
                    <a:gd name="T15" fmla="*/ 0 h 221"/>
                    <a:gd name="T16" fmla="*/ 0 w 171"/>
                    <a:gd name="T17" fmla="*/ 0 h 221"/>
                    <a:gd name="T18" fmla="*/ 0 w 171"/>
                    <a:gd name="T19" fmla="*/ 0 h 221"/>
                    <a:gd name="T20" fmla="*/ 0 w 171"/>
                    <a:gd name="T21" fmla="*/ 0 h 221"/>
                    <a:gd name="T22" fmla="*/ 0 w 171"/>
                    <a:gd name="T23" fmla="*/ 0 h 221"/>
                    <a:gd name="T24" fmla="*/ 0 w 171"/>
                    <a:gd name="T25" fmla="*/ 0 h 221"/>
                    <a:gd name="T26" fmla="*/ 0 w 171"/>
                    <a:gd name="T27" fmla="*/ 0 h 221"/>
                    <a:gd name="T28" fmla="*/ 0 w 171"/>
                    <a:gd name="T29" fmla="*/ 0 h 221"/>
                    <a:gd name="T30" fmla="*/ 0 w 171"/>
                    <a:gd name="T31" fmla="*/ 0 h 221"/>
                    <a:gd name="T32" fmla="*/ 0 w 171"/>
                    <a:gd name="T33" fmla="*/ 0 h 22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171" h="221">
                      <a:moveTo>
                        <a:pt x="139" y="0"/>
                      </a:moveTo>
                      <a:lnTo>
                        <a:pt x="163" y="4"/>
                      </a:lnTo>
                      <a:lnTo>
                        <a:pt x="171" y="24"/>
                      </a:lnTo>
                      <a:lnTo>
                        <a:pt x="169" y="42"/>
                      </a:lnTo>
                      <a:lnTo>
                        <a:pt x="155" y="64"/>
                      </a:lnTo>
                      <a:lnTo>
                        <a:pt x="136" y="70"/>
                      </a:lnTo>
                      <a:lnTo>
                        <a:pt x="98" y="95"/>
                      </a:lnTo>
                      <a:lnTo>
                        <a:pt x="61" y="126"/>
                      </a:lnTo>
                      <a:lnTo>
                        <a:pt x="37" y="166"/>
                      </a:lnTo>
                      <a:lnTo>
                        <a:pt x="8" y="208"/>
                      </a:lnTo>
                      <a:lnTo>
                        <a:pt x="0" y="221"/>
                      </a:lnTo>
                      <a:lnTo>
                        <a:pt x="8" y="171"/>
                      </a:lnTo>
                      <a:lnTo>
                        <a:pt x="15" y="127"/>
                      </a:lnTo>
                      <a:lnTo>
                        <a:pt x="28" y="89"/>
                      </a:lnTo>
                      <a:lnTo>
                        <a:pt x="51" y="54"/>
                      </a:lnTo>
                      <a:lnTo>
                        <a:pt x="114" y="6"/>
                      </a:lnTo>
                      <a:lnTo>
                        <a:pt x="139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" name="Freeform 141"/>
                <p:cNvSpPr>
                  <a:spLocks/>
                </p:cNvSpPr>
                <p:nvPr/>
              </p:nvSpPr>
              <p:spPr bwMode="auto">
                <a:xfrm>
                  <a:off x="2559" y="2149"/>
                  <a:ext cx="26" cy="18"/>
                </a:xfrm>
                <a:custGeom>
                  <a:avLst/>
                  <a:gdLst>
                    <a:gd name="T0" fmla="*/ 0 w 182"/>
                    <a:gd name="T1" fmla="*/ 0 h 127"/>
                    <a:gd name="T2" fmla="*/ 0 w 182"/>
                    <a:gd name="T3" fmla="*/ 0 h 127"/>
                    <a:gd name="T4" fmla="*/ 0 w 182"/>
                    <a:gd name="T5" fmla="*/ 0 h 127"/>
                    <a:gd name="T6" fmla="*/ 0 w 182"/>
                    <a:gd name="T7" fmla="*/ 0 h 127"/>
                    <a:gd name="T8" fmla="*/ 0 w 182"/>
                    <a:gd name="T9" fmla="*/ 0 h 127"/>
                    <a:gd name="T10" fmla="*/ 0 w 182"/>
                    <a:gd name="T11" fmla="*/ 0 h 127"/>
                    <a:gd name="T12" fmla="*/ 0 w 182"/>
                    <a:gd name="T13" fmla="*/ 0 h 127"/>
                    <a:gd name="T14" fmla="*/ 0 w 182"/>
                    <a:gd name="T15" fmla="*/ 0 h 127"/>
                    <a:gd name="T16" fmla="*/ 0 w 182"/>
                    <a:gd name="T17" fmla="*/ 0 h 127"/>
                    <a:gd name="T18" fmla="*/ 0 w 182"/>
                    <a:gd name="T19" fmla="*/ 0 h 12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82" h="127">
                      <a:moveTo>
                        <a:pt x="182" y="127"/>
                      </a:moveTo>
                      <a:lnTo>
                        <a:pt x="150" y="99"/>
                      </a:lnTo>
                      <a:lnTo>
                        <a:pt x="98" y="80"/>
                      </a:lnTo>
                      <a:lnTo>
                        <a:pt x="63" y="70"/>
                      </a:lnTo>
                      <a:lnTo>
                        <a:pt x="0" y="0"/>
                      </a:lnTo>
                      <a:lnTo>
                        <a:pt x="47" y="27"/>
                      </a:lnTo>
                      <a:lnTo>
                        <a:pt x="91" y="46"/>
                      </a:lnTo>
                      <a:lnTo>
                        <a:pt x="123" y="62"/>
                      </a:lnTo>
                      <a:lnTo>
                        <a:pt x="138" y="80"/>
                      </a:lnTo>
                      <a:lnTo>
                        <a:pt x="182" y="12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2" name="Freeform 142"/>
                <p:cNvSpPr>
                  <a:spLocks/>
                </p:cNvSpPr>
                <p:nvPr/>
              </p:nvSpPr>
              <p:spPr bwMode="auto">
                <a:xfrm>
                  <a:off x="2590" y="2182"/>
                  <a:ext cx="15" cy="48"/>
                </a:xfrm>
                <a:custGeom>
                  <a:avLst/>
                  <a:gdLst>
                    <a:gd name="T0" fmla="*/ 0 w 102"/>
                    <a:gd name="T1" fmla="*/ 0 h 331"/>
                    <a:gd name="T2" fmla="*/ 0 w 102"/>
                    <a:gd name="T3" fmla="*/ 0 h 331"/>
                    <a:gd name="T4" fmla="*/ 0 w 102"/>
                    <a:gd name="T5" fmla="*/ 0 h 331"/>
                    <a:gd name="T6" fmla="*/ 0 w 102"/>
                    <a:gd name="T7" fmla="*/ 0 h 331"/>
                    <a:gd name="T8" fmla="*/ 0 w 102"/>
                    <a:gd name="T9" fmla="*/ 0 h 331"/>
                    <a:gd name="T10" fmla="*/ 0 w 102"/>
                    <a:gd name="T11" fmla="*/ 0 h 331"/>
                    <a:gd name="T12" fmla="*/ 0 w 102"/>
                    <a:gd name="T13" fmla="*/ 0 h 331"/>
                    <a:gd name="T14" fmla="*/ 0 w 102"/>
                    <a:gd name="T15" fmla="*/ 0 h 331"/>
                    <a:gd name="T16" fmla="*/ 0 w 102"/>
                    <a:gd name="T17" fmla="*/ 0 h 331"/>
                    <a:gd name="T18" fmla="*/ 0 w 102"/>
                    <a:gd name="T19" fmla="*/ 0 h 331"/>
                    <a:gd name="T20" fmla="*/ 0 w 102"/>
                    <a:gd name="T21" fmla="*/ 0 h 331"/>
                    <a:gd name="T22" fmla="*/ 0 w 102"/>
                    <a:gd name="T23" fmla="*/ 0 h 331"/>
                    <a:gd name="T24" fmla="*/ 0 w 102"/>
                    <a:gd name="T25" fmla="*/ 0 h 331"/>
                    <a:gd name="T26" fmla="*/ 0 w 102"/>
                    <a:gd name="T27" fmla="*/ 0 h 331"/>
                    <a:gd name="T28" fmla="*/ 0 w 102"/>
                    <a:gd name="T29" fmla="*/ 0 h 331"/>
                    <a:gd name="T30" fmla="*/ 0 w 102"/>
                    <a:gd name="T31" fmla="*/ 0 h 331"/>
                    <a:gd name="T32" fmla="*/ 0 w 102"/>
                    <a:gd name="T33" fmla="*/ 0 h 331"/>
                    <a:gd name="T34" fmla="*/ 0 w 102"/>
                    <a:gd name="T35" fmla="*/ 0 h 331"/>
                    <a:gd name="T36" fmla="*/ 0 w 102"/>
                    <a:gd name="T37" fmla="*/ 0 h 33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02" h="331">
                      <a:moveTo>
                        <a:pt x="102" y="331"/>
                      </a:moveTo>
                      <a:lnTo>
                        <a:pt x="51" y="331"/>
                      </a:lnTo>
                      <a:lnTo>
                        <a:pt x="35" y="327"/>
                      </a:lnTo>
                      <a:lnTo>
                        <a:pt x="35" y="314"/>
                      </a:lnTo>
                      <a:lnTo>
                        <a:pt x="24" y="302"/>
                      </a:lnTo>
                      <a:lnTo>
                        <a:pt x="8" y="290"/>
                      </a:lnTo>
                      <a:lnTo>
                        <a:pt x="16" y="278"/>
                      </a:lnTo>
                      <a:lnTo>
                        <a:pt x="16" y="261"/>
                      </a:lnTo>
                      <a:lnTo>
                        <a:pt x="4" y="242"/>
                      </a:lnTo>
                      <a:lnTo>
                        <a:pt x="4" y="221"/>
                      </a:lnTo>
                      <a:lnTo>
                        <a:pt x="12" y="197"/>
                      </a:lnTo>
                      <a:lnTo>
                        <a:pt x="12" y="145"/>
                      </a:lnTo>
                      <a:lnTo>
                        <a:pt x="0" y="96"/>
                      </a:lnTo>
                      <a:lnTo>
                        <a:pt x="4" y="61"/>
                      </a:lnTo>
                      <a:lnTo>
                        <a:pt x="4" y="0"/>
                      </a:lnTo>
                      <a:lnTo>
                        <a:pt x="35" y="91"/>
                      </a:lnTo>
                      <a:lnTo>
                        <a:pt x="63" y="177"/>
                      </a:lnTo>
                      <a:lnTo>
                        <a:pt x="82" y="269"/>
                      </a:lnTo>
                      <a:lnTo>
                        <a:pt x="102" y="331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3" name="Freeform 143"/>
                <p:cNvSpPr>
                  <a:spLocks/>
                </p:cNvSpPr>
                <p:nvPr/>
              </p:nvSpPr>
              <p:spPr bwMode="auto">
                <a:xfrm>
                  <a:off x="2557" y="2233"/>
                  <a:ext cx="26" cy="9"/>
                </a:xfrm>
                <a:custGeom>
                  <a:avLst/>
                  <a:gdLst>
                    <a:gd name="T0" fmla="*/ 0 w 185"/>
                    <a:gd name="T1" fmla="*/ 0 h 62"/>
                    <a:gd name="T2" fmla="*/ 0 w 185"/>
                    <a:gd name="T3" fmla="*/ 0 h 62"/>
                    <a:gd name="T4" fmla="*/ 0 w 185"/>
                    <a:gd name="T5" fmla="*/ 0 h 62"/>
                    <a:gd name="T6" fmla="*/ 0 w 185"/>
                    <a:gd name="T7" fmla="*/ 0 h 62"/>
                    <a:gd name="T8" fmla="*/ 0 w 185"/>
                    <a:gd name="T9" fmla="*/ 0 h 62"/>
                    <a:gd name="T10" fmla="*/ 0 w 185"/>
                    <a:gd name="T11" fmla="*/ 0 h 62"/>
                    <a:gd name="T12" fmla="*/ 0 w 185"/>
                    <a:gd name="T13" fmla="*/ 0 h 62"/>
                    <a:gd name="T14" fmla="*/ 0 w 185"/>
                    <a:gd name="T15" fmla="*/ 0 h 62"/>
                    <a:gd name="T16" fmla="*/ 0 w 185"/>
                    <a:gd name="T17" fmla="*/ 0 h 62"/>
                    <a:gd name="T18" fmla="*/ 0 w 185"/>
                    <a:gd name="T19" fmla="*/ 0 h 62"/>
                    <a:gd name="T20" fmla="*/ 0 w 185"/>
                    <a:gd name="T21" fmla="*/ 0 h 6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85" h="62">
                      <a:moveTo>
                        <a:pt x="38" y="30"/>
                      </a:moveTo>
                      <a:lnTo>
                        <a:pt x="78" y="13"/>
                      </a:lnTo>
                      <a:lnTo>
                        <a:pt x="115" y="3"/>
                      </a:lnTo>
                      <a:lnTo>
                        <a:pt x="164" y="0"/>
                      </a:lnTo>
                      <a:lnTo>
                        <a:pt x="185" y="4"/>
                      </a:lnTo>
                      <a:lnTo>
                        <a:pt x="176" y="23"/>
                      </a:lnTo>
                      <a:lnTo>
                        <a:pt x="156" y="38"/>
                      </a:lnTo>
                      <a:lnTo>
                        <a:pt x="113" y="51"/>
                      </a:lnTo>
                      <a:lnTo>
                        <a:pt x="45" y="62"/>
                      </a:lnTo>
                      <a:lnTo>
                        <a:pt x="0" y="58"/>
                      </a:lnTo>
                      <a:lnTo>
                        <a:pt x="38" y="3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4" name="Freeform 144"/>
                <p:cNvSpPr>
                  <a:spLocks/>
                </p:cNvSpPr>
                <p:nvPr/>
              </p:nvSpPr>
              <p:spPr bwMode="auto">
                <a:xfrm>
                  <a:off x="2589" y="2238"/>
                  <a:ext cx="16" cy="20"/>
                </a:xfrm>
                <a:custGeom>
                  <a:avLst/>
                  <a:gdLst>
                    <a:gd name="T0" fmla="*/ 0 w 111"/>
                    <a:gd name="T1" fmla="*/ 0 h 138"/>
                    <a:gd name="T2" fmla="*/ 0 w 111"/>
                    <a:gd name="T3" fmla="*/ 0 h 138"/>
                    <a:gd name="T4" fmla="*/ 0 w 111"/>
                    <a:gd name="T5" fmla="*/ 0 h 138"/>
                    <a:gd name="T6" fmla="*/ 0 w 111"/>
                    <a:gd name="T7" fmla="*/ 0 h 138"/>
                    <a:gd name="T8" fmla="*/ 0 w 111"/>
                    <a:gd name="T9" fmla="*/ 0 h 138"/>
                    <a:gd name="T10" fmla="*/ 0 w 111"/>
                    <a:gd name="T11" fmla="*/ 0 h 138"/>
                    <a:gd name="T12" fmla="*/ 0 w 111"/>
                    <a:gd name="T13" fmla="*/ 0 h 138"/>
                    <a:gd name="T14" fmla="*/ 0 w 111"/>
                    <a:gd name="T15" fmla="*/ 0 h 138"/>
                    <a:gd name="T16" fmla="*/ 0 w 111"/>
                    <a:gd name="T17" fmla="*/ 0 h 138"/>
                    <a:gd name="T18" fmla="*/ 0 w 111"/>
                    <a:gd name="T19" fmla="*/ 0 h 138"/>
                    <a:gd name="T20" fmla="*/ 0 w 111"/>
                    <a:gd name="T21" fmla="*/ 0 h 138"/>
                    <a:gd name="T22" fmla="*/ 0 w 111"/>
                    <a:gd name="T23" fmla="*/ 0 h 138"/>
                    <a:gd name="T24" fmla="*/ 0 w 111"/>
                    <a:gd name="T25" fmla="*/ 0 h 13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11" h="138">
                      <a:moveTo>
                        <a:pt x="60" y="38"/>
                      </a:moveTo>
                      <a:lnTo>
                        <a:pt x="74" y="8"/>
                      </a:lnTo>
                      <a:lnTo>
                        <a:pt x="95" y="0"/>
                      </a:lnTo>
                      <a:lnTo>
                        <a:pt x="109" y="6"/>
                      </a:lnTo>
                      <a:lnTo>
                        <a:pt x="111" y="23"/>
                      </a:lnTo>
                      <a:lnTo>
                        <a:pt x="102" y="49"/>
                      </a:lnTo>
                      <a:lnTo>
                        <a:pt x="85" y="74"/>
                      </a:lnTo>
                      <a:lnTo>
                        <a:pt x="66" y="97"/>
                      </a:lnTo>
                      <a:lnTo>
                        <a:pt x="40" y="119"/>
                      </a:lnTo>
                      <a:lnTo>
                        <a:pt x="0" y="138"/>
                      </a:lnTo>
                      <a:lnTo>
                        <a:pt x="36" y="99"/>
                      </a:lnTo>
                      <a:lnTo>
                        <a:pt x="47" y="70"/>
                      </a:lnTo>
                      <a:lnTo>
                        <a:pt x="60" y="3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5" name="Freeform 145"/>
                <p:cNvSpPr>
                  <a:spLocks/>
                </p:cNvSpPr>
                <p:nvPr/>
              </p:nvSpPr>
              <p:spPr bwMode="auto">
                <a:xfrm>
                  <a:off x="2541" y="2133"/>
                  <a:ext cx="38" cy="24"/>
                </a:xfrm>
                <a:custGeom>
                  <a:avLst/>
                  <a:gdLst>
                    <a:gd name="T0" fmla="*/ 0 w 266"/>
                    <a:gd name="T1" fmla="*/ 0 h 167"/>
                    <a:gd name="T2" fmla="*/ 0 w 266"/>
                    <a:gd name="T3" fmla="*/ 0 h 167"/>
                    <a:gd name="T4" fmla="*/ 0 w 266"/>
                    <a:gd name="T5" fmla="*/ 0 h 167"/>
                    <a:gd name="T6" fmla="*/ 0 w 266"/>
                    <a:gd name="T7" fmla="*/ 0 h 167"/>
                    <a:gd name="T8" fmla="*/ 0 w 266"/>
                    <a:gd name="T9" fmla="*/ 0 h 167"/>
                    <a:gd name="T10" fmla="*/ 0 w 266"/>
                    <a:gd name="T11" fmla="*/ 0 h 167"/>
                    <a:gd name="T12" fmla="*/ 0 w 266"/>
                    <a:gd name="T13" fmla="*/ 0 h 167"/>
                    <a:gd name="T14" fmla="*/ 0 w 266"/>
                    <a:gd name="T15" fmla="*/ 0 h 167"/>
                    <a:gd name="T16" fmla="*/ 0 w 266"/>
                    <a:gd name="T17" fmla="*/ 0 h 167"/>
                    <a:gd name="T18" fmla="*/ 0 w 266"/>
                    <a:gd name="T19" fmla="*/ 0 h 167"/>
                    <a:gd name="T20" fmla="*/ 0 w 266"/>
                    <a:gd name="T21" fmla="*/ 0 h 167"/>
                    <a:gd name="T22" fmla="*/ 0 w 266"/>
                    <a:gd name="T23" fmla="*/ 0 h 16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66" h="167">
                      <a:moveTo>
                        <a:pt x="266" y="167"/>
                      </a:moveTo>
                      <a:lnTo>
                        <a:pt x="258" y="99"/>
                      </a:lnTo>
                      <a:lnTo>
                        <a:pt x="202" y="74"/>
                      </a:lnTo>
                      <a:lnTo>
                        <a:pt x="127" y="44"/>
                      </a:lnTo>
                      <a:lnTo>
                        <a:pt x="72" y="23"/>
                      </a:lnTo>
                      <a:lnTo>
                        <a:pt x="21" y="0"/>
                      </a:lnTo>
                      <a:lnTo>
                        <a:pt x="0" y="48"/>
                      </a:lnTo>
                      <a:lnTo>
                        <a:pt x="49" y="76"/>
                      </a:lnTo>
                      <a:lnTo>
                        <a:pt x="106" y="97"/>
                      </a:lnTo>
                      <a:lnTo>
                        <a:pt x="150" y="110"/>
                      </a:lnTo>
                      <a:lnTo>
                        <a:pt x="204" y="138"/>
                      </a:lnTo>
                      <a:lnTo>
                        <a:pt x="266" y="16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36" name="Group 146"/>
              <p:cNvGrpSpPr>
                <a:grpSpLocks/>
              </p:cNvGrpSpPr>
              <p:nvPr/>
            </p:nvGrpSpPr>
            <p:grpSpPr bwMode="auto">
              <a:xfrm flipH="1">
                <a:off x="3933" y="2647"/>
                <a:ext cx="195" cy="260"/>
                <a:chOff x="2498" y="2245"/>
                <a:chExt cx="78" cy="107"/>
              </a:xfrm>
            </p:grpSpPr>
            <p:sp>
              <p:nvSpPr>
                <p:cNvPr id="40" name="Freeform 147"/>
                <p:cNvSpPr>
                  <a:spLocks/>
                </p:cNvSpPr>
                <p:nvPr/>
              </p:nvSpPr>
              <p:spPr bwMode="auto">
                <a:xfrm>
                  <a:off x="2498" y="2245"/>
                  <a:ext cx="78" cy="107"/>
                </a:xfrm>
                <a:custGeom>
                  <a:avLst/>
                  <a:gdLst>
                    <a:gd name="T0" fmla="*/ 0 w 551"/>
                    <a:gd name="T1" fmla="*/ 0 h 750"/>
                    <a:gd name="T2" fmla="*/ 0 w 551"/>
                    <a:gd name="T3" fmla="*/ 0 h 750"/>
                    <a:gd name="T4" fmla="*/ 0 w 551"/>
                    <a:gd name="T5" fmla="*/ 0 h 750"/>
                    <a:gd name="T6" fmla="*/ 0 w 551"/>
                    <a:gd name="T7" fmla="*/ 0 h 750"/>
                    <a:gd name="T8" fmla="*/ 0 w 551"/>
                    <a:gd name="T9" fmla="*/ 0 h 750"/>
                    <a:gd name="T10" fmla="*/ 0 w 551"/>
                    <a:gd name="T11" fmla="*/ 0 h 750"/>
                    <a:gd name="T12" fmla="*/ 0 w 551"/>
                    <a:gd name="T13" fmla="*/ 0 h 750"/>
                    <a:gd name="T14" fmla="*/ 0 w 551"/>
                    <a:gd name="T15" fmla="*/ 0 h 750"/>
                    <a:gd name="T16" fmla="*/ 0 w 551"/>
                    <a:gd name="T17" fmla="*/ 0 h 750"/>
                    <a:gd name="T18" fmla="*/ 0 w 551"/>
                    <a:gd name="T19" fmla="*/ 0 h 750"/>
                    <a:gd name="T20" fmla="*/ 0 w 551"/>
                    <a:gd name="T21" fmla="*/ 0 h 750"/>
                    <a:gd name="T22" fmla="*/ 0 w 551"/>
                    <a:gd name="T23" fmla="*/ 0 h 750"/>
                    <a:gd name="T24" fmla="*/ 0 w 551"/>
                    <a:gd name="T25" fmla="*/ 0 h 750"/>
                    <a:gd name="T26" fmla="*/ 0 w 551"/>
                    <a:gd name="T27" fmla="*/ 0 h 750"/>
                    <a:gd name="T28" fmla="*/ 0 w 551"/>
                    <a:gd name="T29" fmla="*/ 0 h 750"/>
                    <a:gd name="T30" fmla="*/ 0 w 551"/>
                    <a:gd name="T31" fmla="*/ 0 h 750"/>
                    <a:gd name="T32" fmla="*/ 0 w 551"/>
                    <a:gd name="T33" fmla="*/ 0 h 750"/>
                    <a:gd name="T34" fmla="*/ 0 w 551"/>
                    <a:gd name="T35" fmla="*/ 0 h 750"/>
                    <a:gd name="T36" fmla="*/ 0 w 551"/>
                    <a:gd name="T37" fmla="*/ 0 h 750"/>
                    <a:gd name="T38" fmla="*/ 0 w 551"/>
                    <a:gd name="T39" fmla="*/ 0 h 750"/>
                    <a:gd name="T40" fmla="*/ 0 w 551"/>
                    <a:gd name="T41" fmla="*/ 0 h 750"/>
                    <a:gd name="T42" fmla="*/ 0 w 551"/>
                    <a:gd name="T43" fmla="*/ 0 h 750"/>
                    <a:gd name="T44" fmla="*/ 0 w 551"/>
                    <a:gd name="T45" fmla="*/ 0 h 750"/>
                    <a:gd name="T46" fmla="*/ 0 w 551"/>
                    <a:gd name="T47" fmla="*/ 0 h 750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551" h="750">
                      <a:moveTo>
                        <a:pt x="306" y="111"/>
                      </a:moveTo>
                      <a:lnTo>
                        <a:pt x="205" y="102"/>
                      </a:lnTo>
                      <a:lnTo>
                        <a:pt x="144" y="86"/>
                      </a:lnTo>
                      <a:lnTo>
                        <a:pt x="124" y="58"/>
                      </a:lnTo>
                      <a:lnTo>
                        <a:pt x="124" y="34"/>
                      </a:lnTo>
                      <a:lnTo>
                        <a:pt x="108" y="14"/>
                      </a:lnTo>
                      <a:lnTo>
                        <a:pt x="52" y="0"/>
                      </a:lnTo>
                      <a:lnTo>
                        <a:pt x="0" y="5"/>
                      </a:lnTo>
                      <a:lnTo>
                        <a:pt x="63" y="584"/>
                      </a:lnTo>
                      <a:lnTo>
                        <a:pt x="108" y="637"/>
                      </a:lnTo>
                      <a:lnTo>
                        <a:pt x="164" y="689"/>
                      </a:lnTo>
                      <a:lnTo>
                        <a:pt x="244" y="730"/>
                      </a:lnTo>
                      <a:lnTo>
                        <a:pt x="337" y="743"/>
                      </a:lnTo>
                      <a:lnTo>
                        <a:pt x="462" y="750"/>
                      </a:lnTo>
                      <a:lnTo>
                        <a:pt x="535" y="739"/>
                      </a:lnTo>
                      <a:lnTo>
                        <a:pt x="551" y="698"/>
                      </a:lnTo>
                      <a:lnTo>
                        <a:pt x="543" y="644"/>
                      </a:lnTo>
                      <a:lnTo>
                        <a:pt x="491" y="483"/>
                      </a:lnTo>
                      <a:lnTo>
                        <a:pt x="447" y="321"/>
                      </a:lnTo>
                      <a:lnTo>
                        <a:pt x="427" y="199"/>
                      </a:lnTo>
                      <a:lnTo>
                        <a:pt x="427" y="167"/>
                      </a:lnTo>
                      <a:lnTo>
                        <a:pt x="398" y="122"/>
                      </a:lnTo>
                      <a:lnTo>
                        <a:pt x="366" y="111"/>
                      </a:lnTo>
                      <a:lnTo>
                        <a:pt x="306" y="111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1" name="Freeform 148"/>
                <p:cNvSpPr>
                  <a:spLocks/>
                </p:cNvSpPr>
                <p:nvPr/>
              </p:nvSpPr>
              <p:spPr bwMode="auto">
                <a:xfrm>
                  <a:off x="2499" y="2250"/>
                  <a:ext cx="68" cy="98"/>
                </a:xfrm>
                <a:custGeom>
                  <a:avLst/>
                  <a:gdLst>
                    <a:gd name="T0" fmla="*/ 0 w 474"/>
                    <a:gd name="T1" fmla="*/ 0 h 687"/>
                    <a:gd name="T2" fmla="*/ 0 w 474"/>
                    <a:gd name="T3" fmla="*/ 0 h 687"/>
                    <a:gd name="T4" fmla="*/ 0 w 474"/>
                    <a:gd name="T5" fmla="*/ 0 h 687"/>
                    <a:gd name="T6" fmla="*/ 0 w 474"/>
                    <a:gd name="T7" fmla="*/ 0 h 687"/>
                    <a:gd name="T8" fmla="*/ 0 w 474"/>
                    <a:gd name="T9" fmla="*/ 0 h 687"/>
                    <a:gd name="T10" fmla="*/ 0 w 474"/>
                    <a:gd name="T11" fmla="*/ 0 h 687"/>
                    <a:gd name="T12" fmla="*/ 0 w 474"/>
                    <a:gd name="T13" fmla="*/ 0 h 687"/>
                    <a:gd name="T14" fmla="*/ 0 w 474"/>
                    <a:gd name="T15" fmla="*/ 0 h 687"/>
                    <a:gd name="T16" fmla="*/ 0 w 474"/>
                    <a:gd name="T17" fmla="*/ 0 h 687"/>
                    <a:gd name="T18" fmla="*/ 0 w 474"/>
                    <a:gd name="T19" fmla="*/ 0 h 687"/>
                    <a:gd name="T20" fmla="*/ 0 w 474"/>
                    <a:gd name="T21" fmla="*/ 0 h 687"/>
                    <a:gd name="T22" fmla="*/ 0 w 474"/>
                    <a:gd name="T23" fmla="*/ 0 h 687"/>
                    <a:gd name="T24" fmla="*/ 0 w 474"/>
                    <a:gd name="T25" fmla="*/ 0 h 687"/>
                    <a:gd name="T26" fmla="*/ 0 w 474"/>
                    <a:gd name="T27" fmla="*/ 0 h 687"/>
                    <a:gd name="T28" fmla="*/ 0 w 474"/>
                    <a:gd name="T29" fmla="*/ 0 h 687"/>
                    <a:gd name="T30" fmla="*/ 0 w 474"/>
                    <a:gd name="T31" fmla="*/ 0 h 687"/>
                    <a:gd name="T32" fmla="*/ 0 w 474"/>
                    <a:gd name="T33" fmla="*/ 0 h 687"/>
                    <a:gd name="T34" fmla="*/ 0 w 474"/>
                    <a:gd name="T35" fmla="*/ 0 h 687"/>
                    <a:gd name="T36" fmla="*/ 0 w 474"/>
                    <a:gd name="T37" fmla="*/ 0 h 687"/>
                    <a:gd name="T38" fmla="*/ 0 w 474"/>
                    <a:gd name="T39" fmla="*/ 0 h 687"/>
                    <a:gd name="T40" fmla="*/ 0 w 474"/>
                    <a:gd name="T41" fmla="*/ 0 h 68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474" h="687">
                      <a:moveTo>
                        <a:pt x="310" y="138"/>
                      </a:moveTo>
                      <a:lnTo>
                        <a:pt x="221" y="134"/>
                      </a:lnTo>
                      <a:lnTo>
                        <a:pt x="128" y="118"/>
                      </a:lnTo>
                      <a:lnTo>
                        <a:pt x="73" y="89"/>
                      </a:lnTo>
                      <a:lnTo>
                        <a:pt x="41" y="65"/>
                      </a:lnTo>
                      <a:lnTo>
                        <a:pt x="0" y="0"/>
                      </a:lnTo>
                      <a:lnTo>
                        <a:pt x="60" y="529"/>
                      </a:lnTo>
                      <a:lnTo>
                        <a:pt x="101" y="578"/>
                      </a:lnTo>
                      <a:lnTo>
                        <a:pt x="145" y="623"/>
                      </a:lnTo>
                      <a:lnTo>
                        <a:pt x="201" y="654"/>
                      </a:lnTo>
                      <a:lnTo>
                        <a:pt x="249" y="671"/>
                      </a:lnTo>
                      <a:lnTo>
                        <a:pt x="310" y="679"/>
                      </a:lnTo>
                      <a:lnTo>
                        <a:pt x="365" y="687"/>
                      </a:lnTo>
                      <a:lnTo>
                        <a:pt x="429" y="687"/>
                      </a:lnTo>
                      <a:lnTo>
                        <a:pt x="457" y="679"/>
                      </a:lnTo>
                      <a:lnTo>
                        <a:pt x="474" y="654"/>
                      </a:lnTo>
                      <a:lnTo>
                        <a:pt x="466" y="615"/>
                      </a:lnTo>
                      <a:lnTo>
                        <a:pt x="425" y="521"/>
                      </a:lnTo>
                      <a:lnTo>
                        <a:pt x="357" y="206"/>
                      </a:lnTo>
                      <a:lnTo>
                        <a:pt x="345" y="162"/>
                      </a:lnTo>
                      <a:lnTo>
                        <a:pt x="310" y="13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37" name="Freeform 149"/>
              <p:cNvSpPr>
                <a:spLocks/>
              </p:cNvSpPr>
              <p:nvPr/>
            </p:nvSpPr>
            <p:spPr bwMode="auto">
              <a:xfrm flipH="1">
                <a:off x="3633" y="2944"/>
                <a:ext cx="15" cy="218"/>
              </a:xfrm>
              <a:custGeom>
                <a:avLst/>
                <a:gdLst>
                  <a:gd name="T0" fmla="*/ 0 w 39"/>
                  <a:gd name="T1" fmla="*/ 0 h 631"/>
                  <a:gd name="T2" fmla="*/ 0 w 39"/>
                  <a:gd name="T3" fmla="*/ 0 h 631"/>
                  <a:gd name="T4" fmla="*/ 0 w 39"/>
                  <a:gd name="T5" fmla="*/ 0 h 631"/>
                  <a:gd name="T6" fmla="*/ 0 w 39"/>
                  <a:gd name="T7" fmla="*/ 0 h 631"/>
                  <a:gd name="T8" fmla="*/ 0 w 39"/>
                  <a:gd name="T9" fmla="*/ 0 h 631"/>
                  <a:gd name="T10" fmla="*/ 0 w 39"/>
                  <a:gd name="T11" fmla="*/ 1 h 631"/>
                  <a:gd name="T12" fmla="*/ 0 w 39"/>
                  <a:gd name="T13" fmla="*/ 1 h 631"/>
                  <a:gd name="T14" fmla="*/ 0 w 39"/>
                  <a:gd name="T15" fmla="*/ 1 h 631"/>
                  <a:gd name="T16" fmla="*/ 0 w 39"/>
                  <a:gd name="T17" fmla="*/ 0 h 631"/>
                  <a:gd name="T18" fmla="*/ 0 w 39"/>
                  <a:gd name="T19" fmla="*/ 0 h 631"/>
                  <a:gd name="T20" fmla="*/ 0 w 39"/>
                  <a:gd name="T21" fmla="*/ 0 h 631"/>
                  <a:gd name="T22" fmla="*/ 0 w 39"/>
                  <a:gd name="T23" fmla="*/ 0 h 631"/>
                  <a:gd name="T24" fmla="*/ 0 w 39"/>
                  <a:gd name="T25" fmla="*/ 0 h 631"/>
                  <a:gd name="T26" fmla="*/ 0 w 39"/>
                  <a:gd name="T27" fmla="*/ 0 h 631"/>
                  <a:gd name="T28" fmla="*/ 0 w 39"/>
                  <a:gd name="T29" fmla="*/ 0 h 63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9" h="631">
                    <a:moveTo>
                      <a:pt x="26" y="0"/>
                    </a:moveTo>
                    <a:lnTo>
                      <a:pt x="39" y="32"/>
                    </a:lnTo>
                    <a:lnTo>
                      <a:pt x="24" y="57"/>
                    </a:lnTo>
                    <a:lnTo>
                      <a:pt x="13" y="110"/>
                    </a:lnTo>
                    <a:lnTo>
                      <a:pt x="28" y="158"/>
                    </a:lnTo>
                    <a:lnTo>
                      <a:pt x="19" y="440"/>
                    </a:lnTo>
                    <a:lnTo>
                      <a:pt x="19" y="622"/>
                    </a:lnTo>
                    <a:lnTo>
                      <a:pt x="0" y="631"/>
                    </a:lnTo>
                    <a:lnTo>
                      <a:pt x="2" y="255"/>
                    </a:lnTo>
                    <a:lnTo>
                      <a:pt x="19" y="165"/>
                    </a:lnTo>
                    <a:lnTo>
                      <a:pt x="9" y="123"/>
                    </a:lnTo>
                    <a:lnTo>
                      <a:pt x="4" y="108"/>
                    </a:lnTo>
                    <a:lnTo>
                      <a:pt x="11" y="62"/>
                    </a:lnTo>
                    <a:lnTo>
                      <a:pt x="24" y="36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8" name="Freeform 150"/>
              <p:cNvSpPr>
                <a:spLocks/>
              </p:cNvSpPr>
              <p:nvPr/>
            </p:nvSpPr>
            <p:spPr bwMode="auto">
              <a:xfrm flipH="1">
                <a:off x="3668" y="2946"/>
                <a:ext cx="37" cy="10"/>
              </a:xfrm>
              <a:custGeom>
                <a:avLst/>
                <a:gdLst>
                  <a:gd name="T0" fmla="*/ 0 w 100"/>
                  <a:gd name="T1" fmla="*/ 0 h 32"/>
                  <a:gd name="T2" fmla="*/ 0 w 100"/>
                  <a:gd name="T3" fmla="*/ 0 h 32"/>
                  <a:gd name="T4" fmla="*/ 0 w 100"/>
                  <a:gd name="T5" fmla="*/ 0 h 32"/>
                  <a:gd name="T6" fmla="*/ 0 w 100"/>
                  <a:gd name="T7" fmla="*/ 0 h 32"/>
                  <a:gd name="T8" fmla="*/ 0 w 100"/>
                  <a:gd name="T9" fmla="*/ 0 h 32"/>
                  <a:gd name="T10" fmla="*/ 0 w 100"/>
                  <a:gd name="T11" fmla="*/ 0 h 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" h="32">
                    <a:moveTo>
                      <a:pt x="100" y="0"/>
                    </a:moveTo>
                    <a:lnTo>
                      <a:pt x="51" y="24"/>
                    </a:lnTo>
                    <a:lnTo>
                      <a:pt x="8" y="32"/>
                    </a:lnTo>
                    <a:lnTo>
                      <a:pt x="0" y="32"/>
                    </a:lnTo>
                    <a:lnTo>
                      <a:pt x="25" y="1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9" name="Freeform 151"/>
              <p:cNvSpPr>
                <a:spLocks/>
              </p:cNvSpPr>
              <p:nvPr/>
            </p:nvSpPr>
            <p:spPr bwMode="auto">
              <a:xfrm flipH="1">
                <a:off x="3805" y="2376"/>
                <a:ext cx="48" cy="126"/>
              </a:xfrm>
              <a:custGeom>
                <a:avLst/>
                <a:gdLst>
                  <a:gd name="T0" fmla="*/ 0 w 134"/>
                  <a:gd name="T1" fmla="*/ 0 h 366"/>
                  <a:gd name="T2" fmla="*/ 0 w 134"/>
                  <a:gd name="T3" fmla="*/ 0 h 366"/>
                  <a:gd name="T4" fmla="*/ 0 w 134"/>
                  <a:gd name="T5" fmla="*/ 0 h 366"/>
                  <a:gd name="T6" fmla="*/ 0 w 134"/>
                  <a:gd name="T7" fmla="*/ 0 h 366"/>
                  <a:gd name="T8" fmla="*/ 0 w 134"/>
                  <a:gd name="T9" fmla="*/ 0 h 366"/>
                  <a:gd name="T10" fmla="*/ 0 w 134"/>
                  <a:gd name="T11" fmla="*/ 0 h 366"/>
                  <a:gd name="T12" fmla="*/ 0 w 134"/>
                  <a:gd name="T13" fmla="*/ 0 h 366"/>
                  <a:gd name="T14" fmla="*/ 0 w 134"/>
                  <a:gd name="T15" fmla="*/ 0 h 366"/>
                  <a:gd name="T16" fmla="*/ 0 w 134"/>
                  <a:gd name="T17" fmla="*/ 0 h 366"/>
                  <a:gd name="T18" fmla="*/ 0 w 134"/>
                  <a:gd name="T19" fmla="*/ 0 h 366"/>
                  <a:gd name="T20" fmla="*/ 0 w 134"/>
                  <a:gd name="T21" fmla="*/ 0 h 366"/>
                  <a:gd name="T22" fmla="*/ 0 w 134"/>
                  <a:gd name="T23" fmla="*/ 0 h 366"/>
                  <a:gd name="T24" fmla="*/ 0 w 134"/>
                  <a:gd name="T25" fmla="*/ 0 h 366"/>
                  <a:gd name="T26" fmla="*/ 0 w 134"/>
                  <a:gd name="T27" fmla="*/ 0 h 366"/>
                  <a:gd name="T28" fmla="*/ 0 w 134"/>
                  <a:gd name="T29" fmla="*/ 0 h 366"/>
                  <a:gd name="T30" fmla="*/ 0 w 134"/>
                  <a:gd name="T31" fmla="*/ 0 h 366"/>
                  <a:gd name="T32" fmla="*/ 0 w 134"/>
                  <a:gd name="T33" fmla="*/ 0 h 366"/>
                  <a:gd name="T34" fmla="*/ 0 w 134"/>
                  <a:gd name="T35" fmla="*/ 0 h 366"/>
                  <a:gd name="T36" fmla="*/ 0 w 134"/>
                  <a:gd name="T37" fmla="*/ 0 h 366"/>
                  <a:gd name="T38" fmla="*/ 0 w 134"/>
                  <a:gd name="T39" fmla="*/ 0 h 366"/>
                  <a:gd name="T40" fmla="*/ 0 w 134"/>
                  <a:gd name="T41" fmla="*/ 0 h 366"/>
                  <a:gd name="T42" fmla="*/ 0 w 134"/>
                  <a:gd name="T43" fmla="*/ 0 h 366"/>
                  <a:gd name="T44" fmla="*/ 0 w 134"/>
                  <a:gd name="T45" fmla="*/ 0 h 366"/>
                  <a:gd name="T46" fmla="*/ 0 w 134"/>
                  <a:gd name="T47" fmla="*/ 1 h 366"/>
                  <a:gd name="T48" fmla="*/ 0 w 134"/>
                  <a:gd name="T49" fmla="*/ 1 h 36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34" h="366">
                    <a:moveTo>
                      <a:pt x="0" y="0"/>
                    </a:moveTo>
                    <a:lnTo>
                      <a:pt x="18" y="9"/>
                    </a:lnTo>
                    <a:lnTo>
                      <a:pt x="15" y="31"/>
                    </a:lnTo>
                    <a:lnTo>
                      <a:pt x="32" y="21"/>
                    </a:lnTo>
                    <a:lnTo>
                      <a:pt x="29" y="45"/>
                    </a:lnTo>
                    <a:lnTo>
                      <a:pt x="52" y="42"/>
                    </a:lnTo>
                    <a:lnTo>
                      <a:pt x="34" y="63"/>
                    </a:lnTo>
                    <a:lnTo>
                      <a:pt x="81" y="66"/>
                    </a:lnTo>
                    <a:lnTo>
                      <a:pt x="55" y="91"/>
                    </a:lnTo>
                    <a:lnTo>
                      <a:pt x="93" y="91"/>
                    </a:lnTo>
                    <a:lnTo>
                      <a:pt x="67" y="117"/>
                    </a:lnTo>
                    <a:lnTo>
                      <a:pt x="108" y="115"/>
                    </a:lnTo>
                    <a:lnTo>
                      <a:pt x="82" y="151"/>
                    </a:lnTo>
                    <a:lnTo>
                      <a:pt x="119" y="148"/>
                    </a:lnTo>
                    <a:lnTo>
                      <a:pt x="87" y="179"/>
                    </a:lnTo>
                    <a:lnTo>
                      <a:pt x="134" y="185"/>
                    </a:lnTo>
                    <a:lnTo>
                      <a:pt x="93" y="213"/>
                    </a:lnTo>
                    <a:lnTo>
                      <a:pt x="134" y="225"/>
                    </a:lnTo>
                    <a:lnTo>
                      <a:pt x="90" y="240"/>
                    </a:lnTo>
                    <a:lnTo>
                      <a:pt x="130" y="263"/>
                    </a:lnTo>
                    <a:lnTo>
                      <a:pt x="87" y="281"/>
                    </a:lnTo>
                    <a:lnTo>
                      <a:pt x="125" y="308"/>
                    </a:lnTo>
                    <a:lnTo>
                      <a:pt x="87" y="320"/>
                    </a:lnTo>
                    <a:lnTo>
                      <a:pt x="108" y="343"/>
                    </a:lnTo>
                    <a:lnTo>
                      <a:pt x="78" y="36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54" name="Line 152"/>
            <p:cNvSpPr>
              <a:spLocks noChangeShapeType="1"/>
            </p:cNvSpPr>
            <p:nvPr/>
          </p:nvSpPr>
          <p:spPr bwMode="auto">
            <a:xfrm rot="10800000" flipV="1">
              <a:off x="6870020" y="3035343"/>
              <a:ext cx="131286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5" name="Line 153"/>
            <p:cNvSpPr>
              <a:spLocks noChangeShapeType="1"/>
            </p:cNvSpPr>
            <p:nvPr/>
          </p:nvSpPr>
          <p:spPr bwMode="auto">
            <a:xfrm rot="5400000">
              <a:off x="5640563" y="4007625"/>
              <a:ext cx="64916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6" name="Text Box 154"/>
            <p:cNvSpPr txBox="1">
              <a:spLocks noChangeArrowheads="1"/>
            </p:cNvSpPr>
            <p:nvPr/>
          </p:nvSpPr>
          <p:spPr bwMode="auto">
            <a:xfrm>
              <a:off x="4652283" y="4253079"/>
              <a:ext cx="958282" cy="400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>
                  <a:latin typeface="Calibri" panose="020F0502020204030204" pitchFamily="34" charset="0"/>
                  <a:ea typeface="华文楷体" panose="02010600040101010101" pitchFamily="2" charset="-122"/>
                </a:rPr>
                <a:t>管理站</a:t>
              </a:r>
            </a:p>
          </p:txBody>
        </p:sp>
        <p:sp>
          <p:nvSpPr>
            <p:cNvPr id="157" name="Line 155"/>
            <p:cNvSpPr>
              <a:spLocks noChangeShapeType="1"/>
            </p:cNvSpPr>
            <p:nvPr/>
          </p:nvSpPr>
          <p:spPr bwMode="auto">
            <a:xfrm rot="10800000">
              <a:off x="1878920" y="2758385"/>
              <a:ext cx="1312862" cy="27695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158" name="Picture 15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745" y="2109220"/>
              <a:ext cx="1695450" cy="10887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9" name="Picture 15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1696" y="3869146"/>
              <a:ext cx="738187" cy="12030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0" name="Line 158"/>
            <p:cNvSpPr>
              <a:spLocks noChangeShapeType="1"/>
            </p:cNvSpPr>
            <p:nvPr/>
          </p:nvSpPr>
          <p:spPr bwMode="auto">
            <a:xfrm rot="5400000">
              <a:off x="6505017" y="3405353"/>
              <a:ext cx="555381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1" name="Line 159"/>
            <p:cNvSpPr>
              <a:spLocks noChangeShapeType="1"/>
            </p:cNvSpPr>
            <p:nvPr/>
          </p:nvSpPr>
          <p:spPr bwMode="auto">
            <a:xfrm rot="5400000">
              <a:off x="3203017" y="3405353"/>
              <a:ext cx="555381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2" name="Line 160"/>
            <p:cNvSpPr>
              <a:spLocks noChangeShapeType="1"/>
            </p:cNvSpPr>
            <p:nvPr/>
          </p:nvSpPr>
          <p:spPr bwMode="auto">
            <a:xfrm rot="5400000">
              <a:off x="4928630" y="3405353"/>
              <a:ext cx="555381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3" name="Line 161"/>
            <p:cNvSpPr>
              <a:spLocks noChangeShapeType="1"/>
            </p:cNvSpPr>
            <p:nvPr/>
          </p:nvSpPr>
          <p:spPr bwMode="auto">
            <a:xfrm rot="5400000">
              <a:off x="2685737" y="3839839"/>
              <a:ext cx="31359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4" name="Text Box 162"/>
            <p:cNvSpPr txBox="1">
              <a:spLocks noChangeArrowheads="1"/>
            </p:cNvSpPr>
            <p:nvPr/>
          </p:nvSpPr>
          <p:spPr bwMode="auto">
            <a:xfrm>
              <a:off x="915307" y="2393506"/>
              <a:ext cx="958282" cy="400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>
                  <a:latin typeface="Calibri" panose="020F0502020204030204" pitchFamily="34" charset="0"/>
                  <a:ea typeface="华文楷体" panose="02010600040101010101" pitchFamily="2" charset="-122"/>
                </a:rPr>
                <a:t>互联网</a:t>
              </a:r>
            </a:p>
          </p:txBody>
        </p:sp>
        <p:sp>
          <p:nvSpPr>
            <p:cNvPr id="165" name="Line 163"/>
            <p:cNvSpPr>
              <a:spLocks noChangeShapeType="1"/>
            </p:cNvSpPr>
            <p:nvPr/>
          </p:nvSpPr>
          <p:spPr bwMode="auto">
            <a:xfrm>
              <a:off x="2169433" y="3668389"/>
              <a:ext cx="609917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6" name="Rectangle 164"/>
            <p:cNvSpPr>
              <a:spLocks noChangeArrowheads="1"/>
            </p:cNvSpPr>
            <p:nvPr/>
          </p:nvSpPr>
          <p:spPr bwMode="auto">
            <a:xfrm>
              <a:off x="2102758" y="3624429"/>
              <a:ext cx="85725" cy="9085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7" name="Rectangle 165"/>
            <p:cNvSpPr>
              <a:spLocks noChangeArrowheads="1"/>
            </p:cNvSpPr>
            <p:nvPr/>
          </p:nvSpPr>
          <p:spPr bwMode="auto">
            <a:xfrm>
              <a:off x="8238446" y="3622962"/>
              <a:ext cx="85725" cy="923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8" name="Text Box 166"/>
            <p:cNvSpPr txBox="1">
              <a:spLocks noChangeArrowheads="1"/>
            </p:cNvSpPr>
            <p:nvPr/>
          </p:nvSpPr>
          <p:spPr bwMode="auto">
            <a:xfrm>
              <a:off x="6870021" y="4131452"/>
              <a:ext cx="962025" cy="702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>
                  <a:latin typeface="Calibri" panose="020F0502020204030204" pitchFamily="34" charset="0"/>
                  <a:ea typeface="华文楷体" panose="02010600040101010101" pitchFamily="2" charset="-122"/>
                </a:rPr>
                <a:t>网络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>
                  <a:latin typeface="Calibri" panose="020F0502020204030204" pitchFamily="34" charset="0"/>
                  <a:ea typeface="华文楷体" panose="02010600040101010101" pitchFamily="2" charset="-122"/>
                </a:rPr>
                <a:t>管理员      </a:t>
              </a:r>
            </a:p>
          </p:txBody>
        </p:sp>
        <p:sp>
          <p:nvSpPr>
            <p:cNvPr id="169" name="Text Box 167"/>
            <p:cNvSpPr txBox="1">
              <a:spLocks noChangeArrowheads="1"/>
            </p:cNvSpPr>
            <p:nvPr/>
          </p:nvSpPr>
          <p:spPr bwMode="auto">
            <a:xfrm>
              <a:off x="1353458" y="4100679"/>
              <a:ext cx="1268456" cy="400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zh-CN" altLang="en-US" sz="1846">
                  <a:latin typeface="Calibri" panose="020F0502020204030204" pitchFamily="34" charset="0"/>
                  <a:ea typeface="华文楷体" panose="02010600040101010101" pitchFamily="2" charset="-122"/>
                </a:rPr>
                <a:t>被管设备</a:t>
              </a:r>
            </a:p>
          </p:txBody>
        </p:sp>
        <p:sp>
          <p:nvSpPr>
            <p:cNvPr id="170" name="Text Box 168"/>
            <p:cNvSpPr txBox="1">
              <a:spLocks noChangeArrowheads="1"/>
            </p:cNvSpPr>
            <p:nvPr/>
          </p:nvSpPr>
          <p:spPr bwMode="auto">
            <a:xfrm>
              <a:off x="566058" y="4949137"/>
              <a:ext cx="4495290" cy="400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—— </a:t>
              </a:r>
              <a:r>
                <a:rPr kumimoji="1" lang="zh-CN" altLang="en-US" sz="1846">
                  <a:latin typeface="Calibri" panose="020F0502020204030204" pitchFamily="34" charset="0"/>
                  <a:ea typeface="华文楷体" panose="02010600040101010101" pitchFamily="2" charset="-122"/>
                </a:rPr>
                <a:t>管理程序（运行 </a:t>
              </a: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SNMP </a:t>
              </a:r>
              <a:r>
                <a:rPr kumimoji="1" lang="zh-CN" altLang="en-US" sz="1846">
                  <a:latin typeface="Calibri" panose="020F0502020204030204" pitchFamily="34" charset="0"/>
                  <a:ea typeface="华文楷体" panose="02010600040101010101" pitchFamily="2" charset="-122"/>
                </a:rPr>
                <a:t>客户程序）</a:t>
              </a:r>
            </a:p>
          </p:txBody>
        </p:sp>
        <p:sp>
          <p:nvSpPr>
            <p:cNvPr id="171" name="Text Box 169"/>
            <p:cNvSpPr txBox="1">
              <a:spLocks noChangeArrowheads="1"/>
            </p:cNvSpPr>
            <p:nvPr/>
          </p:nvSpPr>
          <p:spPr bwMode="auto">
            <a:xfrm>
              <a:off x="566058" y="5397544"/>
              <a:ext cx="4748913" cy="400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—— </a:t>
              </a:r>
              <a:r>
                <a:rPr kumimoji="1" lang="zh-CN" altLang="en-US" sz="1846">
                  <a:latin typeface="Calibri" panose="020F0502020204030204" pitchFamily="34" charset="0"/>
                  <a:ea typeface="华文楷体" panose="02010600040101010101" pitchFamily="2" charset="-122"/>
                </a:rPr>
                <a:t>代理程序（运行 </a:t>
              </a: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SNMP </a:t>
              </a:r>
              <a:r>
                <a:rPr kumimoji="1" lang="zh-CN" altLang="en-US" sz="1846">
                  <a:latin typeface="Calibri" panose="020F0502020204030204" pitchFamily="34" charset="0"/>
                  <a:ea typeface="华文楷体" panose="02010600040101010101" pitchFamily="2" charset="-122"/>
                </a:rPr>
                <a:t>服务器程序）</a:t>
              </a:r>
            </a:p>
          </p:txBody>
        </p:sp>
        <p:pic>
          <p:nvPicPr>
            <p:cNvPr id="172" name="Picture 170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863421" y="2604521"/>
              <a:ext cx="692150" cy="741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3" name="Picture 171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4470" y="2850704"/>
              <a:ext cx="769937" cy="432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74" name="Oval 172"/>
            <p:cNvSpPr>
              <a:spLocks noChangeArrowheads="1"/>
            </p:cNvSpPr>
            <p:nvPr/>
          </p:nvSpPr>
          <p:spPr bwMode="auto">
            <a:xfrm>
              <a:off x="3455308" y="2984054"/>
              <a:ext cx="377825" cy="235927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auto">
            <a:xfrm>
              <a:off x="2726646" y="4465560"/>
              <a:ext cx="377825" cy="2373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pic>
          <p:nvPicPr>
            <p:cNvPr id="176" name="Picture 175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2021" y="2850704"/>
              <a:ext cx="769937" cy="432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77" name="Oval 176"/>
            <p:cNvSpPr>
              <a:spLocks noChangeArrowheads="1"/>
            </p:cNvSpPr>
            <p:nvPr/>
          </p:nvSpPr>
          <p:spPr bwMode="auto">
            <a:xfrm>
              <a:off x="6449333" y="2984055"/>
              <a:ext cx="377825" cy="2373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178" name="Oval 177"/>
            <p:cNvSpPr>
              <a:spLocks noChangeArrowheads="1"/>
            </p:cNvSpPr>
            <p:nvPr/>
          </p:nvSpPr>
          <p:spPr bwMode="auto">
            <a:xfrm>
              <a:off x="5031695" y="3035344"/>
              <a:ext cx="376237" cy="2373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179" name="Oval 178"/>
            <p:cNvSpPr>
              <a:spLocks noChangeArrowheads="1"/>
            </p:cNvSpPr>
            <p:nvPr/>
          </p:nvSpPr>
          <p:spPr bwMode="auto">
            <a:xfrm>
              <a:off x="5644470" y="4053786"/>
              <a:ext cx="436562" cy="278423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M</a:t>
              </a:r>
            </a:p>
          </p:txBody>
        </p:sp>
        <p:pic>
          <p:nvPicPr>
            <p:cNvPr id="180" name="Picture 179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008257" y="2479961"/>
              <a:ext cx="692150" cy="7400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1" name="Text Box 180"/>
            <p:cNvSpPr txBox="1">
              <a:spLocks noChangeArrowheads="1"/>
            </p:cNvSpPr>
            <p:nvPr/>
          </p:nvSpPr>
          <p:spPr bwMode="auto">
            <a:xfrm>
              <a:off x="2885395" y="2491686"/>
              <a:ext cx="1268456" cy="400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zh-CN" altLang="en-US" sz="1846">
                  <a:latin typeface="Calibri" panose="020F0502020204030204" pitchFamily="34" charset="0"/>
                  <a:ea typeface="华文楷体" panose="02010600040101010101" pitchFamily="2" charset="-122"/>
                </a:rPr>
                <a:t>被管设备</a:t>
              </a:r>
            </a:p>
          </p:txBody>
        </p:sp>
        <p:sp>
          <p:nvSpPr>
            <p:cNvPr id="182" name="Text Box 181"/>
            <p:cNvSpPr txBox="1">
              <a:spLocks noChangeArrowheads="1"/>
            </p:cNvSpPr>
            <p:nvPr/>
          </p:nvSpPr>
          <p:spPr bwMode="auto">
            <a:xfrm>
              <a:off x="4593545" y="2260155"/>
              <a:ext cx="1268456" cy="400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zh-CN" altLang="en-US" sz="1846">
                  <a:latin typeface="Calibri" panose="020F0502020204030204" pitchFamily="34" charset="0"/>
                  <a:ea typeface="华文楷体" panose="02010600040101010101" pitchFamily="2" charset="-122"/>
                </a:rPr>
                <a:t>被管设备</a:t>
              </a:r>
            </a:p>
          </p:txBody>
        </p:sp>
        <p:sp>
          <p:nvSpPr>
            <p:cNvPr id="183" name="Text Box 182"/>
            <p:cNvSpPr txBox="1">
              <a:spLocks noChangeArrowheads="1"/>
            </p:cNvSpPr>
            <p:nvPr/>
          </p:nvSpPr>
          <p:spPr bwMode="auto">
            <a:xfrm>
              <a:off x="6152471" y="2522460"/>
              <a:ext cx="1268456" cy="400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zh-CN" altLang="en-US" sz="1846">
                  <a:latin typeface="Calibri" panose="020F0502020204030204" pitchFamily="34" charset="0"/>
                  <a:ea typeface="华文楷体" panose="02010600040101010101" pitchFamily="2" charset="-122"/>
                </a:rPr>
                <a:t>被管设备</a:t>
              </a:r>
            </a:p>
          </p:txBody>
        </p:sp>
        <p:sp>
          <p:nvSpPr>
            <p:cNvPr id="184" name="Oval 183"/>
            <p:cNvSpPr>
              <a:spLocks noChangeArrowheads="1"/>
            </p:cNvSpPr>
            <p:nvPr/>
          </p:nvSpPr>
          <p:spPr bwMode="auto">
            <a:xfrm>
              <a:off x="127907" y="4985771"/>
              <a:ext cx="438150" cy="278423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M</a:t>
              </a:r>
            </a:p>
          </p:txBody>
        </p:sp>
        <p:sp>
          <p:nvSpPr>
            <p:cNvPr id="185" name="Oval 184"/>
            <p:cNvSpPr>
              <a:spLocks noChangeArrowheads="1"/>
            </p:cNvSpPr>
            <p:nvPr/>
          </p:nvSpPr>
          <p:spPr bwMode="auto">
            <a:xfrm>
              <a:off x="127907" y="5401940"/>
              <a:ext cx="438150" cy="278423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186" name="Freeform 185"/>
            <p:cNvSpPr>
              <a:spLocks/>
            </p:cNvSpPr>
            <p:nvPr/>
          </p:nvSpPr>
          <p:spPr bwMode="auto">
            <a:xfrm>
              <a:off x="3104471" y="4209116"/>
              <a:ext cx="2524125" cy="400050"/>
            </a:xfrm>
            <a:custGeom>
              <a:avLst/>
              <a:gdLst>
                <a:gd name="T0" fmla="*/ 2147483646 w 1384"/>
                <a:gd name="T1" fmla="*/ 0 h 208"/>
                <a:gd name="T2" fmla="*/ 0 w 1384"/>
                <a:gd name="T3" fmla="*/ 2147483646 h 20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84" h="208">
                  <a:moveTo>
                    <a:pt x="1384" y="0"/>
                  </a:moveTo>
                  <a:cubicBezTo>
                    <a:pt x="1153" y="33"/>
                    <a:pt x="288" y="165"/>
                    <a:pt x="0" y="208"/>
                  </a:cubicBezTo>
                </a:path>
              </a:pathLst>
            </a:custGeom>
            <a:noFill/>
            <a:ln w="28575" cap="flat" cmpd="sng">
              <a:solidFill>
                <a:srgbClr val="333399"/>
              </a:solidFill>
              <a:prstDash val="dash"/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3820433" y="3174554"/>
              <a:ext cx="1838325" cy="956897"/>
            </a:xfrm>
            <a:custGeom>
              <a:avLst/>
              <a:gdLst>
                <a:gd name="T0" fmla="*/ 2147483646 w 1008"/>
                <a:gd name="T1" fmla="*/ 2147483646 h 496"/>
                <a:gd name="T2" fmla="*/ 0 w 1008"/>
                <a:gd name="T3" fmla="*/ 0 h 49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08" h="496">
                  <a:moveTo>
                    <a:pt x="1008" y="496"/>
                  </a:moveTo>
                  <a:cubicBezTo>
                    <a:pt x="841" y="413"/>
                    <a:pt x="210" y="103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333399"/>
              </a:solidFill>
              <a:prstDash val="dash"/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5234896" y="3282994"/>
              <a:ext cx="539750" cy="817685"/>
            </a:xfrm>
            <a:custGeom>
              <a:avLst/>
              <a:gdLst>
                <a:gd name="T0" fmla="*/ 2147483646 w 296"/>
                <a:gd name="T1" fmla="*/ 2147483646 h 424"/>
                <a:gd name="T2" fmla="*/ 0 w 296"/>
                <a:gd name="T3" fmla="*/ 0 h 42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96" h="424">
                  <a:moveTo>
                    <a:pt x="296" y="424"/>
                  </a:moveTo>
                  <a:cubicBezTo>
                    <a:pt x="245" y="354"/>
                    <a:pt x="62" y="88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333399"/>
              </a:solidFill>
              <a:prstDash val="dash"/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5906407" y="3219983"/>
              <a:ext cx="642938" cy="833803"/>
            </a:xfrm>
            <a:custGeom>
              <a:avLst/>
              <a:gdLst>
                <a:gd name="T0" fmla="*/ 0 w 352"/>
                <a:gd name="T1" fmla="*/ 2147483646 h 432"/>
                <a:gd name="T2" fmla="*/ 2147483646 w 352"/>
                <a:gd name="T3" fmla="*/ 0 h 4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52" h="432">
                  <a:moveTo>
                    <a:pt x="0" y="432"/>
                  </a:moveTo>
                  <a:cubicBezTo>
                    <a:pt x="59" y="360"/>
                    <a:pt x="279" y="90"/>
                    <a:pt x="352" y="0"/>
                  </a:cubicBezTo>
                </a:path>
              </a:pathLst>
            </a:custGeom>
            <a:noFill/>
            <a:ln w="28575" cap="flat" cmpd="sng">
              <a:solidFill>
                <a:srgbClr val="333399"/>
              </a:solidFill>
              <a:prstDash val="dash"/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6081033" y="3096889"/>
              <a:ext cx="1985963" cy="1018442"/>
            </a:xfrm>
            <a:custGeom>
              <a:avLst/>
              <a:gdLst>
                <a:gd name="T0" fmla="*/ 0 w 1088"/>
                <a:gd name="T1" fmla="*/ 2147483646 h 528"/>
                <a:gd name="T2" fmla="*/ 2147483646 w 1088"/>
                <a:gd name="T3" fmla="*/ 0 h 52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88" h="528">
                  <a:moveTo>
                    <a:pt x="0" y="528"/>
                  </a:moveTo>
                  <a:cubicBezTo>
                    <a:pt x="181" y="441"/>
                    <a:pt x="861" y="110"/>
                    <a:pt x="1088" y="0"/>
                  </a:cubicBezTo>
                </a:path>
              </a:pathLst>
            </a:custGeom>
            <a:noFill/>
            <a:ln w="28575" cap="flat" cmpd="sng">
              <a:solidFill>
                <a:srgbClr val="333399"/>
              </a:solidFill>
              <a:prstDash val="dash"/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1" name="Oval 190"/>
            <p:cNvSpPr>
              <a:spLocks noChangeArrowheads="1"/>
            </p:cNvSpPr>
            <p:nvPr/>
          </p:nvSpPr>
          <p:spPr bwMode="auto">
            <a:xfrm>
              <a:off x="8008257" y="2890271"/>
              <a:ext cx="377825" cy="2373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192" name="Text Box 191"/>
            <p:cNvSpPr txBox="1">
              <a:spLocks noChangeArrowheads="1"/>
            </p:cNvSpPr>
            <p:nvPr/>
          </p:nvSpPr>
          <p:spPr bwMode="auto">
            <a:xfrm>
              <a:off x="7743146" y="2151717"/>
              <a:ext cx="1268456" cy="400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zh-CN" altLang="en-US" sz="1846">
                  <a:latin typeface="Calibri" panose="020F0502020204030204" pitchFamily="34" charset="0"/>
                  <a:ea typeface="华文楷体" panose="02010600040101010101" pitchFamily="2" charset="-122"/>
                </a:rPr>
                <a:t>被管设备</a:t>
              </a:r>
            </a:p>
          </p:txBody>
        </p:sp>
        <p:sp>
          <p:nvSpPr>
            <p:cNvPr id="193" name="Text Box 192"/>
            <p:cNvSpPr txBox="1">
              <a:spLocks noChangeArrowheads="1"/>
            </p:cNvSpPr>
            <p:nvPr/>
          </p:nvSpPr>
          <p:spPr bwMode="auto">
            <a:xfrm rot="21072954">
              <a:off x="3536742" y="3923889"/>
              <a:ext cx="1211905" cy="400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>
                  <a:latin typeface="Calibri" panose="020F0502020204030204" pitchFamily="34" charset="0"/>
                  <a:ea typeface="华文楷体" panose="02010600040101010101" pitchFamily="2" charset="-122"/>
                </a:rPr>
                <a:t>网管协议</a:t>
              </a:r>
            </a:p>
          </p:txBody>
        </p:sp>
      </p:grpSp>
      <p:sp>
        <p:nvSpPr>
          <p:cNvPr id="195" name="圆角矩形标注 194"/>
          <p:cNvSpPr/>
          <p:nvPr/>
        </p:nvSpPr>
        <p:spPr>
          <a:xfrm>
            <a:off x="4031551" y="1321312"/>
            <a:ext cx="4711114" cy="1168045"/>
          </a:xfrm>
          <a:prstGeom prst="wedgeRoundRectCallout">
            <a:avLst>
              <a:gd name="adj1" fmla="val -21163"/>
              <a:gd name="adj2" fmla="val 212360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00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管理站也常称为网络运行中心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NOC (Network Operations Center)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，是网络管理系统的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核心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96" name="圆角矩形标注 195"/>
          <p:cNvSpPr/>
          <p:nvPr/>
        </p:nvSpPr>
        <p:spPr>
          <a:xfrm>
            <a:off x="4921216" y="2403596"/>
            <a:ext cx="3600144" cy="642770"/>
          </a:xfrm>
          <a:prstGeom prst="wedgeRoundRectCallout">
            <a:avLst>
              <a:gd name="adj1" fmla="val -27331"/>
              <a:gd name="adj2" fmla="val 222521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00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管理程序在运行时就成为管理进程</a:t>
            </a:r>
          </a:p>
        </p:txBody>
      </p:sp>
      <p:sp>
        <p:nvSpPr>
          <p:cNvPr id="197" name="圆角矩形标注 196"/>
          <p:cNvSpPr/>
          <p:nvPr/>
        </p:nvSpPr>
        <p:spPr>
          <a:xfrm>
            <a:off x="1939413" y="1381710"/>
            <a:ext cx="6297136" cy="1126595"/>
          </a:xfrm>
          <a:prstGeom prst="wedgeRoundRectCallout">
            <a:avLst>
              <a:gd name="adj1" fmla="val 19758"/>
              <a:gd name="adj2" fmla="val 213245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00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网络管理员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(administrator)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指的是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人，大型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网络往往实行多级管理，因而有多个管理者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，一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个管理者一般只管理本地网络的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设备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9341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</p:bld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7916"/>
            <a:ext cx="8229600" cy="56162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mtClean="0"/>
              <a:t>6.1</a:t>
            </a:r>
            <a:r>
              <a:rPr lang="zh-CN" altLang="en-US" smtClean="0"/>
              <a:t>  基本应用模型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6.2  </a:t>
            </a:r>
            <a:r>
              <a:rPr lang="zh-CN" altLang="en-US" dirty="0" smtClean="0"/>
              <a:t>域名系统</a:t>
            </a:r>
            <a:r>
              <a:rPr lang="en-US" altLang="zh-CN" dirty="0" smtClean="0"/>
              <a:t>DNS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mtClean="0"/>
              <a:t>6.3  </a:t>
            </a:r>
            <a:r>
              <a:rPr lang="zh-CN" altLang="en-US" dirty="0" smtClean="0"/>
              <a:t>万维网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mtClean="0"/>
              <a:t>6.4  </a:t>
            </a:r>
            <a:r>
              <a:rPr lang="zh-CN" altLang="en-US" dirty="0" smtClean="0"/>
              <a:t>电子邮件</a:t>
            </a:r>
            <a:endParaRPr lang="en-US" altLang="zh-CN" dirty="0"/>
          </a:p>
          <a:p>
            <a:r>
              <a:rPr lang="en-US" altLang="zh-CN" smtClean="0"/>
              <a:t>6.5  </a:t>
            </a:r>
            <a:r>
              <a:rPr lang="zh-CN" altLang="en-US" dirty="0" smtClean="0"/>
              <a:t>文件传送协议</a:t>
            </a:r>
          </a:p>
          <a:p>
            <a:r>
              <a:rPr lang="en-US" altLang="zh-CN" smtClean="0"/>
              <a:t>6.6  </a:t>
            </a:r>
            <a:r>
              <a:rPr lang="zh-CN" altLang="en-US" dirty="0" smtClean="0"/>
              <a:t>远程终端协议 </a:t>
            </a:r>
            <a:r>
              <a:rPr lang="en-US" altLang="zh-CN" dirty="0" smtClean="0"/>
              <a:t>Telnet</a:t>
            </a:r>
            <a:endParaRPr lang="zh-CN" altLang="en-US" dirty="0"/>
          </a:p>
          <a:p>
            <a:r>
              <a:rPr lang="en-US" altLang="zh-CN" smtClean="0">
                <a:solidFill>
                  <a:srgbClr val="FF0000"/>
                </a:solidFill>
              </a:rPr>
              <a:t>6.7  </a:t>
            </a:r>
            <a:r>
              <a:rPr lang="zh-CN" altLang="en-US" dirty="0" smtClean="0">
                <a:solidFill>
                  <a:srgbClr val="FF0000"/>
                </a:solidFill>
              </a:rPr>
              <a:t>动态主机配置协议</a:t>
            </a:r>
            <a:r>
              <a:rPr lang="en-US" altLang="zh-CN" dirty="0" smtClean="0">
                <a:solidFill>
                  <a:srgbClr val="FF0000"/>
                </a:solidFill>
              </a:rPr>
              <a:t>DHCP</a:t>
            </a:r>
          </a:p>
          <a:p>
            <a:r>
              <a:rPr lang="en-US" altLang="zh-CN" smtClean="0"/>
              <a:t>6.8  </a:t>
            </a:r>
            <a:r>
              <a:rPr lang="zh-CN" altLang="en-US" dirty="0" smtClean="0"/>
              <a:t>简单</a:t>
            </a:r>
            <a:r>
              <a:rPr lang="zh-CN" altLang="en-US" dirty="0"/>
              <a:t>网络管理协议 </a:t>
            </a:r>
            <a:r>
              <a:rPr lang="en-US" altLang="zh-CN" dirty="0" smtClean="0"/>
              <a:t>SNMP</a:t>
            </a:r>
            <a:endParaRPr lang="zh-CN" altLang="en-US" dirty="0"/>
          </a:p>
          <a:p>
            <a:r>
              <a:rPr lang="en-US" altLang="zh-CN" smtClean="0"/>
              <a:t>6.9  </a:t>
            </a:r>
            <a:r>
              <a:rPr lang="zh-CN" altLang="en-US" dirty="0" smtClean="0"/>
              <a:t>应用</a:t>
            </a:r>
            <a:r>
              <a:rPr lang="zh-CN" altLang="en-US" dirty="0"/>
              <a:t>进程跨越网络的</a:t>
            </a:r>
            <a:r>
              <a:rPr lang="zh-CN" altLang="en-US" dirty="0" smtClean="0"/>
              <a:t>通信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28216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网络管理</a:t>
            </a:r>
            <a:r>
              <a:rPr lang="zh-CN" altLang="en-US" dirty="0" smtClean="0"/>
              <a:t>的</a:t>
            </a:r>
            <a:r>
              <a:rPr lang="zh-CN" altLang="en-US" dirty="0"/>
              <a:t>一般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grpSp>
        <p:nvGrpSpPr>
          <p:cNvPr id="194" name="组合 193"/>
          <p:cNvGrpSpPr/>
          <p:nvPr/>
        </p:nvGrpSpPr>
        <p:grpSpPr>
          <a:xfrm>
            <a:off x="310787" y="2279037"/>
            <a:ext cx="8310011" cy="3481683"/>
            <a:chOff x="127907" y="2109220"/>
            <a:chExt cx="8883695" cy="3704492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5293632" y="3961466"/>
              <a:ext cx="1576388" cy="1852246"/>
              <a:chOff x="3072" y="2208"/>
              <a:chExt cx="1056" cy="1056"/>
            </a:xfrm>
          </p:grpSpPr>
          <p:grpSp>
            <p:nvGrpSpPr>
              <p:cNvPr id="8" name="Group 6"/>
              <p:cNvGrpSpPr>
                <a:grpSpLocks/>
              </p:cNvGrpSpPr>
              <p:nvPr/>
            </p:nvGrpSpPr>
            <p:grpSpPr bwMode="auto">
              <a:xfrm flipH="1">
                <a:off x="3072" y="2543"/>
                <a:ext cx="888" cy="721"/>
                <a:chOff x="2565" y="2202"/>
                <a:chExt cx="355" cy="297"/>
              </a:xfrm>
            </p:grpSpPr>
            <p:sp>
              <p:nvSpPr>
                <p:cNvPr id="148" name="Freeform 7"/>
                <p:cNvSpPr>
                  <a:spLocks/>
                </p:cNvSpPr>
                <p:nvPr/>
              </p:nvSpPr>
              <p:spPr bwMode="auto">
                <a:xfrm>
                  <a:off x="2646" y="2242"/>
                  <a:ext cx="125" cy="189"/>
                </a:xfrm>
                <a:custGeom>
                  <a:avLst/>
                  <a:gdLst>
                    <a:gd name="T0" fmla="*/ 0 w 876"/>
                    <a:gd name="T1" fmla="*/ 0 h 1326"/>
                    <a:gd name="T2" fmla="*/ 0 w 876"/>
                    <a:gd name="T3" fmla="*/ 0 h 1326"/>
                    <a:gd name="T4" fmla="*/ 0 w 876"/>
                    <a:gd name="T5" fmla="*/ 0 h 1326"/>
                    <a:gd name="T6" fmla="*/ 0 w 876"/>
                    <a:gd name="T7" fmla="*/ 0 h 132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876" h="1326">
                      <a:moveTo>
                        <a:pt x="582" y="23"/>
                      </a:moveTo>
                      <a:lnTo>
                        <a:pt x="876" y="1209"/>
                      </a:lnTo>
                      <a:lnTo>
                        <a:pt x="0" y="1326"/>
                      </a:lnTo>
                      <a:lnTo>
                        <a:pt x="225" y="0"/>
                      </a:lnTo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149" name="Group 8"/>
                <p:cNvGrpSpPr>
                  <a:grpSpLocks/>
                </p:cNvGrpSpPr>
                <p:nvPr/>
              </p:nvGrpSpPr>
              <p:grpSpPr bwMode="auto">
                <a:xfrm>
                  <a:off x="2565" y="2202"/>
                  <a:ext cx="351" cy="78"/>
                  <a:chOff x="2565" y="2202"/>
                  <a:chExt cx="351" cy="78"/>
                </a:xfrm>
              </p:grpSpPr>
              <p:sp>
                <p:nvSpPr>
                  <p:cNvPr id="151" name="Freeform 9"/>
                  <p:cNvSpPr>
                    <a:spLocks/>
                  </p:cNvSpPr>
                  <p:nvPr/>
                </p:nvSpPr>
                <p:spPr bwMode="auto">
                  <a:xfrm>
                    <a:off x="2565" y="2202"/>
                    <a:ext cx="351" cy="66"/>
                  </a:xfrm>
                  <a:custGeom>
                    <a:avLst/>
                    <a:gdLst>
                      <a:gd name="T0" fmla="*/ 0 w 2454"/>
                      <a:gd name="T1" fmla="*/ 0 h 468"/>
                      <a:gd name="T2" fmla="*/ 0 w 2454"/>
                      <a:gd name="T3" fmla="*/ 0 h 468"/>
                      <a:gd name="T4" fmla="*/ 0 w 2454"/>
                      <a:gd name="T5" fmla="*/ 0 h 468"/>
                      <a:gd name="T6" fmla="*/ 0 w 2454"/>
                      <a:gd name="T7" fmla="*/ 0 h 468"/>
                      <a:gd name="T8" fmla="*/ 0 w 2454"/>
                      <a:gd name="T9" fmla="*/ 0 h 4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454" h="468">
                        <a:moveTo>
                          <a:pt x="2454" y="242"/>
                        </a:moveTo>
                        <a:lnTo>
                          <a:pt x="906" y="468"/>
                        </a:lnTo>
                        <a:lnTo>
                          <a:pt x="0" y="118"/>
                        </a:lnTo>
                        <a:lnTo>
                          <a:pt x="1162" y="0"/>
                        </a:lnTo>
                        <a:lnTo>
                          <a:pt x="2454" y="2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215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52" name="Freeform 10"/>
                  <p:cNvSpPr>
                    <a:spLocks/>
                  </p:cNvSpPr>
                  <p:nvPr/>
                </p:nvSpPr>
                <p:spPr bwMode="auto">
                  <a:xfrm>
                    <a:off x="2694" y="2236"/>
                    <a:ext cx="221" cy="44"/>
                  </a:xfrm>
                  <a:custGeom>
                    <a:avLst/>
                    <a:gdLst>
                      <a:gd name="T0" fmla="*/ 0 w 1542"/>
                      <a:gd name="T1" fmla="*/ 0 h 303"/>
                      <a:gd name="T2" fmla="*/ 0 w 1542"/>
                      <a:gd name="T3" fmla="*/ 0 h 303"/>
                      <a:gd name="T4" fmla="*/ 0 w 1542"/>
                      <a:gd name="T5" fmla="*/ 0 h 303"/>
                      <a:gd name="T6" fmla="*/ 0 w 1542"/>
                      <a:gd name="T7" fmla="*/ 0 h 303"/>
                      <a:gd name="T8" fmla="*/ 0 w 1542"/>
                      <a:gd name="T9" fmla="*/ 0 h 30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542" h="303">
                        <a:moveTo>
                          <a:pt x="1542" y="0"/>
                        </a:moveTo>
                        <a:lnTo>
                          <a:pt x="0" y="225"/>
                        </a:lnTo>
                        <a:lnTo>
                          <a:pt x="0" y="303"/>
                        </a:lnTo>
                        <a:lnTo>
                          <a:pt x="1542" y="79"/>
                        </a:lnTo>
                        <a:lnTo>
                          <a:pt x="154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215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53" name="Freeform 11"/>
                  <p:cNvSpPr>
                    <a:spLocks/>
                  </p:cNvSpPr>
                  <p:nvPr/>
                </p:nvSpPr>
                <p:spPr bwMode="auto">
                  <a:xfrm>
                    <a:off x="2565" y="2218"/>
                    <a:ext cx="129" cy="62"/>
                  </a:xfrm>
                  <a:custGeom>
                    <a:avLst/>
                    <a:gdLst>
                      <a:gd name="T0" fmla="*/ 0 w 906"/>
                      <a:gd name="T1" fmla="*/ 0 h 428"/>
                      <a:gd name="T2" fmla="*/ 0 w 906"/>
                      <a:gd name="T3" fmla="*/ 0 h 428"/>
                      <a:gd name="T4" fmla="*/ 0 w 906"/>
                      <a:gd name="T5" fmla="*/ 0 h 428"/>
                      <a:gd name="T6" fmla="*/ 0 w 906"/>
                      <a:gd name="T7" fmla="*/ 0 h 428"/>
                      <a:gd name="T8" fmla="*/ 0 w 906"/>
                      <a:gd name="T9" fmla="*/ 0 h 4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906" h="428">
                        <a:moveTo>
                          <a:pt x="906" y="428"/>
                        </a:moveTo>
                        <a:lnTo>
                          <a:pt x="906" y="350"/>
                        </a:lnTo>
                        <a:lnTo>
                          <a:pt x="0" y="0"/>
                        </a:lnTo>
                        <a:lnTo>
                          <a:pt x="0" y="54"/>
                        </a:lnTo>
                        <a:lnTo>
                          <a:pt x="906" y="42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215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sp>
              <p:nvSpPr>
                <p:cNvPr id="150" name="Freeform 12"/>
                <p:cNvSpPr>
                  <a:spLocks/>
                </p:cNvSpPr>
                <p:nvPr/>
              </p:nvSpPr>
              <p:spPr bwMode="auto">
                <a:xfrm>
                  <a:off x="2767" y="2256"/>
                  <a:ext cx="153" cy="243"/>
                </a:xfrm>
                <a:custGeom>
                  <a:avLst/>
                  <a:gdLst>
                    <a:gd name="T0" fmla="*/ 0 w 1066"/>
                    <a:gd name="T1" fmla="*/ 0 h 1700"/>
                    <a:gd name="T2" fmla="*/ 0 w 1066"/>
                    <a:gd name="T3" fmla="*/ 0 h 1700"/>
                    <a:gd name="T4" fmla="*/ 0 w 1066"/>
                    <a:gd name="T5" fmla="*/ 0 h 1700"/>
                    <a:gd name="T6" fmla="*/ 0 w 1066"/>
                    <a:gd name="T7" fmla="*/ 0 h 17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066" h="1700">
                      <a:moveTo>
                        <a:pt x="589" y="0"/>
                      </a:moveTo>
                      <a:lnTo>
                        <a:pt x="1066" y="1569"/>
                      </a:lnTo>
                      <a:lnTo>
                        <a:pt x="0" y="1700"/>
                      </a:lnTo>
                      <a:lnTo>
                        <a:pt x="170" y="32"/>
                      </a:lnTo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9" name="Group 13"/>
              <p:cNvGrpSpPr>
                <a:grpSpLocks/>
              </p:cNvGrpSpPr>
              <p:nvPr/>
            </p:nvGrpSpPr>
            <p:grpSpPr bwMode="auto">
              <a:xfrm flipH="1">
                <a:off x="3225" y="2269"/>
                <a:ext cx="610" cy="417"/>
                <a:chOff x="2615" y="2089"/>
                <a:chExt cx="244" cy="172"/>
              </a:xfrm>
            </p:grpSpPr>
            <p:grpSp>
              <p:nvGrpSpPr>
                <p:cNvPr id="97" name="Group 14"/>
                <p:cNvGrpSpPr>
                  <a:grpSpLocks/>
                </p:cNvGrpSpPr>
                <p:nvPr/>
              </p:nvGrpSpPr>
              <p:grpSpPr bwMode="auto">
                <a:xfrm>
                  <a:off x="2671" y="2089"/>
                  <a:ext cx="188" cy="156"/>
                  <a:chOff x="2671" y="2089"/>
                  <a:chExt cx="188" cy="156"/>
                </a:xfrm>
              </p:grpSpPr>
              <p:grpSp>
                <p:nvGrpSpPr>
                  <p:cNvPr id="130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2671" y="2089"/>
                    <a:ext cx="188" cy="156"/>
                    <a:chOff x="2671" y="2089"/>
                    <a:chExt cx="188" cy="156"/>
                  </a:xfrm>
                </p:grpSpPr>
                <p:grpSp>
                  <p:nvGrpSpPr>
                    <p:cNvPr id="139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71" y="2177"/>
                      <a:ext cx="188" cy="68"/>
                      <a:chOff x="2671" y="2177"/>
                      <a:chExt cx="188" cy="68"/>
                    </a:xfrm>
                  </p:grpSpPr>
                  <p:sp>
                    <p:nvSpPr>
                      <p:cNvPr id="145" name="Freeform 1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71" y="2177"/>
                        <a:ext cx="108" cy="68"/>
                      </a:xfrm>
                      <a:custGeom>
                        <a:avLst/>
                        <a:gdLst>
                          <a:gd name="T0" fmla="*/ 0 w 758"/>
                          <a:gd name="T1" fmla="*/ 0 h 475"/>
                          <a:gd name="T2" fmla="*/ 0 w 758"/>
                          <a:gd name="T3" fmla="*/ 0 h 475"/>
                          <a:gd name="T4" fmla="*/ 0 w 758"/>
                          <a:gd name="T5" fmla="*/ 0 h 475"/>
                          <a:gd name="T6" fmla="*/ 0 w 758"/>
                          <a:gd name="T7" fmla="*/ 0 h 475"/>
                          <a:gd name="T8" fmla="*/ 0 w 758"/>
                          <a:gd name="T9" fmla="*/ 0 h 475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758" h="475">
                            <a:moveTo>
                              <a:pt x="758" y="146"/>
                            </a:moveTo>
                            <a:lnTo>
                              <a:pt x="758" y="475"/>
                            </a:lnTo>
                            <a:lnTo>
                              <a:pt x="0" y="232"/>
                            </a:lnTo>
                            <a:lnTo>
                              <a:pt x="0" y="0"/>
                            </a:lnTo>
                            <a:lnTo>
                              <a:pt x="758" y="146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 w="158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215"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6" name="Freeform 1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79" y="2193"/>
                        <a:ext cx="80" cy="52"/>
                      </a:xfrm>
                      <a:custGeom>
                        <a:avLst/>
                        <a:gdLst>
                          <a:gd name="T0" fmla="*/ 0 w 563"/>
                          <a:gd name="T1" fmla="*/ 0 h 362"/>
                          <a:gd name="T2" fmla="*/ 0 w 563"/>
                          <a:gd name="T3" fmla="*/ 0 h 362"/>
                          <a:gd name="T4" fmla="*/ 0 w 563"/>
                          <a:gd name="T5" fmla="*/ 0 h 362"/>
                          <a:gd name="T6" fmla="*/ 0 w 563"/>
                          <a:gd name="T7" fmla="*/ 0 h 362"/>
                          <a:gd name="T8" fmla="*/ 0 w 563"/>
                          <a:gd name="T9" fmla="*/ 0 h 362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563" h="362">
                            <a:moveTo>
                              <a:pt x="0" y="33"/>
                            </a:moveTo>
                            <a:lnTo>
                              <a:pt x="0" y="362"/>
                            </a:lnTo>
                            <a:lnTo>
                              <a:pt x="563" y="280"/>
                            </a:lnTo>
                            <a:lnTo>
                              <a:pt x="563" y="0"/>
                            </a:lnTo>
                            <a:lnTo>
                              <a:pt x="0" y="33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 w="158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215"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7" name="Freeform 1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71" y="2177"/>
                        <a:ext cx="188" cy="21"/>
                      </a:xfrm>
                      <a:custGeom>
                        <a:avLst/>
                        <a:gdLst>
                          <a:gd name="T0" fmla="*/ 0 w 1321"/>
                          <a:gd name="T1" fmla="*/ 0 h 146"/>
                          <a:gd name="T2" fmla="*/ 0 w 1321"/>
                          <a:gd name="T3" fmla="*/ 0 h 146"/>
                          <a:gd name="T4" fmla="*/ 0 w 1321"/>
                          <a:gd name="T5" fmla="*/ 0 h 146"/>
                          <a:gd name="T6" fmla="*/ 0 w 1321"/>
                          <a:gd name="T7" fmla="*/ 0 h 146"/>
                          <a:gd name="T8" fmla="*/ 0 w 1321"/>
                          <a:gd name="T9" fmla="*/ 0 h 146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321" h="146">
                            <a:moveTo>
                              <a:pt x="1321" y="113"/>
                            </a:moveTo>
                            <a:lnTo>
                              <a:pt x="752" y="146"/>
                            </a:lnTo>
                            <a:lnTo>
                              <a:pt x="0" y="0"/>
                            </a:lnTo>
                            <a:lnTo>
                              <a:pt x="553" y="0"/>
                            </a:lnTo>
                            <a:lnTo>
                              <a:pt x="1321" y="113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 w="158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215"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sp>
                  <p:nvSpPr>
                    <p:cNvPr id="140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2730" y="2171"/>
                      <a:ext cx="68" cy="20"/>
                    </a:xfrm>
                    <a:custGeom>
                      <a:avLst/>
                      <a:gdLst>
                        <a:gd name="T0" fmla="*/ 0 w 479"/>
                        <a:gd name="T1" fmla="*/ 0 h 136"/>
                        <a:gd name="T2" fmla="*/ 0 w 479"/>
                        <a:gd name="T3" fmla="*/ 0 h 136"/>
                        <a:gd name="T4" fmla="*/ 0 w 479"/>
                        <a:gd name="T5" fmla="*/ 0 h 136"/>
                        <a:gd name="T6" fmla="*/ 0 w 479"/>
                        <a:gd name="T7" fmla="*/ 0 h 136"/>
                        <a:gd name="T8" fmla="*/ 0 w 479"/>
                        <a:gd name="T9" fmla="*/ 0 h 136"/>
                        <a:gd name="T10" fmla="*/ 0 w 479"/>
                        <a:gd name="T11" fmla="*/ 0 h 136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479" h="136">
                          <a:moveTo>
                            <a:pt x="479" y="77"/>
                          </a:moveTo>
                          <a:lnTo>
                            <a:pt x="479" y="121"/>
                          </a:lnTo>
                          <a:lnTo>
                            <a:pt x="255" y="136"/>
                          </a:lnTo>
                          <a:lnTo>
                            <a:pt x="0" y="87"/>
                          </a:lnTo>
                          <a:lnTo>
                            <a:pt x="0" y="0"/>
                          </a:lnTo>
                          <a:lnTo>
                            <a:pt x="479" y="77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grpSp>
                  <p:nvGrpSpPr>
                    <p:cNvPr id="141" name="Group 2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92" y="2089"/>
                      <a:ext cx="153" cy="97"/>
                      <a:chOff x="2692" y="2089"/>
                      <a:chExt cx="153" cy="97"/>
                    </a:xfrm>
                  </p:grpSpPr>
                  <p:sp>
                    <p:nvSpPr>
                      <p:cNvPr id="142" name="Freeform 2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92" y="2089"/>
                        <a:ext cx="88" cy="95"/>
                      </a:xfrm>
                      <a:custGeom>
                        <a:avLst/>
                        <a:gdLst>
                          <a:gd name="T0" fmla="*/ 0 w 612"/>
                          <a:gd name="T1" fmla="*/ 0 h 664"/>
                          <a:gd name="T2" fmla="*/ 0 w 612"/>
                          <a:gd name="T3" fmla="*/ 0 h 664"/>
                          <a:gd name="T4" fmla="*/ 0 w 612"/>
                          <a:gd name="T5" fmla="*/ 0 h 664"/>
                          <a:gd name="T6" fmla="*/ 0 w 612"/>
                          <a:gd name="T7" fmla="*/ 0 h 664"/>
                          <a:gd name="T8" fmla="*/ 0 w 612"/>
                          <a:gd name="T9" fmla="*/ 0 h 664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612" h="664">
                            <a:moveTo>
                              <a:pt x="525" y="664"/>
                            </a:moveTo>
                            <a:lnTo>
                              <a:pt x="612" y="22"/>
                            </a:lnTo>
                            <a:lnTo>
                              <a:pt x="85" y="0"/>
                            </a:lnTo>
                            <a:lnTo>
                              <a:pt x="0" y="572"/>
                            </a:lnTo>
                            <a:lnTo>
                              <a:pt x="525" y="664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 w="158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215"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3" name="Freeform 2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67" y="2092"/>
                        <a:ext cx="78" cy="94"/>
                      </a:xfrm>
                      <a:custGeom>
                        <a:avLst/>
                        <a:gdLst>
                          <a:gd name="T0" fmla="*/ 0 w 543"/>
                          <a:gd name="T1" fmla="*/ 0 h 660"/>
                          <a:gd name="T2" fmla="*/ 0 w 543"/>
                          <a:gd name="T3" fmla="*/ 0 h 660"/>
                          <a:gd name="T4" fmla="*/ 0 w 543"/>
                          <a:gd name="T5" fmla="*/ 0 h 660"/>
                          <a:gd name="T6" fmla="*/ 0 w 543"/>
                          <a:gd name="T7" fmla="*/ 0 h 660"/>
                          <a:gd name="T8" fmla="*/ 0 w 543"/>
                          <a:gd name="T9" fmla="*/ 0 h 66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543" h="660">
                            <a:moveTo>
                              <a:pt x="87" y="0"/>
                            </a:moveTo>
                            <a:lnTo>
                              <a:pt x="543" y="146"/>
                            </a:lnTo>
                            <a:lnTo>
                              <a:pt x="479" y="660"/>
                            </a:lnTo>
                            <a:lnTo>
                              <a:pt x="0" y="643"/>
                            </a:lnTo>
                            <a:lnTo>
                              <a:pt x="87" y="0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 w="158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215"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4" name="Freeform 2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02" y="2098"/>
                        <a:ext cx="63" cy="72"/>
                      </a:xfrm>
                      <a:custGeom>
                        <a:avLst/>
                        <a:gdLst>
                          <a:gd name="T0" fmla="*/ 0 w 440"/>
                          <a:gd name="T1" fmla="*/ 0 h 499"/>
                          <a:gd name="T2" fmla="*/ 0 w 440"/>
                          <a:gd name="T3" fmla="*/ 0 h 499"/>
                          <a:gd name="T4" fmla="*/ 0 w 440"/>
                          <a:gd name="T5" fmla="*/ 0 h 499"/>
                          <a:gd name="T6" fmla="*/ 0 w 440"/>
                          <a:gd name="T7" fmla="*/ 0 h 499"/>
                          <a:gd name="T8" fmla="*/ 0 w 440"/>
                          <a:gd name="T9" fmla="*/ 0 h 499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440" h="499">
                            <a:moveTo>
                              <a:pt x="440" y="22"/>
                            </a:moveTo>
                            <a:lnTo>
                              <a:pt x="378" y="499"/>
                            </a:lnTo>
                            <a:lnTo>
                              <a:pt x="0" y="443"/>
                            </a:lnTo>
                            <a:lnTo>
                              <a:pt x="65" y="0"/>
                            </a:lnTo>
                            <a:lnTo>
                              <a:pt x="440" y="22"/>
                            </a:lnTo>
                            <a:close/>
                          </a:path>
                        </a:pathLst>
                      </a:custGeom>
                      <a:solidFill>
                        <a:srgbClr val="00C0C0"/>
                      </a:solidFill>
                      <a:ln w="158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215"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131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2678" y="2184"/>
                    <a:ext cx="62" cy="44"/>
                    <a:chOff x="2678" y="2184"/>
                    <a:chExt cx="62" cy="44"/>
                  </a:xfrm>
                </p:grpSpPr>
                <p:sp>
                  <p:nvSpPr>
                    <p:cNvPr id="132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2678" y="2184"/>
                      <a:ext cx="62" cy="44"/>
                    </a:xfrm>
                    <a:custGeom>
                      <a:avLst/>
                      <a:gdLst>
                        <a:gd name="T0" fmla="*/ 0 w 431"/>
                        <a:gd name="T1" fmla="*/ 0 h 311"/>
                        <a:gd name="T2" fmla="*/ 0 w 431"/>
                        <a:gd name="T3" fmla="*/ 0 h 311"/>
                        <a:gd name="T4" fmla="*/ 0 w 431"/>
                        <a:gd name="T5" fmla="*/ 0 h 311"/>
                        <a:gd name="T6" fmla="*/ 0 w 431"/>
                        <a:gd name="T7" fmla="*/ 0 h 311"/>
                        <a:gd name="T8" fmla="*/ 0 w 431"/>
                        <a:gd name="T9" fmla="*/ 0 h 31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31" h="311">
                          <a:moveTo>
                            <a:pt x="0" y="0"/>
                          </a:moveTo>
                          <a:lnTo>
                            <a:pt x="431" y="94"/>
                          </a:lnTo>
                          <a:lnTo>
                            <a:pt x="431" y="311"/>
                          </a:lnTo>
                          <a:lnTo>
                            <a:pt x="0" y="17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3" name="Line 27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684" y="2196"/>
                      <a:ext cx="17" cy="3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4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09" y="2201"/>
                      <a:ext cx="22" cy="5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5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04" y="2189"/>
                      <a:ext cx="1" cy="29"/>
                    </a:xfrm>
                    <a:prstGeom prst="line">
                      <a:avLst/>
                    </a:prstGeom>
                    <a:no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6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4" y="2196"/>
                      <a:ext cx="1" cy="32"/>
                    </a:xfrm>
                    <a:prstGeom prst="line">
                      <a:avLst/>
                    </a:prstGeom>
                    <a:no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7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79" y="2195"/>
                      <a:ext cx="56" cy="14"/>
                    </a:xfrm>
                    <a:prstGeom prst="line">
                      <a:avLst/>
                    </a:prstGeom>
                    <a:no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8" name="Line 32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678" y="2191"/>
                      <a:ext cx="57" cy="13"/>
                    </a:xfrm>
                    <a:prstGeom prst="line">
                      <a:avLst/>
                    </a:prstGeom>
                    <a:no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98" name="Group 33"/>
                <p:cNvGrpSpPr>
                  <a:grpSpLocks/>
                </p:cNvGrpSpPr>
                <p:nvPr/>
              </p:nvGrpSpPr>
              <p:grpSpPr bwMode="auto">
                <a:xfrm>
                  <a:off x="2615" y="2185"/>
                  <a:ext cx="147" cy="76"/>
                  <a:chOff x="2615" y="2185"/>
                  <a:chExt cx="147" cy="76"/>
                </a:xfrm>
              </p:grpSpPr>
              <p:grpSp>
                <p:nvGrpSpPr>
                  <p:cNvPr id="99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2729" y="2226"/>
                    <a:ext cx="24" cy="18"/>
                    <a:chOff x="2729" y="2226"/>
                    <a:chExt cx="24" cy="18"/>
                  </a:xfrm>
                </p:grpSpPr>
                <p:sp>
                  <p:nvSpPr>
                    <p:cNvPr id="128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2746" y="2226"/>
                      <a:ext cx="7" cy="18"/>
                    </a:xfrm>
                    <a:custGeom>
                      <a:avLst/>
                      <a:gdLst>
                        <a:gd name="T0" fmla="*/ 0 w 48"/>
                        <a:gd name="T1" fmla="*/ 0 h 126"/>
                        <a:gd name="T2" fmla="*/ 0 w 48"/>
                        <a:gd name="T3" fmla="*/ 0 h 126"/>
                        <a:gd name="T4" fmla="*/ 0 w 48"/>
                        <a:gd name="T5" fmla="*/ 0 h 126"/>
                        <a:gd name="T6" fmla="*/ 0 w 48"/>
                        <a:gd name="T7" fmla="*/ 0 h 126"/>
                        <a:gd name="T8" fmla="*/ 0 w 48"/>
                        <a:gd name="T9" fmla="*/ 0 h 12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8" h="126">
                          <a:moveTo>
                            <a:pt x="33" y="0"/>
                          </a:moveTo>
                          <a:lnTo>
                            <a:pt x="48" y="118"/>
                          </a:lnTo>
                          <a:lnTo>
                            <a:pt x="13" y="126"/>
                          </a:lnTo>
                          <a:lnTo>
                            <a:pt x="0" y="6"/>
                          </a:lnTo>
                          <a:lnTo>
                            <a:pt x="33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29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2729" y="2229"/>
                      <a:ext cx="19" cy="15"/>
                    </a:xfrm>
                    <a:custGeom>
                      <a:avLst/>
                      <a:gdLst>
                        <a:gd name="T0" fmla="*/ 0 w 132"/>
                        <a:gd name="T1" fmla="*/ 0 h 109"/>
                        <a:gd name="T2" fmla="*/ 0 w 132"/>
                        <a:gd name="T3" fmla="*/ 0 h 109"/>
                        <a:gd name="T4" fmla="*/ 0 w 132"/>
                        <a:gd name="T5" fmla="*/ 0 h 109"/>
                        <a:gd name="T6" fmla="*/ 0 w 132"/>
                        <a:gd name="T7" fmla="*/ 0 h 109"/>
                        <a:gd name="T8" fmla="*/ 0 w 132"/>
                        <a:gd name="T9" fmla="*/ 0 h 109"/>
                        <a:gd name="T10" fmla="*/ 0 w 132"/>
                        <a:gd name="T11" fmla="*/ 0 h 109"/>
                        <a:gd name="T12" fmla="*/ 0 w 132"/>
                        <a:gd name="T13" fmla="*/ 0 h 109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32" h="109">
                          <a:moveTo>
                            <a:pt x="121" y="4"/>
                          </a:moveTo>
                          <a:lnTo>
                            <a:pt x="132" y="109"/>
                          </a:lnTo>
                          <a:lnTo>
                            <a:pt x="0" y="54"/>
                          </a:lnTo>
                          <a:lnTo>
                            <a:pt x="52" y="38"/>
                          </a:lnTo>
                          <a:lnTo>
                            <a:pt x="98" y="62"/>
                          </a:lnTo>
                          <a:lnTo>
                            <a:pt x="83" y="0"/>
                          </a:lnTo>
                          <a:lnTo>
                            <a:pt x="121" y="4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00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2615" y="2185"/>
                    <a:ext cx="147" cy="76"/>
                    <a:chOff x="2615" y="2185"/>
                    <a:chExt cx="147" cy="76"/>
                  </a:xfrm>
                </p:grpSpPr>
                <p:sp>
                  <p:nvSpPr>
                    <p:cNvPr id="101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2616" y="2185"/>
                      <a:ext cx="144" cy="67"/>
                    </a:xfrm>
                    <a:custGeom>
                      <a:avLst/>
                      <a:gdLst>
                        <a:gd name="T0" fmla="*/ 0 w 1009"/>
                        <a:gd name="T1" fmla="*/ 0 h 471"/>
                        <a:gd name="T2" fmla="*/ 0 w 1009"/>
                        <a:gd name="T3" fmla="*/ 0 h 471"/>
                        <a:gd name="T4" fmla="*/ 0 w 1009"/>
                        <a:gd name="T5" fmla="*/ 0 h 471"/>
                        <a:gd name="T6" fmla="*/ 0 w 1009"/>
                        <a:gd name="T7" fmla="*/ 0 h 471"/>
                        <a:gd name="T8" fmla="*/ 0 w 1009"/>
                        <a:gd name="T9" fmla="*/ 0 h 47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009" h="471">
                          <a:moveTo>
                            <a:pt x="1009" y="199"/>
                          </a:moveTo>
                          <a:lnTo>
                            <a:pt x="525" y="471"/>
                          </a:lnTo>
                          <a:lnTo>
                            <a:pt x="0" y="205"/>
                          </a:lnTo>
                          <a:lnTo>
                            <a:pt x="403" y="0"/>
                          </a:lnTo>
                          <a:lnTo>
                            <a:pt x="1009" y="199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2" name="Freeform 39"/>
                    <p:cNvSpPr>
                      <a:spLocks/>
                    </p:cNvSpPr>
                    <p:nvPr/>
                  </p:nvSpPr>
                  <p:spPr bwMode="auto">
                    <a:xfrm>
                      <a:off x="2690" y="2213"/>
                      <a:ext cx="72" cy="48"/>
                    </a:xfrm>
                    <a:custGeom>
                      <a:avLst/>
                      <a:gdLst>
                        <a:gd name="T0" fmla="*/ 0 w 505"/>
                        <a:gd name="T1" fmla="*/ 0 h 333"/>
                        <a:gd name="T2" fmla="*/ 0 w 505"/>
                        <a:gd name="T3" fmla="*/ 0 h 333"/>
                        <a:gd name="T4" fmla="*/ 0 w 505"/>
                        <a:gd name="T5" fmla="*/ 0 h 333"/>
                        <a:gd name="T6" fmla="*/ 0 w 505"/>
                        <a:gd name="T7" fmla="*/ 0 h 333"/>
                        <a:gd name="T8" fmla="*/ 0 w 505"/>
                        <a:gd name="T9" fmla="*/ 0 h 33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505" h="333">
                          <a:moveTo>
                            <a:pt x="487" y="0"/>
                          </a:moveTo>
                          <a:lnTo>
                            <a:pt x="0" y="276"/>
                          </a:lnTo>
                          <a:lnTo>
                            <a:pt x="14" y="333"/>
                          </a:lnTo>
                          <a:lnTo>
                            <a:pt x="505" y="53"/>
                          </a:lnTo>
                          <a:lnTo>
                            <a:pt x="487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3" name="Freeform 40"/>
                    <p:cNvSpPr>
                      <a:spLocks/>
                    </p:cNvSpPr>
                    <p:nvPr/>
                  </p:nvSpPr>
                  <p:spPr bwMode="auto">
                    <a:xfrm>
                      <a:off x="2615" y="2214"/>
                      <a:ext cx="77" cy="47"/>
                    </a:xfrm>
                    <a:custGeom>
                      <a:avLst/>
                      <a:gdLst>
                        <a:gd name="T0" fmla="*/ 0 w 540"/>
                        <a:gd name="T1" fmla="*/ 0 h 327"/>
                        <a:gd name="T2" fmla="*/ 0 w 540"/>
                        <a:gd name="T3" fmla="*/ 0 h 327"/>
                        <a:gd name="T4" fmla="*/ 0 w 540"/>
                        <a:gd name="T5" fmla="*/ 0 h 327"/>
                        <a:gd name="T6" fmla="*/ 0 w 540"/>
                        <a:gd name="T7" fmla="*/ 0 h 327"/>
                        <a:gd name="T8" fmla="*/ 0 w 540"/>
                        <a:gd name="T9" fmla="*/ 0 h 32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540" h="327">
                          <a:moveTo>
                            <a:pt x="540" y="327"/>
                          </a:moveTo>
                          <a:lnTo>
                            <a:pt x="524" y="266"/>
                          </a:lnTo>
                          <a:lnTo>
                            <a:pt x="0" y="0"/>
                          </a:lnTo>
                          <a:lnTo>
                            <a:pt x="19" y="49"/>
                          </a:lnTo>
                          <a:lnTo>
                            <a:pt x="540" y="327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4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2674" y="2217"/>
                      <a:ext cx="57" cy="29"/>
                    </a:xfrm>
                    <a:custGeom>
                      <a:avLst/>
                      <a:gdLst>
                        <a:gd name="T0" fmla="*/ 0 w 405"/>
                        <a:gd name="T1" fmla="*/ 0 h 207"/>
                        <a:gd name="T2" fmla="*/ 0 w 405"/>
                        <a:gd name="T3" fmla="*/ 0 h 207"/>
                        <a:gd name="T4" fmla="*/ 0 w 405"/>
                        <a:gd name="T5" fmla="*/ 0 h 207"/>
                        <a:gd name="T6" fmla="*/ 0 w 405"/>
                        <a:gd name="T7" fmla="*/ 0 h 207"/>
                        <a:gd name="T8" fmla="*/ 0 w 405"/>
                        <a:gd name="T9" fmla="*/ 0 h 20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207">
                          <a:moveTo>
                            <a:pt x="405" y="53"/>
                          </a:moveTo>
                          <a:lnTo>
                            <a:pt x="264" y="0"/>
                          </a:lnTo>
                          <a:lnTo>
                            <a:pt x="0" y="144"/>
                          </a:lnTo>
                          <a:lnTo>
                            <a:pt x="134" y="207"/>
                          </a:lnTo>
                          <a:lnTo>
                            <a:pt x="405" y="53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5" name="Freeform 42"/>
                    <p:cNvSpPr>
                      <a:spLocks/>
                    </p:cNvSpPr>
                    <p:nvPr/>
                  </p:nvSpPr>
                  <p:spPr bwMode="auto">
                    <a:xfrm>
                      <a:off x="2622" y="2196"/>
                      <a:ext cx="86" cy="39"/>
                    </a:xfrm>
                    <a:custGeom>
                      <a:avLst/>
                      <a:gdLst>
                        <a:gd name="T0" fmla="*/ 0 w 597"/>
                        <a:gd name="T1" fmla="*/ 0 h 278"/>
                        <a:gd name="T2" fmla="*/ 0 w 597"/>
                        <a:gd name="T3" fmla="*/ 0 h 278"/>
                        <a:gd name="T4" fmla="*/ 0 w 597"/>
                        <a:gd name="T5" fmla="*/ 0 h 278"/>
                        <a:gd name="T6" fmla="*/ 0 w 597"/>
                        <a:gd name="T7" fmla="*/ 0 h 278"/>
                        <a:gd name="T8" fmla="*/ 0 w 597"/>
                        <a:gd name="T9" fmla="*/ 0 h 27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597" h="278">
                          <a:moveTo>
                            <a:pt x="597" y="136"/>
                          </a:moveTo>
                          <a:lnTo>
                            <a:pt x="336" y="278"/>
                          </a:lnTo>
                          <a:lnTo>
                            <a:pt x="0" y="119"/>
                          </a:lnTo>
                          <a:lnTo>
                            <a:pt x="244" y="0"/>
                          </a:lnTo>
                          <a:lnTo>
                            <a:pt x="597" y="136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6" name="Freeform 43"/>
                    <p:cNvSpPr>
                      <a:spLocks/>
                    </p:cNvSpPr>
                    <p:nvPr/>
                  </p:nvSpPr>
                  <p:spPr bwMode="auto">
                    <a:xfrm>
                      <a:off x="2659" y="2187"/>
                      <a:ext cx="94" cy="36"/>
                    </a:xfrm>
                    <a:custGeom>
                      <a:avLst/>
                      <a:gdLst>
                        <a:gd name="T0" fmla="*/ 0 w 658"/>
                        <a:gd name="T1" fmla="*/ 0 h 254"/>
                        <a:gd name="T2" fmla="*/ 0 w 658"/>
                        <a:gd name="T3" fmla="*/ 0 h 254"/>
                        <a:gd name="T4" fmla="*/ 0 w 658"/>
                        <a:gd name="T5" fmla="*/ 0 h 254"/>
                        <a:gd name="T6" fmla="*/ 0 w 658"/>
                        <a:gd name="T7" fmla="*/ 0 h 254"/>
                        <a:gd name="T8" fmla="*/ 0 w 658"/>
                        <a:gd name="T9" fmla="*/ 0 h 25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658" h="254">
                          <a:moveTo>
                            <a:pt x="521" y="254"/>
                          </a:moveTo>
                          <a:lnTo>
                            <a:pt x="658" y="183"/>
                          </a:lnTo>
                          <a:lnTo>
                            <a:pt x="106" y="0"/>
                          </a:lnTo>
                          <a:lnTo>
                            <a:pt x="0" y="53"/>
                          </a:lnTo>
                          <a:lnTo>
                            <a:pt x="521" y="254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7" name="Line 44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670" y="2189"/>
                      <a:ext cx="81" cy="28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8" name="Line 45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665" y="2191"/>
                      <a:ext cx="80" cy="29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9" name="Line 46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662" y="2193"/>
                      <a:ext cx="78" cy="30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0" name="Line 47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652" y="2198"/>
                      <a:ext cx="76" cy="30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1" name="Line 48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647" y="2202"/>
                      <a:ext cx="75" cy="30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2" name="Line 49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641" y="2204"/>
                      <a:ext cx="75" cy="3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3" name="Line 50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636" y="2208"/>
                      <a:ext cx="73" cy="3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4" name="Line 51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629" y="2210"/>
                      <a:ext cx="73" cy="33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5" name="Line 5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687" y="2222"/>
                      <a:ext cx="38" cy="2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6" name="Line 5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679" y="2219"/>
                      <a:ext cx="38" cy="21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7" name="Line 5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663" y="2212"/>
                      <a:ext cx="37" cy="20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8" name="Line 5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655" y="2209"/>
                      <a:ext cx="36" cy="19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9" name="Line 5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647" y="2206"/>
                      <a:ext cx="34" cy="18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20" name="Line 5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640" y="2203"/>
                      <a:ext cx="33" cy="18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21" name="Line 5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632" y="2199"/>
                      <a:ext cx="35" cy="18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22" name="Line 5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723" y="2210"/>
                      <a:ext cx="18" cy="9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23" name="Line 6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712" y="2205"/>
                      <a:ext cx="18" cy="10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24" name="Line 6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701" y="2202"/>
                      <a:ext cx="18" cy="9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25" name="Line 6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690" y="2198"/>
                      <a:ext cx="18" cy="9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26" name="Line 6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680" y="2194"/>
                      <a:ext cx="17" cy="9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27" name="Line 6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668" y="2190"/>
                      <a:ext cx="16" cy="9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10" name="Group 65"/>
              <p:cNvGrpSpPr>
                <a:grpSpLocks/>
              </p:cNvGrpSpPr>
              <p:nvPr/>
            </p:nvGrpSpPr>
            <p:grpSpPr bwMode="auto">
              <a:xfrm flipH="1">
                <a:off x="3808" y="2431"/>
                <a:ext cx="87" cy="168"/>
                <a:chOff x="2591" y="2156"/>
                <a:chExt cx="35" cy="69"/>
              </a:xfrm>
            </p:grpSpPr>
            <p:sp>
              <p:nvSpPr>
                <p:cNvPr id="95" name="Freeform 66"/>
                <p:cNvSpPr>
                  <a:spLocks/>
                </p:cNvSpPr>
                <p:nvPr/>
              </p:nvSpPr>
              <p:spPr bwMode="auto">
                <a:xfrm>
                  <a:off x="2591" y="2156"/>
                  <a:ext cx="35" cy="69"/>
                </a:xfrm>
                <a:custGeom>
                  <a:avLst/>
                  <a:gdLst>
                    <a:gd name="T0" fmla="*/ 0 w 246"/>
                    <a:gd name="T1" fmla="*/ 0 h 485"/>
                    <a:gd name="T2" fmla="*/ 0 w 246"/>
                    <a:gd name="T3" fmla="*/ 0 h 485"/>
                    <a:gd name="T4" fmla="*/ 0 w 246"/>
                    <a:gd name="T5" fmla="*/ 0 h 485"/>
                    <a:gd name="T6" fmla="*/ 0 w 246"/>
                    <a:gd name="T7" fmla="*/ 0 h 485"/>
                    <a:gd name="T8" fmla="*/ 0 w 246"/>
                    <a:gd name="T9" fmla="*/ 0 h 485"/>
                    <a:gd name="T10" fmla="*/ 0 w 246"/>
                    <a:gd name="T11" fmla="*/ 0 h 485"/>
                    <a:gd name="T12" fmla="*/ 0 w 246"/>
                    <a:gd name="T13" fmla="*/ 0 h 485"/>
                    <a:gd name="T14" fmla="*/ 0 w 246"/>
                    <a:gd name="T15" fmla="*/ 0 h 485"/>
                    <a:gd name="T16" fmla="*/ 0 w 246"/>
                    <a:gd name="T17" fmla="*/ 0 h 485"/>
                    <a:gd name="T18" fmla="*/ 0 w 246"/>
                    <a:gd name="T19" fmla="*/ 0 h 485"/>
                    <a:gd name="T20" fmla="*/ 0 w 246"/>
                    <a:gd name="T21" fmla="*/ 0 h 485"/>
                    <a:gd name="T22" fmla="*/ 0 w 246"/>
                    <a:gd name="T23" fmla="*/ 0 h 48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46" h="485">
                      <a:moveTo>
                        <a:pt x="0" y="173"/>
                      </a:moveTo>
                      <a:lnTo>
                        <a:pt x="46" y="108"/>
                      </a:lnTo>
                      <a:lnTo>
                        <a:pt x="92" y="76"/>
                      </a:lnTo>
                      <a:lnTo>
                        <a:pt x="111" y="28"/>
                      </a:lnTo>
                      <a:lnTo>
                        <a:pt x="122" y="6"/>
                      </a:lnTo>
                      <a:lnTo>
                        <a:pt x="174" y="0"/>
                      </a:lnTo>
                      <a:lnTo>
                        <a:pt x="246" y="41"/>
                      </a:lnTo>
                      <a:lnTo>
                        <a:pt x="227" y="129"/>
                      </a:lnTo>
                      <a:lnTo>
                        <a:pt x="206" y="178"/>
                      </a:lnTo>
                      <a:lnTo>
                        <a:pt x="159" y="328"/>
                      </a:lnTo>
                      <a:lnTo>
                        <a:pt x="81" y="485"/>
                      </a:lnTo>
                      <a:lnTo>
                        <a:pt x="0" y="17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6" name="Freeform 67"/>
                <p:cNvSpPr>
                  <a:spLocks/>
                </p:cNvSpPr>
                <p:nvPr/>
              </p:nvSpPr>
              <p:spPr bwMode="auto">
                <a:xfrm>
                  <a:off x="2596" y="2162"/>
                  <a:ext cx="28" cy="49"/>
                </a:xfrm>
                <a:custGeom>
                  <a:avLst/>
                  <a:gdLst>
                    <a:gd name="T0" fmla="*/ 0 w 193"/>
                    <a:gd name="T1" fmla="*/ 0 h 346"/>
                    <a:gd name="T2" fmla="*/ 0 w 193"/>
                    <a:gd name="T3" fmla="*/ 0 h 346"/>
                    <a:gd name="T4" fmla="*/ 0 w 193"/>
                    <a:gd name="T5" fmla="*/ 0 h 346"/>
                    <a:gd name="T6" fmla="*/ 0 w 193"/>
                    <a:gd name="T7" fmla="*/ 0 h 346"/>
                    <a:gd name="T8" fmla="*/ 0 w 193"/>
                    <a:gd name="T9" fmla="*/ 0 h 346"/>
                    <a:gd name="T10" fmla="*/ 0 w 193"/>
                    <a:gd name="T11" fmla="*/ 0 h 346"/>
                    <a:gd name="T12" fmla="*/ 0 w 193"/>
                    <a:gd name="T13" fmla="*/ 0 h 346"/>
                    <a:gd name="T14" fmla="*/ 0 w 193"/>
                    <a:gd name="T15" fmla="*/ 0 h 346"/>
                    <a:gd name="T16" fmla="*/ 0 w 193"/>
                    <a:gd name="T17" fmla="*/ 0 h 346"/>
                    <a:gd name="T18" fmla="*/ 0 w 193"/>
                    <a:gd name="T19" fmla="*/ 0 h 346"/>
                    <a:gd name="T20" fmla="*/ 0 w 193"/>
                    <a:gd name="T21" fmla="*/ 0 h 346"/>
                    <a:gd name="T22" fmla="*/ 0 w 193"/>
                    <a:gd name="T23" fmla="*/ 0 h 346"/>
                    <a:gd name="T24" fmla="*/ 0 w 193"/>
                    <a:gd name="T25" fmla="*/ 0 h 346"/>
                    <a:gd name="T26" fmla="*/ 0 w 193"/>
                    <a:gd name="T27" fmla="*/ 0 h 346"/>
                    <a:gd name="T28" fmla="*/ 0 w 193"/>
                    <a:gd name="T29" fmla="*/ 0 h 346"/>
                    <a:gd name="T30" fmla="*/ 0 w 193"/>
                    <a:gd name="T31" fmla="*/ 0 h 346"/>
                    <a:gd name="T32" fmla="*/ 0 w 193"/>
                    <a:gd name="T33" fmla="*/ 0 h 346"/>
                    <a:gd name="T34" fmla="*/ 0 w 193"/>
                    <a:gd name="T35" fmla="*/ 0 h 346"/>
                    <a:gd name="T36" fmla="*/ 0 w 193"/>
                    <a:gd name="T37" fmla="*/ 0 h 346"/>
                    <a:gd name="T38" fmla="*/ 0 w 193"/>
                    <a:gd name="T39" fmla="*/ 0 h 346"/>
                    <a:gd name="T40" fmla="*/ 0 w 193"/>
                    <a:gd name="T41" fmla="*/ 0 h 346"/>
                    <a:gd name="T42" fmla="*/ 0 w 193"/>
                    <a:gd name="T43" fmla="*/ 0 h 346"/>
                    <a:gd name="T44" fmla="*/ 0 w 193"/>
                    <a:gd name="T45" fmla="*/ 0 h 346"/>
                    <a:gd name="T46" fmla="*/ 0 w 193"/>
                    <a:gd name="T47" fmla="*/ 0 h 346"/>
                    <a:gd name="T48" fmla="*/ 0 w 193"/>
                    <a:gd name="T49" fmla="*/ 0 h 346"/>
                    <a:gd name="T50" fmla="*/ 0 w 193"/>
                    <a:gd name="T51" fmla="*/ 0 h 346"/>
                    <a:gd name="T52" fmla="*/ 0 w 193"/>
                    <a:gd name="T53" fmla="*/ 0 h 346"/>
                    <a:gd name="T54" fmla="*/ 0 w 193"/>
                    <a:gd name="T55" fmla="*/ 0 h 34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193" h="346">
                      <a:moveTo>
                        <a:pt x="81" y="0"/>
                      </a:moveTo>
                      <a:lnTo>
                        <a:pt x="102" y="22"/>
                      </a:lnTo>
                      <a:lnTo>
                        <a:pt x="147" y="41"/>
                      </a:lnTo>
                      <a:lnTo>
                        <a:pt x="193" y="40"/>
                      </a:lnTo>
                      <a:lnTo>
                        <a:pt x="165" y="119"/>
                      </a:lnTo>
                      <a:lnTo>
                        <a:pt x="131" y="115"/>
                      </a:lnTo>
                      <a:lnTo>
                        <a:pt x="105" y="100"/>
                      </a:lnTo>
                      <a:lnTo>
                        <a:pt x="119" y="124"/>
                      </a:lnTo>
                      <a:lnTo>
                        <a:pt x="158" y="131"/>
                      </a:lnTo>
                      <a:lnTo>
                        <a:pt x="130" y="217"/>
                      </a:lnTo>
                      <a:lnTo>
                        <a:pt x="110" y="280"/>
                      </a:lnTo>
                      <a:lnTo>
                        <a:pt x="102" y="244"/>
                      </a:lnTo>
                      <a:lnTo>
                        <a:pt x="92" y="177"/>
                      </a:lnTo>
                      <a:lnTo>
                        <a:pt x="91" y="139"/>
                      </a:lnTo>
                      <a:lnTo>
                        <a:pt x="84" y="155"/>
                      </a:lnTo>
                      <a:lnTo>
                        <a:pt x="84" y="200"/>
                      </a:lnTo>
                      <a:lnTo>
                        <a:pt x="92" y="260"/>
                      </a:lnTo>
                      <a:lnTo>
                        <a:pt x="98" y="299"/>
                      </a:lnTo>
                      <a:lnTo>
                        <a:pt x="81" y="346"/>
                      </a:lnTo>
                      <a:lnTo>
                        <a:pt x="49" y="224"/>
                      </a:lnTo>
                      <a:lnTo>
                        <a:pt x="35" y="183"/>
                      </a:lnTo>
                      <a:lnTo>
                        <a:pt x="11" y="121"/>
                      </a:lnTo>
                      <a:lnTo>
                        <a:pt x="0" y="103"/>
                      </a:lnTo>
                      <a:lnTo>
                        <a:pt x="15" y="79"/>
                      </a:lnTo>
                      <a:lnTo>
                        <a:pt x="57" y="57"/>
                      </a:lnTo>
                      <a:lnTo>
                        <a:pt x="73" y="78"/>
                      </a:lnTo>
                      <a:lnTo>
                        <a:pt x="63" y="41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11" name="Group 68"/>
              <p:cNvGrpSpPr>
                <a:grpSpLocks/>
              </p:cNvGrpSpPr>
              <p:nvPr/>
            </p:nvGrpSpPr>
            <p:grpSpPr bwMode="auto">
              <a:xfrm flipH="1">
                <a:off x="3798" y="2334"/>
                <a:ext cx="112" cy="119"/>
                <a:chOff x="2585" y="2116"/>
                <a:chExt cx="45" cy="49"/>
              </a:xfrm>
            </p:grpSpPr>
            <p:sp>
              <p:nvSpPr>
                <p:cNvPr id="80" name="Freeform 69"/>
                <p:cNvSpPr>
                  <a:spLocks/>
                </p:cNvSpPr>
                <p:nvPr/>
              </p:nvSpPr>
              <p:spPr bwMode="auto">
                <a:xfrm>
                  <a:off x="2597" y="2120"/>
                  <a:ext cx="33" cy="45"/>
                </a:xfrm>
                <a:custGeom>
                  <a:avLst/>
                  <a:gdLst>
                    <a:gd name="T0" fmla="*/ 0 w 228"/>
                    <a:gd name="T1" fmla="*/ 0 h 319"/>
                    <a:gd name="T2" fmla="*/ 0 w 228"/>
                    <a:gd name="T3" fmla="*/ 0 h 319"/>
                    <a:gd name="T4" fmla="*/ 0 w 228"/>
                    <a:gd name="T5" fmla="*/ 0 h 319"/>
                    <a:gd name="T6" fmla="*/ 0 w 228"/>
                    <a:gd name="T7" fmla="*/ 0 h 319"/>
                    <a:gd name="T8" fmla="*/ 0 w 228"/>
                    <a:gd name="T9" fmla="*/ 0 h 319"/>
                    <a:gd name="T10" fmla="*/ 0 w 228"/>
                    <a:gd name="T11" fmla="*/ 0 h 319"/>
                    <a:gd name="T12" fmla="*/ 0 w 228"/>
                    <a:gd name="T13" fmla="*/ 0 h 319"/>
                    <a:gd name="T14" fmla="*/ 0 w 228"/>
                    <a:gd name="T15" fmla="*/ 0 h 319"/>
                    <a:gd name="T16" fmla="*/ 0 w 228"/>
                    <a:gd name="T17" fmla="*/ 0 h 319"/>
                    <a:gd name="T18" fmla="*/ 0 w 228"/>
                    <a:gd name="T19" fmla="*/ 0 h 319"/>
                    <a:gd name="T20" fmla="*/ 0 w 228"/>
                    <a:gd name="T21" fmla="*/ 0 h 319"/>
                    <a:gd name="T22" fmla="*/ 0 w 228"/>
                    <a:gd name="T23" fmla="*/ 0 h 319"/>
                    <a:gd name="T24" fmla="*/ 0 w 228"/>
                    <a:gd name="T25" fmla="*/ 0 h 319"/>
                    <a:gd name="T26" fmla="*/ 0 w 228"/>
                    <a:gd name="T27" fmla="*/ 0 h 319"/>
                    <a:gd name="T28" fmla="*/ 0 w 228"/>
                    <a:gd name="T29" fmla="*/ 0 h 319"/>
                    <a:gd name="T30" fmla="*/ 0 w 228"/>
                    <a:gd name="T31" fmla="*/ 0 h 319"/>
                    <a:gd name="T32" fmla="*/ 0 w 228"/>
                    <a:gd name="T33" fmla="*/ 0 h 319"/>
                    <a:gd name="T34" fmla="*/ 0 w 228"/>
                    <a:gd name="T35" fmla="*/ 0 h 319"/>
                    <a:gd name="T36" fmla="*/ 0 w 228"/>
                    <a:gd name="T37" fmla="*/ 0 h 319"/>
                    <a:gd name="T38" fmla="*/ 0 w 228"/>
                    <a:gd name="T39" fmla="*/ 0 h 319"/>
                    <a:gd name="T40" fmla="*/ 0 w 228"/>
                    <a:gd name="T41" fmla="*/ 0 h 319"/>
                    <a:gd name="T42" fmla="*/ 0 w 228"/>
                    <a:gd name="T43" fmla="*/ 0 h 319"/>
                    <a:gd name="T44" fmla="*/ 0 w 228"/>
                    <a:gd name="T45" fmla="*/ 0 h 319"/>
                    <a:gd name="T46" fmla="*/ 0 w 228"/>
                    <a:gd name="T47" fmla="*/ 0 h 319"/>
                    <a:gd name="T48" fmla="*/ 0 w 228"/>
                    <a:gd name="T49" fmla="*/ 0 h 319"/>
                    <a:gd name="T50" fmla="*/ 0 w 228"/>
                    <a:gd name="T51" fmla="*/ 0 h 319"/>
                    <a:gd name="T52" fmla="*/ 0 w 228"/>
                    <a:gd name="T53" fmla="*/ 0 h 319"/>
                    <a:gd name="T54" fmla="*/ 0 w 228"/>
                    <a:gd name="T55" fmla="*/ 0 h 319"/>
                    <a:gd name="T56" fmla="*/ 0 w 228"/>
                    <a:gd name="T57" fmla="*/ 0 h 319"/>
                    <a:gd name="T58" fmla="*/ 0 w 228"/>
                    <a:gd name="T59" fmla="*/ 0 h 319"/>
                    <a:gd name="T60" fmla="*/ 0 w 228"/>
                    <a:gd name="T61" fmla="*/ 0 h 319"/>
                    <a:gd name="T62" fmla="*/ 0 w 228"/>
                    <a:gd name="T63" fmla="*/ 0 h 319"/>
                    <a:gd name="T64" fmla="*/ 0 w 228"/>
                    <a:gd name="T65" fmla="*/ 0 h 319"/>
                    <a:gd name="T66" fmla="*/ 0 w 228"/>
                    <a:gd name="T67" fmla="*/ 0 h 319"/>
                    <a:gd name="T68" fmla="*/ 0 w 228"/>
                    <a:gd name="T69" fmla="*/ 0 h 319"/>
                    <a:gd name="T70" fmla="*/ 0 w 228"/>
                    <a:gd name="T71" fmla="*/ 0 h 319"/>
                    <a:gd name="T72" fmla="*/ 0 w 228"/>
                    <a:gd name="T73" fmla="*/ 0 h 319"/>
                    <a:gd name="T74" fmla="*/ 0 w 228"/>
                    <a:gd name="T75" fmla="*/ 0 h 319"/>
                    <a:gd name="T76" fmla="*/ 0 w 228"/>
                    <a:gd name="T77" fmla="*/ 0 h 319"/>
                    <a:gd name="T78" fmla="*/ 0 w 228"/>
                    <a:gd name="T79" fmla="*/ 0 h 319"/>
                    <a:gd name="T80" fmla="*/ 0 w 228"/>
                    <a:gd name="T81" fmla="*/ 0 h 319"/>
                    <a:gd name="T82" fmla="*/ 0 w 228"/>
                    <a:gd name="T83" fmla="*/ 0 h 319"/>
                    <a:gd name="T84" fmla="*/ 0 w 228"/>
                    <a:gd name="T85" fmla="*/ 0 h 319"/>
                    <a:gd name="T86" fmla="*/ 0 w 228"/>
                    <a:gd name="T87" fmla="*/ 0 h 319"/>
                    <a:gd name="T88" fmla="*/ 0 w 228"/>
                    <a:gd name="T89" fmla="*/ 0 h 319"/>
                    <a:gd name="T90" fmla="*/ 0 w 228"/>
                    <a:gd name="T91" fmla="*/ 0 h 319"/>
                    <a:gd name="T92" fmla="*/ 0 w 228"/>
                    <a:gd name="T93" fmla="*/ 0 h 319"/>
                    <a:gd name="T94" fmla="*/ 0 w 228"/>
                    <a:gd name="T95" fmla="*/ 0 h 319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28" h="319">
                      <a:moveTo>
                        <a:pt x="2" y="117"/>
                      </a:moveTo>
                      <a:lnTo>
                        <a:pt x="10" y="139"/>
                      </a:lnTo>
                      <a:lnTo>
                        <a:pt x="23" y="151"/>
                      </a:lnTo>
                      <a:lnTo>
                        <a:pt x="31" y="168"/>
                      </a:lnTo>
                      <a:lnTo>
                        <a:pt x="40" y="182"/>
                      </a:lnTo>
                      <a:lnTo>
                        <a:pt x="54" y="196"/>
                      </a:lnTo>
                      <a:lnTo>
                        <a:pt x="66" y="204"/>
                      </a:lnTo>
                      <a:lnTo>
                        <a:pt x="83" y="214"/>
                      </a:lnTo>
                      <a:lnTo>
                        <a:pt x="86" y="226"/>
                      </a:lnTo>
                      <a:lnTo>
                        <a:pt x="86" y="243"/>
                      </a:lnTo>
                      <a:lnTo>
                        <a:pt x="81" y="283"/>
                      </a:lnTo>
                      <a:lnTo>
                        <a:pt x="113" y="306"/>
                      </a:lnTo>
                      <a:lnTo>
                        <a:pt x="140" y="318"/>
                      </a:lnTo>
                      <a:lnTo>
                        <a:pt x="162" y="319"/>
                      </a:lnTo>
                      <a:lnTo>
                        <a:pt x="185" y="318"/>
                      </a:lnTo>
                      <a:lnTo>
                        <a:pt x="193" y="292"/>
                      </a:lnTo>
                      <a:lnTo>
                        <a:pt x="198" y="233"/>
                      </a:lnTo>
                      <a:lnTo>
                        <a:pt x="211" y="213"/>
                      </a:lnTo>
                      <a:lnTo>
                        <a:pt x="221" y="183"/>
                      </a:lnTo>
                      <a:lnTo>
                        <a:pt x="223" y="156"/>
                      </a:lnTo>
                      <a:lnTo>
                        <a:pt x="227" y="118"/>
                      </a:lnTo>
                      <a:lnTo>
                        <a:pt x="228" y="96"/>
                      </a:lnTo>
                      <a:lnTo>
                        <a:pt x="227" y="83"/>
                      </a:lnTo>
                      <a:lnTo>
                        <a:pt x="221" y="59"/>
                      </a:lnTo>
                      <a:lnTo>
                        <a:pt x="209" y="47"/>
                      </a:lnTo>
                      <a:lnTo>
                        <a:pt x="192" y="43"/>
                      </a:lnTo>
                      <a:lnTo>
                        <a:pt x="186" y="30"/>
                      </a:lnTo>
                      <a:lnTo>
                        <a:pt x="170" y="21"/>
                      </a:lnTo>
                      <a:lnTo>
                        <a:pt x="154" y="30"/>
                      </a:lnTo>
                      <a:lnTo>
                        <a:pt x="143" y="11"/>
                      </a:lnTo>
                      <a:lnTo>
                        <a:pt x="125" y="5"/>
                      </a:lnTo>
                      <a:lnTo>
                        <a:pt x="105" y="22"/>
                      </a:lnTo>
                      <a:lnTo>
                        <a:pt x="96" y="0"/>
                      </a:lnTo>
                      <a:lnTo>
                        <a:pt x="70" y="3"/>
                      </a:lnTo>
                      <a:lnTo>
                        <a:pt x="56" y="38"/>
                      </a:lnTo>
                      <a:lnTo>
                        <a:pt x="53" y="57"/>
                      </a:lnTo>
                      <a:lnTo>
                        <a:pt x="51" y="84"/>
                      </a:lnTo>
                      <a:lnTo>
                        <a:pt x="45" y="118"/>
                      </a:lnTo>
                      <a:lnTo>
                        <a:pt x="38" y="105"/>
                      </a:lnTo>
                      <a:lnTo>
                        <a:pt x="35" y="80"/>
                      </a:lnTo>
                      <a:lnTo>
                        <a:pt x="30" y="64"/>
                      </a:lnTo>
                      <a:lnTo>
                        <a:pt x="24" y="55"/>
                      </a:lnTo>
                      <a:lnTo>
                        <a:pt x="11" y="49"/>
                      </a:lnTo>
                      <a:lnTo>
                        <a:pt x="4" y="51"/>
                      </a:lnTo>
                      <a:lnTo>
                        <a:pt x="0" y="59"/>
                      </a:lnTo>
                      <a:lnTo>
                        <a:pt x="5" y="72"/>
                      </a:lnTo>
                      <a:lnTo>
                        <a:pt x="7" y="96"/>
                      </a:lnTo>
                      <a:lnTo>
                        <a:pt x="2" y="117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1" name="Freeform 70"/>
                <p:cNvSpPr>
                  <a:spLocks/>
                </p:cNvSpPr>
                <p:nvPr/>
              </p:nvSpPr>
              <p:spPr bwMode="auto">
                <a:xfrm>
                  <a:off x="2612" y="2123"/>
                  <a:ext cx="16" cy="17"/>
                </a:xfrm>
                <a:custGeom>
                  <a:avLst/>
                  <a:gdLst>
                    <a:gd name="T0" fmla="*/ 0 w 115"/>
                    <a:gd name="T1" fmla="*/ 0 h 120"/>
                    <a:gd name="T2" fmla="*/ 0 w 115"/>
                    <a:gd name="T3" fmla="*/ 0 h 120"/>
                    <a:gd name="T4" fmla="*/ 0 w 115"/>
                    <a:gd name="T5" fmla="*/ 0 h 120"/>
                    <a:gd name="T6" fmla="*/ 0 w 115"/>
                    <a:gd name="T7" fmla="*/ 0 h 120"/>
                    <a:gd name="T8" fmla="*/ 0 w 115"/>
                    <a:gd name="T9" fmla="*/ 0 h 120"/>
                    <a:gd name="T10" fmla="*/ 0 w 115"/>
                    <a:gd name="T11" fmla="*/ 0 h 120"/>
                    <a:gd name="T12" fmla="*/ 0 w 115"/>
                    <a:gd name="T13" fmla="*/ 0 h 120"/>
                    <a:gd name="T14" fmla="*/ 0 w 115"/>
                    <a:gd name="T15" fmla="*/ 0 h 120"/>
                    <a:gd name="T16" fmla="*/ 0 w 115"/>
                    <a:gd name="T17" fmla="*/ 0 h 120"/>
                    <a:gd name="T18" fmla="*/ 0 w 115"/>
                    <a:gd name="T19" fmla="*/ 0 h 120"/>
                    <a:gd name="T20" fmla="*/ 0 w 115"/>
                    <a:gd name="T21" fmla="*/ 0 h 120"/>
                    <a:gd name="T22" fmla="*/ 0 w 115"/>
                    <a:gd name="T23" fmla="*/ 0 h 120"/>
                    <a:gd name="T24" fmla="*/ 0 w 115"/>
                    <a:gd name="T25" fmla="*/ 0 h 120"/>
                    <a:gd name="T26" fmla="*/ 0 w 115"/>
                    <a:gd name="T27" fmla="*/ 0 h 120"/>
                    <a:gd name="T28" fmla="*/ 0 w 115"/>
                    <a:gd name="T29" fmla="*/ 0 h 120"/>
                    <a:gd name="T30" fmla="*/ 0 w 115"/>
                    <a:gd name="T31" fmla="*/ 0 h 120"/>
                    <a:gd name="T32" fmla="*/ 0 w 115"/>
                    <a:gd name="T33" fmla="*/ 0 h 120"/>
                    <a:gd name="T34" fmla="*/ 0 w 115"/>
                    <a:gd name="T35" fmla="*/ 0 h 120"/>
                    <a:gd name="T36" fmla="*/ 0 w 115"/>
                    <a:gd name="T37" fmla="*/ 0 h 120"/>
                    <a:gd name="T38" fmla="*/ 0 w 115"/>
                    <a:gd name="T39" fmla="*/ 0 h 120"/>
                    <a:gd name="T40" fmla="*/ 0 w 115"/>
                    <a:gd name="T41" fmla="*/ 0 h 120"/>
                    <a:gd name="T42" fmla="*/ 0 w 115"/>
                    <a:gd name="T43" fmla="*/ 0 h 120"/>
                    <a:gd name="T44" fmla="*/ 0 w 115"/>
                    <a:gd name="T45" fmla="*/ 0 h 120"/>
                    <a:gd name="T46" fmla="*/ 0 w 115"/>
                    <a:gd name="T47" fmla="*/ 0 h 120"/>
                    <a:gd name="T48" fmla="*/ 0 w 115"/>
                    <a:gd name="T49" fmla="*/ 0 h 120"/>
                    <a:gd name="T50" fmla="*/ 0 w 115"/>
                    <a:gd name="T51" fmla="*/ 0 h 120"/>
                    <a:gd name="T52" fmla="*/ 0 w 115"/>
                    <a:gd name="T53" fmla="*/ 0 h 120"/>
                    <a:gd name="T54" fmla="*/ 0 w 115"/>
                    <a:gd name="T55" fmla="*/ 0 h 120"/>
                    <a:gd name="T56" fmla="*/ 0 w 115"/>
                    <a:gd name="T57" fmla="*/ 0 h 120"/>
                    <a:gd name="T58" fmla="*/ 0 w 115"/>
                    <a:gd name="T59" fmla="*/ 0 h 120"/>
                    <a:gd name="T60" fmla="*/ 0 w 115"/>
                    <a:gd name="T61" fmla="*/ 0 h 120"/>
                    <a:gd name="T62" fmla="*/ 0 w 115"/>
                    <a:gd name="T63" fmla="*/ 0 h 120"/>
                    <a:gd name="T64" fmla="*/ 0 w 115"/>
                    <a:gd name="T65" fmla="*/ 0 h 120"/>
                    <a:gd name="T66" fmla="*/ 0 w 115"/>
                    <a:gd name="T67" fmla="*/ 0 h 120"/>
                    <a:gd name="T68" fmla="*/ 0 w 115"/>
                    <a:gd name="T69" fmla="*/ 0 h 120"/>
                    <a:gd name="T70" fmla="*/ 0 w 115"/>
                    <a:gd name="T71" fmla="*/ 0 h 120"/>
                    <a:gd name="T72" fmla="*/ 0 w 115"/>
                    <a:gd name="T73" fmla="*/ 0 h 120"/>
                    <a:gd name="T74" fmla="*/ 0 w 115"/>
                    <a:gd name="T75" fmla="*/ 0 h 120"/>
                    <a:gd name="T76" fmla="*/ 0 w 115"/>
                    <a:gd name="T77" fmla="*/ 0 h 120"/>
                    <a:gd name="T78" fmla="*/ 0 w 115"/>
                    <a:gd name="T79" fmla="*/ 0 h 120"/>
                    <a:gd name="T80" fmla="*/ 0 w 115"/>
                    <a:gd name="T81" fmla="*/ 0 h 120"/>
                    <a:gd name="T82" fmla="*/ 0 w 115"/>
                    <a:gd name="T83" fmla="*/ 0 h 120"/>
                    <a:gd name="T84" fmla="*/ 0 w 115"/>
                    <a:gd name="T85" fmla="*/ 0 h 120"/>
                    <a:gd name="T86" fmla="*/ 0 w 115"/>
                    <a:gd name="T87" fmla="*/ 0 h 120"/>
                    <a:gd name="T88" fmla="*/ 0 w 115"/>
                    <a:gd name="T89" fmla="*/ 0 h 120"/>
                    <a:gd name="T90" fmla="*/ 0 w 115"/>
                    <a:gd name="T91" fmla="*/ 0 h 120"/>
                    <a:gd name="T92" fmla="*/ 0 w 115"/>
                    <a:gd name="T93" fmla="*/ 0 h 120"/>
                    <a:gd name="T94" fmla="*/ 0 w 115"/>
                    <a:gd name="T95" fmla="*/ 0 h 120"/>
                    <a:gd name="T96" fmla="*/ 0 w 115"/>
                    <a:gd name="T97" fmla="*/ 0 h 120"/>
                    <a:gd name="T98" fmla="*/ 0 w 115"/>
                    <a:gd name="T99" fmla="*/ 0 h 120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15" h="120">
                      <a:moveTo>
                        <a:pt x="5" y="2"/>
                      </a:moveTo>
                      <a:lnTo>
                        <a:pt x="11" y="27"/>
                      </a:lnTo>
                      <a:lnTo>
                        <a:pt x="20" y="44"/>
                      </a:lnTo>
                      <a:lnTo>
                        <a:pt x="9" y="81"/>
                      </a:lnTo>
                      <a:lnTo>
                        <a:pt x="15" y="90"/>
                      </a:lnTo>
                      <a:lnTo>
                        <a:pt x="25" y="94"/>
                      </a:lnTo>
                      <a:lnTo>
                        <a:pt x="37" y="92"/>
                      </a:lnTo>
                      <a:lnTo>
                        <a:pt x="45" y="71"/>
                      </a:lnTo>
                      <a:lnTo>
                        <a:pt x="53" y="55"/>
                      </a:lnTo>
                      <a:lnTo>
                        <a:pt x="49" y="32"/>
                      </a:lnTo>
                      <a:lnTo>
                        <a:pt x="47" y="8"/>
                      </a:lnTo>
                      <a:lnTo>
                        <a:pt x="53" y="11"/>
                      </a:lnTo>
                      <a:lnTo>
                        <a:pt x="55" y="33"/>
                      </a:lnTo>
                      <a:lnTo>
                        <a:pt x="58" y="49"/>
                      </a:lnTo>
                      <a:lnTo>
                        <a:pt x="58" y="61"/>
                      </a:lnTo>
                      <a:lnTo>
                        <a:pt x="50" y="74"/>
                      </a:lnTo>
                      <a:lnTo>
                        <a:pt x="42" y="90"/>
                      </a:lnTo>
                      <a:lnTo>
                        <a:pt x="41" y="104"/>
                      </a:lnTo>
                      <a:lnTo>
                        <a:pt x="50" y="110"/>
                      </a:lnTo>
                      <a:lnTo>
                        <a:pt x="66" y="108"/>
                      </a:lnTo>
                      <a:lnTo>
                        <a:pt x="77" y="95"/>
                      </a:lnTo>
                      <a:lnTo>
                        <a:pt x="93" y="75"/>
                      </a:lnTo>
                      <a:lnTo>
                        <a:pt x="92" y="63"/>
                      </a:lnTo>
                      <a:lnTo>
                        <a:pt x="90" y="41"/>
                      </a:lnTo>
                      <a:lnTo>
                        <a:pt x="95" y="58"/>
                      </a:lnTo>
                      <a:lnTo>
                        <a:pt x="96" y="75"/>
                      </a:lnTo>
                      <a:lnTo>
                        <a:pt x="84" y="93"/>
                      </a:lnTo>
                      <a:lnTo>
                        <a:pt x="83" y="105"/>
                      </a:lnTo>
                      <a:lnTo>
                        <a:pt x="86" y="115"/>
                      </a:lnTo>
                      <a:lnTo>
                        <a:pt x="93" y="117"/>
                      </a:lnTo>
                      <a:lnTo>
                        <a:pt x="101" y="112"/>
                      </a:lnTo>
                      <a:lnTo>
                        <a:pt x="115" y="98"/>
                      </a:lnTo>
                      <a:lnTo>
                        <a:pt x="103" y="114"/>
                      </a:lnTo>
                      <a:lnTo>
                        <a:pt x="99" y="120"/>
                      </a:lnTo>
                      <a:lnTo>
                        <a:pt x="87" y="120"/>
                      </a:lnTo>
                      <a:lnTo>
                        <a:pt x="81" y="113"/>
                      </a:lnTo>
                      <a:lnTo>
                        <a:pt x="78" y="102"/>
                      </a:lnTo>
                      <a:lnTo>
                        <a:pt x="70" y="112"/>
                      </a:lnTo>
                      <a:lnTo>
                        <a:pt x="56" y="114"/>
                      </a:lnTo>
                      <a:lnTo>
                        <a:pt x="44" y="114"/>
                      </a:lnTo>
                      <a:lnTo>
                        <a:pt x="38" y="104"/>
                      </a:lnTo>
                      <a:lnTo>
                        <a:pt x="37" y="95"/>
                      </a:lnTo>
                      <a:lnTo>
                        <a:pt x="31" y="98"/>
                      </a:lnTo>
                      <a:lnTo>
                        <a:pt x="22" y="98"/>
                      </a:lnTo>
                      <a:lnTo>
                        <a:pt x="9" y="91"/>
                      </a:lnTo>
                      <a:lnTo>
                        <a:pt x="7" y="77"/>
                      </a:lnTo>
                      <a:lnTo>
                        <a:pt x="15" y="46"/>
                      </a:lnTo>
                      <a:lnTo>
                        <a:pt x="6" y="26"/>
                      </a:lnTo>
                      <a:lnTo>
                        <a:pt x="0" y="0"/>
                      </a:lnTo>
                      <a:lnTo>
                        <a:pt x="5" y="2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2" name="Freeform 71"/>
                <p:cNvSpPr>
                  <a:spLocks/>
                </p:cNvSpPr>
                <p:nvPr/>
              </p:nvSpPr>
              <p:spPr bwMode="auto">
                <a:xfrm>
                  <a:off x="2615" y="2132"/>
                  <a:ext cx="3" cy="1"/>
                </a:xfrm>
                <a:custGeom>
                  <a:avLst/>
                  <a:gdLst>
                    <a:gd name="T0" fmla="*/ 0 w 18"/>
                    <a:gd name="T1" fmla="*/ 0 h 5"/>
                    <a:gd name="T2" fmla="*/ 0 w 18"/>
                    <a:gd name="T3" fmla="*/ 0 h 5"/>
                    <a:gd name="T4" fmla="*/ 0 w 18"/>
                    <a:gd name="T5" fmla="*/ 0 h 5"/>
                    <a:gd name="T6" fmla="*/ 0 w 18"/>
                    <a:gd name="T7" fmla="*/ 0 h 5"/>
                    <a:gd name="T8" fmla="*/ 0 w 18"/>
                    <a:gd name="T9" fmla="*/ 0 h 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" h="5">
                      <a:moveTo>
                        <a:pt x="0" y="5"/>
                      </a:moveTo>
                      <a:lnTo>
                        <a:pt x="6" y="4"/>
                      </a:lnTo>
                      <a:lnTo>
                        <a:pt x="18" y="4"/>
                      </a:lnTo>
                      <a:lnTo>
                        <a:pt x="5" y="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3" name="Freeform 72"/>
                <p:cNvSpPr>
                  <a:spLocks/>
                </p:cNvSpPr>
                <p:nvPr/>
              </p:nvSpPr>
              <p:spPr bwMode="auto">
                <a:xfrm>
                  <a:off x="2619" y="2135"/>
                  <a:ext cx="3" cy="1"/>
                </a:xfrm>
                <a:custGeom>
                  <a:avLst/>
                  <a:gdLst>
                    <a:gd name="T0" fmla="*/ 0 w 24"/>
                    <a:gd name="T1" fmla="*/ 0 h 8"/>
                    <a:gd name="T2" fmla="*/ 0 w 24"/>
                    <a:gd name="T3" fmla="*/ 0 h 8"/>
                    <a:gd name="T4" fmla="*/ 0 w 24"/>
                    <a:gd name="T5" fmla="*/ 0 h 8"/>
                    <a:gd name="T6" fmla="*/ 0 w 24"/>
                    <a:gd name="T7" fmla="*/ 0 h 8"/>
                    <a:gd name="T8" fmla="*/ 0 w 24"/>
                    <a:gd name="T9" fmla="*/ 0 h 8"/>
                    <a:gd name="T10" fmla="*/ 0 w 24"/>
                    <a:gd name="T11" fmla="*/ 0 h 8"/>
                    <a:gd name="T12" fmla="*/ 0 w 24"/>
                    <a:gd name="T13" fmla="*/ 0 h 8"/>
                    <a:gd name="T14" fmla="*/ 0 w 24"/>
                    <a:gd name="T15" fmla="*/ 0 h 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4" h="8">
                      <a:moveTo>
                        <a:pt x="24" y="6"/>
                      </a:moveTo>
                      <a:lnTo>
                        <a:pt x="20" y="3"/>
                      </a:lnTo>
                      <a:lnTo>
                        <a:pt x="15" y="1"/>
                      </a:lnTo>
                      <a:lnTo>
                        <a:pt x="5" y="0"/>
                      </a:lnTo>
                      <a:lnTo>
                        <a:pt x="0" y="8"/>
                      </a:lnTo>
                      <a:lnTo>
                        <a:pt x="7" y="3"/>
                      </a:lnTo>
                      <a:lnTo>
                        <a:pt x="13" y="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4" name="Freeform 73"/>
                <p:cNvSpPr>
                  <a:spLocks/>
                </p:cNvSpPr>
                <p:nvPr/>
              </p:nvSpPr>
              <p:spPr bwMode="auto">
                <a:xfrm>
                  <a:off x="2625" y="2137"/>
                  <a:ext cx="2" cy="1"/>
                </a:xfrm>
                <a:custGeom>
                  <a:avLst/>
                  <a:gdLst>
                    <a:gd name="T0" fmla="*/ 0 w 18"/>
                    <a:gd name="T1" fmla="*/ 0 h 4"/>
                    <a:gd name="T2" fmla="*/ 0 w 18"/>
                    <a:gd name="T3" fmla="*/ 0 h 4"/>
                    <a:gd name="T4" fmla="*/ 0 w 18"/>
                    <a:gd name="T5" fmla="*/ 0 h 4"/>
                    <a:gd name="T6" fmla="*/ 0 w 18"/>
                    <a:gd name="T7" fmla="*/ 0 h 4"/>
                    <a:gd name="T8" fmla="*/ 0 w 18"/>
                    <a:gd name="T9" fmla="*/ 0 h 4"/>
                    <a:gd name="T10" fmla="*/ 0 w 18"/>
                    <a:gd name="T11" fmla="*/ 0 h 4"/>
                    <a:gd name="T12" fmla="*/ 0 w 18"/>
                    <a:gd name="T13" fmla="*/ 0 h 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8" h="4">
                      <a:moveTo>
                        <a:pt x="0" y="2"/>
                      </a:moveTo>
                      <a:lnTo>
                        <a:pt x="4" y="0"/>
                      </a:lnTo>
                      <a:lnTo>
                        <a:pt x="10" y="0"/>
                      </a:lnTo>
                      <a:lnTo>
                        <a:pt x="18" y="4"/>
                      </a:lnTo>
                      <a:lnTo>
                        <a:pt x="13" y="3"/>
                      </a:lnTo>
                      <a:lnTo>
                        <a:pt x="10" y="1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5" name="Freeform 74"/>
                <p:cNvSpPr>
                  <a:spLocks/>
                </p:cNvSpPr>
                <p:nvPr/>
              </p:nvSpPr>
              <p:spPr bwMode="auto">
                <a:xfrm>
                  <a:off x="2614" y="2139"/>
                  <a:ext cx="4" cy="10"/>
                </a:xfrm>
                <a:custGeom>
                  <a:avLst/>
                  <a:gdLst>
                    <a:gd name="T0" fmla="*/ 0 w 28"/>
                    <a:gd name="T1" fmla="*/ 0 h 67"/>
                    <a:gd name="T2" fmla="*/ 0 w 28"/>
                    <a:gd name="T3" fmla="*/ 0 h 67"/>
                    <a:gd name="T4" fmla="*/ 0 w 28"/>
                    <a:gd name="T5" fmla="*/ 0 h 67"/>
                    <a:gd name="T6" fmla="*/ 0 w 28"/>
                    <a:gd name="T7" fmla="*/ 0 h 67"/>
                    <a:gd name="T8" fmla="*/ 0 w 28"/>
                    <a:gd name="T9" fmla="*/ 0 h 67"/>
                    <a:gd name="T10" fmla="*/ 0 w 28"/>
                    <a:gd name="T11" fmla="*/ 0 h 67"/>
                    <a:gd name="T12" fmla="*/ 0 w 28"/>
                    <a:gd name="T13" fmla="*/ 0 h 67"/>
                    <a:gd name="T14" fmla="*/ 0 w 28"/>
                    <a:gd name="T15" fmla="*/ 0 h 6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8" h="67">
                      <a:moveTo>
                        <a:pt x="0" y="0"/>
                      </a:moveTo>
                      <a:lnTo>
                        <a:pt x="16" y="17"/>
                      </a:lnTo>
                      <a:lnTo>
                        <a:pt x="23" y="38"/>
                      </a:lnTo>
                      <a:lnTo>
                        <a:pt x="24" y="67"/>
                      </a:lnTo>
                      <a:lnTo>
                        <a:pt x="28" y="44"/>
                      </a:lnTo>
                      <a:lnTo>
                        <a:pt x="26" y="26"/>
                      </a:lnTo>
                      <a:lnTo>
                        <a:pt x="22" y="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6" name="Freeform 75"/>
                <p:cNvSpPr>
                  <a:spLocks/>
                </p:cNvSpPr>
                <p:nvPr/>
              </p:nvSpPr>
              <p:spPr bwMode="auto">
                <a:xfrm>
                  <a:off x="2604" y="2135"/>
                  <a:ext cx="7" cy="4"/>
                </a:xfrm>
                <a:custGeom>
                  <a:avLst/>
                  <a:gdLst>
                    <a:gd name="T0" fmla="*/ 0 w 45"/>
                    <a:gd name="T1" fmla="*/ 0 h 22"/>
                    <a:gd name="T2" fmla="*/ 0 w 45"/>
                    <a:gd name="T3" fmla="*/ 0 h 22"/>
                    <a:gd name="T4" fmla="*/ 0 w 45"/>
                    <a:gd name="T5" fmla="*/ 0 h 22"/>
                    <a:gd name="T6" fmla="*/ 0 w 45"/>
                    <a:gd name="T7" fmla="*/ 0 h 22"/>
                    <a:gd name="T8" fmla="*/ 0 w 45"/>
                    <a:gd name="T9" fmla="*/ 0 h 22"/>
                    <a:gd name="T10" fmla="*/ 0 w 45"/>
                    <a:gd name="T11" fmla="*/ 0 h 2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5" h="22">
                      <a:moveTo>
                        <a:pt x="0" y="10"/>
                      </a:moveTo>
                      <a:lnTo>
                        <a:pt x="18" y="12"/>
                      </a:lnTo>
                      <a:lnTo>
                        <a:pt x="45" y="22"/>
                      </a:lnTo>
                      <a:lnTo>
                        <a:pt x="26" y="8"/>
                      </a:lnTo>
                      <a:lnTo>
                        <a:pt x="1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7" name="Freeform 76"/>
                <p:cNvSpPr>
                  <a:spLocks/>
                </p:cNvSpPr>
                <p:nvPr/>
              </p:nvSpPr>
              <p:spPr bwMode="auto">
                <a:xfrm>
                  <a:off x="2612" y="2150"/>
                  <a:ext cx="5" cy="4"/>
                </a:xfrm>
                <a:custGeom>
                  <a:avLst/>
                  <a:gdLst>
                    <a:gd name="T0" fmla="*/ 0 w 35"/>
                    <a:gd name="T1" fmla="*/ 0 h 30"/>
                    <a:gd name="T2" fmla="*/ 0 w 35"/>
                    <a:gd name="T3" fmla="*/ 0 h 30"/>
                    <a:gd name="T4" fmla="*/ 0 w 35"/>
                    <a:gd name="T5" fmla="*/ 0 h 30"/>
                    <a:gd name="T6" fmla="*/ 0 w 35"/>
                    <a:gd name="T7" fmla="*/ 0 h 30"/>
                    <a:gd name="T8" fmla="*/ 0 w 35"/>
                    <a:gd name="T9" fmla="*/ 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" h="30">
                      <a:moveTo>
                        <a:pt x="35" y="0"/>
                      </a:moveTo>
                      <a:lnTo>
                        <a:pt x="19" y="19"/>
                      </a:lnTo>
                      <a:lnTo>
                        <a:pt x="0" y="30"/>
                      </a:lnTo>
                      <a:lnTo>
                        <a:pt x="24" y="22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8" name="Freeform 77"/>
                <p:cNvSpPr>
                  <a:spLocks/>
                </p:cNvSpPr>
                <p:nvPr/>
              </p:nvSpPr>
              <p:spPr bwMode="auto">
                <a:xfrm>
                  <a:off x="2619" y="2147"/>
                  <a:ext cx="5" cy="5"/>
                </a:xfrm>
                <a:custGeom>
                  <a:avLst/>
                  <a:gdLst>
                    <a:gd name="T0" fmla="*/ 0 w 35"/>
                    <a:gd name="T1" fmla="*/ 0 h 31"/>
                    <a:gd name="T2" fmla="*/ 0 w 35"/>
                    <a:gd name="T3" fmla="*/ 0 h 31"/>
                    <a:gd name="T4" fmla="*/ 0 w 35"/>
                    <a:gd name="T5" fmla="*/ 0 h 31"/>
                    <a:gd name="T6" fmla="*/ 0 w 35"/>
                    <a:gd name="T7" fmla="*/ 0 h 31"/>
                    <a:gd name="T8" fmla="*/ 0 w 35"/>
                    <a:gd name="T9" fmla="*/ 0 h 31"/>
                    <a:gd name="T10" fmla="*/ 0 w 35"/>
                    <a:gd name="T11" fmla="*/ 0 h 31"/>
                    <a:gd name="T12" fmla="*/ 0 w 35"/>
                    <a:gd name="T13" fmla="*/ 0 h 31"/>
                    <a:gd name="T14" fmla="*/ 0 w 35"/>
                    <a:gd name="T15" fmla="*/ 0 h 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5" h="31">
                      <a:moveTo>
                        <a:pt x="0" y="0"/>
                      </a:moveTo>
                      <a:lnTo>
                        <a:pt x="3" y="11"/>
                      </a:lnTo>
                      <a:lnTo>
                        <a:pt x="20" y="25"/>
                      </a:lnTo>
                      <a:lnTo>
                        <a:pt x="35" y="31"/>
                      </a:lnTo>
                      <a:lnTo>
                        <a:pt x="11" y="28"/>
                      </a:lnTo>
                      <a:lnTo>
                        <a:pt x="3" y="18"/>
                      </a:lnTo>
                      <a:lnTo>
                        <a:pt x="2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9" name="Freeform 78"/>
                <p:cNvSpPr>
                  <a:spLocks/>
                </p:cNvSpPr>
                <p:nvPr/>
              </p:nvSpPr>
              <p:spPr bwMode="auto">
                <a:xfrm>
                  <a:off x="2585" y="2116"/>
                  <a:ext cx="26" cy="21"/>
                </a:xfrm>
                <a:custGeom>
                  <a:avLst/>
                  <a:gdLst>
                    <a:gd name="T0" fmla="*/ 0 w 179"/>
                    <a:gd name="T1" fmla="*/ 0 h 141"/>
                    <a:gd name="T2" fmla="*/ 0 w 179"/>
                    <a:gd name="T3" fmla="*/ 0 h 141"/>
                    <a:gd name="T4" fmla="*/ 0 w 179"/>
                    <a:gd name="T5" fmla="*/ 0 h 141"/>
                    <a:gd name="T6" fmla="*/ 0 w 179"/>
                    <a:gd name="T7" fmla="*/ 0 h 141"/>
                    <a:gd name="T8" fmla="*/ 0 w 179"/>
                    <a:gd name="T9" fmla="*/ 0 h 141"/>
                    <a:gd name="T10" fmla="*/ 0 w 179"/>
                    <a:gd name="T11" fmla="*/ 0 h 141"/>
                    <a:gd name="T12" fmla="*/ 0 w 179"/>
                    <a:gd name="T13" fmla="*/ 0 h 14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79" h="141">
                      <a:moveTo>
                        <a:pt x="148" y="141"/>
                      </a:moveTo>
                      <a:lnTo>
                        <a:pt x="179" y="67"/>
                      </a:lnTo>
                      <a:lnTo>
                        <a:pt x="118" y="27"/>
                      </a:lnTo>
                      <a:lnTo>
                        <a:pt x="26" y="0"/>
                      </a:lnTo>
                      <a:lnTo>
                        <a:pt x="0" y="77"/>
                      </a:lnTo>
                      <a:lnTo>
                        <a:pt x="84" y="102"/>
                      </a:lnTo>
                      <a:lnTo>
                        <a:pt x="148" y="14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0" name="Oval 79"/>
                <p:cNvSpPr>
                  <a:spLocks noChangeArrowheads="1"/>
                </p:cNvSpPr>
                <p:nvPr/>
              </p:nvSpPr>
              <p:spPr bwMode="auto">
                <a:xfrm>
                  <a:off x="2601" y="2125"/>
                  <a:ext cx="6" cy="7"/>
                </a:xfrm>
                <a:prstGeom prst="ellipse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1" name="Freeform 80"/>
                <p:cNvSpPr>
                  <a:spLocks/>
                </p:cNvSpPr>
                <p:nvPr/>
              </p:nvSpPr>
              <p:spPr bwMode="auto">
                <a:xfrm>
                  <a:off x="2597" y="2127"/>
                  <a:ext cx="7" cy="14"/>
                </a:xfrm>
                <a:custGeom>
                  <a:avLst/>
                  <a:gdLst>
                    <a:gd name="T0" fmla="*/ 0 w 46"/>
                    <a:gd name="T1" fmla="*/ 0 h 100"/>
                    <a:gd name="T2" fmla="*/ 0 w 46"/>
                    <a:gd name="T3" fmla="*/ 0 h 100"/>
                    <a:gd name="T4" fmla="*/ 0 w 46"/>
                    <a:gd name="T5" fmla="*/ 0 h 100"/>
                    <a:gd name="T6" fmla="*/ 0 w 46"/>
                    <a:gd name="T7" fmla="*/ 0 h 100"/>
                    <a:gd name="T8" fmla="*/ 0 w 46"/>
                    <a:gd name="T9" fmla="*/ 0 h 100"/>
                    <a:gd name="T10" fmla="*/ 0 w 46"/>
                    <a:gd name="T11" fmla="*/ 0 h 100"/>
                    <a:gd name="T12" fmla="*/ 0 w 46"/>
                    <a:gd name="T13" fmla="*/ 0 h 100"/>
                    <a:gd name="T14" fmla="*/ 0 w 46"/>
                    <a:gd name="T15" fmla="*/ 0 h 100"/>
                    <a:gd name="T16" fmla="*/ 0 w 46"/>
                    <a:gd name="T17" fmla="*/ 0 h 100"/>
                    <a:gd name="T18" fmla="*/ 0 w 46"/>
                    <a:gd name="T19" fmla="*/ 0 h 100"/>
                    <a:gd name="T20" fmla="*/ 0 w 46"/>
                    <a:gd name="T21" fmla="*/ 0 h 100"/>
                    <a:gd name="T22" fmla="*/ 0 w 46"/>
                    <a:gd name="T23" fmla="*/ 0 h 100"/>
                    <a:gd name="T24" fmla="*/ 0 w 46"/>
                    <a:gd name="T25" fmla="*/ 0 h 100"/>
                    <a:gd name="T26" fmla="*/ 0 w 46"/>
                    <a:gd name="T27" fmla="*/ 0 h 100"/>
                    <a:gd name="T28" fmla="*/ 0 w 46"/>
                    <a:gd name="T29" fmla="*/ 0 h 100"/>
                    <a:gd name="T30" fmla="*/ 0 w 46"/>
                    <a:gd name="T31" fmla="*/ 0 h 10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6" h="100">
                      <a:moveTo>
                        <a:pt x="3" y="67"/>
                      </a:moveTo>
                      <a:lnTo>
                        <a:pt x="7" y="49"/>
                      </a:lnTo>
                      <a:lnTo>
                        <a:pt x="5" y="32"/>
                      </a:lnTo>
                      <a:lnTo>
                        <a:pt x="3" y="21"/>
                      </a:lnTo>
                      <a:lnTo>
                        <a:pt x="0" y="11"/>
                      </a:lnTo>
                      <a:lnTo>
                        <a:pt x="3" y="3"/>
                      </a:lnTo>
                      <a:lnTo>
                        <a:pt x="10" y="0"/>
                      </a:lnTo>
                      <a:lnTo>
                        <a:pt x="24" y="5"/>
                      </a:lnTo>
                      <a:lnTo>
                        <a:pt x="30" y="15"/>
                      </a:lnTo>
                      <a:lnTo>
                        <a:pt x="33" y="24"/>
                      </a:lnTo>
                      <a:lnTo>
                        <a:pt x="35" y="35"/>
                      </a:lnTo>
                      <a:lnTo>
                        <a:pt x="36" y="52"/>
                      </a:lnTo>
                      <a:lnTo>
                        <a:pt x="46" y="71"/>
                      </a:lnTo>
                      <a:lnTo>
                        <a:pt x="21" y="100"/>
                      </a:lnTo>
                      <a:lnTo>
                        <a:pt x="10" y="92"/>
                      </a:lnTo>
                      <a:lnTo>
                        <a:pt x="3" y="67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2" name="Freeform 81"/>
                <p:cNvSpPr>
                  <a:spLocks/>
                </p:cNvSpPr>
                <p:nvPr/>
              </p:nvSpPr>
              <p:spPr bwMode="auto">
                <a:xfrm>
                  <a:off x="2600" y="2137"/>
                  <a:ext cx="4" cy="4"/>
                </a:xfrm>
                <a:custGeom>
                  <a:avLst/>
                  <a:gdLst>
                    <a:gd name="T0" fmla="*/ 0 w 31"/>
                    <a:gd name="T1" fmla="*/ 0 h 31"/>
                    <a:gd name="T2" fmla="*/ 0 w 31"/>
                    <a:gd name="T3" fmla="*/ 0 h 31"/>
                    <a:gd name="T4" fmla="*/ 0 w 31"/>
                    <a:gd name="T5" fmla="*/ 0 h 31"/>
                    <a:gd name="T6" fmla="*/ 0 w 31"/>
                    <a:gd name="T7" fmla="*/ 0 h 31"/>
                    <a:gd name="T8" fmla="*/ 0 w 31"/>
                    <a:gd name="T9" fmla="*/ 0 h 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1" h="31">
                      <a:moveTo>
                        <a:pt x="21" y="0"/>
                      </a:moveTo>
                      <a:lnTo>
                        <a:pt x="31" y="4"/>
                      </a:lnTo>
                      <a:lnTo>
                        <a:pt x="8" y="31"/>
                      </a:lnTo>
                      <a:lnTo>
                        <a:pt x="0" y="23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3" name="Freeform 82"/>
                <p:cNvSpPr>
                  <a:spLocks/>
                </p:cNvSpPr>
                <p:nvPr/>
              </p:nvSpPr>
              <p:spPr bwMode="auto">
                <a:xfrm>
                  <a:off x="2607" y="2120"/>
                  <a:ext cx="6" cy="12"/>
                </a:xfrm>
                <a:custGeom>
                  <a:avLst/>
                  <a:gdLst>
                    <a:gd name="T0" fmla="*/ 0 w 42"/>
                    <a:gd name="T1" fmla="*/ 0 h 87"/>
                    <a:gd name="T2" fmla="*/ 0 w 42"/>
                    <a:gd name="T3" fmla="*/ 0 h 87"/>
                    <a:gd name="T4" fmla="*/ 0 w 42"/>
                    <a:gd name="T5" fmla="*/ 0 h 87"/>
                    <a:gd name="T6" fmla="*/ 0 w 42"/>
                    <a:gd name="T7" fmla="*/ 0 h 87"/>
                    <a:gd name="T8" fmla="*/ 0 w 42"/>
                    <a:gd name="T9" fmla="*/ 0 h 87"/>
                    <a:gd name="T10" fmla="*/ 0 w 42"/>
                    <a:gd name="T11" fmla="*/ 0 h 87"/>
                    <a:gd name="T12" fmla="*/ 0 w 42"/>
                    <a:gd name="T13" fmla="*/ 0 h 87"/>
                    <a:gd name="T14" fmla="*/ 0 w 42"/>
                    <a:gd name="T15" fmla="*/ 0 h 87"/>
                    <a:gd name="T16" fmla="*/ 0 w 42"/>
                    <a:gd name="T17" fmla="*/ 0 h 87"/>
                    <a:gd name="T18" fmla="*/ 0 w 42"/>
                    <a:gd name="T19" fmla="*/ 0 h 87"/>
                    <a:gd name="T20" fmla="*/ 0 w 42"/>
                    <a:gd name="T21" fmla="*/ 0 h 87"/>
                    <a:gd name="T22" fmla="*/ 0 w 42"/>
                    <a:gd name="T23" fmla="*/ 0 h 87"/>
                    <a:gd name="T24" fmla="*/ 0 w 42"/>
                    <a:gd name="T25" fmla="*/ 0 h 87"/>
                    <a:gd name="T26" fmla="*/ 0 w 42"/>
                    <a:gd name="T27" fmla="*/ 0 h 87"/>
                    <a:gd name="T28" fmla="*/ 0 w 42"/>
                    <a:gd name="T29" fmla="*/ 0 h 87"/>
                    <a:gd name="T30" fmla="*/ 0 w 42"/>
                    <a:gd name="T31" fmla="*/ 0 h 87"/>
                    <a:gd name="T32" fmla="*/ 0 w 42"/>
                    <a:gd name="T33" fmla="*/ 0 h 87"/>
                    <a:gd name="T34" fmla="*/ 0 w 42"/>
                    <a:gd name="T35" fmla="*/ 0 h 87"/>
                    <a:gd name="T36" fmla="*/ 0 w 42"/>
                    <a:gd name="T37" fmla="*/ 0 h 8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42" h="87">
                      <a:moveTo>
                        <a:pt x="0" y="21"/>
                      </a:moveTo>
                      <a:lnTo>
                        <a:pt x="3" y="39"/>
                      </a:lnTo>
                      <a:lnTo>
                        <a:pt x="5" y="46"/>
                      </a:lnTo>
                      <a:lnTo>
                        <a:pt x="6" y="57"/>
                      </a:lnTo>
                      <a:lnTo>
                        <a:pt x="4" y="66"/>
                      </a:lnTo>
                      <a:lnTo>
                        <a:pt x="6" y="76"/>
                      </a:lnTo>
                      <a:lnTo>
                        <a:pt x="12" y="85"/>
                      </a:lnTo>
                      <a:lnTo>
                        <a:pt x="18" y="86"/>
                      </a:lnTo>
                      <a:lnTo>
                        <a:pt x="29" y="87"/>
                      </a:lnTo>
                      <a:lnTo>
                        <a:pt x="37" y="82"/>
                      </a:lnTo>
                      <a:lnTo>
                        <a:pt x="40" y="79"/>
                      </a:lnTo>
                      <a:lnTo>
                        <a:pt x="42" y="70"/>
                      </a:lnTo>
                      <a:lnTo>
                        <a:pt x="42" y="53"/>
                      </a:lnTo>
                      <a:lnTo>
                        <a:pt x="42" y="43"/>
                      </a:lnTo>
                      <a:lnTo>
                        <a:pt x="40" y="29"/>
                      </a:lnTo>
                      <a:lnTo>
                        <a:pt x="38" y="20"/>
                      </a:lnTo>
                      <a:lnTo>
                        <a:pt x="31" y="0"/>
                      </a:lnTo>
                      <a:lnTo>
                        <a:pt x="6" y="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4" name="Freeform 83"/>
                <p:cNvSpPr>
                  <a:spLocks/>
                </p:cNvSpPr>
                <p:nvPr/>
              </p:nvSpPr>
              <p:spPr bwMode="auto">
                <a:xfrm>
                  <a:off x="2609" y="2128"/>
                  <a:ext cx="3" cy="3"/>
                </a:xfrm>
                <a:custGeom>
                  <a:avLst/>
                  <a:gdLst>
                    <a:gd name="T0" fmla="*/ 0 w 21"/>
                    <a:gd name="T1" fmla="*/ 0 h 19"/>
                    <a:gd name="T2" fmla="*/ 0 w 21"/>
                    <a:gd name="T3" fmla="*/ 0 h 19"/>
                    <a:gd name="T4" fmla="*/ 0 w 21"/>
                    <a:gd name="T5" fmla="*/ 0 h 19"/>
                    <a:gd name="T6" fmla="*/ 0 w 21"/>
                    <a:gd name="T7" fmla="*/ 0 h 19"/>
                    <a:gd name="T8" fmla="*/ 0 w 21"/>
                    <a:gd name="T9" fmla="*/ 0 h 19"/>
                    <a:gd name="T10" fmla="*/ 0 w 21"/>
                    <a:gd name="T11" fmla="*/ 0 h 19"/>
                    <a:gd name="T12" fmla="*/ 0 w 21"/>
                    <a:gd name="T13" fmla="*/ 0 h 19"/>
                    <a:gd name="T14" fmla="*/ 0 w 21"/>
                    <a:gd name="T15" fmla="*/ 0 h 1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" h="19">
                      <a:moveTo>
                        <a:pt x="21" y="6"/>
                      </a:moveTo>
                      <a:lnTo>
                        <a:pt x="11" y="0"/>
                      </a:lnTo>
                      <a:lnTo>
                        <a:pt x="3" y="1"/>
                      </a:lnTo>
                      <a:lnTo>
                        <a:pt x="0" y="6"/>
                      </a:lnTo>
                      <a:lnTo>
                        <a:pt x="1" y="19"/>
                      </a:lnTo>
                      <a:lnTo>
                        <a:pt x="3" y="8"/>
                      </a:lnTo>
                      <a:lnTo>
                        <a:pt x="5" y="5"/>
                      </a:lnTo>
                      <a:lnTo>
                        <a:pt x="21" y="6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12" name="Group 84"/>
              <p:cNvGrpSpPr>
                <a:grpSpLocks/>
              </p:cNvGrpSpPr>
              <p:nvPr/>
            </p:nvGrpSpPr>
            <p:grpSpPr bwMode="auto">
              <a:xfrm flipH="1">
                <a:off x="3535" y="3121"/>
                <a:ext cx="220" cy="111"/>
                <a:chOff x="2647" y="2440"/>
                <a:chExt cx="88" cy="46"/>
              </a:xfrm>
            </p:grpSpPr>
            <p:sp>
              <p:nvSpPr>
                <p:cNvPr id="75" name="Freeform 85"/>
                <p:cNvSpPr>
                  <a:spLocks/>
                </p:cNvSpPr>
                <p:nvPr/>
              </p:nvSpPr>
              <p:spPr bwMode="auto">
                <a:xfrm>
                  <a:off x="2647" y="2440"/>
                  <a:ext cx="88" cy="46"/>
                </a:xfrm>
                <a:custGeom>
                  <a:avLst/>
                  <a:gdLst>
                    <a:gd name="T0" fmla="*/ 0 w 616"/>
                    <a:gd name="T1" fmla="*/ 0 h 319"/>
                    <a:gd name="T2" fmla="*/ 0 w 616"/>
                    <a:gd name="T3" fmla="*/ 0 h 319"/>
                    <a:gd name="T4" fmla="*/ 0 w 616"/>
                    <a:gd name="T5" fmla="*/ 0 h 319"/>
                    <a:gd name="T6" fmla="*/ 0 w 616"/>
                    <a:gd name="T7" fmla="*/ 0 h 319"/>
                    <a:gd name="T8" fmla="*/ 0 w 616"/>
                    <a:gd name="T9" fmla="*/ 0 h 319"/>
                    <a:gd name="T10" fmla="*/ 0 w 616"/>
                    <a:gd name="T11" fmla="*/ 0 h 319"/>
                    <a:gd name="T12" fmla="*/ 0 w 616"/>
                    <a:gd name="T13" fmla="*/ 0 h 319"/>
                    <a:gd name="T14" fmla="*/ 0 w 616"/>
                    <a:gd name="T15" fmla="*/ 0 h 319"/>
                    <a:gd name="T16" fmla="*/ 0 w 616"/>
                    <a:gd name="T17" fmla="*/ 0 h 319"/>
                    <a:gd name="T18" fmla="*/ 0 w 616"/>
                    <a:gd name="T19" fmla="*/ 0 h 319"/>
                    <a:gd name="T20" fmla="*/ 0 w 616"/>
                    <a:gd name="T21" fmla="*/ 0 h 319"/>
                    <a:gd name="T22" fmla="*/ 0 w 616"/>
                    <a:gd name="T23" fmla="*/ 0 h 319"/>
                    <a:gd name="T24" fmla="*/ 0 w 616"/>
                    <a:gd name="T25" fmla="*/ 0 h 319"/>
                    <a:gd name="T26" fmla="*/ 0 w 616"/>
                    <a:gd name="T27" fmla="*/ 0 h 319"/>
                    <a:gd name="T28" fmla="*/ 0 w 616"/>
                    <a:gd name="T29" fmla="*/ 0 h 319"/>
                    <a:gd name="T30" fmla="*/ 0 w 616"/>
                    <a:gd name="T31" fmla="*/ 0 h 319"/>
                    <a:gd name="T32" fmla="*/ 0 w 616"/>
                    <a:gd name="T33" fmla="*/ 0 h 319"/>
                    <a:gd name="T34" fmla="*/ 0 w 616"/>
                    <a:gd name="T35" fmla="*/ 0 h 319"/>
                    <a:gd name="T36" fmla="*/ 0 w 616"/>
                    <a:gd name="T37" fmla="*/ 0 h 319"/>
                    <a:gd name="T38" fmla="*/ 0 w 616"/>
                    <a:gd name="T39" fmla="*/ 0 h 319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0" t="0" r="r" b="b"/>
                  <a:pathLst>
                    <a:path w="616" h="319">
                      <a:moveTo>
                        <a:pt x="249" y="10"/>
                      </a:moveTo>
                      <a:lnTo>
                        <a:pt x="244" y="93"/>
                      </a:lnTo>
                      <a:lnTo>
                        <a:pt x="406" y="170"/>
                      </a:lnTo>
                      <a:lnTo>
                        <a:pt x="541" y="203"/>
                      </a:lnTo>
                      <a:lnTo>
                        <a:pt x="616" y="237"/>
                      </a:lnTo>
                      <a:lnTo>
                        <a:pt x="612" y="281"/>
                      </a:lnTo>
                      <a:lnTo>
                        <a:pt x="515" y="308"/>
                      </a:lnTo>
                      <a:lnTo>
                        <a:pt x="368" y="319"/>
                      </a:lnTo>
                      <a:lnTo>
                        <a:pt x="244" y="297"/>
                      </a:lnTo>
                      <a:lnTo>
                        <a:pt x="167" y="276"/>
                      </a:lnTo>
                      <a:lnTo>
                        <a:pt x="163" y="300"/>
                      </a:lnTo>
                      <a:lnTo>
                        <a:pt x="66" y="297"/>
                      </a:lnTo>
                      <a:lnTo>
                        <a:pt x="6" y="286"/>
                      </a:lnTo>
                      <a:lnTo>
                        <a:pt x="6" y="243"/>
                      </a:lnTo>
                      <a:lnTo>
                        <a:pt x="0" y="217"/>
                      </a:lnTo>
                      <a:lnTo>
                        <a:pt x="0" y="156"/>
                      </a:lnTo>
                      <a:lnTo>
                        <a:pt x="16" y="121"/>
                      </a:lnTo>
                      <a:lnTo>
                        <a:pt x="47" y="82"/>
                      </a:lnTo>
                      <a:lnTo>
                        <a:pt x="53" y="0"/>
                      </a:lnTo>
                      <a:lnTo>
                        <a:pt x="249" y="1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6" name="Freeform 86"/>
                <p:cNvSpPr>
                  <a:spLocks/>
                </p:cNvSpPr>
                <p:nvPr/>
              </p:nvSpPr>
              <p:spPr bwMode="auto">
                <a:xfrm>
                  <a:off x="2677" y="2457"/>
                  <a:ext cx="26" cy="14"/>
                </a:xfrm>
                <a:custGeom>
                  <a:avLst/>
                  <a:gdLst>
                    <a:gd name="T0" fmla="*/ 0 w 185"/>
                    <a:gd name="T1" fmla="*/ 0 h 99"/>
                    <a:gd name="T2" fmla="*/ 0 w 185"/>
                    <a:gd name="T3" fmla="*/ 0 h 99"/>
                    <a:gd name="T4" fmla="*/ 0 w 185"/>
                    <a:gd name="T5" fmla="*/ 0 h 99"/>
                    <a:gd name="T6" fmla="*/ 0 w 185"/>
                    <a:gd name="T7" fmla="*/ 0 h 99"/>
                    <a:gd name="T8" fmla="*/ 0 w 185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5" h="99">
                      <a:moveTo>
                        <a:pt x="47" y="0"/>
                      </a:moveTo>
                      <a:lnTo>
                        <a:pt x="0" y="52"/>
                      </a:lnTo>
                      <a:lnTo>
                        <a:pt x="166" y="99"/>
                      </a:lnTo>
                      <a:lnTo>
                        <a:pt x="185" y="63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7" name="Freeform 87"/>
                <p:cNvSpPr>
                  <a:spLocks/>
                </p:cNvSpPr>
                <p:nvPr/>
              </p:nvSpPr>
              <p:spPr bwMode="auto">
                <a:xfrm>
                  <a:off x="2703" y="2467"/>
                  <a:ext cx="30" cy="8"/>
                </a:xfrm>
                <a:custGeom>
                  <a:avLst/>
                  <a:gdLst>
                    <a:gd name="T0" fmla="*/ 0 w 209"/>
                    <a:gd name="T1" fmla="*/ 0 h 61"/>
                    <a:gd name="T2" fmla="*/ 0 w 209"/>
                    <a:gd name="T3" fmla="*/ 0 h 61"/>
                    <a:gd name="T4" fmla="*/ 0 w 209"/>
                    <a:gd name="T5" fmla="*/ 0 h 61"/>
                    <a:gd name="T6" fmla="*/ 0 w 209"/>
                    <a:gd name="T7" fmla="*/ 0 h 61"/>
                    <a:gd name="T8" fmla="*/ 0 w 209"/>
                    <a:gd name="T9" fmla="*/ 0 h 61"/>
                    <a:gd name="T10" fmla="*/ 0 w 209"/>
                    <a:gd name="T11" fmla="*/ 0 h 61"/>
                    <a:gd name="T12" fmla="*/ 0 w 209"/>
                    <a:gd name="T13" fmla="*/ 0 h 6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09" h="61">
                      <a:moveTo>
                        <a:pt x="25" y="0"/>
                      </a:moveTo>
                      <a:lnTo>
                        <a:pt x="0" y="29"/>
                      </a:lnTo>
                      <a:lnTo>
                        <a:pt x="103" y="56"/>
                      </a:lnTo>
                      <a:lnTo>
                        <a:pt x="151" y="61"/>
                      </a:lnTo>
                      <a:lnTo>
                        <a:pt x="209" y="58"/>
                      </a:lnTo>
                      <a:lnTo>
                        <a:pt x="148" y="27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8" name="Freeform 88"/>
                <p:cNvSpPr>
                  <a:spLocks/>
                </p:cNvSpPr>
                <p:nvPr/>
              </p:nvSpPr>
              <p:spPr bwMode="auto">
                <a:xfrm>
                  <a:off x="2648" y="2457"/>
                  <a:ext cx="85" cy="27"/>
                </a:xfrm>
                <a:custGeom>
                  <a:avLst/>
                  <a:gdLst>
                    <a:gd name="T0" fmla="*/ 0 w 597"/>
                    <a:gd name="T1" fmla="*/ 0 h 188"/>
                    <a:gd name="T2" fmla="*/ 0 w 597"/>
                    <a:gd name="T3" fmla="*/ 0 h 188"/>
                    <a:gd name="T4" fmla="*/ 0 w 597"/>
                    <a:gd name="T5" fmla="*/ 0 h 188"/>
                    <a:gd name="T6" fmla="*/ 0 w 597"/>
                    <a:gd name="T7" fmla="*/ 0 h 188"/>
                    <a:gd name="T8" fmla="*/ 0 w 597"/>
                    <a:gd name="T9" fmla="*/ 0 h 188"/>
                    <a:gd name="T10" fmla="*/ 0 w 597"/>
                    <a:gd name="T11" fmla="*/ 0 h 188"/>
                    <a:gd name="T12" fmla="*/ 0 w 597"/>
                    <a:gd name="T13" fmla="*/ 0 h 188"/>
                    <a:gd name="T14" fmla="*/ 0 w 597"/>
                    <a:gd name="T15" fmla="*/ 0 h 188"/>
                    <a:gd name="T16" fmla="*/ 0 w 597"/>
                    <a:gd name="T17" fmla="*/ 0 h 188"/>
                    <a:gd name="T18" fmla="*/ 0 w 597"/>
                    <a:gd name="T19" fmla="*/ 0 h 188"/>
                    <a:gd name="T20" fmla="*/ 0 w 597"/>
                    <a:gd name="T21" fmla="*/ 0 h 188"/>
                    <a:gd name="T22" fmla="*/ 0 w 597"/>
                    <a:gd name="T23" fmla="*/ 0 h 188"/>
                    <a:gd name="T24" fmla="*/ 0 w 597"/>
                    <a:gd name="T25" fmla="*/ 0 h 188"/>
                    <a:gd name="T26" fmla="*/ 0 w 597"/>
                    <a:gd name="T27" fmla="*/ 0 h 188"/>
                    <a:gd name="T28" fmla="*/ 0 w 597"/>
                    <a:gd name="T29" fmla="*/ 0 h 188"/>
                    <a:gd name="T30" fmla="*/ 0 w 597"/>
                    <a:gd name="T31" fmla="*/ 0 h 188"/>
                    <a:gd name="T32" fmla="*/ 0 w 597"/>
                    <a:gd name="T33" fmla="*/ 0 h 188"/>
                    <a:gd name="T34" fmla="*/ 0 w 597"/>
                    <a:gd name="T35" fmla="*/ 0 h 188"/>
                    <a:gd name="T36" fmla="*/ 0 w 597"/>
                    <a:gd name="T37" fmla="*/ 0 h 1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597" h="188">
                      <a:moveTo>
                        <a:pt x="597" y="160"/>
                      </a:moveTo>
                      <a:lnTo>
                        <a:pt x="597" y="131"/>
                      </a:lnTo>
                      <a:lnTo>
                        <a:pt x="519" y="139"/>
                      </a:lnTo>
                      <a:lnTo>
                        <a:pt x="394" y="121"/>
                      </a:lnTo>
                      <a:lnTo>
                        <a:pt x="321" y="104"/>
                      </a:lnTo>
                      <a:lnTo>
                        <a:pt x="183" y="59"/>
                      </a:lnTo>
                      <a:lnTo>
                        <a:pt x="124" y="52"/>
                      </a:lnTo>
                      <a:lnTo>
                        <a:pt x="65" y="31"/>
                      </a:lnTo>
                      <a:lnTo>
                        <a:pt x="35" y="0"/>
                      </a:lnTo>
                      <a:lnTo>
                        <a:pt x="0" y="39"/>
                      </a:lnTo>
                      <a:lnTo>
                        <a:pt x="0" y="119"/>
                      </a:lnTo>
                      <a:lnTo>
                        <a:pt x="43" y="131"/>
                      </a:lnTo>
                      <a:lnTo>
                        <a:pt x="151" y="145"/>
                      </a:lnTo>
                      <a:lnTo>
                        <a:pt x="194" y="150"/>
                      </a:lnTo>
                      <a:lnTo>
                        <a:pt x="265" y="176"/>
                      </a:lnTo>
                      <a:lnTo>
                        <a:pt x="346" y="188"/>
                      </a:lnTo>
                      <a:lnTo>
                        <a:pt x="403" y="188"/>
                      </a:lnTo>
                      <a:lnTo>
                        <a:pt x="492" y="188"/>
                      </a:lnTo>
                      <a:lnTo>
                        <a:pt x="597" y="16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9" name="Freeform 89"/>
                <p:cNvSpPr>
                  <a:spLocks/>
                </p:cNvSpPr>
                <p:nvPr/>
              </p:nvSpPr>
              <p:spPr bwMode="auto">
                <a:xfrm>
                  <a:off x="2654" y="2441"/>
                  <a:ext cx="28" cy="22"/>
                </a:xfrm>
                <a:custGeom>
                  <a:avLst/>
                  <a:gdLst>
                    <a:gd name="T0" fmla="*/ 0 w 196"/>
                    <a:gd name="T1" fmla="*/ 0 h 154"/>
                    <a:gd name="T2" fmla="*/ 0 w 196"/>
                    <a:gd name="T3" fmla="*/ 0 h 154"/>
                    <a:gd name="T4" fmla="*/ 0 w 196"/>
                    <a:gd name="T5" fmla="*/ 0 h 154"/>
                    <a:gd name="T6" fmla="*/ 0 w 196"/>
                    <a:gd name="T7" fmla="*/ 0 h 154"/>
                    <a:gd name="T8" fmla="*/ 0 w 196"/>
                    <a:gd name="T9" fmla="*/ 0 h 154"/>
                    <a:gd name="T10" fmla="*/ 0 w 196"/>
                    <a:gd name="T11" fmla="*/ 0 h 154"/>
                    <a:gd name="T12" fmla="*/ 0 w 196"/>
                    <a:gd name="T13" fmla="*/ 0 h 154"/>
                    <a:gd name="T14" fmla="*/ 0 w 196"/>
                    <a:gd name="T15" fmla="*/ 0 h 154"/>
                    <a:gd name="T16" fmla="*/ 0 w 196"/>
                    <a:gd name="T17" fmla="*/ 0 h 154"/>
                    <a:gd name="T18" fmla="*/ 0 w 196"/>
                    <a:gd name="T19" fmla="*/ 0 h 1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96" h="154">
                      <a:moveTo>
                        <a:pt x="191" y="11"/>
                      </a:moveTo>
                      <a:lnTo>
                        <a:pt x="185" y="86"/>
                      </a:lnTo>
                      <a:lnTo>
                        <a:pt x="196" y="103"/>
                      </a:lnTo>
                      <a:lnTo>
                        <a:pt x="152" y="154"/>
                      </a:lnTo>
                      <a:lnTo>
                        <a:pt x="92" y="154"/>
                      </a:lnTo>
                      <a:lnTo>
                        <a:pt x="24" y="131"/>
                      </a:lnTo>
                      <a:lnTo>
                        <a:pt x="0" y="101"/>
                      </a:lnTo>
                      <a:lnTo>
                        <a:pt x="14" y="80"/>
                      </a:lnTo>
                      <a:lnTo>
                        <a:pt x="18" y="0"/>
                      </a:lnTo>
                      <a:lnTo>
                        <a:pt x="191" y="11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13" name="Group 90"/>
              <p:cNvGrpSpPr>
                <a:grpSpLocks/>
              </p:cNvGrpSpPr>
              <p:nvPr/>
            </p:nvGrpSpPr>
            <p:grpSpPr bwMode="auto">
              <a:xfrm flipH="1">
                <a:off x="3658" y="2929"/>
                <a:ext cx="92" cy="221"/>
                <a:chOff x="2649" y="2361"/>
                <a:chExt cx="37" cy="91"/>
              </a:xfrm>
            </p:grpSpPr>
            <p:sp>
              <p:nvSpPr>
                <p:cNvPr id="73" name="Freeform 91"/>
                <p:cNvSpPr>
                  <a:spLocks/>
                </p:cNvSpPr>
                <p:nvPr/>
              </p:nvSpPr>
              <p:spPr bwMode="auto">
                <a:xfrm>
                  <a:off x="2649" y="2361"/>
                  <a:ext cx="37" cy="91"/>
                </a:xfrm>
                <a:custGeom>
                  <a:avLst/>
                  <a:gdLst>
                    <a:gd name="T0" fmla="*/ 0 w 260"/>
                    <a:gd name="T1" fmla="*/ 0 h 637"/>
                    <a:gd name="T2" fmla="*/ 0 w 260"/>
                    <a:gd name="T3" fmla="*/ 0 h 637"/>
                    <a:gd name="T4" fmla="*/ 0 w 260"/>
                    <a:gd name="T5" fmla="*/ 0 h 637"/>
                    <a:gd name="T6" fmla="*/ 0 w 260"/>
                    <a:gd name="T7" fmla="*/ 0 h 637"/>
                    <a:gd name="T8" fmla="*/ 0 w 260"/>
                    <a:gd name="T9" fmla="*/ 0 h 637"/>
                    <a:gd name="T10" fmla="*/ 0 w 260"/>
                    <a:gd name="T11" fmla="*/ 0 h 637"/>
                    <a:gd name="T12" fmla="*/ 0 w 260"/>
                    <a:gd name="T13" fmla="*/ 0 h 637"/>
                    <a:gd name="T14" fmla="*/ 0 w 260"/>
                    <a:gd name="T15" fmla="*/ 0 h 6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60" h="637">
                      <a:moveTo>
                        <a:pt x="21" y="14"/>
                      </a:moveTo>
                      <a:lnTo>
                        <a:pt x="5" y="230"/>
                      </a:lnTo>
                      <a:lnTo>
                        <a:pt x="9" y="408"/>
                      </a:lnTo>
                      <a:lnTo>
                        <a:pt x="0" y="608"/>
                      </a:lnTo>
                      <a:lnTo>
                        <a:pt x="128" y="637"/>
                      </a:lnTo>
                      <a:lnTo>
                        <a:pt x="252" y="637"/>
                      </a:lnTo>
                      <a:lnTo>
                        <a:pt x="260" y="0"/>
                      </a:lnTo>
                      <a:lnTo>
                        <a:pt x="21" y="14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4" name="Freeform 92"/>
                <p:cNvSpPr>
                  <a:spLocks/>
                </p:cNvSpPr>
                <p:nvPr/>
              </p:nvSpPr>
              <p:spPr bwMode="auto">
                <a:xfrm>
                  <a:off x="2652" y="2362"/>
                  <a:ext cx="32" cy="87"/>
                </a:xfrm>
                <a:custGeom>
                  <a:avLst/>
                  <a:gdLst>
                    <a:gd name="T0" fmla="*/ 0 w 225"/>
                    <a:gd name="T1" fmla="*/ 0 h 612"/>
                    <a:gd name="T2" fmla="*/ 0 w 225"/>
                    <a:gd name="T3" fmla="*/ 0 h 612"/>
                    <a:gd name="T4" fmla="*/ 0 w 225"/>
                    <a:gd name="T5" fmla="*/ 0 h 612"/>
                    <a:gd name="T6" fmla="*/ 0 w 225"/>
                    <a:gd name="T7" fmla="*/ 0 h 612"/>
                    <a:gd name="T8" fmla="*/ 0 w 225"/>
                    <a:gd name="T9" fmla="*/ 0 h 612"/>
                    <a:gd name="T10" fmla="*/ 0 w 225"/>
                    <a:gd name="T11" fmla="*/ 0 h 612"/>
                    <a:gd name="T12" fmla="*/ 0 w 225"/>
                    <a:gd name="T13" fmla="*/ 0 h 612"/>
                    <a:gd name="T14" fmla="*/ 0 w 225"/>
                    <a:gd name="T15" fmla="*/ 0 h 61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25" h="612">
                      <a:moveTo>
                        <a:pt x="20" y="20"/>
                      </a:moveTo>
                      <a:lnTo>
                        <a:pt x="0" y="201"/>
                      </a:lnTo>
                      <a:lnTo>
                        <a:pt x="4" y="346"/>
                      </a:lnTo>
                      <a:lnTo>
                        <a:pt x="4" y="569"/>
                      </a:lnTo>
                      <a:lnTo>
                        <a:pt x="114" y="612"/>
                      </a:lnTo>
                      <a:lnTo>
                        <a:pt x="212" y="612"/>
                      </a:lnTo>
                      <a:lnTo>
                        <a:pt x="225" y="0"/>
                      </a:lnTo>
                      <a:lnTo>
                        <a:pt x="20" y="2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14" name="Group 93"/>
              <p:cNvGrpSpPr>
                <a:grpSpLocks/>
              </p:cNvGrpSpPr>
              <p:nvPr/>
            </p:nvGrpSpPr>
            <p:grpSpPr bwMode="auto">
              <a:xfrm flipH="1">
                <a:off x="3477" y="3152"/>
                <a:ext cx="226" cy="112"/>
                <a:chOff x="2668" y="2453"/>
                <a:chExt cx="90" cy="46"/>
              </a:xfrm>
            </p:grpSpPr>
            <p:sp>
              <p:nvSpPr>
                <p:cNvPr id="68" name="Freeform 94"/>
                <p:cNvSpPr>
                  <a:spLocks/>
                </p:cNvSpPr>
                <p:nvPr/>
              </p:nvSpPr>
              <p:spPr bwMode="auto">
                <a:xfrm>
                  <a:off x="2668" y="2453"/>
                  <a:ext cx="90" cy="46"/>
                </a:xfrm>
                <a:custGeom>
                  <a:avLst/>
                  <a:gdLst>
                    <a:gd name="T0" fmla="*/ 0 w 627"/>
                    <a:gd name="T1" fmla="*/ 0 h 320"/>
                    <a:gd name="T2" fmla="*/ 0 w 627"/>
                    <a:gd name="T3" fmla="*/ 0 h 320"/>
                    <a:gd name="T4" fmla="*/ 0 w 627"/>
                    <a:gd name="T5" fmla="*/ 0 h 320"/>
                    <a:gd name="T6" fmla="*/ 0 w 627"/>
                    <a:gd name="T7" fmla="*/ 0 h 320"/>
                    <a:gd name="T8" fmla="*/ 0 w 627"/>
                    <a:gd name="T9" fmla="*/ 0 h 320"/>
                    <a:gd name="T10" fmla="*/ 0 w 627"/>
                    <a:gd name="T11" fmla="*/ 0 h 320"/>
                    <a:gd name="T12" fmla="*/ 0 w 627"/>
                    <a:gd name="T13" fmla="*/ 0 h 320"/>
                    <a:gd name="T14" fmla="*/ 0 w 627"/>
                    <a:gd name="T15" fmla="*/ 0 h 320"/>
                    <a:gd name="T16" fmla="*/ 0 w 627"/>
                    <a:gd name="T17" fmla="*/ 0 h 320"/>
                    <a:gd name="T18" fmla="*/ 0 w 627"/>
                    <a:gd name="T19" fmla="*/ 0 h 320"/>
                    <a:gd name="T20" fmla="*/ 0 w 627"/>
                    <a:gd name="T21" fmla="*/ 0 h 320"/>
                    <a:gd name="T22" fmla="*/ 0 w 627"/>
                    <a:gd name="T23" fmla="*/ 0 h 320"/>
                    <a:gd name="T24" fmla="*/ 0 w 627"/>
                    <a:gd name="T25" fmla="*/ 0 h 320"/>
                    <a:gd name="T26" fmla="*/ 0 w 627"/>
                    <a:gd name="T27" fmla="*/ 0 h 320"/>
                    <a:gd name="T28" fmla="*/ 0 w 627"/>
                    <a:gd name="T29" fmla="*/ 0 h 320"/>
                    <a:gd name="T30" fmla="*/ 0 w 627"/>
                    <a:gd name="T31" fmla="*/ 0 h 320"/>
                    <a:gd name="T32" fmla="*/ 0 w 627"/>
                    <a:gd name="T33" fmla="*/ 0 h 320"/>
                    <a:gd name="T34" fmla="*/ 0 w 627"/>
                    <a:gd name="T35" fmla="*/ 0 h 320"/>
                    <a:gd name="T36" fmla="*/ 0 w 627"/>
                    <a:gd name="T37" fmla="*/ 0 h 320"/>
                    <a:gd name="T38" fmla="*/ 0 w 627"/>
                    <a:gd name="T39" fmla="*/ 0 h 320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0" t="0" r="r" b="b"/>
                  <a:pathLst>
                    <a:path w="627" h="320">
                      <a:moveTo>
                        <a:pt x="255" y="12"/>
                      </a:moveTo>
                      <a:lnTo>
                        <a:pt x="249" y="93"/>
                      </a:lnTo>
                      <a:lnTo>
                        <a:pt x="413" y="171"/>
                      </a:lnTo>
                      <a:lnTo>
                        <a:pt x="551" y="204"/>
                      </a:lnTo>
                      <a:lnTo>
                        <a:pt x="627" y="237"/>
                      </a:lnTo>
                      <a:lnTo>
                        <a:pt x="623" y="282"/>
                      </a:lnTo>
                      <a:lnTo>
                        <a:pt x="524" y="309"/>
                      </a:lnTo>
                      <a:lnTo>
                        <a:pt x="375" y="320"/>
                      </a:lnTo>
                      <a:lnTo>
                        <a:pt x="249" y="298"/>
                      </a:lnTo>
                      <a:lnTo>
                        <a:pt x="173" y="276"/>
                      </a:lnTo>
                      <a:lnTo>
                        <a:pt x="168" y="300"/>
                      </a:lnTo>
                      <a:lnTo>
                        <a:pt x="68" y="298"/>
                      </a:lnTo>
                      <a:lnTo>
                        <a:pt x="7" y="287"/>
                      </a:lnTo>
                      <a:lnTo>
                        <a:pt x="7" y="243"/>
                      </a:lnTo>
                      <a:lnTo>
                        <a:pt x="0" y="218"/>
                      </a:lnTo>
                      <a:lnTo>
                        <a:pt x="0" y="156"/>
                      </a:lnTo>
                      <a:lnTo>
                        <a:pt x="19" y="122"/>
                      </a:lnTo>
                      <a:lnTo>
                        <a:pt x="50" y="84"/>
                      </a:lnTo>
                      <a:lnTo>
                        <a:pt x="57" y="0"/>
                      </a:lnTo>
                      <a:lnTo>
                        <a:pt x="255" y="1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" name="Freeform 95"/>
                <p:cNvSpPr>
                  <a:spLocks/>
                </p:cNvSpPr>
                <p:nvPr/>
              </p:nvSpPr>
              <p:spPr bwMode="auto">
                <a:xfrm>
                  <a:off x="2698" y="2470"/>
                  <a:ext cx="27" cy="14"/>
                </a:xfrm>
                <a:custGeom>
                  <a:avLst/>
                  <a:gdLst>
                    <a:gd name="T0" fmla="*/ 0 w 187"/>
                    <a:gd name="T1" fmla="*/ 0 h 99"/>
                    <a:gd name="T2" fmla="*/ 0 w 187"/>
                    <a:gd name="T3" fmla="*/ 0 h 99"/>
                    <a:gd name="T4" fmla="*/ 0 w 187"/>
                    <a:gd name="T5" fmla="*/ 0 h 99"/>
                    <a:gd name="T6" fmla="*/ 0 w 187"/>
                    <a:gd name="T7" fmla="*/ 0 h 99"/>
                    <a:gd name="T8" fmla="*/ 0 w 187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7" h="99">
                      <a:moveTo>
                        <a:pt x="47" y="0"/>
                      </a:moveTo>
                      <a:lnTo>
                        <a:pt x="0" y="54"/>
                      </a:lnTo>
                      <a:lnTo>
                        <a:pt x="167" y="99"/>
                      </a:lnTo>
                      <a:lnTo>
                        <a:pt x="187" y="63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0" name="Freeform 96"/>
                <p:cNvSpPr>
                  <a:spLocks/>
                </p:cNvSpPr>
                <p:nvPr/>
              </p:nvSpPr>
              <p:spPr bwMode="auto">
                <a:xfrm>
                  <a:off x="2725" y="2480"/>
                  <a:ext cx="30" cy="8"/>
                </a:xfrm>
                <a:custGeom>
                  <a:avLst/>
                  <a:gdLst>
                    <a:gd name="T0" fmla="*/ 0 w 212"/>
                    <a:gd name="T1" fmla="*/ 0 h 59"/>
                    <a:gd name="T2" fmla="*/ 0 w 212"/>
                    <a:gd name="T3" fmla="*/ 0 h 59"/>
                    <a:gd name="T4" fmla="*/ 0 w 212"/>
                    <a:gd name="T5" fmla="*/ 0 h 59"/>
                    <a:gd name="T6" fmla="*/ 0 w 212"/>
                    <a:gd name="T7" fmla="*/ 0 h 59"/>
                    <a:gd name="T8" fmla="*/ 0 w 212"/>
                    <a:gd name="T9" fmla="*/ 0 h 59"/>
                    <a:gd name="T10" fmla="*/ 0 w 212"/>
                    <a:gd name="T11" fmla="*/ 0 h 59"/>
                    <a:gd name="T12" fmla="*/ 0 w 212"/>
                    <a:gd name="T13" fmla="*/ 0 h 5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2" h="59">
                      <a:moveTo>
                        <a:pt x="24" y="0"/>
                      </a:moveTo>
                      <a:lnTo>
                        <a:pt x="0" y="27"/>
                      </a:lnTo>
                      <a:lnTo>
                        <a:pt x="104" y="53"/>
                      </a:lnTo>
                      <a:lnTo>
                        <a:pt x="153" y="59"/>
                      </a:lnTo>
                      <a:lnTo>
                        <a:pt x="212" y="55"/>
                      </a:lnTo>
                      <a:lnTo>
                        <a:pt x="150" y="25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1" name="Freeform 97"/>
                <p:cNvSpPr>
                  <a:spLocks/>
                </p:cNvSpPr>
                <p:nvPr/>
              </p:nvSpPr>
              <p:spPr bwMode="auto">
                <a:xfrm>
                  <a:off x="2669" y="2470"/>
                  <a:ext cx="87" cy="27"/>
                </a:xfrm>
                <a:custGeom>
                  <a:avLst/>
                  <a:gdLst>
                    <a:gd name="T0" fmla="*/ 0 w 605"/>
                    <a:gd name="T1" fmla="*/ 0 h 189"/>
                    <a:gd name="T2" fmla="*/ 0 w 605"/>
                    <a:gd name="T3" fmla="*/ 0 h 189"/>
                    <a:gd name="T4" fmla="*/ 0 w 605"/>
                    <a:gd name="T5" fmla="*/ 0 h 189"/>
                    <a:gd name="T6" fmla="*/ 0 w 605"/>
                    <a:gd name="T7" fmla="*/ 0 h 189"/>
                    <a:gd name="T8" fmla="*/ 0 w 605"/>
                    <a:gd name="T9" fmla="*/ 0 h 189"/>
                    <a:gd name="T10" fmla="*/ 0 w 605"/>
                    <a:gd name="T11" fmla="*/ 0 h 189"/>
                    <a:gd name="T12" fmla="*/ 0 w 605"/>
                    <a:gd name="T13" fmla="*/ 0 h 189"/>
                    <a:gd name="T14" fmla="*/ 0 w 605"/>
                    <a:gd name="T15" fmla="*/ 0 h 189"/>
                    <a:gd name="T16" fmla="*/ 0 w 605"/>
                    <a:gd name="T17" fmla="*/ 0 h 189"/>
                    <a:gd name="T18" fmla="*/ 0 w 605"/>
                    <a:gd name="T19" fmla="*/ 0 h 189"/>
                    <a:gd name="T20" fmla="*/ 0 w 605"/>
                    <a:gd name="T21" fmla="*/ 0 h 189"/>
                    <a:gd name="T22" fmla="*/ 0 w 605"/>
                    <a:gd name="T23" fmla="*/ 0 h 189"/>
                    <a:gd name="T24" fmla="*/ 0 w 605"/>
                    <a:gd name="T25" fmla="*/ 0 h 189"/>
                    <a:gd name="T26" fmla="*/ 0 w 605"/>
                    <a:gd name="T27" fmla="*/ 0 h 189"/>
                    <a:gd name="T28" fmla="*/ 0 w 605"/>
                    <a:gd name="T29" fmla="*/ 0 h 189"/>
                    <a:gd name="T30" fmla="*/ 0 w 605"/>
                    <a:gd name="T31" fmla="*/ 0 h 189"/>
                    <a:gd name="T32" fmla="*/ 0 w 605"/>
                    <a:gd name="T33" fmla="*/ 0 h 189"/>
                    <a:gd name="T34" fmla="*/ 0 w 605"/>
                    <a:gd name="T35" fmla="*/ 0 h 189"/>
                    <a:gd name="T36" fmla="*/ 0 w 605"/>
                    <a:gd name="T37" fmla="*/ 0 h 18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05" h="189">
                      <a:moveTo>
                        <a:pt x="605" y="160"/>
                      </a:moveTo>
                      <a:lnTo>
                        <a:pt x="605" y="132"/>
                      </a:lnTo>
                      <a:lnTo>
                        <a:pt x="526" y="140"/>
                      </a:lnTo>
                      <a:lnTo>
                        <a:pt x="398" y="122"/>
                      </a:lnTo>
                      <a:lnTo>
                        <a:pt x="326" y="105"/>
                      </a:lnTo>
                      <a:lnTo>
                        <a:pt x="187" y="59"/>
                      </a:lnTo>
                      <a:lnTo>
                        <a:pt x="125" y="54"/>
                      </a:lnTo>
                      <a:lnTo>
                        <a:pt x="66" y="32"/>
                      </a:lnTo>
                      <a:lnTo>
                        <a:pt x="35" y="0"/>
                      </a:lnTo>
                      <a:lnTo>
                        <a:pt x="0" y="40"/>
                      </a:lnTo>
                      <a:lnTo>
                        <a:pt x="0" y="120"/>
                      </a:lnTo>
                      <a:lnTo>
                        <a:pt x="45" y="132"/>
                      </a:lnTo>
                      <a:lnTo>
                        <a:pt x="153" y="145"/>
                      </a:lnTo>
                      <a:lnTo>
                        <a:pt x="197" y="152"/>
                      </a:lnTo>
                      <a:lnTo>
                        <a:pt x="268" y="177"/>
                      </a:lnTo>
                      <a:lnTo>
                        <a:pt x="350" y="189"/>
                      </a:lnTo>
                      <a:lnTo>
                        <a:pt x="408" y="189"/>
                      </a:lnTo>
                      <a:lnTo>
                        <a:pt x="500" y="189"/>
                      </a:lnTo>
                      <a:lnTo>
                        <a:pt x="605" y="16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2" name="Freeform 98"/>
                <p:cNvSpPr>
                  <a:spLocks/>
                </p:cNvSpPr>
                <p:nvPr/>
              </p:nvSpPr>
              <p:spPr bwMode="auto">
                <a:xfrm>
                  <a:off x="2675" y="2454"/>
                  <a:ext cx="29" cy="22"/>
                </a:xfrm>
                <a:custGeom>
                  <a:avLst/>
                  <a:gdLst>
                    <a:gd name="T0" fmla="*/ 0 w 200"/>
                    <a:gd name="T1" fmla="*/ 0 h 153"/>
                    <a:gd name="T2" fmla="*/ 0 w 200"/>
                    <a:gd name="T3" fmla="*/ 0 h 153"/>
                    <a:gd name="T4" fmla="*/ 0 w 200"/>
                    <a:gd name="T5" fmla="*/ 0 h 153"/>
                    <a:gd name="T6" fmla="*/ 0 w 200"/>
                    <a:gd name="T7" fmla="*/ 0 h 153"/>
                    <a:gd name="T8" fmla="*/ 0 w 200"/>
                    <a:gd name="T9" fmla="*/ 0 h 153"/>
                    <a:gd name="T10" fmla="*/ 0 w 200"/>
                    <a:gd name="T11" fmla="*/ 0 h 153"/>
                    <a:gd name="T12" fmla="*/ 0 w 200"/>
                    <a:gd name="T13" fmla="*/ 0 h 153"/>
                    <a:gd name="T14" fmla="*/ 0 w 200"/>
                    <a:gd name="T15" fmla="*/ 0 h 153"/>
                    <a:gd name="T16" fmla="*/ 0 w 200"/>
                    <a:gd name="T17" fmla="*/ 0 h 153"/>
                    <a:gd name="T18" fmla="*/ 0 w 200"/>
                    <a:gd name="T19" fmla="*/ 0 h 15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00" h="153">
                      <a:moveTo>
                        <a:pt x="193" y="11"/>
                      </a:moveTo>
                      <a:lnTo>
                        <a:pt x="187" y="85"/>
                      </a:lnTo>
                      <a:lnTo>
                        <a:pt x="200" y="103"/>
                      </a:lnTo>
                      <a:lnTo>
                        <a:pt x="155" y="153"/>
                      </a:lnTo>
                      <a:lnTo>
                        <a:pt x="94" y="153"/>
                      </a:lnTo>
                      <a:lnTo>
                        <a:pt x="25" y="130"/>
                      </a:lnTo>
                      <a:lnTo>
                        <a:pt x="0" y="101"/>
                      </a:lnTo>
                      <a:lnTo>
                        <a:pt x="14" y="80"/>
                      </a:lnTo>
                      <a:lnTo>
                        <a:pt x="18" y="0"/>
                      </a:lnTo>
                      <a:lnTo>
                        <a:pt x="193" y="11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15" name="Rectangle 99"/>
              <p:cNvSpPr>
                <a:spLocks noChangeArrowheads="1"/>
              </p:cNvSpPr>
              <p:nvPr/>
            </p:nvSpPr>
            <p:spPr bwMode="auto">
              <a:xfrm flipH="1">
                <a:off x="3868" y="2951"/>
                <a:ext cx="75" cy="233"/>
              </a:xfrm>
              <a:prstGeom prst="rect">
                <a:avLst/>
              </a:prstGeom>
              <a:solidFill>
                <a:srgbClr val="606060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16" name="Group 100"/>
              <p:cNvGrpSpPr>
                <a:grpSpLocks/>
              </p:cNvGrpSpPr>
              <p:nvPr/>
            </p:nvGrpSpPr>
            <p:grpSpPr bwMode="auto">
              <a:xfrm flipH="1">
                <a:off x="3710" y="2866"/>
                <a:ext cx="353" cy="121"/>
                <a:chOff x="2524" y="2335"/>
                <a:chExt cx="141" cy="50"/>
              </a:xfrm>
            </p:grpSpPr>
            <p:sp>
              <p:nvSpPr>
                <p:cNvPr id="66" name="Freeform 101"/>
                <p:cNvSpPr>
                  <a:spLocks/>
                </p:cNvSpPr>
                <p:nvPr/>
              </p:nvSpPr>
              <p:spPr bwMode="auto">
                <a:xfrm>
                  <a:off x="2524" y="2335"/>
                  <a:ext cx="141" cy="50"/>
                </a:xfrm>
                <a:custGeom>
                  <a:avLst/>
                  <a:gdLst>
                    <a:gd name="T0" fmla="*/ 0 w 987"/>
                    <a:gd name="T1" fmla="*/ 0 h 347"/>
                    <a:gd name="T2" fmla="*/ 0 w 987"/>
                    <a:gd name="T3" fmla="*/ 0 h 347"/>
                    <a:gd name="T4" fmla="*/ 0 w 987"/>
                    <a:gd name="T5" fmla="*/ 0 h 347"/>
                    <a:gd name="T6" fmla="*/ 0 w 987"/>
                    <a:gd name="T7" fmla="*/ 0 h 347"/>
                    <a:gd name="T8" fmla="*/ 0 w 987"/>
                    <a:gd name="T9" fmla="*/ 0 h 347"/>
                    <a:gd name="T10" fmla="*/ 0 w 987"/>
                    <a:gd name="T11" fmla="*/ 0 h 347"/>
                    <a:gd name="T12" fmla="*/ 0 w 987"/>
                    <a:gd name="T13" fmla="*/ 0 h 347"/>
                    <a:gd name="T14" fmla="*/ 0 w 987"/>
                    <a:gd name="T15" fmla="*/ 0 h 34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987" h="347">
                      <a:moveTo>
                        <a:pt x="987" y="181"/>
                      </a:moveTo>
                      <a:lnTo>
                        <a:pt x="981" y="289"/>
                      </a:lnTo>
                      <a:lnTo>
                        <a:pt x="656" y="347"/>
                      </a:lnTo>
                      <a:lnTo>
                        <a:pt x="298" y="347"/>
                      </a:lnTo>
                      <a:lnTo>
                        <a:pt x="17" y="259"/>
                      </a:lnTo>
                      <a:lnTo>
                        <a:pt x="0" y="9"/>
                      </a:lnTo>
                      <a:lnTo>
                        <a:pt x="557" y="0"/>
                      </a:lnTo>
                      <a:lnTo>
                        <a:pt x="987" y="181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7" name="Freeform 102"/>
                <p:cNvSpPr>
                  <a:spLocks/>
                </p:cNvSpPr>
                <p:nvPr/>
              </p:nvSpPr>
              <p:spPr bwMode="auto">
                <a:xfrm>
                  <a:off x="2527" y="2354"/>
                  <a:ext cx="135" cy="28"/>
                </a:xfrm>
                <a:custGeom>
                  <a:avLst/>
                  <a:gdLst>
                    <a:gd name="T0" fmla="*/ 0 w 940"/>
                    <a:gd name="T1" fmla="*/ 0 h 199"/>
                    <a:gd name="T2" fmla="*/ 0 w 940"/>
                    <a:gd name="T3" fmla="*/ 0 h 199"/>
                    <a:gd name="T4" fmla="*/ 0 w 940"/>
                    <a:gd name="T5" fmla="*/ 0 h 199"/>
                    <a:gd name="T6" fmla="*/ 0 w 940"/>
                    <a:gd name="T7" fmla="*/ 0 h 199"/>
                    <a:gd name="T8" fmla="*/ 0 w 940"/>
                    <a:gd name="T9" fmla="*/ 0 h 199"/>
                    <a:gd name="T10" fmla="*/ 0 w 940"/>
                    <a:gd name="T11" fmla="*/ 0 h 199"/>
                    <a:gd name="T12" fmla="*/ 0 w 940"/>
                    <a:gd name="T13" fmla="*/ 0 h 199"/>
                    <a:gd name="T14" fmla="*/ 0 w 940"/>
                    <a:gd name="T15" fmla="*/ 0 h 199"/>
                    <a:gd name="T16" fmla="*/ 0 w 940"/>
                    <a:gd name="T17" fmla="*/ 0 h 19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940" h="199">
                      <a:moveTo>
                        <a:pt x="940" y="68"/>
                      </a:moveTo>
                      <a:lnTo>
                        <a:pt x="935" y="146"/>
                      </a:lnTo>
                      <a:lnTo>
                        <a:pt x="643" y="199"/>
                      </a:lnTo>
                      <a:lnTo>
                        <a:pt x="263" y="199"/>
                      </a:lnTo>
                      <a:lnTo>
                        <a:pt x="0" y="107"/>
                      </a:lnTo>
                      <a:lnTo>
                        <a:pt x="0" y="0"/>
                      </a:lnTo>
                      <a:lnTo>
                        <a:pt x="252" y="107"/>
                      </a:lnTo>
                      <a:lnTo>
                        <a:pt x="638" y="112"/>
                      </a:lnTo>
                      <a:lnTo>
                        <a:pt x="940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17" name="Freeform 103"/>
              <p:cNvSpPr>
                <a:spLocks/>
              </p:cNvSpPr>
              <p:nvPr/>
            </p:nvSpPr>
            <p:spPr bwMode="auto">
              <a:xfrm flipH="1">
                <a:off x="3592" y="2740"/>
                <a:ext cx="481" cy="437"/>
              </a:xfrm>
              <a:custGeom>
                <a:avLst/>
                <a:gdLst>
                  <a:gd name="T0" fmla="*/ 3 w 1344"/>
                  <a:gd name="T1" fmla="*/ 1 h 1258"/>
                  <a:gd name="T2" fmla="*/ 3 w 1344"/>
                  <a:gd name="T3" fmla="*/ 1 h 1258"/>
                  <a:gd name="T4" fmla="*/ 3 w 1344"/>
                  <a:gd name="T5" fmla="*/ 1 h 1258"/>
                  <a:gd name="T6" fmla="*/ 3 w 1344"/>
                  <a:gd name="T7" fmla="*/ 1 h 1258"/>
                  <a:gd name="T8" fmla="*/ 3 w 1344"/>
                  <a:gd name="T9" fmla="*/ 0 h 1258"/>
                  <a:gd name="T10" fmla="*/ 3 w 1344"/>
                  <a:gd name="T11" fmla="*/ 0 h 1258"/>
                  <a:gd name="T12" fmla="*/ 2 w 1344"/>
                  <a:gd name="T13" fmla="*/ 0 h 1258"/>
                  <a:gd name="T14" fmla="*/ 2 w 1344"/>
                  <a:gd name="T15" fmla="*/ 0 h 1258"/>
                  <a:gd name="T16" fmla="*/ 2 w 1344"/>
                  <a:gd name="T17" fmla="*/ 0 h 1258"/>
                  <a:gd name="T18" fmla="*/ 1 w 1344"/>
                  <a:gd name="T19" fmla="*/ 0 h 1258"/>
                  <a:gd name="T20" fmla="*/ 1 w 1344"/>
                  <a:gd name="T21" fmla="*/ 0 h 1258"/>
                  <a:gd name="T22" fmla="*/ 1 w 1344"/>
                  <a:gd name="T23" fmla="*/ 0 h 1258"/>
                  <a:gd name="T24" fmla="*/ 1 w 1344"/>
                  <a:gd name="T25" fmla="*/ 0 h 1258"/>
                  <a:gd name="T26" fmla="*/ 1 w 1344"/>
                  <a:gd name="T27" fmla="*/ 0 h 1258"/>
                  <a:gd name="T28" fmla="*/ 1 w 1344"/>
                  <a:gd name="T29" fmla="*/ 0 h 1258"/>
                  <a:gd name="T30" fmla="*/ 1 w 1344"/>
                  <a:gd name="T31" fmla="*/ 0 h 1258"/>
                  <a:gd name="T32" fmla="*/ 1 w 1344"/>
                  <a:gd name="T33" fmla="*/ 0 h 1258"/>
                  <a:gd name="T34" fmla="*/ 1 w 1344"/>
                  <a:gd name="T35" fmla="*/ 0 h 1258"/>
                  <a:gd name="T36" fmla="*/ 1 w 1344"/>
                  <a:gd name="T37" fmla="*/ 0 h 1258"/>
                  <a:gd name="T38" fmla="*/ 1 w 1344"/>
                  <a:gd name="T39" fmla="*/ 0 h 1258"/>
                  <a:gd name="T40" fmla="*/ 0 w 1344"/>
                  <a:gd name="T41" fmla="*/ 0 h 1258"/>
                  <a:gd name="T42" fmla="*/ 0 w 1344"/>
                  <a:gd name="T43" fmla="*/ 0 h 1258"/>
                  <a:gd name="T44" fmla="*/ 0 w 1344"/>
                  <a:gd name="T45" fmla="*/ 0 h 1258"/>
                  <a:gd name="T46" fmla="*/ 0 w 1344"/>
                  <a:gd name="T47" fmla="*/ 0 h 1258"/>
                  <a:gd name="T48" fmla="*/ 0 w 1344"/>
                  <a:gd name="T49" fmla="*/ 0 h 1258"/>
                  <a:gd name="T50" fmla="*/ 0 w 1344"/>
                  <a:gd name="T51" fmla="*/ 0 h 1258"/>
                  <a:gd name="T52" fmla="*/ 0 w 1344"/>
                  <a:gd name="T53" fmla="*/ 1 h 1258"/>
                  <a:gd name="T54" fmla="*/ 0 w 1344"/>
                  <a:gd name="T55" fmla="*/ 1 h 1258"/>
                  <a:gd name="T56" fmla="*/ 0 w 1344"/>
                  <a:gd name="T57" fmla="*/ 1 h 1258"/>
                  <a:gd name="T58" fmla="*/ 0 w 1344"/>
                  <a:gd name="T59" fmla="*/ 1 h 1258"/>
                  <a:gd name="T60" fmla="*/ 0 w 1344"/>
                  <a:gd name="T61" fmla="*/ 1 h 1258"/>
                  <a:gd name="T62" fmla="*/ 0 w 1344"/>
                  <a:gd name="T63" fmla="*/ 1 h 1258"/>
                  <a:gd name="T64" fmla="*/ 0 w 1344"/>
                  <a:gd name="T65" fmla="*/ 1 h 1258"/>
                  <a:gd name="T66" fmla="*/ 0 w 1344"/>
                  <a:gd name="T67" fmla="*/ 1 h 1258"/>
                  <a:gd name="T68" fmla="*/ 0 w 1344"/>
                  <a:gd name="T69" fmla="*/ 1 h 1258"/>
                  <a:gd name="T70" fmla="*/ 1 w 1344"/>
                  <a:gd name="T71" fmla="*/ 1 h 1258"/>
                  <a:gd name="T72" fmla="*/ 1 w 1344"/>
                  <a:gd name="T73" fmla="*/ 1 h 1258"/>
                  <a:gd name="T74" fmla="*/ 1 w 1344"/>
                  <a:gd name="T75" fmla="*/ 1 h 1258"/>
                  <a:gd name="T76" fmla="*/ 1 w 1344"/>
                  <a:gd name="T77" fmla="*/ 1 h 1258"/>
                  <a:gd name="T78" fmla="*/ 1 w 1344"/>
                  <a:gd name="T79" fmla="*/ 1 h 1258"/>
                  <a:gd name="T80" fmla="*/ 1 w 1344"/>
                  <a:gd name="T81" fmla="*/ 1 h 1258"/>
                  <a:gd name="T82" fmla="*/ 1 w 1344"/>
                  <a:gd name="T83" fmla="*/ 1 h 1258"/>
                  <a:gd name="T84" fmla="*/ 2 w 1344"/>
                  <a:gd name="T85" fmla="*/ 1 h 1258"/>
                  <a:gd name="T86" fmla="*/ 2 w 1344"/>
                  <a:gd name="T87" fmla="*/ 1 h 1258"/>
                  <a:gd name="T88" fmla="*/ 2 w 1344"/>
                  <a:gd name="T89" fmla="*/ 1 h 1258"/>
                  <a:gd name="T90" fmla="*/ 2 w 1344"/>
                  <a:gd name="T91" fmla="*/ 1 h 1258"/>
                  <a:gd name="T92" fmla="*/ 2 w 1344"/>
                  <a:gd name="T93" fmla="*/ 2 h 1258"/>
                  <a:gd name="T94" fmla="*/ 2 w 1344"/>
                  <a:gd name="T95" fmla="*/ 2 h 1258"/>
                  <a:gd name="T96" fmla="*/ 2 w 1344"/>
                  <a:gd name="T97" fmla="*/ 2 h 1258"/>
                  <a:gd name="T98" fmla="*/ 2 w 1344"/>
                  <a:gd name="T99" fmla="*/ 2 h 1258"/>
                  <a:gd name="T100" fmla="*/ 3 w 1344"/>
                  <a:gd name="T101" fmla="*/ 2 h 1258"/>
                  <a:gd name="T102" fmla="*/ 3 w 1344"/>
                  <a:gd name="T103" fmla="*/ 2 h 1258"/>
                  <a:gd name="T104" fmla="*/ 3 w 1344"/>
                  <a:gd name="T105" fmla="*/ 2 h 1258"/>
                  <a:gd name="T106" fmla="*/ 3 w 1344"/>
                  <a:gd name="T107" fmla="*/ 2 h 1258"/>
                  <a:gd name="T108" fmla="*/ 3 w 1344"/>
                  <a:gd name="T109" fmla="*/ 2 h 1258"/>
                  <a:gd name="T110" fmla="*/ 3 w 1344"/>
                  <a:gd name="T111" fmla="*/ 1 h 1258"/>
                  <a:gd name="T112" fmla="*/ 3 w 1344"/>
                  <a:gd name="T113" fmla="*/ 1 h 125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344" h="1258">
                    <a:moveTo>
                      <a:pt x="1338" y="708"/>
                    </a:moveTo>
                    <a:lnTo>
                      <a:pt x="1331" y="582"/>
                    </a:lnTo>
                    <a:lnTo>
                      <a:pt x="1333" y="448"/>
                    </a:lnTo>
                    <a:lnTo>
                      <a:pt x="1328" y="346"/>
                    </a:lnTo>
                    <a:lnTo>
                      <a:pt x="1270" y="284"/>
                    </a:lnTo>
                    <a:lnTo>
                      <a:pt x="1200" y="249"/>
                    </a:lnTo>
                    <a:lnTo>
                      <a:pt x="1040" y="191"/>
                    </a:lnTo>
                    <a:lnTo>
                      <a:pt x="805" y="134"/>
                    </a:lnTo>
                    <a:lnTo>
                      <a:pt x="760" y="130"/>
                    </a:lnTo>
                    <a:lnTo>
                      <a:pt x="729" y="134"/>
                    </a:lnTo>
                    <a:lnTo>
                      <a:pt x="722" y="121"/>
                    </a:lnTo>
                    <a:lnTo>
                      <a:pt x="708" y="109"/>
                    </a:lnTo>
                    <a:lnTo>
                      <a:pt x="693" y="112"/>
                    </a:lnTo>
                    <a:lnTo>
                      <a:pt x="673" y="113"/>
                    </a:lnTo>
                    <a:lnTo>
                      <a:pt x="665" y="90"/>
                    </a:lnTo>
                    <a:lnTo>
                      <a:pt x="647" y="76"/>
                    </a:lnTo>
                    <a:lnTo>
                      <a:pt x="628" y="73"/>
                    </a:lnTo>
                    <a:lnTo>
                      <a:pt x="605" y="73"/>
                    </a:lnTo>
                    <a:lnTo>
                      <a:pt x="608" y="53"/>
                    </a:lnTo>
                    <a:lnTo>
                      <a:pt x="580" y="0"/>
                    </a:lnTo>
                    <a:lnTo>
                      <a:pt x="32" y="14"/>
                    </a:lnTo>
                    <a:lnTo>
                      <a:pt x="35" y="71"/>
                    </a:lnTo>
                    <a:lnTo>
                      <a:pt x="24" y="121"/>
                    </a:lnTo>
                    <a:lnTo>
                      <a:pt x="16" y="157"/>
                    </a:lnTo>
                    <a:lnTo>
                      <a:pt x="7" y="202"/>
                    </a:lnTo>
                    <a:lnTo>
                      <a:pt x="0" y="275"/>
                    </a:lnTo>
                    <a:lnTo>
                      <a:pt x="8" y="318"/>
                    </a:lnTo>
                    <a:lnTo>
                      <a:pt x="24" y="358"/>
                    </a:lnTo>
                    <a:lnTo>
                      <a:pt x="44" y="393"/>
                    </a:lnTo>
                    <a:lnTo>
                      <a:pt x="69" y="405"/>
                    </a:lnTo>
                    <a:lnTo>
                      <a:pt x="109" y="416"/>
                    </a:lnTo>
                    <a:lnTo>
                      <a:pt x="161" y="434"/>
                    </a:lnTo>
                    <a:lnTo>
                      <a:pt x="185" y="461"/>
                    </a:lnTo>
                    <a:lnTo>
                      <a:pt x="214" y="486"/>
                    </a:lnTo>
                    <a:lnTo>
                      <a:pt x="257" y="506"/>
                    </a:lnTo>
                    <a:lnTo>
                      <a:pt x="310" y="523"/>
                    </a:lnTo>
                    <a:lnTo>
                      <a:pt x="393" y="533"/>
                    </a:lnTo>
                    <a:lnTo>
                      <a:pt x="464" y="533"/>
                    </a:lnTo>
                    <a:lnTo>
                      <a:pt x="518" y="527"/>
                    </a:lnTo>
                    <a:lnTo>
                      <a:pt x="568" y="523"/>
                    </a:lnTo>
                    <a:lnTo>
                      <a:pt x="605" y="542"/>
                    </a:lnTo>
                    <a:lnTo>
                      <a:pt x="676" y="538"/>
                    </a:lnTo>
                    <a:lnTo>
                      <a:pt x="962" y="579"/>
                    </a:lnTo>
                    <a:lnTo>
                      <a:pt x="1039" y="588"/>
                    </a:lnTo>
                    <a:lnTo>
                      <a:pt x="1011" y="758"/>
                    </a:lnTo>
                    <a:lnTo>
                      <a:pt x="1008" y="845"/>
                    </a:lnTo>
                    <a:lnTo>
                      <a:pt x="1025" y="957"/>
                    </a:lnTo>
                    <a:lnTo>
                      <a:pt x="1042" y="1088"/>
                    </a:lnTo>
                    <a:lnTo>
                      <a:pt x="1042" y="1223"/>
                    </a:lnTo>
                    <a:lnTo>
                      <a:pt x="1109" y="1243"/>
                    </a:lnTo>
                    <a:lnTo>
                      <a:pt x="1194" y="1252"/>
                    </a:lnTo>
                    <a:lnTo>
                      <a:pt x="1266" y="1258"/>
                    </a:lnTo>
                    <a:lnTo>
                      <a:pt x="1344" y="1249"/>
                    </a:lnTo>
                    <a:lnTo>
                      <a:pt x="1338" y="1124"/>
                    </a:lnTo>
                    <a:lnTo>
                      <a:pt x="1338" y="919"/>
                    </a:lnTo>
                    <a:lnTo>
                      <a:pt x="1338" y="740"/>
                    </a:lnTo>
                    <a:lnTo>
                      <a:pt x="1338" y="708"/>
                    </a:lnTo>
                    <a:close/>
                  </a:path>
                </a:pathLst>
              </a:custGeom>
              <a:solidFill>
                <a:srgbClr val="60606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8" name="Freeform 104"/>
              <p:cNvSpPr>
                <a:spLocks/>
              </p:cNvSpPr>
              <p:nvPr/>
            </p:nvSpPr>
            <p:spPr bwMode="auto">
              <a:xfrm flipH="1">
                <a:off x="3597" y="2759"/>
                <a:ext cx="471" cy="410"/>
              </a:xfrm>
              <a:custGeom>
                <a:avLst/>
                <a:gdLst>
                  <a:gd name="T0" fmla="*/ 0 w 1314"/>
                  <a:gd name="T1" fmla="*/ 0 h 1188"/>
                  <a:gd name="T2" fmla="*/ 0 w 1314"/>
                  <a:gd name="T3" fmla="*/ 0 h 1188"/>
                  <a:gd name="T4" fmla="*/ 0 w 1314"/>
                  <a:gd name="T5" fmla="*/ 0 h 1188"/>
                  <a:gd name="T6" fmla="*/ 0 w 1314"/>
                  <a:gd name="T7" fmla="*/ 0 h 1188"/>
                  <a:gd name="T8" fmla="*/ 0 w 1314"/>
                  <a:gd name="T9" fmla="*/ 1 h 1188"/>
                  <a:gd name="T10" fmla="*/ 1 w 1314"/>
                  <a:gd name="T11" fmla="*/ 1 h 1188"/>
                  <a:gd name="T12" fmla="*/ 1 w 1314"/>
                  <a:gd name="T13" fmla="*/ 1 h 1188"/>
                  <a:gd name="T14" fmla="*/ 1 w 1314"/>
                  <a:gd name="T15" fmla="*/ 1 h 1188"/>
                  <a:gd name="T16" fmla="*/ 1 w 1314"/>
                  <a:gd name="T17" fmla="*/ 1 h 1188"/>
                  <a:gd name="T18" fmla="*/ 1 w 1314"/>
                  <a:gd name="T19" fmla="*/ 1 h 1188"/>
                  <a:gd name="T20" fmla="*/ 1 w 1314"/>
                  <a:gd name="T21" fmla="*/ 1 h 1188"/>
                  <a:gd name="T22" fmla="*/ 1 w 1314"/>
                  <a:gd name="T23" fmla="*/ 1 h 1188"/>
                  <a:gd name="T24" fmla="*/ 2 w 1314"/>
                  <a:gd name="T25" fmla="*/ 1 h 1188"/>
                  <a:gd name="T26" fmla="*/ 2 w 1314"/>
                  <a:gd name="T27" fmla="*/ 1 h 1188"/>
                  <a:gd name="T28" fmla="*/ 2 w 1314"/>
                  <a:gd name="T29" fmla="*/ 2 h 1188"/>
                  <a:gd name="T30" fmla="*/ 3 w 1314"/>
                  <a:gd name="T31" fmla="*/ 2 h 1188"/>
                  <a:gd name="T32" fmla="*/ 3 w 1314"/>
                  <a:gd name="T33" fmla="*/ 1 h 1188"/>
                  <a:gd name="T34" fmla="*/ 3 w 1314"/>
                  <a:gd name="T35" fmla="*/ 1 h 1188"/>
                  <a:gd name="T36" fmla="*/ 3 w 1314"/>
                  <a:gd name="T37" fmla="*/ 1 h 1188"/>
                  <a:gd name="T38" fmla="*/ 3 w 1314"/>
                  <a:gd name="T39" fmla="*/ 0 h 1188"/>
                  <a:gd name="T40" fmla="*/ 2 w 1314"/>
                  <a:gd name="T41" fmla="*/ 0 h 1188"/>
                  <a:gd name="T42" fmla="*/ 1 w 1314"/>
                  <a:gd name="T43" fmla="*/ 0 h 1188"/>
                  <a:gd name="T44" fmla="*/ 1 w 1314"/>
                  <a:gd name="T45" fmla="*/ 0 h 1188"/>
                  <a:gd name="T46" fmla="*/ 1 w 1314"/>
                  <a:gd name="T47" fmla="*/ 0 h 1188"/>
                  <a:gd name="T48" fmla="*/ 1 w 1314"/>
                  <a:gd name="T49" fmla="*/ 0 h 1188"/>
                  <a:gd name="T50" fmla="*/ 1 w 1314"/>
                  <a:gd name="T51" fmla="*/ 0 h 1188"/>
                  <a:gd name="T52" fmla="*/ 1 w 1314"/>
                  <a:gd name="T53" fmla="*/ 0 h 1188"/>
                  <a:gd name="T54" fmla="*/ 1 w 1314"/>
                  <a:gd name="T55" fmla="*/ 0 h 1188"/>
                  <a:gd name="T56" fmla="*/ 1 w 1314"/>
                  <a:gd name="T57" fmla="*/ 0 h 1188"/>
                  <a:gd name="T58" fmla="*/ 1 w 1314"/>
                  <a:gd name="T59" fmla="*/ 0 h 1188"/>
                  <a:gd name="T60" fmla="*/ 1 w 1314"/>
                  <a:gd name="T61" fmla="*/ 0 h 1188"/>
                  <a:gd name="T62" fmla="*/ 1 w 1314"/>
                  <a:gd name="T63" fmla="*/ 0 h 1188"/>
                  <a:gd name="T64" fmla="*/ 1 w 1314"/>
                  <a:gd name="T65" fmla="*/ 0 h 1188"/>
                  <a:gd name="T66" fmla="*/ 1 w 1314"/>
                  <a:gd name="T67" fmla="*/ 0 h 1188"/>
                  <a:gd name="T68" fmla="*/ 1 w 1314"/>
                  <a:gd name="T69" fmla="*/ 0 h 1188"/>
                  <a:gd name="T70" fmla="*/ 0 w 1314"/>
                  <a:gd name="T71" fmla="*/ 0 h 1188"/>
                  <a:gd name="T72" fmla="*/ 0 w 1314"/>
                  <a:gd name="T73" fmla="*/ 0 h 1188"/>
                  <a:gd name="T74" fmla="*/ 0 w 1314"/>
                  <a:gd name="T75" fmla="*/ 0 h 1188"/>
                  <a:gd name="T76" fmla="*/ 0 w 1314"/>
                  <a:gd name="T77" fmla="*/ 0 h 118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314" h="1188">
                    <a:moveTo>
                      <a:pt x="44" y="20"/>
                    </a:moveTo>
                    <a:lnTo>
                      <a:pt x="41" y="59"/>
                    </a:lnTo>
                    <a:lnTo>
                      <a:pt x="26" y="44"/>
                    </a:lnTo>
                    <a:lnTo>
                      <a:pt x="8" y="129"/>
                    </a:lnTo>
                    <a:lnTo>
                      <a:pt x="0" y="228"/>
                    </a:lnTo>
                    <a:lnTo>
                      <a:pt x="35" y="329"/>
                    </a:lnTo>
                    <a:lnTo>
                      <a:pt x="116" y="353"/>
                    </a:lnTo>
                    <a:lnTo>
                      <a:pt x="107" y="329"/>
                    </a:lnTo>
                    <a:lnTo>
                      <a:pt x="151" y="364"/>
                    </a:lnTo>
                    <a:lnTo>
                      <a:pt x="189" y="403"/>
                    </a:lnTo>
                    <a:lnTo>
                      <a:pt x="273" y="443"/>
                    </a:lnTo>
                    <a:lnTo>
                      <a:pt x="376" y="452"/>
                    </a:lnTo>
                    <a:lnTo>
                      <a:pt x="501" y="458"/>
                    </a:lnTo>
                    <a:lnTo>
                      <a:pt x="553" y="452"/>
                    </a:lnTo>
                    <a:lnTo>
                      <a:pt x="507" y="432"/>
                    </a:lnTo>
                    <a:lnTo>
                      <a:pt x="487" y="380"/>
                    </a:lnTo>
                    <a:lnTo>
                      <a:pt x="524" y="423"/>
                    </a:lnTo>
                    <a:lnTo>
                      <a:pt x="571" y="449"/>
                    </a:lnTo>
                    <a:lnTo>
                      <a:pt x="614" y="473"/>
                    </a:lnTo>
                    <a:lnTo>
                      <a:pt x="658" y="467"/>
                    </a:lnTo>
                    <a:lnTo>
                      <a:pt x="629" y="446"/>
                    </a:lnTo>
                    <a:lnTo>
                      <a:pt x="600" y="421"/>
                    </a:lnTo>
                    <a:lnTo>
                      <a:pt x="647" y="438"/>
                    </a:lnTo>
                    <a:lnTo>
                      <a:pt x="692" y="473"/>
                    </a:lnTo>
                    <a:lnTo>
                      <a:pt x="844" y="490"/>
                    </a:lnTo>
                    <a:lnTo>
                      <a:pt x="994" y="514"/>
                    </a:lnTo>
                    <a:lnTo>
                      <a:pt x="1039" y="525"/>
                    </a:lnTo>
                    <a:lnTo>
                      <a:pt x="1001" y="747"/>
                    </a:lnTo>
                    <a:lnTo>
                      <a:pt x="1030" y="954"/>
                    </a:lnTo>
                    <a:lnTo>
                      <a:pt x="1033" y="1156"/>
                    </a:lnTo>
                    <a:lnTo>
                      <a:pt x="1129" y="1176"/>
                    </a:lnTo>
                    <a:lnTo>
                      <a:pt x="1213" y="1188"/>
                    </a:lnTo>
                    <a:lnTo>
                      <a:pt x="1314" y="1185"/>
                    </a:lnTo>
                    <a:lnTo>
                      <a:pt x="1309" y="896"/>
                    </a:lnTo>
                    <a:lnTo>
                      <a:pt x="1309" y="654"/>
                    </a:lnTo>
                    <a:lnTo>
                      <a:pt x="1294" y="520"/>
                    </a:lnTo>
                    <a:lnTo>
                      <a:pt x="1307" y="435"/>
                    </a:lnTo>
                    <a:lnTo>
                      <a:pt x="1298" y="342"/>
                    </a:lnTo>
                    <a:lnTo>
                      <a:pt x="1281" y="281"/>
                    </a:lnTo>
                    <a:lnTo>
                      <a:pt x="1208" y="234"/>
                    </a:lnTo>
                    <a:lnTo>
                      <a:pt x="1118" y="193"/>
                    </a:lnTo>
                    <a:lnTo>
                      <a:pt x="943" y="135"/>
                    </a:lnTo>
                    <a:lnTo>
                      <a:pt x="800" y="94"/>
                    </a:lnTo>
                    <a:lnTo>
                      <a:pt x="722" y="88"/>
                    </a:lnTo>
                    <a:lnTo>
                      <a:pt x="689" y="135"/>
                    </a:lnTo>
                    <a:lnTo>
                      <a:pt x="591" y="184"/>
                    </a:lnTo>
                    <a:lnTo>
                      <a:pt x="643" y="141"/>
                    </a:lnTo>
                    <a:lnTo>
                      <a:pt x="684" y="118"/>
                    </a:lnTo>
                    <a:lnTo>
                      <a:pt x="698" y="85"/>
                    </a:lnTo>
                    <a:lnTo>
                      <a:pt x="692" y="70"/>
                    </a:lnTo>
                    <a:lnTo>
                      <a:pt x="664" y="70"/>
                    </a:lnTo>
                    <a:lnTo>
                      <a:pt x="647" y="88"/>
                    </a:lnTo>
                    <a:lnTo>
                      <a:pt x="629" y="105"/>
                    </a:lnTo>
                    <a:lnTo>
                      <a:pt x="585" y="123"/>
                    </a:lnTo>
                    <a:lnTo>
                      <a:pt x="626" y="88"/>
                    </a:lnTo>
                    <a:lnTo>
                      <a:pt x="643" y="61"/>
                    </a:lnTo>
                    <a:lnTo>
                      <a:pt x="631" y="44"/>
                    </a:lnTo>
                    <a:lnTo>
                      <a:pt x="597" y="33"/>
                    </a:lnTo>
                    <a:lnTo>
                      <a:pt x="551" y="74"/>
                    </a:lnTo>
                    <a:lnTo>
                      <a:pt x="507" y="100"/>
                    </a:lnTo>
                    <a:lnTo>
                      <a:pt x="559" y="41"/>
                    </a:lnTo>
                    <a:lnTo>
                      <a:pt x="576" y="18"/>
                    </a:lnTo>
                    <a:lnTo>
                      <a:pt x="576" y="0"/>
                    </a:lnTo>
                    <a:lnTo>
                      <a:pt x="533" y="6"/>
                    </a:lnTo>
                    <a:lnTo>
                      <a:pt x="493" y="36"/>
                    </a:lnTo>
                    <a:lnTo>
                      <a:pt x="466" y="56"/>
                    </a:lnTo>
                    <a:lnTo>
                      <a:pt x="341" y="67"/>
                    </a:lnTo>
                    <a:lnTo>
                      <a:pt x="344" y="36"/>
                    </a:lnTo>
                    <a:lnTo>
                      <a:pt x="308" y="23"/>
                    </a:lnTo>
                    <a:lnTo>
                      <a:pt x="308" y="64"/>
                    </a:lnTo>
                    <a:lnTo>
                      <a:pt x="270" y="74"/>
                    </a:lnTo>
                    <a:lnTo>
                      <a:pt x="189" y="85"/>
                    </a:lnTo>
                    <a:lnTo>
                      <a:pt x="195" y="41"/>
                    </a:lnTo>
                    <a:lnTo>
                      <a:pt x="165" y="41"/>
                    </a:lnTo>
                    <a:lnTo>
                      <a:pt x="162" y="85"/>
                    </a:lnTo>
                    <a:lnTo>
                      <a:pt x="116" y="82"/>
                    </a:lnTo>
                    <a:lnTo>
                      <a:pt x="66" y="70"/>
                    </a:lnTo>
                    <a:lnTo>
                      <a:pt x="64" y="36"/>
                    </a:lnTo>
                    <a:lnTo>
                      <a:pt x="44" y="2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9" name="Freeform 105"/>
              <p:cNvSpPr>
                <a:spLocks/>
              </p:cNvSpPr>
              <p:nvPr/>
            </p:nvSpPr>
            <p:spPr bwMode="auto">
              <a:xfrm flipH="1">
                <a:off x="3938" y="2827"/>
                <a:ext cx="65" cy="10"/>
              </a:xfrm>
              <a:custGeom>
                <a:avLst/>
                <a:gdLst>
                  <a:gd name="T0" fmla="*/ 0 w 179"/>
                  <a:gd name="T1" fmla="*/ 0 h 30"/>
                  <a:gd name="T2" fmla="*/ 0 w 179"/>
                  <a:gd name="T3" fmla="*/ 0 h 30"/>
                  <a:gd name="T4" fmla="*/ 0 w 179"/>
                  <a:gd name="T5" fmla="*/ 0 h 30"/>
                  <a:gd name="T6" fmla="*/ 0 w 179"/>
                  <a:gd name="T7" fmla="*/ 0 h 3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9" h="30">
                    <a:moveTo>
                      <a:pt x="0" y="0"/>
                    </a:moveTo>
                    <a:lnTo>
                      <a:pt x="84" y="30"/>
                    </a:lnTo>
                    <a:lnTo>
                      <a:pt x="179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0" name="Freeform 106"/>
              <p:cNvSpPr>
                <a:spLocks/>
              </p:cNvSpPr>
              <p:nvPr/>
            </p:nvSpPr>
            <p:spPr bwMode="auto">
              <a:xfrm flipH="1">
                <a:off x="4028" y="2808"/>
                <a:ext cx="37" cy="14"/>
              </a:xfrm>
              <a:custGeom>
                <a:avLst/>
                <a:gdLst>
                  <a:gd name="T0" fmla="*/ 0 w 109"/>
                  <a:gd name="T1" fmla="*/ 0 h 36"/>
                  <a:gd name="T2" fmla="*/ 0 w 109"/>
                  <a:gd name="T3" fmla="*/ 0 h 36"/>
                  <a:gd name="T4" fmla="*/ 0 w 109"/>
                  <a:gd name="T5" fmla="*/ 0 h 36"/>
                  <a:gd name="T6" fmla="*/ 0 w 109"/>
                  <a:gd name="T7" fmla="*/ 0 h 36"/>
                  <a:gd name="T8" fmla="*/ 0 w 109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9" h="36">
                    <a:moveTo>
                      <a:pt x="0" y="0"/>
                    </a:moveTo>
                    <a:lnTo>
                      <a:pt x="29" y="23"/>
                    </a:lnTo>
                    <a:lnTo>
                      <a:pt x="109" y="34"/>
                    </a:lnTo>
                    <a:lnTo>
                      <a:pt x="27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1" name="Freeform 107"/>
              <p:cNvSpPr>
                <a:spLocks/>
              </p:cNvSpPr>
              <p:nvPr/>
            </p:nvSpPr>
            <p:spPr bwMode="auto">
              <a:xfrm flipH="1">
                <a:off x="3843" y="2798"/>
                <a:ext cx="60" cy="31"/>
              </a:xfrm>
              <a:custGeom>
                <a:avLst/>
                <a:gdLst>
                  <a:gd name="T0" fmla="*/ 0 w 167"/>
                  <a:gd name="T1" fmla="*/ 0 h 91"/>
                  <a:gd name="T2" fmla="*/ 0 w 167"/>
                  <a:gd name="T3" fmla="*/ 0 h 91"/>
                  <a:gd name="T4" fmla="*/ 0 w 167"/>
                  <a:gd name="T5" fmla="*/ 0 h 91"/>
                  <a:gd name="T6" fmla="*/ 0 w 167"/>
                  <a:gd name="T7" fmla="*/ 0 h 91"/>
                  <a:gd name="T8" fmla="*/ 0 w 167"/>
                  <a:gd name="T9" fmla="*/ 0 h 91"/>
                  <a:gd name="T10" fmla="*/ 0 w 167"/>
                  <a:gd name="T11" fmla="*/ 0 h 91"/>
                  <a:gd name="T12" fmla="*/ 0 w 167"/>
                  <a:gd name="T13" fmla="*/ 0 h 91"/>
                  <a:gd name="T14" fmla="*/ 0 w 167"/>
                  <a:gd name="T15" fmla="*/ 0 h 91"/>
                  <a:gd name="T16" fmla="*/ 0 w 167"/>
                  <a:gd name="T17" fmla="*/ 0 h 9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7" h="91">
                    <a:moveTo>
                      <a:pt x="0" y="0"/>
                    </a:moveTo>
                    <a:lnTo>
                      <a:pt x="75" y="8"/>
                    </a:lnTo>
                    <a:lnTo>
                      <a:pt x="90" y="20"/>
                    </a:lnTo>
                    <a:lnTo>
                      <a:pt x="90" y="48"/>
                    </a:lnTo>
                    <a:lnTo>
                      <a:pt x="95" y="79"/>
                    </a:lnTo>
                    <a:lnTo>
                      <a:pt x="167" y="91"/>
                    </a:lnTo>
                    <a:lnTo>
                      <a:pt x="81" y="88"/>
                    </a:lnTo>
                    <a:lnTo>
                      <a:pt x="66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2" name="Freeform 108"/>
              <p:cNvSpPr>
                <a:spLocks/>
              </p:cNvSpPr>
              <p:nvPr/>
            </p:nvSpPr>
            <p:spPr bwMode="auto">
              <a:xfrm flipH="1">
                <a:off x="3648" y="2871"/>
                <a:ext cx="195" cy="48"/>
              </a:xfrm>
              <a:custGeom>
                <a:avLst/>
                <a:gdLst>
                  <a:gd name="T0" fmla="*/ 0 w 544"/>
                  <a:gd name="T1" fmla="*/ 0 h 136"/>
                  <a:gd name="T2" fmla="*/ 0 w 544"/>
                  <a:gd name="T3" fmla="*/ 0 h 136"/>
                  <a:gd name="T4" fmla="*/ 1 w 544"/>
                  <a:gd name="T5" fmla="*/ 0 h 136"/>
                  <a:gd name="T6" fmla="*/ 1 w 544"/>
                  <a:gd name="T7" fmla="*/ 0 h 136"/>
                  <a:gd name="T8" fmla="*/ 1 w 544"/>
                  <a:gd name="T9" fmla="*/ 0 h 136"/>
                  <a:gd name="T10" fmla="*/ 1 w 544"/>
                  <a:gd name="T11" fmla="*/ 0 h 136"/>
                  <a:gd name="T12" fmla="*/ 1 w 544"/>
                  <a:gd name="T13" fmla="*/ 0 h 136"/>
                  <a:gd name="T14" fmla="*/ 1 w 544"/>
                  <a:gd name="T15" fmla="*/ 0 h 136"/>
                  <a:gd name="T16" fmla="*/ 1 w 544"/>
                  <a:gd name="T17" fmla="*/ 0 h 136"/>
                  <a:gd name="T18" fmla="*/ 1 w 544"/>
                  <a:gd name="T19" fmla="*/ 0 h 136"/>
                  <a:gd name="T20" fmla="*/ 1 w 544"/>
                  <a:gd name="T21" fmla="*/ 0 h 136"/>
                  <a:gd name="T22" fmla="*/ 0 w 544"/>
                  <a:gd name="T23" fmla="*/ 0 h 136"/>
                  <a:gd name="T24" fmla="*/ 0 w 544"/>
                  <a:gd name="T25" fmla="*/ 0 h 136"/>
                  <a:gd name="T26" fmla="*/ 0 w 544"/>
                  <a:gd name="T27" fmla="*/ 0 h 1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44" h="136">
                    <a:moveTo>
                      <a:pt x="0" y="0"/>
                    </a:moveTo>
                    <a:lnTo>
                      <a:pt x="138" y="7"/>
                    </a:lnTo>
                    <a:lnTo>
                      <a:pt x="280" y="40"/>
                    </a:lnTo>
                    <a:lnTo>
                      <a:pt x="385" y="46"/>
                    </a:lnTo>
                    <a:lnTo>
                      <a:pt x="470" y="64"/>
                    </a:lnTo>
                    <a:lnTo>
                      <a:pt x="503" y="110"/>
                    </a:lnTo>
                    <a:lnTo>
                      <a:pt x="544" y="136"/>
                    </a:lnTo>
                    <a:lnTo>
                      <a:pt x="503" y="127"/>
                    </a:lnTo>
                    <a:lnTo>
                      <a:pt x="465" y="76"/>
                    </a:lnTo>
                    <a:lnTo>
                      <a:pt x="350" y="53"/>
                    </a:lnTo>
                    <a:lnTo>
                      <a:pt x="280" y="53"/>
                    </a:lnTo>
                    <a:lnTo>
                      <a:pt x="225" y="40"/>
                    </a:lnTo>
                    <a:lnTo>
                      <a:pt x="131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3" name="Freeform 109"/>
              <p:cNvSpPr>
                <a:spLocks/>
              </p:cNvSpPr>
              <p:nvPr/>
            </p:nvSpPr>
            <p:spPr bwMode="auto">
              <a:xfrm flipH="1">
                <a:off x="3868" y="2235"/>
                <a:ext cx="170" cy="179"/>
              </a:xfrm>
              <a:custGeom>
                <a:avLst/>
                <a:gdLst>
                  <a:gd name="T0" fmla="*/ 1 w 472"/>
                  <a:gd name="T1" fmla="*/ 0 h 520"/>
                  <a:gd name="T2" fmla="*/ 1 w 472"/>
                  <a:gd name="T3" fmla="*/ 0 h 520"/>
                  <a:gd name="T4" fmla="*/ 1 w 472"/>
                  <a:gd name="T5" fmla="*/ 0 h 520"/>
                  <a:gd name="T6" fmla="*/ 1 w 472"/>
                  <a:gd name="T7" fmla="*/ 0 h 520"/>
                  <a:gd name="T8" fmla="*/ 1 w 472"/>
                  <a:gd name="T9" fmla="*/ 0 h 520"/>
                  <a:gd name="T10" fmla="*/ 1 w 472"/>
                  <a:gd name="T11" fmla="*/ 0 h 520"/>
                  <a:gd name="T12" fmla="*/ 1 w 472"/>
                  <a:gd name="T13" fmla="*/ 0 h 520"/>
                  <a:gd name="T14" fmla="*/ 1 w 472"/>
                  <a:gd name="T15" fmla="*/ 0 h 520"/>
                  <a:gd name="T16" fmla="*/ 1 w 472"/>
                  <a:gd name="T17" fmla="*/ 0 h 520"/>
                  <a:gd name="T18" fmla="*/ 1 w 472"/>
                  <a:gd name="T19" fmla="*/ 0 h 520"/>
                  <a:gd name="T20" fmla="*/ 1 w 472"/>
                  <a:gd name="T21" fmla="*/ 0 h 520"/>
                  <a:gd name="T22" fmla="*/ 1 w 472"/>
                  <a:gd name="T23" fmla="*/ 0 h 520"/>
                  <a:gd name="T24" fmla="*/ 1 w 472"/>
                  <a:gd name="T25" fmla="*/ 0 h 520"/>
                  <a:gd name="T26" fmla="*/ 1 w 472"/>
                  <a:gd name="T27" fmla="*/ 0 h 520"/>
                  <a:gd name="T28" fmla="*/ 1 w 472"/>
                  <a:gd name="T29" fmla="*/ 0 h 520"/>
                  <a:gd name="T30" fmla="*/ 1 w 472"/>
                  <a:gd name="T31" fmla="*/ 1 h 520"/>
                  <a:gd name="T32" fmla="*/ 1 w 472"/>
                  <a:gd name="T33" fmla="*/ 1 h 520"/>
                  <a:gd name="T34" fmla="*/ 1 w 472"/>
                  <a:gd name="T35" fmla="*/ 1 h 520"/>
                  <a:gd name="T36" fmla="*/ 1 w 472"/>
                  <a:gd name="T37" fmla="*/ 1 h 520"/>
                  <a:gd name="T38" fmla="*/ 1 w 472"/>
                  <a:gd name="T39" fmla="*/ 1 h 520"/>
                  <a:gd name="T40" fmla="*/ 1 w 472"/>
                  <a:gd name="T41" fmla="*/ 1 h 520"/>
                  <a:gd name="T42" fmla="*/ 1 w 472"/>
                  <a:gd name="T43" fmla="*/ 1 h 520"/>
                  <a:gd name="T44" fmla="*/ 1 w 472"/>
                  <a:gd name="T45" fmla="*/ 1 h 520"/>
                  <a:gd name="T46" fmla="*/ 1 w 472"/>
                  <a:gd name="T47" fmla="*/ 1 h 520"/>
                  <a:gd name="T48" fmla="*/ 1 w 472"/>
                  <a:gd name="T49" fmla="*/ 1 h 520"/>
                  <a:gd name="T50" fmla="*/ 1 w 472"/>
                  <a:gd name="T51" fmla="*/ 1 h 520"/>
                  <a:gd name="T52" fmla="*/ 0 w 472"/>
                  <a:gd name="T53" fmla="*/ 1 h 520"/>
                  <a:gd name="T54" fmla="*/ 0 w 472"/>
                  <a:gd name="T55" fmla="*/ 1 h 520"/>
                  <a:gd name="T56" fmla="*/ 0 w 472"/>
                  <a:gd name="T57" fmla="*/ 1 h 520"/>
                  <a:gd name="T58" fmla="*/ 0 w 472"/>
                  <a:gd name="T59" fmla="*/ 0 h 520"/>
                  <a:gd name="T60" fmla="*/ 0 w 472"/>
                  <a:gd name="T61" fmla="*/ 0 h 520"/>
                  <a:gd name="T62" fmla="*/ 0 w 472"/>
                  <a:gd name="T63" fmla="*/ 0 h 520"/>
                  <a:gd name="T64" fmla="*/ 0 w 472"/>
                  <a:gd name="T65" fmla="*/ 0 h 520"/>
                  <a:gd name="T66" fmla="*/ 0 w 472"/>
                  <a:gd name="T67" fmla="*/ 0 h 520"/>
                  <a:gd name="T68" fmla="*/ 0 w 472"/>
                  <a:gd name="T69" fmla="*/ 0 h 520"/>
                  <a:gd name="T70" fmla="*/ 1 w 472"/>
                  <a:gd name="T71" fmla="*/ 0 h 52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472" h="520">
                    <a:moveTo>
                      <a:pt x="318" y="17"/>
                    </a:moveTo>
                    <a:lnTo>
                      <a:pt x="359" y="47"/>
                    </a:lnTo>
                    <a:lnTo>
                      <a:pt x="381" y="84"/>
                    </a:lnTo>
                    <a:lnTo>
                      <a:pt x="402" y="124"/>
                    </a:lnTo>
                    <a:lnTo>
                      <a:pt x="414" y="144"/>
                    </a:lnTo>
                    <a:lnTo>
                      <a:pt x="414" y="167"/>
                    </a:lnTo>
                    <a:lnTo>
                      <a:pt x="404" y="193"/>
                    </a:lnTo>
                    <a:lnTo>
                      <a:pt x="424" y="214"/>
                    </a:lnTo>
                    <a:lnTo>
                      <a:pt x="456" y="270"/>
                    </a:lnTo>
                    <a:lnTo>
                      <a:pt x="472" y="300"/>
                    </a:lnTo>
                    <a:lnTo>
                      <a:pt x="472" y="310"/>
                    </a:lnTo>
                    <a:lnTo>
                      <a:pt x="469" y="320"/>
                    </a:lnTo>
                    <a:lnTo>
                      <a:pt x="455" y="323"/>
                    </a:lnTo>
                    <a:lnTo>
                      <a:pt x="434" y="324"/>
                    </a:lnTo>
                    <a:lnTo>
                      <a:pt x="423" y="328"/>
                    </a:lnTo>
                    <a:lnTo>
                      <a:pt x="424" y="351"/>
                    </a:lnTo>
                    <a:lnTo>
                      <a:pt x="430" y="377"/>
                    </a:lnTo>
                    <a:lnTo>
                      <a:pt x="418" y="392"/>
                    </a:lnTo>
                    <a:lnTo>
                      <a:pt x="422" y="411"/>
                    </a:lnTo>
                    <a:lnTo>
                      <a:pt x="412" y="424"/>
                    </a:lnTo>
                    <a:lnTo>
                      <a:pt x="403" y="458"/>
                    </a:lnTo>
                    <a:lnTo>
                      <a:pt x="388" y="469"/>
                    </a:lnTo>
                    <a:lnTo>
                      <a:pt x="366" y="469"/>
                    </a:lnTo>
                    <a:lnTo>
                      <a:pt x="335" y="463"/>
                    </a:lnTo>
                    <a:lnTo>
                      <a:pt x="302" y="458"/>
                    </a:lnTo>
                    <a:lnTo>
                      <a:pt x="305" y="520"/>
                    </a:lnTo>
                    <a:lnTo>
                      <a:pt x="54" y="438"/>
                    </a:lnTo>
                    <a:lnTo>
                      <a:pt x="74" y="390"/>
                    </a:lnTo>
                    <a:lnTo>
                      <a:pt x="69" y="353"/>
                    </a:lnTo>
                    <a:lnTo>
                      <a:pt x="0" y="283"/>
                    </a:lnTo>
                    <a:lnTo>
                      <a:pt x="0" y="99"/>
                    </a:lnTo>
                    <a:lnTo>
                      <a:pt x="46" y="49"/>
                    </a:lnTo>
                    <a:lnTo>
                      <a:pt x="105" y="22"/>
                    </a:lnTo>
                    <a:lnTo>
                      <a:pt x="166" y="0"/>
                    </a:lnTo>
                    <a:lnTo>
                      <a:pt x="246" y="11"/>
                    </a:lnTo>
                    <a:lnTo>
                      <a:pt x="318" y="1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Freeform 110"/>
              <p:cNvSpPr>
                <a:spLocks/>
              </p:cNvSpPr>
              <p:nvPr/>
            </p:nvSpPr>
            <p:spPr bwMode="auto">
              <a:xfrm flipH="1">
                <a:off x="3878" y="2342"/>
                <a:ext cx="10" cy="2"/>
              </a:xfrm>
              <a:custGeom>
                <a:avLst/>
                <a:gdLst>
                  <a:gd name="T0" fmla="*/ 0 w 26"/>
                  <a:gd name="T1" fmla="*/ 0 h 5"/>
                  <a:gd name="T2" fmla="*/ 0 w 26"/>
                  <a:gd name="T3" fmla="*/ 0 h 5"/>
                  <a:gd name="T4" fmla="*/ 0 w 26"/>
                  <a:gd name="T5" fmla="*/ 0 h 5"/>
                  <a:gd name="T6" fmla="*/ 0 w 26"/>
                  <a:gd name="T7" fmla="*/ 0 h 5"/>
                  <a:gd name="T8" fmla="*/ 0 w 26"/>
                  <a:gd name="T9" fmla="*/ 0 h 5"/>
                  <a:gd name="T10" fmla="*/ 0 w 26"/>
                  <a:gd name="T11" fmla="*/ 0 h 5"/>
                  <a:gd name="T12" fmla="*/ 0 w 26"/>
                  <a:gd name="T13" fmla="*/ 0 h 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6" h="5">
                    <a:moveTo>
                      <a:pt x="26" y="2"/>
                    </a:moveTo>
                    <a:lnTo>
                      <a:pt x="20" y="5"/>
                    </a:lnTo>
                    <a:lnTo>
                      <a:pt x="7" y="4"/>
                    </a:lnTo>
                    <a:lnTo>
                      <a:pt x="2" y="5"/>
                    </a:lnTo>
                    <a:lnTo>
                      <a:pt x="0" y="1"/>
                    </a:lnTo>
                    <a:lnTo>
                      <a:pt x="8" y="0"/>
                    </a:lnTo>
                    <a:lnTo>
                      <a:pt x="26" y="2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Freeform 111"/>
              <p:cNvSpPr>
                <a:spLocks/>
              </p:cNvSpPr>
              <p:nvPr/>
            </p:nvSpPr>
            <p:spPr bwMode="auto">
              <a:xfrm flipH="1">
                <a:off x="3888" y="2334"/>
                <a:ext cx="2" cy="8"/>
              </a:xfrm>
              <a:custGeom>
                <a:avLst/>
                <a:gdLst>
                  <a:gd name="T0" fmla="*/ 0 w 10"/>
                  <a:gd name="T1" fmla="*/ 0 h 19"/>
                  <a:gd name="T2" fmla="*/ 0 w 10"/>
                  <a:gd name="T3" fmla="*/ 0 h 19"/>
                  <a:gd name="T4" fmla="*/ 0 w 10"/>
                  <a:gd name="T5" fmla="*/ 0 h 19"/>
                  <a:gd name="T6" fmla="*/ 0 w 10"/>
                  <a:gd name="T7" fmla="*/ 0 h 19"/>
                  <a:gd name="T8" fmla="*/ 0 w 10"/>
                  <a:gd name="T9" fmla="*/ 0 h 19"/>
                  <a:gd name="T10" fmla="*/ 0 w 10"/>
                  <a:gd name="T11" fmla="*/ 0 h 19"/>
                  <a:gd name="T12" fmla="*/ 0 w 10"/>
                  <a:gd name="T13" fmla="*/ 0 h 1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" h="19">
                    <a:moveTo>
                      <a:pt x="10" y="0"/>
                    </a:moveTo>
                    <a:lnTo>
                      <a:pt x="3" y="5"/>
                    </a:lnTo>
                    <a:lnTo>
                      <a:pt x="3" y="10"/>
                    </a:lnTo>
                    <a:lnTo>
                      <a:pt x="2" y="19"/>
                    </a:lnTo>
                    <a:lnTo>
                      <a:pt x="0" y="7"/>
                    </a:lnTo>
                    <a:lnTo>
                      <a:pt x="0" y="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6" name="Freeform 112"/>
              <p:cNvSpPr>
                <a:spLocks/>
              </p:cNvSpPr>
              <p:nvPr/>
            </p:nvSpPr>
            <p:spPr bwMode="auto">
              <a:xfrm flipH="1">
                <a:off x="3893" y="2312"/>
                <a:ext cx="5" cy="15"/>
              </a:xfrm>
              <a:custGeom>
                <a:avLst/>
                <a:gdLst>
                  <a:gd name="T0" fmla="*/ 0 w 11"/>
                  <a:gd name="T1" fmla="*/ 0 h 38"/>
                  <a:gd name="T2" fmla="*/ 0 w 11"/>
                  <a:gd name="T3" fmla="*/ 0 h 38"/>
                  <a:gd name="T4" fmla="*/ 0 w 11"/>
                  <a:gd name="T5" fmla="*/ 0 h 38"/>
                  <a:gd name="T6" fmla="*/ 0 w 11"/>
                  <a:gd name="T7" fmla="*/ 0 h 38"/>
                  <a:gd name="T8" fmla="*/ 0 w 11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38">
                    <a:moveTo>
                      <a:pt x="0" y="0"/>
                    </a:moveTo>
                    <a:lnTo>
                      <a:pt x="8" y="22"/>
                    </a:lnTo>
                    <a:lnTo>
                      <a:pt x="11" y="38"/>
                    </a:lnTo>
                    <a:lnTo>
                      <a:pt x="5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7" name="Freeform 113"/>
              <p:cNvSpPr>
                <a:spLocks/>
              </p:cNvSpPr>
              <p:nvPr/>
            </p:nvSpPr>
            <p:spPr bwMode="auto">
              <a:xfrm flipH="1">
                <a:off x="3898" y="2300"/>
                <a:ext cx="17" cy="10"/>
              </a:xfrm>
              <a:custGeom>
                <a:avLst/>
                <a:gdLst>
                  <a:gd name="T0" fmla="*/ 0 w 50"/>
                  <a:gd name="T1" fmla="*/ 0 h 32"/>
                  <a:gd name="T2" fmla="*/ 0 w 50"/>
                  <a:gd name="T3" fmla="*/ 0 h 32"/>
                  <a:gd name="T4" fmla="*/ 0 w 50"/>
                  <a:gd name="T5" fmla="*/ 0 h 32"/>
                  <a:gd name="T6" fmla="*/ 0 w 50"/>
                  <a:gd name="T7" fmla="*/ 0 h 32"/>
                  <a:gd name="T8" fmla="*/ 0 w 50"/>
                  <a:gd name="T9" fmla="*/ 0 h 32"/>
                  <a:gd name="T10" fmla="*/ 0 w 50"/>
                  <a:gd name="T11" fmla="*/ 0 h 32"/>
                  <a:gd name="T12" fmla="*/ 0 w 50"/>
                  <a:gd name="T13" fmla="*/ 0 h 32"/>
                  <a:gd name="T14" fmla="*/ 0 w 50"/>
                  <a:gd name="T15" fmla="*/ 0 h 32"/>
                  <a:gd name="T16" fmla="*/ 0 w 50"/>
                  <a:gd name="T17" fmla="*/ 0 h 32"/>
                  <a:gd name="T18" fmla="*/ 0 w 50"/>
                  <a:gd name="T19" fmla="*/ 0 h 32"/>
                  <a:gd name="T20" fmla="*/ 0 w 50"/>
                  <a:gd name="T21" fmla="*/ 0 h 3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0" h="32">
                    <a:moveTo>
                      <a:pt x="50" y="0"/>
                    </a:moveTo>
                    <a:lnTo>
                      <a:pt x="39" y="18"/>
                    </a:lnTo>
                    <a:lnTo>
                      <a:pt x="41" y="23"/>
                    </a:lnTo>
                    <a:lnTo>
                      <a:pt x="41" y="26"/>
                    </a:lnTo>
                    <a:lnTo>
                      <a:pt x="44" y="32"/>
                    </a:lnTo>
                    <a:lnTo>
                      <a:pt x="37" y="22"/>
                    </a:lnTo>
                    <a:lnTo>
                      <a:pt x="28" y="22"/>
                    </a:lnTo>
                    <a:lnTo>
                      <a:pt x="17" y="18"/>
                    </a:lnTo>
                    <a:lnTo>
                      <a:pt x="0" y="17"/>
                    </a:lnTo>
                    <a:lnTo>
                      <a:pt x="17" y="6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8" name="Freeform 114"/>
              <p:cNvSpPr>
                <a:spLocks/>
              </p:cNvSpPr>
              <p:nvPr/>
            </p:nvSpPr>
            <p:spPr bwMode="auto">
              <a:xfrm flipH="1">
                <a:off x="3893" y="2283"/>
                <a:ext cx="30" cy="10"/>
              </a:xfrm>
              <a:custGeom>
                <a:avLst/>
                <a:gdLst>
                  <a:gd name="T0" fmla="*/ 0 w 86"/>
                  <a:gd name="T1" fmla="*/ 0 h 31"/>
                  <a:gd name="T2" fmla="*/ 0 w 86"/>
                  <a:gd name="T3" fmla="*/ 0 h 31"/>
                  <a:gd name="T4" fmla="*/ 0 w 86"/>
                  <a:gd name="T5" fmla="*/ 0 h 31"/>
                  <a:gd name="T6" fmla="*/ 0 w 86"/>
                  <a:gd name="T7" fmla="*/ 0 h 31"/>
                  <a:gd name="T8" fmla="*/ 0 w 86"/>
                  <a:gd name="T9" fmla="*/ 0 h 31"/>
                  <a:gd name="T10" fmla="*/ 0 w 86"/>
                  <a:gd name="T11" fmla="*/ 0 h 31"/>
                  <a:gd name="T12" fmla="*/ 0 w 86"/>
                  <a:gd name="T13" fmla="*/ 0 h 31"/>
                  <a:gd name="T14" fmla="*/ 0 w 86"/>
                  <a:gd name="T15" fmla="*/ 0 h 31"/>
                  <a:gd name="T16" fmla="*/ 0 w 86"/>
                  <a:gd name="T17" fmla="*/ 0 h 31"/>
                  <a:gd name="T18" fmla="*/ 0 w 86"/>
                  <a:gd name="T19" fmla="*/ 0 h 31"/>
                  <a:gd name="T20" fmla="*/ 0 w 86"/>
                  <a:gd name="T21" fmla="*/ 0 h 31"/>
                  <a:gd name="T22" fmla="*/ 0 w 86"/>
                  <a:gd name="T23" fmla="*/ 0 h 31"/>
                  <a:gd name="T24" fmla="*/ 0 w 86"/>
                  <a:gd name="T25" fmla="*/ 0 h 31"/>
                  <a:gd name="T26" fmla="*/ 0 w 86"/>
                  <a:gd name="T27" fmla="*/ 0 h 31"/>
                  <a:gd name="T28" fmla="*/ 0 w 86"/>
                  <a:gd name="T29" fmla="*/ 0 h 3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86" h="31">
                    <a:moveTo>
                      <a:pt x="86" y="15"/>
                    </a:moveTo>
                    <a:lnTo>
                      <a:pt x="82" y="27"/>
                    </a:lnTo>
                    <a:lnTo>
                      <a:pt x="73" y="31"/>
                    </a:lnTo>
                    <a:lnTo>
                      <a:pt x="59" y="22"/>
                    </a:lnTo>
                    <a:lnTo>
                      <a:pt x="42" y="15"/>
                    </a:lnTo>
                    <a:lnTo>
                      <a:pt x="14" y="15"/>
                    </a:lnTo>
                    <a:lnTo>
                      <a:pt x="0" y="16"/>
                    </a:lnTo>
                    <a:lnTo>
                      <a:pt x="22" y="8"/>
                    </a:lnTo>
                    <a:lnTo>
                      <a:pt x="37" y="4"/>
                    </a:lnTo>
                    <a:lnTo>
                      <a:pt x="35" y="0"/>
                    </a:lnTo>
                    <a:lnTo>
                      <a:pt x="50" y="6"/>
                    </a:lnTo>
                    <a:lnTo>
                      <a:pt x="48" y="2"/>
                    </a:lnTo>
                    <a:lnTo>
                      <a:pt x="60" y="8"/>
                    </a:lnTo>
                    <a:lnTo>
                      <a:pt x="71" y="8"/>
                    </a:lnTo>
                    <a:lnTo>
                      <a:pt x="86" y="15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9" name="Freeform 115"/>
              <p:cNvSpPr>
                <a:spLocks/>
              </p:cNvSpPr>
              <p:nvPr/>
            </p:nvSpPr>
            <p:spPr bwMode="auto">
              <a:xfrm flipH="1">
                <a:off x="3963" y="2298"/>
                <a:ext cx="17" cy="34"/>
              </a:xfrm>
              <a:custGeom>
                <a:avLst/>
                <a:gdLst>
                  <a:gd name="T0" fmla="*/ 0 w 49"/>
                  <a:gd name="T1" fmla="*/ 0 h 101"/>
                  <a:gd name="T2" fmla="*/ 0 w 49"/>
                  <a:gd name="T3" fmla="*/ 0 h 101"/>
                  <a:gd name="T4" fmla="*/ 0 w 49"/>
                  <a:gd name="T5" fmla="*/ 0 h 101"/>
                  <a:gd name="T6" fmla="*/ 0 w 49"/>
                  <a:gd name="T7" fmla="*/ 0 h 101"/>
                  <a:gd name="T8" fmla="*/ 0 w 49"/>
                  <a:gd name="T9" fmla="*/ 0 h 101"/>
                  <a:gd name="T10" fmla="*/ 0 w 49"/>
                  <a:gd name="T11" fmla="*/ 0 h 101"/>
                  <a:gd name="T12" fmla="*/ 0 w 49"/>
                  <a:gd name="T13" fmla="*/ 0 h 101"/>
                  <a:gd name="T14" fmla="*/ 0 w 49"/>
                  <a:gd name="T15" fmla="*/ 0 h 101"/>
                  <a:gd name="T16" fmla="*/ 0 w 49"/>
                  <a:gd name="T17" fmla="*/ 0 h 101"/>
                  <a:gd name="T18" fmla="*/ 0 w 49"/>
                  <a:gd name="T19" fmla="*/ 0 h 101"/>
                  <a:gd name="T20" fmla="*/ 0 w 49"/>
                  <a:gd name="T21" fmla="*/ 0 h 101"/>
                  <a:gd name="T22" fmla="*/ 0 w 49"/>
                  <a:gd name="T23" fmla="*/ 0 h 101"/>
                  <a:gd name="T24" fmla="*/ 0 w 49"/>
                  <a:gd name="T25" fmla="*/ 0 h 101"/>
                  <a:gd name="T26" fmla="*/ 0 w 49"/>
                  <a:gd name="T27" fmla="*/ 0 h 101"/>
                  <a:gd name="T28" fmla="*/ 0 w 49"/>
                  <a:gd name="T29" fmla="*/ 0 h 101"/>
                  <a:gd name="T30" fmla="*/ 0 w 49"/>
                  <a:gd name="T31" fmla="*/ 0 h 101"/>
                  <a:gd name="T32" fmla="*/ 0 w 49"/>
                  <a:gd name="T33" fmla="*/ 0 h 101"/>
                  <a:gd name="T34" fmla="*/ 0 w 49"/>
                  <a:gd name="T35" fmla="*/ 0 h 101"/>
                  <a:gd name="T36" fmla="*/ 0 w 49"/>
                  <a:gd name="T37" fmla="*/ 0 h 101"/>
                  <a:gd name="T38" fmla="*/ 0 w 49"/>
                  <a:gd name="T39" fmla="*/ 0 h 101"/>
                  <a:gd name="T40" fmla="*/ 0 w 49"/>
                  <a:gd name="T41" fmla="*/ 0 h 101"/>
                  <a:gd name="T42" fmla="*/ 0 w 49"/>
                  <a:gd name="T43" fmla="*/ 0 h 101"/>
                  <a:gd name="T44" fmla="*/ 0 w 49"/>
                  <a:gd name="T45" fmla="*/ 0 h 10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9" h="101">
                    <a:moveTo>
                      <a:pt x="49" y="19"/>
                    </a:moveTo>
                    <a:lnTo>
                      <a:pt x="34" y="7"/>
                    </a:lnTo>
                    <a:lnTo>
                      <a:pt x="16" y="10"/>
                    </a:lnTo>
                    <a:lnTo>
                      <a:pt x="7" y="27"/>
                    </a:lnTo>
                    <a:lnTo>
                      <a:pt x="5" y="50"/>
                    </a:lnTo>
                    <a:lnTo>
                      <a:pt x="7" y="68"/>
                    </a:lnTo>
                    <a:lnTo>
                      <a:pt x="13" y="82"/>
                    </a:lnTo>
                    <a:lnTo>
                      <a:pt x="21" y="59"/>
                    </a:lnTo>
                    <a:lnTo>
                      <a:pt x="30" y="47"/>
                    </a:lnTo>
                    <a:lnTo>
                      <a:pt x="46" y="38"/>
                    </a:lnTo>
                    <a:lnTo>
                      <a:pt x="33" y="56"/>
                    </a:lnTo>
                    <a:lnTo>
                      <a:pt x="19" y="72"/>
                    </a:lnTo>
                    <a:lnTo>
                      <a:pt x="18" y="86"/>
                    </a:lnTo>
                    <a:lnTo>
                      <a:pt x="24" y="99"/>
                    </a:lnTo>
                    <a:lnTo>
                      <a:pt x="32" y="101"/>
                    </a:lnTo>
                    <a:lnTo>
                      <a:pt x="12" y="96"/>
                    </a:lnTo>
                    <a:lnTo>
                      <a:pt x="1" y="75"/>
                    </a:lnTo>
                    <a:lnTo>
                      <a:pt x="0" y="47"/>
                    </a:lnTo>
                    <a:lnTo>
                      <a:pt x="1" y="22"/>
                    </a:lnTo>
                    <a:lnTo>
                      <a:pt x="13" y="5"/>
                    </a:lnTo>
                    <a:lnTo>
                      <a:pt x="28" y="0"/>
                    </a:lnTo>
                    <a:lnTo>
                      <a:pt x="42" y="3"/>
                    </a:lnTo>
                    <a:lnTo>
                      <a:pt x="49" y="19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" name="Freeform 116"/>
              <p:cNvSpPr>
                <a:spLocks/>
              </p:cNvSpPr>
              <p:nvPr/>
            </p:nvSpPr>
            <p:spPr bwMode="auto">
              <a:xfrm flipH="1">
                <a:off x="3958" y="2293"/>
                <a:ext cx="27" cy="46"/>
              </a:xfrm>
              <a:custGeom>
                <a:avLst/>
                <a:gdLst>
                  <a:gd name="T0" fmla="*/ 0 w 82"/>
                  <a:gd name="T1" fmla="*/ 0 h 137"/>
                  <a:gd name="T2" fmla="*/ 0 w 82"/>
                  <a:gd name="T3" fmla="*/ 0 h 137"/>
                  <a:gd name="T4" fmla="*/ 0 w 82"/>
                  <a:gd name="T5" fmla="*/ 0 h 137"/>
                  <a:gd name="T6" fmla="*/ 0 w 82"/>
                  <a:gd name="T7" fmla="*/ 0 h 137"/>
                  <a:gd name="T8" fmla="*/ 0 w 82"/>
                  <a:gd name="T9" fmla="*/ 0 h 137"/>
                  <a:gd name="T10" fmla="*/ 0 w 82"/>
                  <a:gd name="T11" fmla="*/ 0 h 137"/>
                  <a:gd name="T12" fmla="*/ 0 w 82"/>
                  <a:gd name="T13" fmla="*/ 0 h 137"/>
                  <a:gd name="T14" fmla="*/ 0 w 82"/>
                  <a:gd name="T15" fmla="*/ 0 h 137"/>
                  <a:gd name="T16" fmla="*/ 0 w 82"/>
                  <a:gd name="T17" fmla="*/ 0 h 137"/>
                  <a:gd name="T18" fmla="*/ 0 w 82"/>
                  <a:gd name="T19" fmla="*/ 0 h 137"/>
                  <a:gd name="T20" fmla="*/ 0 w 82"/>
                  <a:gd name="T21" fmla="*/ 0 h 137"/>
                  <a:gd name="T22" fmla="*/ 0 w 82"/>
                  <a:gd name="T23" fmla="*/ 0 h 137"/>
                  <a:gd name="T24" fmla="*/ 0 w 82"/>
                  <a:gd name="T25" fmla="*/ 0 h 137"/>
                  <a:gd name="T26" fmla="*/ 0 w 82"/>
                  <a:gd name="T27" fmla="*/ 0 h 137"/>
                  <a:gd name="T28" fmla="*/ 0 w 82"/>
                  <a:gd name="T29" fmla="*/ 0 h 137"/>
                  <a:gd name="T30" fmla="*/ 0 w 82"/>
                  <a:gd name="T31" fmla="*/ 0 h 137"/>
                  <a:gd name="T32" fmla="*/ 0 w 82"/>
                  <a:gd name="T33" fmla="*/ 0 h 137"/>
                  <a:gd name="T34" fmla="*/ 0 w 82"/>
                  <a:gd name="T35" fmla="*/ 0 h 137"/>
                  <a:gd name="T36" fmla="*/ 0 w 82"/>
                  <a:gd name="T37" fmla="*/ 0 h 137"/>
                  <a:gd name="T38" fmla="*/ 0 w 82"/>
                  <a:gd name="T39" fmla="*/ 0 h 137"/>
                  <a:gd name="T40" fmla="*/ 0 w 82"/>
                  <a:gd name="T41" fmla="*/ 0 h 137"/>
                  <a:gd name="T42" fmla="*/ 0 w 82"/>
                  <a:gd name="T43" fmla="*/ 0 h 137"/>
                  <a:gd name="T44" fmla="*/ 0 w 82"/>
                  <a:gd name="T45" fmla="*/ 0 h 137"/>
                  <a:gd name="T46" fmla="*/ 0 w 82"/>
                  <a:gd name="T47" fmla="*/ 0 h 137"/>
                  <a:gd name="T48" fmla="*/ 0 w 82"/>
                  <a:gd name="T49" fmla="*/ 0 h 137"/>
                  <a:gd name="T50" fmla="*/ 0 w 82"/>
                  <a:gd name="T51" fmla="*/ 0 h 137"/>
                  <a:gd name="T52" fmla="*/ 0 w 82"/>
                  <a:gd name="T53" fmla="*/ 0 h 13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82" h="137">
                    <a:moveTo>
                      <a:pt x="82" y="33"/>
                    </a:moveTo>
                    <a:lnTo>
                      <a:pt x="68" y="11"/>
                    </a:lnTo>
                    <a:lnTo>
                      <a:pt x="48" y="6"/>
                    </a:lnTo>
                    <a:lnTo>
                      <a:pt x="22" y="10"/>
                    </a:lnTo>
                    <a:lnTo>
                      <a:pt x="12" y="22"/>
                    </a:lnTo>
                    <a:lnTo>
                      <a:pt x="6" y="43"/>
                    </a:lnTo>
                    <a:lnTo>
                      <a:pt x="6" y="59"/>
                    </a:lnTo>
                    <a:lnTo>
                      <a:pt x="10" y="70"/>
                    </a:lnTo>
                    <a:lnTo>
                      <a:pt x="10" y="88"/>
                    </a:lnTo>
                    <a:lnTo>
                      <a:pt x="13" y="107"/>
                    </a:lnTo>
                    <a:lnTo>
                      <a:pt x="31" y="127"/>
                    </a:lnTo>
                    <a:lnTo>
                      <a:pt x="42" y="127"/>
                    </a:lnTo>
                    <a:lnTo>
                      <a:pt x="56" y="127"/>
                    </a:lnTo>
                    <a:lnTo>
                      <a:pt x="56" y="129"/>
                    </a:lnTo>
                    <a:lnTo>
                      <a:pt x="46" y="137"/>
                    </a:lnTo>
                    <a:lnTo>
                      <a:pt x="33" y="135"/>
                    </a:lnTo>
                    <a:lnTo>
                      <a:pt x="18" y="129"/>
                    </a:lnTo>
                    <a:lnTo>
                      <a:pt x="5" y="108"/>
                    </a:lnTo>
                    <a:lnTo>
                      <a:pt x="4" y="76"/>
                    </a:lnTo>
                    <a:lnTo>
                      <a:pt x="0" y="55"/>
                    </a:lnTo>
                    <a:lnTo>
                      <a:pt x="0" y="36"/>
                    </a:lnTo>
                    <a:lnTo>
                      <a:pt x="8" y="20"/>
                    </a:lnTo>
                    <a:lnTo>
                      <a:pt x="16" y="6"/>
                    </a:lnTo>
                    <a:lnTo>
                      <a:pt x="38" y="0"/>
                    </a:lnTo>
                    <a:lnTo>
                      <a:pt x="68" y="4"/>
                    </a:lnTo>
                    <a:lnTo>
                      <a:pt x="80" y="11"/>
                    </a:lnTo>
                    <a:lnTo>
                      <a:pt x="82" y="33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1" name="Freeform 117"/>
              <p:cNvSpPr>
                <a:spLocks/>
              </p:cNvSpPr>
              <p:nvPr/>
            </p:nvSpPr>
            <p:spPr bwMode="auto">
              <a:xfrm flipH="1">
                <a:off x="3943" y="2344"/>
                <a:ext cx="25" cy="39"/>
              </a:xfrm>
              <a:custGeom>
                <a:avLst/>
                <a:gdLst>
                  <a:gd name="T0" fmla="*/ 0 w 74"/>
                  <a:gd name="T1" fmla="*/ 0 h 115"/>
                  <a:gd name="T2" fmla="*/ 0 w 74"/>
                  <a:gd name="T3" fmla="*/ 0 h 115"/>
                  <a:gd name="T4" fmla="*/ 0 w 74"/>
                  <a:gd name="T5" fmla="*/ 0 h 115"/>
                  <a:gd name="T6" fmla="*/ 0 w 74"/>
                  <a:gd name="T7" fmla="*/ 0 h 115"/>
                  <a:gd name="T8" fmla="*/ 0 w 74"/>
                  <a:gd name="T9" fmla="*/ 0 h 115"/>
                  <a:gd name="T10" fmla="*/ 0 w 74"/>
                  <a:gd name="T11" fmla="*/ 0 h 115"/>
                  <a:gd name="T12" fmla="*/ 0 w 74"/>
                  <a:gd name="T13" fmla="*/ 0 h 115"/>
                  <a:gd name="T14" fmla="*/ 0 w 74"/>
                  <a:gd name="T15" fmla="*/ 0 h 115"/>
                  <a:gd name="T16" fmla="*/ 0 w 74"/>
                  <a:gd name="T17" fmla="*/ 0 h 115"/>
                  <a:gd name="T18" fmla="*/ 0 w 74"/>
                  <a:gd name="T19" fmla="*/ 0 h 1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4" h="115">
                    <a:moveTo>
                      <a:pt x="0" y="0"/>
                    </a:moveTo>
                    <a:lnTo>
                      <a:pt x="9" y="25"/>
                    </a:lnTo>
                    <a:lnTo>
                      <a:pt x="24" y="51"/>
                    </a:lnTo>
                    <a:lnTo>
                      <a:pt x="41" y="75"/>
                    </a:lnTo>
                    <a:lnTo>
                      <a:pt x="63" y="105"/>
                    </a:lnTo>
                    <a:lnTo>
                      <a:pt x="74" y="115"/>
                    </a:lnTo>
                    <a:lnTo>
                      <a:pt x="49" y="101"/>
                    </a:lnTo>
                    <a:lnTo>
                      <a:pt x="30" y="74"/>
                    </a:lnTo>
                    <a:lnTo>
                      <a:pt x="11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Freeform 118"/>
              <p:cNvSpPr>
                <a:spLocks/>
              </p:cNvSpPr>
              <p:nvPr/>
            </p:nvSpPr>
            <p:spPr bwMode="auto">
              <a:xfrm flipH="1">
                <a:off x="3898" y="2208"/>
                <a:ext cx="152" cy="151"/>
              </a:xfrm>
              <a:custGeom>
                <a:avLst/>
                <a:gdLst>
                  <a:gd name="T0" fmla="*/ 1 w 427"/>
                  <a:gd name="T1" fmla="*/ 0 h 431"/>
                  <a:gd name="T2" fmla="*/ 1 w 427"/>
                  <a:gd name="T3" fmla="*/ 0 h 431"/>
                  <a:gd name="T4" fmla="*/ 1 w 427"/>
                  <a:gd name="T5" fmla="*/ 0 h 431"/>
                  <a:gd name="T6" fmla="*/ 0 w 427"/>
                  <a:gd name="T7" fmla="*/ 0 h 431"/>
                  <a:gd name="T8" fmla="*/ 0 w 427"/>
                  <a:gd name="T9" fmla="*/ 0 h 431"/>
                  <a:gd name="T10" fmla="*/ 1 w 427"/>
                  <a:gd name="T11" fmla="*/ 0 h 431"/>
                  <a:gd name="T12" fmla="*/ 1 w 427"/>
                  <a:gd name="T13" fmla="*/ 0 h 431"/>
                  <a:gd name="T14" fmla="*/ 1 w 427"/>
                  <a:gd name="T15" fmla="*/ 0 h 431"/>
                  <a:gd name="T16" fmla="*/ 1 w 427"/>
                  <a:gd name="T17" fmla="*/ 1 h 431"/>
                  <a:gd name="T18" fmla="*/ 0 w 427"/>
                  <a:gd name="T19" fmla="*/ 1 h 431"/>
                  <a:gd name="T20" fmla="*/ 0 w 427"/>
                  <a:gd name="T21" fmla="*/ 0 h 431"/>
                  <a:gd name="T22" fmla="*/ 0 w 427"/>
                  <a:gd name="T23" fmla="*/ 0 h 431"/>
                  <a:gd name="T24" fmla="*/ 0 w 427"/>
                  <a:gd name="T25" fmla="*/ 0 h 431"/>
                  <a:gd name="T26" fmla="*/ 0 w 427"/>
                  <a:gd name="T27" fmla="*/ 0 h 431"/>
                  <a:gd name="T28" fmla="*/ 0 w 427"/>
                  <a:gd name="T29" fmla="*/ 0 h 431"/>
                  <a:gd name="T30" fmla="*/ 0 w 427"/>
                  <a:gd name="T31" fmla="*/ 1 h 431"/>
                  <a:gd name="T32" fmla="*/ 0 w 427"/>
                  <a:gd name="T33" fmla="*/ 1 h 431"/>
                  <a:gd name="T34" fmla="*/ 0 w 427"/>
                  <a:gd name="T35" fmla="*/ 1 h 431"/>
                  <a:gd name="T36" fmla="*/ 0 w 427"/>
                  <a:gd name="T37" fmla="*/ 1 h 431"/>
                  <a:gd name="T38" fmla="*/ 0 w 427"/>
                  <a:gd name="T39" fmla="*/ 1 h 431"/>
                  <a:gd name="T40" fmla="*/ 0 w 427"/>
                  <a:gd name="T41" fmla="*/ 1 h 431"/>
                  <a:gd name="T42" fmla="*/ 0 w 427"/>
                  <a:gd name="T43" fmla="*/ 1 h 431"/>
                  <a:gd name="T44" fmla="*/ 0 w 427"/>
                  <a:gd name="T45" fmla="*/ 1 h 431"/>
                  <a:gd name="T46" fmla="*/ 0 w 427"/>
                  <a:gd name="T47" fmla="*/ 1 h 431"/>
                  <a:gd name="T48" fmla="*/ 0 w 427"/>
                  <a:gd name="T49" fmla="*/ 0 h 431"/>
                  <a:gd name="T50" fmla="*/ 0 w 427"/>
                  <a:gd name="T51" fmla="*/ 0 h 431"/>
                  <a:gd name="T52" fmla="*/ 0 w 427"/>
                  <a:gd name="T53" fmla="*/ 0 h 431"/>
                  <a:gd name="T54" fmla="*/ 0 w 427"/>
                  <a:gd name="T55" fmla="*/ 0 h 431"/>
                  <a:gd name="T56" fmla="*/ 0 w 427"/>
                  <a:gd name="T57" fmla="*/ 0 h 431"/>
                  <a:gd name="T58" fmla="*/ 0 w 427"/>
                  <a:gd name="T59" fmla="*/ 0 h 431"/>
                  <a:gd name="T60" fmla="*/ 0 w 427"/>
                  <a:gd name="T61" fmla="*/ 0 h 431"/>
                  <a:gd name="T62" fmla="*/ 0 w 427"/>
                  <a:gd name="T63" fmla="*/ 0 h 431"/>
                  <a:gd name="T64" fmla="*/ 1 w 427"/>
                  <a:gd name="T65" fmla="*/ 0 h 431"/>
                  <a:gd name="T66" fmla="*/ 1 w 427"/>
                  <a:gd name="T67" fmla="*/ 0 h 431"/>
                  <a:gd name="T68" fmla="*/ 1 w 427"/>
                  <a:gd name="T69" fmla="*/ 0 h 431"/>
                  <a:gd name="T70" fmla="*/ 1 w 427"/>
                  <a:gd name="T71" fmla="*/ 0 h 431"/>
                  <a:gd name="T72" fmla="*/ 1 w 427"/>
                  <a:gd name="T73" fmla="*/ 0 h 431"/>
                  <a:gd name="T74" fmla="*/ 1 w 427"/>
                  <a:gd name="T75" fmla="*/ 0 h 431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427" h="431">
                    <a:moveTo>
                      <a:pt x="393" y="124"/>
                    </a:moveTo>
                    <a:lnTo>
                      <a:pt x="328" y="114"/>
                    </a:lnTo>
                    <a:lnTo>
                      <a:pt x="285" y="120"/>
                    </a:lnTo>
                    <a:lnTo>
                      <a:pt x="259" y="150"/>
                    </a:lnTo>
                    <a:lnTo>
                      <a:pt x="275" y="187"/>
                    </a:lnTo>
                    <a:lnTo>
                      <a:pt x="295" y="201"/>
                    </a:lnTo>
                    <a:lnTo>
                      <a:pt x="301" y="235"/>
                    </a:lnTo>
                    <a:lnTo>
                      <a:pt x="289" y="258"/>
                    </a:lnTo>
                    <a:lnTo>
                      <a:pt x="299" y="292"/>
                    </a:lnTo>
                    <a:lnTo>
                      <a:pt x="273" y="292"/>
                    </a:lnTo>
                    <a:lnTo>
                      <a:pt x="266" y="253"/>
                    </a:lnTo>
                    <a:lnTo>
                      <a:pt x="249" y="235"/>
                    </a:lnTo>
                    <a:lnTo>
                      <a:pt x="217" y="235"/>
                    </a:lnTo>
                    <a:lnTo>
                      <a:pt x="186" y="244"/>
                    </a:lnTo>
                    <a:lnTo>
                      <a:pt x="176" y="270"/>
                    </a:lnTo>
                    <a:lnTo>
                      <a:pt x="172" y="306"/>
                    </a:lnTo>
                    <a:lnTo>
                      <a:pt x="176" y="332"/>
                    </a:lnTo>
                    <a:lnTo>
                      <a:pt x="176" y="351"/>
                    </a:lnTo>
                    <a:lnTo>
                      <a:pt x="174" y="374"/>
                    </a:lnTo>
                    <a:lnTo>
                      <a:pt x="154" y="394"/>
                    </a:lnTo>
                    <a:lnTo>
                      <a:pt x="139" y="406"/>
                    </a:lnTo>
                    <a:lnTo>
                      <a:pt x="103" y="431"/>
                    </a:lnTo>
                    <a:lnTo>
                      <a:pt x="33" y="358"/>
                    </a:lnTo>
                    <a:lnTo>
                      <a:pt x="12" y="300"/>
                    </a:lnTo>
                    <a:lnTo>
                      <a:pt x="4" y="206"/>
                    </a:lnTo>
                    <a:lnTo>
                      <a:pt x="0" y="138"/>
                    </a:lnTo>
                    <a:lnTo>
                      <a:pt x="8" y="74"/>
                    </a:lnTo>
                    <a:lnTo>
                      <a:pt x="27" y="38"/>
                    </a:lnTo>
                    <a:lnTo>
                      <a:pt x="69" y="13"/>
                    </a:lnTo>
                    <a:lnTo>
                      <a:pt x="108" y="6"/>
                    </a:lnTo>
                    <a:lnTo>
                      <a:pt x="182" y="0"/>
                    </a:lnTo>
                    <a:lnTo>
                      <a:pt x="255" y="4"/>
                    </a:lnTo>
                    <a:lnTo>
                      <a:pt x="345" y="19"/>
                    </a:lnTo>
                    <a:lnTo>
                      <a:pt x="386" y="40"/>
                    </a:lnTo>
                    <a:lnTo>
                      <a:pt x="406" y="60"/>
                    </a:lnTo>
                    <a:lnTo>
                      <a:pt x="427" y="91"/>
                    </a:lnTo>
                    <a:lnTo>
                      <a:pt x="423" y="107"/>
                    </a:lnTo>
                    <a:lnTo>
                      <a:pt x="393" y="124"/>
                    </a:lnTo>
                    <a:close/>
                  </a:path>
                </a:pathLst>
              </a:custGeom>
              <a:solidFill>
                <a:srgbClr val="603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Freeform 119"/>
              <p:cNvSpPr>
                <a:spLocks/>
              </p:cNvSpPr>
              <p:nvPr/>
            </p:nvSpPr>
            <p:spPr bwMode="auto">
              <a:xfrm flipH="1">
                <a:off x="3903" y="2210"/>
                <a:ext cx="145" cy="144"/>
              </a:xfrm>
              <a:custGeom>
                <a:avLst/>
                <a:gdLst>
                  <a:gd name="T0" fmla="*/ 1 w 405"/>
                  <a:gd name="T1" fmla="*/ 0 h 413"/>
                  <a:gd name="T2" fmla="*/ 1 w 405"/>
                  <a:gd name="T3" fmla="*/ 0 h 413"/>
                  <a:gd name="T4" fmla="*/ 1 w 405"/>
                  <a:gd name="T5" fmla="*/ 0 h 413"/>
                  <a:gd name="T6" fmla="*/ 0 w 405"/>
                  <a:gd name="T7" fmla="*/ 0 h 413"/>
                  <a:gd name="T8" fmla="*/ 0 w 405"/>
                  <a:gd name="T9" fmla="*/ 0 h 413"/>
                  <a:gd name="T10" fmla="*/ 0 w 405"/>
                  <a:gd name="T11" fmla="*/ 0 h 413"/>
                  <a:gd name="T12" fmla="*/ 0 w 405"/>
                  <a:gd name="T13" fmla="*/ 0 h 413"/>
                  <a:gd name="T14" fmla="*/ 0 w 405"/>
                  <a:gd name="T15" fmla="*/ 0 h 413"/>
                  <a:gd name="T16" fmla="*/ 0 w 405"/>
                  <a:gd name="T17" fmla="*/ 0 h 413"/>
                  <a:gd name="T18" fmla="*/ 0 w 405"/>
                  <a:gd name="T19" fmla="*/ 0 h 413"/>
                  <a:gd name="T20" fmla="*/ 0 w 405"/>
                  <a:gd name="T21" fmla="*/ 0 h 413"/>
                  <a:gd name="T22" fmla="*/ 0 w 405"/>
                  <a:gd name="T23" fmla="*/ 0 h 413"/>
                  <a:gd name="T24" fmla="*/ 1 w 405"/>
                  <a:gd name="T25" fmla="*/ 0 h 413"/>
                  <a:gd name="T26" fmla="*/ 0 w 405"/>
                  <a:gd name="T27" fmla="*/ 0 h 413"/>
                  <a:gd name="T28" fmla="*/ 1 w 405"/>
                  <a:gd name="T29" fmla="*/ 0 h 413"/>
                  <a:gd name="T30" fmla="*/ 0 w 405"/>
                  <a:gd name="T31" fmla="*/ 0 h 413"/>
                  <a:gd name="T32" fmla="*/ 0 w 405"/>
                  <a:gd name="T33" fmla="*/ 0 h 413"/>
                  <a:gd name="T34" fmla="*/ 0 w 405"/>
                  <a:gd name="T35" fmla="*/ 0 h 413"/>
                  <a:gd name="T36" fmla="*/ 0 w 405"/>
                  <a:gd name="T37" fmla="*/ 0 h 413"/>
                  <a:gd name="T38" fmla="*/ 0 w 405"/>
                  <a:gd name="T39" fmla="*/ 0 h 413"/>
                  <a:gd name="T40" fmla="*/ 0 w 405"/>
                  <a:gd name="T41" fmla="*/ 0 h 413"/>
                  <a:gd name="T42" fmla="*/ 0 w 405"/>
                  <a:gd name="T43" fmla="*/ 0 h 413"/>
                  <a:gd name="T44" fmla="*/ 0 w 405"/>
                  <a:gd name="T45" fmla="*/ 1 h 413"/>
                  <a:gd name="T46" fmla="*/ 0 w 405"/>
                  <a:gd name="T47" fmla="*/ 1 h 413"/>
                  <a:gd name="T48" fmla="*/ 0 w 405"/>
                  <a:gd name="T49" fmla="*/ 1 h 413"/>
                  <a:gd name="T50" fmla="*/ 0 w 405"/>
                  <a:gd name="T51" fmla="*/ 1 h 413"/>
                  <a:gd name="T52" fmla="*/ 0 w 405"/>
                  <a:gd name="T53" fmla="*/ 1 h 413"/>
                  <a:gd name="T54" fmla="*/ 0 w 405"/>
                  <a:gd name="T55" fmla="*/ 1 h 413"/>
                  <a:gd name="T56" fmla="*/ 0 w 405"/>
                  <a:gd name="T57" fmla="*/ 1 h 413"/>
                  <a:gd name="T58" fmla="*/ 0 w 405"/>
                  <a:gd name="T59" fmla="*/ 1 h 413"/>
                  <a:gd name="T60" fmla="*/ 0 w 405"/>
                  <a:gd name="T61" fmla="*/ 0 h 413"/>
                  <a:gd name="T62" fmla="*/ 0 w 405"/>
                  <a:gd name="T63" fmla="*/ 0 h 413"/>
                  <a:gd name="T64" fmla="*/ 0 w 405"/>
                  <a:gd name="T65" fmla="*/ 0 h 413"/>
                  <a:gd name="T66" fmla="*/ 0 w 405"/>
                  <a:gd name="T67" fmla="*/ 0 h 413"/>
                  <a:gd name="T68" fmla="*/ 0 w 405"/>
                  <a:gd name="T69" fmla="*/ 0 h 413"/>
                  <a:gd name="T70" fmla="*/ 0 w 405"/>
                  <a:gd name="T71" fmla="*/ 0 h 413"/>
                  <a:gd name="T72" fmla="*/ 0 w 405"/>
                  <a:gd name="T73" fmla="*/ 0 h 413"/>
                  <a:gd name="T74" fmla="*/ 0 w 405"/>
                  <a:gd name="T75" fmla="*/ 0 h 413"/>
                  <a:gd name="T76" fmla="*/ 0 w 405"/>
                  <a:gd name="T77" fmla="*/ 0 h 413"/>
                  <a:gd name="T78" fmla="*/ 0 w 405"/>
                  <a:gd name="T79" fmla="*/ 0 h 413"/>
                  <a:gd name="T80" fmla="*/ 0 w 405"/>
                  <a:gd name="T81" fmla="*/ 0 h 413"/>
                  <a:gd name="T82" fmla="*/ 0 w 405"/>
                  <a:gd name="T83" fmla="*/ 0 h 413"/>
                  <a:gd name="T84" fmla="*/ 1 w 405"/>
                  <a:gd name="T85" fmla="*/ 0 h 413"/>
                  <a:gd name="T86" fmla="*/ 1 w 405"/>
                  <a:gd name="T87" fmla="*/ 0 h 41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405" h="413">
                    <a:moveTo>
                      <a:pt x="338" y="26"/>
                    </a:moveTo>
                    <a:lnTo>
                      <a:pt x="373" y="40"/>
                    </a:lnTo>
                    <a:lnTo>
                      <a:pt x="389" y="63"/>
                    </a:lnTo>
                    <a:lnTo>
                      <a:pt x="398" y="77"/>
                    </a:lnTo>
                    <a:lnTo>
                      <a:pt x="405" y="88"/>
                    </a:lnTo>
                    <a:lnTo>
                      <a:pt x="396" y="97"/>
                    </a:lnTo>
                    <a:lnTo>
                      <a:pt x="379" y="108"/>
                    </a:lnTo>
                    <a:lnTo>
                      <a:pt x="335" y="101"/>
                    </a:lnTo>
                    <a:lnTo>
                      <a:pt x="303" y="101"/>
                    </a:lnTo>
                    <a:lnTo>
                      <a:pt x="281" y="90"/>
                    </a:lnTo>
                    <a:lnTo>
                      <a:pt x="249" y="83"/>
                    </a:lnTo>
                    <a:lnTo>
                      <a:pt x="220" y="81"/>
                    </a:lnTo>
                    <a:lnTo>
                      <a:pt x="186" y="83"/>
                    </a:lnTo>
                    <a:lnTo>
                      <a:pt x="235" y="88"/>
                    </a:lnTo>
                    <a:lnTo>
                      <a:pt x="260" y="94"/>
                    </a:lnTo>
                    <a:lnTo>
                      <a:pt x="277" y="101"/>
                    </a:lnTo>
                    <a:lnTo>
                      <a:pt x="281" y="104"/>
                    </a:lnTo>
                    <a:lnTo>
                      <a:pt x="269" y="108"/>
                    </a:lnTo>
                    <a:lnTo>
                      <a:pt x="260" y="118"/>
                    </a:lnTo>
                    <a:lnTo>
                      <a:pt x="242" y="108"/>
                    </a:lnTo>
                    <a:lnTo>
                      <a:pt x="228" y="105"/>
                    </a:lnTo>
                    <a:lnTo>
                      <a:pt x="199" y="99"/>
                    </a:lnTo>
                    <a:lnTo>
                      <a:pt x="189" y="99"/>
                    </a:lnTo>
                    <a:lnTo>
                      <a:pt x="219" y="110"/>
                    </a:lnTo>
                    <a:lnTo>
                      <a:pt x="240" y="120"/>
                    </a:lnTo>
                    <a:lnTo>
                      <a:pt x="253" y="128"/>
                    </a:lnTo>
                    <a:lnTo>
                      <a:pt x="242" y="138"/>
                    </a:lnTo>
                    <a:lnTo>
                      <a:pt x="219" y="130"/>
                    </a:lnTo>
                    <a:lnTo>
                      <a:pt x="199" y="126"/>
                    </a:lnTo>
                    <a:lnTo>
                      <a:pt x="235" y="144"/>
                    </a:lnTo>
                    <a:lnTo>
                      <a:pt x="247" y="153"/>
                    </a:lnTo>
                    <a:lnTo>
                      <a:pt x="251" y="170"/>
                    </a:lnTo>
                    <a:lnTo>
                      <a:pt x="258" y="179"/>
                    </a:lnTo>
                    <a:lnTo>
                      <a:pt x="235" y="168"/>
                    </a:lnTo>
                    <a:lnTo>
                      <a:pt x="215" y="165"/>
                    </a:lnTo>
                    <a:lnTo>
                      <a:pt x="182" y="163"/>
                    </a:lnTo>
                    <a:lnTo>
                      <a:pt x="231" y="177"/>
                    </a:lnTo>
                    <a:lnTo>
                      <a:pt x="261" y="189"/>
                    </a:lnTo>
                    <a:lnTo>
                      <a:pt x="281" y="200"/>
                    </a:lnTo>
                    <a:lnTo>
                      <a:pt x="283" y="215"/>
                    </a:lnTo>
                    <a:lnTo>
                      <a:pt x="260" y="204"/>
                    </a:lnTo>
                    <a:lnTo>
                      <a:pt x="226" y="193"/>
                    </a:lnTo>
                    <a:lnTo>
                      <a:pt x="211" y="193"/>
                    </a:lnTo>
                    <a:lnTo>
                      <a:pt x="247" y="205"/>
                    </a:lnTo>
                    <a:lnTo>
                      <a:pt x="275" y="217"/>
                    </a:lnTo>
                    <a:lnTo>
                      <a:pt x="285" y="227"/>
                    </a:lnTo>
                    <a:lnTo>
                      <a:pt x="281" y="238"/>
                    </a:lnTo>
                    <a:lnTo>
                      <a:pt x="260" y="229"/>
                    </a:lnTo>
                    <a:lnTo>
                      <a:pt x="239" y="221"/>
                    </a:lnTo>
                    <a:lnTo>
                      <a:pt x="197" y="219"/>
                    </a:lnTo>
                    <a:lnTo>
                      <a:pt x="180" y="221"/>
                    </a:lnTo>
                    <a:lnTo>
                      <a:pt x="141" y="223"/>
                    </a:lnTo>
                    <a:lnTo>
                      <a:pt x="95" y="217"/>
                    </a:lnTo>
                    <a:lnTo>
                      <a:pt x="122" y="227"/>
                    </a:lnTo>
                    <a:lnTo>
                      <a:pt x="170" y="236"/>
                    </a:lnTo>
                    <a:lnTo>
                      <a:pt x="161" y="252"/>
                    </a:lnTo>
                    <a:lnTo>
                      <a:pt x="125" y="244"/>
                    </a:lnTo>
                    <a:lnTo>
                      <a:pt x="93" y="232"/>
                    </a:lnTo>
                    <a:lnTo>
                      <a:pt x="70" y="221"/>
                    </a:lnTo>
                    <a:lnTo>
                      <a:pt x="112" y="252"/>
                    </a:lnTo>
                    <a:lnTo>
                      <a:pt x="139" y="260"/>
                    </a:lnTo>
                    <a:lnTo>
                      <a:pt x="161" y="267"/>
                    </a:lnTo>
                    <a:lnTo>
                      <a:pt x="159" y="285"/>
                    </a:lnTo>
                    <a:lnTo>
                      <a:pt x="125" y="279"/>
                    </a:lnTo>
                    <a:lnTo>
                      <a:pt x="101" y="271"/>
                    </a:lnTo>
                    <a:lnTo>
                      <a:pt x="116" y="283"/>
                    </a:lnTo>
                    <a:lnTo>
                      <a:pt x="144" y="290"/>
                    </a:lnTo>
                    <a:lnTo>
                      <a:pt x="159" y="292"/>
                    </a:lnTo>
                    <a:lnTo>
                      <a:pt x="159" y="328"/>
                    </a:lnTo>
                    <a:lnTo>
                      <a:pt x="127" y="315"/>
                    </a:lnTo>
                    <a:lnTo>
                      <a:pt x="103" y="306"/>
                    </a:lnTo>
                    <a:lnTo>
                      <a:pt x="129" y="326"/>
                    </a:lnTo>
                    <a:lnTo>
                      <a:pt x="162" y="340"/>
                    </a:lnTo>
                    <a:lnTo>
                      <a:pt x="161" y="356"/>
                    </a:lnTo>
                    <a:lnTo>
                      <a:pt x="142" y="376"/>
                    </a:lnTo>
                    <a:lnTo>
                      <a:pt x="125" y="354"/>
                    </a:lnTo>
                    <a:lnTo>
                      <a:pt x="103" y="328"/>
                    </a:lnTo>
                    <a:lnTo>
                      <a:pt x="89" y="303"/>
                    </a:lnTo>
                    <a:lnTo>
                      <a:pt x="103" y="342"/>
                    </a:lnTo>
                    <a:lnTo>
                      <a:pt x="116" y="356"/>
                    </a:lnTo>
                    <a:lnTo>
                      <a:pt x="139" y="385"/>
                    </a:lnTo>
                    <a:lnTo>
                      <a:pt x="122" y="404"/>
                    </a:lnTo>
                    <a:lnTo>
                      <a:pt x="97" y="381"/>
                    </a:lnTo>
                    <a:lnTo>
                      <a:pt x="79" y="354"/>
                    </a:lnTo>
                    <a:lnTo>
                      <a:pt x="61" y="326"/>
                    </a:lnTo>
                    <a:lnTo>
                      <a:pt x="77" y="368"/>
                    </a:lnTo>
                    <a:lnTo>
                      <a:pt x="93" y="386"/>
                    </a:lnTo>
                    <a:lnTo>
                      <a:pt x="108" y="406"/>
                    </a:lnTo>
                    <a:lnTo>
                      <a:pt x="95" y="413"/>
                    </a:lnTo>
                    <a:lnTo>
                      <a:pt x="61" y="385"/>
                    </a:lnTo>
                    <a:lnTo>
                      <a:pt x="30" y="340"/>
                    </a:lnTo>
                    <a:lnTo>
                      <a:pt x="19" y="306"/>
                    </a:lnTo>
                    <a:lnTo>
                      <a:pt x="10" y="247"/>
                    </a:lnTo>
                    <a:lnTo>
                      <a:pt x="6" y="204"/>
                    </a:lnTo>
                    <a:lnTo>
                      <a:pt x="0" y="153"/>
                    </a:lnTo>
                    <a:lnTo>
                      <a:pt x="35" y="163"/>
                    </a:lnTo>
                    <a:lnTo>
                      <a:pt x="72" y="177"/>
                    </a:lnTo>
                    <a:lnTo>
                      <a:pt x="129" y="191"/>
                    </a:lnTo>
                    <a:lnTo>
                      <a:pt x="79" y="170"/>
                    </a:lnTo>
                    <a:lnTo>
                      <a:pt x="59" y="159"/>
                    </a:lnTo>
                    <a:lnTo>
                      <a:pt x="23" y="146"/>
                    </a:lnTo>
                    <a:lnTo>
                      <a:pt x="4" y="142"/>
                    </a:lnTo>
                    <a:lnTo>
                      <a:pt x="4" y="116"/>
                    </a:lnTo>
                    <a:lnTo>
                      <a:pt x="8" y="83"/>
                    </a:lnTo>
                    <a:lnTo>
                      <a:pt x="54" y="90"/>
                    </a:lnTo>
                    <a:lnTo>
                      <a:pt x="84" y="99"/>
                    </a:lnTo>
                    <a:lnTo>
                      <a:pt x="120" y="116"/>
                    </a:lnTo>
                    <a:lnTo>
                      <a:pt x="87" y="90"/>
                    </a:lnTo>
                    <a:lnTo>
                      <a:pt x="48" y="79"/>
                    </a:lnTo>
                    <a:lnTo>
                      <a:pt x="10" y="70"/>
                    </a:lnTo>
                    <a:lnTo>
                      <a:pt x="19" y="44"/>
                    </a:lnTo>
                    <a:lnTo>
                      <a:pt x="30" y="28"/>
                    </a:lnTo>
                    <a:lnTo>
                      <a:pt x="65" y="18"/>
                    </a:lnTo>
                    <a:lnTo>
                      <a:pt x="99" y="26"/>
                    </a:lnTo>
                    <a:lnTo>
                      <a:pt x="129" y="48"/>
                    </a:lnTo>
                    <a:lnTo>
                      <a:pt x="108" y="23"/>
                    </a:lnTo>
                    <a:lnTo>
                      <a:pt x="77" y="9"/>
                    </a:lnTo>
                    <a:lnTo>
                      <a:pt x="112" y="4"/>
                    </a:lnTo>
                    <a:lnTo>
                      <a:pt x="139" y="2"/>
                    </a:lnTo>
                    <a:lnTo>
                      <a:pt x="176" y="7"/>
                    </a:lnTo>
                    <a:lnTo>
                      <a:pt x="202" y="25"/>
                    </a:lnTo>
                    <a:lnTo>
                      <a:pt x="242" y="32"/>
                    </a:lnTo>
                    <a:lnTo>
                      <a:pt x="215" y="21"/>
                    </a:lnTo>
                    <a:lnTo>
                      <a:pt x="195" y="7"/>
                    </a:lnTo>
                    <a:lnTo>
                      <a:pt x="182" y="0"/>
                    </a:lnTo>
                    <a:lnTo>
                      <a:pt x="222" y="2"/>
                    </a:lnTo>
                    <a:lnTo>
                      <a:pt x="258" y="4"/>
                    </a:lnTo>
                    <a:lnTo>
                      <a:pt x="279" y="13"/>
                    </a:lnTo>
                    <a:lnTo>
                      <a:pt x="300" y="34"/>
                    </a:lnTo>
                    <a:lnTo>
                      <a:pt x="318" y="61"/>
                    </a:lnTo>
                    <a:lnTo>
                      <a:pt x="309" y="30"/>
                    </a:lnTo>
                    <a:lnTo>
                      <a:pt x="287" y="9"/>
                    </a:lnTo>
                    <a:lnTo>
                      <a:pt x="338" y="2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34" name="Group 120"/>
              <p:cNvGrpSpPr>
                <a:grpSpLocks/>
              </p:cNvGrpSpPr>
              <p:nvPr/>
            </p:nvGrpSpPr>
            <p:grpSpPr bwMode="auto">
              <a:xfrm flipH="1">
                <a:off x="3595" y="2572"/>
                <a:ext cx="158" cy="95"/>
                <a:chOff x="2648" y="2214"/>
                <a:chExt cx="63" cy="39"/>
              </a:xfrm>
            </p:grpSpPr>
            <p:sp>
              <p:nvSpPr>
                <p:cNvPr id="56" name="Freeform 121"/>
                <p:cNvSpPr>
                  <a:spLocks/>
                </p:cNvSpPr>
                <p:nvPr/>
              </p:nvSpPr>
              <p:spPr bwMode="auto">
                <a:xfrm>
                  <a:off x="2648" y="2214"/>
                  <a:ext cx="63" cy="39"/>
                </a:xfrm>
                <a:custGeom>
                  <a:avLst/>
                  <a:gdLst>
                    <a:gd name="T0" fmla="*/ 0 w 443"/>
                    <a:gd name="T1" fmla="*/ 0 h 274"/>
                    <a:gd name="T2" fmla="*/ 0 w 443"/>
                    <a:gd name="T3" fmla="*/ 0 h 274"/>
                    <a:gd name="T4" fmla="*/ 0 w 443"/>
                    <a:gd name="T5" fmla="*/ 0 h 274"/>
                    <a:gd name="T6" fmla="*/ 0 w 443"/>
                    <a:gd name="T7" fmla="*/ 0 h 274"/>
                    <a:gd name="T8" fmla="*/ 0 w 443"/>
                    <a:gd name="T9" fmla="*/ 0 h 274"/>
                    <a:gd name="T10" fmla="*/ 0 w 443"/>
                    <a:gd name="T11" fmla="*/ 0 h 274"/>
                    <a:gd name="T12" fmla="*/ 0 w 443"/>
                    <a:gd name="T13" fmla="*/ 0 h 274"/>
                    <a:gd name="T14" fmla="*/ 0 w 443"/>
                    <a:gd name="T15" fmla="*/ 0 h 274"/>
                    <a:gd name="T16" fmla="*/ 0 w 443"/>
                    <a:gd name="T17" fmla="*/ 0 h 274"/>
                    <a:gd name="T18" fmla="*/ 0 w 443"/>
                    <a:gd name="T19" fmla="*/ 0 h 274"/>
                    <a:gd name="T20" fmla="*/ 0 w 443"/>
                    <a:gd name="T21" fmla="*/ 0 h 274"/>
                    <a:gd name="T22" fmla="*/ 0 w 443"/>
                    <a:gd name="T23" fmla="*/ 0 h 274"/>
                    <a:gd name="T24" fmla="*/ 0 w 443"/>
                    <a:gd name="T25" fmla="*/ 0 h 274"/>
                    <a:gd name="T26" fmla="*/ 0 w 443"/>
                    <a:gd name="T27" fmla="*/ 0 h 274"/>
                    <a:gd name="T28" fmla="*/ 0 w 443"/>
                    <a:gd name="T29" fmla="*/ 0 h 274"/>
                    <a:gd name="T30" fmla="*/ 0 w 443"/>
                    <a:gd name="T31" fmla="*/ 0 h 274"/>
                    <a:gd name="T32" fmla="*/ 0 w 443"/>
                    <a:gd name="T33" fmla="*/ 0 h 274"/>
                    <a:gd name="T34" fmla="*/ 0 w 443"/>
                    <a:gd name="T35" fmla="*/ 0 h 274"/>
                    <a:gd name="T36" fmla="*/ 0 w 443"/>
                    <a:gd name="T37" fmla="*/ 0 h 274"/>
                    <a:gd name="T38" fmla="*/ 0 w 443"/>
                    <a:gd name="T39" fmla="*/ 0 h 274"/>
                    <a:gd name="T40" fmla="*/ 0 w 443"/>
                    <a:gd name="T41" fmla="*/ 0 h 274"/>
                    <a:gd name="T42" fmla="*/ 0 w 443"/>
                    <a:gd name="T43" fmla="*/ 0 h 274"/>
                    <a:gd name="T44" fmla="*/ 0 w 443"/>
                    <a:gd name="T45" fmla="*/ 0 h 274"/>
                    <a:gd name="T46" fmla="*/ 0 w 443"/>
                    <a:gd name="T47" fmla="*/ 0 h 274"/>
                    <a:gd name="T48" fmla="*/ 0 w 443"/>
                    <a:gd name="T49" fmla="*/ 0 h 274"/>
                    <a:gd name="T50" fmla="*/ 0 w 443"/>
                    <a:gd name="T51" fmla="*/ 0 h 274"/>
                    <a:gd name="T52" fmla="*/ 0 w 443"/>
                    <a:gd name="T53" fmla="*/ 0 h 274"/>
                    <a:gd name="T54" fmla="*/ 0 w 443"/>
                    <a:gd name="T55" fmla="*/ 0 h 274"/>
                    <a:gd name="T56" fmla="*/ 0 w 443"/>
                    <a:gd name="T57" fmla="*/ 0 h 274"/>
                    <a:gd name="T58" fmla="*/ 0 w 443"/>
                    <a:gd name="T59" fmla="*/ 0 h 274"/>
                    <a:gd name="T60" fmla="*/ 0 w 443"/>
                    <a:gd name="T61" fmla="*/ 0 h 274"/>
                    <a:gd name="T62" fmla="*/ 0 w 443"/>
                    <a:gd name="T63" fmla="*/ 0 h 274"/>
                    <a:gd name="T64" fmla="*/ 0 w 443"/>
                    <a:gd name="T65" fmla="*/ 0 h 274"/>
                    <a:gd name="T66" fmla="*/ 0 w 443"/>
                    <a:gd name="T67" fmla="*/ 0 h 274"/>
                    <a:gd name="T68" fmla="*/ 0 w 443"/>
                    <a:gd name="T69" fmla="*/ 0 h 274"/>
                    <a:gd name="T70" fmla="*/ 0 w 443"/>
                    <a:gd name="T71" fmla="*/ 0 h 274"/>
                    <a:gd name="T72" fmla="*/ 0 w 443"/>
                    <a:gd name="T73" fmla="*/ 0 h 274"/>
                    <a:gd name="T74" fmla="*/ 0 w 443"/>
                    <a:gd name="T75" fmla="*/ 0 h 274"/>
                    <a:gd name="T76" fmla="*/ 0 w 443"/>
                    <a:gd name="T77" fmla="*/ 0 h 274"/>
                    <a:gd name="T78" fmla="*/ 0 w 443"/>
                    <a:gd name="T79" fmla="*/ 0 h 274"/>
                    <a:gd name="T80" fmla="*/ 0 w 443"/>
                    <a:gd name="T81" fmla="*/ 0 h 274"/>
                    <a:gd name="T82" fmla="*/ 0 w 443"/>
                    <a:gd name="T83" fmla="*/ 0 h 274"/>
                    <a:gd name="T84" fmla="*/ 0 w 443"/>
                    <a:gd name="T85" fmla="*/ 0 h 274"/>
                    <a:gd name="T86" fmla="*/ 0 w 443"/>
                    <a:gd name="T87" fmla="*/ 0 h 274"/>
                    <a:gd name="T88" fmla="*/ 0 w 443"/>
                    <a:gd name="T89" fmla="*/ 0 h 274"/>
                    <a:gd name="T90" fmla="*/ 0 w 443"/>
                    <a:gd name="T91" fmla="*/ 0 h 274"/>
                    <a:gd name="T92" fmla="*/ 0 w 443"/>
                    <a:gd name="T93" fmla="*/ 0 h 274"/>
                    <a:gd name="T94" fmla="*/ 0 w 443"/>
                    <a:gd name="T95" fmla="*/ 0 h 274"/>
                    <a:gd name="T96" fmla="*/ 0 w 443"/>
                    <a:gd name="T97" fmla="*/ 0 h 274"/>
                    <a:gd name="T98" fmla="*/ 0 w 443"/>
                    <a:gd name="T99" fmla="*/ 0 h 274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443" h="274">
                      <a:moveTo>
                        <a:pt x="0" y="163"/>
                      </a:moveTo>
                      <a:lnTo>
                        <a:pt x="55" y="151"/>
                      </a:lnTo>
                      <a:lnTo>
                        <a:pt x="75" y="147"/>
                      </a:lnTo>
                      <a:lnTo>
                        <a:pt x="87" y="135"/>
                      </a:lnTo>
                      <a:lnTo>
                        <a:pt x="100" y="117"/>
                      </a:lnTo>
                      <a:lnTo>
                        <a:pt x="127" y="92"/>
                      </a:lnTo>
                      <a:lnTo>
                        <a:pt x="176" y="51"/>
                      </a:lnTo>
                      <a:lnTo>
                        <a:pt x="184" y="37"/>
                      </a:lnTo>
                      <a:lnTo>
                        <a:pt x="197" y="25"/>
                      </a:lnTo>
                      <a:lnTo>
                        <a:pt x="223" y="21"/>
                      </a:lnTo>
                      <a:lnTo>
                        <a:pt x="300" y="8"/>
                      </a:lnTo>
                      <a:lnTo>
                        <a:pt x="321" y="0"/>
                      </a:lnTo>
                      <a:lnTo>
                        <a:pt x="341" y="10"/>
                      </a:lnTo>
                      <a:lnTo>
                        <a:pt x="351" y="18"/>
                      </a:lnTo>
                      <a:lnTo>
                        <a:pt x="396" y="33"/>
                      </a:lnTo>
                      <a:lnTo>
                        <a:pt x="414" y="40"/>
                      </a:lnTo>
                      <a:lnTo>
                        <a:pt x="420" y="47"/>
                      </a:lnTo>
                      <a:lnTo>
                        <a:pt x="429" y="73"/>
                      </a:lnTo>
                      <a:lnTo>
                        <a:pt x="433" y="86"/>
                      </a:lnTo>
                      <a:lnTo>
                        <a:pt x="437" y="94"/>
                      </a:lnTo>
                      <a:lnTo>
                        <a:pt x="443" y="107"/>
                      </a:lnTo>
                      <a:lnTo>
                        <a:pt x="443" y="116"/>
                      </a:lnTo>
                      <a:lnTo>
                        <a:pt x="434" y="123"/>
                      </a:lnTo>
                      <a:lnTo>
                        <a:pt x="416" y="122"/>
                      </a:lnTo>
                      <a:lnTo>
                        <a:pt x="387" y="109"/>
                      </a:lnTo>
                      <a:lnTo>
                        <a:pt x="351" y="102"/>
                      </a:lnTo>
                      <a:lnTo>
                        <a:pt x="317" y="107"/>
                      </a:lnTo>
                      <a:lnTo>
                        <a:pt x="353" y="115"/>
                      </a:lnTo>
                      <a:lnTo>
                        <a:pt x="376" y="123"/>
                      </a:lnTo>
                      <a:lnTo>
                        <a:pt x="405" y="135"/>
                      </a:lnTo>
                      <a:lnTo>
                        <a:pt x="412" y="145"/>
                      </a:lnTo>
                      <a:lnTo>
                        <a:pt x="412" y="155"/>
                      </a:lnTo>
                      <a:lnTo>
                        <a:pt x="401" y="163"/>
                      </a:lnTo>
                      <a:lnTo>
                        <a:pt x="388" y="161"/>
                      </a:lnTo>
                      <a:lnTo>
                        <a:pt x="349" y="151"/>
                      </a:lnTo>
                      <a:lnTo>
                        <a:pt x="313" y="149"/>
                      </a:lnTo>
                      <a:lnTo>
                        <a:pt x="286" y="151"/>
                      </a:lnTo>
                      <a:lnTo>
                        <a:pt x="270" y="161"/>
                      </a:lnTo>
                      <a:lnTo>
                        <a:pt x="252" y="180"/>
                      </a:lnTo>
                      <a:lnTo>
                        <a:pt x="238" y="200"/>
                      </a:lnTo>
                      <a:lnTo>
                        <a:pt x="224" y="220"/>
                      </a:lnTo>
                      <a:lnTo>
                        <a:pt x="211" y="236"/>
                      </a:lnTo>
                      <a:lnTo>
                        <a:pt x="190" y="251"/>
                      </a:lnTo>
                      <a:lnTo>
                        <a:pt x="170" y="255"/>
                      </a:lnTo>
                      <a:lnTo>
                        <a:pt x="147" y="257"/>
                      </a:lnTo>
                      <a:lnTo>
                        <a:pt x="121" y="255"/>
                      </a:lnTo>
                      <a:lnTo>
                        <a:pt x="100" y="253"/>
                      </a:lnTo>
                      <a:lnTo>
                        <a:pt x="73" y="260"/>
                      </a:lnTo>
                      <a:lnTo>
                        <a:pt x="0" y="274"/>
                      </a:lnTo>
                      <a:lnTo>
                        <a:pt x="0" y="163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7" name="Freeform 122"/>
                <p:cNvSpPr>
                  <a:spLocks/>
                </p:cNvSpPr>
                <p:nvPr/>
              </p:nvSpPr>
              <p:spPr bwMode="auto">
                <a:xfrm>
                  <a:off x="2688" y="2221"/>
                  <a:ext cx="20" cy="5"/>
                </a:xfrm>
                <a:custGeom>
                  <a:avLst/>
                  <a:gdLst>
                    <a:gd name="T0" fmla="*/ 0 w 141"/>
                    <a:gd name="T1" fmla="*/ 0 h 32"/>
                    <a:gd name="T2" fmla="*/ 0 w 141"/>
                    <a:gd name="T3" fmla="*/ 0 h 32"/>
                    <a:gd name="T4" fmla="*/ 0 w 141"/>
                    <a:gd name="T5" fmla="*/ 0 h 32"/>
                    <a:gd name="T6" fmla="*/ 0 w 141"/>
                    <a:gd name="T7" fmla="*/ 0 h 32"/>
                    <a:gd name="T8" fmla="*/ 0 w 141"/>
                    <a:gd name="T9" fmla="*/ 0 h 32"/>
                    <a:gd name="T10" fmla="*/ 0 w 141"/>
                    <a:gd name="T11" fmla="*/ 0 h 32"/>
                    <a:gd name="T12" fmla="*/ 0 w 141"/>
                    <a:gd name="T13" fmla="*/ 0 h 32"/>
                    <a:gd name="T14" fmla="*/ 0 w 141"/>
                    <a:gd name="T15" fmla="*/ 0 h 32"/>
                    <a:gd name="T16" fmla="*/ 0 w 141"/>
                    <a:gd name="T17" fmla="*/ 0 h 32"/>
                    <a:gd name="T18" fmla="*/ 0 w 141"/>
                    <a:gd name="T19" fmla="*/ 0 h 32"/>
                    <a:gd name="T20" fmla="*/ 0 w 141"/>
                    <a:gd name="T21" fmla="*/ 0 h 32"/>
                    <a:gd name="T22" fmla="*/ 0 w 141"/>
                    <a:gd name="T23" fmla="*/ 0 h 32"/>
                    <a:gd name="T24" fmla="*/ 0 w 141"/>
                    <a:gd name="T25" fmla="*/ 0 h 3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41" h="32">
                      <a:moveTo>
                        <a:pt x="141" y="32"/>
                      </a:moveTo>
                      <a:lnTo>
                        <a:pt x="117" y="21"/>
                      </a:lnTo>
                      <a:lnTo>
                        <a:pt x="97" y="18"/>
                      </a:lnTo>
                      <a:lnTo>
                        <a:pt x="74" y="11"/>
                      </a:lnTo>
                      <a:lnTo>
                        <a:pt x="54" y="6"/>
                      </a:lnTo>
                      <a:lnTo>
                        <a:pt x="22" y="9"/>
                      </a:lnTo>
                      <a:lnTo>
                        <a:pt x="0" y="11"/>
                      </a:lnTo>
                      <a:lnTo>
                        <a:pt x="33" y="4"/>
                      </a:lnTo>
                      <a:lnTo>
                        <a:pt x="61" y="0"/>
                      </a:lnTo>
                      <a:lnTo>
                        <a:pt x="97" y="15"/>
                      </a:lnTo>
                      <a:lnTo>
                        <a:pt x="117" y="17"/>
                      </a:lnTo>
                      <a:lnTo>
                        <a:pt x="139" y="27"/>
                      </a:lnTo>
                      <a:lnTo>
                        <a:pt x="141" y="32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8" name="Freeform 123"/>
                <p:cNvSpPr>
                  <a:spLocks/>
                </p:cNvSpPr>
                <p:nvPr/>
              </p:nvSpPr>
              <p:spPr bwMode="auto">
                <a:xfrm>
                  <a:off x="2680" y="2216"/>
                  <a:ext cx="17" cy="3"/>
                </a:xfrm>
                <a:custGeom>
                  <a:avLst/>
                  <a:gdLst>
                    <a:gd name="T0" fmla="*/ 0 w 119"/>
                    <a:gd name="T1" fmla="*/ 0 h 22"/>
                    <a:gd name="T2" fmla="*/ 0 w 119"/>
                    <a:gd name="T3" fmla="*/ 0 h 22"/>
                    <a:gd name="T4" fmla="*/ 0 w 119"/>
                    <a:gd name="T5" fmla="*/ 0 h 22"/>
                    <a:gd name="T6" fmla="*/ 0 w 119"/>
                    <a:gd name="T7" fmla="*/ 0 h 22"/>
                    <a:gd name="T8" fmla="*/ 0 w 119"/>
                    <a:gd name="T9" fmla="*/ 0 h 22"/>
                    <a:gd name="T10" fmla="*/ 0 w 119"/>
                    <a:gd name="T11" fmla="*/ 0 h 22"/>
                    <a:gd name="T12" fmla="*/ 0 w 119"/>
                    <a:gd name="T13" fmla="*/ 0 h 22"/>
                    <a:gd name="T14" fmla="*/ 0 w 119"/>
                    <a:gd name="T15" fmla="*/ 0 h 22"/>
                    <a:gd name="T16" fmla="*/ 0 w 119"/>
                    <a:gd name="T17" fmla="*/ 0 h 22"/>
                    <a:gd name="T18" fmla="*/ 0 w 119"/>
                    <a:gd name="T19" fmla="*/ 0 h 22"/>
                    <a:gd name="T20" fmla="*/ 0 w 119"/>
                    <a:gd name="T21" fmla="*/ 0 h 22"/>
                    <a:gd name="T22" fmla="*/ 0 w 119"/>
                    <a:gd name="T23" fmla="*/ 0 h 2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19" h="22">
                      <a:moveTo>
                        <a:pt x="86" y="0"/>
                      </a:moveTo>
                      <a:lnTo>
                        <a:pt x="100" y="1"/>
                      </a:lnTo>
                      <a:lnTo>
                        <a:pt x="119" y="7"/>
                      </a:lnTo>
                      <a:lnTo>
                        <a:pt x="106" y="6"/>
                      </a:lnTo>
                      <a:lnTo>
                        <a:pt x="88" y="3"/>
                      </a:lnTo>
                      <a:lnTo>
                        <a:pt x="49" y="13"/>
                      </a:lnTo>
                      <a:lnTo>
                        <a:pt x="28" y="18"/>
                      </a:lnTo>
                      <a:lnTo>
                        <a:pt x="4" y="22"/>
                      </a:lnTo>
                      <a:lnTo>
                        <a:pt x="0" y="18"/>
                      </a:lnTo>
                      <a:lnTo>
                        <a:pt x="26" y="14"/>
                      </a:lnTo>
                      <a:lnTo>
                        <a:pt x="57" y="7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9" name="Freeform 124"/>
                <p:cNvSpPr>
                  <a:spLocks/>
                </p:cNvSpPr>
                <p:nvPr/>
              </p:nvSpPr>
              <p:spPr bwMode="auto">
                <a:xfrm>
                  <a:off x="2687" y="2228"/>
                  <a:ext cx="7" cy="2"/>
                </a:xfrm>
                <a:custGeom>
                  <a:avLst/>
                  <a:gdLst>
                    <a:gd name="T0" fmla="*/ 0 w 48"/>
                    <a:gd name="T1" fmla="*/ 0 h 11"/>
                    <a:gd name="T2" fmla="*/ 0 w 48"/>
                    <a:gd name="T3" fmla="*/ 0 h 11"/>
                    <a:gd name="T4" fmla="*/ 0 w 48"/>
                    <a:gd name="T5" fmla="*/ 0 h 11"/>
                    <a:gd name="T6" fmla="*/ 0 w 48"/>
                    <a:gd name="T7" fmla="*/ 0 h 11"/>
                    <a:gd name="T8" fmla="*/ 0 w 48"/>
                    <a:gd name="T9" fmla="*/ 0 h 11"/>
                    <a:gd name="T10" fmla="*/ 0 w 48"/>
                    <a:gd name="T11" fmla="*/ 0 h 11"/>
                    <a:gd name="T12" fmla="*/ 0 w 48"/>
                    <a:gd name="T13" fmla="*/ 0 h 1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8" h="11">
                      <a:moveTo>
                        <a:pt x="48" y="5"/>
                      </a:moveTo>
                      <a:lnTo>
                        <a:pt x="42" y="11"/>
                      </a:lnTo>
                      <a:lnTo>
                        <a:pt x="25" y="8"/>
                      </a:lnTo>
                      <a:lnTo>
                        <a:pt x="6" y="8"/>
                      </a:lnTo>
                      <a:lnTo>
                        <a:pt x="0" y="0"/>
                      </a:lnTo>
                      <a:lnTo>
                        <a:pt x="14" y="3"/>
                      </a:lnTo>
                      <a:lnTo>
                        <a:pt x="48" y="5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0" name="Freeform 125"/>
                <p:cNvSpPr>
                  <a:spLocks/>
                </p:cNvSpPr>
                <p:nvPr/>
              </p:nvSpPr>
              <p:spPr bwMode="auto">
                <a:xfrm>
                  <a:off x="2707" y="2227"/>
                  <a:ext cx="2" cy="3"/>
                </a:xfrm>
                <a:custGeom>
                  <a:avLst/>
                  <a:gdLst>
                    <a:gd name="T0" fmla="*/ 0 w 10"/>
                    <a:gd name="T1" fmla="*/ 0 h 21"/>
                    <a:gd name="T2" fmla="*/ 0 w 10"/>
                    <a:gd name="T3" fmla="*/ 0 h 21"/>
                    <a:gd name="T4" fmla="*/ 0 w 10"/>
                    <a:gd name="T5" fmla="*/ 0 h 21"/>
                    <a:gd name="T6" fmla="*/ 0 w 10"/>
                    <a:gd name="T7" fmla="*/ 0 h 21"/>
                    <a:gd name="T8" fmla="*/ 0 w 10"/>
                    <a:gd name="T9" fmla="*/ 0 h 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" h="21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2" y="16"/>
                      </a:lnTo>
                      <a:lnTo>
                        <a:pt x="10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1" name="Freeform 126"/>
                <p:cNvSpPr>
                  <a:spLocks/>
                </p:cNvSpPr>
                <p:nvPr/>
              </p:nvSpPr>
              <p:spPr bwMode="auto">
                <a:xfrm>
                  <a:off x="2702" y="2234"/>
                  <a:ext cx="2" cy="1"/>
                </a:xfrm>
                <a:custGeom>
                  <a:avLst/>
                  <a:gdLst>
                    <a:gd name="T0" fmla="*/ 0 w 9"/>
                    <a:gd name="T1" fmla="*/ 0 h 11"/>
                    <a:gd name="T2" fmla="*/ 0 w 9"/>
                    <a:gd name="T3" fmla="*/ 0 h 11"/>
                    <a:gd name="T4" fmla="*/ 0 w 9"/>
                    <a:gd name="T5" fmla="*/ 0 h 11"/>
                    <a:gd name="T6" fmla="*/ 0 w 9"/>
                    <a:gd name="T7" fmla="*/ 0 h 1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9" h="11">
                      <a:moveTo>
                        <a:pt x="0" y="0"/>
                      </a:moveTo>
                      <a:lnTo>
                        <a:pt x="2" y="6"/>
                      </a:lnTo>
                      <a:lnTo>
                        <a:pt x="9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2" name="Freeform 127"/>
                <p:cNvSpPr>
                  <a:spLocks/>
                </p:cNvSpPr>
                <p:nvPr/>
              </p:nvSpPr>
              <p:spPr bwMode="auto">
                <a:xfrm>
                  <a:off x="2678" y="2224"/>
                  <a:ext cx="3" cy="4"/>
                </a:xfrm>
                <a:custGeom>
                  <a:avLst/>
                  <a:gdLst>
                    <a:gd name="T0" fmla="*/ 0 w 23"/>
                    <a:gd name="T1" fmla="*/ 0 h 27"/>
                    <a:gd name="T2" fmla="*/ 0 w 23"/>
                    <a:gd name="T3" fmla="*/ 0 h 27"/>
                    <a:gd name="T4" fmla="*/ 0 w 23"/>
                    <a:gd name="T5" fmla="*/ 0 h 27"/>
                    <a:gd name="T6" fmla="*/ 0 w 23"/>
                    <a:gd name="T7" fmla="*/ 0 h 27"/>
                    <a:gd name="T8" fmla="*/ 0 w 23"/>
                    <a:gd name="T9" fmla="*/ 0 h 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3" h="27">
                      <a:moveTo>
                        <a:pt x="23" y="0"/>
                      </a:moveTo>
                      <a:lnTo>
                        <a:pt x="19" y="8"/>
                      </a:lnTo>
                      <a:lnTo>
                        <a:pt x="19" y="15"/>
                      </a:lnTo>
                      <a:lnTo>
                        <a:pt x="0" y="27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3" name="Freeform 128"/>
                <p:cNvSpPr>
                  <a:spLocks/>
                </p:cNvSpPr>
                <p:nvPr/>
              </p:nvSpPr>
              <p:spPr bwMode="auto">
                <a:xfrm>
                  <a:off x="2665" y="2224"/>
                  <a:ext cx="10" cy="10"/>
                </a:xfrm>
                <a:custGeom>
                  <a:avLst/>
                  <a:gdLst>
                    <a:gd name="T0" fmla="*/ 0 w 71"/>
                    <a:gd name="T1" fmla="*/ 0 h 73"/>
                    <a:gd name="T2" fmla="*/ 0 w 71"/>
                    <a:gd name="T3" fmla="*/ 0 h 73"/>
                    <a:gd name="T4" fmla="*/ 0 w 71"/>
                    <a:gd name="T5" fmla="*/ 0 h 73"/>
                    <a:gd name="T6" fmla="*/ 0 w 71"/>
                    <a:gd name="T7" fmla="*/ 0 h 73"/>
                    <a:gd name="T8" fmla="*/ 0 w 71"/>
                    <a:gd name="T9" fmla="*/ 0 h 73"/>
                    <a:gd name="T10" fmla="*/ 0 w 71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1" h="73">
                      <a:moveTo>
                        <a:pt x="71" y="0"/>
                      </a:moveTo>
                      <a:lnTo>
                        <a:pt x="59" y="22"/>
                      </a:lnTo>
                      <a:lnTo>
                        <a:pt x="44" y="41"/>
                      </a:lnTo>
                      <a:lnTo>
                        <a:pt x="0" y="73"/>
                      </a:lnTo>
                      <a:lnTo>
                        <a:pt x="41" y="34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" name="Freeform 129"/>
                <p:cNvSpPr>
                  <a:spLocks/>
                </p:cNvSpPr>
                <p:nvPr/>
              </p:nvSpPr>
              <p:spPr bwMode="auto">
                <a:xfrm>
                  <a:off x="2660" y="2238"/>
                  <a:ext cx="2" cy="8"/>
                </a:xfrm>
                <a:custGeom>
                  <a:avLst/>
                  <a:gdLst>
                    <a:gd name="T0" fmla="*/ 0 w 16"/>
                    <a:gd name="T1" fmla="*/ 0 h 53"/>
                    <a:gd name="T2" fmla="*/ 0 w 16"/>
                    <a:gd name="T3" fmla="*/ 0 h 53"/>
                    <a:gd name="T4" fmla="*/ 0 w 16"/>
                    <a:gd name="T5" fmla="*/ 0 h 53"/>
                    <a:gd name="T6" fmla="*/ 0 w 16"/>
                    <a:gd name="T7" fmla="*/ 0 h 53"/>
                    <a:gd name="T8" fmla="*/ 0 w 16"/>
                    <a:gd name="T9" fmla="*/ 0 h 53"/>
                    <a:gd name="T10" fmla="*/ 0 w 16"/>
                    <a:gd name="T11" fmla="*/ 0 h 53"/>
                    <a:gd name="T12" fmla="*/ 0 w 16"/>
                    <a:gd name="T13" fmla="*/ 0 h 5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53">
                      <a:moveTo>
                        <a:pt x="0" y="0"/>
                      </a:moveTo>
                      <a:lnTo>
                        <a:pt x="10" y="19"/>
                      </a:lnTo>
                      <a:lnTo>
                        <a:pt x="13" y="37"/>
                      </a:lnTo>
                      <a:lnTo>
                        <a:pt x="14" y="53"/>
                      </a:lnTo>
                      <a:lnTo>
                        <a:pt x="16" y="30"/>
                      </a:lnTo>
                      <a:lnTo>
                        <a:pt x="14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5" name="Freeform 130"/>
                <p:cNvSpPr>
                  <a:spLocks/>
                </p:cNvSpPr>
                <p:nvPr/>
              </p:nvSpPr>
              <p:spPr bwMode="auto">
                <a:xfrm>
                  <a:off x="2684" y="2231"/>
                  <a:ext cx="1" cy="2"/>
                </a:xfrm>
                <a:custGeom>
                  <a:avLst/>
                  <a:gdLst>
                    <a:gd name="T0" fmla="*/ 0 w 8"/>
                    <a:gd name="T1" fmla="*/ 0 h 19"/>
                    <a:gd name="T2" fmla="*/ 0 w 8"/>
                    <a:gd name="T3" fmla="*/ 0 h 19"/>
                    <a:gd name="T4" fmla="*/ 0 w 8"/>
                    <a:gd name="T5" fmla="*/ 0 h 19"/>
                    <a:gd name="T6" fmla="*/ 0 w 8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8" h="19">
                      <a:moveTo>
                        <a:pt x="2" y="0"/>
                      </a:moveTo>
                      <a:lnTo>
                        <a:pt x="0" y="8"/>
                      </a:lnTo>
                      <a:lnTo>
                        <a:pt x="8" y="19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35" name="Group 131"/>
              <p:cNvGrpSpPr>
                <a:grpSpLocks/>
              </p:cNvGrpSpPr>
              <p:nvPr/>
            </p:nvGrpSpPr>
            <p:grpSpPr bwMode="auto">
              <a:xfrm flipH="1">
                <a:off x="3730" y="2363"/>
                <a:ext cx="365" cy="408"/>
                <a:chOff x="2511" y="2128"/>
                <a:chExt cx="146" cy="168"/>
              </a:xfrm>
            </p:grpSpPr>
            <p:sp>
              <p:nvSpPr>
                <p:cNvPr id="42" name="Freeform 132"/>
                <p:cNvSpPr>
                  <a:spLocks/>
                </p:cNvSpPr>
                <p:nvPr/>
              </p:nvSpPr>
              <p:spPr bwMode="auto">
                <a:xfrm>
                  <a:off x="2590" y="2128"/>
                  <a:ext cx="5" cy="4"/>
                </a:xfrm>
                <a:custGeom>
                  <a:avLst/>
                  <a:gdLst>
                    <a:gd name="T0" fmla="*/ 0 w 32"/>
                    <a:gd name="T1" fmla="*/ 0 h 23"/>
                    <a:gd name="T2" fmla="*/ 0 w 32"/>
                    <a:gd name="T3" fmla="*/ 0 h 23"/>
                    <a:gd name="T4" fmla="*/ 0 w 32"/>
                    <a:gd name="T5" fmla="*/ 0 h 23"/>
                    <a:gd name="T6" fmla="*/ 0 w 32"/>
                    <a:gd name="T7" fmla="*/ 0 h 23"/>
                    <a:gd name="T8" fmla="*/ 0 w 32"/>
                    <a:gd name="T9" fmla="*/ 0 h 23"/>
                    <a:gd name="T10" fmla="*/ 0 w 32"/>
                    <a:gd name="T11" fmla="*/ 0 h 23"/>
                    <a:gd name="T12" fmla="*/ 0 w 32"/>
                    <a:gd name="T13" fmla="*/ 0 h 23"/>
                    <a:gd name="T14" fmla="*/ 0 w 32"/>
                    <a:gd name="T15" fmla="*/ 0 h 2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23">
                      <a:moveTo>
                        <a:pt x="32" y="0"/>
                      </a:moveTo>
                      <a:lnTo>
                        <a:pt x="23" y="7"/>
                      </a:lnTo>
                      <a:lnTo>
                        <a:pt x="14" y="10"/>
                      </a:lnTo>
                      <a:lnTo>
                        <a:pt x="5" y="15"/>
                      </a:lnTo>
                      <a:lnTo>
                        <a:pt x="0" y="23"/>
                      </a:lnTo>
                      <a:lnTo>
                        <a:pt x="8" y="20"/>
                      </a:lnTo>
                      <a:lnTo>
                        <a:pt x="23" y="16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3" name="Freeform 133"/>
                <p:cNvSpPr>
                  <a:spLocks/>
                </p:cNvSpPr>
                <p:nvPr/>
              </p:nvSpPr>
              <p:spPr bwMode="auto">
                <a:xfrm>
                  <a:off x="2592" y="2134"/>
                  <a:ext cx="2" cy="2"/>
                </a:xfrm>
                <a:custGeom>
                  <a:avLst/>
                  <a:gdLst>
                    <a:gd name="T0" fmla="*/ 0 w 8"/>
                    <a:gd name="T1" fmla="*/ 0 h 15"/>
                    <a:gd name="T2" fmla="*/ 0 w 8"/>
                    <a:gd name="T3" fmla="*/ 0 h 15"/>
                    <a:gd name="T4" fmla="*/ 0 w 8"/>
                    <a:gd name="T5" fmla="*/ 0 h 15"/>
                    <a:gd name="T6" fmla="*/ 0 w 8"/>
                    <a:gd name="T7" fmla="*/ 0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8" h="15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4" name="Freeform 134"/>
                <p:cNvSpPr>
                  <a:spLocks/>
                </p:cNvSpPr>
                <p:nvPr/>
              </p:nvSpPr>
              <p:spPr bwMode="auto">
                <a:xfrm>
                  <a:off x="2574" y="2150"/>
                  <a:ext cx="39" cy="99"/>
                </a:xfrm>
                <a:custGeom>
                  <a:avLst/>
                  <a:gdLst>
                    <a:gd name="T0" fmla="*/ 0 w 274"/>
                    <a:gd name="T1" fmla="*/ 0 h 693"/>
                    <a:gd name="T2" fmla="*/ 0 w 274"/>
                    <a:gd name="T3" fmla="*/ 0 h 693"/>
                    <a:gd name="T4" fmla="*/ 0 w 274"/>
                    <a:gd name="T5" fmla="*/ 0 h 693"/>
                    <a:gd name="T6" fmla="*/ 0 w 274"/>
                    <a:gd name="T7" fmla="*/ 0 h 693"/>
                    <a:gd name="T8" fmla="*/ 0 w 274"/>
                    <a:gd name="T9" fmla="*/ 0 h 693"/>
                    <a:gd name="T10" fmla="*/ 0 w 274"/>
                    <a:gd name="T11" fmla="*/ 0 h 693"/>
                    <a:gd name="T12" fmla="*/ 0 w 274"/>
                    <a:gd name="T13" fmla="*/ 0 h 693"/>
                    <a:gd name="T14" fmla="*/ 0 w 274"/>
                    <a:gd name="T15" fmla="*/ 0 h 693"/>
                    <a:gd name="T16" fmla="*/ 0 w 274"/>
                    <a:gd name="T17" fmla="*/ 0 h 693"/>
                    <a:gd name="T18" fmla="*/ 0 w 274"/>
                    <a:gd name="T19" fmla="*/ 0 h 69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74" h="693">
                      <a:moveTo>
                        <a:pt x="40" y="0"/>
                      </a:moveTo>
                      <a:lnTo>
                        <a:pt x="66" y="29"/>
                      </a:lnTo>
                      <a:lnTo>
                        <a:pt x="74" y="70"/>
                      </a:lnTo>
                      <a:lnTo>
                        <a:pt x="113" y="110"/>
                      </a:lnTo>
                      <a:lnTo>
                        <a:pt x="194" y="296"/>
                      </a:lnTo>
                      <a:lnTo>
                        <a:pt x="239" y="466"/>
                      </a:lnTo>
                      <a:lnTo>
                        <a:pt x="274" y="693"/>
                      </a:lnTo>
                      <a:lnTo>
                        <a:pt x="161" y="592"/>
                      </a:lnTo>
                      <a:lnTo>
                        <a:pt x="0" y="90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5" name="Freeform 135"/>
                <p:cNvSpPr>
                  <a:spLocks/>
                </p:cNvSpPr>
                <p:nvPr/>
              </p:nvSpPr>
              <p:spPr bwMode="auto">
                <a:xfrm>
                  <a:off x="2511" y="2131"/>
                  <a:ext cx="146" cy="165"/>
                </a:xfrm>
                <a:custGeom>
                  <a:avLst/>
                  <a:gdLst>
                    <a:gd name="T0" fmla="*/ 0 w 1023"/>
                    <a:gd name="T1" fmla="*/ 0 h 1154"/>
                    <a:gd name="T2" fmla="*/ 0 w 1023"/>
                    <a:gd name="T3" fmla="*/ 0 h 1154"/>
                    <a:gd name="T4" fmla="*/ 0 w 1023"/>
                    <a:gd name="T5" fmla="*/ 0 h 1154"/>
                    <a:gd name="T6" fmla="*/ 0 w 1023"/>
                    <a:gd name="T7" fmla="*/ 0 h 1154"/>
                    <a:gd name="T8" fmla="*/ 0 w 1023"/>
                    <a:gd name="T9" fmla="*/ 0 h 1154"/>
                    <a:gd name="T10" fmla="*/ 0 w 1023"/>
                    <a:gd name="T11" fmla="*/ 0 h 1154"/>
                    <a:gd name="T12" fmla="*/ 0 w 1023"/>
                    <a:gd name="T13" fmla="*/ 0 h 1154"/>
                    <a:gd name="T14" fmla="*/ 0 w 1023"/>
                    <a:gd name="T15" fmla="*/ 0 h 1154"/>
                    <a:gd name="T16" fmla="*/ 0 w 1023"/>
                    <a:gd name="T17" fmla="*/ 0 h 1154"/>
                    <a:gd name="T18" fmla="*/ 0 w 1023"/>
                    <a:gd name="T19" fmla="*/ 0 h 1154"/>
                    <a:gd name="T20" fmla="*/ 0 w 1023"/>
                    <a:gd name="T21" fmla="*/ 0 h 1154"/>
                    <a:gd name="T22" fmla="*/ 0 w 1023"/>
                    <a:gd name="T23" fmla="*/ 0 h 1154"/>
                    <a:gd name="T24" fmla="*/ 0 w 1023"/>
                    <a:gd name="T25" fmla="*/ 0 h 1154"/>
                    <a:gd name="T26" fmla="*/ 0 w 1023"/>
                    <a:gd name="T27" fmla="*/ 0 h 1154"/>
                    <a:gd name="T28" fmla="*/ 0 w 1023"/>
                    <a:gd name="T29" fmla="*/ 0 h 1154"/>
                    <a:gd name="T30" fmla="*/ 0 w 1023"/>
                    <a:gd name="T31" fmla="*/ 0 h 1154"/>
                    <a:gd name="T32" fmla="*/ 0 w 1023"/>
                    <a:gd name="T33" fmla="*/ 0 h 1154"/>
                    <a:gd name="T34" fmla="*/ 0 w 1023"/>
                    <a:gd name="T35" fmla="*/ 0 h 1154"/>
                    <a:gd name="T36" fmla="*/ 0 w 1023"/>
                    <a:gd name="T37" fmla="*/ 0 h 1154"/>
                    <a:gd name="T38" fmla="*/ 0 w 1023"/>
                    <a:gd name="T39" fmla="*/ 0 h 1154"/>
                    <a:gd name="T40" fmla="*/ 0 w 1023"/>
                    <a:gd name="T41" fmla="*/ 0 h 1154"/>
                    <a:gd name="T42" fmla="*/ 0 w 1023"/>
                    <a:gd name="T43" fmla="*/ 0 h 1154"/>
                    <a:gd name="T44" fmla="*/ 0 w 1023"/>
                    <a:gd name="T45" fmla="*/ 0 h 1154"/>
                    <a:gd name="T46" fmla="*/ 0 w 1023"/>
                    <a:gd name="T47" fmla="*/ 0 h 1154"/>
                    <a:gd name="T48" fmla="*/ 0 w 1023"/>
                    <a:gd name="T49" fmla="*/ 0 h 1154"/>
                    <a:gd name="T50" fmla="*/ 0 w 1023"/>
                    <a:gd name="T51" fmla="*/ 0 h 1154"/>
                    <a:gd name="T52" fmla="*/ 0 w 1023"/>
                    <a:gd name="T53" fmla="*/ 0 h 1154"/>
                    <a:gd name="T54" fmla="*/ 0 w 1023"/>
                    <a:gd name="T55" fmla="*/ 0 h 1154"/>
                    <a:gd name="T56" fmla="*/ 0 w 1023"/>
                    <a:gd name="T57" fmla="*/ 0 h 1154"/>
                    <a:gd name="T58" fmla="*/ 0 w 1023"/>
                    <a:gd name="T59" fmla="*/ 0 h 1154"/>
                    <a:gd name="T60" fmla="*/ 0 w 1023"/>
                    <a:gd name="T61" fmla="*/ 0 h 1154"/>
                    <a:gd name="T62" fmla="*/ 0 w 1023"/>
                    <a:gd name="T63" fmla="*/ 0 h 1154"/>
                    <a:gd name="T64" fmla="*/ 0 w 1023"/>
                    <a:gd name="T65" fmla="*/ 0 h 1154"/>
                    <a:gd name="T66" fmla="*/ 0 w 1023"/>
                    <a:gd name="T67" fmla="*/ 0 h 1154"/>
                    <a:gd name="T68" fmla="*/ 0 w 1023"/>
                    <a:gd name="T69" fmla="*/ 0 h 1154"/>
                    <a:gd name="T70" fmla="*/ 0 w 1023"/>
                    <a:gd name="T71" fmla="*/ 0 h 1154"/>
                    <a:gd name="T72" fmla="*/ 0 w 1023"/>
                    <a:gd name="T73" fmla="*/ 0 h 1154"/>
                    <a:gd name="T74" fmla="*/ 0 w 1023"/>
                    <a:gd name="T75" fmla="*/ 0 h 1154"/>
                    <a:gd name="T76" fmla="*/ 0 w 1023"/>
                    <a:gd name="T77" fmla="*/ 0 h 1154"/>
                    <a:gd name="T78" fmla="*/ 0 w 1023"/>
                    <a:gd name="T79" fmla="*/ 0 h 1154"/>
                    <a:gd name="T80" fmla="*/ 0 w 1023"/>
                    <a:gd name="T81" fmla="*/ 0 h 1154"/>
                    <a:gd name="T82" fmla="*/ 0 w 1023"/>
                    <a:gd name="T83" fmla="*/ 0 h 1154"/>
                    <a:gd name="T84" fmla="*/ 0 w 1023"/>
                    <a:gd name="T85" fmla="*/ 0 h 1154"/>
                    <a:gd name="T86" fmla="*/ 0 w 1023"/>
                    <a:gd name="T87" fmla="*/ 0 h 1154"/>
                    <a:gd name="T88" fmla="*/ 0 w 1023"/>
                    <a:gd name="T89" fmla="*/ 0 h 1154"/>
                    <a:gd name="T90" fmla="*/ 0 w 1023"/>
                    <a:gd name="T91" fmla="*/ 0 h 1154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0" t="0" r="r" b="b"/>
                  <a:pathLst>
                    <a:path w="1023" h="1154">
                      <a:moveTo>
                        <a:pt x="189" y="60"/>
                      </a:moveTo>
                      <a:lnTo>
                        <a:pt x="221" y="0"/>
                      </a:lnTo>
                      <a:lnTo>
                        <a:pt x="471" y="104"/>
                      </a:lnTo>
                      <a:lnTo>
                        <a:pt x="482" y="185"/>
                      </a:lnTo>
                      <a:lnTo>
                        <a:pt x="503" y="214"/>
                      </a:lnTo>
                      <a:lnTo>
                        <a:pt x="531" y="246"/>
                      </a:lnTo>
                      <a:lnTo>
                        <a:pt x="547" y="304"/>
                      </a:lnTo>
                      <a:lnTo>
                        <a:pt x="603" y="437"/>
                      </a:lnTo>
                      <a:lnTo>
                        <a:pt x="648" y="595"/>
                      </a:lnTo>
                      <a:lnTo>
                        <a:pt x="668" y="700"/>
                      </a:lnTo>
                      <a:lnTo>
                        <a:pt x="869" y="704"/>
                      </a:lnTo>
                      <a:lnTo>
                        <a:pt x="902" y="725"/>
                      </a:lnTo>
                      <a:lnTo>
                        <a:pt x="994" y="725"/>
                      </a:lnTo>
                      <a:lnTo>
                        <a:pt x="1020" y="766"/>
                      </a:lnTo>
                      <a:lnTo>
                        <a:pt x="1023" y="814"/>
                      </a:lnTo>
                      <a:lnTo>
                        <a:pt x="1015" y="858"/>
                      </a:lnTo>
                      <a:lnTo>
                        <a:pt x="929" y="874"/>
                      </a:lnTo>
                      <a:lnTo>
                        <a:pt x="889" y="935"/>
                      </a:lnTo>
                      <a:lnTo>
                        <a:pt x="809" y="955"/>
                      </a:lnTo>
                      <a:lnTo>
                        <a:pt x="749" y="955"/>
                      </a:lnTo>
                      <a:lnTo>
                        <a:pt x="681" y="968"/>
                      </a:lnTo>
                      <a:lnTo>
                        <a:pt x="677" y="996"/>
                      </a:lnTo>
                      <a:lnTo>
                        <a:pt x="681" y="1056"/>
                      </a:lnTo>
                      <a:lnTo>
                        <a:pt x="673" y="1097"/>
                      </a:lnTo>
                      <a:lnTo>
                        <a:pt x="636" y="1102"/>
                      </a:lnTo>
                      <a:lnTo>
                        <a:pt x="591" y="1110"/>
                      </a:lnTo>
                      <a:lnTo>
                        <a:pt x="547" y="1151"/>
                      </a:lnTo>
                      <a:lnTo>
                        <a:pt x="495" y="1151"/>
                      </a:lnTo>
                      <a:lnTo>
                        <a:pt x="447" y="1146"/>
                      </a:lnTo>
                      <a:lnTo>
                        <a:pt x="374" y="1122"/>
                      </a:lnTo>
                      <a:lnTo>
                        <a:pt x="294" y="1130"/>
                      </a:lnTo>
                      <a:lnTo>
                        <a:pt x="213" y="1154"/>
                      </a:lnTo>
                      <a:lnTo>
                        <a:pt x="136" y="1137"/>
                      </a:lnTo>
                      <a:lnTo>
                        <a:pt x="84" y="1077"/>
                      </a:lnTo>
                      <a:lnTo>
                        <a:pt x="88" y="1012"/>
                      </a:lnTo>
                      <a:lnTo>
                        <a:pt x="68" y="932"/>
                      </a:lnTo>
                      <a:lnTo>
                        <a:pt x="57" y="826"/>
                      </a:lnTo>
                      <a:lnTo>
                        <a:pt x="32" y="729"/>
                      </a:lnTo>
                      <a:lnTo>
                        <a:pt x="0" y="584"/>
                      </a:lnTo>
                      <a:lnTo>
                        <a:pt x="4" y="437"/>
                      </a:lnTo>
                      <a:lnTo>
                        <a:pt x="4" y="307"/>
                      </a:lnTo>
                      <a:lnTo>
                        <a:pt x="12" y="218"/>
                      </a:lnTo>
                      <a:lnTo>
                        <a:pt x="32" y="178"/>
                      </a:lnTo>
                      <a:lnTo>
                        <a:pt x="77" y="145"/>
                      </a:lnTo>
                      <a:lnTo>
                        <a:pt x="129" y="92"/>
                      </a:lnTo>
                      <a:lnTo>
                        <a:pt x="189" y="6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6" name="Freeform 136"/>
                <p:cNvSpPr>
                  <a:spLocks/>
                </p:cNvSpPr>
                <p:nvPr/>
              </p:nvSpPr>
              <p:spPr bwMode="auto">
                <a:xfrm>
                  <a:off x="2514" y="2141"/>
                  <a:ext cx="92" cy="154"/>
                </a:xfrm>
                <a:custGeom>
                  <a:avLst/>
                  <a:gdLst>
                    <a:gd name="T0" fmla="*/ 0 w 646"/>
                    <a:gd name="T1" fmla="*/ 0 h 1075"/>
                    <a:gd name="T2" fmla="*/ 0 w 646"/>
                    <a:gd name="T3" fmla="*/ 0 h 1075"/>
                    <a:gd name="T4" fmla="*/ 0 w 646"/>
                    <a:gd name="T5" fmla="*/ 0 h 1075"/>
                    <a:gd name="T6" fmla="*/ 0 w 646"/>
                    <a:gd name="T7" fmla="*/ 0 h 1075"/>
                    <a:gd name="T8" fmla="*/ 0 w 646"/>
                    <a:gd name="T9" fmla="*/ 0 h 1075"/>
                    <a:gd name="T10" fmla="*/ 0 w 646"/>
                    <a:gd name="T11" fmla="*/ 0 h 1075"/>
                    <a:gd name="T12" fmla="*/ 0 w 646"/>
                    <a:gd name="T13" fmla="*/ 0 h 1075"/>
                    <a:gd name="T14" fmla="*/ 0 w 646"/>
                    <a:gd name="T15" fmla="*/ 0 h 1075"/>
                    <a:gd name="T16" fmla="*/ 0 w 646"/>
                    <a:gd name="T17" fmla="*/ 0 h 1075"/>
                    <a:gd name="T18" fmla="*/ 0 w 646"/>
                    <a:gd name="T19" fmla="*/ 0 h 1075"/>
                    <a:gd name="T20" fmla="*/ 0 w 646"/>
                    <a:gd name="T21" fmla="*/ 0 h 1075"/>
                    <a:gd name="T22" fmla="*/ 0 w 646"/>
                    <a:gd name="T23" fmla="*/ 0 h 1075"/>
                    <a:gd name="T24" fmla="*/ 0 w 646"/>
                    <a:gd name="T25" fmla="*/ 0 h 1075"/>
                    <a:gd name="T26" fmla="*/ 0 w 646"/>
                    <a:gd name="T27" fmla="*/ 0 h 1075"/>
                    <a:gd name="T28" fmla="*/ 0 w 646"/>
                    <a:gd name="T29" fmla="*/ 0 h 1075"/>
                    <a:gd name="T30" fmla="*/ 0 w 646"/>
                    <a:gd name="T31" fmla="*/ 0 h 1075"/>
                    <a:gd name="T32" fmla="*/ 0 w 646"/>
                    <a:gd name="T33" fmla="*/ 0 h 1075"/>
                    <a:gd name="T34" fmla="*/ 0 w 646"/>
                    <a:gd name="T35" fmla="*/ 0 h 1075"/>
                    <a:gd name="T36" fmla="*/ 0 w 646"/>
                    <a:gd name="T37" fmla="*/ 0 h 1075"/>
                    <a:gd name="T38" fmla="*/ 0 w 646"/>
                    <a:gd name="T39" fmla="*/ 0 h 1075"/>
                    <a:gd name="T40" fmla="*/ 0 w 646"/>
                    <a:gd name="T41" fmla="*/ 0 h 1075"/>
                    <a:gd name="T42" fmla="*/ 0 w 646"/>
                    <a:gd name="T43" fmla="*/ 0 h 1075"/>
                    <a:gd name="T44" fmla="*/ 0 w 646"/>
                    <a:gd name="T45" fmla="*/ 0 h 1075"/>
                    <a:gd name="T46" fmla="*/ 0 w 646"/>
                    <a:gd name="T47" fmla="*/ 0 h 1075"/>
                    <a:gd name="T48" fmla="*/ 0 w 646"/>
                    <a:gd name="T49" fmla="*/ 0 h 1075"/>
                    <a:gd name="T50" fmla="*/ 0 w 646"/>
                    <a:gd name="T51" fmla="*/ 0 h 1075"/>
                    <a:gd name="T52" fmla="*/ 0 w 646"/>
                    <a:gd name="T53" fmla="*/ 0 h 1075"/>
                    <a:gd name="T54" fmla="*/ 0 w 646"/>
                    <a:gd name="T55" fmla="*/ 0 h 1075"/>
                    <a:gd name="T56" fmla="*/ 0 w 646"/>
                    <a:gd name="T57" fmla="*/ 0 h 1075"/>
                    <a:gd name="T58" fmla="*/ 0 w 646"/>
                    <a:gd name="T59" fmla="*/ 0 h 1075"/>
                    <a:gd name="T60" fmla="*/ 0 w 646"/>
                    <a:gd name="T61" fmla="*/ 0 h 1075"/>
                    <a:gd name="T62" fmla="*/ 0 w 646"/>
                    <a:gd name="T63" fmla="*/ 0 h 1075"/>
                    <a:gd name="T64" fmla="*/ 0 w 646"/>
                    <a:gd name="T65" fmla="*/ 0 h 1075"/>
                    <a:gd name="T66" fmla="*/ 0 w 646"/>
                    <a:gd name="T67" fmla="*/ 0 h 1075"/>
                    <a:gd name="T68" fmla="*/ 0 w 646"/>
                    <a:gd name="T69" fmla="*/ 0 h 1075"/>
                    <a:gd name="T70" fmla="*/ 0 w 646"/>
                    <a:gd name="T71" fmla="*/ 0 h 1075"/>
                    <a:gd name="T72" fmla="*/ 0 w 646"/>
                    <a:gd name="T73" fmla="*/ 0 h 1075"/>
                    <a:gd name="T74" fmla="*/ 0 w 646"/>
                    <a:gd name="T75" fmla="*/ 0 h 1075"/>
                    <a:gd name="T76" fmla="*/ 0 w 646"/>
                    <a:gd name="T77" fmla="*/ 0 h 1075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646" h="1075">
                      <a:moveTo>
                        <a:pt x="646" y="901"/>
                      </a:moveTo>
                      <a:lnTo>
                        <a:pt x="562" y="888"/>
                      </a:lnTo>
                      <a:lnTo>
                        <a:pt x="490" y="884"/>
                      </a:lnTo>
                      <a:lnTo>
                        <a:pt x="410" y="877"/>
                      </a:lnTo>
                      <a:lnTo>
                        <a:pt x="321" y="864"/>
                      </a:lnTo>
                      <a:lnTo>
                        <a:pt x="280" y="836"/>
                      </a:lnTo>
                      <a:lnTo>
                        <a:pt x="172" y="700"/>
                      </a:lnTo>
                      <a:lnTo>
                        <a:pt x="228" y="740"/>
                      </a:lnTo>
                      <a:lnTo>
                        <a:pt x="265" y="772"/>
                      </a:lnTo>
                      <a:lnTo>
                        <a:pt x="244" y="675"/>
                      </a:lnTo>
                      <a:lnTo>
                        <a:pt x="204" y="638"/>
                      </a:lnTo>
                      <a:lnTo>
                        <a:pt x="145" y="538"/>
                      </a:lnTo>
                      <a:lnTo>
                        <a:pt x="201" y="585"/>
                      </a:lnTo>
                      <a:lnTo>
                        <a:pt x="237" y="598"/>
                      </a:lnTo>
                      <a:lnTo>
                        <a:pt x="228" y="529"/>
                      </a:lnTo>
                      <a:lnTo>
                        <a:pt x="188" y="477"/>
                      </a:lnTo>
                      <a:lnTo>
                        <a:pt x="149" y="437"/>
                      </a:lnTo>
                      <a:lnTo>
                        <a:pt x="108" y="318"/>
                      </a:lnTo>
                      <a:lnTo>
                        <a:pt x="184" y="416"/>
                      </a:lnTo>
                      <a:lnTo>
                        <a:pt x="228" y="452"/>
                      </a:lnTo>
                      <a:lnTo>
                        <a:pt x="233" y="302"/>
                      </a:lnTo>
                      <a:lnTo>
                        <a:pt x="244" y="242"/>
                      </a:lnTo>
                      <a:lnTo>
                        <a:pt x="269" y="215"/>
                      </a:lnTo>
                      <a:lnTo>
                        <a:pt x="304" y="169"/>
                      </a:lnTo>
                      <a:lnTo>
                        <a:pt x="361" y="149"/>
                      </a:lnTo>
                      <a:lnTo>
                        <a:pt x="390" y="137"/>
                      </a:lnTo>
                      <a:lnTo>
                        <a:pt x="310" y="60"/>
                      </a:lnTo>
                      <a:lnTo>
                        <a:pt x="224" y="80"/>
                      </a:lnTo>
                      <a:lnTo>
                        <a:pt x="168" y="113"/>
                      </a:lnTo>
                      <a:lnTo>
                        <a:pt x="149" y="145"/>
                      </a:lnTo>
                      <a:lnTo>
                        <a:pt x="164" y="96"/>
                      </a:lnTo>
                      <a:lnTo>
                        <a:pt x="197" y="80"/>
                      </a:lnTo>
                      <a:lnTo>
                        <a:pt x="249" y="60"/>
                      </a:lnTo>
                      <a:lnTo>
                        <a:pt x="289" y="53"/>
                      </a:lnTo>
                      <a:lnTo>
                        <a:pt x="265" y="39"/>
                      </a:lnTo>
                      <a:lnTo>
                        <a:pt x="224" y="28"/>
                      </a:lnTo>
                      <a:lnTo>
                        <a:pt x="188" y="15"/>
                      </a:lnTo>
                      <a:lnTo>
                        <a:pt x="168" y="0"/>
                      </a:lnTo>
                      <a:lnTo>
                        <a:pt x="121" y="32"/>
                      </a:lnTo>
                      <a:lnTo>
                        <a:pt x="93" y="60"/>
                      </a:lnTo>
                      <a:lnTo>
                        <a:pt x="65" y="96"/>
                      </a:lnTo>
                      <a:lnTo>
                        <a:pt x="25" y="116"/>
                      </a:lnTo>
                      <a:lnTo>
                        <a:pt x="16" y="154"/>
                      </a:lnTo>
                      <a:lnTo>
                        <a:pt x="0" y="215"/>
                      </a:lnTo>
                      <a:lnTo>
                        <a:pt x="0" y="307"/>
                      </a:lnTo>
                      <a:lnTo>
                        <a:pt x="4" y="403"/>
                      </a:lnTo>
                      <a:lnTo>
                        <a:pt x="7" y="513"/>
                      </a:lnTo>
                      <a:lnTo>
                        <a:pt x="28" y="626"/>
                      </a:lnTo>
                      <a:lnTo>
                        <a:pt x="52" y="744"/>
                      </a:lnTo>
                      <a:lnTo>
                        <a:pt x="65" y="844"/>
                      </a:lnTo>
                      <a:lnTo>
                        <a:pt x="85" y="917"/>
                      </a:lnTo>
                      <a:lnTo>
                        <a:pt x="81" y="982"/>
                      </a:lnTo>
                      <a:lnTo>
                        <a:pt x="89" y="1018"/>
                      </a:lnTo>
                      <a:lnTo>
                        <a:pt x="117" y="1046"/>
                      </a:lnTo>
                      <a:lnTo>
                        <a:pt x="153" y="1070"/>
                      </a:lnTo>
                      <a:lnTo>
                        <a:pt x="201" y="1075"/>
                      </a:lnTo>
                      <a:lnTo>
                        <a:pt x="224" y="1063"/>
                      </a:lnTo>
                      <a:lnTo>
                        <a:pt x="257" y="1059"/>
                      </a:lnTo>
                      <a:lnTo>
                        <a:pt x="334" y="1043"/>
                      </a:lnTo>
                      <a:lnTo>
                        <a:pt x="300" y="1003"/>
                      </a:lnTo>
                      <a:lnTo>
                        <a:pt x="265" y="944"/>
                      </a:lnTo>
                      <a:lnTo>
                        <a:pt x="318" y="985"/>
                      </a:lnTo>
                      <a:lnTo>
                        <a:pt x="357" y="1022"/>
                      </a:lnTo>
                      <a:lnTo>
                        <a:pt x="386" y="1043"/>
                      </a:lnTo>
                      <a:lnTo>
                        <a:pt x="426" y="1063"/>
                      </a:lnTo>
                      <a:lnTo>
                        <a:pt x="470" y="1063"/>
                      </a:lnTo>
                      <a:lnTo>
                        <a:pt x="513" y="1063"/>
                      </a:lnTo>
                      <a:lnTo>
                        <a:pt x="538" y="1051"/>
                      </a:lnTo>
                      <a:lnTo>
                        <a:pt x="550" y="1039"/>
                      </a:lnTo>
                      <a:lnTo>
                        <a:pt x="494" y="1006"/>
                      </a:lnTo>
                      <a:lnTo>
                        <a:pt x="438" y="954"/>
                      </a:lnTo>
                      <a:lnTo>
                        <a:pt x="422" y="929"/>
                      </a:lnTo>
                      <a:lnTo>
                        <a:pt x="466" y="941"/>
                      </a:lnTo>
                      <a:lnTo>
                        <a:pt x="534" y="994"/>
                      </a:lnTo>
                      <a:lnTo>
                        <a:pt x="562" y="1018"/>
                      </a:lnTo>
                      <a:lnTo>
                        <a:pt x="626" y="1022"/>
                      </a:lnTo>
                      <a:lnTo>
                        <a:pt x="646" y="1010"/>
                      </a:lnTo>
                      <a:lnTo>
                        <a:pt x="646" y="982"/>
                      </a:lnTo>
                      <a:lnTo>
                        <a:pt x="646" y="901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" name="Freeform 137"/>
                <p:cNvSpPr>
                  <a:spLocks/>
                </p:cNvSpPr>
                <p:nvPr/>
              </p:nvSpPr>
              <p:spPr bwMode="auto">
                <a:xfrm>
                  <a:off x="2520" y="2218"/>
                  <a:ext cx="27" cy="70"/>
                </a:xfrm>
                <a:custGeom>
                  <a:avLst/>
                  <a:gdLst>
                    <a:gd name="T0" fmla="*/ 0 w 188"/>
                    <a:gd name="T1" fmla="*/ 0 h 496"/>
                    <a:gd name="T2" fmla="*/ 0 w 188"/>
                    <a:gd name="T3" fmla="*/ 0 h 496"/>
                    <a:gd name="T4" fmla="*/ 0 w 188"/>
                    <a:gd name="T5" fmla="*/ 0 h 496"/>
                    <a:gd name="T6" fmla="*/ 0 w 188"/>
                    <a:gd name="T7" fmla="*/ 0 h 496"/>
                    <a:gd name="T8" fmla="*/ 0 w 188"/>
                    <a:gd name="T9" fmla="*/ 0 h 496"/>
                    <a:gd name="T10" fmla="*/ 0 w 188"/>
                    <a:gd name="T11" fmla="*/ 0 h 496"/>
                    <a:gd name="T12" fmla="*/ 0 w 188"/>
                    <a:gd name="T13" fmla="*/ 0 h 496"/>
                    <a:gd name="T14" fmla="*/ 0 w 188"/>
                    <a:gd name="T15" fmla="*/ 0 h 496"/>
                    <a:gd name="T16" fmla="*/ 0 w 188"/>
                    <a:gd name="T17" fmla="*/ 0 h 496"/>
                    <a:gd name="T18" fmla="*/ 0 w 188"/>
                    <a:gd name="T19" fmla="*/ 0 h 496"/>
                    <a:gd name="T20" fmla="*/ 0 w 188"/>
                    <a:gd name="T21" fmla="*/ 0 h 496"/>
                    <a:gd name="T22" fmla="*/ 0 w 188"/>
                    <a:gd name="T23" fmla="*/ 0 h 496"/>
                    <a:gd name="T24" fmla="*/ 0 w 188"/>
                    <a:gd name="T25" fmla="*/ 0 h 496"/>
                    <a:gd name="T26" fmla="*/ 0 w 188"/>
                    <a:gd name="T27" fmla="*/ 0 h 49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88" h="496">
                      <a:moveTo>
                        <a:pt x="188" y="496"/>
                      </a:moveTo>
                      <a:lnTo>
                        <a:pt x="155" y="480"/>
                      </a:lnTo>
                      <a:lnTo>
                        <a:pt x="120" y="440"/>
                      </a:lnTo>
                      <a:lnTo>
                        <a:pt x="89" y="369"/>
                      </a:lnTo>
                      <a:lnTo>
                        <a:pt x="72" y="307"/>
                      </a:lnTo>
                      <a:lnTo>
                        <a:pt x="48" y="238"/>
                      </a:lnTo>
                      <a:lnTo>
                        <a:pt x="37" y="173"/>
                      </a:lnTo>
                      <a:lnTo>
                        <a:pt x="17" y="73"/>
                      </a:lnTo>
                      <a:lnTo>
                        <a:pt x="0" y="0"/>
                      </a:lnTo>
                      <a:lnTo>
                        <a:pt x="41" y="145"/>
                      </a:lnTo>
                      <a:lnTo>
                        <a:pt x="72" y="258"/>
                      </a:lnTo>
                      <a:lnTo>
                        <a:pt x="108" y="335"/>
                      </a:lnTo>
                      <a:lnTo>
                        <a:pt x="164" y="416"/>
                      </a:lnTo>
                      <a:lnTo>
                        <a:pt x="188" y="49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" name="Freeform 138"/>
                <p:cNvSpPr>
                  <a:spLocks/>
                </p:cNvSpPr>
                <p:nvPr/>
              </p:nvSpPr>
              <p:spPr bwMode="auto">
                <a:xfrm>
                  <a:off x="2548" y="2160"/>
                  <a:ext cx="107" cy="107"/>
                </a:xfrm>
                <a:custGeom>
                  <a:avLst/>
                  <a:gdLst>
                    <a:gd name="T0" fmla="*/ 0 w 747"/>
                    <a:gd name="T1" fmla="*/ 0 h 747"/>
                    <a:gd name="T2" fmla="*/ 0 w 747"/>
                    <a:gd name="T3" fmla="*/ 0 h 747"/>
                    <a:gd name="T4" fmla="*/ 0 w 747"/>
                    <a:gd name="T5" fmla="*/ 0 h 747"/>
                    <a:gd name="T6" fmla="*/ 0 w 747"/>
                    <a:gd name="T7" fmla="*/ 0 h 747"/>
                    <a:gd name="T8" fmla="*/ 0 w 747"/>
                    <a:gd name="T9" fmla="*/ 0 h 747"/>
                    <a:gd name="T10" fmla="*/ 0 w 747"/>
                    <a:gd name="T11" fmla="*/ 0 h 747"/>
                    <a:gd name="T12" fmla="*/ 0 w 747"/>
                    <a:gd name="T13" fmla="*/ 0 h 747"/>
                    <a:gd name="T14" fmla="*/ 0 w 747"/>
                    <a:gd name="T15" fmla="*/ 0 h 747"/>
                    <a:gd name="T16" fmla="*/ 0 w 747"/>
                    <a:gd name="T17" fmla="*/ 0 h 747"/>
                    <a:gd name="T18" fmla="*/ 0 w 747"/>
                    <a:gd name="T19" fmla="*/ 0 h 747"/>
                    <a:gd name="T20" fmla="*/ 0 w 747"/>
                    <a:gd name="T21" fmla="*/ 0 h 747"/>
                    <a:gd name="T22" fmla="*/ 0 w 747"/>
                    <a:gd name="T23" fmla="*/ 0 h 747"/>
                    <a:gd name="T24" fmla="*/ 0 w 747"/>
                    <a:gd name="T25" fmla="*/ 0 h 747"/>
                    <a:gd name="T26" fmla="*/ 0 w 747"/>
                    <a:gd name="T27" fmla="*/ 0 h 747"/>
                    <a:gd name="T28" fmla="*/ 0 w 747"/>
                    <a:gd name="T29" fmla="*/ 0 h 747"/>
                    <a:gd name="T30" fmla="*/ 0 w 747"/>
                    <a:gd name="T31" fmla="*/ 0 h 747"/>
                    <a:gd name="T32" fmla="*/ 0 w 747"/>
                    <a:gd name="T33" fmla="*/ 0 h 747"/>
                    <a:gd name="T34" fmla="*/ 0 w 747"/>
                    <a:gd name="T35" fmla="*/ 0 h 747"/>
                    <a:gd name="T36" fmla="*/ 0 w 747"/>
                    <a:gd name="T37" fmla="*/ 0 h 747"/>
                    <a:gd name="T38" fmla="*/ 0 w 747"/>
                    <a:gd name="T39" fmla="*/ 0 h 747"/>
                    <a:gd name="T40" fmla="*/ 0 w 747"/>
                    <a:gd name="T41" fmla="*/ 0 h 747"/>
                    <a:gd name="T42" fmla="*/ 0 w 747"/>
                    <a:gd name="T43" fmla="*/ 0 h 747"/>
                    <a:gd name="T44" fmla="*/ 0 w 747"/>
                    <a:gd name="T45" fmla="*/ 0 h 747"/>
                    <a:gd name="T46" fmla="*/ 0 w 747"/>
                    <a:gd name="T47" fmla="*/ 0 h 747"/>
                    <a:gd name="T48" fmla="*/ 0 w 747"/>
                    <a:gd name="T49" fmla="*/ 0 h 747"/>
                    <a:gd name="T50" fmla="*/ 0 w 747"/>
                    <a:gd name="T51" fmla="*/ 0 h 747"/>
                    <a:gd name="T52" fmla="*/ 0 w 747"/>
                    <a:gd name="T53" fmla="*/ 0 h 747"/>
                    <a:gd name="T54" fmla="*/ 0 w 747"/>
                    <a:gd name="T55" fmla="*/ 0 h 747"/>
                    <a:gd name="T56" fmla="*/ 0 w 747"/>
                    <a:gd name="T57" fmla="*/ 0 h 747"/>
                    <a:gd name="T58" fmla="*/ 0 w 747"/>
                    <a:gd name="T59" fmla="*/ 0 h 747"/>
                    <a:gd name="T60" fmla="*/ 0 w 747"/>
                    <a:gd name="T61" fmla="*/ 0 h 747"/>
                    <a:gd name="T62" fmla="*/ 0 w 747"/>
                    <a:gd name="T63" fmla="*/ 0 h 747"/>
                    <a:gd name="T64" fmla="*/ 0 w 747"/>
                    <a:gd name="T65" fmla="*/ 0 h 747"/>
                    <a:gd name="T66" fmla="*/ 0 w 747"/>
                    <a:gd name="T67" fmla="*/ 0 h 747"/>
                    <a:gd name="T68" fmla="*/ 0 w 747"/>
                    <a:gd name="T69" fmla="*/ 0 h 747"/>
                    <a:gd name="T70" fmla="*/ 0 w 747"/>
                    <a:gd name="T71" fmla="*/ 0 h 747"/>
                    <a:gd name="T72" fmla="*/ 0 w 747"/>
                    <a:gd name="T73" fmla="*/ 0 h 747"/>
                    <a:gd name="T74" fmla="*/ 0 w 747"/>
                    <a:gd name="T75" fmla="*/ 0 h 747"/>
                    <a:gd name="T76" fmla="*/ 0 w 747"/>
                    <a:gd name="T77" fmla="*/ 0 h 747"/>
                    <a:gd name="T78" fmla="*/ 0 w 747"/>
                    <a:gd name="T79" fmla="*/ 0 h 747"/>
                    <a:gd name="T80" fmla="*/ 0 w 747"/>
                    <a:gd name="T81" fmla="*/ 0 h 747"/>
                    <a:gd name="T82" fmla="*/ 0 w 747"/>
                    <a:gd name="T83" fmla="*/ 0 h 747"/>
                    <a:gd name="T84" fmla="*/ 0 w 747"/>
                    <a:gd name="T85" fmla="*/ 0 h 747"/>
                    <a:gd name="T86" fmla="*/ 0 w 747"/>
                    <a:gd name="T87" fmla="*/ 0 h 747"/>
                    <a:gd name="T88" fmla="*/ 0 w 747"/>
                    <a:gd name="T89" fmla="*/ 0 h 747"/>
                    <a:gd name="T90" fmla="*/ 0 w 747"/>
                    <a:gd name="T91" fmla="*/ 0 h 747"/>
                    <a:gd name="T92" fmla="*/ 0 w 747"/>
                    <a:gd name="T93" fmla="*/ 0 h 747"/>
                    <a:gd name="T94" fmla="*/ 0 w 747"/>
                    <a:gd name="T95" fmla="*/ 0 h 747"/>
                    <a:gd name="T96" fmla="*/ 0 w 747"/>
                    <a:gd name="T97" fmla="*/ 0 h 747"/>
                    <a:gd name="T98" fmla="*/ 0 w 747"/>
                    <a:gd name="T99" fmla="*/ 0 h 747"/>
                    <a:gd name="T100" fmla="*/ 0 w 747"/>
                    <a:gd name="T101" fmla="*/ 0 h 747"/>
                    <a:gd name="T102" fmla="*/ 0 w 747"/>
                    <a:gd name="T103" fmla="*/ 0 h 747"/>
                    <a:gd name="T104" fmla="*/ 0 w 747"/>
                    <a:gd name="T105" fmla="*/ 0 h 747"/>
                    <a:gd name="T106" fmla="*/ 0 w 747"/>
                    <a:gd name="T107" fmla="*/ 0 h 747"/>
                    <a:gd name="T108" fmla="*/ 0 w 747"/>
                    <a:gd name="T109" fmla="*/ 0 h 747"/>
                    <a:gd name="T110" fmla="*/ 0 w 747"/>
                    <a:gd name="T111" fmla="*/ 0 h 747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747" h="747">
                      <a:moveTo>
                        <a:pt x="138" y="0"/>
                      </a:moveTo>
                      <a:lnTo>
                        <a:pt x="225" y="27"/>
                      </a:lnTo>
                      <a:lnTo>
                        <a:pt x="266" y="63"/>
                      </a:lnTo>
                      <a:lnTo>
                        <a:pt x="290" y="137"/>
                      </a:lnTo>
                      <a:lnTo>
                        <a:pt x="290" y="204"/>
                      </a:lnTo>
                      <a:lnTo>
                        <a:pt x="277" y="244"/>
                      </a:lnTo>
                      <a:lnTo>
                        <a:pt x="285" y="314"/>
                      </a:lnTo>
                      <a:lnTo>
                        <a:pt x="285" y="366"/>
                      </a:lnTo>
                      <a:lnTo>
                        <a:pt x="273" y="379"/>
                      </a:lnTo>
                      <a:lnTo>
                        <a:pt x="285" y="399"/>
                      </a:lnTo>
                      <a:lnTo>
                        <a:pt x="294" y="419"/>
                      </a:lnTo>
                      <a:lnTo>
                        <a:pt x="277" y="440"/>
                      </a:lnTo>
                      <a:lnTo>
                        <a:pt x="277" y="460"/>
                      </a:lnTo>
                      <a:lnTo>
                        <a:pt x="310" y="468"/>
                      </a:lnTo>
                      <a:lnTo>
                        <a:pt x="306" y="488"/>
                      </a:lnTo>
                      <a:lnTo>
                        <a:pt x="337" y="500"/>
                      </a:lnTo>
                      <a:lnTo>
                        <a:pt x="367" y="492"/>
                      </a:lnTo>
                      <a:lnTo>
                        <a:pt x="386" y="500"/>
                      </a:lnTo>
                      <a:lnTo>
                        <a:pt x="475" y="513"/>
                      </a:lnTo>
                      <a:lnTo>
                        <a:pt x="555" y="508"/>
                      </a:lnTo>
                      <a:lnTo>
                        <a:pt x="606" y="513"/>
                      </a:lnTo>
                      <a:lnTo>
                        <a:pt x="640" y="533"/>
                      </a:lnTo>
                      <a:lnTo>
                        <a:pt x="720" y="533"/>
                      </a:lnTo>
                      <a:lnTo>
                        <a:pt x="747" y="561"/>
                      </a:lnTo>
                      <a:lnTo>
                        <a:pt x="747" y="592"/>
                      </a:lnTo>
                      <a:lnTo>
                        <a:pt x="743" y="646"/>
                      </a:lnTo>
                      <a:lnTo>
                        <a:pt x="679" y="662"/>
                      </a:lnTo>
                      <a:lnTo>
                        <a:pt x="679" y="628"/>
                      </a:lnTo>
                      <a:lnTo>
                        <a:pt x="675" y="601"/>
                      </a:lnTo>
                      <a:lnTo>
                        <a:pt x="663" y="588"/>
                      </a:lnTo>
                      <a:lnTo>
                        <a:pt x="659" y="621"/>
                      </a:lnTo>
                      <a:lnTo>
                        <a:pt x="655" y="662"/>
                      </a:lnTo>
                      <a:lnTo>
                        <a:pt x="640" y="687"/>
                      </a:lnTo>
                      <a:lnTo>
                        <a:pt x="611" y="718"/>
                      </a:lnTo>
                      <a:lnTo>
                        <a:pt x="544" y="734"/>
                      </a:lnTo>
                      <a:lnTo>
                        <a:pt x="491" y="743"/>
                      </a:lnTo>
                      <a:lnTo>
                        <a:pt x="430" y="747"/>
                      </a:lnTo>
                      <a:lnTo>
                        <a:pt x="507" y="702"/>
                      </a:lnTo>
                      <a:lnTo>
                        <a:pt x="559" y="662"/>
                      </a:lnTo>
                      <a:lnTo>
                        <a:pt x="570" y="628"/>
                      </a:lnTo>
                      <a:lnTo>
                        <a:pt x="563" y="601"/>
                      </a:lnTo>
                      <a:lnTo>
                        <a:pt x="519" y="597"/>
                      </a:lnTo>
                      <a:lnTo>
                        <a:pt x="503" y="628"/>
                      </a:lnTo>
                      <a:lnTo>
                        <a:pt x="491" y="666"/>
                      </a:lnTo>
                      <a:lnTo>
                        <a:pt x="450" y="706"/>
                      </a:lnTo>
                      <a:lnTo>
                        <a:pt x="407" y="739"/>
                      </a:lnTo>
                      <a:lnTo>
                        <a:pt x="362" y="743"/>
                      </a:lnTo>
                      <a:lnTo>
                        <a:pt x="294" y="739"/>
                      </a:lnTo>
                      <a:lnTo>
                        <a:pt x="367" y="681"/>
                      </a:lnTo>
                      <a:lnTo>
                        <a:pt x="419" y="653"/>
                      </a:lnTo>
                      <a:lnTo>
                        <a:pt x="458" y="621"/>
                      </a:lnTo>
                      <a:lnTo>
                        <a:pt x="471" y="597"/>
                      </a:lnTo>
                      <a:lnTo>
                        <a:pt x="468" y="572"/>
                      </a:lnTo>
                      <a:lnTo>
                        <a:pt x="443" y="568"/>
                      </a:lnTo>
                      <a:lnTo>
                        <a:pt x="415" y="592"/>
                      </a:lnTo>
                      <a:lnTo>
                        <a:pt x="398" y="625"/>
                      </a:lnTo>
                      <a:lnTo>
                        <a:pt x="362" y="666"/>
                      </a:lnTo>
                      <a:lnTo>
                        <a:pt x="318" y="687"/>
                      </a:lnTo>
                      <a:lnTo>
                        <a:pt x="285" y="706"/>
                      </a:lnTo>
                      <a:lnTo>
                        <a:pt x="250" y="722"/>
                      </a:lnTo>
                      <a:lnTo>
                        <a:pt x="209" y="730"/>
                      </a:lnTo>
                      <a:lnTo>
                        <a:pt x="161" y="730"/>
                      </a:lnTo>
                      <a:lnTo>
                        <a:pt x="115" y="721"/>
                      </a:lnTo>
                      <a:lnTo>
                        <a:pt x="217" y="687"/>
                      </a:lnTo>
                      <a:lnTo>
                        <a:pt x="257" y="666"/>
                      </a:lnTo>
                      <a:lnTo>
                        <a:pt x="285" y="628"/>
                      </a:lnTo>
                      <a:lnTo>
                        <a:pt x="290" y="597"/>
                      </a:lnTo>
                      <a:lnTo>
                        <a:pt x="266" y="597"/>
                      </a:lnTo>
                      <a:lnTo>
                        <a:pt x="254" y="625"/>
                      </a:lnTo>
                      <a:lnTo>
                        <a:pt x="233" y="649"/>
                      </a:lnTo>
                      <a:lnTo>
                        <a:pt x="201" y="674"/>
                      </a:lnTo>
                      <a:lnTo>
                        <a:pt x="165" y="699"/>
                      </a:lnTo>
                      <a:lnTo>
                        <a:pt x="117" y="719"/>
                      </a:lnTo>
                      <a:lnTo>
                        <a:pt x="81" y="706"/>
                      </a:lnTo>
                      <a:lnTo>
                        <a:pt x="65" y="687"/>
                      </a:lnTo>
                      <a:lnTo>
                        <a:pt x="37" y="636"/>
                      </a:lnTo>
                      <a:lnTo>
                        <a:pt x="89" y="625"/>
                      </a:lnTo>
                      <a:lnTo>
                        <a:pt x="189" y="613"/>
                      </a:lnTo>
                      <a:lnTo>
                        <a:pt x="250" y="585"/>
                      </a:lnTo>
                      <a:lnTo>
                        <a:pt x="281" y="558"/>
                      </a:lnTo>
                      <a:lnTo>
                        <a:pt x="294" y="525"/>
                      </a:lnTo>
                      <a:lnTo>
                        <a:pt x="298" y="508"/>
                      </a:lnTo>
                      <a:lnTo>
                        <a:pt x="281" y="508"/>
                      </a:lnTo>
                      <a:lnTo>
                        <a:pt x="261" y="533"/>
                      </a:lnTo>
                      <a:lnTo>
                        <a:pt x="229" y="576"/>
                      </a:lnTo>
                      <a:lnTo>
                        <a:pt x="157" y="601"/>
                      </a:lnTo>
                      <a:lnTo>
                        <a:pt x="89" y="622"/>
                      </a:lnTo>
                      <a:lnTo>
                        <a:pt x="37" y="636"/>
                      </a:lnTo>
                      <a:lnTo>
                        <a:pt x="17" y="553"/>
                      </a:lnTo>
                      <a:lnTo>
                        <a:pt x="13" y="492"/>
                      </a:lnTo>
                      <a:lnTo>
                        <a:pt x="13" y="439"/>
                      </a:lnTo>
                      <a:lnTo>
                        <a:pt x="81" y="476"/>
                      </a:lnTo>
                      <a:lnTo>
                        <a:pt x="161" y="492"/>
                      </a:lnTo>
                      <a:lnTo>
                        <a:pt x="225" y="488"/>
                      </a:lnTo>
                      <a:lnTo>
                        <a:pt x="242" y="481"/>
                      </a:lnTo>
                      <a:lnTo>
                        <a:pt x="250" y="460"/>
                      </a:lnTo>
                      <a:lnTo>
                        <a:pt x="213" y="460"/>
                      </a:lnTo>
                      <a:lnTo>
                        <a:pt x="174" y="472"/>
                      </a:lnTo>
                      <a:lnTo>
                        <a:pt x="79" y="476"/>
                      </a:lnTo>
                      <a:lnTo>
                        <a:pt x="13" y="440"/>
                      </a:lnTo>
                      <a:lnTo>
                        <a:pt x="9" y="363"/>
                      </a:lnTo>
                      <a:lnTo>
                        <a:pt x="4" y="310"/>
                      </a:lnTo>
                      <a:lnTo>
                        <a:pt x="0" y="258"/>
                      </a:lnTo>
                      <a:lnTo>
                        <a:pt x="9" y="169"/>
                      </a:lnTo>
                      <a:lnTo>
                        <a:pt x="29" y="137"/>
                      </a:lnTo>
                      <a:lnTo>
                        <a:pt x="89" y="97"/>
                      </a:lnTo>
                      <a:lnTo>
                        <a:pt x="70" y="101"/>
                      </a:lnTo>
                      <a:lnTo>
                        <a:pt x="9" y="129"/>
                      </a:lnTo>
                      <a:lnTo>
                        <a:pt x="33" y="72"/>
                      </a:lnTo>
                      <a:lnTo>
                        <a:pt x="53" y="43"/>
                      </a:lnTo>
                      <a:lnTo>
                        <a:pt x="70" y="23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9" name="Freeform 139"/>
                <p:cNvSpPr>
                  <a:spLocks/>
                </p:cNvSpPr>
                <p:nvPr/>
              </p:nvSpPr>
              <p:spPr bwMode="auto">
                <a:xfrm>
                  <a:off x="2555" y="2200"/>
                  <a:ext cx="27" cy="24"/>
                </a:xfrm>
                <a:custGeom>
                  <a:avLst/>
                  <a:gdLst>
                    <a:gd name="T0" fmla="*/ 0 w 188"/>
                    <a:gd name="T1" fmla="*/ 0 h 168"/>
                    <a:gd name="T2" fmla="*/ 0 w 188"/>
                    <a:gd name="T3" fmla="*/ 0 h 168"/>
                    <a:gd name="T4" fmla="*/ 0 w 188"/>
                    <a:gd name="T5" fmla="*/ 0 h 168"/>
                    <a:gd name="T6" fmla="*/ 0 w 188"/>
                    <a:gd name="T7" fmla="*/ 0 h 168"/>
                    <a:gd name="T8" fmla="*/ 0 w 188"/>
                    <a:gd name="T9" fmla="*/ 0 h 168"/>
                    <a:gd name="T10" fmla="*/ 0 w 188"/>
                    <a:gd name="T11" fmla="*/ 0 h 168"/>
                    <a:gd name="T12" fmla="*/ 0 w 188"/>
                    <a:gd name="T13" fmla="*/ 0 h 168"/>
                    <a:gd name="T14" fmla="*/ 0 w 188"/>
                    <a:gd name="T15" fmla="*/ 0 h 168"/>
                    <a:gd name="T16" fmla="*/ 0 w 188"/>
                    <a:gd name="T17" fmla="*/ 0 h 168"/>
                    <a:gd name="T18" fmla="*/ 0 w 188"/>
                    <a:gd name="T19" fmla="*/ 0 h 168"/>
                    <a:gd name="T20" fmla="*/ 0 w 188"/>
                    <a:gd name="T21" fmla="*/ 0 h 168"/>
                    <a:gd name="T22" fmla="*/ 0 w 188"/>
                    <a:gd name="T23" fmla="*/ 0 h 168"/>
                    <a:gd name="T24" fmla="*/ 0 w 188"/>
                    <a:gd name="T25" fmla="*/ 0 h 168"/>
                    <a:gd name="T26" fmla="*/ 0 w 188"/>
                    <a:gd name="T27" fmla="*/ 0 h 168"/>
                    <a:gd name="T28" fmla="*/ 0 w 188"/>
                    <a:gd name="T29" fmla="*/ 0 h 168"/>
                    <a:gd name="T30" fmla="*/ 0 w 188"/>
                    <a:gd name="T31" fmla="*/ 0 h 168"/>
                    <a:gd name="T32" fmla="*/ 0 w 188"/>
                    <a:gd name="T33" fmla="*/ 0 h 168"/>
                    <a:gd name="T34" fmla="*/ 0 w 188"/>
                    <a:gd name="T35" fmla="*/ 0 h 168"/>
                    <a:gd name="T36" fmla="*/ 0 w 188"/>
                    <a:gd name="T37" fmla="*/ 0 h 168"/>
                    <a:gd name="T38" fmla="*/ 0 w 188"/>
                    <a:gd name="T39" fmla="*/ 0 h 168"/>
                    <a:gd name="T40" fmla="*/ 0 w 188"/>
                    <a:gd name="T41" fmla="*/ 0 h 168"/>
                    <a:gd name="T42" fmla="*/ 0 w 188"/>
                    <a:gd name="T43" fmla="*/ 0 h 168"/>
                    <a:gd name="T44" fmla="*/ 0 w 188"/>
                    <a:gd name="T45" fmla="*/ 0 h 168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188" h="168">
                      <a:moveTo>
                        <a:pt x="188" y="0"/>
                      </a:moveTo>
                      <a:lnTo>
                        <a:pt x="188" y="13"/>
                      </a:lnTo>
                      <a:lnTo>
                        <a:pt x="163" y="46"/>
                      </a:lnTo>
                      <a:lnTo>
                        <a:pt x="141" y="64"/>
                      </a:lnTo>
                      <a:lnTo>
                        <a:pt x="90" y="101"/>
                      </a:lnTo>
                      <a:lnTo>
                        <a:pt x="69" y="117"/>
                      </a:lnTo>
                      <a:lnTo>
                        <a:pt x="23" y="153"/>
                      </a:lnTo>
                      <a:lnTo>
                        <a:pt x="74" y="136"/>
                      </a:lnTo>
                      <a:lnTo>
                        <a:pt x="125" y="121"/>
                      </a:lnTo>
                      <a:lnTo>
                        <a:pt x="177" y="117"/>
                      </a:lnTo>
                      <a:lnTo>
                        <a:pt x="173" y="132"/>
                      </a:lnTo>
                      <a:lnTo>
                        <a:pt x="90" y="148"/>
                      </a:lnTo>
                      <a:lnTo>
                        <a:pt x="47" y="165"/>
                      </a:lnTo>
                      <a:lnTo>
                        <a:pt x="23" y="168"/>
                      </a:lnTo>
                      <a:lnTo>
                        <a:pt x="2" y="162"/>
                      </a:lnTo>
                      <a:lnTo>
                        <a:pt x="0" y="142"/>
                      </a:lnTo>
                      <a:lnTo>
                        <a:pt x="17" y="127"/>
                      </a:lnTo>
                      <a:lnTo>
                        <a:pt x="40" y="105"/>
                      </a:lnTo>
                      <a:lnTo>
                        <a:pt x="67" y="72"/>
                      </a:lnTo>
                      <a:lnTo>
                        <a:pt x="96" y="36"/>
                      </a:lnTo>
                      <a:lnTo>
                        <a:pt x="130" y="11"/>
                      </a:lnTo>
                      <a:lnTo>
                        <a:pt x="165" y="2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0" name="Freeform 140"/>
                <p:cNvSpPr>
                  <a:spLocks/>
                </p:cNvSpPr>
                <p:nvPr/>
              </p:nvSpPr>
              <p:spPr bwMode="auto">
                <a:xfrm>
                  <a:off x="2556" y="2180"/>
                  <a:ext cx="25" cy="32"/>
                </a:xfrm>
                <a:custGeom>
                  <a:avLst/>
                  <a:gdLst>
                    <a:gd name="T0" fmla="*/ 0 w 171"/>
                    <a:gd name="T1" fmla="*/ 0 h 221"/>
                    <a:gd name="T2" fmla="*/ 0 w 171"/>
                    <a:gd name="T3" fmla="*/ 0 h 221"/>
                    <a:gd name="T4" fmla="*/ 0 w 171"/>
                    <a:gd name="T5" fmla="*/ 0 h 221"/>
                    <a:gd name="T6" fmla="*/ 0 w 171"/>
                    <a:gd name="T7" fmla="*/ 0 h 221"/>
                    <a:gd name="T8" fmla="*/ 0 w 171"/>
                    <a:gd name="T9" fmla="*/ 0 h 221"/>
                    <a:gd name="T10" fmla="*/ 0 w 171"/>
                    <a:gd name="T11" fmla="*/ 0 h 221"/>
                    <a:gd name="T12" fmla="*/ 0 w 171"/>
                    <a:gd name="T13" fmla="*/ 0 h 221"/>
                    <a:gd name="T14" fmla="*/ 0 w 171"/>
                    <a:gd name="T15" fmla="*/ 0 h 221"/>
                    <a:gd name="T16" fmla="*/ 0 w 171"/>
                    <a:gd name="T17" fmla="*/ 0 h 221"/>
                    <a:gd name="T18" fmla="*/ 0 w 171"/>
                    <a:gd name="T19" fmla="*/ 0 h 221"/>
                    <a:gd name="T20" fmla="*/ 0 w 171"/>
                    <a:gd name="T21" fmla="*/ 0 h 221"/>
                    <a:gd name="T22" fmla="*/ 0 w 171"/>
                    <a:gd name="T23" fmla="*/ 0 h 221"/>
                    <a:gd name="T24" fmla="*/ 0 w 171"/>
                    <a:gd name="T25" fmla="*/ 0 h 221"/>
                    <a:gd name="T26" fmla="*/ 0 w 171"/>
                    <a:gd name="T27" fmla="*/ 0 h 221"/>
                    <a:gd name="T28" fmla="*/ 0 w 171"/>
                    <a:gd name="T29" fmla="*/ 0 h 221"/>
                    <a:gd name="T30" fmla="*/ 0 w 171"/>
                    <a:gd name="T31" fmla="*/ 0 h 221"/>
                    <a:gd name="T32" fmla="*/ 0 w 171"/>
                    <a:gd name="T33" fmla="*/ 0 h 22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171" h="221">
                      <a:moveTo>
                        <a:pt x="139" y="0"/>
                      </a:moveTo>
                      <a:lnTo>
                        <a:pt x="163" y="4"/>
                      </a:lnTo>
                      <a:lnTo>
                        <a:pt x="171" y="24"/>
                      </a:lnTo>
                      <a:lnTo>
                        <a:pt x="169" y="42"/>
                      </a:lnTo>
                      <a:lnTo>
                        <a:pt x="155" y="64"/>
                      </a:lnTo>
                      <a:lnTo>
                        <a:pt x="136" y="70"/>
                      </a:lnTo>
                      <a:lnTo>
                        <a:pt x="98" y="95"/>
                      </a:lnTo>
                      <a:lnTo>
                        <a:pt x="61" y="126"/>
                      </a:lnTo>
                      <a:lnTo>
                        <a:pt x="37" y="166"/>
                      </a:lnTo>
                      <a:lnTo>
                        <a:pt x="8" y="208"/>
                      </a:lnTo>
                      <a:lnTo>
                        <a:pt x="0" y="221"/>
                      </a:lnTo>
                      <a:lnTo>
                        <a:pt x="8" y="171"/>
                      </a:lnTo>
                      <a:lnTo>
                        <a:pt x="15" y="127"/>
                      </a:lnTo>
                      <a:lnTo>
                        <a:pt x="28" y="89"/>
                      </a:lnTo>
                      <a:lnTo>
                        <a:pt x="51" y="54"/>
                      </a:lnTo>
                      <a:lnTo>
                        <a:pt x="114" y="6"/>
                      </a:lnTo>
                      <a:lnTo>
                        <a:pt x="139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" name="Freeform 141"/>
                <p:cNvSpPr>
                  <a:spLocks/>
                </p:cNvSpPr>
                <p:nvPr/>
              </p:nvSpPr>
              <p:spPr bwMode="auto">
                <a:xfrm>
                  <a:off x="2559" y="2149"/>
                  <a:ext cx="26" cy="18"/>
                </a:xfrm>
                <a:custGeom>
                  <a:avLst/>
                  <a:gdLst>
                    <a:gd name="T0" fmla="*/ 0 w 182"/>
                    <a:gd name="T1" fmla="*/ 0 h 127"/>
                    <a:gd name="T2" fmla="*/ 0 w 182"/>
                    <a:gd name="T3" fmla="*/ 0 h 127"/>
                    <a:gd name="T4" fmla="*/ 0 w 182"/>
                    <a:gd name="T5" fmla="*/ 0 h 127"/>
                    <a:gd name="T6" fmla="*/ 0 w 182"/>
                    <a:gd name="T7" fmla="*/ 0 h 127"/>
                    <a:gd name="T8" fmla="*/ 0 w 182"/>
                    <a:gd name="T9" fmla="*/ 0 h 127"/>
                    <a:gd name="T10" fmla="*/ 0 w 182"/>
                    <a:gd name="T11" fmla="*/ 0 h 127"/>
                    <a:gd name="T12" fmla="*/ 0 w 182"/>
                    <a:gd name="T13" fmla="*/ 0 h 127"/>
                    <a:gd name="T14" fmla="*/ 0 w 182"/>
                    <a:gd name="T15" fmla="*/ 0 h 127"/>
                    <a:gd name="T16" fmla="*/ 0 w 182"/>
                    <a:gd name="T17" fmla="*/ 0 h 127"/>
                    <a:gd name="T18" fmla="*/ 0 w 182"/>
                    <a:gd name="T19" fmla="*/ 0 h 12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82" h="127">
                      <a:moveTo>
                        <a:pt x="182" y="127"/>
                      </a:moveTo>
                      <a:lnTo>
                        <a:pt x="150" y="99"/>
                      </a:lnTo>
                      <a:lnTo>
                        <a:pt x="98" y="80"/>
                      </a:lnTo>
                      <a:lnTo>
                        <a:pt x="63" y="70"/>
                      </a:lnTo>
                      <a:lnTo>
                        <a:pt x="0" y="0"/>
                      </a:lnTo>
                      <a:lnTo>
                        <a:pt x="47" y="27"/>
                      </a:lnTo>
                      <a:lnTo>
                        <a:pt x="91" y="46"/>
                      </a:lnTo>
                      <a:lnTo>
                        <a:pt x="123" y="62"/>
                      </a:lnTo>
                      <a:lnTo>
                        <a:pt x="138" y="80"/>
                      </a:lnTo>
                      <a:lnTo>
                        <a:pt x="182" y="12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2" name="Freeform 142"/>
                <p:cNvSpPr>
                  <a:spLocks/>
                </p:cNvSpPr>
                <p:nvPr/>
              </p:nvSpPr>
              <p:spPr bwMode="auto">
                <a:xfrm>
                  <a:off x="2590" y="2182"/>
                  <a:ext cx="15" cy="48"/>
                </a:xfrm>
                <a:custGeom>
                  <a:avLst/>
                  <a:gdLst>
                    <a:gd name="T0" fmla="*/ 0 w 102"/>
                    <a:gd name="T1" fmla="*/ 0 h 331"/>
                    <a:gd name="T2" fmla="*/ 0 w 102"/>
                    <a:gd name="T3" fmla="*/ 0 h 331"/>
                    <a:gd name="T4" fmla="*/ 0 w 102"/>
                    <a:gd name="T5" fmla="*/ 0 h 331"/>
                    <a:gd name="T6" fmla="*/ 0 w 102"/>
                    <a:gd name="T7" fmla="*/ 0 h 331"/>
                    <a:gd name="T8" fmla="*/ 0 w 102"/>
                    <a:gd name="T9" fmla="*/ 0 h 331"/>
                    <a:gd name="T10" fmla="*/ 0 w 102"/>
                    <a:gd name="T11" fmla="*/ 0 h 331"/>
                    <a:gd name="T12" fmla="*/ 0 w 102"/>
                    <a:gd name="T13" fmla="*/ 0 h 331"/>
                    <a:gd name="T14" fmla="*/ 0 w 102"/>
                    <a:gd name="T15" fmla="*/ 0 h 331"/>
                    <a:gd name="T16" fmla="*/ 0 w 102"/>
                    <a:gd name="T17" fmla="*/ 0 h 331"/>
                    <a:gd name="T18" fmla="*/ 0 w 102"/>
                    <a:gd name="T19" fmla="*/ 0 h 331"/>
                    <a:gd name="T20" fmla="*/ 0 w 102"/>
                    <a:gd name="T21" fmla="*/ 0 h 331"/>
                    <a:gd name="T22" fmla="*/ 0 w 102"/>
                    <a:gd name="T23" fmla="*/ 0 h 331"/>
                    <a:gd name="T24" fmla="*/ 0 w 102"/>
                    <a:gd name="T25" fmla="*/ 0 h 331"/>
                    <a:gd name="T26" fmla="*/ 0 w 102"/>
                    <a:gd name="T27" fmla="*/ 0 h 331"/>
                    <a:gd name="T28" fmla="*/ 0 w 102"/>
                    <a:gd name="T29" fmla="*/ 0 h 331"/>
                    <a:gd name="T30" fmla="*/ 0 w 102"/>
                    <a:gd name="T31" fmla="*/ 0 h 331"/>
                    <a:gd name="T32" fmla="*/ 0 w 102"/>
                    <a:gd name="T33" fmla="*/ 0 h 331"/>
                    <a:gd name="T34" fmla="*/ 0 w 102"/>
                    <a:gd name="T35" fmla="*/ 0 h 331"/>
                    <a:gd name="T36" fmla="*/ 0 w 102"/>
                    <a:gd name="T37" fmla="*/ 0 h 33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02" h="331">
                      <a:moveTo>
                        <a:pt x="102" y="331"/>
                      </a:moveTo>
                      <a:lnTo>
                        <a:pt x="51" y="331"/>
                      </a:lnTo>
                      <a:lnTo>
                        <a:pt x="35" y="327"/>
                      </a:lnTo>
                      <a:lnTo>
                        <a:pt x="35" y="314"/>
                      </a:lnTo>
                      <a:lnTo>
                        <a:pt x="24" y="302"/>
                      </a:lnTo>
                      <a:lnTo>
                        <a:pt x="8" y="290"/>
                      </a:lnTo>
                      <a:lnTo>
                        <a:pt x="16" y="278"/>
                      </a:lnTo>
                      <a:lnTo>
                        <a:pt x="16" y="261"/>
                      </a:lnTo>
                      <a:lnTo>
                        <a:pt x="4" y="242"/>
                      </a:lnTo>
                      <a:lnTo>
                        <a:pt x="4" y="221"/>
                      </a:lnTo>
                      <a:lnTo>
                        <a:pt x="12" y="197"/>
                      </a:lnTo>
                      <a:lnTo>
                        <a:pt x="12" y="145"/>
                      </a:lnTo>
                      <a:lnTo>
                        <a:pt x="0" y="96"/>
                      </a:lnTo>
                      <a:lnTo>
                        <a:pt x="4" y="61"/>
                      </a:lnTo>
                      <a:lnTo>
                        <a:pt x="4" y="0"/>
                      </a:lnTo>
                      <a:lnTo>
                        <a:pt x="35" y="91"/>
                      </a:lnTo>
                      <a:lnTo>
                        <a:pt x="63" y="177"/>
                      </a:lnTo>
                      <a:lnTo>
                        <a:pt x="82" y="269"/>
                      </a:lnTo>
                      <a:lnTo>
                        <a:pt x="102" y="331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3" name="Freeform 143"/>
                <p:cNvSpPr>
                  <a:spLocks/>
                </p:cNvSpPr>
                <p:nvPr/>
              </p:nvSpPr>
              <p:spPr bwMode="auto">
                <a:xfrm>
                  <a:off x="2557" y="2233"/>
                  <a:ext cx="26" cy="9"/>
                </a:xfrm>
                <a:custGeom>
                  <a:avLst/>
                  <a:gdLst>
                    <a:gd name="T0" fmla="*/ 0 w 185"/>
                    <a:gd name="T1" fmla="*/ 0 h 62"/>
                    <a:gd name="T2" fmla="*/ 0 w 185"/>
                    <a:gd name="T3" fmla="*/ 0 h 62"/>
                    <a:gd name="T4" fmla="*/ 0 w 185"/>
                    <a:gd name="T5" fmla="*/ 0 h 62"/>
                    <a:gd name="T6" fmla="*/ 0 w 185"/>
                    <a:gd name="T7" fmla="*/ 0 h 62"/>
                    <a:gd name="T8" fmla="*/ 0 w 185"/>
                    <a:gd name="T9" fmla="*/ 0 h 62"/>
                    <a:gd name="T10" fmla="*/ 0 w 185"/>
                    <a:gd name="T11" fmla="*/ 0 h 62"/>
                    <a:gd name="T12" fmla="*/ 0 w 185"/>
                    <a:gd name="T13" fmla="*/ 0 h 62"/>
                    <a:gd name="T14" fmla="*/ 0 w 185"/>
                    <a:gd name="T15" fmla="*/ 0 h 62"/>
                    <a:gd name="T16" fmla="*/ 0 w 185"/>
                    <a:gd name="T17" fmla="*/ 0 h 62"/>
                    <a:gd name="T18" fmla="*/ 0 w 185"/>
                    <a:gd name="T19" fmla="*/ 0 h 62"/>
                    <a:gd name="T20" fmla="*/ 0 w 185"/>
                    <a:gd name="T21" fmla="*/ 0 h 6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85" h="62">
                      <a:moveTo>
                        <a:pt x="38" y="30"/>
                      </a:moveTo>
                      <a:lnTo>
                        <a:pt x="78" y="13"/>
                      </a:lnTo>
                      <a:lnTo>
                        <a:pt x="115" y="3"/>
                      </a:lnTo>
                      <a:lnTo>
                        <a:pt x="164" y="0"/>
                      </a:lnTo>
                      <a:lnTo>
                        <a:pt x="185" y="4"/>
                      </a:lnTo>
                      <a:lnTo>
                        <a:pt x="176" y="23"/>
                      </a:lnTo>
                      <a:lnTo>
                        <a:pt x="156" y="38"/>
                      </a:lnTo>
                      <a:lnTo>
                        <a:pt x="113" y="51"/>
                      </a:lnTo>
                      <a:lnTo>
                        <a:pt x="45" y="62"/>
                      </a:lnTo>
                      <a:lnTo>
                        <a:pt x="0" y="58"/>
                      </a:lnTo>
                      <a:lnTo>
                        <a:pt x="38" y="3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4" name="Freeform 144"/>
                <p:cNvSpPr>
                  <a:spLocks/>
                </p:cNvSpPr>
                <p:nvPr/>
              </p:nvSpPr>
              <p:spPr bwMode="auto">
                <a:xfrm>
                  <a:off x="2589" y="2238"/>
                  <a:ext cx="16" cy="20"/>
                </a:xfrm>
                <a:custGeom>
                  <a:avLst/>
                  <a:gdLst>
                    <a:gd name="T0" fmla="*/ 0 w 111"/>
                    <a:gd name="T1" fmla="*/ 0 h 138"/>
                    <a:gd name="T2" fmla="*/ 0 w 111"/>
                    <a:gd name="T3" fmla="*/ 0 h 138"/>
                    <a:gd name="T4" fmla="*/ 0 w 111"/>
                    <a:gd name="T5" fmla="*/ 0 h 138"/>
                    <a:gd name="T6" fmla="*/ 0 w 111"/>
                    <a:gd name="T7" fmla="*/ 0 h 138"/>
                    <a:gd name="T8" fmla="*/ 0 w 111"/>
                    <a:gd name="T9" fmla="*/ 0 h 138"/>
                    <a:gd name="T10" fmla="*/ 0 w 111"/>
                    <a:gd name="T11" fmla="*/ 0 h 138"/>
                    <a:gd name="T12" fmla="*/ 0 w 111"/>
                    <a:gd name="T13" fmla="*/ 0 h 138"/>
                    <a:gd name="T14" fmla="*/ 0 w 111"/>
                    <a:gd name="T15" fmla="*/ 0 h 138"/>
                    <a:gd name="T16" fmla="*/ 0 w 111"/>
                    <a:gd name="T17" fmla="*/ 0 h 138"/>
                    <a:gd name="T18" fmla="*/ 0 w 111"/>
                    <a:gd name="T19" fmla="*/ 0 h 138"/>
                    <a:gd name="T20" fmla="*/ 0 w 111"/>
                    <a:gd name="T21" fmla="*/ 0 h 138"/>
                    <a:gd name="T22" fmla="*/ 0 w 111"/>
                    <a:gd name="T23" fmla="*/ 0 h 138"/>
                    <a:gd name="T24" fmla="*/ 0 w 111"/>
                    <a:gd name="T25" fmla="*/ 0 h 13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11" h="138">
                      <a:moveTo>
                        <a:pt x="60" y="38"/>
                      </a:moveTo>
                      <a:lnTo>
                        <a:pt x="74" y="8"/>
                      </a:lnTo>
                      <a:lnTo>
                        <a:pt x="95" y="0"/>
                      </a:lnTo>
                      <a:lnTo>
                        <a:pt x="109" y="6"/>
                      </a:lnTo>
                      <a:lnTo>
                        <a:pt x="111" y="23"/>
                      </a:lnTo>
                      <a:lnTo>
                        <a:pt x="102" y="49"/>
                      </a:lnTo>
                      <a:lnTo>
                        <a:pt x="85" y="74"/>
                      </a:lnTo>
                      <a:lnTo>
                        <a:pt x="66" y="97"/>
                      </a:lnTo>
                      <a:lnTo>
                        <a:pt x="40" y="119"/>
                      </a:lnTo>
                      <a:lnTo>
                        <a:pt x="0" y="138"/>
                      </a:lnTo>
                      <a:lnTo>
                        <a:pt x="36" y="99"/>
                      </a:lnTo>
                      <a:lnTo>
                        <a:pt x="47" y="70"/>
                      </a:lnTo>
                      <a:lnTo>
                        <a:pt x="60" y="3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5" name="Freeform 145"/>
                <p:cNvSpPr>
                  <a:spLocks/>
                </p:cNvSpPr>
                <p:nvPr/>
              </p:nvSpPr>
              <p:spPr bwMode="auto">
                <a:xfrm>
                  <a:off x="2541" y="2133"/>
                  <a:ext cx="38" cy="24"/>
                </a:xfrm>
                <a:custGeom>
                  <a:avLst/>
                  <a:gdLst>
                    <a:gd name="T0" fmla="*/ 0 w 266"/>
                    <a:gd name="T1" fmla="*/ 0 h 167"/>
                    <a:gd name="T2" fmla="*/ 0 w 266"/>
                    <a:gd name="T3" fmla="*/ 0 h 167"/>
                    <a:gd name="T4" fmla="*/ 0 w 266"/>
                    <a:gd name="T5" fmla="*/ 0 h 167"/>
                    <a:gd name="T6" fmla="*/ 0 w 266"/>
                    <a:gd name="T7" fmla="*/ 0 h 167"/>
                    <a:gd name="T8" fmla="*/ 0 w 266"/>
                    <a:gd name="T9" fmla="*/ 0 h 167"/>
                    <a:gd name="T10" fmla="*/ 0 w 266"/>
                    <a:gd name="T11" fmla="*/ 0 h 167"/>
                    <a:gd name="T12" fmla="*/ 0 w 266"/>
                    <a:gd name="T13" fmla="*/ 0 h 167"/>
                    <a:gd name="T14" fmla="*/ 0 w 266"/>
                    <a:gd name="T15" fmla="*/ 0 h 167"/>
                    <a:gd name="T16" fmla="*/ 0 w 266"/>
                    <a:gd name="T17" fmla="*/ 0 h 167"/>
                    <a:gd name="T18" fmla="*/ 0 w 266"/>
                    <a:gd name="T19" fmla="*/ 0 h 167"/>
                    <a:gd name="T20" fmla="*/ 0 w 266"/>
                    <a:gd name="T21" fmla="*/ 0 h 167"/>
                    <a:gd name="T22" fmla="*/ 0 w 266"/>
                    <a:gd name="T23" fmla="*/ 0 h 16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66" h="167">
                      <a:moveTo>
                        <a:pt x="266" y="167"/>
                      </a:moveTo>
                      <a:lnTo>
                        <a:pt x="258" y="99"/>
                      </a:lnTo>
                      <a:lnTo>
                        <a:pt x="202" y="74"/>
                      </a:lnTo>
                      <a:lnTo>
                        <a:pt x="127" y="44"/>
                      </a:lnTo>
                      <a:lnTo>
                        <a:pt x="72" y="23"/>
                      </a:lnTo>
                      <a:lnTo>
                        <a:pt x="21" y="0"/>
                      </a:lnTo>
                      <a:lnTo>
                        <a:pt x="0" y="48"/>
                      </a:lnTo>
                      <a:lnTo>
                        <a:pt x="49" y="76"/>
                      </a:lnTo>
                      <a:lnTo>
                        <a:pt x="106" y="97"/>
                      </a:lnTo>
                      <a:lnTo>
                        <a:pt x="150" y="110"/>
                      </a:lnTo>
                      <a:lnTo>
                        <a:pt x="204" y="138"/>
                      </a:lnTo>
                      <a:lnTo>
                        <a:pt x="266" y="16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36" name="Group 146"/>
              <p:cNvGrpSpPr>
                <a:grpSpLocks/>
              </p:cNvGrpSpPr>
              <p:nvPr/>
            </p:nvGrpSpPr>
            <p:grpSpPr bwMode="auto">
              <a:xfrm flipH="1">
                <a:off x="3933" y="2647"/>
                <a:ext cx="195" cy="260"/>
                <a:chOff x="2498" y="2245"/>
                <a:chExt cx="78" cy="107"/>
              </a:xfrm>
            </p:grpSpPr>
            <p:sp>
              <p:nvSpPr>
                <p:cNvPr id="40" name="Freeform 147"/>
                <p:cNvSpPr>
                  <a:spLocks/>
                </p:cNvSpPr>
                <p:nvPr/>
              </p:nvSpPr>
              <p:spPr bwMode="auto">
                <a:xfrm>
                  <a:off x="2498" y="2245"/>
                  <a:ext cx="78" cy="107"/>
                </a:xfrm>
                <a:custGeom>
                  <a:avLst/>
                  <a:gdLst>
                    <a:gd name="T0" fmla="*/ 0 w 551"/>
                    <a:gd name="T1" fmla="*/ 0 h 750"/>
                    <a:gd name="T2" fmla="*/ 0 w 551"/>
                    <a:gd name="T3" fmla="*/ 0 h 750"/>
                    <a:gd name="T4" fmla="*/ 0 w 551"/>
                    <a:gd name="T5" fmla="*/ 0 h 750"/>
                    <a:gd name="T6" fmla="*/ 0 w 551"/>
                    <a:gd name="T7" fmla="*/ 0 h 750"/>
                    <a:gd name="T8" fmla="*/ 0 w 551"/>
                    <a:gd name="T9" fmla="*/ 0 h 750"/>
                    <a:gd name="T10" fmla="*/ 0 w 551"/>
                    <a:gd name="T11" fmla="*/ 0 h 750"/>
                    <a:gd name="T12" fmla="*/ 0 w 551"/>
                    <a:gd name="T13" fmla="*/ 0 h 750"/>
                    <a:gd name="T14" fmla="*/ 0 w 551"/>
                    <a:gd name="T15" fmla="*/ 0 h 750"/>
                    <a:gd name="T16" fmla="*/ 0 w 551"/>
                    <a:gd name="T17" fmla="*/ 0 h 750"/>
                    <a:gd name="T18" fmla="*/ 0 w 551"/>
                    <a:gd name="T19" fmla="*/ 0 h 750"/>
                    <a:gd name="T20" fmla="*/ 0 w 551"/>
                    <a:gd name="T21" fmla="*/ 0 h 750"/>
                    <a:gd name="T22" fmla="*/ 0 w 551"/>
                    <a:gd name="T23" fmla="*/ 0 h 750"/>
                    <a:gd name="T24" fmla="*/ 0 w 551"/>
                    <a:gd name="T25" fmla="*/ 0 h 750"/>
                    <a:gd name="T26" fmla="*/ 0 w 551"/>
                    <a:gd name="T27" fmla="*/ 0 h 750"/>
                    <a:gd name="T28" fmla="*/ 0 w 551"/>
                    <a:gd name="T29" fmla="*/ 0 h 750"/>
                    <a:gd name="T30" fmla="*/ 0 w 551"/>
                    <a:gd name="T31" fmla="*/ 0 h 750"/>
                    <a:gd name="T32" fmla="*/ 0 w 551"/>
                    <a:gd name="T33" fmla="*/ 0 h 750"/>
                    <a:gd name="T34" fmla="*/ 0 w 551"/>
                    <a:gd name="T35" fmla="*/ 0 h 750"/>
                    <a:gd name="T36" fmla="*/ 0 w 551"/>
                    <a:gd name="T37" fmla="*/ 0 h 750"/>
                    <a:gd name="T38" fmla="*/ 0 w 551"/>
                    <a:gd name="T39" fmla="*/ 0 h 750"/>
                    <a:gd name="T40" fmla="*/ 0 w 551"/>
                    <a:gd name="T41" fmla="*/ 0 h 750"/>
                    <a:gd name="T42" fmla="*/ 0 w 551"/>
                    <a:gd name="T43" fmla="*/ 0 h 750"/>
                    <a:gd name="T44" fmla="*/ 0 w 551"/>
                    <a:gd name="T45" fmla="*/ 0 h 750"/>
                    <a:gd name="T46" fmla="*/ 0 w 551"/>
                    <a:gd name="T47" fmla="*/ 0 h 750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551" h="750">
                      <a:moveTo>
                        <a:pt x="306" y="111"/>
                      </a:moveTo>
                      <a:lnTo>
                        <a:pt x="205" y="102"/>
                      </a:lnTo>
                      <a:lnTo>
                        <a:pt x="144" y="86"/>
                      </a:lnTo>
                      <a:lnTo>
                        <a:pt x="124" y="58"/>
                      </a:lnTo>
                      <a:lnTo>
                        <a:pt x="124" y="34"/>
                      </a:lnTo>
                      <a:lnTo>
                        <a:pt x="108" y="14"/>
                      </a:lnTo>
                      <a:lnTo>
                        <a:pt x="52" y="0"/>
                      </a:lnTo>
                      <a:lnTo>
                        <a:pt x="0" y="5"/>
                      </a:lnTo>
                      <a:lnTo>
                        <a:pt x="63" y="584"/>
                      </a:lnTo>
                      <a:lnTo>
                        <a:pt x="108" y="637"/>
                      </a:lnTo>
                      <a:lnTo>
                        <a:pt x="164" y="689"/>
                      </a:lnTo>
                      <a:lnTo>
                        <a:pt x="244" y="730"/>
                      </a:lnTo>
                      <a:lnTo>
                        <a:pt x="337" y="743"/>
                      </a:lnTo>
                      <a:lnTo>
                        <a:pt x="462" y="750"/>
                      </a:lnTo>
                      <a:lnTo>
                        <a:pt x="535" y="739"/>
                      </a:lnTo>
                      <a:lnTo>
                        <a:pt x="551" y="698"/>
                      </a:lnTo>
                      <a:lnTo>
                        <a:pt x="543" y="644"/>
                      </a:lnTo>
                      <a:lnTo>
                        <a:pt x="491" y="483"/>
                      </a:lnTo>
                      <a:lnTo>
                        <a:pt x="447" y="321"/>
                      </a:lnTo>
                      <a:lnTo>
                        <a:pt x="427" y="199"/>
                      </a:lnTo>
                      <a:lnTo>
                        <a:pt x="427" y="167"/>
                      </a:lnTo>
                      <a:lnTo>
                        <a:pt x="398" y="122"/>
                      </a:lnTo>
                      <a:lnTo>
                        <a:pt x="366" y="111"/>
                      </a:lnTo>
                      <a:lnTo>
                        <a:pt x="306" y="111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1" name="Freeform 148"/>
                <p:cNvSpPr>
                  <a:spLocks/>
                </p:cNvSpPr>
                <p:nvPr/>
              </p:nvSpPr>
              <p:spPr bwMode="auto">
                <a:xfrm>
                  <a:off x="2499" y="2250"/>
                  <a:ext cx="68" cy="98"/>
                </a:xfrm>
                <a:custGeom>
                  <a:avLst/>
                  <a:gdLst>
                    <a:gd name="T0" fmla="*/ 0 w 474"/>
                    <a:gd name="T1" fmla="*/ 0 h 687"/>
                    <a:gd name="T2" fmla="*/ 0 w 474"/>
                    <a:gd name="T3" fmla="*/ 0 h 687"/>
                    <a:gd name="T4" fmla="*/ 0 w 474"/>
                    <a:gd name="T5" fmla="*/ 0 h 687"/>
                    <a:gd name="T6" fmla="*/ 0 w 474"/>
                    <a:gd name="T7" fmla="*/ 0 h 687"/>
                    <a:gd name="T8" fmla="*/ 0 w 474"/>
                    <a:gd name="T9" fmla="*/ 0 h 687"/>
                    <a:gd name="T10" fmla="*/ 0 w 474"/>
                    <a:gd name="T11" fmla="*/ 0 h 687"/>
                    <a:gd name="T12" fmla="*/ 0 w 474"/>
                    <a:gd name="T13" fmla="*/ 0 h 687"/>
                    <a:gd name="T14" fmla="*/ 0 w 474"/>
                    <a:gd name="T15" fmla="*/ 0 h 687"/>
                    <a:gd name="T16" fmla="*/ 0 w 474"/>
                    <a:gd name="T17" fmla="*/ 0 h 687"/>
                    <a:gd name="T18" fmla="*/ 0 w 474"/>
                    <a:gd name="T19" fmla="*/ 0 h 687"/>
                    <a:gd name="T20" fmla="*/ 0 w 474"/>
                    <a:gd name="T21" fmla="*/ 0 h 687"/>
                    <a:gd name="T22" fmla="*/ 0 w 474"/>
                    <a:gd name="T23" fmla="*/ 0 h 687"/>
                    <a:gd name="T24" fmla="*/ 0 w 474"/>
                    <a:gd name="T25" fmla="*/ 0 h 687"/>
                    <a:gd name="T26" fmla="*/ 0 w 474"/>
                    <a:gd name="T27" fmla="*/ 0 h 687"/>
                    <a:gd name="T28" fmla="*/ 0 w 474"/>
                    <a:gd name="T29" fmla="*/ 0 h 687"/>
                    <a:gd name="T30" fmla="*/ 0 w 474"/>
                    <a:gd name="T31" fmla="*/ 0 h 687"/>
                    <a:gd name="T32" fmla="*/ 0 w 474"/>
                    <a:gd name="T33" fmla="*/ 0 h 687"/>
                    <a:gd name="T34" fmla="*/ 0 w 474"/>
                    <a:gd name="T35" fmla="*/ 0 h 687"/>
                    <a:gd name="T36" fmla="*/ 0 w 474"/>
                    <a:gd name="T37" fmla="*/ 0 h 687"/>
                    <a:gd name="T38" fmla="*/ 0 w 474"/>
                    <a:gd name="T39" fmla="*/ 0 h 687"/>
                    <a:gd name="T40" fmla="*/ 0 w 474"/>
                    <a:gd name="T41" fmla="*/ 0 h 68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474" h="687">
                      <a:moveTo>
                        <a:pt x="310" y="138"/>
                      </a:moveTo>
                      <a:lnTo>
                        <a:pt x="221" y="134"/>
                      </a:lnTo>
                      <a:lnTo>
                        <a:pt x="128" y="118"/>
                      </a:lnTo>
                      <a:lnTo>
                        <a:pt x="73" y="89"/>
                      </a:lnTo>
                      <a:lnTo>
                        <a:pt x="41" y="65"/>
                      </a:lnTo>
                      <a:lnTo>
                        <a:pt x="0" y="0"/>
                      </a:lnTo>
                      <a:lnTo>
                        <a:pt x="60" y="529"/>
                      </a:lnTo>
                      <a:lnTo>
                        <a:pt x="101" y="578"/>
                      </a:lnTo>
                      <a:lnTo>
                        <a:pt x="145" y="623"/>
                      </a:lnTo>
                      <a:lnTo>
                        <a:pt x="201" y="654"/>
                      </a:lnTo>
                      <a:lnTo>
                        <a:pt x="249" y="671"/>
                      </a:lnTo>
                      <a:lnTo>
                        <a:pt x="310" y="679"/>
                      </a:lnTo>
                      <a:lnTo>
                        <a:pt x="365" y="687"/>
                      </a:lnTo>
                      <a:lnTo>
                        <a:pt x="429" y="687"/>
                      </a:lnTo>
                      <a:lnTo>
                        <a:pt x="457" y="679"/>
                      </a:lnTo>
                      <a:lnTo>
                        <a:pt x="474" y="654"/>
                      </a:lnTo>
                      <a:lnTo>
                        <a:pt x="466" y="615"/>
                      </a:lnTo>
                      <a:lnTo>
                        <a:pt x="425" y="521"/>
                      </a:lnTo>
                      <a:lnTo>
                        <a:pt x="357" y="206"/>
                      </a:lnTo>
                      <a:lnTo>
                        <a:pt x="345" y="162"/>
                      </a:lnTo>
                      <a:lnTo>
                        <a:pt x="310" y="13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37" name="Freeform 149"/>
              <p:cNvSpPr>
                <a:spLocks/>
              </p:cNvSpPr>
              <p:nvPr/>
            </p:nvSpPr>
            <p:spPr bwMode="auto">
              <a:xfrm flipH="1">
                <a:off x="3633" y="2944"/>
                <a:ext cx="15" cy="218"/>
              </a:xfrm>
              <a:custGeom>
                <a:avLst/>
                <a:gdLst>
                  <a:gd name="T0" fmla="*/ 0 w 39"/>
                  <a:gd name="T1" fmla="*/ 0 h 631"/>
                  <a:gd name="T2" fmla="*/ 0 w 39"/>
                  <a:gd name="T3" fmla="*/ 0 h 631"/>
                  <a:gd name="T4" fmla="*/ 0 w 39"/>
                  <a:gd name="T5" fmla="*/ 0 h 631"/>
                  <a:gd name="T6" fmla="*/ 0 w 39"/>
                  <a:gd name="T7" fmla="*/ 0 h 631"/>
                  <a:gd name="T8" fmla="*/ 0 w 39"/>
                  <a:gd name="T9" fmla="*/ 0 h 631"/>
                  <a:gd name="T10" fmla="*/ 0 w 39"/>
                  <a:gd name="T11" fmla="*/ 1 h 631"/>
                  <a:gd name="T12" fmla="*/ 0 w 39"/>
                  <a:gd name="T13" fmla="*/ 1 h 631"/>
                  <a:gd name="T14" fmla="*/ 0 w 39"/>
                  <a:gd name="T15" fmla="*/ 1 h 631"/>
                  <a:gd name="T16" fmla="*/ 0 w 39"/>
                  <a:gd name="T17" fmla="*/ 0 h 631"/>
                  <a:gd name="T18" fmla="*/ 0 w 39"/>
                  <a:gd name="T19" fmla="*/ 0 h 631"/>
                  <a:gd name="T20" fmla="*/ 0 w 39"/>
                  <a:gd name="T21" fmla="*/ 0 h 631"/>
                  <a:gd name="T22" fmla="*/ 0 w 39"/>
                  <a:gd name="T23" fmla="*/ 0 h 631"/>
                  <a:gd name="T24" fmla="*/ 0 w 39"/>
                  <a:gd name="T25" fmla="*/ 0 h 631"/>
                  <a:gd name="T26" fmla="*/ 0 w 39"/>
                  <a:gd name="T27" fmla="*/ 0 h 631"/>
                  <a:gd name="T28" fmla="*/ 0 w 39"/>
                  <a:gd name="T29" fmla="*/ 0 h 63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9" h="631">
                    <a:moveTo>
                      <a:pt x="26" y="0"/>
                    </a:moveTo>
                    <a:lnTo>
                      <a:pt x="39" y="32"/>
                    </a:lnTo>
                    <a:lnTo>
                      <a:pt x="24" y="57"/>
                    </a:lnTo>
                    <a:lnTo>
                      <a:pt x="13" y="110"/>
                    </a:lnTo>
                    <a:lnTo>
                      <a:pt x="28" y="158"/>
                    </a:lnTo>
                    <a:lnTo>
                      <a:pt x="19" y="440"/>
                    </a:lnTo>
                    <a:lnTo>
                      <a:pt x="19" y="622"/>
                    </a:lnTo>
                    <a:lnTo>
                      <a:pt x="0" y="631"/>
                    </a:lnTo>
                    <a:lnTo>
                      <a:pt x="2" y="255"/>
                    </a:lnTo>
                    <a:lnTo>
                      <a:pt x="19" y="165"/>
                    </a:lnTo>
                    <a:lnTo>
                      <a:pt x="9" y="123"/>
                    </a:lnTo>
                    <a:lnTo>
                      <a:pt x="4" y="108"/>
                    </a:lnTo>
                    <a:lnTo>
                      <a:pt x="11" y="62"/>
                    </a:lnTo>
                    <a:lnTo>
                      <a:pt x="24" y="36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8" name="Freeform 150"/>
              <p:cNvSpPr>
                <a:spLocks/>
              </p:cNvSpPr>
              <p:nvPr/>
            </p:nvSpPr>
            <p:spPr bwMode="auto">
              <a:xfrm flipH="1">
                <a:off x="3668" y="2946"/>
                <a:ext cx="37" cy="10"/>
              </a:xfrm>
              <a:custGeom>
                <a:avLst/>
                <a:gdLst>
                  <a:gd name="T0" fmla="*/ 0 w 100"/>
                  <a:gd name="T1" fmla="*/ 0 h 32"/>
                  <a:gd name="T2" fmla="*/ 0 w 100"/>
                  <a:gd name="T3" fmla="*/ 0 h 32"/>
                  <a:gd name="T4" fmla="*/ 0 w 100"/>
                  <a:gd name="T5" fmla="*/ 0 h 32"/>
                  <a:gd name="T6" fmla="*/ 0 w 100"/>
                  <a:gd name="T7" fmla="*/ 0 h 32"/>
                  <a:gd name="T8" fmla="*/ 0 w 100"/>
                  <a:gd name="T9" fmla="*/ 0 h 32"/>
                  <a:gd name="T10" fmla="*/ 0 w 100"/>
                  <a:gd name="T11" fmla="*/ 0 h 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" h="32">
                    <a:moveTo>
                      <a:pt x="100" y="0"/>
                    </a:moveTo>
                    <a:lnTo>
                      <a:pt x="51" y="24"/>
                    </a:lnTo>
                    <a:lnTo>
                      <a:pt x="8" y="32"/>
                    </a:lnTo>
                    <a:lnTo>
                      <a:pt x="0" y="32"/>
                    </a:lnTo>
                    <a:lnTo>
                      <a:pt x="25" y="1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9" name="Freeform 151"/>
              <p:cNvSpPr>
                <a:spLocks/>
              </p:cNvSpPr>
              <p:nvPr/>
            </p:nvSpPr>
            <p:spPr bwMode="auto">
              <a:xfrm flipH="1">
                <a:off x="3805" y="2376"/>
                <a:ext cx="48" cy="126"/>
              </a:xfrm>
              <a:custGeom>
                <a:avLst/>
                <a:gdLst>
                  <a:gd name="T0" fmla="*/ 0 w 134"/>
                  <a:gd name="T1" fmla="*/ 0 h 366"/>
                  <a:gd name="T2" fmla="*/ 0 w 134"/>
                  <a:gd name="T3" fmla="*/ 0 h 366"/>
                  <a:gd name="T4" fmla="*/ 0 w 134"/>
                  <a:gd name="T5" fmla="*/ 0 h 366"/>
                  <a:gd name="T6" fmla="*/ 0 w 134"/>
                  <a:gd name="T7" fmla="*/ 0 h 366"/>
                  <a:gd name="T8" fmla="*/ 0 w 134"/>
                  <a:gd name="T9" fmla="*/ 0 h 366"/>
                  <a:gd name="T10" fmla="*/ 0 w 134"/>
                  <a:gd name="T11" fmla="*/ 0 h 366"/>
                  <a:gd name="T12" fmla="*/ 0 w 134"/>
                  <a:gd name="T13" fmla="*/ 0 h 366"/>
                  <a:gd name="T14" fmla="*/ 0 w 134"/>
                  <a:gd name="T15" fmla="*/ 0 h 366"/>
                  <a:gd name="T16" fmla="*/ 0 w 134"/>
                  <a:gd name="T17" fmla="*/ 0 h 366"/>
                  <a:gd name="T18" fmla="*/ 0 w 134"/>
                  <a:gd name="T19" fmla="*/ 0 h 366"/>
                  <a:gd name="T20" fmla="*/ 0 w 134"/>
                  <a:gd name="T21" fmla="*/ 0 h 366"/>
                  <a:gd name="T22" fmla="*/ 0 w 134"/>
                  <a:gd name="T23" fmla="*/ 0 h 366"/>
                  <a:gd name="T24" fmla="*/ 0 w 134"/>
                  <a:gd name="T25" fmla="*/ 0 h 366"/>
                  <a:gd name="T26" fmla="*/ 0 w 134"/>
                  <a:gd name="T27" fmla="*/ 0 h 366"/>
                  <a:gd name="T28" fmla="*/ 0 w 134"/>
                  <a:gd name="T29" fmla="*/ 0 h 366"/>
                  <a:gd name="T30" fmla="*/ 0 w 134"/>
                  <a:gd name="T31" fmla="*/ 0 h 366"/>
                  <a:gd name="T32" fmla="*/ 0 w 134"/>
                  <a:gd name="T33" fmla="*/ 0 h 366"/>
                  <a:gd name="T34" fmla="*/ 0 w 134"/>
                  <a:gd name="T35" fmla="*/ 0 h 366"/>
                  <a:gd name="T36" fmla="*/ 0 w 134"/>
                  <a:gd name="T37" fmla="*/ 0 h 366"/>
                  <a:gd name="T38" fmla="*/ 0 w 134"/>
                  <a:gd name="T39" fmla="*/ 0 h 366"/>
                  <a:gd name="T40" fmla="*/ 0 w 134"/>
                  <a:gd name="T41" fmla="*/ 0 h 366"/>
                  <a:gd name="T42" fmla="*/ 0 w 134"/>
                  <a:gd name="T43" fmla="*/ 0 h 366"/>
                  <a:gd name="T44" fmla="*/ 0 w 134"/>
                  <a:gd name="T45" fmla="*/ 0 h 366"/>
                  <a:gd name="T46" fmla="*/ 0 w 134"/>
                  <a:gd name="T47" fmla="*/ 1 h 366"/>
                  <a:gd name="T48" fmla="*/ 0 w 134"/>
                  <a:gd name="T49" fmla="*/ 1 h 36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34" h="366">
                    <a:moveTo>
                      <a:pt x="0" y="0"/>
                    </a:moveTo>
                    <a:lnTo>
                      <a:pt x="18" y="9"/>
                    </a:lnTo>
                    <a:lnTo>
                      <a:pt x="15" y="31"/>
                    </a:lnTo>
                    <a:lnTo>
                      <a:pt x="32" y="21"/>
                    </a:lnTo>
                    <a:lnTo>
                      <a:pt x="29" y="45"/>
                    </a:lnTo>
                    <a:lnTo>
                      <a:pt x="52" y="42"/>
                    </a:lnTo>
                    <a:lnTo>
                      <a:pt x="34" y="63"/>
                    </a:lnTo>
                    <a:lnTo>
                      <a:pt x="81" y="66"/>
                    </a:lnTo>
                    <a:lnTo>
                      <a:pt x="55" y="91"/>
                    </a:lnTo>
                    <a:lnTo>
                      <a:pt x="93" y="91"/>
                    </a:lnTo>
                    <a:lnTo>
                      <a:pt x="67" y="117"/>
                    </a:lnTo>
                    <a:lnTo>
                      <a:pt x="108" y="115"/>
                    </a:lnTo>
                    <a:lnTo>
                      <a:pt x="82" y="151"/>
                    </a:lnTo>
                    <a:lnTo>
                      <a:pt x="119" y="148"/>
                    </a:lnTo>
                    <a:lnTo>
                      <a:pt x="87" y="179"/>
                    </a:lnTo>
                    <a:lnTo>
                      <a:pt x="134" y="185"/>
                    </a:lnTo>
                    <a:lnTo>
                      <a:pt x="93" y="213"/>
                    </a:lnTo>
                    <a:lnTo>
                      <a:pt x="134" y="225"/>
                    </a:lnTo>
                    <a:lnTo>
                      <a:pt x="90" y="240"/>
                    </a:lnTo>
                    <a:lnTo>
                      <a:pt x="130" y="263"/>
                    </a:lnTo>
                    <a:lnTo>
                      <a:pt x="87" y="281"/>
                    </a:lnTo>
                    <a:lnTo>
                      <a:pt x="125" y="308"/>
                    </a:lnTo>
                    <a:lnTo>
                      <a:pt x="87" y="320"/>
                    </a:lnTo>
                    <a:lnTo>
                      <a:pt x="108" y="343"/>
                    </a:lnTo>
                    <a:lnTo>
                      <a:pt x="78" y="36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54" name="Line 152"/>
            <p:cNvSpPr>
              <a:spLocks noChangeShapeType="1"/>
            </p:cNvSpPr>
            <p:nvPr/>
          </p:nvSpPr>
          <p:spPr bwMode="auto">
            <a:xfrm rot="10800000" flipV="1">
              <a:off x="6870020" y="3035343"/>
              <a:ext cx="131286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5" name="Line 153"/>
            <p:cNvSpPr>
              <a:spLocks noChangeShapeType="1"/>
            </p:cNvSpPr>
            <p:nvPr/>
          </p:nvSpPr>
          <p:spPr bwMode="auto">
            <a:xfrm rot="5400000">
              <a:off x="5640563" y="4007625"/>
              <a:ext cx="64916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6" name="Text Box 154"/>
            <p:cNvSpPr txBox="1">
              <a:spLocks noChangeArrowheads="1"/>
            </p:cNvSpPr>
            <p:nvPr/>
          </p:nvSpPr>
          <p:spPr bwMode="auto">
            <a:xfrm>
              <a:off x="4652283" y="4253079"/>
              <a:ext cx="958282" cy="400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>
                  <a:latin typeface="Calibri" panose="020F0502020204030204" pitchFamily="34" charset="0"/>
                  <a:ea typeface="华文楷体" panose="02010600040101010101" pitchFamily="2" charset="-122"/>
                </a:rPr>
                <a:t>管理站</a:t>
              </a:r>
            </a:p>
          </p:txBody>
        </p:sp>
        <p:sp>
          <p:nvSpPr>
            <p:cNvPr id="157" name="Line 155"/>
            <p:cNvSpPr>
              <a:spLocks noChangeShapeType="1"/>
            </p:cNvSpPr>
            <p:nvPr/>
          </p:nvSpPr>
          <p:spPr bwMode="auto">
            <a:xfrm rot="10800000">
              <a:off x="1878920" y="2758385"/>
              <a:ext cx="1312862" cy="27695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158" name="Picture 15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745" y="2109220"/>
              <a:ext cx="1695450" cy="10887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9" name="Picture 15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1696" y="3869146"/>
              <a:ext cx="738187" cy="12030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0" name="Line 158"/>
            <p:cNvSpPr>
              <a:spLocks noChangeShapeType="1"/>
            </p:cNvSpPr>
            <p:nvPr/>
          </p:nvSpPr>
          <p:spPr bwMode="auto">
            <a:xfrm rot="5400000">
              <a:off x="6505017" y="3405353"/>
              <a:ext cx="555381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1" name="Line 159"/>
            <p:cNvSpPr>
              <a:spLocks noChangeShapeType="1"/>
            </p:cNvSpPr>
            <p:nvPr/>
          </p:nvSpPr>
          <p:spPr bwMode="auto">
            <a:xfrm rot="5400000">
              <a:off x="3203017" y="3405353"/>
              <a:ext cx="555381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2" name="Line 160"/>
            <p:cNvSpPr>
              <a:spLocks noChangeShapeType="1"/>
            </p:cNvSpPr>
            <p:nvPr/>
          </p:nvSpPr>
          <p:spPr bwMode="auto">
            <a:xfrm rot="5400000">
              <a:off x="4928630" y="3405353"/>
              <a:ext cx="555381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3" name="Line 161"/>
            <p:cNvSpPr>
              <a:spLocks noChangeShapeType="1"/>
            </p:cNvSpPr>
            <p:nvPr/>
          </p:nvSpPr>
          <p:spPr bwMode="auto">
            <a:xfrm rot="5400000">
              <a:off x="2685737" y="3839839"/>
              <a:ext cx="31359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4" name="Text Box 162"/>
            <p:cNvSpPr txBox="1">
              <a:spLocks noChangeArrowheads="1"/>
            </p:cNvSpPr>
            <p:nvPr/>
          </p:nvSpPr>
          <p:spPr bwMode="auto">
            <a:xfrm>
              <a:off x="915307" y="2393506"/>
              <a:ext cx="958282" cy="400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>
                  <a:latin typeface="Calibri" panose="020F0502020204030204" pitchFamily="34" charset="0"/>
                  <a:ea typeface="华文楷体" panose="02010600040101010101" pitchFamily="2" charset="-122"/>
                </a:rPr>
                <a:t>互联网</a:t>
              </a:r>
            </a:p>
          </p:txBody>
        </p:sp>
        <p:sp>
          <p:nvSpPr>
            <p:cNvPr id="165" name="Line 163"/>
            <p:cNvSpPr>
              <a:spLocks noChangeShapeType="1"/>
            </p:cNvSpPr>
            <p:nvPr/>
          </p:nvSpPr>
          <p:spPr bwMode="auto">
            <a:xfrm>
              <a:off x="2169433" y="3668389"/>
              <a:ext cx="609917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6" name="Rectangle 164"/>
            <p:cNvSpPr>
              <a:spLocks noChangeArrowheads="1"/>
            </p:cNvSpPr>
            <p:nvPr/>
          </p:nvSpPr>
          <p:spPr bwMode="auto">
            <a:xfrm>
              <a:off x="2102758" y="3624429"/>
              <a:ext cx="85725" cy="9085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7" name="Rectangle 165"/>
            <p:cNvSpPr>
              <a:spLocks noChangeArrowheads="1"/>
            </p:cNvSpPr>
            <p:nvPr/>
          </p:nvSpPr>
          <p:spPr bwMode="auto">
            <a:xfrm>
              <a:off x="8238446" y="3622962"/>
              <a:ext cx="85725" cy="923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8" name="Text Box 166"/>
            <p:cNvSpPr txBox="1">
              <a:spLocks noChangeArrowheads="1"/>
            </p:cNvSpPr>
            <p:nvPr/>
          </p:nvSpPr>
          <p:spPr bwMode="auto">
            <a:xfrm>
              <a:off x="6870021" y="4131452"/>
              <a:ext cx="962025" cy="702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>
                  <a:latin typeface="Calibri" panose="020F0502020204030204" pitchFamily="34" charset="0"/>
                  <a:ea typeface="华文楷体" panose="02010600040101010101" pitchFamily="2" charset="-122"/>
                </a:rPr>
                <a:t>网络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>
                  <a:latin typeface="Calibri" panose="020F0502020204030204" pitchFamily="34" charset="0"/>
                  <a:ea typeface="华文楷体" panose="02010600040101010101" pitchFamily="2" charset="-122"/>
                </a:rPr>
                <a:t>管理员      </a:t>
              </a:r>
            </a:p>
          </p:txBody>
        </p:sp>
        <p:sp>
          <p:nvSpPr>
            <p:cNvPr id="169" name="Text Box 167"/>
            <p:cNvSpPr txBox="1">
              <a:spLocks noChangeArrowheads="1"/>
            </p:cNvSpPr>
            <p:nvPr/>
          </p:nvSpPr>
          <p:spPr bwMode="auto">
            <a:xfrm>
              <a:off x="1353458" y="4100679"/>
              <a:ext cx="1268456" cy="400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zh-CN" altLang="en-US" sz="1846">
                  <a:latin typeface="Calibri" panose="020F0502020204030204" pitchFamily="34" charset="0"/>
                  <a:ea typeface="华文楷体" panose="02010600040101010101" pitchFamily="2" charset="-122"/>
                </a:rPr>
                <a:t>被管设备</a:t>
              </a:r>
            </a:p>
          </p:txBody>
        </p:sp>
        <p:sp>
          <p:nvSpPr>
            <p:cNvPr id="170" name="Text Box 168"/>
            <p:cNvSpPr txBox="1">
              <a:spLocks noChangeArrowheads="1"/>
            </p:cNvSpPr>
            <p:nvPr/>
          </p:nvSpPr>
          <p:spPr bwMode="auto">
            <a:xfrm>
              <a:off x="566058" y="4949137"/>
              <a:ext cx="4495290" cy="400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—— </a:t>
              </a:r>
              <a:r>
                <a:rPr kumimoji="1" lang="zh-CN" altLang="en-US" sz="1846">
                  <a:latin typeface="Calibri" panose="020F0502020204030204" pitchFamily="34" charset="0"/>
                  <a:ea typeface="华文楷体" panose="02010600040101010101" pitchFamily="2" charset="-122"/>
                </a:rPr>
                <a:t>管理程序（运行 </a:t>
              </a: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SNMP </a:t>
              </a:r>
              <a:r>
                <a:rPr kumimoji="1" lang="zh-CN" altLang="en-US" sz="1846">
                  <a:latin typeface="Calibri" panose="020F0502020204030204" pitchFamily="34" charset="0"/>
                  <a:ea typeface="华文楷体" panose="02010600040101010101" pitchFamily="2" charset="-122"/>
                </a:rPr>
                <a:t>客户程序）</a:t>
              </a:r>
            </a:p>
          </p:txBody>
        </p:sp>
        <p:sp>
          <p:nvSpPr>
            <p:cNvPr id="171" name="Text Box 169"/>
            <p:cNvSpPr txBox="1">
              <a:spLocks noChangeArrowheads="1"/>
            </p:cNvSpPr>
            <p:nvPr/>
          </p:nvSpPr>
          <p:spPr bwMode="auto">
            <a:xfrm>
              <a:off x="566058" y="5397544"/>
              <a:ext cx="4748913" cy="400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—— </a:t>
              </a:r>
              <a:r>
                <a:rPr kumimoji="1" lang="zh-CN" altLang="en-US" sz="1846">
                  <a:latin typeface="Calibri" panose="020F0502020204030204" pitchFamily="34" charset="0"/>
                  <a:ea typeface="华文楷体" panose="02010600040101010101" pitchFamily="2" charset="-122"/>
                </a:rPr>
                <a:t>代理程序（运行 </a:t>
              </a: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SNMP </a:t>
              </a:r>
              <a:r>
                <a:rPr kumimoji="1" lang="zh-CN" altLang="en-US" sz="1846">
                  <a:latin typeface="Calibri" panose="020F0502020204030204" pitchFamily="34" charset="0"/>
                  <a:ea typeface="华文楷体" panose="02010600040101010101" pitchFamily="2" charset="-122"/>
                </a:rPr>
                <a:t>服务器程序）</a:t>
              </a:r>
            </a:p>
          </p:txBody>
        </p:sp>
        <p:pic>
          <p:nvPicPr>
            <p:cNvPr id="172" name="Picture 170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863421" y="2604521"/>
              <a:ext cx="692150" cy="741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3" name="Picture 171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4470" y="2850704"/>
              <a:ext cx="769937" cy="432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74" name="Oval 172"/>
            <p:cNvSpPr>
              <a:spLocks noChangeArrowheads="1"/>
            </p:cNvSpPr>
            <p:nvPr/>
          </p:nvSpPr>
          <p:spPr bwMode="auto">
            <a:xfrm>
              <a:off x="3455308" y="2984054"/>
              <a:ext cx="377825" cy="235927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auto">
            <a:xfrm>
              <a:off x="2726646" y="4465560"/>
              <a:ext cx="377825" cy="2373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pic>
          <p:nvPicPr>
            <p:cNvPr id="176" name="Picture 175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2021" y="2850704"/>
              <a:ext cx="769937" cy="432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77" name="Oval 176"/>
            <p:cNvSpPr>
              <a:spLocks noChangeArrowheads="1"/>
            </p:cNvSpPr>
            <p:nvPr/>
          </p:nvSpPr>
          <p:spPr bwMode="auto">
            <a:xfrm>
              <a:off x="6449333" y="2984055"/>
              <a:ext cx="377825" cy="2373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178" name="Oval 177"/>
            <p:cNvSpPr>
              <a:spLocks noChangeArrowheads="1"/>
            </p:cNvSpPr>
            <p:nvPr/>
          </p:nvSpPr>
          <p:spPr bwMode="auto">
            <a:xfrm>
              <a:off x="5031695" y="3035344"/>
              <a:ext cx="376237" cy="2373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179" name="Oval 178"/>
            <p:cNvSpPr>
              <a:spLocks noChangeArrowheads="1"/>
            </p:cNvSpPr>
            <p:nvPr/>
          </p:nvSpPr>
          <p:spPr bwMode="auto">
            <a:xfrm>
              <a:off x="5644470" y="4053786"/>
              <a:ext cx="436562" cy="278423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M</a:t>
              </a:r>
            </a:p>
          </p:txBody>
        </p:sp>
        <p:pic>
          <p:nvPicPr>
            <p:cNvPr id="180" name="Picture 179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008257" y="2479961"/>
              <a:ext cx="692150" cy="7400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1" name="Text Box 180"/>
            <p:cNvSpPr txBox="1">
              <a:spLocks noChangeArrowheads="1"/>
            </p:cNvSpPr>
            <p:nvPr/>
          </p:nvSpPr>
          <p:spPr bwMode="auto">
            <a:xfrm>
              <a:off x="2885395" y="2491686"/>
              <a:ext cx="1268456" cy="400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zh-CN" altLang="en-US" sz="1846">
                  <a:latin typeface="Calibri" panose="020F0502020204030204" pitchFamily="34" charset="0"/>
                  <a:ea typeface="华文楷体" panose="02010600040101010101" pitchFamily="2" charset="-122"/>
                </a:rPr>
                <a:t>被管设备</a:t>
              </a:r>
            </a:p>
          </p:txBody>
        </p:sp>
        <p:sp>
          <p:nvSpPr>
            <p:cNvPr id="182" name="Text Box 181"/>
            <p:cNvSpPr txBox="1">
              <a:spLocks noChangeArrowheads="1"/>
            </p:cNvSpPr>
            <p:nvPr/>
          </p:nvSpPr>
          <p:spPr bwMode="auto">
            <a:xfrm>
              <a:off x="4593545" y="2260155"/>
              <a:ext cx="1268456" cy="400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zh-CN" altLang="en-US" sz="1846">
                  <a:latin typeface="Calibri" panose="020F0502020204030204" pitchFamily="34" charset="0"/>
                  <a:ea typeface="华文楷体" panose="02010600040101010101" pitchFamily="2" charset="-122"/>
                </a:rPr>
                <a:t>被管设备</a:t>
              </a:r>
            </a:p>
          </p:txBody>
        </p:sp>
        <p:sp>
          <p:nvSpPr>
            <p:cNvPr id="183" name="Text Box 182"/>
            <p:cNvSpPr txBox="1">
              <a:spLocks noChangeArrowheads="1"/>
            </p:cNvSpPr>
            <p:nvPr/>
          </p:nvSpPr>
          <p:spPr bwMode="auto">
            <a:xfrm>
              <a:off x="6152471" y="2522460"/>
              <a:ext cx="1268456" cy="400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zh-CN" altLang="en-US" sz="1846">
                  <a:latin typeface="Calibri" panose="020F0502020204030204" pitchFamily="34" charset="0"/>
                  <a:ea typeface="华文楷体" panose="02010600040101010101" pitchFamily="2" charset="-122"/>
                </a:rPr>
                <a:t>被管设备</a:t>
              </a:r>
            </a:p>
          </p:txBody>
        </p:sp>
        <p:sp>
          <p:nvSpPr>
            <p:cNvPr id="184" name="Oval 183"/>
            <p:cNvSpPr>
              <a:spLocks noChangeArrowheads="1"/>
            </p:cNvSpPr>
            <p:nvPr/>
          </p:nvSpPr>
          <p:spPr bwMode="auto">
            <a:xfrm>
              <a:off x="127907" y="4985771"/>
              <a:ext cx="438150" cy="278423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M</a:t>
              </a:r>
            </a:p>
          </p:txBody>
        </p:sp>
        <p:sp>
          <p:nvSpPr>
            <p:cNvPr id="185" name="Oval 184"/>
            <p:cNvSpPr>
              <a:spLocks noChangeArrowheads="1"/>
            </p:cNvSpPr>
            <p:nvPr/>
          </p:nvSpPr>
          <p:spPr bwMode="auto">
            <a:xfrm>
              <a:off x="127907" y="5401940"/>
              <a:ext cx="438150" cy="278423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186" name="Freeform 185"/>
            <p:cNvSpPr>
              <a:spLocks/>
            </p:cNvSpPr>
            <p:nvPr/>
          </p:nvSpPr>
          <p:spPr bwMode="auto">
            <a:xfrm>
              <a:off x="3104471" y="4209116"/>
              <a:ext cx="2524125" cy="400050"/>
            </a:xfrm>
            <a:custGeom>
              <a:avLst/>
              <a:gdLst>
                <a:gd name="T0" fmla="*/ 2147483646 w 1384"/>
                <a:gd name="T1" fmla="*/ 0 h 208"/>
                <a:gd name="T2" fmla="*/ 0 w 1384"/>
                <a:gd name="T3" fmla="*/ 2147483646 h 20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84" h="208">
                  <a:moveTo>
                    <a:pt x="1384" y="0"/>
                  </a:moveTo>
                  <a:cubicBezTo>
                    <a:pt x="1153" y="33"/>
                    <a:pt x="288" y="165"/>
                    <a:pt x="0" y="208"/>
                  </a:cubicBezTo>
                </a:path>
              </a:pathLst>
            </a:custGeom>
            <a:noFill/>
            <a:ln w="28575" cap="flat" cmpd="sng">
              <a:solidFill>
                <a:srgbClr val="333399"/>
              </a:solidFill>
              <a:prstDash val="dash"/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3820433" y="3174554"/>
              <a:ext cx="1838325" cy="956897"/>
            </a:xfrm>
            <a:custGeom>
              <a:avLst/>
              <a:gdLst>
                <a:gd name="T0" fmla="*/ 2147483646 w 1008"/>
                <a:gd name="T1" fmla="*/ 2147483646 h 496"/>
                <a:gd name="T2" fmla="*/ 0 w 1008"/>
                <a:gd name="T3" fmla="*/ 0 h 49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08" h="496">
                  <a:moveTo>
                    <a:pt x="1008" y="496"/>
                  </a:moveTo>
                  <a:cubicBezTo>
                    <a:pt x="841" y="413"/>
                    <a:pt x="210" y="103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333399"/>
              </a:solidFill>
              <a:prstDash val="dash"/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5234896" y="3282994"/>
              <a:ext cx="539750" cy="817685"/>
            </a:xfrm>
            <a:custGeom>
              <a:avLst/>
              <a:gdLst>
                <a:gd name="T0" fmla="*/ 2147483646 w 296"/>
                <a:gd name="T1" fmla="*/ 2147483646 h 424"/>
                <a:gd name="T2" fmla="*/ 0 w 296"/>
                <a:gd name="T3" fmla="*/ 0 h 42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96" h="424">
                  <a:moveTo>
                    <a:pt x="296" y="424"/>
                  </a:moveTo>
                  <a:cubicBezTo>
                    <a:pt x="245" y="354"/>
                    <a:pt x="62" y="88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333399"/>
              </a:solidFill>
              <a:prstDash val="dash"/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5906407" y="3219983"/>
              <a:ext cx="642938" cy="833803"/>
            </a:xfrm>
            <a:custGeom>
              <a:avLst/>
              <a:gdLst>
                <a:gd name="T0" fmla="*/ 0 w 352"/>
                <a:gd name="T1" fmla="*/ 2147483646 h 432"/>
                <a:gd name="T2" fmla="*/ 2147483646 w 352"/>
                <a:gd name="T3" fmla="*/ 0 h 4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52" h="432">
                  <a:moveTo>
                    <a:pt x="0" y="432"/>
                  </a:moveTo>
                  <a:cubicBezTo>
                    <a:pt x="59" y="360"/>
                    <a:pt x="279" y="90"/>
                    <a:pt x="352" y="0"/>
                  </a:cubicBezTo>
                </a:path>
              </a:pathLst>
            </a:custGeom>
            <a:noFill/>
            <a:ln w="28575" cap="flat" cmpd="sng">
              <a:solidFill>
                <a:srgbClr val="333399"/>
              </a:solidFill>
              <a:prstDash val="dash"/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6081033" y="3096889"/>
              <a:ext cx="1985963" cy="1018442"/>
            </a:xfrm>
            <a:custGeom>
              <a:avLst/>
              <a:gdLst>
                <a:gd name="T0" fmla="*/ 0 w 1088"/>
                <a:gd name="T1" fmla="*/ 2147483646 h 528"/>
                <a:gd name="T2" fmla="*/ 2147483646 w 1088"/>
                <a:gd name="T3" fmla="*/ 0 h 52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88" h="528">
                  <a:moveTo>
                    <a:pt x="0" y="528"/>
                  </a:moveTo>
                  <a:cubicBezTo>
                    <a:pt x="181" y="441"/>
                    <a:pt x="861" y="110"/>
                    <a:pt x="1088" y="0"/>
                  </a:cubicBezTo>
                </a:path>
              </a:pathLst>
            </a:custGeom>
            <a:noFill/>
            <a:ln w="28575" cap="flat" cmpd="sng">
              <a:solidFill>
                <a:srgbClr val="333399"/>
              </a:solidFill>
              <a:prstDash val="dash"/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1" name="Oval 190"/>
            <p:cNvSpPr>
              <a:spLocks noChangeArrowheads="1"/>
            </p:cNvSpPr>
            <p:nvPr/>
          </p:nvSpPr>
          <p:spPr bwMode="auto">
            <a:xfrm>
              <a:off x="8008257" y="2890271"/>
              <a:ext cx="377825" cy="2373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192" name="Text Box 191"/>
            <p:cNvSpPr txBox="1">
              <a:spLocks noChangeArrowheads="1"/>
            </p:cNvSpPr>
            <p:nvPr/>
          </p:nvSpPr>
          <p:spPr bwMode="auto">
            <a:xfrm>
              <a:off x="7743146" y="2151717"/>
              <a:ext cx="1268456" cy="400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zh-CN" altLang="en-US" sz="1846">
                  <a:latin typeface="Calibri" panose="020F0502020204030204" pitchFamily="34" charset="0"/>
                  <a:ea typeface="华文楷体" panose="02010600040101010101" pitchFamily="2" charset="-122"/>
                </a:rPr>
                <a:t>被管设备</a:t>
              </a:r>
            </a:p>
          </p:txBody>
        </p:sp>
        <p:sp>
          <p:nvSpPr>
            <p:cNvPr id="193" name="Text Box 192"/>
            <p:cNvSpPr txBox="1">
              <a:spLocks noChangeArrowheads="1"/>
            </p:cNvSpPr>
            <p:nvPr/>
          </p:nvSpPr>
          <p:spPr bwMode="auto">
            <a:xfrm rot="21072954">
              <a:off x="3536742" y="3923889"/>
              <a:ext cx="1211905" cy="400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>
                  <a:latin typeface="Calibri" panose="020F0502020204030204" pitchFamily="34" charset="0"/>
                  <a:ea typeface="华文楷体" panose="02010600040101010101" pitchFamily="2" charset="-122"/>
                </a:rPr>
                <a:t>网管协议</a:t>
              </a:r>
            </a:p>
          </p:txBody>
        </p:sp>
      </p:grpSp>
      <p:sp>
        <p:nvSpPr>
          <p:cNvPr id="195" name="圆角矩形标注 194"/>
          <p:cNvSpPr/>
          <p:nvPr/>
        </p:nvSpPr>
        <p:spPr>
          <a:xfrm>
            <a:off x="2158109" y="5188945"/>
            <a:ext cx="6027618" cy="1466364"/>
          </a:xfrm>
          <a:prstGeom prst="wedgeRoundRectCallout">
            <a:avLst>
              <a:gd name="adj1" fmla="val -10358"/>
              <a:gd name="adj2" fmla="val -185380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00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ea typeface="黑体" pitchFamily="49" charset="-122"/>
              </a:rPr>
              <a:t>被管对象 </a:t>
            </a:r>
            <a:r>
              <a:rPr lang="en-US" altLang="zh-CN" sz="1600" dirty="0">
                <a:ea typeface="黑体" pitchFamily="49" charset="-122"/>
              </a:rPr>
              <a:t>(Managed Object</a:t>
            </a:r>
            <a:r>
              <a:rPr lang="en-US" altLang="zh-CN" sz="1600" dirty="0" smtClean="0">
                <a:ea typeface="黑体" pitchFamily="49" charset="-122"/>
              </a:rPr>
              <a:t>)</a:t>
            </a:r>
          </a:p>
          <a:p>
            <a:pPr marL="576000" indent="-285750">
              <a:lnSpc>
                <a:spcPts val="25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网络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的每一个被管设备中可能有多个被管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对象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76000" indent="-285750">
              <a:lnSpc>
                <a:spcPts val="25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被管设备有时可称为网络元素或网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元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76000" indent="-285750">
              <a:lnSpc>
                <a:spcPts val="25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在被管设备中也会有一些不能被管的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对象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98" name="圆角矩形标注 197"/>
          <p:cNvSpPr/>
          <p:nvPr/>
        </p:nvSpPr>
        <p:spPr>
          <a:xfrm>
            <a:off x="352508" y="5120089"/>
            <a:ext cx="6962691" cy="1466364"/>
          </a:xfrm>
          <a:prstGeom prst="wedgeRoundRectCallout">
            <a:avLst>
              <a:gd name="adj1" fmla="val 17395"/>
              <a:gd name="adj2" fmla="val -167564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00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ea typeface="黑体" pitchFamily="49" charset="-122"/>
              </a:rPr>
              <a:t>代理 </a:t>
            </a:r>
            <a:r>
              <a:rPr lang="en-US" altLang="zh-CN" sz="1600" dirty="0">
                <a:ea typeface="黑体" pitchFamily="49" charset="-122"/>
              </a:rPr>
              <a:t>(</a:t>
            </a:r>
            <a:r>
              <a:rPr lang="en-US" altLang="zh-CN" sz="1600" dirty="0" smtClean="0">
                <a:ea typeface="黑体" pitchFamily="49" charset="-122"/>
              </a:rPr>
              <a:t>agent)</a:t>
            </a:r>
          </a:p>
          <a:p>
            <a:pPr marL="576000" indent="-285750">
              <a:lnSpc>
                <a:spcPts val="25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每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一个被管设备中都要运行一个程序以便和管理站中的管理程序进行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通信，这些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运行着的程序叫做网络管理代理程序，或简称为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代理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76000" indent="-285750">
              <a:lnSpc>
                <a:spcPts val="25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代理程序在管理程序的命令和控制下在被管设备上采取本地的行动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591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  <p:bldP spid="195" grpId="1" animBg="1"/>
      <p:bldP spid="198" grpId="0" animBg="1"/>
      <p:bldP spid="198" grpId="1" animBg="1"/>
    </p:bld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网络管理</a:t>
            </a:r>
            <a:r>
              <a:rPr lang="zh-CN" altLang="en-US" dirty="0" smtClean="0"/>
              <a:t>的</a:t>
            </a:r>
            <a:r>
              <a:rPr lang="zh-CN" altLang="en-US" dirty="0"/>
              <a:t>一般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grpSp>
        <p:nvGrpSpPr>
          <p:cNvPr id="194" name="组合 193"/>
          <p:cNvGrpSpPr/>
          <p:nvPr/>
        </p:nvGrpSpPr>
        <p:grpSpPr>
          <a:xfrm>
            <a:off x="310787" y="2279037"/>
            <a:ext cx="8310011" cy="3481683"/>
            <a:chOff x="127907" y="2109220"/>
            <a:chExt cx="8883695" cy="3704492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5293632" y="3961466"/>
              <a:ext cx="1576388" cy="1852246"/>
              <a:chOff x="3072" y="2208"/>
              <a:chExt cx="1056" cy="1056"/>
            </a:xfrm>
          </p:grpSpPr>
          <p:grpSp>
            <p:nvGrpSpPr>
              <p:cNvPr id="8" name="Group 6"/>
              <p:cNvGrpSpPr>
                <a:grpSpLocks/>
              </p:cNvGrpSpPr>
              <p:nvPr/>
            </p:nvGrpSpPr>
            <p:grpSpPr bwMode="auto">
              <a:xfrm flipH="1">
                <a:off x="3072" y="2543"/>
                <a:ext cx="888" cy="721"/>
                <a:chOff x="2565" y="2202"/>
                <a:chExt cx="355" cy="297"/>
              </a:xfrm>
            </p:grpSpPr>
            <p:sp>
              <p:nvSpPr>
                <p:cNvPr id="148" name="Freeform 7"/>
                <p:cNvSpPr>
                  <a:spLocks/>
                </p:cNvSpPr>
                <p:nvPr/>
              </p:nvSpPr>
              <p:spPr bwMode="auto">
                <a:xfrm>
                  <a:off x="2646" y="2242"/>
                  <a:ext cx="125" cy="189"/>
                </a:xfrm>
                <a:custGeom>
                  <a:avLst/>
                  <a:gdLst>
                    <a:gd name="T0" fmla="*/ 0 w 876"/>
                    <a:gd name="T1" fmla="*/ 0 h 1326"/>
                    <a:gd name="T2" fmla="*/ 0 w 876"/>
                    <a:gd name="T3" fmla="*/ 0 h 1326"/>
                    <a:gd name="T4" fmla="*/ 0 w 876"/>
                    <a:gd name="T5" fmla="*/ 0 h 1326"/>
                    <a:gd name="T6" fmla="*/ 0 w 876"/>
                    <a:gd name="T7" fmla="*/ 0 h 132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876" h="1326">
                      <a:moveTo>
                        <a:pt x="582" y="23"/>
                      </a:moveTo>
                      <a:lnTo>
                        <a:pt x="876" y="1209"/>
                      </a:lnTo>
                      <a:lnTo>
                        <a:pt x="0" y="1326"/>
                      </a:lnTo>
                      <a:lnTo>
                        <a:pt x="225" y="0"/>
                      </a:lnTo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149" name="Group 8"/>
                <p:cNvGrpSpPr>
                  <a:grpSpLocks/>
                </p:cNvGrpSpPr>
                <p:nvPr/>
              </p:nvGrpSpPr>
              <p:grpSpPr bwMode="auto">
                <a:xfrm>
                  <a:off x="2565" y="2202"/>
                  <a:ext cx="351" cy="78"/>
                  <a:chOff x="2565" y="2202"/>
                  <a:chExt cx="351" cy="78"/>
                </a:xfrm>
              </p:grpSpPr>
              <p:sp>
                <p:nvSpPr>
                  <p:cNvPr id="151" name="Freeform 9"/>
                  <p:cNvSpPr>
                    <a:spLocks/>
                  </p:cNvSpPr>
                  <p:nvPr/>
                </p:nvSpPr>
                <p:spPr bwMode="auto">
                  <a:xfrm>
                    <a:off x="2565" y="2202"/>
                    <a:ext cx="351" cy="66"/>
                  </a:xfrm>
                  <a:custGeom>
                    <a:avLst/>
                    <a:gdLst>
                      <a:gd name="T0" fmla="*/ 0 w 2454"/>
                      <a:gd name="T1" fmla="*/ 0 h 468"/>
                      <a:gd name="T2" fmla="*/ 0 w 2454"/>
                      <a:gd name="T3" fmla="*/ 0 h 468"/>
                      <a:gd name="T4" fmla="*/ 0 w 2454"/>
                      <a:gd name="T5" fmla="*/ 0 h 468"/>
                      <a:gd name="T6" fmla="*/ 0 w 2454"/>
                      <a:gd name="T7" fmla="*/ 0 h 468"/>
                      <a:gd name="T8" fmla="*/ 0 w 2454"/>
                      <a:gd name="T9" fmla="*/ 0 h 4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454" h="468">
                        <a:moveTo>
                          <a:pt x="2454" y="242"/>
                        </a:moveTo>
                        <a:lnTo>
                          <a:pt x="906" y="468"/>
                        </a:lnTo>
                        <a:lnTo>
                          <a:pt x="0" y="118"/>
                        </a:lnTo>
                        <a:lnTo>
                          <a:pt x="1162" y="0"/>
                        </a:lnTo>
                        <a:lnTo>
                          <a:pt x="2454" y="2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215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52" name="Freeform 10"/>
                  <p:cNvSpPr>
                    <a:spLocks/>
                  </p:cNvSpPr>
                  <p:nvPr/>
                </p:nvSpPr>
                <p:spPr bwMode="auto">
                  <a:xfrm>
                    <a:off x="2694" y="2236"/>
                    <a:ext cx="221" cy="44"/>
                  </a:xfrm>
                  <a:custGeom>
                    <a:avLst/>
                    <a:gdLst>
                      <a:gd name="T0" fmla="*/ 0 w 1542"/>
                      <a:gd name="T1" fmla="*/ 0 h 303"/>
                      <a:gd name="T2" fmla="*/ 0 w 1542"/>
                      <a:gd name="T3" fmla="*/ 0 h 303"/>
                      <a:gd name="T4" fmla="*/ 0 w 1542"/>
                      <a:gd name="T5" fmla="*/ 0 h 303"/>
                      <a:gd name="T6" fmla="*/ 0 w 1542"/>
                      <a:gd name="T7" fmla="*/ 0 h 303"/>
                      <a:gd name="T8" fmla="*/ 0 w 1542"/>
                      <a:gd name="T9" fmla="*/ 0 h 30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542" h="303">
                        <a:moveTo>
                          <a:pt x="1542" y="0"/>
                        </a:moveTo>
                        <a:lnTo>
                          <a:pt x="0" y="225"/>
                        </a:lnTo>
                        <a:lnTo>
                          <a:pt x="0" y="303"/>
                        </a:lnTo>
                        <a:lnTo>
                          <a:pt x="1542" y="79"/>
                        </a:lnTo>
                        <a:lnTo>
                          <a:pt x="154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215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53" name="Freeform 11"/>
                  <p:cNvSpPr>
                    <a:spLocks/>
                  </p:cNvSpPr>
                  <p:nvPr/>
                </p:nvSpPr>
                <p:spPr bwMode="auto">
                  <a:xfrm>
                    <a:off x="2565" y="2218"/>
                    <a:ext cx="129" cy="62"/>
                  </a:xfrm>
                  <a:custGeom>
                    <a:avLst/>
                    <a:gdLst>
                      <a:gd name="T0" fmla="*/ 0 w 906"/>
                      <a:gd name="T1" fmla="*/ 0 h 428"/>
                      <a:gd name="T2" fmla="*/ 0 w 906"/>
                      <a:gd name="T3" fmla="*/ 0 h 428"/>
                      <a:gd name="T4" fmla="*/ 0 w 906"/>
                      <a:gd name="T5" fmla="*/ 0 h 428"/>
                      <a:gd name="T6" fmla="*/ 0 w 906"/>
                      <a:gd name="T7" fmla="*/ 0 h 428"/>
                      <a:gd name="T8" fmla="*/ 0 w 906"/>
                      <a:gd name="T9" fmla="*/ 0 h 4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906" h="428">
                        <a:moveTo>
                          <a:pt x="906" y="428"/>
                        </a:moveTo>
                        <a:lnTo>
                          <a:pt x="906" y="350"/>
                        </a:lnTo>
                        <a:lnTo>
                          <a:pt x="0" y="0"/>
                        </a:lnTo>
                        <a:lnTo>
                          <a:pt x="0" y="54"/>
                        </a:lnTo>
                        <a:lnTo>
                          <a:pt x="906" y="42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215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sp>
              <p:nvSpPr>
                <p:cNvPr id="150" name="Freeform 12"/>
                <p:cNvSpPr>
                  <a:spLocks/>
                </p:cNvSpPr>
                <p:nvPr/>
              </p:nvSpPr>
              <p:spPr bwMode="auto">
                <a:xfrm>
                  <a:off x="2767" y="2256"/>
                  <a:ext cx="153" cy="243"/>
                </a:xfrm>
                <a:custGeom>
                  <a:avLst/>
                  <a:gdLst>
                    <a:gd name="T0" fmla="*/ 0 w 1066"/>
                    <a:gd name="T1" fmla="*/ 0 h 1700"/>
                    <a:gd name="T2" fmla="*/ 0 w 1066"/>
                    <a:gd name="T3" fmla="*/ 0 h 1700"/>
                    <a:gd name="T4" fmla="*/ 0 w 1066"/>
                    <a:gd name="T5" fmla="*/ 0 h 1700"/>
                    <a:gd name="T6" fmla="*/ 0 w 1066"/>
                    <a:gd name="T7" fmla="*/ 0 h 17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066" h="1700">
                      <a:moveTo>
                        <a:pt x="589" y="0"/>
                      </a:moveTo>
                      <a:lnTo>
                        <a:pt x="1066" y="1569"/>
                      </a:lnTo>
                      <a:lnTo>
                        <a:pt x="0" y="1700"/>
                      </a:lnTo>
                      <a:lnTo>
                        <a:pt x="170" y="32"/>
                      </a:lnTo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9" name="Group 13"/>
              <p:cNvGrpSpPr>
                <a:grpSpLocks/>
              </p:cNvGrpSpPr>
              <p:nvPr/>
            </p:nvGrpSpPr>
            <p:grpSpPr bwMode="auto">
              <a:xfrm flipH="1">
                <a:off x="3225" y="2269"/>
                <a:ext cx="610" cy="417"/>
                <a:chOff x="2615" y="2089"/>
                <a:chExt cx="244" cy="172"/>
              </a:xfrm>
            </p:grpSpPr>
            <p:grpSp>
              <p:nvGrpSpPr>
                <p:cNvPr id="97" name="Group 14"/>
                <p:cNvGrpSpPr>
                  <a:grpSpLocks/>
                </p:cNvGrpSpPr>
                <p:nvPr/>
              </p:nvGrpSpPr>
              <p:grpSpPr bwMode="auto">
                <a:xfrm>
                  <a:off x="2671" y="2089"/>
                  <a:ext cx="188" cy="156"/>
                  <a:chOff x="2671" y="2089"/>
                  <a:chExt cx="188" cy="156"/>
                </a:xfrm>
              </p:grpSpPr>
              <p:grpSp>
                <p:nvGrpSpPr>
                  <p:cNvPr id="130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2671" y="2089"/>
                    <a:ext cx="188" cy="156"/>
                    <a:chOff x="2671" y="2089"/>
                    <a:chExt cx="188" cy="156"/>
                  </a:xfrm>
                </p:grpSpPr>
                <p:grpSp>
                  <p:nvGrpSpPr>
                    <p:cNvPr id="139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71" y="2177"/>
                      <a:ext cx="188" cy="68"/>
                      <a:chOff x="2671" y="2177"/>
                      <a:chExt cx="188" cy="68"/>
                    </a:xfrm>
                  </p:grpSpPr>
                  <p:sp>
                    <p:nvSpPr>
                      <p:cNvPr id="145" name="Freeform 1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71" y="2177"/>
                        <a:ext cx="108" cy="68"/>
                      </a:xfrm>
                      <a:custGeom>
                        <a:avLst/>
                        <a:gdLst>
                          <a:gd name="T0" fmla="*/ 0 w 758"/>
                          <a:gd name="T1" fmla="*/ 0 h 475"/>
                          <a:gd name="T2" fmla="*/ 0 w 758"/>
                          <a:gd name="T3" fmla="*/ 0 h 475"/>
                          <a:gd name="T4" fmla="*/ 0 w 758"/>
                          <a:gd name="T5" fmla="*/ 0 h 475"/>
                          <a:gd name="T6" fmla="*/ 0 w 758"/>
                          <a:gd name="T7" fmla="*/ 0 h 475"/>
                          <a:gd name="T8" fmla="*/ 0 w 758"/>
                          <a:gd name="T9" fmla="*/ 0 h 475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758" h="475">
                            <a:moveTo>
                              <a:pt x="758" y="146"/>
                            </a:moveTo>
                            <a:lnTo>
                              <a:pt x="758" y="475"/>
                            </a:lnTo>
                            <a:lnTo>
                              <a:pt x="0" y="232"/>
                            </a:lnTo>
                            <a:lnTo>
                              <a:pt x="0" y="0"/>
                            </a:lnTo>
                            <a:lnTo>
                              <a:pt x="758" y="146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 w="158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215"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6" name="Freeform 1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79" y="2193"/>
                        <a:ext cx="80" cy="52"/>
                      </a:xfrm>
                      <a:custGeom>
                        <a:avLst/>
                        <a:gdLst>
                          <a:gd name="T0" fmla="*/ 0 w 563"/>
                          <a:gd name="T1" fmla="*/ 0 h 362"/>
                          <a:gd name="T2" fmla="*/ 0 w 563"/>
                          <a:gd name="T3" fmla="*/ 0 h 362"/>
                          <a:gd name="T4" fmla="*/ 0 w 563"/>
                          <a:gd name="T5" fmla="*/ 0 h 362"/>
                          <a:gd name="T6" fmla="*/ 0 w 563"/>
                          <a:gd name="T7" fmla="*/ 0 h 362"/>
                          <a:gd name="T8" fmla="*/ 0 w 563"/>
                          <a:gd name="T9" fmla="*/ 0 h 362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563" h="362">
                            <a:moveTo>
                              <a:pt x="0" y="33"/>
                            </a:moveTo>
                            <a:lnTo>
                              <a:pt x="0" y="362"/>
                            </a:lnTo>
                            <a:lnTo>
                              <a:pt x="563" y="280"/>
                            </a:lnTo>
                            <a:lnTo>
                              <a:pt x="563" y="0"/>
                            </a:lnTo>
                            <a:lnTo>
                              <a:pt x="0" y="33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 w="158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215"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7" name="Freeform 1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71" y="2177"/>
                        <a:ext cx="188" cy="21"/>
                      </a:xfrm>
                      <a:custGeom>
                        <a:avLst/>
                        <a:gdLst>
                          <a:gd name="T0" fmla="*/ 0 w 1321"/>
                          <a:gd name="T1" fmla="*/ 0 h 146"/>
                          <a:gd name="T2" fmla="*/ 0 w 1321"/>
                          <a:gd name="T3" fmla="*/ 0 h 146"/>
                          <a:gd name="T4" fmla="*/ 0 w 1321"/>
                          <a:gd name="T5" fmla="*/ 0 h 146"/>
                          <a:gd name="T6" fmla="*/ 0 w 1321"/>
                          <a:gd name="T7" fmla="*/ 0 h 146"/>
                          <a:gd name="T8" fmla="*/ 0 w 1321"/>
                          <a:gd name="T9" fmla="*/ 0 h 146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321" h="146">
                            <a:moveTo>
                              <a:pt x="1321" y="113"/>
                            </a:moveTo>
                            <a:lnTo>
                              <a:pt x="752" y="146"/>
                            </a:lnTo>
                            <a:lnTo>
                              <a:pt x="0" y="0"/>
                            </a:lnTo>
                            <a:lnTo>
                              <a:pt x="553" y="0"/>
                            </a:lnTo>
                            <a:lnTo>
                              <a:pt x="1321" y="113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 w="158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215"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sp>
                  <p:nvSpPr>
                    <p:cNvPr id="140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2730" y="2171"/>
                      <a:ext cx="68" cy="20"/>
                    </a:xfrm>
                    <a:custGeom>
                      <a:avLst/>
                      <a:gdLst>
                        <a:gd name="T0" fmla="*/ 0 w 479"/>
                        <a:gd name="T1" fmla="*/ 0 h 136"/>
                        <a:gd name="T2" fmla="*/ 0 w 479"/>
                        <a:gd name="T3" fmla="*/ 0 h 136"/>
                        <a:gd name="T4" fmla="*/ 0 w 479"/>
                        <a:gd name="T5" fmla="*/ 0 h 136"/>
                        <a:gd name="T6" fmla="*/ 0 w 479"/>
                        <a:gd name="T7" fmla="*/ 0 h 136"/>
                        <a:gd name="T8" fmla="*/ 0 w 479"/>
                        <a:gd name="T9" fmla="*/ 0 h 136"/>
                        <a:gd name="T10" fmla="*/ 0 w 479"/>
                        <a:gd name="T11" fmla="*/ 0 h 136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479" h="136">
                          <a:moveTo>
                            <a:pt x="479" y="77"/>
                          </a:moveTo>
                          <a:lnTo>
                            <a:pt x="479" y="121"/>
                          </a:lnTo>
                          <a:lnTo>
                            <a:pt x="255" y="136"/>
                          </a:lnTo>
                          <a:lnTo>
                            <a:pt x="0" y="87"/>
                          </a:lnTo>
                          <a:lnTo>
                            <a:pt x="0" y="0"/>
                          </a:lnTo>
                          <a:lnTo>
                            <a:pt x="479" y="77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grpSp>
                  <p:nvGrpSpPr>
                    <p:cNvPr id="141" name="Group 2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92" y="2089"/>
                      <a:ext cx="153" cy="97"/>
                      <a:chOff x="2692" y="2089"/>
                      <a:chExt cx="153" cy="97"/>
                    </a:xfrm>
                  </p:grpSpPr>
                  <p:sp>
                    <p:nvSpPr>
                      <p:cNvPr id="142" name="Freeform 2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92" y="2089"/>
                        <a:ext cx="88" cy="95"/>
                      </a:xfrm>
                      <a:custGeom>
                        <a:avLst/>
                        <a:gdLst>
                          <a:gd name="T0" fmla="*/ 0 w 612"/>
                          <a:gd name="T1" fmla="*/ 0 h 664"/>
                          <a:gd name="T2" fmla="*/ 0 w 612"/>
                          <a:gd name="T3" fmla="*/ 0 h 664"/>
                          <a:gd name="T4" fmla="*/ 0 w 612"/>
                          <a:gd name="T5" fmla="*/ 0 h 664"/>
                          <a:gd name="T6" fmla="*/ 0 w 612"/>
                          <a:gd name="T7" fmla="*/ 0 h 664"/>
                          <a:gd name="T8" fmla="*/ 0 w 612"/>
                          <a:gd name="T9" fmla="*/ 0 h 664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612" h="664">
                            <a:moveTo>
                              <a:pt x="525" y="664"/>
                            </a:moveTo>
                            <a:lnTo>
                              <a:pt x="612" y="22"/>
                            </a:lnTo>
                            <a:lnTo>
                              <a:pt x="85" y="0"/>
                            </a:lnTo>
                            <a:lnTo>
                              <a:pt x="0" y="572"/>
                            </a:lnTo>
                            <a:lnTo>
                              <a:pt x="525" y="664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 w="158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215"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3" name="Freeform 2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67" y="2092"/>
                        <a:ext cx="78" cy="94"/>
                      </a:xfrm>
                      <a:custGeom>
                        <a:avLst/>
                        <a:gdLst>
                          <a:gd name="T0" fmla="*/ 0 w 543"/>
                          <a:gd name="T1" fmla="*/ 0 h 660"/>
                          <a:gd name="T2" fmla="*/ 0 w 543"/>
                          <a:gd name="T3" fmla="*/ 0 h 660"/>
                          <a:gd name="T4" fmla="*/ 0 w 543"/>
                          <a:gd name="T5" fmla="*/ 0 h 660"/>
                          <a:gd name="T6" fmla="*/ 0 w 543"/>
                          <a:gd name="T7" fmla="*/ 0 h 660"/>
                          <a:gd name="T8" fmla="*/ 0 w 543"/>
                          <a:gd name="T9" fmla="*/ 0 h 66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543" h="660">
                            <a:moveTo>
                              <a:pt x="87" y="0"/>
                            </a:moveTo>
                            <a:lnTo>
                              <a:pt x="543" y="146"/>
                            </a:lnTo>
                            <a:lnTo>
                              <a:pt x="479" y="660"/>
                            </a:lnTo>
                            <a:lnTo>
                              <a:pt x="0" y="643"/>
                            </a:lnTo>
                            <a:lnTo>
                              <a:pt x="87" y="0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 w="158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215"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4" name="Freeform 2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02" y="2098"/>
                        <a:ext cx="63" cy="72"/>
                      </a:xfrm>
                      <a:custGeom>
                        <a:avLst/>
                        <a:gdLst>
                          <a:gd name="T0" fmla="*/ 0 w 440"/>
                          <a:gd name="T1" fmla="*/ 0 h 499"/>
                          <a:gd name="T2" fmla="*/ 0 w 440"/>
                          <a:gd name="T3" fmla="*/ 0 h 499"/>
                          <a:gd name="T4" fmla="*/ 0 w 440"/>
                          <a:gd name="T5" fmla="*/ 0 h 499"/>
                          <a:gd name="T6" fmla="*/ 0 w 440"/>
                          <a:gd name="T7" fmla="*/ 0 h 499"/>
                          <a:gd name="T8" fmla="*/ 0 w 440"/>
                          <a:gd name="T9" fmla="*/ 0 h 499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440" h="499">
                            <a:moveTo>
                              <a:pt x="440" y="22"/>
                            </a:moveTo>
                            <a:lnTo>
                              <a:pt x="378" y="499"/>
                            </a:lnTo>
                            <a:lnTo>
                              <a:pt x="0" y="443"/>
                            </a:lnTo>
                            <a:lnTo>
                              <a:pt x="65" y="0"/>
                            </a:lnTo>
                            <a:lnTo>
                              <a:pt x="440" y="22"/>
                            </a:lnTo>
                            <a:close/>
                          </a:path>
                        </a:pathLst>
                      </a:custGeom>
                      <a:solidFill>
                        <a:srgbClr val="00C0C0"/>
                      </a:solidFill>
                      <a:ln w="158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215"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131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2678" y="2184"/>
                    <a:ext cx="62" cy="44"/>
                    <a:chOff x="2678" y="2184"/>
                    <a:chExt cx="62" cy="44"/>
                  </a:xfrm>
                </p:grpSpPr>
                <p:sp>
                  <p:nvSpPr>
                    <p:cNvPr id="132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2678" y="2184"/>
                      <a:ext cx="62" cy="44"/>
                    </a:xfrm>
                    <a:custGeom>
                      <a:avLst/>
                      <a:gdLst>
                        <a:gd name="T0" fmla="*/ 0 w 431"/>
                        <a:gd name="T1" fmla="*/ 0 h 311"/>
                        <a:gd name="T2" fmla="*/ 0 w 431"/>
                        <a:gd name="T3" fmla="*/ 0 h 311"/>
                        <a:gd name="T4" fmla="*/ 0 w 431"/>
                        <a:gd name="T5" fmla="*/ 0 h 311"/>
                        <a:gd name="T6" fmla="*/ 0 w 431"/>
                        <a:gd name="T7" fmla="*/ 0 h 311"/>
                        <a:gd name="T8" fmla="*/ 0 w 431"/>
                        <a:gd name="T9" fmla="*/ 0 h 31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31" h="311">
                          <a:moveTo>
                            <a:pt x="0" y="0"/>
                          </a:moveTo>
                          <a:lnTo>
                            <a:pt x="431" y="94"/>
                          </a:lnTo>
                          <a:lnTo>
                            <a:pt x="431" y="311"/>
                          </a:lnTo>
                          <a:lnTo>
                            <a:pt x="0" y="17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3" name="Line 27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684" y="2196"/>
                      <a:ext cx="17" cy="3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4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09" y="2201"/>
                      <a:ext cx="22" cy="5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5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04" y="2189"/>
                      <a:ext cx="1" cy="29"/>
                    </a:xfrm>
                    <a:prstGeom prst="line">
                      <a:avLst/>
                    </a:prstGeom>
                    <a:no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6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4" y="2196"/>
                      <a:ext cx="1" cy="32"/>
                    </a:xfrm>
                    <a:prstGeom prst="line">
                      <a:avLst/>
                    </a:prstGeom>
                    <a:no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7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79" y="2195"/>
                      <a:ext cx="56" cy="14"/>
                    </a:xfrm>
                    <a:prstGeom prst="line">
                      <a:avLst/>
                    </a:prstGeom>
                    <a:no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8" name="Line 32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678" y="2191"/>
                      <a:ext cx="57" cy="13"/>
                    </a:xfrm>
                    <a:prstGeom prst="line">
                      <a:avLst/>
                    </a:prstGeom>
                    <a:no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98" name="Group 33"/>
                <p:cNvGrpSpPr>
                  <a:grpSpLocks/>
                </p:cNvGrpSpPr>
                <p:nvPr/>
              </p:nvGrpSpPr>
              <p:grpSpPr bwMode="auto">
                <a:xfrm>
                  <a:off x="2615" y="2185"/>
                  <a:ext cx="147" cy="76"/>
                  <a:chOff x="2615" y="2185"/>
                  <a:chExt cx="147" cy="76"/>
                </a:xfrm>
              </p:grpSpPr>
              <p:grpSp>
                <p:nvGrpSpPr>
                  <p:cNvPr id="99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2729" y="2226"/>
                    <a:ext cx="24" cy="18"/>
                    <a:chOff x="2729" y="2226"/>
                    <a:chExt cx="24" cy="18"/>
                  </a:xfrm>
                </p:grpSpPr>
                <p:sp>
                  <p:nvSpPr>
                    <p:cNvPr id="128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2746" y="2226"/>
                      <a:ext cx="7" cy="18"/>
                    </a:xfrm>
                    <a:custGeom>
                      <a:avLst/>
                      <a:gdLst>
                        <a:gd name="T0" fmla="*/ 0 w 48"/>
                        <a:gd name="T1" fmla="*/ 0 h 126"/>
                        <a:gd name="T2" fmla="*/ 0 w 48"/>
                        <a:gd name="T3" fmla="*/ 0 h 126"/>
                        <a:gd name="T4" fmla="*/ 0 w 48"/>
                        <a:gd name="T5" fmla="*/ 0 h 126"/>
                        <a:gd name="T6" fmla="*/ 0 w 48"/>
                        <a:gd name="T7" fmla="*/ 0 h 126"/>
                        <a:gd name="T8" fmla="*/ 0 w 48"/>
                        <a:gd name="T9" fmla="*/ 0 h 12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8" h="126">
                          <a:moveTo>
                            <a:pt x="33" y="0"/>
                          </a:moveTo>
                          <a:lnTo>
                            <a:pt x="48" y="118"/>
                          </a:lnTo>
                          <a:lnTo>
                            <a:pt x="13" y="126"/>
                          </a:lnTo>
                          <a:lnTo>
                            <a:pt x="0" y="6"/>
                          </a:lnTo>
                          <a:lnTo>
                            <a:pt x="33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29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2729" y="2229"/>
                      <a:ext cx="19" cy="15"/>
                    </a:xfrm>
                    <a:custGeom>
                      <a:avLst/>
                      <a:gdLst>
                        <a:gd name="T0" fmla="*/ 0 w 132"/>
                        <a:gd name="T1" fmla="*/ 0 h 109"/>
                        <a:gd name="T2" fmla="*/ 0 w 132"/>
                        <a:gd name="T3" fmla="*/ 0 h 109"/>
                        <a:gd name="T4" fmla="*/ 0 w 132"/>
                        <a:gd name="T5" fmla="*/ 0 h 109"/>
                        <a:gd name="T6" fmla="*/ 0 w 132"/>
                        <a:gd name="T7" fmla="*/ 0 h 109"/>
                        <a:gd name="T8" fmla="*/ 0 w 132"/>
                        <a:gd name="T9" fmla="*/ 0 h 109"/>
                        <a:gd name="T10" fmla="*/ 0 w 132"/>
                        <a:gd name="T11" fmla="*/ 0 h 109"/>
                        <a:gd name="T12" fmla="*/ 0 w 132"/>
                        <a:gd name="T13" fmla="*/ 0 h 109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32" h="109">
                          <a:moveTo>
                            <a:pt x="121" y="4"/>
                          </a:moveTo>
                          <a:lnTo>
                            <a:pt x="132" y="109"/>
                          </a:lnTo>
                          <a:lnTo>
                            <a:pt x="0" y="54"/>
                          </a:lnTo>
                          <a:lnTo>
                            <a:pt x="52" y="38"/>
                          </a:lnTo>
                          <a:lnTo>
                            <a:pt x="98" y="62"/>
                          </a:lnTo>
                          <a:lnTo>
                            <a:pt x="83" y="0"/>
                          </a:lnTo>
                          <a:lnTo>
                            <a:pt x="121" y="4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00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2615" y="2185"/>
                    <a:ext cx="147" cy="76"/>
                    <a:chOff x="2615" y="2185"/>
                    <a:chExt cx="147" cy="76"/>
                  </a:xfrm>
                </p:grpSpPr>
                <p:sp>
                  <p:nvSpPr>
                    <p:cNvPr id="101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2616" y="2185"/>
                      <a:ext cx="144" cy="67"/>
                    </a:xfrm>
                    <a:custGeom>
                      <a:avLst/>
                      <a:gdLst>
                        <a:gd name="T0" fmla="*/ 0 w 1009"/>
                        <a:gd name="T1" fmla="*/ 0 h 471"/>
                        <a:gd name="T2" fmla="*/ 0 w 1009"/>
                        <a:gd name="T3" fmla="*/ 0 h 471"/>
                        <a:gd name="T4" fmla="*/ 0 w 1009"/>
                        <a:gd name="T5" fmla="*/ 0 h 471"/>
                        <a:gd name="T6" fmla="*/ 0 w 1009"/>
                        <a:gd name="T7" fmla="*/ 0 h 471"/>
                        <a:gd name="T8" fmla="*/ 0 w 1009"/>
                        <a:gd name="T9" fmla="*/ 0 h 47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009" h="471">
                          <a:moveTo>
                            <a:pt x="1009" y="199"/>
                          </a:moveTo>
                          <a:lnTo>
                            <a:pt x="525" y="471"/>
                          </a:lnTo>
                          <a:lnTo>
                            <a:pt x="0" y="205"/>
                          </a:lnTo>
                          <a:lnTo>
                            <a:pt x="403" y="0"/>
                          </a:lnTo>
                          <a:lnTo>
                            <a:pt x="1009" y="199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2" name="Freeform 39"/>
                    <p:cNvSpPr>
                      <a:spLocks/>
                    </p:cNvSpPr>
                    <p:nvPr/>
                  </p:nvSpPr>
                  <p:spPr bwMode="auto">
                    <a:xfrm>
                      <a:off x="2690" y="2213"/>
                      <a:ext cx="72" cy="48"/>
                    </a:xfrm>
                    <a:custGeom>
                      <a:avLst/>
                      <a:gdLst>
                        <a:gd name="T0" fmla="*/ 0 w 505"/>
                        <a:gd name="T1" fmla="*/ 0 h 333"/>
                        <a:gd name="T2" fmla="*/ 0 w 505"/>
                        <a:gd name="T3" fmla="*/ 0 h 333"/>
                        <a:gd name="T4" fmla="*/ 0 w 505"/>
                        <a:gd name="T5" fmla="*/ 0 h 333"/>
                        <a:gd name="T6" fmla="*/ 0 w 505"/>
                        <a:gd name="T7" fmla="*/ 0 h 333"/>
                        <a:gd name="T8" fmla="*/ 0 w 505"/>
                        <a:gd name="T9" fmla="*/ 0 h 33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505" h="333">
                          <a:moveTo>
                            <a:pt x="487" y="0"/>
                          </a:moveTo>
                          <a:lnTo>
                            <a:pt x="0" y="276"/>
                          </a:lnTo>
                          <a:lnTo>
                            <a:pt x="14" y="333"/>
                          </a:lnTo>
                          <a:lnTo>
                            <a:pt x="505" y="53"/>
                          </a:lnTo>
                          <a:lnTo>
                            <a:pt x="487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3" name="Freeform 40"/>
                    <p:cNvSpPr>
                      <a:spLocks/>
                    </p:cNvSpPr>
                    <p:nvPr/>
                  </p:nvSpPr>
                  <p:spPr bwMode="auto">
                    <a:xfrm>
                      <a:off x="2615" y="2214"/>
                      <a:ext cx="77" cy="47"/>
                    </a:xfrm>
                    <a:custGeom>
                      <a:avLst/>
                      <a:gdLst>
                        <a:gd name="T0" fmla="*/ 0 w 540"/>
                        <a:gd name="T1" fmla="*/ 0 h 327"/>
                        <a:gd name="T2" fmla="*/ 0 w 540"/>
                        <a:gd name="T3" fmla="*/ 0 h 327"/>
                        <a:gd name="T4" fmla="*/ 0 w 540"/>
                        <a:gd name="T5" fmla="*/ 0 h 327"/>
                        <a:gd name="T6" fmla="*/ 0 w 540"/>
                        <a:gd name="T7" fmla="*/ 0 h 327"/>
                        <a:gd name="T8" fmla="*/ 0 w 540"/>
                        <a:gd name="T9" fmla="*/ 0 h 32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540" h="327">
                          <a:moveTo>
                            <a:pt x="540" y="327"/>
                          </a:moveTo>
                          <a:lnTo>
                            <a:pt x="524" y="266"/>
                          </a:lnTo>
                          <a:lnTo>
                            <a:pt x="0" y="0"/>
                          </a:lnTo>
                          <a:lnTo>
                            <a:pt x="19" y="49"/>
                          </a:lnTo>
                          <a:lnTo>
                            <a:pt x="540" y="327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4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2674" y="2217"/>
                      <a:ext cx="57" cy="29"/>
                    </a:xfrm>
                    <a:custGeom>
                      <a:avLst/>
                      <a:gdLst>
                        <a:gd name="T0" fmla="*/ 0 w 405"/>
                        <a:gd name="T1" fmla="*/ 0 h 207"/>
                        <a:gd name="T2" fmla="*/ 0 w 405"/>
                        <a:gd name="T3" fmla="*/ 0 h 207"/>
                        <a:gd name="T4" fmla="*/ 0 w 405"/>
                        <a:gd name="T5" fmla="*/ 0 h 207"/>
                        <a:gd name="T6" fmla="*/ 0 w 405"/>
                        <a:gd name="T7" fmla="*/ 0 h 207"/>
                        <a:gd name="T8" fmla="*/ 0 w 405"/>
                        <a:gd name="T9" fmla="*/ 0 h 20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207">
                          <a:moveTo>
                            <a:pt x="405" y="53"/>
                          </a:moveTo>
                          <a:lnTo>
                            <a:pt x="264" y="0"/>
                          </a:lnTo>
                          <a:lnTo>
                            <a:pt x="0" y="144"/>
                          </a:lnTo>
                          <a:lnTo>
                            <a:pt x="134" y="207"/>
                          </a:lnTo>
                          <a:lnTo>
                            <a:pt x="405" y="53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5" name="Freeform 42"/>
                    <p:cNvSpPr>
                      <a:spLocks/>
                    </p:cNvSpPr>
                    <p:nvPr/>
                  </p:nvSpPr>
                  <p:spPr bwMode="auto">
                    <a:xfrm>
                      <a:off x="2622" y="2196"/>
                      <a:ext cx="86" cy="39"/>
                    </a:xfrm>
                    <a:custGeom>
                      <a:avLst/>
                      <a:gdLst>
                        <a:gd name="T0" fmla="*/ 0 w 597"/>
                        <a:gd name="T1" fmla="*/ 0 h 278"/>
                        <a:gd name="T2" fmla="*/ 0 w 597"/>
                        <a:gd name="T3" fmla="*/ 0 h 278"/>
                        <a:gd name="T4" fmla="*/ 0 w 597"/>
                        <a:gd name="T5" fmla="*/ 0 h 278"/>
                        <a:gd name="T6" fmla="*/ 0 w 597"/>
                        <a:gd name="T7" fmla="*/ 0 h 278"/>
                        <a:gd name="T8" fmla="*/ 0 w 597"/>
                        <a:gd name="T9" fmla="*/ 0 h 27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597" h="278">
                          <a:moveTo>
                            <a:pt x="597" y="136"/>
                          </a:moveTo>
                          <a:lnTo>
                            <a:pt x="336" y="278"/>
                          </a:lnTo>
                          <a:lnTo>
                            <a:pt x="0" y="119"/>
                          </a:lnTo>
                          <a:lnTo>
                            <a:pt x="244" y="0"/>
                          </a:lnTo>
                          <a:lnTo>
                            <a:pt x="597" y="136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6" name="Freeform 43"/>
                    <p:cNvSpPr>
                      <a:spLocks/>
                    </p:cNvSpPr>
                    <p:nvPr/>
                  </p:nvSpPr>
                  <p:spPr bwMode="auto">
                    <a:xfrm>
                      <a:off x="2659" y="2187"/>
                      <a:ext cx="94" cy="36"/>
                    </a:xfrm>
                    <a:custGeom>
                      <a:avLst/>
                      <a:gdLst>
                        <a:gd name="T0" fmla="*/ 0 w 658"/>
                        <a:gd name="T1" fmla="*/ 0 h 254"/>
                        <a:gd name="T2" fmla="*/ 0 w 658"/>
                        <a:gd name="T3" fmla="*/ 0 h 254"/>
                        <a:gd name="T4" fmla="*/ 0 w 658"/>
                        <a:gd name="T5" fmla="*/ 0 h 254"/>
                        <a:gd name="T6" fmla="*/ 0 w 658"/>
                        <a:gd name="T7" fmla="*/ 0 h 254"/>
                        <a:gd name="T8" fmla="*/ 0 w 658"/>
                        <a:gd name="T9" fmla="*/ 0 h 25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658" h="254">
                          <a:moveTo>
                            <a:pt x="521" y="254"/>
                          </a:moveTo>
                          <a:lnTo>
                            <a:pt x="658" y="183"/>
                          </a:lnTo>
                          <a:lnTo>
                            <a:pt x="106" y="0"/>
                          </a:lnTo>
                          <a:lnTo>
                            <a:pt x="0" y="53"/>
                          </a:lnTo>
                          <a:lnTo>
                            <a:pt x="521" y="254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7" name="Line 44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670" y="2189"/>
                      <a:ext cx="81" cy="28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8" name="Line 45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665" y="2191"/>
                      <a:ext cx="80" cy="29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9" name="Line 46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662" y="2193"/>
                      <a:ext cx="78" cy="30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0" name="Line 47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652" y="2198"/>
                      <a:ext cx="76" cy="30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1" name="Line 48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647" y="2202"/>
                      <a:ext cx="75" cy="30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2" name="Line 49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641" y="2204"/>
                      <a:ext cx="75" cy="3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3" name="Line 50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636" y="2208"/>
                      <a:ext cx="73" cy="3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4" name="Line 51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629" y="2210"/>
                      <a:ext cx="73" cy="33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5" name="Line 5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687" y="2222"/>
                      <a:ext cx="38" cy="2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6" name="Line 5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679" y="2219"/>
                      <a:ext cx="38" cy="21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7" name="Line 5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663" y="2212"/>
                      <a:ext cx="37" cy="20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8" name="Line 5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655" y="2209"/>
                      <a:ext cx="36" cy="19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9" name="Line 5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647" y="2206"/>
                      <a:ext cx="34" cy="18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20" name="Line 5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640" y="2203"/>
                      <a:ext cx="33" cy="18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21" name="Line 5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632" y="2199"/>
                      <a:ext cx="35" cy="18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22" name="Line 5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723" y="2210"/>
                      <a:ext cx="18" cy="9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23" name="Line 6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712" y="2205"/>
                      <a:ext cx="18" cy="10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24" name="Line 6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701" y="2202"/>
                      <a:ext cx="18" cy="9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25" name="Line 6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690" y="2198"/>
                      <a:ext cx="18" cy="9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26" name="Line 6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680" y="2194"/>
                      <a:ext cx="17" cy="9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27" name="Line 6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668" y="2190"/>
                      <a:ext cx="16" cy="9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215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10" name="Group 65"/>
              <p:cNvGrpSpPr>
                <a:grpSpLocks/>
              </p:cNvGrpSpPr>
              <p:nvPr/>
            </p:nvGrpSpPr>
            <p:grpSpPr bwMode="auto">
              <a:xfrm flipH="1">
                <a:off x="3808" y="2431"/>
                <a:ext cx="87" cy="168"/>
                <a:chOff x="2591" y="2156"/>
                <a:chExt cx="35" cy="69"/>
              </a:xfrm>
            </p:grpSpPr>
            <p:sp>
              <p:nvSpPr>
                <p:cNvPr id="95" name="Freeform 66"/>
                <p:cNvSpPr>
                  <a:spLocks/>
                </p:cNvSpPr>
                <p:nvPr/>
              </p:nvSpPr>
              <p:spPr bwMode="auto">
                <a:xfrm>
                  <a:off x="2591" y="2156"/>
                  <a:ext cx="35" cy="69"/>
                </a:xfrm>
                <a:custGeom>
                  <a:avLst/>
                  <a:gdLst>
                    <a:gd name="T0" fmla="*/ 0 w 246"/>
                    <a:gd name="T1" fmla="*/ 0 h 485"/>
                    <a:gd name="T2" fmla="*/ 0 w 246"/>
                    <a:gd name="T3" fmla="*/ 0 h 485"/>
                    <a:gd name="T4" fmla="*/ 0 w 246"/>
                    <a:gd name="T5" fmla="*/ 0 h 485"/>
                    <a:gd name="T6" fmla="*/ 0 w 246"/>
                    <a:gd name="T7" fmla="*/ 0 h 485"/>
                    <a:gd name="T8" fmla="*/ 0 w 246"/>
                    <a:gd name="T9" fmla="*/ 0 h 485"/>
                    <a:gd name="T10" fmla="*/ 0 w 246"/>
                    <a:gd name="T11" fmla="*/ 0 h 485"/>
                    <a:gd name="T12" fmla="*/ 0 w 246"/>
                    <a:gd name="T13" fmla="*/ 0 h 485"/>
                    <a:gd name="T14" fmla="*/ 0 w 246"/>
                    <a:gd name="T15" fmla="*/ 0 h 485"/>
                    <a:gd name="T16" fmla="*/ 0 w 246"/>
                    <a:gd name="T17" fmla="*/ 0 h 485"/>
                    <a:gd name="T18" fmla="*/ 0 w 246"/>
                    <a:gd name="T19" fmla="*/ 0 h 485"/>
                    <a:gd name="T20" fmla="*/ 0 w 246"/>
                    <a:gd name="T21" fmla="*/ 0 h 485"/>
                    <a:gd name="T22" fmla="*/ 0 w 246"/>
                    <a:gd name="T23" fmla="*/ 0 h 48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46" h="485">
                      <a:moveTo>
                        <a:pt x="0" y="173"/>
                      </a:moveTo>
                      <a:lnTo>
                        <a:pt x="46" y="108"/>
                      </a:lnTo>
                      <a:lnTo>
                        <a:pt x="92" y="76"/>
                      </a:lnTo>
                      <a:lnTo>
                        <a:pt x="111" y="28"/>
                      </a:lnTo>
                      <a:lnTo>
                        <a:pt x="122" y="6"/>
                      </a:lnTo>
                      <a:lnTo>
                        <a:pt x="174" y="0"/>
                      </a:lnTo>
                      <a:lnTo>
                        <a:pt x="246" y="41"/>
                      </a:lnTo>
                      <a:lnTo>
                        <a:pt x="227" y="129"/>
                      </a:lnTo>
                      <a:lnTo>
                        <a:pt x="206" y="178"/>
                      </a:lnTo>
                      <a:lnTo>
                        <a:pt x="159" y="328"/>
                      </a:lnTo>
                      <a:lnTo>
                        <a:pt x="81" y="485"/>
                      </a:lnTo>
                      <a:lnTo>
                        <a:pt x="0" y="17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6" name="Freeform 67"/>
                <p:cNvSpPr>
                  <a:spLocks/>
                </p:cNvSpPr>
                <p:nvPr/>
              </p:nvSpPr>
              <p:spPr bwMode="auto">
                <a:xfrm>
                  <a:off x="2596" y="2162"/>
                  <a:ext cx="28" cy="49"/>
                </a:xfrm>
                <a:custGeom>
                  <a:avLst/>
                  <a:gdLst>
                    <a:gd name="T0" fmla="*/ 0 w 193"/>
                    <a:gd name="T1" fmla="*/ 0 h 346"/>
                    <a:gd name="T2" fmla="*/ 0 w 193"/>
                    <a:gd name="T3" fmla="*/ 0 h 346"/>
                    <a:gd name="T4" fmla="*/ 0 w 193"/>
                    <a:gd name="T5" fmla="*/ 0 h 346"/>
                    <a:gd name="T6" fmla="*/ 0 w 193"/>
                    <a:gd name="T7" fmla="*/ 0 h 346"/>
                    <a:gd name="T8" fmla="*/ 0 w 193"/>
                    <a:gd name="T9" fmla="*/ 0 h 346"/>
                    <a:gd name="T10" fmla="*/ 0 w 193"/>
                    <a:gd name="T11" fmla="*/ 0 h 346"/>
                    <a:gd name="T12" fmla="*/ 0 w 193"/>
                    <a:gd name="T13" fmla="*/ 0 h 346"/>
                    <a:gd name="T14" fmla="*/ 0 w 193"/>
                    <a:gd name="T15" fmla="*/ 0 h 346"/>
                    <a:gd name="T16" fmla="*/ 0 w 193"/>
                    <a:gd name="T17" fmla="*/ 0 h 346"/>
                    <a:gd name="T18" fmla="*/ 0 w 193"/>
                    <a:gd name="T19" fmla="*/ 0 h 346"/>
                    <a:gd name="T20" fmla="*/ 0 w 193"/>
                    <a:gd name="T21" fmla="*/ 0 h 346"/>
                    <a:gd name="T22" fmla="*/ 0 w 193"/>
                    <a:gd name="T23" fmla="*/ 0 h 346"/>
                    <a:gd name="T24" fmla="*/ 0 w 193"/>
                    <a:gd name="T25" fmla="*/ 0 h 346"/>
                    <a:gd name="T26" fmla="*/ 0 w 193"/>
                    <a:gd name="T27" fmla="*/ 0 h 346"/>
                    <a:gd name="T28" fmla="*/ 0 w 193"/>
                    <a:gd name="T29" fmla="*/ 0 h 346"/>
                    <a:gd name="T30" fmla="*/ 0 w 193"/>
                    <a:gd name="T31" fmla="*/ 0 h 346"/>
                    <a:gd name="T32" fmla="*/ 0 w 193"/>
                    <a:gd name="T33" fmla="*/ 0 h 346"/>
                    <a:gd name="T34" fmla="*/ 0 w 193"/>
                    <a:gd name="T35" fmla="*/ 0 h 346"/>
                    <a:gd name="T36" fmla="*/ 0 w 193"/>
                    <a:gd name="T37" fmla="*/ 0 h 346"/>
                    <a:gd name="T38" fmla="*/ 0 w 193"/>
                    <a:gd name="T39" fmla="*/ 0 h 346"/>
                    <a:gd name="T40" fmla="*/ 0 w 193"/>
                    <a:gd name="T41" fmla="*/ 0 h 346"/>
                    <a:gd name="T42" fmla="*/ 0 w 193"/>
                    <a:gd name="T43" fmla="*/ 0 h 346"/>
                    <a:gd name="T44" fmla="*/ 0 w 193"/>
                    <a:gd name="T45" fmla="*/ 0 h 346"/>
                    <a:gd name="T46" fmla="*/ 0 w 193"/>
                    <a:gd name="T47" fmla="*/ 0 h 346"/>
                    <a:gd name="T48" fmla="*/ 0 w 193"/>
                    <a:gd name="T49" fmla="*/ 0 h 346"/>
                    <a:gd name="T50" fmla="*/ 0 w 193"/>
                    <a:gd name="T51" fmla="*/ 0 h 346"/>
                    <a:gd name="T52" fmla="*/ 0 w 193"/>
                    <a:gd name="T53" fmla="*/ 0 h 346"/>
                    <a:gd name="T54" fmla="*/ 0 w 193"/>
                    <a:gd name="T55" fmla="*/ 0 h 34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193" h="346">
                      <a:moveTo>
                        <a:pt x="81" y="0"/>
                      </a:moveTo>
                      <a:lnTo>
                        <a:pt x="102" y="22"/>
                      </a:lnTo>
                      <a:lnTo>
                        <a:pt x="147" y="41"/>
                      </a:lnTo>
                      <a:lnTo>
                        <a:pt x="193" y="40"/>
                      </a:lnTo>
                      <a:lnTo>
                        <a:pt x="165" y="119"/>
                      </a:lnTo>
                      <a:lnTo>
                        <a:pt x="131" y="115"/>
                      </a:lnTo>
                      <a:lnTo>
                        <a:pt x="105" y="100"/>
                      </a:lnTo>
                      <a:lnTo>
                        <a:pt x="119" y="124"/>
                      </a:lnTo>
                      <a:lnTo>
                        <a:pt x="158" y="131"/>
                      </a:lnTo>
                      <a:lnTo>
                        <a:pt x="130" y="217"/>
                      </a:lnTo>
                      <a:lnTo>
                        <a:pt x="110" y="280"/>
                      </a:lnTo>
                      <a:lnTo>
                        <a:pt x="102" y="244"/>
                      </a:lnTo>
                      <a:lnTo>
                        <a:pt x="92" y="177"/>
                      </a:lnTo>
                      <a:lnTo>
                        <a:pt x="91" y="139"/>
                      </a:lnTo>
                      <a:lnTo>
                        <a:pt x="84" y="155"/>
                      </a:lnTo>
                      <a:lnTo>
                        <a:pt x="84" y="200"/>
                      </a:lnTo>
                      <a:lnTo>
                        <a:pt x="92" y="260"/>
                      </a:lnTo>
                      <a:lnTo>
                        <a:pt x="98" y="299"/>
                      </a:lnTo>
                      <a:lnTo>
                        <a:pt x="81" y="346"/>
                      </a:lnTo>
                      <a:lnTo>
                        <a:pt x="49" y="224"/>
                      </a:lnTo>
                      <a:lnTo>
                        <a:pt x="35" y="183"/>
                      </a:lnTo>
                      <a:lnTo>
                        <a:pt x="11" y="121"/>
                      </a:lnTo>
                      <a:lnTo>
                        <a:pt x="0" y="103"/>
                      </a:lnTo>
                      <a:lnTo>
                        <a:pt x="15" y="79"/>
                      </a:lnTo>
                      <a:lnTo>
                        <a:pt x="57" y="57"/>
                      </a:lnTo>
                      <a:lnTo>
                        <a:pt x="73" y="78"/>
                      </a:lnTo>
                      <a:lnTo>
                        <a:pt x="63" y="41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11" name="Group 68"/>
              <p:cNvGrpSpPr>
                <a:grpSpLocks/>
              </p:cNvGrpSpPr>
              <p:nvPr/>
            </p:nvGrpSpPr>
            <p:grpSpPr bwMode="auto">
              <a:xfrm flipH="1">
                <a:off x="3798" y="2334"/>
                <a:ext cx="112" cy="119"/>
                <a:chOff x="2585" y="2116"/>
                <a:chExt cx="45" cy="49"/>
              </a:xfrm>
            </p:grpSpPr>
            <p:sp>
              <p:nvSpPr>
                <p:cNvPr id="80" name="Freeform 69"/>
                <p:cNvSpPr>
                  <a:spLocks/>
                </p:cNvSpPr>
                <p:nvPr/>
              </p:nvSpPr>
              <p:spPr bwMode="auto">
                <a:xfrm>
                  <a:off x="2597" y="2120"/>
                  <a:ext cx="33" cy="45"/>
                </a:xfrm>
                <a:custGeom>
                  <a:avLst/>
                  <a:gdLst>
                    <a:gd name="T0" fmla="*/ 0 w 228"/>
                    <a:gd name="T1" fmla="*/ 0 h 319"/>
                    <a:gd name="T2" fmla="*/ 0 w 228"/>
                    <a:gd name="T3" fmla="*/ 0 h 319"/>
                    <a:gd name="T4" fmla="*/ 0 w 228"/>
                    <a:gd name="T5" fmla="*/ 0 h 319"/>
                    <a:gd name="T6" fmla="*/ 0 w 228"/>
                    <a:gd name="T7" fmla="*/ 0 h 319"/>
                    <a:gd name="T8" fmla="*/ 0 w 228"/>
                    <a:gd name="T9" fmla="*/ 0 h 319"/>
                    <a:gd name="T10" fmla="*/ 0 w 228"/>
                    <a:gd name="T11" fmla="*/ 0 h 319"/>
                    <a:gd name="T12" fmla="*/ 0 w 228"/>
                    <a:gd name="T13" fmla="*/ 0 h 319"/>
                    <a:gd name="T14" fmla="*/ 0 w 228"/>
                    <a:gd name="T15" fmla="*/ 0 h 319"/>
                    <a:gd name="T16" fmla="*/ 0 w 228"/>
                    <a:gd name="T17" fmla="*/ 0 h 319"/>
                    <a:gd name="T18" fmla="*/ 0 w 228"/>
                    <a:gd name="T19" fmla="*/ 0 h 319"/>
                    <a:gd name="T20" fmla="*/ 0 w 228"/>
                    <a:gd name="T21" fmla="*/ 0 h 319"/>
                    <a:gd name="T22" fmla="*/ 0 w 228"/>
                    <a:gd name="T23" fmla="*/ 0 h 319"/>
                    <a:gd name="T24" fmla="*/ 0 w 228"/>
                    <a:gd name="T25" fmla="*/ 0 h 319"/>
                    <a:gd name="T26" fmla="*/ 0 w 228"/>
                    <a:gd name="T27" fmla="*/ 0 h 319"/>
                    <a:gd name="T28" fmla="*/ 0 w 228"/>
                    <a:gd name="T29" fmla="*/ 0 h 319"/>
                    <a:gd name="T30" fmla="*/ 0 w 228"/>
                    <a:gd name="T31" fmla="*/ 0 h 319"/>
                    <a:gd name="T32" fmla="*/ 0 w 228"/>
                    <a:gd name="T33" fmla="*/ 0 h 319"/>
                    <a:gd name="T34" fmla="*/ 0 w 228"/>
                    <a:gd name="T35" fmla="*/ 0 h 319"/>
                    <a:gd name="T36" fmla="*/ 0 w 228"/>
                    <a:gd name="T37" fmla="*/ 0 h 319"/>
                    <a:gd name="T38" fmla="*/ 0 w 228"/>
                    <a:gd name="T39" fmla="*/ 0 h 319"/>
                    <a:gd name="T40" fmla="*/ 0 w 228"/>
                    <a:gd name="T41" fmla="*/ 0 h 319"/>
                    <a:gd name="T42" fmla="*/ 0 w 228"/>
                    <a:gd name="T43" fmla="*/ 0 h 319"/>
                    <a:gd name="T44" fmla="*/ 0 w 228"/>
                    <a:gd name="T45" fmla="*/ 0 h 319"/>
                    <a:gd name="T46" fmla="*/ 0 w 228"/>
                    <a:gd name="T47" fmla="*/ 0 h 319"/>
                    <a:gd name="T48" fmla="*/ 0 w 228"/>
                    <a:gd name="T49" fmla="*/ 0 h 319"/>
                    <a:gd name="T50" fmla="*/ 0 w 228"/>
                    <a:gd name="T51" fmla="*/ 0 h 319"/>
                    <a:gd name="T52" fmla="*/ 0 w 228"/>
                    <a:gd name="T53" fmla="*/ 0 h 319"/>
                    <a:gd name="T54" fmla="*/ 0 w 228"/>
                    <a:gd name="T55" fmla="*/ 0 h 319"/>
                    <a:gd name="T56" fmla="*/ 0 w 228"/>
                    <a:gd name="T57" fmla="*/ 0 h 319"/>
                    <a:gd name="T58" fmla="*/ 0 w 228"/>
                    <a:gd name="T59" fmla="*/ 0 h 319"/>
                    <a:gd name="T60" fmla="*/ 0 w 228"/>
                    <a:gd name="T61" fmla="*/ 0 h 319"/>
                    <a:gd name="T62" fmla="*/ 0 w 228"/>
                    <a:gd name="T63" fmla="*/ 0 h 319"/>
                    <a:gd name="T64" fmla="*/ 0 w 228"/>
                    <a:gd name="T65" fmla="*/ 0 h 319"/>
                    <a:gd name="T66" fmla="*/ 0 w 228"/>
                    <a:gd name="T67" fmla="*/ 0 h 319"/>
                    <a:gd name="T68" fmla="*/ 0 w 228"/>
                    <a:gd name="T69" fmla="*/ 0 h 319"/>
                    <a:gd name="T70" fmla="*/ 0 w 228"/>
                    <a:gd name="T71" fmla="*/ 0 h 319"/>
                    <a:gd name="T72" fmla="*/ 0 w 228"/>
                    <a:gd name="T73" fmla="*/ 0 h 319"/>
                    <a:gd name="T74" fmla="*/ 0 w 228"/>
                    <a:gd name="T75" fmla="*/ 0 h 319"/>
                    <a:gd name="T76" fmla="*/ 0 w 228"/>
                    <a:gd name="T77" fmla="*/ 0 h 319"/>
                    <a:gd name="T78" fmla="*/ 0 w 228"/>
                    <a:gd name="T79" fmla="*/ 0 h 319"/>
                    <a:gd name="T80" fmla="*/ 0 w 228"/>
                    <a:gd name="T81" fmla="*/ 0 h 319"/>
                    <a:gd name="T82" fmla="*/ 0 w 228"/>
                    <a:gd name="T83" fmla="*/ 0 h 319"/>
                    <a:gd name="T84" fmla="*/ 0 w 228"/>
                    <a:gd name="T85" fmla="*/ 0 h 319"/>
                    <a:gd name="T86" fmla="*/ 0 w 228"/>
                    <a:gd name="T87" fmla="*/ 0 h 319"/>
                    <a:gd name="T88" fmla="*/ 0 w 228"/>
                    <a:gd name="T89" fmla="*/ 0 h 319"/>
                    <a:gd name="T90" fmla="*/ 0 w 228"/>
                    <a:gd name="T91" fmla="*/ 0 h 319"/>
                    <a:gd name="T92" fmla="*/ 0 w 228"/>
                    <a:gd name="T93" fmla="*/ 0 h 319"/>
                    <a:gd name="T94" fmla="*/ 0 w 228"/>
                    <a:gd name="T95" fmla="*/ 0 h 319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28" h="319">
                      <a:moveTo>
                        <a:pt x="2" y="117"/>
                      </a:moveTo>
                      <a:lnTo>
                        <a:pt x="10" y="139"/>
                      </a:lnTo>
                      <a:lnTo>
                        <a:pt x="23" y="151"/>
                      </a:lnTo>
                      <a:lnTo>
                        <a:pt x="31" y="168"/>
                      </a:lnTo>
                      <a:lnTo>
                        <a:pt x="40" y="182"/>
                      </a:lnTo>
                      <a:lnTo>
                        <a:pt x="54" y="196"/>
                      </a:lnTo>
                      <a:lnTo>
                        <a:pt x="66" y="204"/>
                      </a:lnTo>
                      <a:lnTo>
                        <a:pt x="83" y="214"/>
                      </a:lnTo>
                      <a:lnTo>
                        <a:pt x="86" y="226"/>
                      </a:lnTo>
                      <a:lnTo>
                        <a:pt x="86" y="243"/>
                      </a:lnTo>
                      <a:lnTo>
                        <a:pt x="81" y="283"/>
                      </a:lnTo>
                      <a:lnTo>
                        <a:pt x="113" y="306"/>
                      </a:lnTo>
                      <a:lnTo>
                        <a:pt x="140" y="318"/>
                      </a:lnTo>
                      <a:lnTo>
                        <a:pt x="162" y="319"/>
                      </a:lnTo>
                      <a:lnTo>
                        <a:pt x="185" y="318"/>
                      </a:lnTo>
                      <a:lnTo>
                        <a:pt x="193" y="292"/>
                      </a:lnTo>
                      <a:lnTo>
                        <a:pt x="198" y="233"/>
                      </a:lnTo>
                      <a:lnTo>
                        <a:pt x="211" y="213"/>
                      </a:lnTo>
                      <a:lnTo>
                        <a:pt x="221" y="183"/>
                      </a:lnTo>
                      <a:lnTo>
                        <a:pt x="223" y="156"/>
                      </a:lnTo>
                      <a:lnTo>
                        <a:pt x="227" y="118"/>
                      </a:lnTo>
                      <a:lnTo>
                        <a:pt x="228" y="96"/>
                      </a:lnTo>
                      <a:lnTo>
                        <a:pt x="227" y="83"/>
                      </a:lnTo>
                      <a:lnTo>
                        <a:pt x="221" y="59"/>
                      </a:lnTo>
                      <a:lnTo>
                        <a:pt x="209" y="47"/>
                      </a:lnTo>
                      <a:lnTo>
                        <a:pt x="192" y="43"/>
                      </a:lnTo>
                      <a:lnTo>
                        <a:pt x="186" y="30"/>
                      </a:lnTo>
                      <a:lnTo>
                        <a:pt x="170" y="21"/>
                      </a:lnTo>
                      <a:lnTo>
                        <a:pt x="154" y="30"/>
                      </a:lnTo>
                      <a:lnTo>
                        <a:pt x="143" y="11"/>
                      </a:lnTo>
                      <a:lnTo>
                        <a:pt x="125" y="5"/>
                      </a:lnTo>
                      <a:lnTo>
                        <a:pt x="105" y="22"/>
                      </a:lnTo>
                      <a:lnTo>
                        <a:pt x="96" y="0"/>
                      </a:lnTo>
                      <a:lnTo>
                        <a:pt x="70" y="3"/>
                      </a:lnTo>
                      <a:lnTo>
                        <a:pt x="56" y="38"/>
                      </a:lnTo>
                      <a:lnTo>
                        <a:pt x="53" y="57"/>
                      </a:lnTo>
                      <a:lnTo>
                        <a:pt x="51" y="84"/>
                      </a:lnTo>
                      <a:lnTo>
                        <a:pt x="45" y="118"/>
                      </a:lnTo>
                      <a:lnTo>
                        <a:pt x="38" y="105"/>
                      </a:lnTo>
                      <a:lnTo>
                        <a:pt x="35" y="80"/>
                      </a:lnTo>
                      <a:lnTo>
                        <a:pt x="30" y="64"/>
                      </a:lnTo>
                      <a:lnTo>
                        <a:pt x="24" y="55"/>
                      </a:lnTo>
                      <a:lnTo>
                        <a:pt x="11" y="49"/>
                      </a:lnTo>
                      <a:lnTo>
                        <a:pt x="4" y="51"/>
                      </a:lnTo>
                      <a:lnTo>
                        <a:pt x="0" y="59"/>
                      </a:lnTo>
                      <a:lnTo>
                        <a:pt x="5" y="72"/>
                      </a:lnTo>
                      <a:lnTo>
                        <a:pt x="7" y="96"/>
                      </a:lnTo>
                      <a:lnTo>
                        <a:pt x="2" y="117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1" name="Freeform 70"/>
                <p:cNvSpPr>
                  <a:spLocks/>
                </p:cNvSpPr>
                <p:nvPr/>
              </p:nvSpPr>
              <p:spPr bwMode="auto">
                <a:xfrm>
                  <a:off x="2612" y="2123"/>
                  <a:ext cx="16" cy="17"/>
                </a:xfrm>
                <a:custGeom>
                  <a:avLst/>
                  <a:gdLst>
                    <a:gd name="T0" fmla="*/ 0 w 115"/>
                    <a:gd name="T1" fmla="*/ 0 h 120"/>
                    <a:gd name="T2" fmla="*/ 0 w 115"/>
                    <a:gd name="T3" fmla="*/ 0 h 120"/>
                    <a:gd name="T4" fmla="*/ 0 w 115"/>
                    <a:gd name="T5" fmla="*/ 0 h 120"/>
                    <a:gd name="T6" fmla="*/ 0 w 115"/>
                    <a:gd name="T7" fmla="*/ 0 h 120"/>
                    <a:gd name="T8" fmla="*/ 0 w 115"/>
                    <a:gd name="T9" fmla="*/ 0 h 120"/>
                    <a:gd name="T10" fmla="*/ 0 w 115"/>
                    <a:gd name="T11" fmla="*/ 0 h 120"/>
                    <a:gd name="T12" fmla="*/ 0 w 115"/>
                    <a:gd name="T13" fmla="*/ 0 h 120"/>
                    <a:gd name="T14" fmla="*/ 0 w 115"/>
                    <a:gd name="T15" fmla="*/ 0 h 120"/>
                    <a:gd name="T16" fmla="*/ 0 w 115"/>
                    <a:gd name="T17" fmla="*/ 0 h 120"/>
                    <a:gd name="T18" fmla="*/ 0 w 115"/>
                    <a:gd name="T19" fmla="*/ 0 h 120"/>
                    <a:gd name="T20" fmla="*/ 0 w 115"/>
                    <a:gd name="T21" fmla="*/ 0 h 120"/>
                    <a:gd name="T22" fmla="*/ 0 w 115"/>
                    <a:gd name="T23" fmla="*/ 0 h 120"/>
                    <a:gd name="T24" fmla="*/ 0 w 115"/>
                    <a:gd name="T25" fmla="*/ 0 h 120"/>
                    <a:gd name="T26" fmla="*/ 0 w 115"/>
                    <a:gd name="T27" fmla="*/ 0 h 120"/>
                    <a:gd name="T28" fmla="*/ 0 w 115"/>
                    <a:gd name="T29" fmla="*/ 0 h 120"/>
                    <a:gd name="T30" fmla="*/ 0 w 115"/>
                    <a:gd name="T31" fmla="*/ 0 h 120"/>
                    <a:gd name="T32" fmla="*/ 0 w 115"/>
                    <a:gd name="T33" fmla="*/ 0 h 120"/>
                    <a:gd name="T34" fmla="*/ 0 w 115"/>
                    <a:gd name="T35" fmla="*/ 0 h 120"/>
                    <a:gd name="T36" fmla="*/ 0 w 115"/>
                    <a:gd name="T37" fmla="*/ 0 h 120"/>
                    <a:gd name="T38" fmla="*/ 0 w 115"/>
                    <a:gd name="T39" fmla="*/ 0 h 120"/>
                    <a:gd name="T40" fmla="*/ 0 w 115"/>
                    <a:gd name="T41" fmla="*/ 0 h 120"/>
                    <a:gd name="T42" fmla="*/ 0 w 115"/>
                    <a:gd name="T43" fmla="*/ 0 h 120"/>
                    <a:gd name="T44" fmla="*/ 0 w 115"/>
                    <a:gd name="T45" fmla="*/ 0 h 120"/>
                    <a:gd name="T46" fmla="*/ 0 w 115"/>
                    <a:gd name="T47" fmla="*/ 0 h 120"/>
                    <a:gd name="T48" fmla="*/ 0 w 115"/>
                    <a:gd name="T49" fmla="*/ 0 h 120"/>
                    <a:gd name="T50" fmla="*/ 0 w 115"/>
                    <a:gd name="T51" fmla="*/ 0 h 120"/>
                    <a:gd name="T52" fmla="*/ 0 w 115"/>
                    <a:gd name="T53" fmla="*/ 0 h 120"/>
                    <a:gd name="T54" fmla="*/ 0 w 115"/>
                    <a:gd name="T55" fmla="*/ 0 h 120"/>
                    <a:gd name="T56" fmla="*/ 0 w 115"/>
                    <a:gd name="T57" fmla="*/ 0 h 120"/>
                    <a:gd name="T58" fmla="*/ 0 w 115"/>
                    <a:gd name="T59" fmla="*/ 0 h 120"/>
                    <a:gd name="T60" fmla="*/ 0 w 115"/>
                    <a:gd name="T61" fmla="*/ 0 h 120"/>
                    <a:gd name="T62" fmla="*/ 0 w 115"/>
                    <a:gd name="T63" fmla="*/ 0 h 120"/>
                    <a:gd name="T64" fmla="*/ 0 w 115"/>
                    <a:gd name="T65" fmla="*/ 0 h 120"/>
                    <a:gd name="T66" fmla="*/ 0 w 115"/>
                    <a:gd name="T67" fmla="*/ 0 h 120"/>
                    <a:gd name="T68" fmla="*/ 0 w 115"/>
                    <a:gd name="T69" fmla="*/ 0 h 120"/>
                    <a:gd name="T70" fmla="*/ 0 w 115"/>
                    <a:gd name="T71" fmla="*/ 0 h 120"/>
                    <a:gd name="T72" fmla="*/ 0 w 115"/>
                    <a:gd name="T73" fmla="*/ 0 h 120"/>
                    <a:gd name="T74" fmla="*/ 0 w 115"/>
                    <a:gd name="T75" fmla="*/ 0 h 120"/>
                    <a:gd name="T76" fmla="*/ 0 w 115"/>
                    <a:gd name="T77" fmla="*/ 0 h 120"/>
                    <a:gd name="T78" fmla="*/ 0 w 115"/>
                    <a:gd name="T79" fmla="*/ 0 h 120"/>
                    <a:gd name="T80" fmla="*/ 0 w 115"/>
                    <a:gd name="T81" fmla="*/ 0 h 120"/>
                    <a:gd name="T82" fmla="*/ 0 w 115"/>
                    <a:gd name="T83" fmla="*/ 0 h 120"/>
                    <a:gd name="T84" fmla="*/ 0 w 115"/>
                    <a:gd name="T85" fmla="*/ 0 h 120"/>
                    <a:gd name="T86" fmla="*/ 0 w 115"/>
                    <a:gd name="T87" fmla="*/ 0 h 120"/>
                    <a:gd name="T88" fmla="*/ 0 w 115"/>
                    <a:gd name="T89" fmla="*/ 0 h 120"/>
                    <a:gd name="T90" fmla="*/ 0 w 115"/>
                    <a:gd name="T91" fmla="*/ 0 h 120"/>
                    <a:gd name="T92" fmla="*/ 0 w 115"/>
                    <a:gd name="T93" fmla="*/ 0 h 120"/>
                    <a:gd name="T94" fmla="*/ 0 w 115"/>
                    <a:gd name="T95" fmla="*/ 0 h 120"/>
                    <a:gd name="T96" fmla="*/ 0 w 115"/>
                    <a:gd name="T97" fmla="*/ 0 h 120"/>
                    <a:gd name="T98" fmla="*/ 0 w 115"/>
                    <a:gd name="T99" fmla="*/ 0 h 120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15" h="120">
                      <a:moveTo>
                        <a:pt x="5" y="2"/>
                      </a:moveTo>
                      <a:lnTo>
                        <a:pt x="11" y="27"/>
                      </a:lnTo>
                      <a:lnTo>
                        <a:pt x="20" y="44"/>
                      </a:lnTo>
                      <a:lnTo>
                        <a:pt x="9" y="81"/>
                      </a:lnTo>
                      <a:lnTo>
                        <a:pt x="15" y="90"/>
                      </a:lnTo>
                      <a:lnTo>
                        <a:pt x="25" y="94"/>
                      </a:lnTo>
                      <a:lnTo>
                        <a:pt x="37" y="92"/>
                      </a:lnTo>
                      <a:lnTo>
                        <a:pt x="45" y="71"/>
                      </a:lnTo>
                      <a:lnTo>
                        <a:pt x="53" y="55"/>
                      </a:lnTo>
                      <a:lnTo>
                        <a:pt x="49" y="32"/>
                      </a:lnTo>
                      <a:lnTo>
                        <a:pt x="47" y="8"/>
                      </a:lnTo>
                      <a:lnTo>
                        <a:pt x="53" y="11"/>
                      </a:lnTo>
                      <a:lnTo>
                        <a:pt x="55" y="33"/>
                      </a:lnTo>
                      <a:lnTo>
                        <a:pt x="58" y="49"/>
                      </a:lnTo>
                      <a:lnTo>
                        <a:pt x="58" y="61"/>
                      </a:lnTo>
                      <a:lnTo>
                        <a:pt x="50" y="74"/>
                      </a:lnTo>
                      <a:lnTo>
                        <a:pt x="42" y="90"/>
                      </a:lnTo>
                      <a:lnTo>
                        <a:pt x="41" y="104"/>
                      </a:lnTo>
                      <a:lnTo>
                        <a:pt x="50" y="110"/>
                      </a:lnTo>
                      <a:lnTo>
                        <a:pt x="66" y="108"/>
                      </a:lnTo>
                      <a:lnTo>
                        <a:pt x="77" y="95"/>
                      </a:lnTo>
                      <a:lnTo>
                        <a:pt x="93" y="75"/>
                      </a:lnTo>
                      <a:lnTo>
                        <a:pt x="92" y="63"/>
                      </a:lnTo>
                      <a:lnTo>
                        <a:pt x="90" y="41"/>
                      </a:lnTo>
                      <a:lnTo>
                        <a:pt x="95" y="58"/>
                      </a:lnTo>
                      <a:lnTo>
                        <a:pt x="96" y="75"/>
                      </a:lnTo>
                      <a:lnTo>
                        <a:pt x="84" y="93"/>
                      </a:lnTo>
                      <a:lnTo>
                        <a:pt x="83" y="105"/>
                      </a:lnTo>
                      <a:lnTo>
                        <a:pt x="86" y="115"/>
                      </a:lnTo>
                      <a:lnTo>
                        <a:pt x="93" y="117"/>
                      </a:lnTo>
                      <a:lnTo>
                        <a:pt x="101" y="112"/>
                      </a:lnTo>
                      <a:lnTo>
                        <a:pt x="115" y="98"/>
                      </a:lnTo>
                      <a:lnTo>
                        <a:pt x="103" y="114"/>
                      </a:lnTo>
                      <a:lnTo>
                        <a:pt x="99" y="120"/>
                      </a:lnTo>
                      <a:lnTo>
                        <a:pt x="87" y="120"/>
                      </a:lnTo>
                      <a:lnTo>
                        <a:pt x="81" y="113"/>
                      </a:lnTo>
                      <a:lnTo>
                        <a:pt x="78" y="102"/>
                      </a:lnTo>
                      <a:lnTo>
                        <a:pt x="70" y="112"/>
                      </a:lnTo>
                      <a:lnTo>
                        <a:pt x="56" y="114"/>
                      </a:lnTo>
                      <a:lnTo>
                        <a:pt x="44" y="114"/>
                      </a:lnTo>
                      <a:lnTo>
                        <a:pt x="38" y="104"/>
                      </a:lnTo>
                      <a:lnTo>
                        <a:pt x="37" y="95"/>
                      </a:lnTo>
                      <a:lnTo>
                        <a:pt x="31" y="98"/>
                      </a:lnTo>
                      <a:lnTo>
                        <a:pt x="22" y="98"/>
                      </a:lnTo>
                      <a:lnTo>
                        <a:pt x="9" y="91"/>
                      </a:lnTo>
                      <a:lnTo>
                        <a:pt x="7" y="77"/>
                      </a:lnTo>
                      <a:lnTo>
                        <a:pt x="15" y="46"/>
                      </a:lnTo>
                      <a:lnTo>
                        <a:pt x="6" y="26"/>
                      </a:lnTo>
                      <a:lnTo>
                        <a:pt x="0" y="0"/>
                      </a:lnTo>
                      <a:lnTo>
                        <a:pt x="5" y="2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2" name="Freeform 71"/>
                <p:cNvSpPr>
                  <a:spLocks/>
                </p:cNvSpPr>
                <p:nvPr/>
              </p:nvSpPr>
              <p:spPr bwMode="auto">
                <a:xfrm>
                  <a:off x="2615" y="2132"/>
                  <a:ext cx="3" cy="1"/>
                </a:xfrm>
                <a:custGeom>
                  <a:avLst/>
                  <a:gdLst>
                    <a:gd name="T0" fmla="*/ 0 w 18"/>
                    <a:gd name="T1" fmla="*/ 0 h 5"/>
                    <a:gd name="T2" fmla="*/ 0 w 18"/>
                    <a:gd name="T3" fmla="*/ 0 h 5"/>
                    <a:gd name="T4" fmla="*/ 0 w 18"/>
                    <a:gd name="T5" fmla="*/ 0 h 5"/>
                    <a:gd name="T6" fmla="*/ 0 w 18"/>
                    <a:gd name="T7" fmla="*/ 0 h 5"/>
                    <a:gd name="T8" fmla="*/ 0 w 18"/>
                    <a:gd name="T9" fmla="*/ 0 h 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" h="5">
                      <a:moveTo>
                        <a:pt x="0" y="5"/>
                      </a:moveTo>
                      <a:lnTo>
                        <a:pt x="6" y="4"/>
                      </a:lnTo>
                      <a:lnTo>
                        <a:pt x="18" y="4"/>
                      </a:lnTo>
                      <a:lnTo>
                        <a:pt x="5" y="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3" name="Freeform 72"/>
                <p:cNvSpPr>
                  <a:spLocks/>
                </p:cNvSpPr>
                <p:nvPr/>
              </p:nvSpPr>
              <p:spPr bwMode="auto">
                <a:xfrm>
                  <a:off x="2619" y="2135"/>
                  <a:ext cx="3" cy="1"/>
                </a:xfrm>
                <a:custGeom>
                  <a:avLst/>
                  <a:gdLst>
                    <a:gd name="T0" fmla="*/ 0 w 24"/>
                    <a:gd name="T1" fmla="*/ 0 h 8"/>
                    <a:gd name="T2" fmla="*/ 0 w 24"/>
                    <a:gd name="T3" fmla="*/ 0 h 8"/>
                    <a:gd name="T4" fmla="*/ 0 w 24"/>
                    <a:gd name="T5" fmla="*/ 0 h 8"/>
                    <a:gd name="T6" fmla="*/ 0 w 24"/>
                    <a:gd name="T7" fmla="*/ 0 h 8"/>
                    <a:gd name="T8" fmla="*/ 0 w 24"/>
                    <a:gd name="T9" fmla="*/ 0 h 8"/>
                    <a:gd name="T10" fmla="*/ 0 w 24"/>
                    <a:gd name="T11" fmla="*/ 0 h 8"/>
                    <a:gd name="T12" fmla="*/ 0 w 24"/>
                    <a:gd name="T13" fmla="*/ 0 h 8"/>
                    <a:gd name="T14" fmla="*/ 0 w 24"/>
                    <a:gd name="T15" fmla="*/ 0 h 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4" h="8">
                      <a:moveTo>
                        <a:pt x="24" y="6"/>
                      </a:moveTo>
                      <a:lnTo>
                        <a:pt x="20" y="3"/>
                      </a:lnTo>
                      <a:lnTo>
                        <a:pt x="15" y="1"/>
                      </a:lnTo>
                      <a:lnTo>
                        <a:pt x="5" y="0"/>
                      </a:lnTo>
                      <a:lnTo>
                        <a:pt x="0" y="8"/>
                      </a:lnTo>
                      <a:lnTo>
                        <a:pt x="7" y="3"/>
                      </a:lnTo>
                      <a:lnTo>
                        <a:pt x="13" y="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4" name="Freeform 73"/>
                <p:cNvSpPr>
                  <a:spLocks/>
                </p:cNvSpPr>
                <p:nvPr/>
              </p:nvSpPr>
              <p:spPr bwMode="auto">
                <a:xfrm>
                  <a:off x="2625" y="2137"/>
                  <a:ext cx="2" cy="1"/>
                </a:xfrm>
                <a:custGeom>
                  <a:avLst/>
                  <a:gdLst>
                    <a:gd name="T0" fmla="*/ 0 w 18"/>
                    <a:gd name="T1" fmla="*/ 0 h 4"/>
                    <a:gd name="T2" fmla="*/ 0 w 18"/>
                    <a:gd name="T3" fmla="*/ 0 h 4"/>
                    <a:gd name="T4" fmla="*/ 0 w 18"/>
                    <a:gd name="T5" fmla="*/ 0 h 4"/>
                    <a:gd name="T6" fmla="*/ 0 w 18"/>
                    <a:gd name="T7" fmla="*/ 0 h 4"/>
                    <a:gd name="T8" fmla="*/ 0 w 18"/>
                    <a:gd name="T9" fmla="*/ 0 h 4"/>
                    <a:gd name="T10" fmla="*/ 0 w 18"/>
                    <a:gd name="T11" fmla="*/ 0 h 4"/>
                    <a:gd name="T12" fmla="*/ 0 w 18"/>
                    <a:gd name="T13" fmla="*/ 0 h 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8" h="4">
                      <a:moveTo>
                        <a:pt x="0" y="2"/>
                      </a:moveTo>
                      <a:lnTo>
                        <a:pt x="4" y="0"/>
                      </a:lnTo>
                      <a:lnTo>
                        <a:pt x="10" y="0"/>
                      </a:lnTo>
                      <a:lnTo>
                        <a:pt x="18" y="4"/>
                      </a:lnTo>
                      <a:lnTo>
                        <a:pt x="13" y="3"/>
                      </a:lnTo>
                      <a:lnTo>
                        <a:pt x="10" y="1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5" name="Freeform 74"/>
                <p:cNvSpPr>
                  <a:spLocks/>
                </p:cNvSpPr>
                <p:nvPr/>
              </p:nvSpPr>
              <p:spPr bwMode="auto">
                <a:xfrm>
                  <a:off x="2614" y="2139"/>
                  <a:ext cx="4" cy="10"/>
                </a:xfrm>
                <a:custGeom>
                  <a:avLst/>
                  <a:gdLst>
                    <a:gd name="T0" fmla="*/ 0 w 28"/>
                    <a:gd name="T1" fmla="*/ 0 h 67"/>
                    <a:gd name="T2" fmla="*/ 0 w 28"/>
                    <a:gd name="T3" fmla="*/ 0 h 67"/>
                    <a:gd name="T4" fmla="*/ 0 w 28"/>
                    <a:gd name="T5" fmla="*/ 0 h 67"/>
                    <a:gd name="T6" fmla="*/ 0 w 28"/>
                    <a:gd name="T7" fmla="*/ 0 h 67"/>
                    <a:gd name="T8" fmla="*/ 0 w 28"/>
                    <a:gd name="T9" fmla="*/ 0 h 67"/>
                    <a:gd name="T10" fmla="*/ 0 w 28"/>
                    <a:gd name="T11" fmla="*/ 0 h 67"/>
                    <a:gd name="T12" fmla="*/ 0 w 28"/>
                    <a:gd name="T13" fmla="*/ 0 h 67"/>
                    <a:gd name="T14" fmla="*/ 0 w 28"/>
                    <a:gd name="T15" fmla="*/ 0 h 6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8" h="67">
                      <a:moveTo>
                        <a:pt x="0" y="0"/>
                      </a:moveTo>
                      <a:lnTo>
                        <a:pt x="16" y="17"/>
                      </a:lnTo>
                      <a:lnTo>
                        <a:pt x="23" y="38"/>
                      </a:lnTo>
                      <a:lnTo>
                        <a:pt x="24" y="67"/>
                      </a:lnTo>
                      <a:lnTo>
                        <a:pt x="28" y="44"/>
                      </a:lnTo>
                      <a:lnTo>
                        <a:pt x="26" y="26"/>
                      </a:lnTo>
                      <a:lnTo>
                        <a:pt x="22" y="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6" name="Freeform 75"/>
                <p:cNvSpPr>
                  <a:spLocks/>
                </p:cNvSpPr>
                <p:nvPr/>
              </p:nvSpPr>
              <p:spPr bwMode="auto">
                <a:xfrm>
                  <a:off x="2604" y="2135"/>
                  <a:ext cx="7" cy="4"/>
                </a:xfrm>
                <a:custGeom>
                  <a:avLst/>
                  <a:gdLst>
                    <a:gd name="T0" fmla="*/ 0 w 45"/>
                    <a:gd name="T1" fmla="*/ 0 h 22"/>
                    <a:gd name="T2" fmla="*/ 0 w 45"/>
                    <a:gd name="T3" fmla="*/ 0 h 22"/>
                    <a:gd name="T4" fmla="*/ 0 w 45"/>
                    <a:gd name="T5" fmla="*/ 0 h 22"/>
                    <a:gd name="T6" fmla="*/ 0 w 45"/>
                    <a:gd name="T7" fmla="*/ 0 h 22"/>
                    <a:gd name="T8" fmla="*/ 0 w 45"/>
                    <a:gd name="T9" fmla="*/ 0 h 22"/>
                    <a:gd name="T10" fmla="*/ 0 w 45"/>
                    <a:gd name="T11" fmla="*/ 0 h 2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5" h="22">
                      <a:moveTo>
                        <a:pt x="0" y="10"/>
                      </a:moveTo>
                      <a:lnTo>
                        <a:pt x="18" y="12"/>
                      </a:lnTo>
                      <a:lnTo>
                        <a:pt x="45" y="22"/>
                      </a:lnTo>
                      <a:lnTo>
                        <a:pt x="26" y="8"/>
                      </a:lnTo>
                      <a:lnTo>
                        <a:pt x="1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7" name="Freeform 76"/>
                <p:cNvSpPr>
                  <a:spLocks/>
                </p:cNvSpPr>
                <p:nvPr/>
              </p:nvSpPr>
              <p:spPr bwMode="auto">
                <a:xfrm>
                  <a:off x="2612" y="2150"/>
                  <a:ext cx="5" cy="4"/>
                </a:xfrm>
                <a:custGeom>
                  <a:avLst/>
                  <a:gdLst>
                    <a:gd name="T0" fmla="*/ 0 w 35"/>
                    <a:gd name="T1" fmla="*/ 0 h 30"/>
                    <a:gd name="T2" fmla="*/ 0 w 35"/>
                    <a:gd name="T3" fmla="*/ 0 h 30"/>
                    <a:gd name="T4" fmla="*/ 0 w 35"/>
                    <a:gd name="T5" fmla="*/ 0 h 30"/>
                    <a:gd name="T6" fmla="*/ 0 w 35"/>
                    <a:gd name="T7" fmla="*/ 0 h 30"/>
                    <a:gd name="T8" fmla="*/ 0 w 35"/>
                    <a:gd name="T9" fmla="*/ 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" h="30">
                      <a:moveTo>
                        <a:pt x="35" y="0"/>
                      </a:moveTo>
                      <a:lnTo>
                        <a:pt x="19" y="19"/>
                      </a:lnTo>
                      <a:lnTo>
                        <a:pt x="0" y="30"/>
                      </a:lnTo>
                      <a:lnTo>
                        <a:pt x="24" y="22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8" name="Freeform 77"/>
                <p:cNvSpPr>
                  <a:spLocks/>
                </p:cNvSpPr>
                <p:nvPr/>
              </p:nvSpPr>
              <p:spPr bwMode="auto">
                <a:xfrm>
                  <a:off x="2619" y="2147"/>
                  <a:ext cx="5" cy="5"/>
                </a:xfrm>
                <a:custGeom>
                  <a:avLst/>
                  <a:gdLst>
                    <a:gd name="T0" fmla="*/ 0 w 35"/>
                    <a:gd name="T1" fmla="*/ 0 h 31"/>
                    <a:gd name="T2" fmla="*/ 0 w 35"/>
                    <a:gd name="T3" fmla="*/ 0 h 31"/>
                    <a:gd name="T4" fmla="*/ 0 w 35"/>
                    <a:gd name="T5" fmla="*/ 0 h 31"/>
                    <a:gd name="T6" fmla="*/ 0 w 35"/>
                    <a:gd name="T7" fmla="*/ 0 h 31"/>
                    <a:gd name="T8" fmla="*/ 0 w 35"/>
                    <a:gd name="T9" fmla="*/ 0 h 31"/>
                    <a:gd name="T10" fmla="*/ 0 w 35"/>
                    <a:gd name="T11" fmla="*/ 0 h 31"/>
                    <a:gd name="T12" fmla="*/ 0 w 35"/>
                    <a:gd name="T13" fmla="*/ 0 h 31"/>
                    <a:gd name="T14" fmla="*/ 0 w 35"/>
                    <a:gd name="T15" fmla="*/ 0 h 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5" h="31">
                      <a:moveTo>
                        <a:pt x="0" y="0"/>
                      </a:moveTo>
                      <a:lnTo>
                        <a:pt x="3" y="11"/>
                      </a:lnTo>
                      <a:lnTo>
                        <a:pt x="20" y="25"/>
                      </a:lnTo>
                      <a:lnTo>
                        <a:pt x="35" y="31"/>
                      </a:lnTo>
                      <a:lnTo>
                        <a:pt x="11" y="28"/>
                      </a:lnTo>
                      <a:lnTo>
                        <a:pt x="3" y="18"/>
                      </a:lnTo>
                      <a:lnTo>
                        <a:pt x="2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9" name="Freeform 78"/>
                <p:cNvSpPr>
                  <a:spLocks/>
                </p:cNvSpPr>
                <p:nvPr/>
              </p:nvSpPr>
              <p:spPr bwMode="auto">
                <a:xfrm>
                  <a:off x="2585" y="2116"/>
                  <a:ext cx="26" cy="21"/>
                </a:xfrm>
                <a:custGeom>
                  <a:avLst/>
                  <a:gdLst>
                    <a:gd name="T0" fmla="*/ 0 w 179"/>
                    <a:gd name="T1" fmla="*/ 0 h 141"/>
                    <a:gd name="T2" fmla="*/ 0 w 179"/>
                    <a:gd name="T3" fmla="*/ 0 h 141"/>
                    <a:gd name="T4" fmla="*/ 0 w 179"/>
                    <a:gd name="T5" fmla="*/ 0 h 141"/>
                    <a:gd name="T6" fmla="*/ 0 w 179"/>
                    <a:gd name="T7" fmla="*/ 0 h 141"/>
                    <a:gd name="T8" fmla="*/ 0 w 179"/>
                    <a:gd name="T9" fmla="*/ 0 h 141"/>
                    <a:gd name="T10" fmla="*/ 0 w 179"/>
                    <a:gd name="T11" fmla="*/ 0 h 141"/>
                    <a:gd name="T12" fmla="*/ 0 w 179"/>
                    <a:gd name="T13" fmla="*/ 0 h 14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79" h="141">
                      <a:moveTo>
                        <a:pt x="148" y="141"/>
                      </a:moveTo>
                      <a:lnTo>
                        <a:pt x="179" y="67"/>
                      </a:lnTo>
                      <a:lnTo>
                        <a:pt x="118" y="27"/>
                      </a:lnTo>
                      <a:lnTo>
                        <a:pt x="26" y="0"/>
                      </a:lnTo>
                      <a:lnTo>
                        <a:pt x="0" y="77"/>
                      </a:lnTo>
                      <a:lnTo>
                        <a:pt x="84" y="102"/>
                      </a:lnTo>
                      <a:lnTo>
                        <a:pt x="148" y="14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0" name="Oval 79"/>
                <p:cNvSpPr>
                  <a:spLocks noChangeArrowheads="1"/>
                </p:cNvSpPr>
                <p:nvPr/>
              </p:nvSpPr>
              <p:spPr bwMode="auto">
                <a:xfrm>
                  <a:off x="2601" y="2125"/>
                  <a:ext cx="6" cy="7"/>
                </a:xfrm>
                <a:prstGeom prst="ellipse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1" name="Freeform 80"/>
                <p:cNvSpPr>
                  <a:spLocks/>
                </p:cNvSpPr>
                <p:nvPr/>
              </p:nvSpPr>
              <p:spPr bwMode="auto">
                <a:xfrm>
                  <a:off x="2597" y="2127"/>
                  <a:ext cx="7" cy="14"/>
                </a:xfrm>
                <a:custGeom>
                  <a:avLst/>
                  <a:gdLst>
                    <a:gd name="T0" fmla="*/ 0 w 46"/>
                    <a:gd name="T1" fmla="*/ 0 h 100"/>
                    <a:gd name="T2" fmla="*/ 0 w 46"/>
                    <a:gd name="T3" fmla="*/ 0 h 100"/>
                    <a:gd name="T4" fmla="*/ 0 w 46"/>
                    <a:gd name="T5" fmla="*/ 0 h 100"/>
                    <a:gd name="T6" fmla="*/ 0 w 46"/>
                    <a:gd name="T7" fmla="*/ 0 h 100"/>
                    <a:gd name="T8" fmla="*/ 0 w 46"/>
                    <a:gd name="T9" fmla="*/ 0 h 100"/>
                    <a:gd name="T10" fmla="*/ 0 w 46"/>
                    <a:gd name="T11" fmla="*/ 0 h 100"/>
                    <a:gd name="T12" fmla="*/ 0 w 46"/>
                    <a:gd name="T13" fmla="*/ 0 h 100"/>
                    <a:gd name="T14" fmla="*/ 0 w 46"/>
                    <a:gd name="T15" fmla="*/ 0 h 100"/>
                    <a:gd name="T16" fmla="*/ 0 w 46"/>
                    <a:gd name="T17" fmla="*/ 0 h 100"/>
                    <a:gd name="T18" fmla="*/ 0 w 46"/>
                    <a:gd name="T19" fmla="*/ 0 h 100"/>
                    <a:gd name="T20" fmla="*/ 0 w 46"/>
                    <a:gd name="T21" fmla="*/ 0 h 100"/>
                    <a:gd name="T22" fmla="*/ 0 w 46"/>
                    <a:gd name="T23" fmla="*/ 0 h 100"/>
                    <a:gd name="T24" fmla="*/ 0 w 46"/>
                    <a:gd name="T25" fmla="*/ 0 h 100"/>
                    <a:gd name="T26" fmla="*/ 0 w 46"/>
                    <a:gd name="T27" fmla="*/ 0 h 100"/>
                    <a:gd name="T28" fmla="*/ 0 w 46"/>
                    <a:gd name="T29" fmla="*/ 0 h 100"/>
                    <a:gd name="T30" fmla="*/ 0 w 46"/>
                    <a:gd name="T31" fmla="*/ 0 h 10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6" h="100">
                      <a:moveTo>
                        <a:pt x="3" y="67"/>
                      </a:moveTo>
                      <a:lnTo>
                        <a:pt x="7" y="49"/>
                      </a:lnTo>
                      <a:lnTo>
                        <a:pt x="5" y="32"/>
                      </a:lnTo>
                      <a:lnTo>
                        <a:pt x="3" y="21"/>
                      </a:lnTo>
                      <a:lnTo>
                        <a:pt x="0" y="11"/>
                      </a:lnTo>
                      <a:lnTo>
                        <a:pt x="3" y="3"/>
                      </a:lnTo>
                      <a:lnTo>
                        <a:pt x="10" y="0"/>
                      </a:lnTo>
                      <a:lnTo>
                        <a:pt x="24" y="5"/>
                      </a:lnTo>
                      <a:lnTo>
                        <a:pt x="30" y="15"/>
                      </a:lnTo>
                      <a:lnTo>
                        <a:pt x="33" y="24"/>
                      </a:lnTo>
                      <a:lnTo>
                        <a:pt x="35" y="35"/>
                      </a:lnTo>
                      <a:lnTo>
                        <a:pt x="36" y="52"/>
                      </a:lnTo>
                      <a:lnTo>
                        <a:pt x="46" y="71"/>
                      </a:lnTo>
                      <a:lnTo>
                        <a:pt x="21" y="100"/>
                      </a:lnTo>
                      <a:lnTo>
                        <a:pt x="10" y="92"/>
                      </a:lnTo>
                      <a:lnTo>
                        <a:pt x="3" y="67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2" name="Freeform 81"/>
                <p:cNvSpPr>
                  <a:spLocks/>
                </p:cNvSpPr>
                <p:nvPr/>
              </p:nvSpPr>
              <p:spPr bwMode="auto">
                <a:xfrm>
                  <a:off x="2600" y="2137"/>
                  <a:ext cx="4" cy="4"/>
                </a:xfrm>
                <a:custGeom>
                  <a:avLst/>
                  <a:gdLst>
                    <a:gd name="T0" fmla="*/ 0 w 31"/>
                    <a:gd name="T1" fmla="*/ 0 h 31"/>
                    <a:gd name="T2" fmla="*/ 0 w 31"/>
                    <a:gd name="T3" fmla="*/ 0 h 31"/>
                    <a:gd name="T4" fmla="*/ 0 w 31"/>
                    <a:gd name="T5" fmla="*/ 0 h 31"/>
                    <a:gd name="T6" fmla="*/ 0 w 31"/>
                    <a:gd name="T7" fmla="*/ 0 h 31"/>
                    <a:gd name="T8" fmla="*/ 0 w 31"/>
                    <a:gd name="T9" fmla="*/ 0 h 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1" h="31">
                      <a:moveTo>
                        <a:pt x="21" y="0"/>
                      </a:moveTo>
                      <a:lnTo>
                        <a:pt x="31" y="4"/>
                      </a:lnTo>
                      <a:lnTo>
                        <a:pt x="8" y="31"/>
                      </a:lnTo>
                      <a:lnTo>
                        <a:pt x="0" y="23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3" name="Freeform 82"/>
                <p:cNvSpPr>
                  <a:spLocks/>
                </p:cNvSpPr>
                <p:nvPr/>
              </p:nvSpPr>
              <p:spPr bwMode="auto">
                <a:xfrm>
                  <a:off x="2607" y="2120"/>
                  <a:ext cx="6" cy="12"/>
                </a:xfrm>
                <a:custGeom>
                  <a:avLst/>
                  <a:gdLst>
                    <a:gd name="T0" fmla="*/ 0 w 42"/>
                    <a:gd name="T1" fmla="*/ 0 h 87"/>
                    <a:gd name="T2" fmla="*/ 0 w 42"/>
                    <a:gd name="T3" fmla="*/ 0 h 87"/>
                    <a:gd name="T4" fmla="*/ 0 w 42"/>
                    <a:gd name="T5" fmla="*/ 0 h 87"/>
                    <a:gd name="T6" fmla="*/ 0 w 42"/>
                    <a:gd name="T7" fmla="*/ 0 h 87"/>
                    <a:gd name="T8" fmla="*/ 0 w 42"/>
                    <a:gd name="T9" fmla="*/ 0 h 87"/>
                    <a:gd name="T10" fmla="*/ 0 w 42"/>
                    <a:gd name="T11" fmla="*/ 0 h 87"/>
                    <a:gd name="T12" fmla="*/ 0 w 42"/>
                    <a:gd name="T13" fmla="*/ 0 h 87"/>
                    <a:gd name="T14" fmla="*/ 0 w 42"/>
                    <a:gd name="T15" fmla="*/ 0 h 87"/>
                    <a:gd name="T16" fmla="*/ 0 w 42"/>
                    <a:gd name="T17" fmla="*/ 0 h 87"/>
                    <a:gd name="T18" fmla="*/ 0 w 42"/>
                    <a:gd name="T19" fmla="*/ 0 h 87"/>
                    <a:gd name="T20" fmla="*/ 0 w 42"/>
                    <a:gd name="T21" fmla="*/ 0 h 87"/>
                    <a:gd name="T22" fmla="*/ 0 w 42"/>
                    <a:gd name="T23" fmla="*/ 0 h 87"/>
                    <a:gd name="T24" fmla="*/ 0 w 42"/>
                    <a:gd name="T25" fmla="*/ 0 h 87"/>
                    <a:gd name="T26" fmla="*/ 0 w 42"/>
                    <a:gd name="T27" fmla="*/ 0 h 87"/>
                    <a:gd name="T28" fmla="*/ 0 w 42"/>
                    <a:gd name="T29" fmla="*/ 0 h 87"/>
                    <a:gd name="T30" fmla="*/ 0 w 42"/>
                    <a:gd name="T31" fmla="*/ 0 h 87"/>
                    <a:gd name="T32" fmla="*/ 0 w 42"/>
                    <a:gd name="T33" fmla="*/ 0 h 87"/>
                    <a:gd name="T34" fmla="*/ 0 w 42"/>
                    <a:gd name="T35" fmla="*/ 0 h 87"/>
                    <a:gd name="T36" fmla="*/ 0 w 42"/>
                    <a:gd name="T37" fmla="*/ 0 h 8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42" h="87">
                      <a:moveTo>
                        <a:pt x="0" y="21"/>
                      </a:moveTo>
                      <a:lnTo>
                        <a:pt x="3" y="39"/>
                      </a:lnTo>
                      <a:lnTo>
                        <a:pt x="5" y="46"/>
                      </a:lnTo>
                      <a:lnTo>
                        <a:pt x="6" y="57"/>
                      </a:lnTo>
                      <a:lnTo>
                        <a:pt x="4" y="66"/>
                      </a:lnTo>
                      <a:lnTo>
                        <a:pt x="6" y="76"/>
                      </a:lnTo>
                      <a:lnTo>
                        <a:pt x="12" y="85"/>
                      </a:lnTo>
                      <a:lnTo>
                        <a:pt x="18" y="86"/>
                      </a:lnTo>
                      <a:lnTo>
                        <a:pt x="29" y="87"/>
                      </a:lnTo>
                      <a:lnTo>
                        <a:pt x="37" y="82"/>
                      </a:lnTo>
                      <a:lnTo>
                        <a:pt x="40" y="79"/>
                      </a:lnTo>
                      <a:lnTo>
                        <a:pt x="42" y="70"/>
                      </a:lnTo>
                      <a:lnTo>
                        <a:pt x="42" y="53"/>
                      </a:lnTo>
                      <a:lnTo>
                        <a:pt x="42" y="43"/>
                      </a:lnTo>
                      <a:lnTo>
                        <a:pt x="40" y="29"/>
                      </a:lnTo>
                      <a:lnTo>
                        <a:pt x="38" y="20"/>
                      </a:lnTo>
                      <a:lnTo>
                        <a:pt x="31" y="0"/>
                      </a:lnTo>
                      <a:lnTo>
                        <a:pt x="6" y="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4" name="Freeform 83"/>
                <p:cNvSpPr>
                  <a:spLocks/>
                </p:cNvSpPr>
                <p:nvPr/>
              </p:nvSpPr>
              <p:spPr bwMode="auto">
                <a:xfrm>
                  <a:off x="2609" y="2128"/>
                  <a:ext cx="3" cy="3"/>
                </a:xfrm>
                <a:custGeom>
                  <a:avLst/>
                  <a:gdLst>
                    <a:gd name="T0" fmla="*/ 0 w 21"/>
                    <a:gd name="T1" fmla="*/ 0 h 19"/>
                    <a:gd name="T2" fmla="*/ 0 w 21"/>
                    <a:gd name="T3" fmla="*/ 0 h 19"/>
                    <a:gd name="T4" fmla="*/ 0 w 21"/>
                    <a:gd name="T5" fmla="*/ 0 h 19"/>
                    <a:gd name="T6" fmla="*/ 0 w 21"/>
                    <a:gd name="T7" fmla="*/ 0 h 19"/>
                    <a:gd name="T8" fmla="*/ 0 w 21"/>
                    <a:gd name="T9" fmla="*/ 0 h 19"/>
                    <a:gd name="T10" fmla="*/ 0 w 21"/>
                    <a:gd name="T11" fmla="*/ 0 h 19"/>
                    <a:gd name="T12" fmla="*/ 0 w 21"/>
                    <a:gd name="T13" fmla="*/ 0 h 19"/>
                    <a:gd name="T14" fmla="*/ 0 w 21"/>
                    <a:gd name="T15" fmla="*/ 0 h 1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" h="19">
                      <a:moveTo>
                        <a:pt x="21" y="6"/>
                      </a:moveTo>
                      <a:lnTo>
                        <a:pt x="11" y="0"/>
                      </a:lnTo>
                      <a:lnTo>
                        <a:pt x="3" y="1"/>
                      </a:lnTo>
                      <a:lnTo>
                        <a:pt x="0" y="6"/>
                      </a:lnTo>
                      <a:lnTo>
                        <a:pt x="1" y="19"/>
                      </a:lnTo>
                      <a:lnTo>
                        <a:pt x="3" y="8"/>
                      </a:lnTo>
                      <a:lnTo>
                        <a:pt x="5" y="5"/>
                      </a:lnTo>
                      <a:lnTo>
                        <a:pt x="21" y="6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12" name="Group 84"/>
              <p:cNvGrpSpPr>
                <a:grpSpLocks/>
              </p:cNvGrpSpPr>
              <p:nvPr/>
            </p:nvGrpSpPr>
            <p:grpSpPr bwMode="auto">
              <a:xfrm flipH="1">
                <a:off x="3535" y="3121"/>
                <a:ext cx="220" cy="111"/>
                <a:chOff x="2647" y="2440"/>
                <a:chExt cx="88" cy="46"/>
              </a:xfrm>
            </p:grpSpPr>
            <p:sp>
              <p:nvSpPr>
                <p:cNvPr id="75" name="Freeform 85"/>
                <p:cNvSpPr>
                  <a:spLocks/>
                </p:cNvSpPr>
                <p:nvPr/>
              </p:nvSpPr>
              <p:spPr bwMode="auto">
                <a:xfrm>
                  <a:off x="2647" y="2440"/>
                  <a:ext cx="88" cy="46"/>
                </a:xfrm>
                <a:custGeom>
                  <a:avLst/>
                  <a:gdLst>
                    <a:gd name="T0" fmla="*/ 0 w 616"/>
                    <a:gd name="T1" fmla="*/ 0 h 319"/>
                    <a:gd name="T2" fmla="*/ 0 w 616"/>
                    <a:gd name="T3" fmla="*/ 0 h 319"/>
                    <a:gd name="T4" fmla="*/ 0 w 616"/>
                    <a:gd name="T5" fmla="*/ 0 h 319"/>
                    <a:gd name="T6" fmla="*/ 0 w 616"/>
                    <a:gd name="T7" fmla="*/ 0 h 319"/>
                    <a:gd name="T8" fmla="*/ 0 w 616"/>
                    <a:gd name="T9" fmla="*/ 0 h 319"/>
                    <a:gd name="T10" fmla="*/ 0 w 616"/>
                    <a:gd name="T11" fmla="*/ 0 h 319"/>
                    <a:gd name="T12" fmla="*/ 0 w 616"/>
                    <a:gd name="T13" fmla="*/ 0 h 319"/>
                    <a:gd name="T14" fmla="*/ 0 w 616"/>
                    <a:gd name="T15" fmla="*/ 0 h 319"/>
                    <a:gd name="T16" fmla="*/ 0 w 616"/>
                    <a:gd name="T17" fmla="*/ 0 h 319"/>
                    <a:gd name="T18" fmla="*/ 0 w 616"/>
                    <a:gd name="T19" fmla="*/ 0 h 319"/>
                    <a:gd name="T20" fmla="*/ 0 w 616"/>
                    <a:gd name="T21" fmla="*/ 0 h 319"/>
                    <a:gd name="T22" fmla="*/ 0 w 616"/>
                    <a:gd name="T23" fmla="*/ 0 h 319"/>
                    <a:gd name="T24" fmla="*/ 0 w 616"/>
                    <a:gd name="T25" fmla="*/ 0 h 319"/>
                    <a:gd name="T26" fmla="*/ 0 w 616"/>
                    <a:gd name="T27" fmla="*/ 0 h 319"/>
                    <a:gd name="T28" fmla="*/ 0 w 616"/>
                    <a:gd name="T29" fmla="*/ 0 h 319"/>
                    <a:gd name="T30" fmla="*/ 0 w 616"/>
                    <a:gd name="T31" fmla="*/ 0 h 319"/>
                    <a:gd name="T32" fmla="*/ 0 w 616"/>
                    <a:gd name="T33" fmla="*/ 0 h 319"/>
                    <a:gd name="T34" fmla="*/ 0 w 616"/>
                    <a:gd name="T35" fmla="*/ 0 h 319"/>
                    <a:gd name="T36" fmla="*/ 0 w 616"/>
                    <a:gd name="T37" fmla="*/ 0 h 319"/>
                    <a:gd name="T38" fmla="*/ 0 w 616"/>
                    <a:gd name="T39" fmla="*/ 0 h 319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0" t="0" r="r" b="b"/>
                  <a:pathLst>
                    <a:path w="616" h="319">
                      <a:moveTo>
                        <a:pt x="249" y="10"/>
                      </a:moveTo>
                      <a:lnTo>
                        <a:pt x="244" y="93"/>
                      </a:lnTo>
                      <a:lnTo>
                        <a:pt x="406" y="170"/>
                      </a:lnTo>
                      <a:lnTo>
                        <a:pt x="541" y="203"/>
                      </a:lnTo>
                      <a:lnTo>
                        <a:pt x="616" y="237"/>
                      </a:lnTo>
                      <a:lnTo>
                        <a:pt x="612" y="281"/>
                      </a:lnTo>
                      <a:lnTo>
                        <a:pt x="515" y="308"/>
                      </a:lnTo>
                      <a:lnTo>
                        <a:pt x="368" y="319"/>
                      </a:lnTo>
                      <a:lnTo>
                        <a:pt x="244" y="297"/>
                      </a:lnTo>
                      <a:lnTo>
                        <a:pt x="167" y="276"/>
                      </a:lnTo>
                      <a:lnTo>
                        <a:pt x="163" y="300"/>
                      </a:lnTo>
                      <a:lnTo>
                        <a:pt x="66" y="297"/>
                      </a:lnTo>
                      <a:lnTo>
                        <a:pt x="6" y="286"/>
                      </a:lnTo>
                      <a:lnTo>
                        <a:pt x="6" y="243"/>
                      </a:lnTo>
                      <a:lnTo>
                        <a:pt x="0" y="217"/>
                      </a:lnTo>
                      <a:lnTo>
                        <a:pt x="0" y="156"/>
                      </a:lnTo>
                      <a:lnTo>
                        <a:pt x="16" y="121"/>
                      </a:lnTo>
                      <a:lnTo>
                        <a:pt x="47" y="82"/>
                      </a:lnTo>
                      <a:lnTo>
                        <a:pt x="53" y="0"/>
                      </a:lnTo>
                      <a:lnTo>
                        <a:pt x="249" y="1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6" name="Freeform 86"/>
                <p:cNvSpPr>
                  <a:spLocks/>
                </p:cNvSpPr>
                <p:nvPr/>
              </p:nvSpPr>
              <p:spPr bwMode="auto">
                <a:xfrm>
                  <a:off x="2677" y="2457"/>
                  <a:ext cx="26" cy="14"/>
                </a:xfrm>
                <a:custGeom>
                  <a:avLst/>
                  <a:gdLst>
                    <a:gd name="T0" fmla="*/ 0 w 185"/>
                    <a:gd name="T1" fmla="*/ 0 h 99"/>
                    <a:gd name="T2" fmla="*/ 0 w 185"/>
                    <a:gd name="T3" fmla="*/ 0 h 99"/>
                    <a:gd name="T4" fmla="*/ 0 w 185"/>
                    <a:gd name="T5" fmla="*/ 0 h 99"/>
                    <a:gd name="T6" fmla="*/ 0 w 185"/>
                    <a:gd name="T7" fmla="*/ 0 h 99"/>
                    <a:gd name="T8" fmla="*/ 0 w 185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5" h="99">
                      <a:moveTo>
                        <a:pt x="47" y="0"/>
                      </a:moveTo>
                      <a:lnTo>
                        <a:pt x="0" y="52"/>
                      </a:lnTo>
                      <a:lnTo>
                        <a:pt x="166" y="99"/>
                      </a:lnTo>
                      <a:lnTo>
                        <a:pt x="185" y="63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7" name="Freeform 87"/>
                <p:cNvSpPr>
                  <a:spLocks/>
                </p:cNvSpPr>
                <p:nvPr/>
              </p:nvSpPr>
              <p:spPr bwMode="auto">
                <a:xfrm>
                  <a:off x="2703" y="2467"/>
                  <a:ext cx="30" cy="8"/>
                </a:xfrm>
                <a:custGeom>
                  <a:avLst/>
                  <a:gdLst>
                    <a:gd name="T0" fmla="*/ 0 w 209"/>
                    <a:gd name="T1" fmla="*/ 0 h 61"/>
                    <a:gd name="T2" fmla="*/ 0 w 209"/>
                    <a:gd name="T3" fmla="*/ 0 h 61"/>
                    <a:gd name="T4" fmla="*/ 0 w 209"/>
                    <a:gd name="T5" fmla="*/ 0 h 61"/>
                    <a:gd name="T6" fmla="*/ 0 w 209"/>
                    <a:gd name="T7" fmla="*/ 0 h 61"/>
                    <a:gd name="T8" fmla="*/ 0 w 209"/>
                    <a:gd name="T9" fmla="*/ 0 h 61"/>
                    <a:gd name="T10" fmla="*/ 0 w 209"/>
                    <a:gd name="T11" fmla="*/ 0 h 61"/>
                    <a:gd name="T12" fmla="*/ 0 w 209"/>
                    <a:gd name="T13" fmla="*/ 0 h 6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09" h="61">
                      <a:moveTo>
                        <a:pt x="25" y="0"/>
                      </a:moveTo>
                      <a:lnTo>
                        <a:pt x="0" y="29"/>
                      </a:lnTo>
                      <a:lnTo>
                        <a:pt x="103" y="56"/>
                      </a:lnTo>
                      <a:lnTo>
                        <a:pt x="151" y="61"/>
                      </a:lnTo>
                      <a:lnTo>
                        <a:pt x="209" y="58"/>
                      </a:lnTo>
                      <a:lnTo>
                        <a:pt x="148" y="27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8" name="Freeform 88"/>
                <p:cNvSpPr>
                  <a:spLocks/>
                </p:cNvSpPr>
                <p:nvPr/>
              </p:nvSpPr>
              <p:spPr bwMode="auto">
                <a:xfrm>
                  <a:off x="2648" y="2457"/>
                  <a:ext cx="85" cy="27"/>
                </a:xfrm>
                <a:custGeom>
                  <a:avLst/>
                  <a:gdLst>
                    <a:gd name="T0" fmla="*/ 0 w 597"/>
                    <a:gd name="T1" fmla="*/ 0 h 188"/>
                    <a:gd name="T2" fmla="*/ 0 w 597"/>
                    <a:gd name="T3" fmla="*/ 0 h 188"/>
                    <a:gd name="T4" fmla="*/ 0 w 597"/>
                    <a:gd name="T5" fmla="*/ 0 h 188"/>
                    <a:gd name="T6" fmla="*/ 0 w 597"/>
                    <a:gd name="T7" fmla="*/ 0 h 188"/>
                    <a:gd name="T8" fmla="*/ 0 w 597"/>
                    <a:gd name="T9" fmla="*/ 0 h 188"/>
                    <a:gd name="T10" fmla="*/ 0 w 597"/>
                    <a:gd name="T11" fmla="*/ 0 h 188"/>
                    <a:gd name="T12" fmla="*/ 0 w 597"/>
                    <a:gd name="T13" fmla="*/ 0 h 188"/>
                    <a:gd name="T14" fmla="*/ 0 w 597"/>
                    <a:gd name="T15" fmla="*/ 0 h 188"/>
                    <a:gd name="T16" fmla="*/ 0 w 597"/>
                    <a:gd name="T17" fmla="*/ 0 h 188"/>
                    <a:gd name="T18" fmla="*/ 0 w 597"/>
                    <a:gd name="T19" fmla="*/ 0 h 188"/>
                    <a:gd name="T20" fmla="*/ 0 w 597"/>
                    <a:gd name="T21" fmla="*/ 0 h 188"/>
                    <a:gd name="T22" fmla="*/ 0 w 597"/>
                    <a:gd name="T23" fmla="*/ 0 h 188"/>
                    <a:gd name="T24" fmla="*/ 0 w 597"/>
                    <a:gd name="T25" fmla="*/ 0 h 188"/>
                    <a:gd name="T26" fmla="*/ 0 w 597"/>
                    <a:gd name="T27" fmla="*/ 0 h 188"/>
                    <a:gd name="T28" fmla="*/ 0 w 597"/>
                    <a:gd name="T29" fmla="*/ 0 h 188"/>
                    <a:gd name="T30" fmla="*/ 0 w 597"/>
                    <a:gd name="T31" fmla="*/ 0 h 188"/>
                    <a:gd name="T32" fmla="*/ 0 w 597"/>
                    <a:gd name="T33" fmla="*/ 0 h 188"/>
                    <a:gd name="T34" fmla="*/ 0 w 597"/>
                    <a:gd name="T35" fmla="*/ 0 h 188"/>
                    <a:gd name="T36" fmla="*/ 0 w 597"/>
                    <a:gd name="T37" fmla="*/ 0 h 1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597" h="188">
                      <a:moveTo>
                        <a:pt x="597" y="160"/>
                      </a:moveTo>
                      <a:lnTo>
                        <a:pt x="597" y="131"/>
                      </a:lnTo>
                      <a:lnTo>
                        <a:pt x="519" y="139"/>
                      </a:lnTo>
                      <a:lnTo>
                        <a:pt x="394" y="121"/>
                      </a:lnTo>
                      <a:lnTo>
                        <a:pt x="321" y="104"/>
                      </a:lnTo>
                      <a:lnTo>
                        <a:pt x="183" y="59"/>
                      </a:lnTo>
                      <a:lnTo>
                        <a:pt x="124" y="52"/>
                      </a:lnTo>
                      <a:lnTo>
                        <a:pt x="65" y="31"/>
                      </a:lnTo>
                      <a:lnTo>
                        <a:pt x="35" y="0"/>
                      </a:lnTo>
                      <a:lnTo>
                        <a:pt x="0" y="39"/>
                      </a:lnTo>
                      <a:lnTo>
                        <a:pt x="0" y="119"/>
                      </a:lnTo>
                      <a:lnTo>
                        <a:pt x="43" y="131"/>
                      </a:lnTo>
                      <a:lnTo>
                        <a:pt x="151" y="145"/>
                      </a:lnTo>
                      <a:lnTo>
                        <a:pt x="194" y="150"/>
                      </a:lnTo>
                      <a:lnTo>
                        <a:pt x="265" y="176"/>
                      </a:lnTo>
                      <a:lnTo>
                        <a:pt x="346" y="188"/>
                      </a:lnTo>
                      <a:lnTo>
                        <a:pt x="403" y="188"/>
                      </a:lnTo>
                      <a:lnTo>
                        <a:pt x="492" y="188"/>
                      </a:lnTo>
                      <a:lnTo>
                        <a:pt x="597" y="16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9" name="Freeform 89"/>
                <p:cNvSpPr>
                  <a:spLocks/>
                </p:cNvSpPr>
                <p:nvPr/>
              </p:nvSpPr>
              <p:spPr bwMode="auto">
                <a:xfrm>
                  <a:off x="2654" y="2441"/>
                  <a:ext cx="28" cy="22"/>
                </a:xfrm>
                <a:custGeom>
                  <a:avLst/>
                  <a:gdLst>
                    <a:gd name="T0" fmla="*/ 0 w 196"/>
                    <a:gd name="T1" fmla="*/ 0 h 154"/>
                    <a:gd name="T2" fmla="*/ 0 w 196"/>
                    <a:gd name="T3" fmla="*/ 0 h 154"/>
                    <a:gd name="T4" fmla="*/ 0 w 196"/>
                    <a:gd name="T5" fmla="*/ 0 h 154"/>
                    <a:gd name="T6" fmla="*/ 0 w 196"/>
                    <a:gd name="T7" fmla="*/ 0 h 154"/>
                    <a:gd name="T8" fmla="*/ 0 w 196"/>
                    <a:gd name="T9" fmla="*/ 0 h 154"/>
                    <a:gd name="T10" fmla="*/ 0 w 196"/>
                    <a:gd name="T11" fmla="*/ 0 h 154"/>
                    <a:gd name="T12" fmla="*/ 0 w 196"/>
                    <a:gd name="T13" fmla="*/ 0 h 154"/>
                    <a:gd name="T14" fmla="*/ 0 w 196"/>
                    <a:gd name="T15" fmla="*/ 0 h 154"/>
                    <a:gd name="T16" fmla="*/ 0 w 196"/>
                    <a:gd name="T17" fmla="*/ 0 h 154"/>
                    <a:gd name="T18" fmla="*/ 0 w 196"/>
                    <a:gd name="T19" fmla="*/ 0 h 1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96" h="154">
                      <a:moveTo>
                        <a:pt x="191" y="11"/>
                      </a:moveTo>
                      <a:lnTo>
                        <a:pt x="185" y="86"/>
                      </a:lnTo>
                      <a:lnTo>
                        <a:pt x="196" y="103"/>
                      </a:lnTo>
                      <a:lnTo>
                        <a:pt x="152" y="154"/>
                      </a:lnTo>
                      <a:lnTo>
                        <a:pt x="92" y="154"/>
                      </a:lnTo>
                      <a:lnTo>
                        <a:pt x="24" y="131"/>
                      </a:lnTo>
                      <a:lnTo>
                        <a:pt x="0" y="101"/>
                      </a:lnTo>
                      <a:lnTo>
                        <a:pt x="14" y="80"/>
                      </a:lnTo>
                      <a:lnTo>
                        <a:pt x="18" y="0"/>
                      </a:lnTo>
                      <a:lnTo>
                        <a:pt x="191" y="11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13" name="Group 90"/>
              <p:cNvGrpSpPr>
                <a:grpSpLocks/>
              </p:cNvGrpSpPr>
              <p:nvPr/>
            </p:nvGrpSpPr>
            <p:grpSpPr bwMode="auto">
              <a:xfrm flipH="1">
                <a:off x="3658" y="2929"/>
                <a:ext cx="92" cy="221"/>
                <a:chOff x="2649" y="2361"/>
                <a:chExt cx="37" cy="91"/>
              </a:xfrm>
            </p:grpSpPr>
            <p:sp>
              <p:nvSpPr>
                <p:cNvPr id="73" name="Freeform 91"/>
                <p:cNvSpPr>
                  <a:spLocks/>
                </p:cNvSpPr>
                <p:nvPr/>
              </p:nvSpPr>
              <p:spPr bwMode="auto">
                <a:xfrm>
                  <a:off x="2649" y="2361"/>
                  <a:ext cx="37" cy="91"/>
                </a:xfrm>
                <a:custGeom>
                  <a:avLst/>
                  <a:gdLst>
                    <a:gd name="T0" fmla="*/ 0 w 260"/>
                    <a:gd name="T1" fmla="*/ 0 h 637"/>
                    <a:gd name="T2" fmla="*/ 0 w 260"/>
                    <a:gd name="T3" fmla="*/ 0 h 637"/>
                    <a:gd name="T4" fmla="*/ 0 w 260"/>
                    <a:gd name="T5" fmla="*/ 0 h 637"/>
                    <a:gd name="T6" fmla="*/ 0 w 260"/>
                    <a:gd name="T7" fmla="*/ 0 h 637"/>
                    <a:gd name="T8" fmla="*/ 0 w 260"/>
                    <a:gd name="T9" fmla="*/ 0 h 637"/>
                    <a:gd name="T10" fmla="*/ 0 w 260"/>
                    <a:gd name="T11" fmla="*/ 0 h 637"/>
                    <a:gd name="T12" fmla="*/ 0 w 260"/>
                    <a:gd name="T13" fmla="*/ 0 h 637"/>
                    <a:gd name="T14" fmla="*/ 0 w 260"/>
                    <a:gd name="T15" fmla="*/ 0 h 6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60" h="637">
                      <a:moveTo>
                        <a:pt x="21" y="14"/>
                      </a:moveTo>
                      <a:lnTo>
                        <a:pt x="5" y="230"/>
                      </a:lnTo>
                      <a:lnTo>
                        <a:pt x="9" y="408"/>
                      </a:lnTo>
                      <a:lnTo>
                        <a:pt x="0" y="608"/>
                      </a:lnTo>
                      <a:lnTo>
                        <a:pt x="128" y="637"/>
                      </a:lnTo>
                      <a:lnTo>
                        <a:pt x="252" y="637"/>
                      </a:lnTo>
                      <a:lnTo>
                        <a:pt x="260" y="0"/>
                      </a:lnTo>
                      <a:lnTo>
                        <a:pt x="21" y="14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4" name="Freeform 92"/>
                <p:cNvSpPr>
                  <a:spLocks/>
                </p:cNvSpPr>
                <p:nvPr/>
              </p:nvSpPr>
              <p:spPr bwMode="auto">
                <a:xfrm>
                  <a:off x="2652" y="2362"/>
                  <a:ext cx="32" cy="87"/>
                </a:xfrm>
                <a:custGeom>
                  <a:avLst/>
                  <a:gdLst>
                    <a:gd name="T0" fmla="*/ 0 w 225"/>
                    <a:gd name="T1" fmla="*/ 0 h 612"/>
                    <a:gd name="T2" fmla="*/ 0 w 225"/>
                    <a:gd name="T3" fmla="*/ 0 h 612"/>
                    <a:gd name="T4" fmla="*/ 0 w 225"/>
                    <a:gd name="T5" fmla="*/ 0 h 612"/>
                    <a:gd name="T6" fmla="*/ 0 w 225"/>
                    <a:gd name="T7" fmla="*/ 0 h 612"/>
                    <a:gd name="T8" fmla="*/ 0 w 225"/>
                    <a:gd name="T9" fmla="*/ 0 h 612"/>
                    <a:gd name="T10" fmla="*/ 0 w 225"/>
                    <a:gd name="T11" fmla="*/ 0 h 612"/>
                    <a:gd name="T12" fmla="*/ 0 w 225"/>
                    <a:gd name="T13" fmla="*/ 0 h 612"/>
                    <a:gd name="T14" fmla="*/ 0 w 225"/>
                    <a:gd name="T15" fmla="*/ 0 h 61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25" h="612">
                      <a:moveTo>
                        <a:pt x="20" y="20"/>
                      </a:moveTo>
                      <a:lnTo>
                        <a:pt x="0" y="201"/>
                      </a:lnTo>
                      <a:lnTo>
                        <a:pt x="4" y="346"/>
                      </a:lnTo>
                      <a:lnTo>
                        <a:pt x="4" y="569"/>
                      </a:lnTo>
                      <a:lnTo>
                        <a:pt x="114" y="612"/>
                      </a:lnTo>
                      <a:lnTo>
                        <a:pt x="212" y="612"/>
                      </a:lnTo>
                      <a:lnTo>
                        <a:pt x="225" y="0"/>
                      </a:lnTo>
                      <a:lnTo>
                        <a:pt x="20" y="2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14" name="Group 93"/>
              <p:cNvGrpSpPr>
                <a:grpSpLocks/>
              </p:cNvGrpSpPr>
              <p:nvPr/>
            </p:nvGrpSpPr>
            <p:grpSpPr bwMode="auto">
              <a:xfrm flipH="1">
                <a:off x="3477" y="3152"/>
                <a:ext cx="226" cy="112"/>
                <a:chOff x="2668" y="2453"/>
                <a:chExt cx="90" cy="46"/>
              </a:xfrm>
            </p:grpSpPr>
            <p:sp>
              <p:nvSpPr>
                <p:cNvPr id="68" name="Freeform 94"/>
                <p:cNvSpPr>
                  <a:spLocks/>
                </p:cNvSpPr>
                <p:nvPr/>
              </p:nvSpPr>
              <p:spPr bwMode="auto">
                <a:xfrm>
                  <a:off x="2668" y="2453"/>
                  <a:ext cx="90" cy="46"/>
                </a:xfrm>
                <a:custGeom>
                  <a:avLst/>
                  <a:gdLst>
                    <a:gd name="T0" fmla="*/ 0 w 627"/>
                    <a:gd name="T1" fmla="*/ 0 h 320"/>
                    <a:gd name="T2" fmla="*/ 0 w 627"/>
                    <a:gd name="T3" fmla="*/ 0 h 320"/>
                    <a:gd name="T4" fmla="*/ 0 w 627"/>
                    <a:gd name="T5" fmla="*/ 0 h 320"/>
                    <a:gd name="T6" fmla="*/ 0 w 627"/>
                    <a:gd name="T7" fmla="*/ 0 h 320"/>
                    <a:gd name="T8" fmla="*/ 0 w 627"/>
                    <a:gd name="T9" fmla="*/ 0 h 320"/>
                    <a:gd name="T10" fmla="*/ 0 w 627"/>
                    <a:gd name="T11" fmla="*/ 0 h 320"/>
                    <a:gd name="T12" fmla="*/ 0 w 627"/>
                    <a:gd name="T13" fmla="*/ 0 h 320"/>
                    <a:gd name="T14" fmla="*/ 0 w 627"/>
                    <a:gd name="T15" fmla="*/ 0 h 320"/>
                    <a:gd name="T16" fmla="*/ 0 w 627"/>
                    <a:gd name="T17" fmla="*/ 0 h 320"/>
                    <a:gd name="T18" fmla="*/ 0 w 627"/>
                    <a:gd name="T19" fmla="*/ 0 h 320"/>
                    <a:gd name="T20" fmla="*/ 0 w 627"/>
                    <a:gd name="T21" fmla="*/ 0 h 320"/>
                    <a:gd name="T22" fmla="*/ 0 w 627"/>
                    <a:gd name="T23" fmla="*/ 0 h 320"/>
                    <a:gd name="T24" fmla="*/ 0 w 627"/>
                    <a:gd name="T25" fmla="*/ 0 h 320"/>
                    <a:gd name="T26" fmla="*/ 0 w 627"/>
                    <a:gd name="T27" fmla="*/ 0 h 320"/>
                    <a:gd name="T28" fmla="*/ 0 w 627"/>
                    <a:gd name="T29" fmla="*/ 0 h 320"/>
                    <a:gd name="T30" fmla="*/ 0 w 627"/>
                    <a:gd name="T31" fmla="*/ 0 h 320"/>
                    <a:gd name="T32" fmla="*/ 0 w 627"/>
                    <a:gd name="T33" fmla="*/ 0 h 320"/>
                    <a:gd name="T34" fmla="*/ 0 w 627"/>
                    <a:gd name="T35" fmla="*/ 0 h 320"/>
                    <a:gd name="T36" fmla="*/ 0 w 627"/>
                    <a:gd name="T37" fmla="*/ 0 h 320"/>
                    <a:gd name="T38" fmla="*/ 0 w 627"/>
                    <a:gd name="T39" fmla="*/ 0 h 320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0" t="0" r="r" b="b"/>
                  <a:pathLst>
                    <a:path w="627" h="320">
                      <a:moveTo>
                        <a:pt x="255" y="12"/>
                      </a:moveTo>
                      <a:lnTo>
                        <a:pt x="249" y="93"/>
                      </a:lnTo>
                      <a:lnTo>
                        <a:pt x="413" y="171"/>
                      </a:lnTo>
                      <a:lnTo>
                        <a:pt x="551" y="204"/>
                      </a:lnTo>
                      <a:lnTo>
                        <a:pt x="627" y="237"/>
                      </a:lnTo>
                      <a:lnTo>
                        <a:pt x="623" y="282"/>
                      </a:lnTo>
                      <a:lnTo>
                        <a:pt x="524" y="309"/>
                      </a:lnTo>
                      <a:lnTo>
                        <a:pt x="375" y="320"/>
                      </a:lnTo>
                      <a:lnTo>
                        <a:pt x="249" y="298"/>
                      </a:lnTo>
                      <a:lnTo>
                        <a:pt x="173" y="276"/>
                      </a:lnTo>
                      <a:lnTo>
                        <a:pt x="168" y="300"/>
                      </a:lnTo>
                      <a:lnTo>
                        <a:pt x="68" y="298"/>
                      </a:lnTo>
                      <a:lnTo>
                        <a:pt x="7" y="287"/>
                      </a:lnTo>
                      <a:lnTo>
                        <a:pt x="7" y="243"/>
                      </a:lnTo>
                      <a:lnTo>
                        <a:pt x="0" y="218"/>
                      </a:lnTo>
                      <a:lnTo>
                        <a:pt x="0" y="156"/>
                      </a:lnTo>
                      <a:lnTo>
                        <a:pt x="19" y="122"/>
                      </a:lnTo>
                      <a:lnTo>
                        <a:pt x="50" y="84"/>
                      </a:lnTo>
                      <a:lnTo>
                        <a:pt x="57" y="0"/>
                      </a:lnTo>
                      <a:lnTo>
                        <a:pt x="255" y="1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" name="Freeform 95"/>
                <p:cNvSpPr>
                  <a:spLocks/>
                </p:cNvSpPr>
                <p:nvPr/>
              </p:nvSpPr>
              <p:spPr bwMode="auto">
                <a:xfrm>
                  <a:off x="2698" y="2470"/>
                  <a:ext cx="27" cy="14"/>
                </a:xfrm>
                <a:custGeom>
                  <a:avLst/>
                  <a:gdLst>
                    <a:gd name="T0" fmla="*/ 0 w 187"/>
                    <a:gd name="T1" fmla="*/ 0 h 99"/>
                    <a:gd name="T2" fmla="*/ 0 w 187"/>
                    <a:gd name="T3" fmla="*/ 0 h 99"/>
                    <a:gd name="T4" fmla="*/ 0 w 187"/>
                    <a:gd name="T5" fmla="*/ 0 h 99"/>
                    <a:gd name="T6" fmla="*/ 0 w 187"/>
                    <a:gd name="T7" fmla="*/ 0 h 99"/>
                    <a:gd name="T8" fmla="*/ 0 w 187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7" h="99">
                      <a:moveTo>
                        <a:pt x="47" y="0"/>
                      </a:moveTo>
                      <a:lnTo>
                        <a:pt x="0" y="54"/>
                      </a:lnTo>
                      <a:lnTo>
                        <a:pt x="167" y="99"/>
                      </a:lnTo>
                      <a:lnTo>
                        <a:pt x="187" y="63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0" name="Freeform 96"/>
                <p:cNvSpPr>
                  <a:spLocks/>
                </p:cNvSpPr>
                <p:nvPr/>
              </p:nvSpPr>
              <p:spPr bwMode="auto">
                <a:xfrm>
                  <a:off x="2725" y="2480"/>
                  <a:ext cx="30" cy="8"/>
                </a:xfrm>
                <a:custGeom>
                  <a:avLst/>
                  <a:gdLst>
                    <a:gd name="T0" fmla="*/ 0 w 212"/>
                    <a:gd name="T1" fmla="*/ 0 h 59"/>
                    <a:gd name="T2" fmla="*/ 0 w 212"/>
                    <a:gd name="T3" fmla="*/ 0 h 59"/>
                    <a:gd name="T4" fmla="*/ 0 w 212"/>
                    <a:gd name="T5" fmla="*/ 0 h 59"/>
                    <a:gd name="T6" fmla="*/ 0 w 212"/>
                    <a:gd name="T7" fmla="*/ 0 h 59"/>
                    <a:gd name="T8" fmla="*/ 0 w 212"/>
                    <a:gd name="T9" fmla="*/ 0 h 59"/>
                    <a:gd name="T10" fmla="*/ 0 w 212"/>
                    <a:gd name="T11" fmla="*/ 0 h 59"/>
                    <a:gd name="T12" fmla="*/ 0 w 212"/>
                    <a:gd name="T13" fmla="*/ 0 h 5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2" h="59">
                      <a:moveTo>
                        <a:pt x="24" y="0"/>
                      </a:moveTo>
                      <a:lnTo>
                        <a:pt x="0" y="27"/>
                      </a:lnTo>
                      <a:lnTo>
                        <a:pt x="104" y="53"/>
                      </a:lnTo>
                      <a:lnTo>
                        <a:pt x="153" y="59"/>
                      </a:lnTo>
                      <a:lnTo>
                        <a:pt x="212" y="55"/>
                      </a:lnTo>
                      <a:lnTo>
                        <a:pt x="150" y="25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1" name="Freeform 97"/>
                <p:cNvSpPr>
                  <a:spLocks/>
                </p:cNvSpPr>
                <p:nvPr/>
              </p:nvSpPr>
              <p:spPr bwMode="auto">
                <a:xfrm>
                  <a:off x="2669" y="2470"/>
                  <a:ext cx="87" cy="27"/>
                </a:xfrm>
                <a:custGeom>
                  <a:avLst/>
                  <a:gdLst>
                    <a:gd name="T0" fmla="*/ 0 w 605"/>
                    <a:gd name="T1" fmla="*/ 0 h 189"/>
                    <a:gd name="T2" fmla="*/ 0 w 605"/>
                    <a:gd name="T3" fmla="*/ 0 h 189"/>
                    <a:gd name="T4" fmla="*/ 0 w 605"/>
                    <a:gd name="T5" fmla="*/ 0 h 189"/>
                    <a:gd name="T6" fmla="*/ 0 w 605"/>
                    <a:gd name="T7" fmla="*/ 0 h 189"/>
                    <a:gd name="T8" fmla="*/ 0 w 605"/>
                    <a:gd name="T9" fmla="*/ 0 h 189"/>
                    <a:gd name="T10" fmla="*/ 0 w 605"/>
                    <a:gd name="T11" fmla="*/ 0 h 189"/>
                    <a:gd name="T12" fmla="*/ 0 w 605"/>
                    <a:gd name="T13" fmla="*/ 0 h 189"/>
                    <a:gd name="T14" fmla="*/ 0 w 605"/>
                    <a:gd name="T15" fmla="*/ 0 h 189"/>
                    <a:gd name="T16" fmla="*/ 0 w 605"/>
                    <a:gd name="T17" fmla="*/ 0 h 189"/>
                    <a:gd name="T18" fmla="*/ 0 w 605"/>
                    <a:gd name="T19" fmla="*/ 0 h 189"/>
                    <a:gd name="T20" fmla="*/ 0 w 605"/>
                    <a:gd name="T21" fmla="*/ 0 h 189"/>
                    <a:gd name="T22" fmla="*/ 0 w 605"/>
                    <a:gd name="T23" fmla="*/ 0 h 189"/>
                    <a:gd name="T24" fmla="*/ 0 w 605"/>
                    <a:gd name="T25" fmla="*/ 0 h 189"/>
                    <a:gd name="T26" fmla="*/ 0 w 605"/>
                    <a:gd name="T27" fmla="*/ 0 h 189"/>
                    <a:gd name="T28" fmla="*/ 0 w 605"/>
                    <a:gd name="T29" fmla="*/ 0 h 189"/>
                    <a:gd name="T30" fmla="*/ 0 w 605"/>
                    <a:gd name="T31" fmla="*/ 0 h 189"/>
                    <a:gd name="T32" fmla="*/ 0 w 605"/>
                    <a:gd name="T33" fmla="*/ 0 h 189"/>
                    <a:gd name="T34" fmla="*/ 0 w 605"/>
                    <a:gd name="T35" fmla="*/ 0 h 189"/>
                    <a:gd name="T36" fmla="*/ 0 w 605"/>
                    <a:gd name="T37" fmla="*/ 0 h 18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05" h="189">
                      <a:moveTo>
                        <a:pt x="605" y="160"/>
                      </a:moveTo>
                      <a:lnTo>
                        <a:pt x="605" y="132"/>
                      </a:lnTo>
                      <a:lnTo>
                        <a:pt x="526" y="140"/>
                      </a:lnTo>
                      <a:lnTo>
                        <a:pt x="398" y="122"/>
                      </a:lnTo>
                      <a:lnTo>
                        <a:pt x="326" y="105"/>
                      </a:lnTo>
                      <a:lnTo>
                        <a:pt x="187" y="59"/>
                      </a:lnTo>
                      <a:lnTo>
                        <a:pt x="125" y="54"/>
                      </a:lnTo>
                      <a:lnTo>
                        <a:pt x="66" y="32"/>
                      </a:lnTo>
                      <a:lnTo>
                        <a:pt x="35" y="0"/>
                      </a:lnTo>
                      <a:lnTo>
                        <a:pt x="0" y="40"/>
                      </a:lnTo>
                      <a:lnTo>
                        <a:pt x="0" y="120"/>
                      </a:lnTo>
                      <a:lnTo>
                        <a:pt x="45" y="132"/>
                      </a:lnTo>
                      <a:lnTo>
                        <a:pt x="153" y="145"/>
                      </a:lnTo>
                      <a:lnTo>
                        <a:pt x="197" y="152"/>
                      </a:lnTo>
                      <a:lnTo>
                        <a:pt x="268" y="177"/>
                      </a:lnTo>
                      <a:lnTo>
                        <a:pt x="350" y="189"/>
                      </a:lnTo>
                      <a:lnTo>
                        <a:pt x="408" y="189"/>
                      </a:lnTo>
                      <a:lnTo>
                        <a:pt x="500" y="189"/>
                      </a:lnTo>
                      <a:lnTo>
                        <a:pt x="605" y="16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2" name="Freeform 98"/>
                <p:cNvSpPr>
                  <a:spLocks/>
                </p:cNvSpPr>
                <p:nvPr/>
              </p:nvSpPr>
              <p:spPr bwMode="auto">
                <a:xfrm>
                  <a:off x="2675" y="2454"/>
                  <a:ext cx="29" cy="22"/>
                </a:xfrm>
                <a:custGeom>
                  <a:avLst/>
                  <a:gdLst>
                    <a:gd name="T0" fmla="*/ 0 w 200"/>
                    <a:gd name="T1" fmla="*/ 0 h 153"/>
                    <a:gd name="T2" fmla="*/ 0 w 200"/>
                    <a:gd name="T3" fmla="*/ 0 h 153"/>
                    <a:gd name="T4" fmla="*/ 0 w 200"/>
                    <a:gd name="T5" fmla="*/ 0 h 153"/>
                    <a:gd name="T6" fmla="*/ 0 w 200"/>
                    <a:gd name="T7" fmla="*/ 0 h 153"/>
                    <a:gd name="T8" fmla="*/ 0 w 200"/>
                    <a:gd name="T9" fmla="*/ 0 h 153"/>
                    <a:gd name="T10" fmla="*/ 0 w 200"/>
                    <a:gd name="T11" fmla="*/ 0 h 153"/>
                    <a:gd name="T12" fmla="*/ 0 w 200"/>
                    <a:gd name="T13" fmla="*/ 0 h 153"/>
                    <a:gd name="T14" fmla="*/ 0 w 200"/>
                    <a:gd name="T15" fmla="*/ 0 h 153"/>
                    <a:gd name="T16" fmla="*/ 0 w 200"/>
                    <a:gd name="T17" fmla="*/ 0 h 153"/>
                    <a:gd name="T18" fmla="*/ 0 w 200"/>
                    <a:gd name="T19" fmla="*/ 0 h 15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00" h="153">
                      <a:moveTo>
                        <a:pt x="193" y="11"/>
                      </a:moveTo>
                      <a:lnTo>
                        <a:pt x="187" y="85"/>
                      </a:lnTo>
                      <a:lnTo>
                        <a:pt x="200" y="103"/>
                      </a:lnTo>
                      <a:lnTo>
                        <a:pt x="155" y="153"/>
                      </a:lnTo>
                      <a:lnTo>
                        <a:pt x="94" y="153"/>
                      </a:lnTo>
                      <a:lnTo>
                        <a:pt x="25" y="130"/>
                      </a:lnTo>
                      <a:lnTo>
                        <a:pt x="0" y="101"/>
                      </a:lnTo>
                      <a:lnTo>
                        <a:pt x="14" y="80"/>
                      </a:lnTo>
                      <a:lnTo>
                        <a:pt x="18" y="0"/>
                      </a:lnTo>
                      <a:lnTo>
                        <a:pt x="193" y="11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15" name="Rectangle 99"/>
              <p:cNvSpPr>
                <a:spLocks noChangeArrowheads="1"/>
              </p:cNvSpPr>
              <p:nvPr/>
            </p:nvSpPr>
            <p:spPr bwMode="auto">
              <a:xfrm flipH="1">
                <a:off x="3868" y="2951"/>
                <a:ext cx="75" cy="233"/>
              </a:xfrm>
              <a:prstGeom prst="rect">
                <a:avLst/>
              </a:prstGeom>
              <a:solidFill>
                <a:srgbClr val="606060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16" name="Group 100"/>
              <p:cNvGrpSpPr>
                <a:grpSpLocks/>
              </p:cNvGrpSpPr>
              <p:nvPr/>
            </p:nvGrpSpPr>
            <p:grpSpPr bwMode="auto">
              <a:xfrm flipH="1">
                <a:off x="3710" y="2866"/>
                <a:ext cx="353" cy="121"/>
                <a:chOff x="2524" y="2335"/>
                <a:chExt cx="141" cy="50"/>
              </a:xfrm>
            </p:grpSpPr>
            <p:sp>
              <p:nvSpPr>
                <p:cNvPr id="66" name="Freeform 101"/>
                <p:cNvSpPr>
                  <a:spLocks/>
                </p:cNvSpPr>
                <p:nvPr/>
              </p:nvSpPr>
              <p:spPr bwMode="auto">
                <a:xfrm>
                  <a:off x="2524" y="2335"/>
                  <a:ext cx="141" cy="50"/>
                </a:xfrm>
                <a:custGeom>
                  <a:avLst/>
                  <a:gdLst>
                    <a:gd name="T0" fmla="*/ 0 w 987"/>
                    <a:gd name="T1" fmla="*/ 0 h 347"/>
                    <a:gd name="T2" fmla="*/ 0 w 987"/>
                    <a:gd name="T3" fmla="*/ 0 h 347"/>
                    <a:gd name="T4" fmla="*/ 0 w 987"/>
                    <a:gd name="T5" fmla="*/ 0 h 347"/>
                    <a:gd name="T6" fmla="*/ 0 w 987"/>
                    <a:gd name="T7" fmla="*/ 0 h 347"/>
                    <a:gd name="T8" fmla="*/ 0 w 987"/>
                    <a:gd name="T9" fmla="*/ 0 h 347"/>
                    <a:gd name="T10" fmla="*/ 0 w 987"/>
                    <a:gd name="T11" fmla="*/ 0 h 347"/>
                    <a:gd name="T12" fmla="*/ 0 w 987"/>
                    <a:gd name="T13" fmla="*/ 0 h 347"/>
                    <a:gd name="T14" fmla="*/ 0 w 987"/>
                    <a:gd name="T15" fmla="*/ 0 h 34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987" h="347">
                      <a:moveTo>
                        <a:pt x="987" y="181"/>
                      </a:moveTo>
                      <a:lnTo>
                        <a:pt x="981" y="289"/>
                      </a:lnTo>
                      <a:lnTo>
                        <a:pt x="656" y="347"/>
                      </a:lnTo>
                      <a:lnTo>
                        <a:pt x="298" y="347"/>
                      </a:lnTo>
                      <a:lnTo>
                        <a:pt x="17" y="259"/>
                      </a:lnTo>
                      <a:lnTo>
                        <a:pt x="0" y="9"/>
                      </a:lnTo>
                      <a:lnTo>
                        <a:pt x="557" y="0"/>
                      </a:lnTo>
                      <a:lnTo>
                        <a:pt x="987" y="181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7" name="Freeform 102"/>
                <p:cNvSpPr>
                  <a:spLocks/>
                </p:cNvSpPr>
                <p:nvPr/>
              </p:nvSpPr>
              <p:spPr bwMode="auto">
                <a:xfrm>
                  <a:off x="2527" y="2354"/>
                  <a:ext cx="135" cy="28"/>
                </a:xfrm>
                <a:custGeom>
                  <a:avLst/>
                  <a:gdLst>
                    <a:gd name="T0" fmla="*/ 0 w 940"/>
                    <a:gd name="T1" fmla="*/ 0 h 199"/>
                    <a:gd name="T2" fmla="*/ 0 w 940"/>
                    <a:gd name="T3" fmla="*/ 0 h 199"/>
                    <a:gd name="T4" fmla="*/ 0 w 940"/>
                    <a:gd name="T5" fmla="*/ 0 h 199"/>
                    <a:gd name="T6" fmla="*/ 0 w 940"/>
                    <a:gd name="T7" fmla="*/ 0 h 199"/>
                    <a:gd name="T8" fmla="*/ 0 w 940"/>
                    <a:gd name="T9" fmla="*/ 0 h 199"/>
                    <a:gd name="T10" fmla="*/ 0 w 940"/>
                    <a:gd name="T11" fmla="*/ 0 h 199"/>
                    <a:gd name="T12" fmla="*/ 0 w 940"/>
                    <a:gd name="T13" fmla="*/ 0 h 199"/>
                    <a:gd name="T14" fmla="*/ 0 w 940"/>
                    <a:gd name="T15" fmla="*/ 0 h 199"/>
                    <a:gd name="T16" fmla="*/ 0 w 940"/>
                    <a:gd name="T17" fmla="*/ 0 h 19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940" h="199">
                      <a:moveTo>
                        <a:pt x="940" y="68"/>
                      </a:moveTo>
                      <a:lnTo>
                        <a:pt x="935" y="146"/>
                      </a:lnTo>
                      <a:lnTo>
                        <a:pt x="643" y="199"/>
                      </a:lnTo>
                      <a:lnTo>
                        <a:pt x="263" y="199"/>
                      </a:lnTo>
                      <a:lnTo>
                        <a:pt x="0" y="107"/>
                      </a:lnTo>
                      <a:lnTo>
                        <a:pt x="0" y="0"/>
                      </a:lnTo>
                      <a:lnTo>
                        <a:pt x="252" y="107"/>
                      </a:lnTo>
                      <a:lnTo>
                        <a:pt x="638" y="112"/>
                      </a:lnTo>
                      <a:lnTo>
                        <a:pt x="940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17" name="Freeform 103"/>
              <p:cNvSpPr>
                <a:spLocks/>
              </p:cNvSpPr>
              <p:nvPr/>
            </p:nvSpPr>
            <p:spPr bwMode="auto">
              <a:xfrm flipH="1">
                <a:off x="3592" y="2740"/>
                <a:ext cx="481" cy="437"/>
              </a:xfrm>
              <a:custGeom>
                <a:avLst/>
                <a:gdLst>
                  <a:gd name="T0" fmla="*/ 3 w 1344"/>
                  <a:gd name="T1" fmla="*/ 1 h 1258"/>
                  <a:gd name="T2" fmla="*/ 3 w 1344"/>
                  <a:gd name="T3" fmla="*/ 1 h 1258"/>
                  <a:gd name="T4" fmla="*/ 3 w 1344"/>
                  <a:gd name="T5" fmla="*/ 1 h 1258"/>
                  <a:gd name="T6" fmla="*/ 3 w 1344"/>
                  <a:gd name="T7" fmla="*/ 1 h 1258"/>
                  <a:gd name="T8" fmla="*/ 3 w 1344"/>
                  <a:gd name="T9" fmla="*/ 0 h 1258"/>
                  <a:gd name="T10" fmla="*/ 3 w 1344"/>
                  <a:gd name="T11" fmla="*/ 0 h 1258"/>
                  <a:gd name="T12" fmla="*/ 2 w 1344"/>
                  <a:gd name="T13" fmla="*/ 0 h 1258"/>
                  <a:gd name="T14" fmla="*/ 2 w 1344"/>
                  <a:gd name="T15" fmla="*/ 0 h 1258"/>
                  <a:gd name="T16" fmla="*/ 2 w 1344"/>
                  <a:gd name="T17" fmla="*/ 0 h 1258"/>
                  <a:gd name="T18" fmla="*/ 1 w 1344"/>
                  <a:gd name="T19" fmla="*/ 0 h 1258"/>
                  <a:gd name="T20" fmla="*/ 1 w 1344"/>
                  <a:gd name="T21" fmla="*/ 0 h 1258"/>
                  <a:gd name="T22" fmla="*/ 1 w 1344"/>
                  <a:gd name="T23" fmla="*/ 0 h 1258"/>
                  <a:gd name="T24" fmla="*/ 1 w 1344"/>
                  <a:gd name="T25" fmla="*/ 0 h 1258"/>
                  <a:gd name="T26" fmla="*/ 1 w 1344"/>
                  <a:gd name="T27" fmla="*/ 0 h 1258"/>
                  <a:gd name="T28" fmla="*/ 1 w 1344"/>
                  <a:gd name="T29" fmla="*/ 0 h 1258"/>
                  <a:gd name="T30" fmla="*/ 1 w 1344"/>
                  <a:gd name="T31" fmla="*/ 0 h 1258"/>
                  <a:gd name="T32" fmla="*/ 1 w 1344"/>
                  <a:gd name="T33" fmla="*/ 0 h 1258"/>
                  <a:gd name="T34" fmla="*/ 1 w 1344"/>
                  <a:gd name="T35" fmla="*/ 0 h 1258"/>
                  <a:gd name="T36" fmla="*/ 1 w 1344"/>
                  <a:gd name="T37" fmla="*/ 0 h 1258"/>
                  <a:gd name="T38" fmla="*/ 1 w 1344"/>
                  <a:gd name="T39" fmla="*/ 0 h 1258"/>
                  <a:gd name="T40" fmla="*/ 0 w 1344"/>
                  <a:gd name="T41" fmla="*/ 0 h 1258"/>
                  <a:gd name="T42" fmla="*/ 0 w 1344"/>
                  <a:gd name="T43" fmla="*/ 0 h 1258"/>
                  <a:gd name="T44" fmla="*/ 0 w 1344"/>
                  <a:gd name="T45" fmla="*/ 0 h 1258"/>
                  <a:gd name="T46" fmla="*/ 0 w 1344"/>
                  <a:gd name="T47" fmla="*/ 0 h 1258"/>
                  <a:gd name="T48" fmla="*/ 0 w 1344"/>
                  <a:gd name="T49" fmla="*/ 0 h 1258"/>
                  <a:gd name="T50" fmla="*/ 0 w 1344"/>
                  <a:gd name="T51" fmla="*/ 0 h 1258"/>
                  <a:gd name="T52" fmla="*/ 0 w 1344"/>
                  <a:gd name="T53" fmla="*/ 1 h 1258"/>
                  <a:gd name="T54" fmla="*/ 0 w 1344"/>
                  <a:gd name="T55" fmla="*/ 1 h 1258"/>
                  <a:gd name="T56" fmla="*/ 0 w 1344"/>
                  <a:gd name="T57" fmla="*/ 1 h 1258"/>
                  <a:gd name="T58" fmla="*/ 0 w 1344"/>
                  <a:gd name="T59" fmla="*/ 1 h 1258"/>
                  <a:gd name="T60" fmla="*/ 0 w 1344"/>
                  <a:gd name="T61" fmla="*/ 1 h 1258"/>
                  <a:gd name="T62" fmla="*/ 0 w 1344"/>
                  <a:gd name="T63" fmla="*/ 1 h 1258"/>
                  <a:gd name="T64" fmla="*/ 0 w 1344"/>
                  <a:gd name="T65" fmla="*/ 1 h 1258"/>
                  <a:gd name="T66" fmla="*/ 0 w 1344"/>
                  <a:gd name="T67" fmla="*/ 1 h 1258"/>
                  <a:gd name="T68" fmla="*/ 0 w 1344"/>
                  <a:gd name="T69" fmla="*/ 1 h 1258"/>
                  <a:gd name="T70" fmla="*/ 1 w 1344"/>
                  <a:gd name="T71" fmla="*/ 1 h 1258"/>
                  <a:gd name="T72" fmla="*/ 1 w 1344"/>
                  <a:gd name="T73" fmla="*/ 1 h 1258"/>
                  <a:gd name="T74" fmla="*/ 1 w 1344"/>
                  <a:gd name="T75" fmla="*/ 1 h 1258"/>
                  <a:gd name="T76" fmla="*/ 1 w 1344"/>
                  <a:gd name="T77" fmla="*/ 1 h 1258"/>
                  <a:gd name="T78" fmla="*/ 1 w 1344"/>
                  <a:gd name="T79" fmla="*/ 1 h 1258"/>
                  <a:gd name="T80" fmla="*/ 1 w 1344"/>
                  <a:gd name="T81" fmla="*/ 1 h 1258"/>
                  <a:gd name="T82" fmla="*/ 1 w 1344"/>
                  <a:gd name="T83" fmla="*/ 1 h 1258"/>
                  <a:gd name="T84" fmla="*/ 2 w 1344"/>
                  <a:gd name="T85" fmla="*/ 1 h 1258"/>
                  <a:gd name="T86" fmla="*/ 2 w 1344"/>
                  <a:gd name="T87" fmla="*/ 1 h 1258"/>
                  <a:gd name="T88" fmla="*/ 2 w 1344"/>
                  <a:gd name="T89" fmla="*/ 1 h 1258"/>
                  <a:gd name="T90" fmla="*/ 2 w 1344"/>
                  <a:gd name="T91" fmla="*/ 1 h 1258"/>
                  <a:gd name="T92" fmla="*/ 2 w 1344"/>
                  <a:gd name="T93" fmla="*/ 2 h 1258"/>
                  <a:gd name="T94" fmla="*/ 2 w 1344"/>
                  <a:gd name="T95" fmla="*/ 2 h 1258"/>
                  <a:gd name="T96" fmla="*/ 2 w 1344"/>
                  <a:gd name="T97" fmla="*/ 2 h 1258"/>
                  <a:gd name="T98" fmla="*/ 2 w 1344"/>
                  <a:gd name="T99" fmla="*/ 2 h 1258"/>
                  <a:gd name="T100" fmla="*/ 3 w 1344"/>
                  <a:gd name="T101" fmla="*/ 2 h 1258"/>
                  <a:gd name="T102" fmla="*/ 3 w 1344"/>
                  <a:gd name="T103" fmla="*/ 2 h 1258"/>
                  <a:gd name="T104" fmla="*/ 3 w 1344"/>
                  <a:gd name="T105" fmla="*/ 2 h 1258"/>
                  <a:gd name="T106" fmla="*/ 3 w 1344"/>
                  <a:gd name="T107" fmla="*/ 2 h 1258"/>
                  <a:gd name="T108" fmla="*/ 3 w 1344"/>
                  <a:gd name="T109" fmla="*/ 2 h 1258"/>
                  <a:gd name="T110" fmla="*/ 3 w 1344"/>
                  <a:gd name="T111" fmla="*/ 1 h 1258"/>
                  <a:gd name="T112" fmla="*/ 3 w 1344"/>
                  <a:gd name="T113" fmla="*/ 1 h 125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344" h="1258">
                    <a:moveTo>
                      <a:pt x="1338" y="708"/>
                    </a:moveTo>
                    <a:lnTo>
                      <a:pt x="1331" y="582"/>
                    </a:lnTo>
                    <a:lnTo>
                      <a:pt x="1333" y="448"/>
                    </a:lnTo>
                    <a:lnTo>
                      <a:pt x="1328" y="346"/>
                    </a:lnTo>
                    <a:lnTo>
                      <a:pt x="1270" y="284"/>
                    </a:lnTo>
                    <a:lnTo>
                      <a:pt x="1200" y="249"/>
                    </a:lnTo>
                    <a:lnTo>
                      <a:pt x="1040" y="191"/>
                    </a:lnTo>
                    <a:lnTo>
                      <a:pt x="805" y="134"/>
                    </a:lnTo>
                    <a:lnTo>
                      <a:pt x="760" y="130"/>
                    </a:lnTo>
                    <a:lnTo>
                      <a:pt x="729" y="134"/>
                    </a:lnTo>
                    <a:lnTo>
                      <a:pt x="722" y="121"/>
                    </a:lnTo>
                    <a:lnTo>
                      <a:pt x="708" y="109"/>
                    </a:lnTo>
                    <a:lnTo>
                      <a:pt x="693" y="112"/>
                    </a:lnTo>
                    <a:lnTo>
                      <a:pt x="673" y="113"/>
                    </a:lnTo>
                    <a:lnTo>
                      <a:pt x="665" y="90"/>
                    </a:lnTo>
                    <a:lnTo>
                      <a:pt x="647" y="76"/>
                    </a:lnTo>
                    <a:lnTo>
                      <a:pt x="628" y="73"/>
                    </a:lnTo>
                    <a:lnTo>
                      <a:pt x="605" y="73"/>
                    </a:lnTo>
                    <a:lnTo>
                      <a:pt x="608" y="53"/>
                    </a:lnTo>
                    <a:lnTo>
                      <a:pt x="580" y="0"/>
                    </a:lnTo>
                    <a:lnTo>
                      <a:pt x="32" y="14"/>
                    </a:lnTo>
                    <a:lnTo>
                      <a:pt x="35" y="71"/>
                    </a:lnTo>
                    <a:lnTo>
                      <a:pt x="24" y="121"/>
                    </a:lnTo>
                    <a:lnTo>
                      <a:pt x="16" y="157"/>
                    </a:lnTo>
                    <a:lnTo>
                      <a:pt x="7" y="202"/>
                    </a:lnTo>
                    <a:lnTo>
                      <a:pt x="0" y="275"/>
                    </a:lnTo>
                    <a:lnTo>
                      <a:pt x="8" y="318"/>
                    </a:lnTo>
                    <a:lnTo>
                      <a:pt x="24" y="358"/>
                    </a:lnTo>
                    <a:lnTo>
                      <a:pt x="44" y="393"/>
                    </a:lnTo>
                    <a:lnTo>
                      <a:pt x="69" y="405"/>
                    </a:lnTo>
                    <a:lnTo>
                      <a:pt x="109" y="416"/>
                    </a:lnTo>
                    <a:lnTo>
                      <a:pt x="161" y="434"/>
                    </a:lnTo>
                    <a:lnTo>
                      <a:pt x="185" y="461"/>
                    </a:lnTo>
                    <a:lnTo>
                      <a:pt x="214" y="486"/>
                    </a:lnTo>
                    <a:lnTo>
                      <a:pt x="257" y="506"/>
                    </a:lnTo>
                    <a:lnTo>
                      <a:pt x="310" y="523"/>
                    </a:lnTo>
                    <a:lnTo>
                      <a:pt x="393" y="533"/>
                    </a:lnTo>
                    <a:lnTo>
                      <a:pt x="464" y="533"/>
                    </a:lnTo>
                    <a:lnTo>
                      <a:pt x="518" y="527"/>
                    </a:lnTo>
                    <a:lnTo>
                      <a:pt x="568" y="523"/>
                    </a:lnTo>
                    <a:lnTo>
                      <a:pt x="605" y="542"/>
                    </a:lnTo>
                    <a:lnTo>
                      <a:pt x="676" y="538"/>
                    </a:lnTo>
                    <a:lnTo>
                      <a:pt x="962" y="579"/>
                    </a:lnTo>
                    <a:lnTo>
                      <a:pt x="1039" y="588"/>
                    </a:lnTo>
                    <a:lnTo>
                      <a:pt x="1011" y="758"/>
                    </a:lnTo>
                    <a:lnTo>
                      <a:pt x="1008" y="845"/>
                    </a:lnTo>
                    <a:lnTo>
                      <a:pt x="1025" y="957"/>
                    </a:lnTo>
                    <a:lnTo>
                      <a:pt x="1042" y="1088"/>
                    </a:lnTo>
                    <a:lnTo>
                      <a:pt x="1042" y="1223"/>
                    </a:lnTo>
                    <a:lnTo>
                      <a:pt x="1109" y="1243"/>
                    </a:lnTo>
                    <a:lnTo>
                      <a:pt x="1194" y="1252"/>
                    </a:lnTo>
                    <a:lnTo>
                      <a:pt x="1266" y="1258"/>
                    </a:lnTo>
                    <a:lnTo>
                      <a:pt x="1344" y="1249"/>
                    </a:lnTo>
                    <a:lnTo>
                      <a:pt x="1338" y="1124"/>
                    </a:lnTo>
                    <a:lnTo>
                      <a:pt x="1338" y="919"/>
                    </a:lnTo>
                    <a:lnTo>
                      <a:pt x="1338" y="740"/>
                    </a:lnTo>
                    <a:lnTo>
                      <a:pt x="1338" y="708"/>
                    </a:lnTo>
                    <a:close/>
                  </a:path>
                </a:pathLst>
              </a:custGeom>
              <a:solidFill>
                <a:srgbClr val="60606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8" name="Freeform 104"/>
              <p:cNvSpPr>
                <a:spLocks/>
              </p:cNvSpPr>
              <p:nvPr/>
            </p:nvSpPr>
            <p:spPr bwMode="auto">
              <a:xfrm flipH="1">
                <a:off x="3597" y="2759"/>
                <a:ext cx="471" cy="410"/>
              </a:xfrm>
              <a:custGeom>
                <a:avLst/>
                <a:gdLst>
                  <a:gd name="T0" fmla="*/ 0 w 1314"/>
                  <a:gd name="T1" fmla="*/ 0 h 1188"/>
                  <a:gd name="T2" fmla="*/ 0 w 1314"/>
                  <a:gd name="T3" fmla="*/ 0 h 1188"/>
                  <a:gd name="T4" fmla="*/ 0 w 1314"/>
                  <a:gd name="T5" fmla="*/ 0 h 1188"/>
                  <a:gd name="T6" fmla="*/ 0 w 1314"/>
                  <a:gd name="T7" fmla="*/ 0 h 1188"/>
                  <a:gd name="T8" fmla="*/ 0 w 1314"/>
                  <a:gd name="T9" fmla="*/ 1 h 1188"/>
                  <a:gd name="T10" fmla="*/ 1 w 1314"/>
                  <a:gd name="T11" fmla="*/ 1 h 1188"/>
                  <a:gd name="T12" fmla="*/ 1 w 1314"/>
                  <a:gd name="T13" fmla="*/ 1 h 1188"/>
                  <a:gd name="T14" fmla="*/ 1 w 1314"/>
                  <a:gd name="T15" fmla="*/ 1 h 1188"/>
                  <a:gd name="T16" fmla="*/ 1 w 1314"/>
                  <a:gd name="T17" fmla="*/ 1 h 1188"/>
                  <a:gd name="T18" fmla="*/ 1 w 1314"/>
                  <a:gd name="T19" fmla="*/ 1 h 1188"/>
                  <a:gd name="T20" fmla="*/ 1 w 1314"/>
                  <a:gd name="T21" fmla="*/ 1 h 1188"/>
                  <a:gd name="T22" fmla="*/ 1 w 1314"/>
                  <a:gd name="T23" fmla="*/ 1 h 1188"/>
                  <a:gd name="T24" fmla="*/ 2 w 1314"/>
                  <a:gd name="T25" fmla="*/ 1 h 1188"/>
                  <a:gd name="T26" fmla="*/ 2 w 1314"/>
                  <a:gd name="T27" fmla="*/ 1 h 1188"/>
                  <a:gd name="T28" fmla="*/ 2 w 1314"/>
                  <a:gd name="T29" fmla="*/ 2 h 1188"/>
                  <a:gd name="T30" fmla="*/ 3 w 1314"/>
                  <a:gd name="T31" fmla="*/ 2 h 1188"/>
                  <a:gd name="T32" fmla="*/ 3 w 1314"/>
                  <a:gd name="T33" fmla="*/ 1 h 1188"/>
                  <a:gd name="T34" fmla="*/ 3 w 1314"/>
                  <a:gd name="T35" fmla="*/ 1 h 1188"/>
                  <a:gd name="T36" fmla="*/ 3 w 1314"/>
                  <a:gd name="T37" fmla="*/ 1 h 1188"/>
                  <a:gd name="T38" fmla="*/ 3 w 1314"/>
                  <a:gd name="T39" fmla="*/ 0 h 1188"/>
                  <a:gd name="T40" fmla="*/ 2 w 1314"/>
                  <a:gd name="T41" fmla="*/ 0 h 1188"/>
                  <a:gd name="T42" fmla="*/ 1 w 1314"/>
                  <a:gd name="T43" fmla="*/ 0 h 1188"/>
                  <a:gd name="T44" fmla="*/ 1 w 1314"/>
                  <a:gd name="T45" fmla="*/ 0 h 1188"/>
                  <a:gd name="T46" fmla="*/ 1 w 1314"/>
                  <a:gd name="T47" fmla="*/ 0 h 1188"/>
                  <a:gd name="T48" fmla="*/ 1 w 1314"/>
                  <a:gd name="T49" fmla="*/ 0 h 1188"/>
                  <a:gd name="T50" fmla="*/ 1 w 1314"/>
                  <a:gd name="T51" fmla="*/ 0 h 1188"/>
                  <a:gd name="T52" fmla="*/ 1 w 1314"/>
                  <a:gd name="T53" fmla="*/ 0 h 1188"/>
                  <a:gd name="T54" fmla="*/ 1 w 1314"/>
                  <a:gd name="T55" fmla="*/ 0 h 1188"/>
                  <a:gd name="T56" fmla="*/ 1 w 1314"/>
                  <a:gd name="T57" fmla="*/ 0 h 1188"/>
                  <a:gd name="T58" fmla="*/ 1 w 1314"/>
                  <a:gd name="T59" fmla="*/ 0 h 1188"/>
                  <a:gd name="T60" fmla="*/ 1 w 1314"/>
                  <a:gd name="T61" fmla="*/ 0 h 1188"/>
                  <a:gd name="T62" fmla="*/ 1 w 1314"/>
                  <a:gd name="T63" fmla="*/ 0 h 1188"/>
                  <a:gd name="T64" fmla="*/ 1 w 1314"/>
                  <a:gd name="T65" fmla="*/ 0 h 1188"/>
                  <a:gd name="T66" fmla="*/ 1 w 1314"/>
                  <a:gd name="T67" fmla="*/ 0 h 1188"/>
                  <a:gd name="T68" fmla="*/ 1 w 1314"/>
                  <a:gd name="T69" fmla="*/ 0 h 1188"/>
                  <a:gd name="T70" fmla="*/ 0 w 1314"/>
                  <a:gd name="T71" fmla="*/ 0 h 1188"/>
                  <a:gd name="T72" fmla="*/ 0 w 1314"/>
                  <a:gd name="T73" fmla="*/ 0 h 1188"/>
                  <a:gd name="T74" fmla="*/ 0 w 1314"/>
                  <a:gd name="T75" fmla="*/ 0 h 1188"/>
                  <a:gd name="T76" fmla="*/ 0 w 1314"/>
                  <a:gd name="T77" fmla="*/ 0 h 118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314" h="1188">
                    <a:moveTo>
                      <a:pt x="44" y="20"/>
                    </a:moveTo>
                    <a:lnTo>
                      <a:pt x="41" y="59"/>
                    </a:lnTo>
                    <a:lnTo>
                      <a:pt x="26" y="44"/>
                    </a:lnTo>
                    <a:lnTo>
                      <a:pt x="8" y="129"/>
                    </a:lnTo>
                    <a:lnTo>
                      <a:pt x="0" y="228"/>
                    </a:lnTo>
                    <a:lnTo>
                      <a:pt x="35" y="329"/>
                    </a:lnTo>
                    <a:lnTo>
                      <a:pt x="116" y="353"/>
                    </a:lnTo>
                    <a:lnTo>
                      <a:pt x="107" y="329"/>
                    </a:lnTo>
                    <a:lnTo>
                      <a:pt x="151" y="364"/>
                    </a:lnTo>
                    <a:lnTo>
                      <a:pt x="189" y="403"/>
                    </a:lnTo>
                    <a:lnTo>
                      <a:pt x="273" y="443"/>
                    </a:lnTo>
                    <a:lnTo>
                      <a:pt x="376" y="452"/>
                    </a:lnTo>
                    <a:lnTo>
                      <a:pt x="501" y="458"/>
                    </a:lnTo>
                    <a:lnTo>
                      <a:pt x="553" y="452"/>
                    </a:lnTo>
                    <a:lnTo>
                      <a:pt x="507" y="432"/>
                    </a:lnTo>
                    <a:lnTo>
                      <a:pt x="487" y="380"/>
                    </a:lnTo>
                    <a:lnTo>
                      <a:pt x="524" y="423"/>
                    </a:lnTo>
                    <a:lnTo>
                      <a:pt x="571" y="449"/>
                    </a:lnTo>
                    <a:lnTo>
                      <a:pt x="614" y="473"/>
                    </a:lnTo>
                    <a:lnTo>
                      <a:pt x="658" y="467"/>
                    </a:lnTo>
                    <a:lnTo>
                      <a:pt x="629" y="446"/>
                    </a:lnTo>
                    <a:lnTo>
                      <a:pt x="600" y="421"/>
                    </a:lnTo>
                    <a:lnTo>
                      <a:pt x="647" y="438"/>
                    </a:lnTo>
                    <a:lnTo>
                      <a:pt x="692" y="473"/>
                    </a:lnTo>
                    <a:lnTo>
                      <a:pt x="844" y="490"/>
                    </a:lnTo>
                    <a:lnTo>
                      <a:pt x="994" y="514"/>
                    </a:lnTo>
                    <a:lnTo>
                      <a:pt x="1039" y="525"/>
                    </a:lnTo>
                    <a:lnTo>
                      <a:pt x="1001" y="747"/>
                    </a:lnTo>
                    <a:lnTo>
                      <a:pt x="1030" y="954"/>
                    </a:lnTo>
                    <a:lnTo>
                      <a:pt x="1033" y="1156"/>
                    </a:lnTo>
                    <a:lnTo>
                      <a:pt x="1129" y="1176"/>
                    </a:lnTo>
                    <a:lnTo>
                      <a:pt x="1213" y="1188"/>
                    </a:lnTo>
                    <a:lnTo>
                      <a:pt x="1314" y="1185"/>
                    </a:lnTo>
                    <a:lnTo>
                      <a:pt x="1309" y="896"/>
                    </a:lnTo>
                    <a:lnTo>
                      <a:pt x="1309" y="654"/>
                    </a:lnTo>
                    <a:lnTo>
                      <a:pt x="1294" y="520"/>
                    </a:lnTo>
                    <a:lnTo>
                      <a:pt x="1307" y="435"/>
                    </a:lnTo>
                    <a:lnTo>
                      <a:pt x="1298" y="342"/>
                    </a:lnTo>
                    <a:lnTo>
                      <a:pt x="1281" y="281"/>
                    </a:lnTo>
                    <a:lnTo>
                      <a:pt x="1208" y="234"/>
                    </a:lnTo>
                    <a:lnTo>
                      <a:pt x="1118" y="193"/>
                    </a:lnTo>
                    <a:lnTo>
                      <a:pt x="943" y="135"/>
                    </a:lnTo>
                    <a:lnTo>
                      <a:pt x="800" y="94"/>
                    </a:lnTo>
                    <a:lnTo>
                      <a:pt x="722" y="88"/>
                    </a:lnTo>
                    <a:lnTo>
                      <a:pt x="689" y="135"/>
                    </a:lnTo>
                    <a:lnTo>
                      <a:pt x="591" y="184"/>
                    </a:lnTo>
                    <a:lnTo>
                      <a:pt x="643" y="141"/>
                    </a:lnTo>
                    <a:lnTo>
                      <a:pt x="684" y="118"/>
                    </a:lnTo>
                    <a:lnTo>
                      <a:pt x="698" y="85"/>
                    </a:lnTo>
                    <a:lnTo>
                      <a:pt x="692" y="70"/>
                    </a:lnTo>
                    <a:lnTo>
                      <a:pt x="664" y="70"/>
                    </a:lnTo>
                    <a:lnTo>
                      <a:pt x="647" y="88"/>
                    </a:lnTo>
                    <a:lnTo>
                      <a:pt x="629" y="105"/>
                    </a:lnTo>
                    <a:lnTo>
                      <a:pt x="585" y="123"/>
                    </a:lnTo>
                    <a:lnTo>
                      <a:pt x="626" y="88"/>
                    </a:lnTo>
                    <a:lnTo>
                      <a:pt x="643" y="61"/>
                    </a:lnTo>
                    <a:lnTo>
                      <a:pt x="631" y="44"/>
                    </a:lnTo>
                    <a:lnTo>
                      <a:pt x="597" y="33"/>
                    </a:lnTo>
                    <a:lnTo>
                      <a:pt x="551" y="74"/>
                    </a:lnTo>
                    <a:lnTo>
                      <a:pt x="507" y="100"/>
                    </a:lnTo>
                    <a:lnTo>
                      <a:pt x="559" y="41"/>
                    </a:lnTo>
                    <a:lnTo>
                      <a:pt x="576" y="18"/>
                    </a:lnTo>
                    <a:lnTo>
                      <a:pt x="576" y="0"/>
                    </a:lnTo>
                    <a:lnTo>
                      <a:pt x="533" y="6"/>
                    </a:lnTo>
                    <a:lnTo>
                      <a:pt x="493" y="36"/>
                    </a:lnTo>
                    <a:lnTo>
                      <a:pt x="466" y="56"/>
                    </a:lnTo>
                    <a:lnTo>
                      <a:pt x="341" y="67"/>
                    </a:lnTo>
                    <a:lnTo>
                      <a:pt x="344" y="36"/>
                    </a:lnTo>
                    <a:lnTo>
                      <a:pt x="308" y="23"/>
                    </a:lnTo>
                    <a:lnTo>
                      <a:pt x="308" y="64"/>
                    </a:lnTo>
                    <a:lnTo>
                      <a:pt x="270" y="74"/>
                    </a:lnTo>
                    <a:lnTo>
                      <a:pt x="189" y="85"/>
                    </a:lnTo>
                    <a:lnTo>
                      <a:pt x="195" y="41"/>
                    </a:lnTo>
                    <a:lnTo>
                      <a:pt x="165" y="41"/>
                    </a:lnTo>
                    <a:lnTo>
                      <a:pt x="162" y="85"/>
                    </a:lnTo>
                    <a:lnTo>
                      <a:pt x="116" y="82"/>
                    </a:lnTo>
                    <a:lnTo>
                      <a:pt x="66" y="70"/>
                    </a:lnTo>
                    <a:lnTo>
                      <a:pt x="64" y="36"/>
                    </a:lnTo>
                    <a:lnTo>
                      <a:pt x="44" y="2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9" name="Freeform 105"/>
              <p:cNvSpPr>
                <a:spLocks/>
              </p:cNvSpPr>
              <p:nvPr/>
            </p:nvSpPr>
            <p:spPr bwMode="auto">
              <a:xfrm flipH="1">
                <a:off x="3938" y="2827"/>
                <a:ext cx="65" cy="10"/>
              </a:xfrm>
              <a:custGeom>
                <a:avLst/>
                <a:gdLst>
                  <a:gd name="T0" fmla="*/ 0 w 179"/>
                  <a:gd name="T1" fmla="*/ 0 h 30"/>
                  <a:gd name="T2" fmla="*/ 0 w 179"/>
                  <a:gd name="T3" fmla="*/ 0 h 30"/>
                  <a:gd name="T4" fmla="*/ 0 w 179"/>
                  <a:gd name="T5" fmla="*/ 0 h 30"/>
                  <a:gd name="T6" fmla="*/ 0 w 179"/>
                  <a:gd name="T7" fmla="*/ 0 h 3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9" h="30">
                    <a:moveTo>
                      <a:pt x="0" y="0"/>
                    </a:moveTo>
                    <a:lnTo>
                      <a:pt x="84" y="30"/>
                    </a:lnTo>
                    <a:lnTo>
                      <a:pt x="179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0" name="Freeform 106"/>
              <p:cNvSpPr>
                <a:spLocks/>
              </p:cNvSpPr>
              <p:nvPr/>
            </p:nvSpPr>
            <p:spPr bwMode="auto">
              <a:xfrm flipH="1">
                <a:off x="4028" y="2808"/>
                <a:ext cx="37" cy="14"/>
              </a:xfrm>
              <a:custGeom>
                <a:avLst/>
                <a:gdLst>
                  <a:gd name="T0" fmla="*/ 0 w 109"/>
                  <a:gd name="T1" fmla="*/ 0 h 36"/>
                  <a:gd name="T2" fmla="*/ 0 w 109"/>
                  <a:gd name="T3" fmla="*/ 0 h 36"/>
                  <a:gd name="T4" fmla="*/ 0 w 109"/>
                  <a:gd name="T5" fmla="*/ 0 h 36"/>
                  <a:gd name="T6" fmla="*/ 0 w 109"/>
                  <a:gd name="T7" fmla="*/ 0 h 36"/>
                  <a:gd name="T8" fmla="*/ 0 w 109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9" h="36">
                    <a:moveTo>
                      <a:pt x="0" y="0"/>
                    </a:moveTo>
                    <a:lnTo>
                      <a:pt x="29" y="23"/>
                    </a:lnTo>
                    <a:lnTo>
                      <a:pt x="109" y="34"/>
                    </a:lnTo>
                    <a:lnTo>
                      <a:pt x="27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1" name="Freeform 107"/>
              <p:cNvSpPr>
                <a:spLocks/>
              </p:cNvSpPr>
              <p:nvPr/>
            </p:nvSpPr>
            <p:spPr bwMode="auto">
              <a:xfrm flipH="1">
                <a:off x="3843" y="2798"/>
                <a:ext cx="60" cy="31"/>
              </a:xfrm>
              <a:custGeom>
                <a:avLst/>
                <a:gdLst>
                  <a:gd name="T0" fmla="*/ 0 w 167"/>
                  <a:gd name="T1" fmla="*/ 0 h 91"/>
                  <a:gd name="T2" fmla="*/ 0 w 167"/>
                  <a:gd name="T3" fmla="*/ 0 h 91"/>
                  <a:gd name="T4" fmla="*/ 0 w 167"/>
                  <a:gd name="T5" fmla="*/ 0 h 91"/>
                  <a:gd name="T6" fmla="*/ 0 w 167"/>
                  <a:gd name="T7" fmla="*/ 0 h 91"/>
                  <a:gd name="T8" fmla="*/ 0 w 167"/>
                  <a:gd name="T9" fmla="*/ 0 h 91"/>
                  <a:gd name="T10" fmla="*/ 0 w 167"/>
                  <a:gd name="T11" fmla="*/ 0 h 91"/>
                  <a:gd name="T12" fmla="*/ 0 w 167"/>
                  <a:gd name="T13" fmla="*/ 0 h 91"/>
                  <a:gd name="T14" fmla="*/ 0 w 167"/>
                  <a:gd name="T15" fmla="*/ 0 h 91"/>
                  <a:gd name="T16" fmla="*/ 0 w 167"/>
                  <a:gd name="T17" fmla="*/ 0 h 9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7" h="91">
                    <a:moveTo>
                      <a:pt x="0" y="0"/>
                    </a:moveTo>
                    <a:lnTo>
                      <a:pt x="75" y="8"/>
                    </a:lnTo>
                    <a:lnTo>
                      <a:pt x="90" y="20"/>
                    </a:lnTo>
                    <a:lnTo>
                      <a:pt x="90" y="48"/>
                    </a:lnTo>
                    <a:lnTo>
                      <a:pt x="95" y="79"/>
                    </a:lnTo>
                    <a:lnTo>
                      <a:pt x="167" y="91"/>
                    </a:lnTo>
                    <a:lnTo>
                      <a:pt x="81" y="88"/>
                    </a:lnTo>
                    <a:lnTo>
                      <a:pt x="66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2" name="Freeform 108"/>
              <p:cNvSpPr>
                <a:spLocks/>
              </p:cNvSpPr>
              <p:nvPr/>
            </p:nvSpPr>
            <p:spPr bwMode="auto">
              <a:xfrm flipH="1">
                <a:off x="3648" y="2871"/>
                <a:ext cx="195" cy="48"/>
              </a:xfrm>
              <a:custGeom>
                <a:avLst/>
                <a:gdLst>
                  <a:gd name="T0" fmla="*/ 0 w 544"/>
                  <a:gd name="T1" fmla="*/ 0 h 136"/>
                  <a:gd name="T2" fmla="*/ 0 w 544"/>
                  <a:gd name="T3" fmla="*/ 0 h 136"/>
                  <a:gd name="T4" fmla="*/ 1 w 544"/>
                  <a:gd name="T5" fmla="*/ 0 h 136"/>
                  <a:gd name="T6" fmla="*/ 1 w 544"/>
                  <a:gd name="T7" fmla="*/ 0 h 136"/>
                  <a:gd name="T8" fmla="*/ 1 w 544"/>
                  <a:gd name="T9" fmla="*/ 0 h 136"/>
                  <a:gd name="T10" fmla="*/ 1 w 544"/>
                  <a:gd name="T11" fmla="*/ 0 h 136"/>
                  <a:gd name="T12" fmla="*/ 1 w 544"/>
                  <a:gd name="T13" fmla="*/ 0 h 136"/>
                  <a:gd name="T14" fmla="*/ 1 w 544"/>
                  <a:gd name="T15" fmla="*/ 0 h 136"/>
                  <a:gd name="T16" fmla="*/ 1 w 544"/>
                  <a:gd name="T17" fmla="*/ 0 h 136"/>
                  <a:gd name="T18" fmla="*/ 1 w 544"/>
                  <a:gd name="T19" fmla="*/ 0 h 136"/>
                  <a:gd name="T20" fmla="*/ 1 w 544"/>
                  <a:gd name="T21" fmla="*/ 0 h 136"/>
                  <a:gd name="T22" fmla="*/ 0 w 544"/>
                  <a:gd name="T23" fmla="*/ 0 h 136"/>
                  <a:gd name="T24" fmla="*/ 0 w 544"/>
                  <a:gd name="T25" fmla="*/ 0 h 136"/>
                  <a:gd name="T26" fmla="*/ 0 w 544"/>
                  <a:gd name="T27" fmla="*/ 0 h 1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44" h="136">
                    <a:moveTo>
                      <a:pt x="0" y="0"/>
                    </a:moveTo>
                    <a:lnTo>
                      <a:pt x="138" y="7"/>
                    </a:lnTo>
                    <a:lnTo>
                      <a:pt x="280" y="40"/>
                    </a:lnTo>
                    <a:lnTo>
                      <a:pt x="385" y="46"/>
                    </a:lnTo>
                    <a:lnTo>
                      <a:pt x="470" y="64"/>
                    </a:lnTo>
                    <a:lnTo>
                      <a:pt x="503" y="110"/>
                    </a:lnTo>
                    <a:lnTo>
                      <a:pt x="544" y="136"/>
                    </a:lnTo>
                    <a:lnTo>
                      <a:pt x="503" y="127"/>
                    </a:lnTo>
                    <a:lnTo>
                      <a:pt x="465" y="76"/>
                    </a:lnTo>
                    <a:lnTo>
                      <a:pt x="350" y="53"/>
                    </a:lnTo>
                    <a:lnTo>
                      <a:pt x="280" y="53"/>
                    </a:lnTo>
                    <a:lnTo>
                      <a:pt x="225" y="40"/>
                    </a:lnTo>
                    <a:lnTo>
                      <a:pt x="131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3" name="Freeform 109"/>
              <p:cNvSpPr>
                <a:spLocks/>
              </p:cNvSpPr>
              <p:nvPr/>
            </p:nvSpPr>
            <p:spPr bwMode="auto">
              <a:xfrm flipH="1">
                <a:off x="3868" y="2235"/>
                <a:ext cx="170" cy="179"/>
              </a:xfrm>
              <a:custGeom>
                <a:avLst/>
                <a:gdLst>
                  <a:gd name="T0" fmla="*/ 1 w 472"/>
                  <a:gd name="T1" fmla="*/ 0 h 520"/>
                  <a:gd name="T2" fmla="*/ 1 w 472"/>
                  <a:gd name="T3" fmla="*/ 0 h 520"/>
                  <a:gd name="T4" fmla="*/ 1 w 472"/>
                  <a:gd name="T5" fmla="*/ 0 h 520"/>
                  <a:gd name="T6" fmla="*/ 1 w 472"/>
                  <a:gd name="T7" fmla="*/ 0 h 520"/>
                  <a:gd name="T8" fmla="*/ 1 w 472"/>
                  <a:gd name="T9" fmla="*/ 0 h 520"/>
                  <a:gd name="T10" fmla="*/ 1 w 472"/>
                  <a:gd name="T11" fmla="*/ 0 h 520"/>
                  <a:gd name="T12" fmla="*/ 1 w 472"/>
                  <a:gd name="T13" fmla="*/ 0 h 520"/>
                  <a:gd name="T14" fmla="*/ 1 w 472"/>
                  <a:gd name="T15" fmla="*/ 0 h 520"/>
                  <a:gd name="T16" fmla="*/ 1 w 472"/>
                  <a:gd name="T17" fmla="*/ 0 h 520"/>
                  <a:gd name="T18" fmla="*/ 1 w 472"/>
                  <a:gd name="T19" fmla="*/ 0 h 520"/>
                  <a:gd name="T20" fmla="*/ 1 w 472"/>
                  <a:gd name="T21" fmla="*/ 0 h 520"/>
                  <a:gd name="T22" fmla="*/ 1 w 472"/>
                  <a:gd name="T23" fmla="*/ 0 h 520"/>
                  <a:gd name="T24" fmla="*/ 1 w 472"/>
                  <a:gd name="T25" fmla="*/ 0 h 520"/>
                  <a:gd name="T26" fmla="*/ 1 w 472"/>
                  <a:gd name="T27" fmla="*/ 0 h 520"/>
                  <a:gd name="T28" fmla="*/ 1 w 472"/>
                  <a:gd name="T29" fmla="*/ 0 h 520"/>
                  <a:gd name="T30" fmla="*/ 1 w 472"/>
                  <a:gd name="T31" fmla="*/ 1 h 520"/>
                  <a:gd name="T32" fmla="*/ 1 w 472"/>
                  <a:gd name="T33" fmla="*/ 1 h 520"/>
                  <a:gd name="T34" fmla="*/ 1 w 472"/>
                  <a:gd name="T35" fmla="*/ 1 h 520"/>
                  <a:gd name="T36" fmla="*/ 1 w 472"/>
                  <a:gd name="T37" fmla="*/ 1 h 520"/>
                  <a:gd name="T38" fmla="*/ 1 w 472"/>
                  <a:gd name="T39" fmla="*/ 1 h 520"/>
                  <a:gd name="T40" fmla="*/ 1 w 472"/>
                  <a:gd name="T41" fmla="*/ 1 h 520"/>
                  <a:gd name="T42" fmla="*/ 1 w 472"/>
                  <a:gd name="T43" fmla="*/ 1 h 520"/>
                  <a:gd name="T44" fmla="*/ 1 w 472"/>
                  <a:gd name="T45" fmla="*/ 1 h 520"/>
                  <a:gd name="T46" fmla="*/ 1 w 472"/>
                  <a:gd name="T47" fmla="*/ 1 h 520"/>
                  <a:gd name="T48" fmla="*/ 1 w 472"/>
                  <a:gd name="T49" fmla="*/ 1 h 520"/>
                  <a:gd name="T50" fmla="*/ 1 w 472"/>
                  <a:gd name="T51" fmla="*/ 1 h 520"/>
                  <a:gd name="T52" fmla="*/ 0 w 472"/>
                  <a:gd name="T53" fmla="*/ 1 h 520"/>
                  <a:gd name="T54" fmla="*/ 0 w 472"/>
                  <a:gd name="T55" fmla="*/ 1 h 520"/>
                  <a:gd name="T56" fmla="*/ 0 w 472"/>
                  <a:gd name="T57" fmla="*/ 1 h 520"/>
                  <a:gd name="T58" fmla="*/ 0 w 472"/>
                  <a:gd name="T59" fmla="*/ 0 h 520"/>
                  <a:gd name="T60" fmla="*/ 0 w 472"/>
                  <a:gd name="T61" fmla="*/ 0 h 520"/>
                  <a:gd name="T62" fmla="*/ 0 w 472"/>
                  <a:gd name="T63" fmla="*/ 0 h 520"/>
                  <a:gd name="T64" fmla="*/ 0 w 472"/>
                  <a:gd name="T65" fmla="*/ 0 h 520"/>
                  <a:gd name="T66" fmla="*/ 0 w 472"/>
                  <a:gd name="T67" fmla="*/ 0 h 520"/>
                  <a:gd name="T68" fmla="*/ 0 w 472"/>
                  <a:gd name="T69" fmla="*/ 0 h 520"/>
                  <a:gd name="T70" fmla="*/ 1 w 472"/>
                  <a:gd name="T71" fmla="*/ 0 h 52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472" h="520">
                    <a:moveTo>
                      <a:pt x="318" y="17"/>
                    </a:moveTo>
                    <a:lnTo>
                      <a:pt x="359" y="47"/>
                    </a:lnTo>
                    <a:lnTo>
                      <a:pt x="381" y="84"/>
                    </a:lnTo>
                    <a:lnTo>
                      <a:pt x="402" y="124"/>
                    </a:lnTo>
                    <a:lnTo>
                      <a:pt x="414" y="144"/>
                    </a:lnTo>
                    <a:lnTo>
                      <a:pt x="414" y="167"/>
                    </a:lnTo>
                    <a:lnTo>
                      <a:pt x="404" y="193"/>
                    </a:lnTo>
                    <a:lnTo>
                      <a:pt x="424" y="214"/>
                    </a:lnTo>
                    <a:lnTo>
                      <a:pt x="456" y="270"/>
                    </a:lnTo>
                    <a:lnTo>
                      <a:pt x="472" y="300"/>
                    </a:lnTo>
                    <a:lnTo>
                      <a:pt x="472" y="310"/>
                    </a:lnTo>
                    <a:lnTo>
                      <a:pt x="469" y="320"/>
                    </a:lnTo>
                    <a:lnTo>
                      <a:pt x="455" y="323"/>
                    </a:lnTo>
                    <a:lnTo>
                      <a:pt x="434" y="324"/>
                    </a:lnTo>
                    <a:lnTo>
                      <a:pt x="423" y="328"/>
                    </a:lnTo>
                    <a:lnTo>
                      <a:pt x="424" y="351"/>
                    </a:lnTo>
                    <a:lnTo>
                      <a:pt x="430" y="377"/>
                    </a:lnTo>
                    <a:lnTo>
                      <a:pt x="418" y="392"/>
                    </a:lnTo>
                    <a:lnTo>
                      <a:pt x="422" y="411"/>
                    </a:lnTo>
                    <a:lnTo>
                      <a:pt x="412" y="424"/>
                    </a:lnTo>
                    <a:lnTo>
                      <a:pt x="403" y="458"/>
                    </a:lnTo>
                    <a:lnTo>
                      <a:pt x="388" y="469"/>
                    </a:lnTo>
                    <a:lnTo>
                      <a:pt x="366" y="469"/>
                    </a:lnTo>
                    <a:lnTo>
                      <a:pt x="335" y="463"/>
                    </a:lnTo>
                    <a:lnTo>
                      <a:pt x="302" y="458"/>
                    </a:lnTo>
                    <a:lnTo>
                      <a:pt x="305" y="520"/>
                    </a:lnTo>
                    <a:lnTo>
                      <a:pt x="54" y="438"/>
                    </a:lnTo>
                    <a:lnTo>
                      <a:pt x="74" y="390"/>
                    </a:lnTo>
                    <a:lnTo>
                      <a:pt x="69" y="353"/>
                    </a:lnTo>
                    <a:lnTo>
                      <a:pt x="0" y="283"/>
                    </a:lnTo>
                    <a:lnTo>
                      <a:pt x="0" y="99"/>
                    </a:lnTo>
                    <a:lnTo>
                      <a:pt x="46" y="49"/>
                    </a:lnTo>
                    <a:lnTo>
                      <a:pt x="105" y="22"/>
                    </a:lnTo>
                    <a:lnTo>
                      <a:pt x="166" y="0"/>
                    </a:lnTo>
                    <a:lnTo>
                      <a:pt x="246" y="11"/>
                    </a:lnTo>
                    <a:lnTo>
                      <a:pt x="318" y="1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Freeform 110"/>
              <p:cNvSpPr>
                <a:spLocks/>
              </p:cNvSpPr>
              <p:nvPr/>
            </p:nvSpPr>
            <p:spPr bwMode="auto">
              <a:xfrm flipH="1">
                <a:off x="3878" y="2342"/>
                <a:ext cx="10" cy="2"/>
              </a:xfrm>
              <a:custGeom>
                <a:avLst/>
                <a:gdLst>
                  <a:gd name="T0" fmla="*/ 0 w 26"/>
                  <a:gd name="T1" fmla="*/ 0 h 5"/>
                  <a:gd name="T2" fmla="*/ 0 w 26"/>
                  <a:gd name="T3" fmla="*/ 0 h 5"/>
                  <a:gd name="T4" fmla="*/ 0 w 26"/>
                  <a:gd name="T5" fmla="*/ 0 h 5"/>
                  <a:gd name="T6" fmla="*/ 0 w 26"/>
                  <a:gd name="T7" fmla="*/ 0 h 5"/>
                  <a:gd name="T8" fmla="*/ 0 w 26"/>
                  <a:gd name="T9" fmla="*/ 0 h 5"/>
                  <a:gd name="T10" fmla="*/ 0 w 26"/>
                  <a:gd name="T11" fmla="*/ 0 h 5"/>
                  <a:gd name="T12" fmla="*/ 0 w 26"/>
                  <a:gd name="T13" fmla="*/ 0 h 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6" h="5">
                    <a:moveTo>
                      <a:pt x="26" y="2"/>
                    </a:moveTo>
                    <a:lnTo>
                      <a:pt x="20" y="5"/>
                    </a:lnTo>
                    <a:lnTo>
                      <a:pt x="7" y="4"/>
                    </a:lnTo>
                    <a:lnTo>
                      <a:pt x="2" y="5"/>
                    </a:lnTo>
                    <a:lnTo>
                      <a:pt x="0" y="1"/>
                    </a:lnTo>
                    <a:lnTo>
                      <a:pt x="8" y="0"/>
                    </a:lnTo>
                    <a:lnTo>
                      <a:pt x="26" y="2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Freeform 111"/>
              <p:cNvSpPr>
                <a:spLocks/>
              </p:cNvSpPr>
              <p:nvPr/>
            </p:nvSpPr>
            <p:spPr bwMode="auto">
              <a:xfrm flipH="1">
                <a:off x="3888" y="2334"/>
                <a:ext cx="2" cy="8"/>
              </a:xfrm>
              <a:custGeom>
                <a:avLst/>
                <a:gdLst>
                  <a:gd name="T0" fmla="*/ 0 w 10"/>
                  <a:gd name="T1" fmla="*/ 0 h 19"/>
                  <a:gd name="T2" fmla="*/ 0 w 10"/>
                  <a:gd name="T3" fmla="*/ 0 h 19"/>
                  <a:gd name="T4" fmla="*/ 0 w 10"/>
                  <a:gd name="T5" fmla="*/ 0 h 19"/>
                  <a:gd name="T6" fmla="*/ 0 w 10"/>
                  <a:gd name="T7" fmla="*/ 0 h 19"/>
                  <a:gd name="T8" fmla="*/ 0 w 10"/>
                  <a:gd name="T9" fmla="*/ 0 h 19"/>
                  <a:gd name="T10" fmla="*/ 0 w 10"/>
                  <a:gd name="T11" fmla="*/ 0 h 19"/>
                  <a:gd name="T12" fmla="*/ 0 w 10"/>
                  <a:gd name="T13" fmla="*/ 0 h 1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" h="19">
                    <a:moveTo>
                      <a:pt x="10" y="0"/>
                    </a:moveTo>
                    <a:lnTo>
                      <a:pt x="3" y="5"/>
                    </a:lnTo>
                    <a:lnTo>
                      <a:pt x="3" y="10"/>
                    </a:lnTo>
                    <a:lnTo>
                      <a:pt x="2" y="19"/>
                    </a:lnTo>
                    <a:lnTo>
                      <a:pt x="0" y="7"/>
                    </a:lnTo>
                    <a:lnTo>
                      <a:pt x="0" y="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6" name="Freeform 112"/>
              <p:cNvSpPr>
                <a:spLocks/>
              </p:cNvSpPr>
              <p:nvPr/>
            </p:nvSpPr>
            <p:spPr bwMode="auto">
              <a:xfrm flipH="1">
                <a:off x="3893" y="2312"/>
                <a:ext cx="5" cy="15"/>
              </a:xfrm>
              <a:custGeom>
                <a:avLst/>
                <a:gdLst>
                  <a:gd name="T0" fmla="*/ 0 w 11"/>
                  <a:gd name="T1" fmla="*/ 0 h 38"/>
                  <a:gd name="T2" fmla="*/ 0 w 11"/>
                  <a:gd name="T3" fmla="*/ 0 h 38"/>
                  <a:gd name="T4" fmla="*/ 0 w 11"/>
                  <a:gd name="T5" fmla="*/ 0 h 38"/>
                  <a:gd name="T6" fmla="*/ 0 w 11"/>
                  <a:gd name="T7" fmla="*/ 0 h 38"/>
                  <a:gd name="T8" fmla="*/ 0 w 11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38">
                    <a:moveTo>
                      <a:pt x="0" y="0"/>
                    </a:moveTo>
                    <a:lnTo>
                      <a:pt x="8" y="22"/>
                    </a:lnTo>
                    <a:lnTo>
                      <a:pt x="11" y="38"/>
                    </a:lnTo>
                    <a:lnTo>
                      <a:pt x="5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7" name="Freeform 113"/>
              <p:cNvSpPr>
                <a:spLocks/>
              </p:cNvSpPr>
              <p:nvPr/>
            </p:nvSpPr>
            <p:spPr bwMode="auto">
              <a:xfrm flipH="1">
                <a:off x="3898" y="2300"/>
                <a:ext cx="17" cy="10"/>
              </a:xfrm>
              <a:custGeom>
                <a:avLst/>
                <a:gdLst>
                  <a:gd name="T0" fmla="*/ 0 w 50"/>
                  <a:gd name="T1" fmla="*/ 0 h 32"/>
                  <a:gd name="T2" fmla="*/ 0 w 50"/>
                  <a:gd name="T3" fmla="*/ 0 h 32"/>
                  <a:gd name="T4" fmla="*/ 0 w 50"/>
                  <a:gd name="T5" fmla="*/ 0 h 32"/>
                  <a:gd name="T6" fmla="*/ 0 w 50"/>
                  <a:gd name="T7" fmla="*/ 0 h 32"/>
                  <a:gd name="T8" fmla="*/ 0 w 50"/>
                  <a:gd name="T9" fmla="*/ 0 h 32"/>
                  <a:gd name="T10" fmla="*/ 0 w 50"/>
                  <a:gd name="T11" fmla="*/ 0 h 32"/>
                  <a:gd name="T12" fmla="*/ 0 w 50"/>
                  <a:gd name="T13" fmla="*/ 0 h 32"/>
                  <a:gd name="T14" fmla="*/ 0 w 50"/>
                  <a:gd name="T15" fmla="*/ 0 h 32"/>
                  <a:gd name="T16" fmla="*/ 0 w 50"/>
                  <a:gd name="T17" fmla="*/ 0 h 32"/>
                  <a:gd name="T18" fmla="*/ 0 w 50"/>
                  <a:gd name="T19" fmla="*/ 0 h 32"/>
                  <a:gd name="T20" fmla="*/ 0 w 50"/>
                  <a:gd name="T21" fmla="*/ 0 h 3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0" h="32">
                    <a:moveTo>
                      <a:pt x="50" y="0"/>
                    </a:moveTo>
                    <a:lnTo>
                      <a:pt x="39" y="18"/>
                    </a:lnTo>
                    <a:lnTo>
                      <a:pt x="41" y="23"/>
                    </a:lnTo>
                    <a:lnTo>
                      <a:pt x="41" y="26"/>
                    </a:lnTo>
                    <a:lnTo>
                      <a:pt x="44" y="32"/>
                    </a:lnTo>
                    <a:lnTo>
                      <a:pt x="37" y="22"/>
                    </a:lnTo>
                    <a:lnTo>
                      <a:pt x="28" y="22"/>
                    </a:lnTo>
                    <a:lnTo>
                      <a:pt x="17" y="18"/>
                    </a:lnTo>
                    <a:lnTo>
                      <a:pt x="0" y="17"/>
                    </a:lnTo>
                    <a:lnTo>
                      <a:pt x="17" y="6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8" name="Freeform 114"/>
              <p:cNvSpPr>
                <a:spLocks/>
              </p:cNvSpPr>
              <p:nvPr/>
            </p:nvSpPr>
            <p:spPr bwMode="auto">
              <a:xfrm flipH="1">
                <a:off x="3893" y="2283"/>
                <a:ext cx="30" cy="10"/>
              </a:xfrm>
              <a:custGeom>
                <a:avLst/>
                <a:gdLst>
                  <a:gd name="T0" fmla="*/ 0 w 86"/>
                  <a:gd name="T1" fmla="*/ 0 h 31"/>
                  <a:gd name="T2" fmla="*/ 0 w 86"/>
                  <a:gd name="T3" fmla="*/ 0 h 31"/>
                  <a:gd name="T4" fmla="*/ 0 w 86"/>
                  <a:gd name="T5" fmla="*/ 0 h 31"/>
                  <a:gd name="T6" fmla="*/ 0 w 86"/>
                  <a:gd name="T7" fmla="*/ 0 h 31"/>
                  <a:gd name="T8" fmla="*/ 0 w 86"/>
                  <a:gd name="T9" fmla="*/ 0 h 31"/>
                  <a:gd name="T10" fmla="*/ 0 w 86"/>
                  <a:gd name="T11" fmla="*/ 0 h 31"/>
                  <a:gd name="T12" fmla="*/ 0 w 86"/>
                  <a:gd name="T13" fmla="*/ 0 h 31"/>
                  <a:gd name="T14" fmla="*/ 0 w 86"/>
                  <a:gd name="T15" fmla="*/ 0 h 31"/>
                  <a:gd name="T16" fmla="*/ 0 w 86"/>
                  <a:gd name="T17" fmla="*/ 0 h 31"/>
                  <a:gd name="T18" fmla="*/ 0 w 86"/>
                  <a:gd name="T19" fmla="*/ 0 h 31"/>
                  <a:gd name="T20" fmla="*/ 0 w 86"/>
                  <a:gd name="T21" fmla="*/ 0 h 31"/>
                  <a:gd name="T22" fmla="*/ 0 w 86"/>
                  <a:gd name="T23" fmla="*/ 0 h 31"/>
                  <a:gd name="T24" fmla="*/ 0 w 86"/>
                  <a:gd name="T25" fmla="*/ 0 h 31"/>
                  <a:gd name="T26" fmla="*/ 0 w 86"/>
                  <a:gd name="T27" fmla="*/ 0 h 31"/>
                  <a:gd name="T28" fmla="*/ 0 w 86"/>
                  <a:gd name="T29" fmla="*/ 0 h 3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86" h="31">
                    <a:moveTo>
                      <a:pt x="86" y="15"/>
                    </a:moveTo>
                    <a:lnTo>
                      <a:pt x="82" y="27"/>
                    </a:lnTo>
                    <a:lnTo>
                      <a:pt x="73" y="31"/>
                    </a:lnTo>
                    <a:lnTo>
                      <a:pt x="59" y="22"/>
                    </a:lnTo>
                    <a:lnTo>
                      <a:pt x="42" y="15"/>
                    </a:lnTo>
                    <a:lnTo>
                      <a:pt x="14" y="15"/>
                    </a:lnTo>
                    <a:lnTo>
                      <a:pt x="0" y="16"/>
                    </a:lnTo>
                    <a:lnTo>
                      <a:pt x="22" y="8"/>
                    </a:lnTo>
                    <a:lnTo>
                      <a:pt x="37" y="4"/>
                    </a:lnTo>
                    <a:lnTo>
                      <a:pt x="35" y="0"/>
                    </a:lnTo>
                    <a:lnTo>
                      <a:pt x="50" y="6"/>
                    </a:lnTo>
                    <a:lnTo>
                      <a:pt x="48" y="2"/>
                    </a:lnTo>
                    <a:lnTo>
                      <a:pt x="60" y="8"/>
                    </a:lnTo>
                    <a:lnTo>
                      <a:pt x="71" y="8"/>
                    </a:lnTo>
                    <a:lnTo>
                      <a:pt x="86" y="15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9" name="Freeform 115"/>
              <p:cNvSpPr>
                <a:spLocks/>
              </p:cNvSpPr>
              <p:nvPr/>
            </p:nvSpPr>
            <p:spPr bwMode="auto">
              <a:xfrm flipH="1">
                <a:off x="3963" y="2298"/>
                <a:ext cx="17" cy="34"/>
              </a:xfrm>
              <a:custGeom>
                <a:avLst/>
                <a:gdLst>
                  <a:gd name="T0" fmla="*/ 0 w 49"/>
                  <a:gd name="T1" fmla="*/ 0 h 101"/>
                  <a:gd name="T2" fmla="*/ 0 w 49"/>
                  <a:gd name="T3" fmla="*/ 0 h 101"/>
                  <a:gd name="T4" fmla="*/ 0 w 49"/>
                  <a:gd name="T5" fmla="*/ 0 h 101"/>
                  <a:gd name="T6" fmla="*/ 0 w 49"/>
                  <a:gd name="T7" fmla="*/ 0 h 101"/>
                  <a:gd name="T8" fmla="*/ 0 w 49"/>
                  <a:gd name="T9" fmla="*/ 0 h 101"/>
                  <a:gd name="T10" fmla="*/ 0 w 49"/>
                  <a:gd name="T11" fmla="*/ 0 h 101"/>
                  <a:gd name="T12" fmla="*/ 0 w 49"/>
                  <a:gd name="T13" fmla="*/ 0 h 101"/>
                  <a:gd name="T14" fmla="*/ 0 w 49"/>
                  <a:gd name="T15" fmla="*/ 0 h 101"/>
                  <a:gd name="T16" fmla="*/ 0 w 49"/>
                  <a:gd name="T17" fmla="*/ 0 h 101"/>
                  <a:gd name="T18" fmla="*/ 0 w 49"/>
                  <a:gd name="T19" fmla="*/ 0 h 101"/>
                  <a:gd name="T20" fmla="*/ 0 w 49"/>
                  <a:gd name="T21" fmla="*/ 0 h 101"/>
                  <a:gd name="T22" fmla="*/ 0 w 49"/>
                  <a:gd name="T23" fmla="*/ 0 h 101"/>
                  <a:gd name="T24" fmla="*/ 0 w 49"/>
                  <a:gd name="T25" fmla="*/ 0 h 101"/>
                  <a:gd name="T26" fmla="*/ 0 w 49"/>
                  <a:gd name="T27" fmla="*/ 0 h 101"/>
                  <a:gd name="T28" fmla="*/ 0 w 49"/>
                  <a:gd name="T29" fmla="*/ 0 h 101"/>
                  <a:gd name="T30" fmla="*/ 0 w 49"/>
                  <a:gd name="T31" fmla="*/ 0 h 101"/>
                  <a:gd name="T32" fmla="*/ 0 w 49"/>
                  <a:gd name="T33" fmla="*/ 0 h 101"/>
                  <a:gd name="T34" fmla="*/ 0 w 49"/>
                  <a:gd name="T35" fmla="*/ 0 h 101"/>
                  <a:gd name="T36" fmla="*/ 0 w 49"/>
                  <a:gd name="T37" fmla="*/ 0 h 101"/>
                  <a:gd name="T38" fmla="*/ 0 w 49"/>
                  <a:gd name="T39" fmla="*/ 0 h 101"/>
                  <a:gd name="T40" fmla="*/ 0 w 49"/>
                  <a:gd name="T41" fmla="*/ 0 h 101"/>
                  <a:gd name="T42" fmla="*/ 0 w 49"/>
                  <a:gd name="T43" fmla="*/ 0 h 101"/>
                  <a:gd name="T44" fmla="*/ 0 w 49"/>
                  <a:gd name="T45" fmla="*/ 0 h 10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9" h="101">
                    <a:moveTo>
                      <a:pt x="49" y="19"/>
                    </a:moveTo>
                    <a:lnTo>
                      <a:pt x="34" y="7"/>
                    </a:lnTo>
                    <a:lnTo>
                      <a:pt x="16" y="10"/>
                    </a:lnTo>
                    <a:lnTo>
                      <a:pt x="7" y="27"/>
                    </a:lnTo>
                    <a:lnTo>
                      <a:pt x="5" y="50"/>
                    </a:lnTo>
                    <a:lnTo>
                      <a:pt x="7" y="68"/>
                    </a:lnTo>
                    <a:lnTo>
                      <a:pt x="13" y="82"/>
                    </a:lnTo>
                    <a:lnTo>
                      <a:pt x="21" y="59"/>
                    </a:lnTo>
                    <a:lnTo>
                      <a:pt x="30" y="47"/>
                    </a:lnTo>
                    <a:lnTo>
                      <a:pt x="46" y="38"/>
                    </a:lnTo>
                    <a:lnTo>
                      <a:pt x="33" y="56"/>
                    </a:lnTo>
                    <a:lnTo>
                      <a:pt x="19" y="72"/>
                    </a:lnTo>
                    <a:lnTo>
                      <a:pt x="18" y="86"/>
                    </a:lnTo>
                    <a:lnTo>
                      <a:pt x="24" y="99"/>
                    </a:lnTo>
                    <a:lnTo>
                      <a:pt x="32" y="101"/>
                    </a:lnTo>
                    <a:lnTo>
                      <a:pt x="12" y="96"/>
                    </a:lnTo>
                    <a:lnTo>
                      <a:pt x="1" y="75"/>
                    </a:lnTo>
                    <a:lnTo>
                      <a:pt x="0" y="47"/>
                    </a:lnTo>
                    <a:lnTo>
                      <a:pt x="1" y="22"/>
                    </a:lnTo>
                    <a:lnTo>
                      <a:pt x="13" y="5"/>
                    </a:lnTo>
                    <a:lnTo>
                      <a:pt x="28" y="0"/>
                    </a:lnTo>
                    <a:lnTo>
                      <a:pt x="42" y="3"/>
                    </a:lnTo>
                    <a:lnTo>
                      <a:pt x="49" y="19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" name="Freeform 116"/>
              <p:cNvSpPr>
                <a:spLocks/>
              </p:cNvSpPr>
              <p:nvPr/>
            </p:nvSpPr>
            <p:spPr bwMode="auto">
              <a:xfrm flipH="1">
                <a:off x="3958" y="2293"/>
                <a:ext cx="27" cy="46"/>
              </a:xfrm>
              <a:custGeom>
                <a:avLst/>
                <a:gdLst>
                  <a:gd name="T0" fmla="*/ 0 w 82"/>
                  <a:gd name="T1" fmla="*/ 0 h 137"/>
                  <a:gd name="T2" fmla="*/ 0 w 82"/>
                  <a:gd name="T3" fmla="*/ 0 h 137"/>
                  <a:gd name="T4" fmla="*/ 0 w 82"/>
                  <a:gd name="T5" fmla="*/ 0 h 137"/>
                  <a:gd name="T6" fmla="*/ 0 w 82"/>
                  <a:gd name="T7" fmla="*/ 0 h 137"/>
                  <a:gd name="T8" fmla="*/ 0 w 82"/>
                  <a:gd name="T9" fmla="*/ 0 h 137"/>
                  <a:gd name="T10" fmla="*/ 0 w 82"/>
                  <a:gd name="T11" fmla="*/ 0 h 137"/>
                  <a:gd name="T12" fmla="*/ 0 w 82"/>
                  <a:gd name="T13" fmla="*/ 0 h 137"/>
                  <a:gd name="T14" fmla="*/ 0 w 82"/>
                  <a:gd name="T15" fmla="*/ 0 h 137"/>
                  <a:gd name="T16" fmla="*/ 0 w 82"/>
                  <a:gd name="T17" fmla="*/ 0 h 137"/>
                  <a:gd name="T18" fmla="*/ 0 w 82"/>
                  <a:gd name="T19" fmla="*/ 0 h 137"/>
                  <a:gd name="T20" fmla="*/ 0 w 82"/>
                  <a:gd name="T21" fmla="*/ 0 h 137"/>
                  <a:gd name="T22" fmla="*/ 0 w 82"/>
                  <a:gd name="T23" fmla="*/ 0 h 137"/>
                  <a:gd name="T24" fmla="*/ 0 w 82"/>
                  <a:gd name="T25" fmla="*/ 0 h 137"/>
                  <a:gd name="T26" fmla="*/ 0 w 82"/>
                  <a:gd name="T27" fmla="*/ 0 h 137"/>
                  <a:gd name="T28" fmla="*/ 0 w 82"/>
                  <a:gd name="T29" fmla="*/ 0 h 137"/>
                  <a:gd name="T30" fmla="*/ 0 w 82"/>
                  <a:gd name="T31" fmla="*/ 0 h 137"/>
                  <a:gd name="T32" fmla="*/ 0 w 82"/>
                  <a:gd name="T33" fmla="*/ 0 h 137"/>
                  <a:gd name="T34" fmla="*/ 0 w 82"/>
                  <a:gd name="T35" fmla="*/ 0 h 137"/>
                  <a:gd name="T36" fmla="*/ 0 w 82"/>
                  <a:gd name="T37" fmla="*/ 0 h 137"/>
                  <a:gd name="T38" fmla="*/ 0 w 82"/>
                  <a:gd name="T39" fmla="*/ 0 h 137"/>
                  <a:gd name="T40" fmla="*/ 0 w 82"/>
                  <a:gd name="T41" fmla="*/ 0 h 137"/>
                  <a:gd name="T42" fmla="*/ 0 w 82"/>
                  <a:gd name="T43" fmla="*/ 0 h 137"/>
                  <a:gd name="T44" fmla="*/ 0 w 82"/>
                  <a:gd name="T45" fmla="*/ 0 h 137"/>
                  <a:gd name="T46" fmla="*/ 0 w 82"/>
                  <a:gd name="T47" fmla="*/ 0 h 137"/>
                  <a:gd name="T48" fmla="*/ 0 w 82"/>
                  <a:gd name="T49" fmla="*/ 0 h 137"/>
                  <a:gd name="T50" fmla="*/ 0 w 82"/>
                  <a:gd name="T51" fmla="*/ 0 h 137"/>
                  <a:gd name="T52" fmla="*/ 0 w 82"/>
                  <a:gd name="T53" fmla="*/ 0 h 13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82" h="137">
                    <a:moveTo>
                      <a:pt x="82" y="33"/>
                    </a:moveTo>
                    <a:lnTo>
                      <a:pt x="68" y="11"/>
                    </a:lnTo>
                    <a:lnTo>
                      <a:pt x="48" y="6"/>
                    </a:lnTo>
                    <a:lnTo>
                      <a:pt x="22" y="10"/>
                    </a:lnTo>
                    <a:lnTo>
                      <a:pt x="12" y="22"/>
                    </a:lnTo>
                    <a:lnTo>
                      <a:pt x="6" y="43"/>
                    </a:lnTo>
                    <a:lnTo>
                      <a:pt x="6" y="59"/>
                    </a:lnTo>
                    <a:lnTo>
                      <a:pt x="10" y="70"/>
                    </a:lnTo>
                    <a:lnTo>
                      <a:pt x="10" y="88"/>
                    </a:lnTo>
                    <a:lnTo>
                      <a:pt x="13" y="107"/>
                    </a:lnTo>
                    <a:lnTo>
                      <a:pt x="31" y="127"/>
                    </a:lnTo>
                    <a:lnTo>
                      <a:pt x="42" y="127"/>
                    </a:lnTo>
                    <a:lnTo>
                      <a:pt x="56" y="127"/>
                    </a:lnTo>
                    <a:lnTo>
                      <a:pt x="56" y="129"/>
                    </a:lnTo>
                    <a:lnTo>
                      <a:pt x="46" y="137"/>
                    </a:lnTo>
                    <a:lnTo>
                      <a:pt x="33" y="135"/>
                    </a:lnTo>
                    <a:lnTo>
                      <a:pt x="18" y="129"/>
                    </a:lnTo>
                    <a:lnTo>
                      <a:pt x="5" y="108"/>
                    </a:lnTo>
                    <a:lnTo>
                      <a:pt x="4" y="76"/>
                    </a:lnTo>
                    <a:lnTo>
                      <a:pt x="0" y="55"/>
                    </a:lnTo>
                    <a:lnTo>
                      <a:pt x="0" y="36"/>
                    </a:lnTo>
                    <a:lnTo>
                      <a:pt x="8" y="20"/>
                    </a:lnTo>
                    <a:lnTo>
                      <a:pt x="16" y="6"/>
                    </a:lnTo>
                    <a:lnTo>
                      <a:pt x="38" y="0"/>
                    </a:lnTo>
                    <a:lnTo>
                      <a:pt x="68" y="4"/>
                    </a:lnTo>
                    <a:lnTo>
                      <a:pt x="80" y="11"/>
                    </a:lnTo>
                    <a:lnTo>
                      <a:pt x="82" y="33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1" name="Freeform 117"/>
              <p:cNvSpPr>
                <a:spLocks/>
              </p:cNvSpPr>
              <p:nvPr/>
            </p:nvSpPr>
            <p:spPr bwMode="auto">
              <a:xfrm flipH="1">
                <a:off x="3943" y="2344"/>
                <a:ext cx="25" cy="39"/>
              </a:xfrm>
              <a:custGeom>
                <a:avLst/>
                <a:gdLst>
                  <a:gd name="T0" fmla="*/ 0 w 74"/>
                  <a:gd name="T1" fmla="*/ 0 h 115"/>
                  <a:gd name="T2" fmla="*/ 0 w 74"/>
                  <a:gd name="T3" fmla="*/ 0 h 115"/>
                  <a:gd name="T4" fmla="*/ 0 w 74"/>
                  <a:gd name="T5" fmla="*/ 0 h 115"/>
                  <a:gd name="T6" fmla="*/ 0 w 74"/>
                  <a:gd name="T7" fmla="*/ 0 h 115"/>
                  <a:gd name="T8" fmla="*/ 0 w 74"/>
                  <a:gd name="T9" fmla="*/ 0 h 115"/>
                  <a:gd name="T10" fmla="*/ 0 w 74"/>
                  <a:gd name="T11" fmla="*/ 0 h 115"/>
                  <a:gd name="T12" fmla="*/ 0 w 74"/>
                  <a:gd name="T13" fmla="*/ 0 h 115"/>
                  <a:gd name="T14" fmla="*/ 0 w 74"/>
                  <a:gd name="T15" fmla="*/ 0 h 115"/>
                  <a:gd name="T16" fmla="*/ 0 w 74"/>
                  <a:gd name="T17" fmla="*/ 0 h 115"/>
                  <a:gd name="T18" fmla="*/ 0 w 74"/>
                  <a:gd name="T19" fmla="*/ 0 h 1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4" h="115">
                    <a:moveTo>
                      <a:pt x="0" y="0"/>
                    </a:moveTo>
                    <a:lnTo>
                      <a:pt x="9" y="25"/>
                    </a:lnTo>
                    <a:lnTo>
                      <a:pt x="24" y="51"/>
                    </a:lnTo>
                    <a:lnTo>
                      <a:pt x="41" y="75"/>
                    </a:lnTo>
                    <a:lnTo>
                      <a:pt x="63" y="105"/>
                    </a:lnTo>
                    <a:lnTo>
                      <a:pt x="74" y="115"/>
                    </a:lnTo>
                    <a:lnTo>
                      <a:pt x="49" y="101"/>
                    </a:lnTo>
                    <a:lnTo>
                      <a:pt x="30" y="74"/>
                    </a:lnTo>
                    <a:lnTo>
                      <a:pt x="11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Freeform 118"/>
              <p:cNvSpPr>
                <a:spLocks/>
              </p:cNvSpPr>
              <p:nvPr/>
            </p:nvSpPr>
            <p:spPr bwMode="auto">
              <a:xfrm flipH="1">
                <a:off x="3898" y="2208"/>
                <a:ext cx="152" cy="151"/>
              </a:xfrm>
              <a:custGeom>
                <a:avLst/>
                <a:gdLst>
                  <a:gd name="T0" fmla="*/ 1 w 427"/>
                  <a:gd name="T1" fmla="*/ 0 h 431"/>
                  <a:gd name="T2" fmla="*/ 1 w 427"/>
                  <a:gd name="T3" fmla="*/ 0 h 431"/>
                  <a:gd name="T4" fmla="*/ 1 w 427"/>
                  <a:gd name="T5" fmla="*/ 0 h 431"/>
                  <a:gd name="T6" fmla="*/ 0 w 427"/>
                  <a:gd name="T7" fmla="*/ 0 h 431"/>
                  <a:gd name="T8" fmla="*/ 0 w 427"/>
                  <a:gd name="T9" fmla="*/ 0 h 431"/>
                  <a:gd name="T10" fmla="*/ 1 w 427"/>
                  <a:gd name="T11" fmla="*/ 0 h 431"/>
                  <a:gd name="T12" fmla="*/ 1 w 427"/>
                  <a:gd name="T13" fmla="*/ 0 h 431"/>
                  <a:gd name="T14" fmla="*/ 1 w 427"/>
                  <a:gd name="T15" fmla="*/ 0 h 431"/>
                  <a:gd name="T16" fmla="*/ 1 w 427"/>
                  <a:gd name="T17" fmla="*/ 1 h 431"/>
                  <a:gd name="T18" fmla="*/ 0 w 427"/>
                  <a:gd name="T19" fmla="*/ 1 h 431"/>
                  <a:gd name="T20" fmla="*/ 0 w 427"/>
                  <a:gd name="T21" fmla="*/ 0 h 431"/>
                  <a:gd name="T22" fmla="*/ 0 w 427"/>
                  <a:gd name="T23" fmla="*/ 0 h 431"/>
                  <a:gd name="T24" fmla="*/ 0 w 427"/>
                  <a:gd name="T25" fmla="*/ 0 h 431"/>
                  <a:gd name="T26" fmla="*/ 0 w 427"/>
                  <a:gd name="T27" fmla="*/ 0 h 431"/>
                  <a:gd name="T28" fmla="*/ 0 w 427"/>
                  <a:gd name="T29" fmla="*/ 0 h 431"/>
                  <a:gd name="T30" fmla="*/ 0 w 427"/>
                  <a:gd name="T31" fmla="*/ 1 h 431"/>
                  <a:gd name="T32" fmla="*/ 0 w 427"/>
                  <a:gd name="T33" fmla="*/ 1 h 431"/>
                  <a:gd name="T34" fmla="*/ 0 w 427"/>
                  <a:gd name="T35" fmla="*/ 1 h 431"/>
                  <a:gd name="T36" fmla="*/ 0 w 427"/>
                  <a:gd name="T37" fmla="*/ 1 h 431"/>
                  <a:gd name="T38" fmla="*/ 0 w 427"/>
                  <a:gd name="T39" fmla="*/ 1 h 431"/>
                  <a:gd name="T40" fmla="*/ 0 w 427"/>
                  <a:gd name="T41" fmla="*/ 1 h 431"/>
                  <a:gd name="T42" fmla="*/ 0 w 427"/>
                  <a:gd name="T43" fmla="*/ 1 h 431"/>
                  <a:gd name="T44" fmla="*/ 0 w 427"/>
                  <a:gd name="T45" fmla="*/ 1 h 431"/>
                  <a:gd name="T46" fmla="*/ 0 w 427"/>
                  <a:gd name="T47" fmla="*/ 1 h 431"/>
                  <a:gd name="T48" fmla="*/ 0 w 427"/>
                  <a:gd name="T49" fmla="*/ 0 h 431"/>
                  <a:gd name="T50" fmla="*/ 0 w 427"/>
                  <a:gd name="T51" fmla="*/ 0 h 431"/>
                  <a:gd name="T52" fmla="*/ 0 w 427"/>
                  <a:gd name="T53" fmla="*/ 0 h 431"/>
                  <a:gd name="T54" fmla="*/ 0 w 427"/>
                  <a:gd name="T55" fmla="*/ 0 h 431"/>
                  <a:gd name="T56" fmla="*/ 0 w 427"/>
                  <a:gd name="T57" fmla="*/ 0 h 431"/>
                  <a:gd name="T58" fmla="*/ 0 w 427"/>
                  <a:gd name="T59" fmla="*/ 0 h 431"/>
                  <a:gd name="T60" fmla="*/ 0 w 427"/>
                  <a:gd name="T61" fmla="*/ 0 h 431"/>
                  <a:gd name="T62" fmla="*/ 0 w 427"/>
                  <a:gd name="T63" fmla="*/ 0 h 431"/>
                  <a:gd name="T64" fmla="*/ 1 w 427"/>
                  <a:gd name="T65" fmla="*/ 0 h 431"/>
                  <a:gd name="T66" fmla="*/ 1 w 427"/>
                  <a:gd name="T67" fmla="*/ 0 h 431"/>
                  <a:gd name="T68" fmla="*/ 1 w 427"/>
                  <a:gd name="T69" fmla="*/ 0 h 431"/>
                  <a:gd name="T70" fmla="*/ 1 w 427"/>
                  <a:gd name="T71" fmla="*/ 0 h 431"/>
                  <a:gd name="T72" fmla="*/ 1 w 427"/>
                  <a:gd name="T73" fmla="*/ 0 h 431"/>
                  <a:gd name="T74" fmla="*/ 1 w 427"/>
                  <a:gd name="T75" fmla="*/ 0 h 431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427" h="431">
                    <a:moveTo>
                      <a:pt x="393" y="124"/>
                    </a:moveTo>
                    <a:lnTo>
                      <a:pt x="328" y="114"/>
                    </a:lnTo>
                    <a:lnTo>
                      <a:pt x="285" y="120"/>
                    </a:lnTo>
                    <a:lnTo>
                      <a:pt x="259" y="150"/>
                    </a:lnTo>
                    <a:lnTo>
                      <a:pt x="275" y="187"/>
                    </a:lnTo>
                    <a:lnTo>
                      <a:pt x="295" y="201"/>
                    </a:lnTo>
                    <a:lnTo>
                      <a:pt x="301" y="235"/>
                    </a:lnTo>
                    <a:lnTo>
                      <a:pt x="289" y="258"/>
                    </a:lnTo>
                    <a:lnTo>
                      <a:pt x="299" y="292"/>
                    </a:lnTo>
                    <a:lnTo>
                      <a:pt x="273" y="292"/>
                    </a:lnTo>
                    <a:lnTo>
                      <a:pt x="266" y="253"/>
                    </a:lnTo>
                    <a:lnTo>
                      <a:pt x="249" y="235"/>
                    </a:lnTo>
                    <a:lnTo>
                      <a:pt x="217" y="235"/>
                    </a:lnTo>
                    <a:lnTo>
                      <a:pt x="186" y="244"/>
                    </a:lnTo>
                    <a:lnTo>
                      <a:pt x="176" y="270"/>
                    </a:lnTo>
                    <a:lnTo>
                      <a:pt x="172" y="306"/>
                    </a:lnTo>
                    <a:lnTo>
                      <a:pt x="176" y="332"/>
                    </a:lnTo>
                    <a:lnTo>
                      <a:pt x="176" y="351"/>
                    </a:lnTo>
                    <a:lnTo>
                      <a:pt x="174" y="374"/>
                    </a:lnTo>
                    <a:lnTo>
                      <a:pt x="154" y="394"/>
                    </a:lnTo>
                    <a:lnTo>
                      <a:pt x="139" y="406"/>
                    </a:lnTo>
                    <a:lnTo>
                      <a:pt x="103" y="431"/>
                    </a:lnTo>
                    <a:lnTo>
                      <a:pt x="33" y="358"/>
                    </a:lnTo>
                    <a:lnTo>
                      <a:pt x="12" y="300"/>
                    </a:lnTo>
                    <a:lnTo>
                      <a:pt x="4" y="206"/>
                    </a:lnTo>
                    <a:lnTo>
                      <a:pt x="0" y="138"/>
                    </a:lnTo>
                    <a:lnTo>
                      <a:pt x="8" y="74"/>
                    </a:lnTo>
                    <a:lnTo>
                      <a:pt x="27" y="38"/>
                    </a:lnTo>
                    <a:lnTo>
                      <a:pt x="69" y="13"/>
                    </a:lnTo>
                    <a:lnTo>
                      <a:pt x="108" y="6"/>
                    </a:lnTo>
                    <a:lnTo>
                      <a:pt x="182" y="0"/>
                    </a:lnTo>
                    <a:lnTo>
                      <a:pt x="255" y="4"/>
                    </a:lnTo>
                    <a:lnTo>
                      <a:pt x="345" y="19"/>
                    </a:lnTo>
                    <a:lnTo>
                      <a:pt x="386" y="40"/>
                    </a:lnTo>
                    <a:lnTo>
                      <a:pt x="406" y="60"/>
                    </a:lnTo>
                    <a:lnTo>
                      <a:pt x="427" y="91"/>
                    </a:lnTo>
                    <a:lnTo>
                      <a:pt x="423" y="107"/>
                    </a:lnTo>
                    <a:lnTo>
                      <a:pt x="393" y="124"/>
                    </a:lnTo>
                    <a:close/>
                  </a:path>
                </a:pathLst>
              </a:custGeom>
              <a:solidFill>
                <a:srgbClr val="603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Freeform 119"/>
              <p:cNvSpPr>
                <a:spLocks/>
              </p:cNvSpPr>
              <p:nvPr/>
            </p:nvSpPr>
            <p:spPr bwMode="auto">
              <a:xfrm flipH="1">
                <a:off x="3903" y="2210"/>
                <a:ext cx="145" cy="144"/>
              </a:xfrm>
              <a:custGeom>
                <a:avLst/>
                <a:gdLst>
                  <a:gd name="T0" fmla="*/ 1 w 405"/>
                  <a:gd name="T1" fmla="*/ 0 h 413"/>
                  <a:gd name="T2" fmla="*/ 1 w 405"/>
                  <a:gd name="T3" fmla="*/ 0 h 413"/>
                  <a:gd name="T4" fmla="*/ 1 w 405"/>
                  <a:gd name="T5" fmla="*/ 0 h 413"/>
                  <a:gd name="T6" fmla="*/ 0 w 405"/>
                  <a:gd name="T7" fmla="*/ 0 h 413"/>
                  <a:gd name="T8" fmla="*/ 0 w 405"/>
                  <a:gd name="T9" fmla="*/ 0 h 413"/>
                  <a:gd name="T10" fmla="*/ 0 w 405"/>
                  <a:gd name="T11" fmla="*/ 0 h 413"/>
                  <a:gd name="T12" fmla="*/ 0 w 405"/>
                  <a:gd name="T13" fmla="*/ 0 h 413"/>
                  <a:gd name="T14" fmla="*/ 0 w 405"/>
                  <a:gd name="T15" fmla="*/ 0 h 413"/>
                  <a:gd name="T16" fmla="*/ 0 w 405"/>
                  <a:gd name="T17" fmla="*/ 0 h 413"/>
                  <a:gd name="T18" fmla="*/ 0 w 405"/>
                  <a:gd name="T19" fmla="*/ 0 h 413"/>
                  <a:gd name="T20" fmla="*/ 0 w 405"/>
                  <a:gd name="T21" fmla="*/ 0 h 413"/>
                  <a:gd name="T22" fmla="*/ 0 w 405"/>
                  <a:gd name="T23" fmla="*/ 0 h 413"/>
                  <a:gd name="T24" fmla="*/ 1 w 405"/>
                  <a:gd name="T25" fmla="*/ 0 h 413"/>
                  <a:gd name="T26" fmla="*/ 0 w 405"/>
                  <a:gd name="T27" fmla="*/ 0 h 413"/>
                  <a:gd name="T28" fmla="*/ 1 w 405"/>
                  <a:gd name="T29" fmla="*/ 0 h 413"/>
                  <a:gd name="T30" fmla="*/ 0 w 405"/>
                  <a:gd name="T31" fmla="*/ 0 h 413"/>
                  <a:gd name="T32" fmla="*/ 0 w 405"/>
                  <a:gd name="T33" fmla="*/ 0 h 413"/>
                  <a:gd name="T34" fmla="*/ 0 w 405"/>
                  <a:gd name="T35" fmla="*/ 0 h 413"/>
                  <a:gd name="T36" fmla="*/ 0 w 405"/>
                  <a:gd name="T37" fmla="*/ 0 h 413"/>
                  <a:gd name="T38" fmla="*/ 0 w 405"/>
                  <a:gd name="T39" fmla="*/ 0 h 413"/>
                  <a:gd name="T40" fmla="*/ 0 w 405"/>
                  <a:gd name="T41" fmla="*/ 0 h 413"/>
                  <a:gd name="T42" fmla="*/ 0 w 405"/>
                  <a:gd name="T43" fmla="*/ 0 h 413"/>
                  <a:gd name="T44" fmla="*/ 0 w 405"/>
                  <a:gd name="T45" fmla="*/ 1 h 413"/>
                  <a:gd name="T46" fmla="*/ 0 w 405"/>
                  <a:gd name="T47" fmla="*/ 1 h 413"/>
                  <a:gd name="T48" fmla="*/ 0 w 405"/>
                  <a:gd name="T49" fmla="*/ 1 h 413"/>
                  <a:gd name="T50" fmla="*/ 0 w 405"/>
                  <a:gd name="T51" fmla="*/ 1 h 413"/>
                  <a:gd name="T52" fmla="*/ 0 w 405"/>
                  <a:gd name="T53" fmla="*/ 1 h 413"/>
                  <a:gd name="T54" fmla="*/ 0 w 405"/>
                  <a:gd name="T55" fmla="*/ 1 h 413"/>
                  <a:gd name="T56" fmla="*/ 0 w 405"/>
                  <a:gd name="T57" fmla="*/ 1 h 413"/>
                  <a:gd name="T58" fmla="*/ 0 w 405"/>
                  <a:gd name="T59" fmla="*/ 1 h 413"/>
                  <a:gd name="T60" fmla="*/ 0 w 405"/>
                  <a:gd name="T61" fmla="*/ 0 h 413"/>
                  <a:gd name="T62" fmla="*/ 0 w 405"/>
                  <a:gd name="T63" fmla="*/ 0 h 413"/>
                  <a:gd name="T64" fmla="*/ 0 w 405"/>
                  <a:gd name="T65" fmla="*/ 0 h 413"/>
                  <a:gd name="T66" fmla="*/ 0 w 405"/>
                  <a:gd name="T67" fmla="*/ 0 h 413"/>
                  <a:gd name="T68" fmla="*/ 0 w 405"/>
                  <a:gd name="T69" fmla="*/ 0 h 413"/>
                  <a:gd name="T70" fmla="*/ 0 w 405"/>
                  <a:gd name="T71" fmla="*/ 0 h 413"/>
                  <a:gd name="T72" fmla="*/ 0 w 405"/>
                  <a:gd name="T73" fmla="*/ 0 h 413"/>
                  <a:gd name="T74" fmla="*/ 0 w 405"/>
                  <a:gd name="T75" fmla="*/ 0 h 413"/>
                  <a:gd name="T76" fmla="*/ 0 w 405"/>
                  <a:gd name="T77" fmla="*/ 0 h 413"/>
                  <a:gd name="T78" fmla="*/ 0 w 405"/>
                  <a:gd name="T79" fmla="*/ 0 h 413"/>
                  <a:gd name="T80" fmla="*/ 0 w 405"/>
                  <a:gd name="T81" fmla="*/ 0 h 413"/>
                  <a:gd name="T82" fmla="*/ 0 w 405"/>
                  <a:gd name="T83" fmla="*/ 0 h 413"/>
                  <a:gd name="T84" fmla="*/ 1 w 405"/>
                  <a:gd name="T85" fmla="*/ 0 h 413"/>
                  <a:gd name="T86" fmla="*/ 1 w 405"/>
                  <a:gd name="T87" fmla="*/ 0 h 41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405" h="413">
                    <a:moveTo>
                      <a:pt x="338" y="26"/>
                    </a:moveTo>
                    <a:lnTo>
                      <a:pt x="373" y="40"/>
                    </a:lnTo>
                    <a:lnTo>
                      <a:pt x="389" y="63"/>
                    </a:lnTo>
                    <a:lnTo>
                      <a:pt x="398" y="77"/>
                    </a:lnTo>
                    <a:lnTo>
                      <a:pt x="405" y="88"/>
                    </a:lnTo>
                    <a:lnTo>
                      <a:pt x="396" y="97"/>
                    </a:lnTo>
                    <a:lnTo>
                      <a:pt x="379" y="108"/>
                    </a:lnTo>
                    <a:lnTo>
                      <a:pt x="335" y="101"/>
                    </a:lnTo>
                    <a:lnTo>
                      <a:pt x="303" y="101"/>
                    </a:lnTo>
                    <a:lnTo>
                      <a:pt x="281" y="90"/>
                    </a:lnTo>
                    <a:lnTo>
                      <a:pt x="249" y="83"/>
                    </a:lnTo>
                    <a:lnTo>
                      <a:pt x="220" y="81"/>
                    </a:lnTo>
                    <a:lnTo>
                      <a:pt x="186" y="83"/>
                    </a:lnTo>
                    <a:lnTo>
                      <a:pt x="235" y="88"/>
                    </a:lnTo>
                    <a:lnTo>
                      <a:pt x="260" y="94"/>
                    </a:lnTo>
                    <a:lnTo>
                      <a:pt x="277" y="101"/>
                    </a:lnTo>
                    <a:lnTo>
                      <a:pt x="281" y="104"/>
                    </a:lnTo>
                    <a:lnTo>
                      <a:pt x="269" y="108"/>
                    </a:lnTo>
                    <a:lnTo>
                      <a:pt x="260" y="118"/>
                    </a:lnTo>
                    <a:lnTo>
                      <a:pt x="242" y="108"/>
                    </a:lnTo>
                    <a:lnTo>
                      <a:pt x="228" y="105"/>
                    </a:lnTo>
                    <a:lnTo>
                      <a:pt x="199" y="99"/>
                    </a:lnTo>
                    <a:lnTo>
                      <a:pt x="189" y="99"/>
                    </a:lnTo>
                    <a:lnTo>
                      <a:pt x="219" y="110"/>
                    </a:lnTo>
                    <a:lnTo>
                      <a:pt x="240" y="120"/>
                    </a:lnTo>
                    <a:lnTo>
                      <a:pt x="253" y="128"/>
                    </a:lnTo>
                    <a:lnTo>
                      <a:pt x="242" y="138"/>
                    </a:lnTo>
                    <a:lnTo>
                      <a:pt x="219" y="130"/>
                    </a:lnTo>
                    <a:lnTo>
                      <a:pt x="199" y="126"/>
                    </a:lnTo>
                    <a:lnTo>
                      <a:pt x="235" y="144"/>
                    </a:lnTo>
                    <a:lnTo>
                      <a:pt x="247" y="153"/>
                    </a:lnTo>
                    <a:lnTo>
                      <a:pt x="251" y="170"/>
                    </a:lnTo>
                    <a:lnTo>
                      <a:pt x="258" y="179"/>
                    </a:lnTo>
                    <a:lnTo>
                      <a:pt x="235" y="168"/>
                    </a:lnTo>
                    <a:lnTo>
                      <a:pt x="215" y="165"/>
                    </a:lnTo>
                    <a:lnTo>
                      <a:pt x="182" y="163"/>
                    </a:lnTo>
                    <a:lnTo>
                      <a:pt x="231" y="177"/>
                    </a:lnTo>
                    <a:lnTo>
                      <a:pt x="261" y="189"/>
                    </a:lnTo>
                    <a:lnTo>
                      <a:pt x="281" y="200"/>
                    </a:lnTo>
                    <a:lnTo>
                      <a:pt x="283" y="215"/>
                    </a:lnTo>
                    <a:lnTo>
                      <a:pt x="260" y="204"/>
                    </a:lnTo>
                    <a:lnTo>
                      <a:pt x="226" y="193"/>
                    </a:lnTo>
                    <a:lnTo>
                      <a:pt x="211" y="193"/>
                    </a:lnTo>
                    <a:lnTo>
                      <a:pt x="247" y="205"/>
                    </a:lnTo>
                    <a:lnTo>
                      <a:pt x="275" y="217"/>
                    </a:lnTo>
                    <a:lnTo>
                      <a:pt x="285" y="227"/>
                    </a:lnTo>
                    <a:lnTo>
                      <a:pt x="281" y="238"/>
                    </a:lnTo>
                    <a:lnTo>
                      <a:pt x="260" y="229"/>
                    </a:lnTo>
                    <a:lnTo>
                      <a:pt x="239" y="221"/>
                    </a:lnTo>
                    <a:lnTo>
                      <a:pt x="197" y="219"/>
                    </a:lnTo>
                    <a:lnTo>
                      <a:pt x="180" y="221"/>
                    </a:lnTo>
                    <a:lnTo>
                      <a:pt x="141" y="223"/>
                    </a:lnTo>
                    <a:lnTo>
                      <a:pt x="95" y="217"/>
                    </a:lnTo>
                    <a:lnTo>
                      <a:pt x="122" y="227"/>
                    </a:lnTo>
                    <a:lnTo>
                      <a:pt x="170" y="236"/>
                    </a:lnTo>
                    <a:lnTo>
                      <a:pt x="161" y="252"/>
                    </a:lnTo>
                    <a:lnTo>
                      <a:pt x="125" y="244"/>
                    </a:lnTo>
                    <a:lnTo>
                      <a:pt x="93" y="232"/>
                    </a:lnTo>
                    <a:lnTo>
                      <a:pt x="70" y="221"/>
                    </a:lnTo>
                    <a:lnTo>
                      <a:pt x="112" y="252"/>
                    </a:lnTo>
                    <a:lnTo>
                      <a:pt x="139" y="260"/>
                    </a:lnTo>
                    <a:lnTo>
                      <a:pt x="161" y="267"/>
                    </a:lnTo>
                    <a:lnTo>
                      <a:pt x="159" y="285"/>
                    </a:lnTo>
                    <a:lnTo>
                      <a:pt x="125" y="279"/>
                    </a:lnTo>
                    <a:lnTo>
                      <a:pt x="101" y="271"/>
                    </a:lnTo>
                    <a:lnTo>
                      <a:pt x="116" y="283"/>
                    </a:lnTo>
                    <a:lnTo>
                      <a:pt x="144" y="290"/>
                    </a:lnTo>
                    <a:lnTo>
                      <a:pt x="159" y="292"/>
                    </a:lnTo>
                    <a:lnTo>
                      <a:pt x="159" y="328"/>
                    </a:lnTo>
                    <a:lnTo>
                      <a:pt x="127" y="315"/>
                    </a:lnTo>
                    <a:lnTo>
                      <a:pt x="103" y="306"/>
                    </a:lnTo>
                    <a:lnTo>
                      <a:pt x="129" y="326"/>
                    </a:lnTo>
                    <a:lnTo>
                      <a:pt x="162" y="340"/>
                    </a:lnTo>
                    <a:lnTo>
                      <a:pt x="161" y="356"/>
                    </a:lnTo>
                    <a:lnTo>
                      <a:pt x="142" y="376"/>
                    </a:lnTo>
                    <a:lnTo>
                      <a:pt x="125" y="354"/>
                    </a:lnTo>
                    <a:lnTo>
                      <a:pt x="103" y="328"/>
                    </a:lnTo>
                    <a:lnTo>
                      <a:pt x="89" y="303"/>
                    </a:lnTo>
                    <a:lnTo>
                      <a:pt x="103" y="342"/>
                    </a:lnTo>
                    <a:lnTo>
                      <a:pt x="116" y="356"/>
                    </a:lnTo>
                    <a:lnTo>
                      <a:pt x="139" y="385"/>
                    </a:lnTo>
                    <a:lnTo>
                      <a:pt x="122" y="404"/>
                    </a:lnTo>
                    <a:lnTo>
                      <a:pt x="97" y="381"/>
                    </a:lnTo>
                    <a:lnTo>
                      <a:pt x="79" y="354"/>
                    </a:lnTo>
                    <a:lnTo>
                      <a:pt x="61" y="326"/>
                    </a:lnTo>
                    <a:lnTo>
                      <a:pt x="77" y="368"/>
                    </a:lnTo>
                    <a:lnTo>
                      <a:pt x="93" y="386"/>
                    </a:lnTo>
                    <a:lnTo>
                      <a:pt x="108" y="406"/>
                    </a:lnTo>
                    <a:lnTo>
                      <a:pt x="95" y="413"/>
                    </a:lnTo>
                    <a:lnTo>
                      <a:pt x="61" y="385"/>
                    </a:lnTo>
                    <a:lnTo>
                      <a:pt x="30" y="340"/>
                    </a:lnTo>
                    <a:lnTo>
                      <a:pt x="19" y="306"/>
                    </a:lnTo>
                    <a:lnTo>
                      <a:pt x="10" y="247"/>
                    </a:lnTo>
                    <a:lnTo>
                      <a:pt x="6" y="204"/>
                    </a:lnTo>
                    <a:lnTo>
                      <a:pt x="0" y="153"/>
                    </a:lnTo>
                    <a:lnTo>
                      <a:pt x="35" y="163"/>
                    </a:lnTo>
                    <a:lnTo>
                      <a:pt x="72" y="177"/>
                    </a:lnTo>
                    <a:lnTo>
                      <a:pt x="129" y="191"/>
                    </a:lnTo>
                    <a:lnTo>
                      <a:pt x="79" y="170"/>
                    </a:lnTo>
                    <a:lnTo>
                      <a:pt x="59" y="159"/>
                    </a:lnTo>
                    <a:lnTo>
                      <a:pt x="23" y="146"/>
                    </a:lnTo>
                    <a:lnTo>
                      <a:pt x="4" y="142"/>
                    </a:lnTo>
                    <a:lnTo>
                      <a:pt x="4" y="116"/>
                    </a:lnTo>
                    <a:lnTo>
                      <a:pt x="8" y="83"/>
                    </a:lnTo>
                    <a:lnTo>
                      <a:pt x="54" y="90"/>
                    </a:lnTo>
                    <a:lnTo>
                      <a:pt x="84" y="99"/>
                    </a:lnTo>
                    <a:lnTo>
                      <a:pt x="120" y="116"/>
                    </a:lnTo>
                    <a:lnTo>
                      <a:pt x="87" y="90"/>
                    </a:lnTo>
                    <a:lnTo>
                      <a:pt x="48" y="79"/>
                    </a:lnTo>
                    <a:lnTo>
                      <a:pt x="10" y="70"/>
                    </a:lnTo>
                    <a:lnTo>
                      <a:pt x="19" y="44"/>
                    </a:lnTo>
                    <a:lnTo>
                      <a:pt x="30" y="28"/>
                    </a:lnTo>
                    <a:lnTo>
                      <a:pt x="65" y="18"/>
                    </a:lnTo>
                    <a:lnTo>
                      <a:pt x="99" y="26"/>
                    </a:lnTo>
                    <a:lnTo>
                      <a:pt x="129" y="48"/>
                    </a:lnTo>
                    <a:lnTo>
                      <a:pt x="108" y="23"/>
                    </a:lnTo>
                    <a:lnTo>
                      <a:pt x="77" y="9"/>
                    </a:lnTo>
                    <a:lnTo>
                      <a:pt x="112" y="4"/>
                    </a:lnTo>
                    <a:lnTo>
                      <a:pt x="139" y="2"/>
                    </a:lnTo>
                    <a:lnTo>
                      <a:pt x="176" y="7"/>
                    </a:lnTo>
                    <a:lnTo>
                      <a:pt x="202" y="25"/>
                    </a:lnTo>
                    <a:lnTo>
                      <a:pt x="242" y="32"/>
                    </a:lnTo>
                    <a:lnTo>
                      <a:pt x="215" y="21"/>
                    </a:lnTo>
                    <a:lnTo>
                      <a:pt x="195" y="7"/>
                    </a:lnTo>
                    <a:lnTo>
                      <a:pt x="182" y="0"/>
                    </a:lnTo>
                    <a:lnTo>
                      <a:pt x="222" y="2"/>
                    </a:lnTo>
                    <a:lnTo>
                      <a:pt x="258" y="4"/>
                    </a:lnTo>
                    <a:lnTo>
                      <a:pt x="279" y="13"/>
                    </a:lnTo>
                    <a:lnTo>
                      <a:pt x="300" y="34"/>
                    </a:lnTo>
                    <a:lnTo>
                      <a:pt x="318" y="61"/>
                    </a:lnTo>
                    <a:lnTo>
                      <a:pt x="309" y="30"/>
                    </a:lnTo>
                    <a:lnTo>
                      <a:pt x="287" y="9"/>
                    </a:lnTo>
                    <a:lnTo>
                      <a:pt x="338" y="2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34" name="Group 120"/>
              <p:cNvGrpSpPr>
                <a:grpSpLocks/>
              </p:cNvGrpSpPr>
              <p:nvPr/>
            </p:nvGrpSpPr>
            <p:grpSpPr bwMode="auto">
              <a:xfrm flipH="1">
                <a:off x="3595" y="2572"/>
                <a:ext cx="158" cy="95"/>
                <a:chOff x="2648" y="2214"/>
                <a:chExt cx="63" cy="39"/>
              </a:xfrm>
            </p:grpSpPr>
            <p:sp>
              <p:nvSpPr>
                <p:cNvPr id="56" name="Freeform 121"/>
                <p:cNvSpPr>
                  <a:spLocks/>
                </p:cNvSpPr>
                <p:nvPr/>
              </p:nvSpPr>
              <p:spPr bwMode="auto">
                <a:xfrm>
                  <a:off x="2648" y="2214"/>
                  <a:ext cx="63" cy="39"/>
                </a:xfrm>
                <a:custGeom>
                  <a:avLst/>
                  <a:gdLst>
                    <a:gd name="T0" fmla="*/ 0 w 443"/>
                    <a:gd name="T1" fmla="*/ 0 h 274"/>
                    <a:gd name="T2" fmla="*/ 0 w 443"/>
                    <a:gd name="T3" fmla="*/ 0 h 274"/>
                    <a:gd name="T4" fmla="*/ 0 w 443"/>
                    <a:gd name="T5" fmla="*/ 0 h 274"/>
                    <a:gd name="T6" fmla="*/ 0 w 443"/>
                    <a:gd name="T7" fmla="*/ 0 h 274"/>
                    <a:gd name="T8" fmla="*/ 0 w 443"/>
                    <a:gd name="T9" fmla="*/ 0 h 274"/>
                    <a:gd name="T10" fmla="*/ 0 w 443"/>
                    <a:gd name="T11" fmla="*/ 0 h 274"/>
                    <a:gd name="T12" fmla="*/ 0 w 443"/>
                    <a:gd name="T13" fmla="*/ 0 h 274"/>
                    <a:gd name="T14" fmla="*/ 0 w 443"/>
                    <a:gd name="T15" fmla="*/ 0 h 274"/>
                    <a:gd name="T16" fmla="*/ 0 w 443"/>
                    <a:gd name="T17" fmla="*/ 0 h 274"/>
                    <a:gd name="T18" fmla="*/ 0 w 443"/>
                    <a:gd name="T19" fmla="*/ 0 h 274"/>
                    <a:gd name="T20" fmla="*/ 0 w 443"/>
                    <a:gd name="T21" fmla="*/ 0 h 274"/>
                    <a:gd name="T22" fmla="*/ 0 w 443"/>
                    <a:gd name="T23" fmla="*/ 0 h 274"/>
                    <a:gd name="T24" fmla="*/ 0 w 443"/>
                    <a:gd name="T25" fmla="*/ 0 h 274"/>
                    <a:gd name="T26" fmla="*/ 0 w 443"/>
                    <a:gd name="T27" fmla="*/ 0 h 274"/>
                    <a:gd name="T28" fmla="*/ 0 w 443"/>
                    <a:gd name="T29" fmla="*/ 0 h 274"/>
                    <a:gd name="T30" fmla="*/ 0 w 443"/>
                    <a:gd name="T31" fmla="*/ 0 h 274"/>
                    <a:gd name="T32" fmla="*/ 0 w 443"/>
                    <a:gd name="T33" fmla="*/ 0 h 274"/>
                    <a:gd name="T34" fmla="*/ 0 w 443"/>
                    <a:gd name="T35" fmla="*/ 0 h 274"/>
                    <a:gd name="T36" fmla="*/ 0 w 443"/>
                    <a:gd name="T37" fmla="*/ 0 h 274"/>
                    <a:gd name="T38" fmla="*/ 0 w 443"/>
                    <a:gd name="T39" fmla="*/ 0 h 274"/>
                    <a:gd name="T40" fmla="*/ 0 w 443"/>
                    <a:gd name="T41" fmla="*/ 0 h 274"/>
                    <a:gd name="T42" fmla="*/ 0 w 443"/>
                    <a:gd name="T43" fmla="*/ 0 h 274"/>
                    <a:gd name="T44" fmla="*/ 0 w 443"/>
                    <a:gd name="T45" fmla="*/ 0 h 274"/>
                    <a:gd name="T46" fmla="*/ 0 w 443"/>
                    <a:gd name="T47" fmla="*/ 0 h 274"/>
                    <a:gd name="T48" fmla="*/ 0 w 443"/>
                    <a:gd name="T49" fmla="*/ 0 h 274"/>
                    <a:gd name="T50" fmla="*/ 0 w 443"/>
                    <a:gd name="T51" fmla="*/ 0 h 274"/>
                    <a:gd name="T52" fmla="*/ 0 w 443"/>
                    <a:gd name="T53" fmla="*/ 0 h 274"/>
                    <a:gd name="T54" fmla="*/ 0 w 443"/>
                    <a:gd name="T55" fmla="*/ 0 h 274"/>
                    <a:gd name="T56" fmla="*/ 0 w 443"/>
                    <a:gd name="T57" fmla="*/ 0 h 274"/>
                    <a:gd name="T58" fmla="*/ 0 w 443"/>
                    <a:gd name="T59" fmla="*/ 0 h 274"/>
                    <a:gd name="T60" fmla="*/ 0 w 443"/>
                    <a:gd name="T61" fmla="*/ 0 h 274"/>
                    <a:gd name="T62" fmla="*/ 0 w 443"/>
                    <a:gd name="T63" fmla="*/ 0 h 274"/>
                    <a:gd name="T64" fmla="*/ 0 w 443"/>
                    <a:gd name="T65" fmla="*/ 0 h 274"/>
                    <a:gd name="T66" fmla="*/ 0 w 443"/>
                    <a:gd name="T67" fmla="*/ 0 h 274"/>
                    <a:gd name="T68" fmla="*/ 0 w 443"/>
                    <a:gd name="T69" fmla="*/ 0 h 274"/>
                    <a:gd name="T70" fmla="*/ 0 w 443"/>
                    <a:gd name="T71" fmla="*/ 0 h 274"/>
                    <a:gd name="T72" fmla="*/ 0 w 443"/>
                    <a:gd name="T73" fmla="*/ 0 h 274"/>
                    <a:gd name="T74" fmla="*/ 0 w 443"/>
                    <a:gd name="T75" fmla="*/ 0 h 274"/>
                    <a:gd name="T76" fmla="*/ 0 w 443"/>
                    <a:gd name="T77" fmla="*/ 0 h 274"/>
                    <a:gd name="T78" fmla="*/ 0 w 443"/>
                    <a:gd name="T79" fmla="*/ 0 h 274"/>
                    <a:gd name="T80" fmla="*/ 0 w 443"/>
                    <a:gd name="T81" fmla="*/ 0 h 274"/>
                    <a:gd name="T82" fmla="*/ 0 w 443"/>
                    <a:gd name="T83" fmla="*/ 0 h 274"/>
                    <a:gd name="T84" fmla="*/ 0 w 443"/>
                    <a:gd name="T85" fmla="*/ 0 h 274"/>
                    <a:gd name="T86" fmla="*/ 0 w 443"/>
                    <a:gd name="T87" fmla="*/ 0 h 274"/>
                    <a:gd name="T88" fmla="*/ 0 w 443"/>
                    <a:gd name="T89" fmla="*/ 0 h 274"/>
                    <a:gd name="T90" fmla="*/ 0 w 443"/>
                    <a:gd name="T91" fmla="*/ 0 h 274"/>
                    <a:gd name="T92" fmla="*/ 0 w 443"/>
                    <a:gd name="T93" fmla="*/ 0 h 274"/>
                    <a:gd name="T94" fmla="*/ 0 w 443"/>
                    <a:gd name="T95" fmla="*/ 0 h 274"/>
                    <a:gd name="T96" fmla="*/ 0 w 443"/>
                    <a:gd name="T97" fmla="*/ 0 h 274"/>
                    <a:gd name="T98" fmla="*/ 0 w 443"/>
                    <a:gd name="T99" fmla="*/ 0 h 274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443" h="274">
                      <a:moveTo>
                        <a:pt x="0" y="163"/>
                      </a:moveTo>
                      <a:lnTo>
                        <a:pt x="55" y="151"/>
                      </a:lnTo>
                      <a:lnTo>
                        <a:pt x="75" y="147"/>
                      </a:lnTo>
                      <a:lnTo>
                        <a:pt x="87" y="135"/>
                      </a:lnTo>
                      <a:lnTo>
                        <a:pt x="100" y="117"/>
                      </a:lnTo>
                      <a:lnTo>
                        <a:pt x="127" y="92"/>
                      </a:lnTo>
                      <a:lnTo>
                        <a:pt x="176" y="51"/>
                      </a:lnTo>
                      <a:lnTo>
                        <a:pt x="184" y="37"/>
                      </a:lnTo>
                      <a:lnTo>
                        <a:pt x="197" y="25"/>
                      </a:lnTo>
                      <a:lnTo>
                        <a:pt x="223" y="21"/>
                      </a:lnTo>
                      <a:lnTo>
                        <a:pt x="300" y="8"/>
                      </a:lnTo>
                      <a:lnTo>
                        <a:pt x="321" y="0"/>
                      </a:lnTo>
                      <a:lnTo>
                        <a:pt x="341" y="10"/>
                      </a:lnTo>
                      <a:lnTo>
                        <a:pt x="351" y="18"/>
                      </a:lnTo>
                      <a:lnTo>
                        <a:pt x="396" y="33"/>
                      </a:lnTo>
                      <a:lnTo>
                        <a:pt x="414" y="40"/>
                      </a:lnTo>
                      <a:lnTo>
                        <a:pt x="420" y="47"/>
                      </a:lnTo>
                      <a:lnTo>
                        <a:pt x="429" y="73"/>
                      </a:lnTo>
                      <a:lnTo>
                        <a:pt x="433" y="86"/>
                      </a:lnTo>
                      <a:lnTo>
                        <a:pt x="437" y="94"/>
                      </a:lnTo>
                      <a:lnTo>
                        <a:pt x="443" y="107"/>
                      </a:lnTo>
                      <a:lnTo>
                        <a:pt x="443" y="116"/>
                      </a:lnTo>
                      <a:lnTo>
                        <a:pt x="434" y="123"/>
                      </a:lnTo>
                      <a:lnTo>
                        <a:pt x="416" y="122"/>
                      </a:lnTo>
                      <a:lnTo>
                        <a:pt x="387" y="109"/>
                      </a:lnTo>
                      <a:lnTo>
                        <a:pt x="351" y="102"/>
                      </a:lnTo>
                      <a:lnTo>
                        <a:pt x="317" y="107"/>
                      </a:lnTo>
                      <a:lnTo>
                        <a:pt x="353" y="115"/>
                      </a:lnTo>
                      <a:lnTo>
                        <a:pt x="376" y="123"/>
                      </a:lnTo>
                      <a:lnTo>
                        <a:pt x="405" y="135"/>
                      </a:lnTo>
                      <a:lnTo>
                        <a:pt x="412" y="145"/>
                      </a:lnTo>
                      <a:lnTo>
                        <a:pt x="412" y="155"/>
                      </a:lnTo>
                      <a:lnTo>
                        <a:pt x="401" y="163"/>
                      </a:lnTo>
                      <a:lnTo>
                        <a:pt x="388" y="161"/>
                      </a:lnTo>
                      <a:lnTo>
                        <a:pt x="349" y="151"/>
                      </a:lnTo>
                      <a:lnTo>
                        <a:pt x="313" y="149"/>
                      </a:lnTo>
                      <a:lnTo>
                        <a:pt x="286" y="151"/>
                      </a:lnTo>
                      <a:lnTo>
                        <a:pt x="270" y="161"/>
                      </a:lnTo>
                      <a:lnTo>
                        <a:pt x="252" y="180"/>
                      </a:lnTo>
                      <a:lnTo>
                        <a:pt x="238" y="200"/>
                      </a:lnTo>
                      <a:lnTo>
                        <a:pt x="224" y="220"/>
                      </a:lnTo>
                      <a:lnTo>
                        <a:pt x="211" y="236"/>
                      </a:lnTo>
                      <a:lnTo>
                        <a:pt x="190" y="251"/>
                      </a:lnTo>
                      <a:lnTo>
                        <a:pt x="170" y="255"/>
                      </a:lnTo>
                      <a:lnTo>
                        <a:pt x="147" y="257"/>
                      </a:lnTo>
                      <a:lnTo>
                        <a:pt x="121" y="255"/>
                      </a:lnTo>
                      <a:lnTo>
                        <a:pt x="100" y="253"/>
                      </a:lnTo>
                      <a:lnTo>
                        <a:pt x="73" y="260"/>
                      </a:lnTo>
                      <a:lnTo>
                        <a:pt x="0" y="274"/>
                      </a:lnTo>
                      <a:lnTo>
                        <a:pt x="0" y="163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7" name="Freeform 122"/>
                <p:cNvSpPr>
                  <a:spLocks/>
                </p:cNvSpPr>
                <p:nvPr/>
              </p:nvSpPr>
              <p:spPr bwMode="auto">
                <a:xfrm>
                  <a:off x="2688" y="2221"/>
                  <a:ext cx="20" cy="5"/>
                </a:xfrm>
                <a:custGeom>
                  <a:avLst/>
                  <a:gdLst>
                    <a:gd name="T0" fmla="*/ 0 w 141"/>
                    <a:gd name="T1" fmla="*/ 0 h 32"/>
                    <a:gd name="T2" fmla="*/ 0 w 141"/>
                    <a:gd name="T3" fmla="*/ 0 h 32"/>
                    <a:gd name="T4" fmla="*/ 0 w 141"/>
                    <a:gd name="T5" fmla="*/ 0 h 32"/>
                    <a:gd name="T6" fmla="*/ 0 w 141"/>
                    <a:gd name="T7" fmla="*/ 0 h 32"/>
                    <a:gd name="T8" fmla="*/ 0 w 141"/>
                    <a:gd name="T9" fmla="*/ 0 h 32"/>
                    <a:gd name="T10" fmla="*/ 0 w 141"/>
                    <a:gd name="T11" fmla="*/ 0 h 32"/>
                    <a:gd name="T12" fmla="*/ 0 w 141"/>
                    <a:gd name="T13" fmla="*/ 0 h 32"/>
                    <a:gd name="T14" fmla="*/ 0 w 141"/>
                    <a:gd name="T15" fmla="*/ 0 h 32"/>
                    <a:gd name="T16" fmla="*/ 0 w 141"/>
                    <a:gd name="T17" fmla="*/ 0 h 32"/>
                    <a:gd name="T18" fmla="*/ 0 w 141"/>
                    <a:gd name="T19" fmla="*/ 0 h 32"/>
                    <a:gd name="T20" fmla="*/ 0 w 141"/>
                    <a:gd name="T21" fmla="*/ 0 h 32"/>
                    <a:gd name="T22" fmla="*/ 0 w 141"/>
                    <a:gd name="T23" fmla="*/ 0 h 32"/>
                    <a:gd name="T24" fmla="*/ 0 w 141"/>
                    <a:gd name="T25" fmla="*/ 0 h 3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41" h="32">
                      <a:moveTo>
                        <a:pt x="141" y="32"/>
                      </a:moveTo>
                      <a:lnTo>
                        <a:pt x="117" y="21"/>
                      </a:lnTo>
                      <a:lnTo>
                        <a:pt x="97" y="18"/>
                      </a:lnTo>
                      <a:lnTo>
                        <a:pt x="74" y="11"/>
                      </a:lnTo>
                      <a:lnTo>
                        <a:pt x="54" y="6"/>
                      </a:lnTo>
                      <a:lnTo>
                        <a:pt x="22" y="9"/>
                      </a:lnTo>
                      <a:lnTo>
                        <a:pt x="0" y="11"/>
                      </a:lnTo>
                      <a:lnTo>
                        <a:pt x="33" y="4"/>
                      </a:lnTo>
                      <a:lnTo>
                        <a:pt x="61" y="0"/>
                      </a:lnTo>
                      <a:lnTo>
                        <a:pt x="97" y="15"/>
                      </a:lnTo>
                      <a:lnTo>
                        <a:pt x="117" y="17"/>
                      </a:lnTo>
                      <a:lnTo>
                        <a:pt x="139" y="27"/>
                      </a:lnTo>
                      <a:lnTo>
                        <a:pt x="141" y="32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8" name="Freeform 123"/>
                <p:cNvSpPr>
                  <a:spLocks/>
                </p:cNvSpPr>
                <p:nvPr/>
              </p:nvSpPr>
              <p:spPr bwMode="auto">
                <a:xfrm>
                  <a:off x="2680" y="2216"/>
                  <a:ext cx="17" cy="3"/>
                </a:xfrm>
                <a:custGeom>
                  <a:avLst/>
                  <a:gdLst>
                    <a:gd name="T0" fmla="*/ 0 w 119"/>
                    <a:gd name="T1" fmla="*/ 0 h 22"/>
                    <a:gd name="T2" fmla="*/ 0 w 119"/>
                    <a:gd name="T3" fmla="*/ 0 h 22"/>
                    <a:gd name="T4" fmla="*/ 0 w 119"/>
                    <a:gd name="T5" fmla="*/ 0 h 22"/>
                    <a:gd name="T6" fmla="*/ 0 w 119"/>
                    <a:gd name="T7" fmla="*/ 0 h 22"/>
                    <a:gd name="T8" fmla="*/ 0 w 119"/>
                    <a:gd name="T9" fmla="*/ 0 h 22"/>
                    <a:gd name="T10" fmla="*/ 0 w 119"/>
                    <a:gd name="T11" fmla="*/ 0 h 22"/>
                    <a:gd name="T12" fmla="*/ 0 w 119"/>
                    <a:gd name="T13" fmla="*/ 0 h 22"/>
                    <a:gd name="T14" fmla="*/ 0 w 119"/>
                    <a:gd name="T15" fmla="*/ 0 h 22"/>
                    <a:gd name="T16" fmla="*/ 0 w 119"/>
                    <a:gd name="T17" fmla="*/ 0 h 22"/>
                    <a:gd name="T18" fmla="*/ 0 w 119"/>
                    <a:gd name="T19" fmla="*/ 0 h 22"/>
                    <a:gd name="T20" fmla="*/ 0 w 119"/>
                    <a:gd name="T21" fmla="*/ 0 h 22"/>
                    <a:gd name="T22" fmla="*/ 0 w 119"/>
                    <a:gd name="T23" fmla="*/ 0 h 2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19" h="22">
                      <a:moveTo>
                        <a:pt x="86" y="0"/>
                      </a:moveTo>
                      <a:lnTo>
                        <a:pt x="100" y="1"/>
                      </a:lnTo>
                      <a:lnTo>
                        <a:pt x="119" y="7"/>
                      </a:lnTo>
                      <a:lnTo>
                        <a:pt x="106" y="6"/>
                      </a:lnTo>
                      <a:lnTo>
                        <a:pt x="88" y="3"/>
                      </a:lnTo>
                      <a:lnTo>
                        <a:pt x="49" y="13"/>
                      </a:lnTo>
                      <a:lnTo>
                        <a:pt x="28" y="18"/>
                      </a:lnTo>
                      <a:lnTo>
                        <a:pt x="4" y="22"/>
                      </a:lnTo>
                      <a:lnTo>
                        <a:pt x="0" y="18"/>
                      </a:lnTo>
                      <a:lnTo>
                        <a:pt x="26" y="14"/>
                      </a:lnTo>
                      <a:lnTo>
                        <a:pt x="57" y="7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9" name="Freeform 124"/>
                <p:cNvSpPr>
                  <a:spLocks/>
                </p:cNvSpPr>
                <p:nvPr/>
              </p:nvSpPr>
              <p:spPr bwMode="auto">
                <a:xfrm>
                  <a:off x="2687" y="2228"/>
                  <a:ext cx="7" cy="2"/>
                </a:xfrm>
                <a:custGeom>
                  <a:avLst/>
                  <a:gdLst>
                    <a:gd name="T0" fmla="*/ 0 w 48"/>
                    <a:gd name="T1" fmla="*/ 0 h 11"/>
                    <a:gd name="T2" fmla="*/ 0 w 48"/>
                    <a:gd name="T3" fmla="*/ 0 h 11"/>
                    <a:gd name="T4" fmla="*/ 0 w 48"/>
                    <a:gd name="T5" fmla="*/ 0 h 11"/>
                    <a:gd name="T6" fmla="*/ 0 w 48"/>
                    <a:gd name="T7" fmla="*/ 0 h 11"/>
                    <a:gd name="T8" fmla="*/ 0 w 48"/>
                    <a:gd name="T9" fmla="*/ 0 h 11"/>
                    <a:gd name="T10" fmla="*/ 0 w 48"/>
                    <a:gd name="T11" fmla="*/ 0 h 11"/>
                    <a:gd name="T12" fmla="*/ 0 w 48"/>
                    <a:gd name="T13" fmla="*/ 0 h 1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8" h="11">
                      <a:moveTo>
                        <a:pt x="48" y="5"/>
                      </a:moveTo>
                      <a:lnTo>
                        <a:pt x="42" y="11"/>
                      </a:lnTo>
                      <a:lnTo>
                        <a:pt x="25" y="8"/>
                      </a:lnTo>
                      <a:lnTo>
                        <a:pt x="6" y="8"/>
                      </a:lnTo>
                      <a:lnTo>
                        <a:pt x="0" y="0"/>
                      </a:lnTo>
                      <a:lnTo>
                        <a:pt x="14" y="3"/>
                      </a:lnTo>
                      <a:lnTo>
                        <a:pt x="48" y="5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0" name="Freeform 125"/>
                <p:cNvSpPr>
                  <a:spLocks/>
                </p:cNvSpPr>
                <p:nvPr/>
              </p:nvSpPr>
              <p:spPr bwMode="auto">
                <a:xfrm>
                  <a:off x="2707" y="2227"/>
                  <a:ext cx="2" cy="3"/>
                </a:xfrm>
                <a:custGeom>
                  <a:avLst/>
                  <a:gdLst>
                    <a:gd name="T0" fmla="*/ 0 w 10"/>
                    <a:gd name="T1" fmla="*/ 0 h 21"/>
                    <a:gd name="T2" fmla="*/ 0 w 10"/>
                    <a:gd name="T3" fmla="*/ 0 h 21"/>
                    <a:gd name="T4" fmla="*/ 0 w 10"/>
                    <a:gd name="T5" fmla="*/ 0 h 21"/>
                    <a:gd name="T6" fmla="*/ 0 w 10"/>
                    <a:gd name="T7" fmla="*/ 0 h 21"/>
                    <a:gd name="T8" fmla="*/ 0 w 10"/>
                    <a:gd name="T9" fmla="*/ 0 h 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" h="21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2" y="16"/>
                      </a:lnTo>
                      <a:lnTo>
                        <a:pt x="10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1" name="Freeform 126"/>
                <p:cNvSpPr>
                  <a:spLocks/>
                </p:cNvSpPr>
                <p:nvPr/>
              </p:nvSpPr>
              <p:spPr bwMode="auto">
                <a:xfrm>
                  <a:off x="2702" y="2234"/>
                  <a:ext cx="2" cy="1"/>
                </a:xfrm>
                <a:custGeom>
                  <a:avLst/>
                  <a:gdLst>
                    <a:gd name="T0" fmla="*/ 0 w 9"/>
                    <a:gd name="T1" fmla="*/ 0 h 11"/>
                    <a:gd name="T2" fmla="*/ 0 w 9"/>
                    <a:gd name="T3" fmla="*/ 0 h 11"/>
                    <a:gd name="T4" fmla="*/ 0 w 9"/>
                    <a:gd name="T5" fmla="*/ 0 h 11"/>
                    <a:gd name="T6" fmla="*/ 0 w 9"/>
                    <a:gd name="T7" fmla="*/ 0 h 1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9" h="11">
                      <a:moveTo>
                        <a:pt x="0" y="0"/>
                      </a:moveTo>
                      <a:lnTo>
                        <a:pt x="2" y="6"/>
                      </a:lnTo>
                      <a:lnTo>
                        <a:pt x="9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2" name="Freeform 127"/>
                <p:cNvSpPr>
                  <a:spLocks/>
                </p:cNvSpPr>
                <p:nvPr/>
              </p:nvSpPr>
              <p:spPr bwMode="auto">
                <a:xfrm>
                  <a:off x="2678" y="2224"/>
                  <a:ext cx="3" cy="4"/>
                </a:xfrm>
                <a:custGeom>
                  <a:avLst/>
                  <a:gdLst>
                    <a:gd name="T0" fmla="*/ 0 w 23"/>
                    <a:gd name="T1" fmla="*/ 0 h 27"/>
                    <a:gd name="T2" fmla="*/ 0 w 23"/>
                    <a:gd name="T3" fmla="*/ 0 h 27"/>
                    <a:gd name="T4" fmla="*/ 0 w 23"/>
                    <a:gd name="T5" fmla="*/ 0 h 27"/>
                    <a:gd name="T6" fmla="*/ 0 w 23"/>
                    <a:gd name="T7" fmla="*/ 0 h 27"/>
                    <a:gd name="T8" fmla="*/ 0 w 23"/>
                    <a:gd name="T9" fmla="*/ 0 h 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3" h="27">
                      <a:moveTo>
                        <a:pt x="23" y="0"/>
                      </a:moveTo>
                      <a:lnTo>
                        <a:pt x="19" y="8"/>
                      </a:lnTo>
                      <a:lnTo>
                        <a:pt x="19" y="15"/>
                      </a:lnTo>
                      <a:lnTo>
                        <a:pt x="0" y="27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3" name="Freeform 128"/>
                <p:cNvSpPr>
                  <a:spLocks/>
                </p:cNvSpPr>
                <p:nvPr/>
              </p:nvSpPr>
              <p:spPr bwMode="auto">
                <a:xfrm>
                  <a:off x="2665" y="2224"/>
                  <a:ext cx="10" cy="10"/>
                </a:xfrm>
                <a:custGeom>
                  <a:avLst/>
                  <a:gdLst>
                    <a:gd name="T0" fmla="*/ 0 w 71"/>
                    <a:gd name="T1" fmla="*/ 0 h 73"/>
                    <a:gd name="T2" fmla="*/ 0 w 71"/>
                    <a:gd name="T3" fmla="*/ 0 h 73"/>
                    <a:gd name="T4" fmla="*/ 0 w 71"/>
                    <a:gd name="T5" fmla="*/ 0 h 73"/>
                    <a:gd name="T6" fmla="*/ 0 w 71"/>
                    <a:gd name="T7" fmla="*/ 0 h 73"/>
                    <a:gd name="T8" fmla="*/ 0 w 71"/>
                    <a:gd name="T9" fmla="*/ 0 h 73"/>
                    <a:gd name="T10" fmla="*/ 0 w 71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1" h="73">
                      <a:moveTo>
                        <a:pt x="71" y="0"/>
                      </a:moveTo>
                      <a:lnTo>
                        <a:pt x="59" y="22"/>
                      </a:lnTo>
                      <a:lnTo>
                        <a:pt x="44" y="41"/>
                      </a:lnTo>
                      <a:lnTo>
                        <a:pt x="0" y="73"/>
                      </a:lnTo>
                      <a:lnTo>
                        <a:pt x="41" y="34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" name="Freeform 129"/>
                <p:cNvSpPr>
                  <a:spLocks/>
                </p:cNvSpPr>
                <p:nvPr/>
              </p:nvSpPr>
              <p:spPr bwMode="auto">
                <a:xfrm>
                  <a:off x="2660" y="2238"/>
                  <a:ext cx="2" cy="8"/>
                </a:xfrm>
                <a:custGeom>
                  <a:avLst/>
                  <a:gdLst>
                    <a:gd name="T0" fmla="*/ 0 w 16"/>
                    <a:gd name="T1" fmla="*/ 0 h 53"/>
                    <a:gd name="T2" fmla="*/ 0 w 16"/>
                    <a:gd name="T3" fmla="*/ 0 h 53"/>
                    <a:gd name="T4" fmla="*/ 0 w 16"/>
                    <a:gd name="T5" fmla="*/ 0 h 53"/>
                    <a:gd name="T6" fmla="*/ 0 w 16"/>
                    <a:gd name="T7" fmla="*/ 0 h 53"/>
                    <a:gd name="T8" fmla="*/ 0 w 16"/>
                    <a:gd name="T9" fmla="*/ 0 h 53"/>
                    <a:gd name="T10" fmla="*/ 0 w 16"/>
                    <a:gd name="T11" fmla="*/ 0 h 53"/>
                    <a:gd name="T12" fmla="*/ 0 w 16"/>
                    <a:gd name="T13" fmla="*/ 0 h 5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53">
                      <a:moveTo>
                        <a:pt x="0" y="0"/>
                      </a:moveTo>
                      <a:lnTo>
                        <a:pt x="10" y="19"/>
                      </a:lnTo>
                      <a:lnTo>
                        <a:pt x="13" y="37"/>
                      </a:lnTo>
                      <a:lnTo>
                        <a:pt x="14" y="53"/>
                      </a:lnTo>
                      <a:lnTo>
                        <a:pt x="16" y="30"/>
                      </a:lnTo>
                      <a:lnTo>
                        <a:pt x="14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5" name="Freeform 130"/>
                <p:cNvSpPr>
                  <a:spLocks/>
                </p:cNvSpPr>
                <p:nvPr/>
              </p:nvSpPr>
              <p:spPr bwMode="auto">
                <a:xfrm>
                  <a:off x="2684" y="2231"/>
                  <a:ext cx="1" cy="2"/>
                </a:xfrm>
                <a:custGeom>
                  <a:avLst/>
                  <a:gdLst>
                    <a:gd name="T0" fmla="*/ 0 w 8"/>
                    <a:gd name="T1" fmla="*/ 0 h 19"/>
                    <a:gd name="T2" fmla="*/ 0 w 8"/>
                    <a:gd name="T3" fmla="*/ 0 h 19"/>
                    <a:gd name="T4" fmla="*/ 0 w 8"/>
                    <a:gd name="T5" fmla="*/ 0 h 19"/>
                    <a:gd name="T6" fmla="*/ 0 w 8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8" h="19">
                      <a:moveTo>
                        <a:pt x="2" y="0"/>
                      </a:moveTo>
                      <a:lnTo>
                        <a:pt x="0" y="8"/>
                      </a:lnTo>
                      <a:lnTo>
                        <a:pt x="8" y="19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35" name="Group 131"/>
              <p:cNvGrpSpPr>
                <a:grpSpLocks/>
              </p:cNvGrpSpPr>
              <p:nvPr/>
            </p:nvGrpSpPr>
            <p:grpSpPr bwMode="auto">
              <a:xfrm flipH="1">
                <a:off x="3730" y="2363"/>
                <a:ext cx="365" cy="408"/>
                <a:chOff x="2511" y="2128"/>
                <a:chExt cx="146" cy="168"/>
              </a:xfrm>
            </p:grpSpPr>
            <p:sp>
              <p:nvSpPr>
                <p:cNvPr id="42" name="Freeform 132"/>
                <p:cNvSpPr>
                  <a:spLocks/>
                </p:cNvSpPr>
                <p:nvPr/>
              </p:nvSpPr>
              <p:spPr bwMode="auto">
                <a:xfrm>
                  <a:off x="2590" y="2128"/>
                  <a:ext cx="5" cy="4"/>
                </a:xfrm>
                <a:custGeom>
                  <a:avLst/>
                  <a:gdLst>
                    <a:gd name="T0" fmla="*/ 0 w 32"/>
                    <a:gd name="T1" fmla="*/ 0 h 23"/>
                    <a:gd name="T2" fmla="*/ 0 w 32"/>
                    <a:gd name="T3" fmla="*/ 0 h 23"/>
                    <a:gd name="T4" fmla="*/ 0 w 32"/>
                    <a:gd name="T5" fmla="*/ 0 h 23"/>
                    <a:gd name="T6" fmla="*/ 0 w 32"/>
                    <a:gd name="T7" fmla="*/ 0 h 23"/>
                    <a:gd name="T8" fmla="*/ 0 w 32"/>
                    <a:gd name="T9" fmla="*/ 0 h 23"/>
                    <a:gd name="T10" fmla="*/ 0 w 32"/>
                    <a:gd name="T11" fmla="*/ 0 h 23"/>
                    <a:gd name="T12" fmla="*/ 0 w 32"/>
                    <a:gd name="T13" fmla="*/ 0 h 23"/>
                    <a:gd name="T14" fmla="*/ 0 w 32"/>
                    <a:gd name="T15" fmla="*/ 0 h 2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23">
                      <a:moveTo>
                        <a:pt x="32" y="0"/>
                      </a:moveTo>
                      <a:lnTo>
                        <a:pt x="23" y="7"/>
                      </a:lnTo>
                      <a:lnTo>
                        <a:pt x="14" y="10"/>
                      </a:lnTo>
                      <a:lnTo>
                        <a:pt x="5" y="15"/>
                      </a:lnTo>
                      <a:lnTo>
                        <a:pt x="0" y="23"/>
                      </a:lnTo>
                      <a:lnTo>
                        <a:pt x="8" y="20"/>
                      </a:lnTo>
                      <a:lnTo>
                        <a:pt x="23" y="16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3" name="Freeform 133"/>
                <p:cNvSpPr>
                  <a:spLocks/>
                </p:cNvSpPr>
                <p:nvPr/>
              </p:nvSpPr>
              <p:spPr bwMode="auto">
                <a:xfrm>
                  <a:off x="2592" y="2134"/>
                  <a:ext cx="2" cy="2"/>
                </a:xfrm>
                <a:custGeom>
                  <a:avLst/>
                  <a:gdLst>
                    <a:gd name="T0" fmla="*/ 0 w 8"/>
                    <a:gd name="T1" fmla="*/ 0 h 15"/>
                    <a:gd name="T2" fmla="*/ 0 w 8"/>
                    <a:gd name="T3" fmla="*/ 0 h 15"/>
                    <a:gd name="T4" fmla="*/ 0 w 8"/>
                    <a:gd name="T5" fmla="*/ 0 h 15"/>
                    <a:gd name="T6" fmla="*/ 0 w 8"/>
                    <a:gd name="T7" fmla="*/ 0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8" h="15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4" name="Freeform 134"/>
                <p:cNvSpPr>
                  <a:spLocks/>
                </p:cNvSpPr>
                <p:nvPr/>
              </p:nvSpPr>
              <p:spPr bwMode="auto">
                <a:xfrm>
                  <a:off x="2574" y="2150"/>
                  <a:ext cx="39" cy="99"/>
                </a:xfrm>
                <a:custGeom>
                  <a:avLst/>
                  <a:gdLst>
                    <a:gd name="T0" fmla="*/ 0 w 274"/>
                    <a:gd name="T1" fmla="*/ 0 h 693"/>
                    <a:gd name="T2" fmla="*/ 0 w 274"/>
                    <a:gd name="T3" fmla="*/ 0 h 693"/>
                    <a:gd name="T4" fmla="*/ 0 w 274"/>
                    <a:gd name="T5" fmla="*/ 0 h 693"/>
                    <a:gd name="T6" fmla="*/ 0 w 274"/>
                    <a:gd name="T7" fmla="*/ 0 h 693"/>
                    <a:gd name="T8" fmla="*/ 0 w 274"/>
                    <a:gd name="T9" fmla="*/ 0 h 693"/>
                    <a:gd name="T10" fmla="*/ 0 w 274"/>
                    <a:gd name="T11" fmla="*/ 0 h 693"/>
                    <a:gd name="T12" fmla="*/ 0 w 274"/>
                    <a:gd name="T13" fmla="*/ 0 h 693"/>
                    <a:gd name="T14" fmla="*/ 0 w 274"/>
                    <a:gd name="T15" fmla="*/ 0 h 693"/>
                    <a:gd name="T16" fmla="*/ 0 w 274"/>
                    <a:gd name="T17" fmla="*/ 0 h 693"/>
                    <a:gd name="T18" fmla="*/ 0 w 274"/>
                    <a:gd name="T19" fmla="*/ 0 h 69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74" h="693">
                      <a:moveTo>
                        <a:pt x="40" y="0"/>
                      </a:moveTo>
                      <a:lnTo>
                        <a:pt x="66" y="29"/>
                      </a:lnTo>
                      <a:lnTo>
                        <a:pt x="74" y="70"/>
                      </a:lnTo>
                      <a:lnTo>
                        <a:pt x="113" y="110"/>
                      </a:lnTo>
                      <a:lnTo>
                        <a:pt x="194" y="296"/>
                      </a:lnTo>
                      <a:lnTo>
                        <a:pt x="239" y="466"/>
                      </a:lnTo>
                      <a:lnTo>
                        <a:pt x="274" y="693"/>
                      </a:lnTo>
                      <a:lnTo>
                        <a:pt x="161" y="592"/>
                      </a:lnTo>
                      <a:lnTo>
                        <a:pt x="0" y="90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5" name="Freeform 135"/>
                <p:cNvSpPr>
                  <a:spLocks/>
                </p:cNvSpPr>
                <p:nvPr/>
              </p:nvSpPr>
              <p:spPr bwMode="auto">
                <a:xfrm>
                  <a:off x="2511" y="2131"/>
                  <a:ext cx="146" cy="165"/>
                </a:xfrm>
                <a:custGeom>
                  <a:avLst/>
                  <a:gdLst>
                    <a:gd name="T0" fmla="*/ 0 w 1023"/>
                    <a:gd name="T1" fmla="*/ 0 h 1154"/>
                    <a:gd name="T2" fmla="*/ 0 w 1023"/>
                    <a:gd name="T3" fmla="*/ 0 h 1154"/>
                    <a:gd name="T4" fmla="*/ 0 w 1023"/>
                    <a:gd name="T5" fmla="*/ 0 h 1154"/>
                    <a:gd name="T6" fmla="*/ 0 w 1023"/>
                    <a:gd name="T7" fmla="*/ 0 h 1154"/>
                    <a:gd name="T8" fmla="*/ 0 w 1023"/>
                    <a:gd name="T9" fmla="*/ 0 h 1154"/>
                    <a:gd name="T10" fmla="*/ 0 w 1023"/>
                    <a:gd name="T11" fmla="*/ 0 h 1154"/>
                    <a:gd name="T12" fmla="*/ 0 w 1023"/>
                    <a:gd name="T13" fmla="*/ 0 h 1154"/>
                    <a:gd name="T14" fmla="*/ 0 w 1023"/>
                    <a:gd name="T15" fmla="*/ 0 h 1154"/>
                    <a:gd name="T16" fmla="*/ 0 w 1023"/>
                    <a:gd name="T17" fmla="*/ 0 h 1154"/>
                    <a:gd name="T18" fmla="*/ 0 w 1023"/>
                    <a:gd name="T19" fmla="*/ 0 h 1154"/>
                    <a:gd name="T20" fmla="*/ 0 w 1023"/>
                    <a:gd name="T21" fmla="*/ 0 h 1154"/>
                    <a:gd name="T22" fmla="*/ 0 w 1023"/>
                    <a:gd name="T23" fmla="*/ 0 h 1154"/>
                    <a:gd name="T24" fmla="*/ 0 w 1023"/>
                    <a:gd name="T25" fmla="*/ 0 h 1154"/>
                    <a:gd name="T26" fmla="*/ 0 w 1023"/>
                    <a:gd name="T27" fmla="*/ 0 h 1154"/>
                    <a:gd name="T28" fmla="*/ 0 w 1023"/>
                    <a:gd name="T29" fmla="*/ 0 h 1154"/>
                    <a:gd name="T30" fmla="*/ 0 w 1023"/>
                    <a:gd name="T31" fmla="*/ 0 h 1154"/>
                    <a:gd name="T32" fmla="*/ 0 w 1023"/>
                    <a:gd name="T33" fmla="*/ 0 h 1154"/>
                    <a:gd name="T34" fmla="*/ 0 w 1023"/>
                    <a:gd name="T35" fmla="*/ 0 h 1154"/>
                    <a:gd name="T36" fmla="*/ 0 w 1023"/>
                    <a:gd name="T37" fmla="*/ 0 h 1154"/>
                    <a:gd name="T38" fmla="*/ 0 w 1023"/>
                    <a:gd name="T39" fmla="*/ 0 h 1154"/>
                    <a:gd name="T40" fmla="*/ 0 w 1023"/>
                    <a:gd name="T41" fmla="*/ 0 h 1154"/>
                    <a:gd name="T42" fmla="*/ 0 w 1023"/>
                    <a:gd name="T43" fmla="*/ 0 h 1154"/>
                    <a:gd name="T44" fmla="*/ 0 w 1023"/>
                    <a:gd name="T45" fmla="*/ 0 h 1154"/>
                    <a:gd name="T46" fmla="*/ 0 w 1023"/>
                    <a:gd name="T47" fmla="*/ 0 h 1154"/>
                    <a:gd name="T48" fmla="*/ 0 w 1023"/>
                    <a:gd name="T49" fmla="*/ 0 h 1154"/>
                    <a:gd name="T50" fmla="*/ 0 w 1023"/>
                    <a:gd name="T51" fmla="*/ 0 h 1154"/>
                    <a:gd name="T52" fmla="*/ 0 w 1023"/>
                    <a:gd name="T53" fmla="*/ 0 h 1154"/>
                    <a:gd name="T54" fmla="*/ 0 w 1023"/>
                    <a:gd name="T55" fmla="*/ 0 h 1154"/>
                    <a:gd name="T56" fmla="*/ 0 w 1023"/>
                    <a:gd name="T57" fmla="*/ 0 h 1154"/>
                    <a:gd name="T58" fmla="*/ 0 w 1023"/>
                    <a:gd name="T59" fmla="*/ 0 h 1154"/>
                    <a:gd name="T60" fmla="*/ 0 w 1023"/>
                    <a:gd name="T61" fmla="*/ 0 h 1154"/>
                    <a:gd name="T62" fmla="*/ 0 w 1023"/>
                    <a:gd name="T63" fmla="*/ 0 h 1154"/>
                    <a:gd name="T64" fmla="*/ 0 w 1023"/>
                    <a:gd name="T65" fmla="*/ 0 h 1154"/>
                    <a:gd name="T66" fmla="*/ 0 w 1023"/>
                    <a:gd name="T67" fmla="*/ 0 h 1154"/>
                    <a:gd name="T68" fmla="*/ 0 w 1023"/>
                    <a:gd name="T69" fmla="*/ 0 h 1154"/>
                    <a:gd name="T70" fmla="*/ 0 w 1023"/>
                    <a:gd name="T71" fmla="*/ 0 h 1154"/>
                    <a:gd name="T72" fmla="*/ 0 w 1023"/>
                    <a:gd name="T73" fmla="*/ 0 h 1154"/>
                    <a:gd name="T74" fmla="*/ 0 w 1023"/>
                    <a:gd name="T75" fmla="*/ 0 h 1154"/>
                    <a:gd name="T76" fmla="*/ 0 w 1023"/>
                    <a:gd name="T77" fmla="*/ 0 h 1154"/>
                    <a:gd name="T78" fmla="*/ 0 w 1023"/>
                    <a:gd name="T79" fmla="*/ 0 h 1154"/>
                    <a:gd name="T80" fmla="*/ 0 w 1023"/>
                    <a:gd name="T81" fmla="*/ 0 h 1154"/>
                    <a:gd name="T82" fmla="*/ 0 w 1023"/>
                    <a:gd name="T83" fmla="*/ 0 h 1154"/>
                    <a:gd name="T84" fmla="*/ 0 w 1023"/>
                    <a:gd name="T85" fmla="*/ 0 h 1154"/>
                    <a:gd name="T86" fmla="*/ 0 w 1023"/>
                    <a:gd name="T87" fmla="*/ 0 h 1154"/>
                    <a:gd name="T88" fmla="*/ 0 w 1023"/>
                    <a:gd name="T89" fmla="*/ 0 h 1154"/>
                    <a:gd name="T90" fmla="*/ 0 w 1023"/>
                    <a:gd name="T91" fmla="*/ 0 h 1154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0" t="0" r="r" b="b"/>
                  <a:pathLst>
                    <a:path w="1023" h="1154">
                      <a:moveTo>
                        <a:pt x="189" y="60"/>
                      </a:moveTo>
                      <a:lnTo>
                        <a:pt x="221" y="0"/>
                      </a:lnTo>
                      <a:lnTo>
                        <a:pt x="471" y="104"/>
                      </a:lnTo>
                      <a:lnTo>
                        <a:pt x="482" y="185"/>
                      </a:lnTo>
                      <a:lnTo>
                        <a:pt x="503" y="214"/>
                      </a:lnTo>
                      <a:lnTo>
                        <a:pt x="531" y="246"/>
                      </a:lnTo>
                      <a:lnTo>
                        <a:pt x="547" y="304"/>
                      </a:lnTo>
                      <a:lnTo>
                        <a:pt x="603" y="437"/>
                      </a:lnTo>
                      <a:lnTo>
                        <a:pt x="648" y="595"/>
                      </a:lnTo>
                      <a:lnTo>
                        <a:pt x="668" y="700"/>
                      </a:lnTo>
                      <a:lnTo>
                        <a:pt x="869" y="704"/>
                      </a:lnTo>
                      <a:lnTo>
                        <a:pt x="902" y="725"/>
                      </a:lnTo>
                      <a:lnTo>
                        <a:pt x="994" y="725"/>
                      </a:lnTo>
                      <a:lnTo>
                        <a:pt x="1020" y="766"/>
                      </a:lnTo>
                      <a:lnTo>
                        <a:pt x="1023" y="814"/>
                      </a:lnTo>
                      <a:lnTo>
                        <a:pt x="1015" y="858"/>
                      </a:lnTo>
                      <a:lnTo>
                        <a:pt x="929" y="874"/>
                      </a:lnTo>
                      <a:lnTo>
                        <a:pt x="889" y="935"/>
                      </a:lnTo>
                      <a:lnTo>
                        <a:pt x="809" y="955"/>
                      </a:lnTo>
                      <a:lnTo>
                        <a:pt x="749" y="955"/>
                      </a:lnTo>
                      <a:lnTo>
                        <a:pt x="681" y="968"/>
                      </a:lnTo>
                      <a:lnTo>
                        <a:pt x="677" y="996"/>
                      </a:lnTo>
                      <a:lnTo>
                        <a:pt x="681" y="1056"/>
                      </a:lnTo>
                      <a:lnTo>
                        <a:pt x="673" y="1097"/>
                      </a:lnTo>
                      <a:lnTo>
                        <a:pt x="636" y="1102"/>
                      </a:lnTo>
                      <a:lnTo>
                        <a:pt x="591" y="1110"/>
                      </a:lnTo>
                      <a:lnTo>
                        <a:pt x="547" y="1151"/>
                      </a:lnTo>
                      <a:lnTo>
                        <a:pt x="495" y="1151"/>
                      </a:lnTo>
                      <a:lnTo>
                        <a:pt x="447" y="1146"/>
                      </a:lnTo>
                      <a:lnTo>
                        <a:pt x="374" y="1122"/>
                      </a:lnTo>
                      <a:lnTo>
                        <a:pt x="294" y="1130"/>
                      </a:lnTo>
                      <a:lnTo>
                        <a:pt x="213" y="1154"/>
                      </a:lnTo>
                      <a:lnTo>
                        <a:pt x="136" y="1137"/>
                      </a:lnTo>
                      <a:lnTo>
                        <a:pt x="84" y="1077"/>
                      </a:lnTo>
                      <a:lnTo>
                        <a:pt x="88" y="1012"/>
                      </a:lnTo>
                      <a:lnTo>
                        <a:pt x="68" y="932"/>
                      </a:lnTo>
                      <a:lnTo>
                        <a:pt x="57" y="826"/>
                      </a:lnTo>
                      <a:lnTo>
                        <a:pt x="32" y="729"/>
                      </a:lnTo>
                      <a:lnTo>
                        <a:pt x="0" y="584"/>
                      </a:lnTo>
                      <a:lnTo>
                        <a:pt x="4" y="437"/>
                      </a:lnTo>
                      <a:lnTo>
                        <a:pt x="4" y="307"/>
                      </a:lnTo>
                      <a:lnTo>
                        <a:pt x="12" y="218"/>
                      </a:lnTo>
                      <a:lnTo>
                        <a:pt x="32" y="178"/>
                      </a:lnTo>
                      <a:lnTo>
                        <a:pt x="77" y="145"/>
                      </a:lnTo>
                      <a:lnTo>
                        <a:pt x="129" y="92"/>
                      </a:lnTo>
                      <a:lnTo>
                        <a:pt x="189" y="6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6" name="Freeform 136"/>
                <p:cNvSpPr>
                  <a:spLocks/>
                </p:cNvSpPr>
                <p:nvPr/>
              </p:nvSpPr>
              <p:spPr bwMode="auto">
                <a:xfrm>
                  <a:off x="2514" y="2141"/>
                  <a:ext cx="92" cy="154"/>
                </a:xfrm>
                <a:custGeom>
                  <a:avLst/>
                  <a:gdLst>
                    <a:gd name="T0" fmla="*/ 0 w 646"/>
                    <a:gd name="T1" fmla="*/ 0 h 1075"/>
                    <a:gd name="T2" fmla="*/ 0 w 646"/>
                    <a:gd name="T3" fmla="*/ 0 h 1075"/>
                    <a:gd name="T4" fmla="*/ 0 w 646"/>
                    <a:gd name="T5" fmla="*/ 0 h 1075"/>
                    <a:gd name="T6" fmla="*/ 0 w 646"/>
                    <a:gd name="T7" fmla="*/ 0 h 1075"/>
                    <a:gd name="T8" fmla="*/ 0 w 646"/>
                    <a:gd name="T9" fmla="*/ 0 h 1075"/>
                    <a:gd name="T10" fmla="*/ 0 w 646"/>
                    <a:gd name="T11" fmla="*/ 0 h 1075"/>
                    <a:gd name="T12" fmla="*/ 0 w 646"/>
                    <a:gd name="T13" fmla="*/ 0 h 1075"/>
                    <a:gd name="T14" fmla="*/ 0 w 646"/>
                    <a:gd name="T15" fmla="*/ 0 h 1075"/>
                    <a:gd name="T16" fmla="*/ 0 w 646"/>
                    <a:gd name="T17" fmla="*/ 0 h 1075"/>
                    <a:gd name="T18" fmla="*/ 0 w 646"/>
                    <a:gd name="T19" fmla="*/ 0 h 1075"/>
                    <a:gd name="T20" fmla="*/ 0 w 646"/>
                    <a:gd name="T21" fmla="*/ 0 h 1075"/>
                    <a:gd name="T22" fmla="*/ 0 w 646"/>
                    <a:gd name="T23" fmla="*/ 0 h 1075"/>
                    <a:gd name="T24" fmla="*/ 0 w 646"/>
                    <a:gd name="T25" fmla="*/ 0 h 1075"/>
                    <a:gd name="T26" fmla="*/ 0 w 646"/>
                    <a:gd name="T27" fmla="*/ 0 h 1075"/>
                    <a:gd name="T28" fmla="*/ 0 w 646"/>
                    <a:gd name="T29" fmla="*/ 0 h 1075"/>
                    <a:gd name="T30" fmla="*/ 0 w 646"/>
                    <a:gd name="T31" fmla="*/ 0 h 1075"/>
                    <a:gd name="T32" fmla="*/ 0 w 646"/>
                    <a:gd name="T33" fmla="*/ 0 h 1075"/>
                    <a:gd name="T34" fmla="*/ 0 w 646"/>
                    <a:gd name="T35" fmla="*/ 0 h 1075"/>
                    <a:gd name="T36" fmla="*/ 0 w 646"/>
                    <a:gd name="T37" fmla="*/ 0 h 1075"/>
                    <a:gd name="T38" fmla="*/ 0 w 646"/>
                    <a:gd name="T39" fmla="*/ 0 h 1075"/>
                    <a:gd name="T40" fmla="*/ 0 w 646"/>
                    <a:gd name="T41" fmla="*/ 0 h 1075"/>
                    <a:gd name="T42" fmla="*/ 0 w 646"/>
                    <a:gd name="T43" fmla="*/ 0 h 1075"/>
                    <a:gd name="T44" fmla="*/ 0 w 646"/>
                    <a:gd name="T45" fmla="*/ 0 h 1075"/>
                    <a:gd name="T46" fmla="*/ 0 w 646"/>
                    <a:gd name="T47" fmla="*/ 0 h 1075"/>
                    <a:gd name="T48" fmla="*/ 0 w 646"/>
                    <a:gd name="T49" fmla="*/ 0 h 1075"/>
                    <a:gd name="T50" fmla="*/ 0 w 646"/>
                    <a:gd name="T51" fmla="*/ 0 h 1075"/>
                    <a:gd name="T52" fmla="*/ 0 w 646"/>
                    <a:gd name="T53" fmla="*/ 0 h 1075"/>
                    <a:gd name="T54" fmla="*/ 0 w 646"/>
                    <a:gd name="T55" fmla="*/ 0 h 1075"/>
                    <a:gd name="T56" fmla="*/ 0 w 646"/>
                    <a:gd name="T57" fmla="*/ 0 h 1075"/>
                    <a:gd name="T58" fmla="*/ 0 w 646"/>
                    <a:gd name="T59" fmla="*/ 0 h 1075"/>
                    <a:gd name="T60" fmla="*/ 0 w 646"/>
                    <a:gd name="T61" fmla="*/ 0 h 1075"/>
                    <a:gd name="T62" fmla="*/ 0 w 646"/>
                    <a:gd name="T63" fmla="*/ 0 h 1075"/>
                    <a:gd name="T64" fmla="*/ 0 w 646"/>
                    <a:gd name="T65" fmla="*/ 0 h 1075"/>
                    <a:gd name="T66" fmla="*/ 0 w 646"/>
                    <a:gd name="T67" fmla="*/ 0 h 1075"/>
                    <a:gd name="T68" fmla="*/ 0 w 646"/>
                    <a:gd name="T69" fmla="*/ 0 h 1075"/>
                    <a:gd name="T70" fmla="*/ 0 w 646"/>
                    <a:gd name="T71" fmla="*/ 0 h 1075"/>
                    <a:gd name="T72" fmla="*/ 0 w 646"/>
                    <a:gd name="T73" fmla="*/ 0 h 1075"/>
                    <a:gd name="T74" fmla="*/ 0 w 646"/>
                    <a:gd name="T75" fmla="*/ 0 h 1075"/>
                    <a:gd name="T76" fmla="*/ 0 w 646"/>
                    <a:gd name="T77" fmla="*/ 0 h 1075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646" h="1075">
                      <a:moveTo>
                        <a:pt x="646" y="901"/>
                      </a:moveTo>
                      <a:lnTo>
                        <a:pt x="562" y="888"/>
                      </a:lnTo>
                      <a:lnTo>
                        <a:pt x="490" y="884"/>
                      </a:lnTo>
                      <a:lnTo>
                        <a:pt x="410" y="877"/>
                      </a:lnTo>
                      <a:lnTo>
                        <a:pt x="321" y="864"/>
                      </a:lnTo>
                      <a:lnTo>
                        <a:pt x="280" y="836"/>
                      </a:lnTo>
                      <a:lnTo>
                        <a:pt x="172" y="700"/>
                      </a:lnTo>
                      <a:lnTo>
                        <a:pt x="228" y="740"/>
                      </a:lnTo>
                      <a:lnTo>
                        <a:pt x="265" y="772"/>
                      </a:lnTo>
                      <a:lnTo>
                        <a:pt x="244" y="675"/>
                      </a:lnTo>
                      <a:lnTo>
                        <a:pt x="204" y="638"/>
                      </a:lnTo>
                      <a:lnTo>
                        <a:pt x="145" y="538"/>
                      </a:lnTo>
                      <a:lnTo>
                        <a:pt x="201" y="585"/>
                      </a:lnTo>
                      <a:lnTo>
                        <a:pt x="237" y="598"/>
                      </a:lnTo>
                      <a:lnTo>
                        <a:pt x="228" y="529"/>
                      </a:lnTo>
                      <a:lnTo>
                        <a:pt x="188" y="477"/>
                      </a:lnTo>
                      <a:lnTo>
                        <a:pt x="149" y="437"/>
                      </a:lnTo>
                      <a:lnTo>
                        <a:pt x="108" y="318"/>
                      </a:lnTo>
                      <a:lnTo>
                        <a:pt x="184" y="416"/>
                      </a:lnTo>
                      <a:lnTo>
                        <a:pt x="228" y="452"/>
                      </a:lnTo>
                      <a:lnTo>
                        <a:pt x="233" y="302"/>
                      </a:lnTo>
                      <a:lnTo>
                        <a:pt x="244" y="242"/>
                      </a:lnTo>
                      <a:lnTo>
                        <a:pt x="269" y="215"/>
                      </a:lnTo>
                      <a:lnTo>
                        <a:pt x="304" y="169"/>
                      </a:lnTo>
                      <a:lnTo>
                        <a:pt x="361" y="149"/>
                      </a:lnTo>
                      <a:lnTo>
                        <a:pt x="390" y="137"/>
                      </a:lnTo>
                      <a:lnTo>
                        <a:pt x="310" y="60"/>
                      </a:lnTo>
                      <a:lnTo>
                        <a:pt x="224" y="80"/>
                      </a:lnTo>
                      <a:lnTo>
                        <a:pt x="168" y="113"/>
                      </a:lnTo>
                      <a:lnTo>
                        <a:pt x="149" y="145"/>
                      </a:lnTo>
                      <a:lnTo>
                        <a:pt x="164" y="96"/>
                      </a:lnTo>
                      <a:lnTo>
                        <a:pt x="197" y="80"/>
                      </a:lnTo>
                      <a:lnTo>
                        <a:pt x="249" y="60"/>
                      </a:lnTo>
                      <a:lnTo>
                        <a:pt x="289" y="53"/>
                      </a:lnTo>
                      <a:lnTo>
                        <a:pt x="265" y="39"/>
                      </a:lnTo>
                      <a:lnTo>
                        <a:pt x="224" y="28"/>
                      </a:lnTo>
                      <a:lnTo>
                        <a:pt x="188" y="15"/>
                      </a:lnTo>
                      <a:lnTo>
                        <a:pt x="168" y="0"/>
                      </a:lnTo>
                      <a:lnTo>
                        <a:pt x="121" y="32"/>
                      </a:lnTo>
                      <a:lnTo>
                        <a:pt x="93" y="60"/>
                      </a:lnTo>
                      <a:lnTo>
                        <a:pt x="65" y="96"/>
                      </a:lnTo>
                      <a:lnTo>
                        <a:pt x="25" y="116"/>
                      </a:lnTo>
                      <a:lnTo>
                        <a:pt x="16" y="154"/>
                      </a:lnTo>
                      <a:lnTo>
                        <a:pt x="0" y="215"/>
                      </a:lnTo>
                      <a:lnTo>
                        <a:pt x="0" y="307"/>
                      </a:lnTo>
                      <a:lnTo>
                        <a:pt x="4" y="403"/>
                      </a:lnTo>
                      <a:lnTo>
                        <a:pt x="7" y="513"/>
                      </a:lnTo>
                      <a:lnTo>
                        <a:pt x="28" y="626"/>
                      </a:lnTo>
                      <a:lnTo>
                        <a:pt x="52" y="744"/>
                      </a:lnTo>
                      <a:lnTo>
                        <a:pt x="65" y="844"/>
                      </a:lnTo>
                      <a:lnTo>
                        <a:pt x="85" y="917"/>
                      </a:lnTo>
                      <a:lnTo>
                        <a:pt x="81" y="982"/>
                      </a:lnTo>
                      <a:lnTo>
                        <a:pt x="89" y="1018"/>
                      </a:lnTo>
                      <a:lnTo>
                        <a:pt x="117" y="1046"/>
                      </a:lnTo>
                      <a:lnTo>
                        <a:pt x="153" y="1070"/>
                      </a:lnTo>
                      <a:lnTo>
                        <a:pt x="201" y="1075"/>
                      </a:lnTo>
                      <a:lnTo>
                        <a:pt x="224" y="1063"/>
                      </a:lnTo>
                      <a:lnTo>
                        <a:pt x="257" y="1059"/>
                      </a:lnTo>
                      <a:lnTo>
                        <a:pt x="334" y="1043"/>
                      </a:lnTo>
                      <a:lnTo>
                        <a:pt x="300" y="1003"/>
                      </a:lnTo>
                      <a:lnTo>
                        <a:pt x="265" y="944"/>
                      </a:lnTo>
                      <a:lnTo>
                        <a:pt x="318" y="985"/>
                      </a:lnTo>
                      <a:lnTo>
                        <a:pt x="357" y="1022"/>
                      </a:lnTo>
                      <a:lnTo>
                        <a:pt x="386" y="1043"/>
                      </a:lnTo>
                      <a:lnTo>
                        <a:pt x="426" y="1063"/>
                      </a:lnTo>
                      <a:lnTo>
                        <a:pt x="470" y="1063"/>
                      </a:lnTo>
                      <a:lnTo>
                        <a:pt x="513" y="1063"/>
                      </a:lnTo>
                      <a:lnTo>
                        <a:pt x="538" y="1051"/>
                      </a:lnTo>
                      <a:lnTo>
                        <a:pt x="550" y="1039"/>
                      </a:lnTo>
                      <a:lnTo>
                        <a:pt x="494" y="1006"/>
                      </a:lnTo>
                      <a:lnTo>
                        <a:pt x="438" y="954"/>
                      </a:lnTo>
                      <a:lnTo>
                        <a:pt x="422" y="929"/>
                      </a:lnTo>
                      <a:lnTo>
                        <a:pt x="466" y="941"/>
                      </a:lnTo>
                      <a:lnTo>
                        <a:pt x="534" y="994"/>
                      </a:lnTo>
                      <a:lnTo>
                        <a:pt x="562" y="1018"/>
                      </a:lnTo>
                      <a:lnTo>
                        <a:pt x="626" y="1022"/>
                      </a:lnTo>
                      <a:lnTo>
                        <a:pt x="646" y="1010"/>
                      </a:lnTo>
                      <a:lnTo>
                        <a:pt x="646" y="982"/>
                      </a:lnTo>
                      <a:lnTo>
                        <a:pt x="646" y="901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" name="Freeform 137"/>
                <p:cNvSpPr>
                  <a:spLocks/>
                </p:cNvSpPr>
                <p:nvPr/>
              </p:nvSpPr>
              <p:spPr bwMode="auto">
                <a:xfrm>
                  <a:off x="2520" y="2218"/>
                  <a:ext cx="27" cy="70"/>
                </a:xfrm>
                <a:custGeom>
                  <a:avLst/>
                  <a:gdLst>
                    <a:gd name="T0" fmla="*/ 0 w 188"/>
                    <a:gd name="T1" fmla="*/ 0 h 496"/>
                    <a:gd name="T2" fmla="*/ 0 w 188"/>
                    <a:gd name="T3" fmla="*/ 0 h 496"/>
                    <a:gd name="T4" fmla="*/ 0 w 188"/>
                    <a:gd name="T5" fmla="*/ 0 h 496"/>
                    <a:gd name="T6" fmla="*/ 0 w 188"/>
                    <a:gd name="T7" fmla="*/ 0 h 496"/>
                    <a:gd name="T8" fmla="*/ 0 w 188"/>
                    <a:gd name="T9" fmla="*/ 0 h 496"/>
                    <a:gd name="T10" fmla="*/ 0 w 188"/>
                    <a:gd name="T11" fmla="*/ 0 h 496"/>
                    <a:gd name="T12" fmla="*/ 0 w 188"/>
                    <a:gd name="T13" fmla="*/ 0 h 496"/>
                    <a:gd name="T14" fmla="*/ 0 w 188"/>
                    <a:gd name="T15" fmla="*/ 0 h 496"/>
                    <a:gd name="T16" fmla="*/ 0 w 188"/>
                    <a:gd name="T17" fmla="*/ 0 h 496"/>
                    <a:gd name="T18" fmla="*/ 0 w 188"/>
                    <a:gd name="T19" fmla="*/ 0 h 496"/>
                    <a:gd name="T20" fmla="*/ 0 w 188"/>
                    <a:gd name="T21" fmla="*/ 0 h 496"/>
                    <a:gd name="T22" fmla="*/ 0 w 188"/>
                    <a:gd name="T23" fmla="*/ 0 h 496"/>
                    <a:gd name="T24" fmla="*/ 0 w 188"/>
                    <a:gd name="T25" fmla="*/ 0 h 496"/>
                    <a:gd name="T26" fmla="*/ 0 w 188"/>
                    <a:gd name="T27" fmla="*/ 0 h 49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88" h="496">
                      <a:moveTo>
                        <a:pt x="188" y="496"/>
                      </a:moveTo>
                      <a:lnTo>
                        <a:pt x="155" y="480"/>
                      </a:lnTo>
                      <a:lnTo>
                        <a:pt x="120" y="440"/>
                      </a:lnTo>
                      <a:lnTo>
                        <a:pt x="89" y="369"/>
                      </a:lnTo>
                      <a:lnTo>
                        <a:pt x="72" y="307"/>
                      </a:lnTo>
                      <a:lnTo>
                        <a:pt x="48" y="238"/>
                      </a:lnTo>
                      <a:lnTo>
                        <a:pt x="37" y="173"/>
                      </a:lnTo>
                      <a:lnTo>
                        <a:pt x="17" y="73"/>
                      </a:lnTo>
                      <a:lnTo>
                        <a:pt x="0" y="0"/>
                      </a:lnTo>
                      <a:lnTo>
                        <a:pt x="41" y="145"/>
                      </a:lnTo>
                      <a:lnTo>
                        <a:pt x="72" y="258"/>
                      </a:lnTo>
                      <a:lnTo>
                        <a:pt x="108" y="335"/>
                      </a:lnTo>
                      <a:lnTo>
                        <a:pt x="164" y="416"/>
                      </a:lnTo>
                      <a:lnTo>
                        <a:pt x="188" y="49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" name="Freeform 138"/>
                <p:cNvSpPr>
                  <a:spLocks/>
                </p:cNvSpPr>
                <p:nvPr/>
              </p:nvSpPr>
              <p:spPr bwMode="auto">
                <a:xfrm>
                  <a:off x="2548" y="2160"/>
                  <a:ext cx="107" cy="107"/>
                </a:xfrm>
                <a:custGeom>
                  <a:avLst/>
                  <a:gdLst>
                    <a:gd name="T0" fmla="*/ 0 w 747"/>
                    <a:gd name="T1" fmla="*/ 0 h 747"/>
                    <a:gd name="T2" fmla="*/ 0 w 747"/>
                    <a:gd name="T3" fmla="*/ 0 h 747"/>
                    <a:gd name="T4" fmla="*/ 0 w 747"/>
                    <a:gd name="T5" fmla="*/ 0 h 747"/>
                    <a:gd name="T6" fmla="*/ 0 w 747"/>
                    <a:gd name="T7" fmla="*/ 0 h 747"/>
                    <a:gd name="T8" fmla="*/ 0 w 747"/>
                    <a:gd name="T9" fmla="*/ 0 h 747"/>
                    <a:gd name="T10" fmla="*/ 0 w 747"/>
                    <a:gd name="T11" fmla="*/ 0 h 747"/>
                    <a:gd name="T12" fmla="*/ 0 w 747"/>
                    <a:gd name="T13" fmla="*/ 0 h 747"/>
                    <a:gd name="T14" fmla="*/ 0 w 747"/>
                    <a:gd name="T15" fmla="*/ 0 h 747"/>
                    <a:gd name="T16" fmla="*/ 0 w 747"/>
                    <a:gd name="T17" fmla="*/ 0 h 747"/>
                    <a:gd name="T18" fmla="*/ 0 w 747"/>
                    <a:gd name="T19" fmla="*/ 0 h 747"/>
                    <a:gd name="T20" fmla="*/ 0 w 747"/>
                    <a:gd name="T21" fmla="*/ 0 h 747"/>
                    <a:gd name="T22" fmla="*/ 0 w 747"/>
                    <a:gd name="T23" fmla="*/ 0 h 747"/>
                    <a:gd name="T24" fmla="*/ 0 w 747"/>
                    <a:gd name="T25" fmla="*/ 0 h 747"/>
                    <a:gd name="T26" fmla="*/ 0 w 747"/>
                    <a:gd name="T27" fmla="*/ 0 h 747"/>
                    <a:gd name="T28" fmla="*/ 0 w 747"/>
                    <a:gd name="T29" fmla="*/ 0 h 747"/>
                    <a:gd name="T30" fmla="*/ 0 w 747"/>
                    <a:gd name="T31" fmla="*/ 0 h 747"/>
                    <a:gd name="T32" fmla="*/ 0 w 747"/>
                    <a:gd name="T33" fmla="*/ 0 h 747"/>
                    <a:gd name="T34" fmla="*/ 0 w 747"/>
                    <a:gd name="T35" fmla="*/ 0 h 747"/>
                    <a:gd name="T36" fmla="*/ 0 w 747"/>
                    <a:gd name="T37" fmla="*/ 0 h 747"/>
                    <a:gd name="T38" fmla="*/ 0 w 747"/>
                    <a:gd name="T39" fmla="*/ 0 h 747"/>
                    <a:gd name="T40" fmla="*/ 0 w 747"/>
                    <a:gd name="T41" fmla="*/ 0 h 747"/>
                    <a:gd name="T42" fmla="*/ 0 w 747"/>
                    <a:gd name="T43" fmla="*/ 0 h 747"/>
                    <a:gd name="T44" fmla="*/ 0 w 747"/>
                    <a:gd name="T45" fmla="*/ 0 h 747"/>
                    <a:gd name="T46" fmla="*/ 0 w 747"/>
                    <a:gd name="T47" fmla="*/ 0 h 747"/>
                    <a:gd name="T48" fmla="*/ 0 w 747"/>
                    <a:gd name="T49" fmla="*/ 0 h 747"/>
                    <a:gd name="T50" fmla="*/ 0 w 747"/>
                    <a:gd name="T51" fmla="*/ 0 h 747"/>
                    <a:gd name="T52" fmla="*/ 0 w 747"/>
                    <a:gd name="T53" fmla="*/ 0 h 747"/>
                    <a:gd name="T54" fmla="*/ 0 w 747"/>
                    <a:gd name="T55" fmla="*/ 0 h 747"/>
                    <a:gd name="T56" fmla="*/ 0 w 747"/>
                    <a:gd name="T57" fmla="*/ 0 h 747"/>
                    <a:gd name="T58" fmla="*/ 0 w 747"/>
                    <a:gd name="T59" fmla="*/ 0 h 747"/>
                    <a:gd name="T60" fmla="*/ 0 w 747"/>
                    <a:gd name="T61" fmla="*/ 0 h 747"/>
                    <a:gd name="T62" fmla="*/ 0 w 747"/>
                    <a:gd name="T63" fmla="*/ 0 h 747"/>
                    <a:gd name="T64" fmla="*/ 0 w 747"/>
                    <a:gd name="T65" fmla="*/ 0 h 747"/>
                    <a:gd name="T66" fmla="*/ 0 w 747"/>
                    <a:gd name="T67" fmla="*/ 0 h 747"/>
                    <a:gd name="T68" fmla="*/ 0 w 747"/>
                    <a:gd name="T69" fmla="*/ 0 h 747"/>
                    <a:gd name="T70" fmla="*/ 0 w 747"/>
                    <a:gd name="T71" fmla="*/ 0 h 747"/>
                    <a:gd name="T72" fmla="*/ 0 w 747"/>
                    <a:gd name="T73" fmla="*/ 0 h 747"/>
                    <a:gd name="T74" fmla="*/ 0 w 747"/>
                    <a:gd name="T75" fmla="*/ 0 h 747"/>
                    <a:gd name="T76" fmla="*/ 0 w 747"/>
                    <a:gd name="T77" fmla="*/ 0 h 747"/>
                    <a:gd name="T78" fmla="*/ 0 w 747"/>
                    <a:gd name="T79" fmla="*/ 0 h 747"/>
                    <a:gd name="T80" fmla="*/ 0 w 747"/>
                    <a:gd name="T81" fmla="*/ 0 h 747"/>
                    <a:gd name="T82" fmla="*/ 0 w 747"/>
                    <a:gd name="T83" fmla="*/ 0 h 747"/>
                    <a:gd name="T84" fmla="*/ 0 w 747"/>
                    <a:gd name="T85" fmla="*/ 0 h 747"/>
                    <a:gd name="T86" fmla="*/ 0 w 747"/>
                    <a:gd name="T87" fmla="*/ 0 h 747"/>
                    <a:gd name="T88" fmla="*/ 0 w 747"/>
                    <a:gd name="T89" fmla="*/ 0 h 747"/>
                    <a:gd name="T90" fmla="*/ 0 w 747"/>
                    <a:gd name="T91" fmla="*/ 0 h 747"/>
                    <a:gd name="T92" fmla="*/ 0 w 747"/>
                    <a:gd name="T93" fmla="*/ 0 h 747"/>
                    <a:gd name="T94" fmla="*/ 0 w 747"/>
                    <a:gd name="T95" fmla="*/ 0 h 747"/>
                    <a:gd name="T96" fmla="*/ 0 w 747"/>
                    <a:gd name="T97" fmla="*/ 0 h 747"/>
                    <a:gd name="T98" fmla="*/ 0 w 747"/>
                    <a:gd name="T99" fmla="*/ 0 h 747"/>
                    <a:gd name="T100" fmla="*/ 0 w 747"/>
                    <a:gd name="T101" fmla="*/ 0 h 747"/>
                    <a:gd name="T102" fmla="*/ 0 w 747"/>
                    <a:gd name="T103" fmla="*/ 0 h 747"/>
                    <a:gd name="T104" fmla="*/ 0 w 747"/>
                    <a:gd name="T105" fmla="*/ 0 h 747"/>
                    <a:gd name="T106" fmla="*/ 0 w 747"/>
                    <a:gd name="T107" fmla="*/ 0 h 747"/>
                    <a:gd name="T108" fmla="*/ 0 w 747"/>
                    <a:gd name="T109" fmla="*/ 0 h 747"/>
                    <a:gd name="T110" fmla="*/ 0 w 747"/>
                    <a:gd name="T111" fmla="*/ 0 h 747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747" h="747">
                      <a:moveTo>
                        <a:pt x="138" y="0"/>
                      </a:moveTo>
                      <a:lnTo>
                        <a:pt x="225" y="27"/>
                      </a:lnTo>
                      <a:lnTo>
                        <a:pt x="266" y="63"/>
                      </a:lnTo>
                      <a:lnTo>
                        <a:pt x="290" y="137"/>
                      </a:lnTo>
                      <a:lnTo>
                        <a:pt x="290" y="204"/>
                      </a:lnTo>
                      <a:lnTo>
                        <a:pt x="277" y="244"/>
                      </a:lnTo>
                      <a:lnTo>
                        <a:pt x="285" y="314"/>
                      </a:lnTo>
                      <a:lnTo>
                        <a:pt x="285" y="366"/>
                      </a:lnTo>
                      <a:lnTo>
                        <a:pt x="273" y="379"/>
                      </a:lnTo>
                      <a:lnTo>
                        <a:pt x="285" y="399"/>
                      </a:lnTo>
                      <a:lnTo>
                        <a:pt x="294" y="419"/>
                      </a:lnTo>
                      <a:lnTo>
                        <a:pt x="277" y="440"/>
                      </a:lnTo>
                      <a:lnTo>
                        <a:pt x="277" y="460"/>
                      </a:lnTo>
                      <a:lnTo>
                        <a:pt x="310" y="468"/>
                      </a:lnTo>
                      <a:lnTo>
                        <a:pt x="306" y="488"/>
                      </a:lnTo>
                      <a:lnTo>
                        <a:pt x="337" y="500"/>
                      </a:lnTo>
                      <a:lnTo>
                        <a:pt x="367" y="492"/>
                      </a:lnTo>
                      <a:lnTo>
                        <a:pt x="386" y="500"/>
                      </a:lnTo>
                      <a:lnTo>
                        <a:pt x="475" y="513"/>
                      </a:lnTo>
                      <a:lnTo>
                        <a:pt x="555" y="508"/>
                      </a:lnTo>
                      <a:lnTo>
                        <a:pt x="606" y="513"/>
                      </a:lnTo>
                      <a:lnTo>
                        <a:pt x="640" y="533"/>
                      </a:lnTo>
                      <a:lnTo>
                        <a:pt x="720" y="533"/>
                      </a:lnTo>
                      <a:lnTo>
                        <a:pt x="747" y="561"/>
                      </a:lnTo>
                      <a:lnTo>
                        <a:pt x="747" y="592"/>
                      </a:lnTo>
                      <a:lnTo>
                        <a:pt x="743" y="646"/>
                      </a:lnTo>
                      <a:lnTo>
                        <a:pt x="679" y="662"/>
                      </a:lnTo>
                      <a:lnTo>
                        <a:pt x="679" y="628"/>
                      </a:lnTo>
                      <a:lnTo>
                        <a:pt x="675" y="601"/>
                      </a:lnTo>
                      <a:lnTo>
                        <a:pt x="663" y="588"/>
                      </a:lnTo>
                      <a:lnTo>
                        <a:pt x="659" y="621"/>
                      </a:lnTo>
                      <a:lnTo>
                        <a:pt x="655" y="662"/>
                      </a:lnTo>
                      <a:lnTo>
                        <a:pt x="640" y="687"/>
                      </a:lnTo>
                      <a:lnTo>
                        <a:pt x="611" y="718"/>
                      </a:lnTo>
                      <a:lnTo>
                        <a:pt x="544" y="734"/>
                      </a:lnTo>
                      <a:lnTo>
                        <a:pt x="491" y="743"/>
                      </a:lnTo>
                      <a:lnTo>
                        <a:pt x="430" y="747"/>
                      </a:lnTo>
                      <a:lnTo>
                        <a:pt x="507" y="702"/>
                      </a:lnTo>
                      <a:lnTo>
                        <a:pt x="559" y="662"/>
                      </a:lnTo>
                      <a:lnTo>
                        <a:pt x="570" y="628"/>
                      </a:lnTo>
                      <a:lnTo>
                        <a:pt x="563" y="601"/>
                      </a:lnTo>
                      <a:lnTo>
                        <a:pt x="519" y="597"/>
                      </a:lnTo>
                      <a:lnTo>
                        <a:pt x="503" y="628"/>
                      </a:lnTo>
                      <a:lnTo>
                        <a:pt x="491" y="666"/>
                      </a:lnTo>
                      <a:lnTo>
                        <a:pt x="450" y="706"/>
                      </a:lnTo>
                      <a:lnTo>
                        <a:pt x="407" y="739"/>
                      </a:lnTo>
                      <a:lnTo>
                        <a:pt x="362" y="743"/>
                      </a:lnTo>
                      <a:lnTo>
                        <a:pt x="294" y="739"/>
                      </a:lnTo>
                      <a:lnTo>
                        <a:pt x="367" y="681"/>
                      </a:lnTo>
                      <a:lnTo>
                        <a:pt x="419" y="653"/>
                      </a:lnTo>
                      <a:lnTo>
                        <a:pt x="458" y="621"/>
                      </a:lnTo>
                      <a:lnTo>
                        <a:pt x="471" y="597"/>
                      </a:lnTo>
                      <a:lnTo>
                        <a:pt x="468" y="572"/>
                      </a:lnTo>
                      <a:lnTo>
                        <a:pt x="443" y="568"/>
                      </a:lnTo>
                      <a:lnTo>
                        <a:pt x="415" y="592"/>
                      </a:lnTo>
                      <a:lnTo>
                        <a:pt x="398" y="625"/>
                      </a:lnTo>
                      <a:lnTo>
                        <a:pt x="362" y="666"/>
                      </a:lnTo>
                      <a:lnTo>
                        <a:pt x="318" y="687"/>
                      </a:lnTo>
                      <a:lnTo>
                        <a:pt x="285" y="706"/>
                      </a:lnTo>
                      <a:lnTo>
                        <a:pt x="250" y="722"/>
                      </a:lnTo>
                      <a:lnTo>
                        <a:pt x="209" y="730"/>
                      </a:lnTo>
                      <a:lnTo>
                        <a:pt x="161" y="730"/>
                      </a:lnTo>
                      <a:lnTo>
                        <a:pt x="115" y="721"/>
                      </a:lnTo>
                      <a:lnTo>
                        <a:pt x="217" y="687"/>
                      </a:lnTo>
                      <a:lnTo>
                        <a:pt x="257" y="666"/>
                      </a:lnTo>
                      <a:lnTo>
                        <a:pt x="285" y="628"/>
                      </a:lnTo>
                      <a:lnTo>
                        <a:pt x="290" y="597"/>
                      </a:lnTo>
                      <a:lnTo>
                        <a:pt x="266" y="597"/>
                      </a:lnTo>
                      <a:lnTo>
                        <a:pt x="254" y="625"/>
                      </a:lnTo>
                      <a:lnTo>
                        <a:pt x="233" y="649"/>
                      </a:lnTo>
                      <a:lnTo>
                        <a:pt x="201" y="674"/>
                      </a:lnTo>
                      <a:lnTo>
                        <a:pt x="165" y="699"/>
                      </a:lnTo>
                      <a:lnTo>
                        <a:pt x="117" y="719"/>
                      </a:lnTo>
                      <a:lnTo>
                        <a:pt x="81" y="706"/>
                      </a:lnTo>
                      <a:lnTo>
                        <a:pt x="65" y="687"/>
                      </a:lnTo>
                      <a:lnTo>
                        <a:pt x="37" y="636"/>
                      </a:lnTo>
                      <a:lnTo>
                        <a:pt x="89" y="625"/>
                      </a:lnTo>
                      <a:lnTo>
                        <a:pt x="189" y="613"/>
                      </a:lnTo>
                      <a:lnTo>
                        <a:pt x="250" y="585"/>
                      </a:lnTo>
                      <a:lnTo>
                        <a:pt x="281" y="558"/>
                      </a:lnTo>
                      <a:lnTo>
                        <a:pt x="294" y="525"/>
                      </a:lnTo>
                      <a:lnTo>
                        <a:pt x="298" y="508"/>
                      </a:lnTo>
                      <a:lnTo>
                        <a:pt x="281" y="508"/>
                      </a:lnTo>
                      <a:lnTo>
                        <a:pt x="261" y="533"/>
                      </a:lnTo>
                      <a:lnTo>
                        <a:pt x="229" y="576"/>
                      </a:lnTo>
                      <a:lnTo>
                        <a:pt x="157" y="601"/>
                      </a:lnTo>
                      <a:lnTo>
                        <a:pt x="89" y="622"/>
                      </a:lnTo>
                      <a:lnTo>
                        <a:pt x="37" y="636"/>
                      </a:lnTo>
                      <a:lnTo>
                        <a:pt x="17" y="553"/>
                      </a:lnTo>
                      <a:lnTo>
                        <a:pt x="13" y="492"/>
                      </a:lnTo>
                      <a:lnTo>
                        <a:pt x="13" y="439"/>
                      </a:lnTo>
                      <a:lnTo>
                        <a:pt x="81" y="476"/>
                      </a:lnTo>
                      <a:lnTo>
                        <a:pt x="161" y="492"/>
                      </a:lnTo>
                      <a:lnTo>
                        <a:pt x="225" y="488"/>
                      </a:lnTo>
                      <a:lnTo>
                        <a:pt x="242" y="481"/>
                      </a:lnTo>
                      <a:lnTo>
                        <a:pt x="250" y="460"/>
                      </a:lnTo>
                      <a:lnTo>
                        <a:pt x="213" y="460"/>
                      </a:lnTo>
                      <a:lnTo>
                        <a:pt x="174" y="472"/>
                      </a:lnTo>
                      <a:lnTo>
                        <a:pt x="79" y="476"/>
                      </a:lnTo>
                      <a:lnTo>
                        <a:pt x="13" y="440"/>
                      </a:lnTo>
                      <a:lnTo>
                        <a:pt x="9" y="363"/>
                      </a:lnTo>
                      <a:lnTo>
                        <a:pt x="4" y="310"/>
                      </a:lnTo>
                      <a:lnTo>
                        <a:pt x="0" y="258"/>
                      </a:lnTo>
                      <a:lnTo>
                        <a:pt x="9" y="169"/>
                      </a:lnTo>
                      <a:lnTo>
                        <a:pt x="29" y="137"/>
                      </a:lnTo>
                      <a:lnTo>
                        <a:pt x="89" y="97"/>
                      </a:lnTo>
                      <a:lnTo>
                        <a:pt x="70" y="101"/>
                      </a:lnTo>
                      <a:lnTo>
                        <a:pt x="9" y="129"/>
                      </a:lnTo>
                      <a:lnTo>
                        <a:pt x="33" y="72"/>
                      </a:lnTo>
                      <a:lnTo>
                        <a:pt x="53" y="43"/>
                      </a:lnTo>
                      <a:lnTo>
                        <a:pt x="70" y="23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9" name="Freeform 139"/>
                <p:cNvSpPr>
                  <a:spLocks/>
                </p:cNvSpPr>
                <p:nvPr/>
              </p:nvSpPr>
              <p:spPr bwMode="auto">
                <a:xfrm>
                  <a:off x="2555" y="2200"/>
                  <a:ext cx="27" cy="24"/>
                </a:xfrm>
                <a:custGeom>
                  <a:avLst/>
                  <a:gdLst>
                    <a:gd name="T0" fmla="*/ 0 w 188"/>
                    <a:gd name="T1" fmla="*/ 0 h 168"/>
                    <a:gd name="T2" fmla="*/ 0 w 188"/>
                    <a:gd name="T3" fmla="*/ 0 h 168"/>
                    <a:gd name="T4" fmla="*/ 0 w 188"/>
                    <a:gd name="T5" fmla="*/ 0 h 168"/>
                    <a:gd name="T6" fmla="*/ 0 w 188"/>
                    <a:gd name="T7" fmla="*/ 0 h 168"/>
                    <a:gd name="T8" fmla="*/ 0 w 188"/>
                    <a:gd name="T9" fmla="*/ 0 h 168"/>
                    <a:gd name="T10" fmla="*/ 0 w 188"/>
                    <a:gd name="T11" fmla="*/ 0 h 168"/>
                    <a:gd name="T12" fmla="*/ 0 w 188"/>
                    <a:gd name="T13" fmla="*/ 0 h 168"/>
                    <a:gd name="T14" fmla="*/ 0 w 188"/>
                    <a:gd name="T15" fmla="*/ 0 h 168"/>
                    <a:gd name="T16" fmla="*/ 0 w 188"/>
                    <a:gd name="T17" fmla="*/ 0 h 168"/>
                    <a:gd name="T18" fmla="*/ 0 w 188"/>
                    <a:gd name="T19" fmla="*/ 0 h 168"/>
                    <a:gd name="T20" fmla="*/ 0 w 188"/>
                    <a:gd name="T21" fmla="*/ 0 h 168"/>
                    <a:gd name="T22" fmla="*/ 0 w 188"/>
                    <a:gd name="T23" fmla="*/ 0 h 168"/>
                    <a:gd name="T24" fmla="*/ 0 w 188"/>
                    <a:gd name="T25" fmla="*/ 0 h 168"/>
                    <a:gd name="T26" fmla="*/ 0 w 188"/>
                    <a:gd name="T27" fmla="*/ 0 h 168"/>
                    <a:gd name="T28" fmla="*/ 0 w 188"/>
                    <a:gd name="T29" fmla="*/ 0 h 168"/>
                    <a:gd name="T30" fmla="*/ 0 w 188"/>
                    <a:gd name="T31" fmla="*/ 0 h 168"/>
                    <a:gd name="T32" fmla="*/ 0 w 188"/>
                    <a:gd name="T33" fmla="*/ 0 h 168"/>
                    <a:gd name="T34" fmla="*/ 0 w 188"/>
                    <a:gd name="T35" fmla="*/ 0 h 168"/>
                    <a:gd name="T36" fmla="*/ 0 w 188"/>
                    <a:gd name="T37" fmla="*/ 0 h 168"/>
                    <a:gd name="T38" fmla="*/ 0 w 188"/>
                    <a:gd name="T39" fmla="*/ 0 h 168"/>
                    <a:gd name="T40" fmla="*/ 0 w 188"/>
                    <a:gd name="T41" fmla="*/ 0 h 168"/>
                    <a:gd name="T42" fmla="*/ 0 w 188"/>
                    <a:gd name="T43" fmla="*/ 0 h 168"/>
                    <a:gd name="T44" fmla="*/ 0 w 188"/>
                    <a:gd name="T45" fmla="*/ 0 h 168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188" h="168">
                      <a:moveTo>
                        <a:pt x="188" y="0"/>
                      </a:moveTo>
                      <a:lnTo>
                        <a:pt x="188" y="13"/>
                      </a:lnTo>
                      <a:lnTo>
                        <a:pt x="163" y="46"/>
                      </a:lnTo>
                      <a:lnTo>
                        <a:pt x="141" y="64"/>
                      </a:lnTo>
                      <a:lnTo>
                        <a:pt x="90" y="101"/>
                      </a:lnTo>
                      <a:lnTo>
                        <a:pt x="69" y="117"/>
                      </a:lnTo>
                      <a:lnTo>
                        <a:pt x="23" y="153"/>
                      </a:lnTo>
                      <a:lnTo>
                        <a:pt x="74" y="136"/>
                      </a:lnTo>
                      <a:lnTo>
                        <a:pt x="125" y="121"/>
                      </a:lnTo>
                      <a:lnTo>
                        <a:pt x="177" y="117"/>
                      </a:lnTo>
                      <a:lnTo>
                        <a:pt x="173" y="132"/>
                      </a:lnTo>
                      <a:lnTo>
                        <a:pt x="90" y="148"/>
                      </a:lnTo>
                      <a:lnTo>
                        <a:pt x="47" y="165"/>
                      </a:lnTo>
                      <a:lnTo>
                        <a:pt x="23" y="168"/>
                      </a:lnTo>
                      <a:lnTo>
                        <a:pt x="2" y="162"/>
                      </a:lnTo>
                      <a:lnTo>
                        <a:pt x="0" y="142"/>
                      </a:lnTo>
                      <a:lnTo>
                        <a:pt x="17" y="127"/>
                      </a:lnTo>
                      <a:lnTo>
                        <a:pt x="40" y="105"/>
                      </a:lnTo>
                      <a:lnTo>
                        <a:pt x="67" y="72"/>
                      </a:lnTo>
                      <a:lnTo>
                        <a:pt x="96" y="36"/>
                      </a:lnTo>
                      <a:lnTo>
                        <a:pt x="130" y="11"/>
                      </a:lnTo>
                      <a:lnTo>
                        <a:pt x="165" y="2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0" name="Freeform 140"/>
                <p:cNvSpPr>
                  <a:spLocks/>
                </p:cNvSpPr>
                <p:nvPr/>
              </p:nvSpPr>
              <p:spPr bwMode="auto">
                <a:xfrm>
                  <a:off x="2556" y="2180"/>
                  <a:ext cx="25" cy="32"/>
                </a:xfrm>
                <a:custGeom>
                  <a:avLst/>
                  <a:gdLst>
                    <a:gd name="T0" fmla="*/ 0 w 171"/>
                    <a:gd name="T1" fmla="*/ 0 h 221"/>
                    <a:gd name="T2" fmla="*/ 0 w 171"/>
                    <a:gd name="T3" fmla="*/ 0 h 221"/>
                    <a:gd name="T4" fmla="*/ 0 w 171"/>
                    <a:gd name="T5" fmla="*/ 0 h 221"/>
                    <a:gd name="T6" fmla="*/ 0 w 171"/>
                    <a:gd name="T7" fmla="*/ 0 h 221"/>
                    <a:gd name="T8" fmla="*/ 0 w 171"/>
                    <a:gd name="T9" fmla="*/ 0 h 221"/>
                    <a:gd name="T10" fmla="*/ 0 w 171"/>
                    <a:gd name="T11" fmla="*/ 0 h 221"/>
                    <a:gd name="T12" fmla="*/ 0 w 171"/>
                    <a:gd name="T13" fmla="*/ 0 h 221"/>
                    <a:gd name="T14" fmla="*/ 0 w 171"/>
                    <a:gd name="T15" fmla="*/ 0 h 221"/>
                    <a:gd name="T16" fmla="*/ 0 w 171"/>
                    <a:gd name="T17" fmla="*/ 0 h 221"/>
                    <a:gd name="T18" fmla="*/ 0 w 171"/>
                    <a:gd name="T19" fmla="*/ 0 h 221"/>
                    <a:gd name="T20" fmla="*/ 0 w 171"/>
                    <a:gd name="T21" fmla="*/ 0 h 221"/>
                    <a:gd name="T22" fmla="*/ 0 w 171"/>
                    <a:gd name="T23" fmla="*/ 0 h 221"/>
                    <a:gd name="T24" fmla="*/ 0 w 171"/>
                    <a:gd name="T25" fmla="*/ 0 h 221"/>
                    <a:gd name="T26" fmla="*/ 0 w 171"/>
                    <a:gd name="T27" fmla="*/ 0 h 221"/>
                    <a:gd name="T28" fmla="*/ 0 w 171"/>
                    <a:gd name="T29" fmla="*/ 0 h 221"/>
                    <a:gd name="T30" fmla="*/ 0 w 171"/>
                    <a:gd name="T31" fmla="*/ 0 h 221"/>
                    <a:gd name="T32" fmla="*/ 0 w 171"/>
                    <a:gd name="T33" fmla="*/ 0 h 22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171" h="221">
                      <a:moveTo>
                        <a:pt x="139" y="0"/>
                      </a:moveTo>
                      <a:lnTo>
                        <a:pt x="163" y="4"/>
                      </a:lnTo>
                      <a:lnTo>
                        <a:pt x="171" y="24"/>
                      </a:lnTo>
                      <a:lnTo>
                        <a:pt x="169" y="42"/>
                      </a:lnTo>
                      <a:lnTo>
                        <a:pt x="155" y="64"/>
                      </a:lnTo>
                      <a:lnTo>
                        <a:pt x="136" y="70"/>
                      </a:lnTo>
                      <a:lnTo>
                        <a:pt x="98" y="95"/>
                      </a:lnTo>
                      <a:lnTo>
                        <a:pt x="61" y="126"/>
                      </a:lnTo>
                      <a:lnTo>
                        <a:pt x="37" y="166"/>
                      </a:lnTo>
                      <a:lnTo>
                        <a:pt x="8" y="208"/>
                      </a:lnTo>
                      <a:lnTo>
                        <a:pt x="0" y="221"/>
                      </a:lnTo>
                      <a:lnTo>
                        <a:pt x="8" y="171"/>
                      </a:lnTo>
                      <a:lnTo>
                        <a:pt x="15" y="127"/>
                      </a:lnTo>
                      <a:lnTo>
                        <a:pt x="28" y="89"/>
                      </a:lnTo>
                      <a:lnTo>
                        <a:pt x="51" y="54"/>
                      </a:lnTo>
                      <a:lnTo>
                        <a:pt x="114" y="6"/>
                      </a:lnTo>
                      <a:lnTo>
                        <a:pt x="139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" name="Freeform 141"/>
                <p:cNvSpPr>
                  <a:spLocks/>
                </p:cNvSpPr>
                <p:nvPr/>
              </p:nvSpPr>
              <p:spPr bwMode="auto">
                <a:xfrm>
                  <a:off x="2559" y="2149"/>
                  <a:ext cx="26" cy="18"/>
                </a:xfrm>
                <a:custGeom>
                  <a:avLst/>
                  <a:gdLst>
                    <a:gd name="T0" fmla="*/ 0 w 182"/>
                    <a:gd name="T1" fmla="*/ 0 h 127"/>
                    <a:gd name="T2" fmla="*/ 0 w 182"/>
                    <a:gd name="T3" fmla="*/ 0 h 127"/>
                    <a:gd name="T4" fmla="*/ 0 w 182"/>
                    <a:gd name="T5" fmla="*/ 0 h 127"/>
                    <a:gd name="T6" fmla="*/ 0 w 182"/>
                    <a:gd name="T7" fmla="*/ 0 h 127"/>
                    <a:gd name="T8" fmla="*/ 0 w 182"/>
                    <a:gd name="T9" fmla="*/ 0 h 127"/>
                    <a:gd name="T10" fmla="*/ 0 w 182"/>
                    <a:gd name="T11" fmla="*/ 0 h 127"/>
                    <a:gd name="T12" fmla="*/ 0 w 182"/>
                    <a:gd name="T13" fmla="*/ 0 h 127"/>
                    <a:gd name="T14" fmla="*/ 0 w 182"/>
                    <a:gd name="T15" fmla="*/ 0 h 127"/>
                    <a:gd name="T16" fmla="*/ 0 w 182"/>
                    <a:gd name="T17" fmla="*/ 0 h 127"/>
                    <a:gd name="T18" fmla="*/ 0 w 182"/>
                    <a:gd name="T19" fmla="*/ 0 h 12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82" h="127">
                      <a:moveTo>
                        <a:pt x="182" y="127"/>
                      </a:moveTo>
                      <a:lnTo>
                        <a:pt x="150" y="99"/>
                      </a:lnTo>
                      <a:lnTo>
                        <a:pt x="98" y="80"/>
                      </a:lnTo>
                      <a:lnTo>
                        <a:pt x="63" y="70"/>
                      </a:lnTo>
                      <a:lnTo>
                        <a:pt x="0" y="0"/>
                      </a:lnTo>
                      <a:lnTo>
                        <a:pt x="47" y="27"/>
                      </a:lnTo>
                      <a:lnTo>
                        <a:pt x="91" y="46"/>
                      </a:lnTo>
                      <a:lnTo>
                        <a:pt x="123" y="62"/>
                      </a:lnTo>
                      <a:lnTo>
                        <a:pt x="138" y="80"/>
                      </a:lnTo>
                      <a:lnTo>
                        <a:pt x="182" y="12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2" name="Freeform 142"/>
                <p:cNvSpPr>
                  <a:spLocks/>
                </p:cNvSpPr>
                <p:nvPr/>
              </p:nvSpPr>
              <p:spPr bwMode="auto">
                <a:xfrm>
                  <a:off x="2590" y="2182"/>
                  <a:ext cx="15" cy="48"/>
                </a:xfrm>
                <a:custGeom>
                  <a:avLst/>
                  <a:gdLst>
                    <a:gd name="T0" fmla="*/ 0 w 102"/>
                    <a:gd name="T1" fmla="*/ 0 h 331"/>
                    <a:gd name="T2" fmla="*/ 0 w 102"/>
                    <a:gd name="T3" fmla="*/ 0 h 331"/>
                    <a:gd name="T4" fmla="*/ 0 w 102"/>
                    <a:gd name="T5" fmla="*/ 0 h 331"/>
                    <a:gd name="T6" fmla="*/ 0 w 102"/>
                    <a:gd name="T7" fmla="*/ 0 h 331"/>
                    <a:gd name="T8" fmla="*/ 0 w 102"/>
                    <a:gd name="T9" fmla="*/ 0 h 331"/>
                    <a:gd name="T10" fmla="*/ 0 w 102"/>
                    <a:gd name="T11" fmla="*/ 0 h 331"/>
                    <a:gd name="T12" fmla="*/ 0 w 102"/>
                    <a:gd name="T13" fmla="*/ 0 h 331"/>
                    <a:gd name="T14" fmla="*/ 0 w 102"/>
                    <a:gd name="T15" fmla="*/ 0 h 331"/>
                    <a:gd name="T16" fmla="*/ 0 w 102"/>
                    <a:gd name="T17" fmla="*/ 0 h 331"/>
                    <a:gd name="T18" fmla="*/ 0 w 102"/>
                    <a:gd name="T19" fmla="*/ 0 h 331"/>
                    <a:gd name="T20" fmla="*/ 0 w 102"/>
                    <a:gd name="T21" fmla="*/ 0 h 331"/>
                    <a:gd name="T22" fmla="*/ 0 w 102"/>
                    <a:gd name="T23" fmla="*/ 0 h 331"/>
                    <a:gd name="T24" fmla="*/ 0 w 102"/>
                    <a:gd name="T25" fmla="*/ 0 h 331"/>
                    <a:gd name="T26" fmla="*/ 0 w 102"/>
                    <a:gd name="T27" fmla="*/ 0 h 331"/>
                    <a:gd name="T28" fmla="*/ 0 w 102"/>
                    <a:gd name="T29" fmla="*/ 0 h 331"/>
                    <a:gd name="T30" fmla="*/ 0 w 102"/>
                    <a:gd name="T31" fmla="*/ 0 h 331"/>
                    <a:gd name="T32" fmla="*/ 0 w 102"/>
                    <a:gd name="T33" fmla="*/ 0 h 331"/>
                    <a:gd name="T34" fmla="*/ 0 w 102"/>
                    <a:gd name="T35" fmla="*/ 0 h 331"/>
                    <a:gd name="T36" fmla="*/ 0 w 102"/>
                    <a:gd name="T37" fmla="*/ 0 h 33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02" h="331">
                      <a:moveTo>
                        <a:pt x="102" y="331"/>
                      </a:moveTo>
                      <a:lnTo>
                        <a:pt x="51" y="331"/>
                      </a:lnTo>
                      <a:lnTo>
                        <a:pt x="35" y="327"/>
                      </a:lnTo>
                      <a:lnTo>
                        <a:pt x="35" y="314"/>
                      </a:lnTo>
                      <a:lnTo>
                        <a:pt x="24" y="302"/>
                      </a:lnTo>
                      <a:lnTo>
                        <a:pt x="8" y="290"/>
                      </a:lnTo>
                      <a:lnTo>
                        <a:pt x="16" y="278"/>
                      </a:lnTo>
                      <a:lnTo>
                        <a:pt x="16" y="261"/>
                      </a:lnTo>
                      <a:lnTo>
                        <a:pt x="4" y="242"/>
                      </a:lnTo>
                      <a:lnTo>
                        <a:pt x="4" y="221"/>
                      </a:lnTo>
                      <a:lnTo>
                        <a:pt x="12" y="197"/>
                      </a:lnTo>
                      <a:lnTo>
                        <a:pt x="12" y="145"/>
                      </a:lnTo>
                      <a:lnTo>
                        <a:pt x="0" y="96"/>
                      </a:lnTo>
                      <a:lnTo>
                        <a:pt x="4" y="61"/>
                      </a:lnTo>
                      <a:lnTo>
                        <a:pt x="4" y="0"/>
                      </a:lnTo>
                      <a:lnTo>
                        <a:pt x="35" y="91"/>
                      </a:lnTo>
                      <a:lnTo>
                        <a:pt x="63" y="177"/>
                      </a:lnTo>
                      <a:lnTo>
                        <a:pt x="82" y="269"/>
                      </a:lnTo>
                      <a:lnTo>
                        <a:pt x="102" y="331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3" name="Freeform 143"/>
                <p:cNvSpPr>
                  <a:spLocks/>
                </p:cNvSpPr>
                <p:nvPr/>
              </p:nvSpPr>
              <p:spPr bwMode="auto">
                <a:xfrm>
                  <a:off x="2557" y="2233"/>
                  <a:ext cx="26" cy="9"/>
                </a:xfrm>
                <a:custGeom>
                  <a:avLst/>
                  <a:gdLst>
                    <a:gd name="T0" fmla="*/ 0 w 185"/>
                    <a:gd name="T1" fmla="*/ 0 h 62"/>
                    <a:gd name="T2" fmla="*/ 0 w 185"/>
                    <a:gd name="T3" fmla="*/ 0 h 62"/>
                    <a:gd name="T4" fmla="*/ 0 w 185"/>
                    <a:gd name="T5" fmla="*/ 0 h 62"/>
                    <a:gd name="T6" fmla="*/ 0 w 185"/>
                    <a:gd name="T7" fmla="*/ 0 h 62"/>
                    <a:gd name="T8" fmla="*/ 0 w 185"/>
                    <a:gd name="T9" fmla="*/ 0 h 62"/>
                    <a:gd name="T10" fmla="*/ 0 w 185"/>
                    <a:gd name="T11" fmla="*/ 0 h 62"/>
                    <a:gd name="T12" fmla="*/ 0 w 185"/>
                    <a:gd name="T13" fmla="*/ 0 h 62"/>
                    <a:gd name="T14" fmla="*/ 0 w 185"/>
                    <a:gd name="T15" fmla="*/ 0 h 62"/>
                    <a:gd name="T16" fmla="*/ 0 w 185"/>
                    <a:gd name="T17" fmla="*/ 0 h 62"/>
                    <a:gd name="T18" fmla="*/ 0 w 185"/>
                    <a:gd name="T19" fmla="*/ 0 h 62"/>
                    <a:gd name="T20" fmla="*/ 0 w 185"/>
                    <a:gd name="T21" fmla="*/ 0 h 6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85" h="62">
                      <a:moveTo>
                        <a:pt x="38" y="30"/>
                      </a:moveTo>
                      <a:lnTo>
                        <a:pt x="78" y="13"/>
                      </a:lnTo>
                      <a:lnTo>
                        <a:pt x="115" y="3"/>
                      </a:lnTo>
                      <a:lnTo>
                        <a:pt x="164" y="0"/>
                      </a:lnTo>
                      <a:lnTo>
                        <a:pt x="185" y="4"/>
                      </a:lnTo>
                      <a:lnTo>
                        <a:pt x="176" y="23"/>
                      </a:lnTo>
                      <a:lnTo>
                        <a:pt x="156" y="38"/>
                      </a:lnTo>
                      <a:lnTo>
                        <a:pt x="113" y="51"/>
                      </a:lnTo>
                      <a:lnTo>
                        <a:pt x="45" y="62"/>
                      </a:lnTo>
                      <a:lnTo>
                        <a:pt x="0" y="58"/>
                      </a:lnTo>
                      <a:lnTo>
                        <a:pt x="38" y="3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4" name="Freeform 144"/>
                <p:cNvSpPr>
                  <a:spLocks/>
                </p:cNvSpPr>
                <p:nvPr/>
              </p:nvSpPr>
              <p:spPr bwMode="auto">
                <a:xfrm>
                  <a:off x="2589" y="2238"/>
                  <a:ext cx="16" cy="20"/>
                </a:xfrm>
                <a:custGeom>
                  <a:avLst/>
                  <a:gdLst>
                    <a:gd name="T0" fmla="*/ 0 w 111"/>
                    <a:gd name="T1" fmla="*/ 0 h 138"/>
                    <a:gd name="T2" fmla="*/ 0 w 111"/>
                    <a:gd name="T3" fmla="*/ 0 h 138"/>
                    <a:gd name="T4" fmla="*/ 0 w 111"/>
                    <a:gd name="T5" fmla="*/ 0 h 138"/>
                    <a:gd name="T6" fmla="*/ 0 w 111"/>
                    <a:gd name="T7" fmla="*/ 0 h 138"/>
                    <a:gd name="T8" fmla="*/ 0 w 111"/>
                    <a:gd name="T9" fmla="*/ 0 h 138"/>
                    <a:gd name="T10" fmla="*/ 0 w 111"/>
                    <a:gd name="T11" fmla="*/ 0 h 138"/>
                    <a:gd name="T12" fmla="*/ 0 w 111"/>
                    <a:gd name="T13" fmla="*/ 0 h 138"/>
                    <a:gd name="T14" fmla="*/ 0 w 111"/>
                    <a:gd name="T15" fmla="*/ 0 h 138"/>
                    <a:gd name="T16" fmla="*/ 0 w 111"/>
                    <a:gd name="T17" fmla="*/ 0 h 138"/>
                    <a:gd name="T18" fmla="*/ 0 w 111"/>
                    <a:gd name="T19" fmla="*/ 0 h 138"/>
                    <a:gd name="T20" fmla="*/ 0 w 111"/>
                    <a:gd name="T21" fmla="*/ 0 h 138"/>
                    <a:gd name="T22" fmla="*/ 0 w 111"/>
                    <a:gd name="T23" fmla="*/ 0 h 138"/>
                    <a:gd name="T24" fmla="*/ 0 w 111"/>
                    <a:gd name="T25" fmla="*/ 0 h 13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11" h="138">
                      <a:moveTo>
                        <a:pt x="60" y="38"/>
                      </a:moveTo>
                      <a:lnTo>
                        <a:pt x="74" y="8"/>
                      </a:lnTo>
                      <a:lnTo>
                        <a:pt x="95" y="0"/>
                      </a:lnTo>
                      <a:lnTo>
                        <a:pt x="109" y="6"/>
                      </a:lnTo>
                      <a:lnTo>
                        <a:pt x="111" y="23"/>
                      </a:lnTo>
                      <a:lnTo>
                        <a:pt x="102" y="49"/>
                      </a:lnTo>
                      <a:lnTo>
                        <a:pt x="85" y="74"/>
                      </a:lnTo>
                      <a:lnTo>
                        <a:pt x="66" y="97"/>
                      </a:lnTo>
                      <a:lnTo>
                        <a:pt x="40" y="119"/>
                      </a:lnTo>
                      <a:lnTo>
                        <a:pt x="0" y="138"/>
                      </a:lnTo>
                      <a:lnTo>
                        <a:pt x="36" y="99"/>
                      </a:lnTo>
                      <a:lnTo>
                        <a:pt x="47" y="70"/>
                      </a:lnTo>
                      <a:lnTo>
                        <a:pt x="60" y="3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5" name="Freeform 145"/>
                <p:cNvSpPr>
                  <a:spLocks/>
                </p:cNvSpPr>
                <p:nvPr/>
              </p:nvSpPr>
              <p:spPr bwMode="auto">
                <a:xfrm>
                  <a:off x="2541" y="2133"/>
                  <a:ext cx="38" cy="24"/>
                </a:xfrm>
                <a:custGeom>
                  <a:avLst/>
                  <a:gdLst>
                    <a:gd name="T0" fmla="*/ 0 w 266"/>
                    <a:gd name="T1" fmla="*/ 0 h 167"/>
                    <a:gd name="T2" fmla="*/ 0 w 266"/>
                    <a:gd name="T3" fmla="*/ 0 h 167"/>
                    <a:gd name="T4" fmla="*/ 0 w 266"/>
                    <a:gd name="T5" fmla="*/ 0 h 167"/>
                    <a:gd name="T6" fmla="*/ 0 w 266"/>
                    <a:gd name="T7" fmla="*/ 0 h 167"/>
                    <a:gd name="T8" fmla="*/ 0 w 266"/>
                    <a:gd name="T9" fmla="*/ 0 h 167"/>
                    <a:gd name="T10" fmla="*/ 0 w 266"/>
                    <a:gd name="T11" fmla="*/ 0 h 167"/>
                    <a:gd name="T12" fmla="*/ 0 w 266"/>
                    <a:gd name="T13" fmla="*/ 0 h 167"/>
                    <a:gd name="T14" fmla="*/ 0 w 266"/>
                    <a:gd name="T15" fmla="*/ 0 h 167"/>
                    <a:gd name="T16" fmla="*/ 0 w 266"/>
                    <a:gd name="T17" fmla="*/ 0 h 167"/>
                    <a:gd name="T18" fmla="*/ 0 w 266"/>
                    <a:gd name="T19" fmla="*/ 0 h 167"/>
                    <a:gd name="T20" fmla="*/ 0 w 266"/>
                    <a:gd name="T21" fmla="*/ 0 h 167"/>
                    <a:gd name="T22" fmla="*/ 0 w 266"/>
                    <a:gd name="T23" fmla="*/ 0 h 16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66" h="167">
                      <a:moveTo>
                        <a:pt x="266" y="167"/>
                      </a:moveTo>
                      <a:lnTo>
                        <a:pt x="258" y="99"/>
                      </a:lnTo>
                      <a:lnTo>
                        <a:pt x="202" y="74"/>
                      </a:lnTo>
                      <a:lnTo>
                        <a:pt x="127" y="44"/>
                      </a:lnTo>
                      <a:lnTo>
                        <a:pt x="72" y="23"/>
                      </a:lnTo>
                      <a:lnTo>
                        <a:pt x="21" y="0"/>
                      </a:lnTo>
                      <a:lnTo>
                        <a:pt x="0" y="48"/>
                      </a:lnTo>
                      <a:lnTo>
                        <a:pt x="49" y="76"/>
                      </a:lnTo>
                      <a:lnTo>
                        <a:pt x="106" y="97"/>
                      </a:lnTo>
                      <a:lnTo>
                        <a:pt x="150" y="110"/>
                      </a:lnTo>
                      <a:lnTo>
                        <a:pt x="204" y="138"/>
                      </a:lnTo>
                      <a:lnTo>
                        <a:pt x="266" y="16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36" name="Group 146"/>
              <p:cNvGrpSpPr>
                <a:grpSpLocks/>
              </p:cNvGrpSpPr>
              <p:nvPr/>
            </p:nvGrpSpPr>
            <p:grpSpPr bwMode="auto">
              <a:xfrm flipH="1">
                <a:off x="3933" y="2647"/>
                <a:ext cx="195" cy="260"/>
                <a:chOff x="2498" y="2245"/>
                <a:chExt cx="78" cy="107"/>
              </a:xfrm>
            </p:grpSpPr>
            <p:sp>
              <p:nvSpPr>
                <p:cNvPr id="40" name="Freeform 147"/>
                <p:cNvSpPr>
                  <a:spLocks/>
                </p:cNvSpPr>
                <p:nvPr/>
              </p:nvSpPr>
              <p:spPr bwMode="auto">
                <a:xfrm>
                  <a:off x="2498" y="2245"/>
                  <a:ext cx="78" cy="107"/>
                </a:xfrm>
                <a:custGeom>
                  <a:avLst/>
                  <a:gdLst>
                    <a:gd name="T0" fmla="*/ 0 w 551"/>
                    <a:gd name="T1" fmla="*/ 0 h 750"/>
                    <a:gd name="T2" fmla="*/ 0 w 551"/>
                    <a:gd name="T3" fmla="*/ 0 h 750"/>
                    <a:gd name="T4" fmla="*/ 0 w 551"/>
                    <a:gd name="T5" fmla="*/ 0 h 750"/>
                    <a:gd name="T6" fmla="*/ 0 w 551"/>
                    <a:gd name="T7" fmla="*/ 0 h 750"/>
                    <a:gd name="T8" fmla="*/ 0 w 551"/>
                    <a:gd name="T9" fmla="*/ 0 h 750"/>
                    <a:gd name="T10" fmla="*/ 0 w 551"/>
                    <a:gd name="T11" fmla="*/ 0 h 750"/>
                    <a:gd name="T12" fmla="*/ 0 w 551"/>
                    <a:gd name="T13" fmla="*/ 0 h 750"/>
                    <a:gd name="T14" fmla="*/ 0 w 551"/>
                    <a:gd name="T15" fmla="*/ 0 h 750"/>
                    <a:gd name="T16" fmla="*/ 0 w 551"/>
                    <a:gd name="T17" fmla="*/ 0 h 750"/>
                    <a:gd name="T18" fmla="*/ 0 w 551"/>
                    <a:gd name="T19" fmla="*/ 0 h 750"/>
                    <a:gd name="T20" fmla="*/ 0 w 551"/>
                    <a:gd name="T21" fmla="*/ 0 h 750"/>
                    <a:gd name="T22" fmla="*/ 0 w 551"/>
                    <a:gd name="T23" fmla="*/ 0 h 750"/>
                    <a:gd name="T24" fmla="*/ 0 w 551"/>
                    <a:gd name="T25" fmla="*/ 0 h 750"/>
                    <a:gd name="T26" fmla="*/ 0 w 551"/>
                    <a:gd name="T27" fmla="*/ 0 h 750"/>
                    <a:gd name="T28" fmla="*/ 0 w 551"/>
                    <a:gd name="T29" fmla="*/ 0 h 750"/>
                    <a:gd name="T30" fmla="*/ 0 w 551"/>
                    <a:gd name="T31" fmla="*/ 0 h 750"/>
                    <a:gd name="T32" fmla="*/ 0 w 551"/>
                    <a:gd name="T33" fmla="*/ 0 h 750"/>
                    <a:gd name="T34" fmla="*/ 0 w 551"/>
                    <a:gd name="T35" fmla="*/ 0 h 750"/>
                    <a:gd name="T36" fmla="*/ 0 w 551"/>
                    <a:gd name="T37" fmla="*/ 0 h 750"/>
                    <a:gd name="T38" fmla="*/ 0 w 551"/>
                    <a:gd name="T39" fmla="*/ 0 h 750"/>
                    <a:gd name="T40" fmla="*/ 0 w 551"/>
                    <a:gd name="T41" fmla="*/ 0 h 750"/>
                    <a:gd name="T42" fmla="*/ 0 w 551"/>
                    <a:gd name="T43" fmla="*/ 0 h 750"/>
                    <a:gd name="T44" fmla="*/ 0 w 551"/>
                    <a:gd name="T45" fmla="*/ 0 h 750"/>
                    <a:gd name="T46" fmla="*/ 0 w 551"/>
                    <a:gd name="T47" fmla="*/ 0 h 750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551" h="750">
                      <a:moveTo>
                        <a:pt x="306" y="111"/>
                      </a:moveTo>
                      <a:lnTo>
                        <a:pt x="205" y="102"/>
                      </a:lnTo>
                      <a:lnTo>
                        <a:pt x="144" y="86"/>
                      </a:lnTo>
                      <a:lnTo>
                        <a:pt x="124" y="58"/>
                      </a:lnTo>
                      <a:lnTo>
                        <a:pt x="124" y="34"/>
                      </a:lnTo>
                      <a:lnTo>
                        <a:pt x="108" y="14"/>
                      </a:lnTo>
                      <a:lnTo>
                        <a:pt x="52" y="0"/>
                      </a:lnTo>
                      <a:lnTo>
                        <a:pt x="0" y="5"/>
                      </a:lnTo>
                      <a:lnTo>
                        <a:pt x="63" y="584"/>
                      </a:lnTo>
                      <a:lnTo>
                        <a:pt x="108" y="637"/>
                      </a:lnTo>
                      <a:lnTo>
                        <a:pt x="164" y="689"/>
                      </a:lnTo>
                      <a:lnTo>
                        <a:pt x="244" y="730"/>
                      </a:lnTo>
                      <a:lnTo>
                        <a:pt x="337" y="743"/>
                      </a:lnTo>
                      <a:lnTo>
                        <a:pt x="462" y="750"/>
                      </a:lnTo>
                      <a:lnTo>
                        <a:pt x="535" y="739"/>
                      </a:lnTo>
                      <a:lnTo>
                        <a:pt x="551" y="698"/>
                      </a:lnTo>
                      <a:lnTo>
                        <a:pt x="543" y="644"/>
                      </a:lnTo>
                      <a:lnTo>
                        <a:pt x="491" y="483"/>
                      </a:lnTo>
                      <a:lnTo>
                        <a:pt x="447" y="321"/>
                      </a:lnTo>
                      <a:lnTo>
                        <a:pt x="427" y="199"/>
                      </a:lnTo>
                      <a:lnTo>
                        <a:pt x="427" y="167"/>
                      </a:lnTo>
                      <a:lnTo>
                        <a:pt x="398" y="122"/>
                      </a:lnTo>
                      <a:lnTo>
                        <a:pt x="366" y="111"/>
                      </a:lnTo>
                      <a:lnTo>
                        <a:pt x="306" y="111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1" name="Freeform 148"/>
                <p:cNvSpPr>
                  <a:spLocks/>
                </p:cNvSpPr>
                <p:nvPr/>
              </p:nvSpPr>
              <p:spPr bwMode="auto">
                <a:xfrm>
                  <a:off x="2499" y="2250"/>
                  <a:ext cx="68" cy="98"/>
                </a:xfrm>
                <a:custGeom>
                  <a:avLst/>
                  <a:gdLst>
                    <a:gd name="T0" fmla="*/ 0 w 474"/>
                    <a:gd name="T1" fmla="*/ 0 h 687"/>
                    <a:gd name="T2" fmla="*/ 0 w 474"/>
                    <a:gd name="T3" fmla="*/ 0 h 687"/>
                    <a:gd name="T4" fmla="*/ 0 w 474"/>
                    <a:gd name="T5" fmla="*/ 0 h 687"/>
                    <a:gd name="T6" fmla="*/ 0 w 474"/>
                    <a:gd name="T7" fmla="*/ 0 h 687"/>
                    <a:gd name="T8" fmla="*/ 0 w 474"/>
                    <a:gd name="T9" fmla="*/ 0 h 687"/>
                    <a:gd name="T10" fmla="*/ 0 w 474"/>
                    <a:gd name="T11" fmla="*/ 0 h 687"/>
                    <a:gd name="T12" fmla="*/ 0 w 474"/>
                    <a:gd name="T13" fmla="*/ 0 h 687"/>
                    <a:gd name="T14" fmla="*/ 0 w 474"/>
                    <a:gd name="T15" fmla="*/ 0 h 687"/>
                    <a:gd name="T16" fmla="*/ 0 w 474"/>
                    <a:gd name="T17" fmla="*/ 0 h 687"/>
                    <a:gd name="T18" fmla="*/ 0 w 474"/>
                    <a:gd name="T19" fmla="*/ 0 h 687"/>
                    <a:gd name="T20" fmla="*/ 0 w 474"/>
                    <a:gd name="T21" fmla="*/ 0 h 687"/>
                    <a:gd name="T22" fmla="*/ 0 w 474"/>
                    <a:gd name="T23" fmla="*/ 0 h 687"/>
                    <a:gd name="T24" fmla="*/ 0 w 474"/>
                    <a:gd name="T25" fmla="*/ 0 h 687"/>
                    <a:gd name="T26" fmla="*/ 0 w 474"/>
                    <a:gd name="T27" fmla="*/ 0 h 687"/>
                    <a:gd name="T28" fmla="*/ 0 w 474"/>
                    <a:gd name="T29" fmla="*/ 0 h 687"/>
                    <a:gd name="T30" fmla="*/ 0 w 474"/>
                    <a:gd name="T31" fmla="*/ 0 h 687"/>
                    <a:gd name="T32" fmla="*/ 0 w 474"/>
                    <a:gd name="T33" fmla="*/ 0 h 687"/>
                    <a:gd name="T34" fmla="*/ 0 w 474"/>
                    <a:gd name="T35" fmla="*/ 0 h 687"/>
                    <a:gd name="T36" fmla="*/ 0 w 474"/>
                    <a:gd name="T37" fmla="*/ 0 h 687"/>
                    <a:gd name="T38" fmla="*/ 0 w 474"/>
                    <a:gd name="T39" fmla="*/ 0 h 687"/>
                    <a:gd name="T40" fmla="*/ 0 w 474"/>
                    <a:gd name="T41" fmla="*/ 0 h 68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474" h="687">
                      <a:moveTo>
                        <a:pt x="310" y="138"/>
                      </a:moveTo>
                      <a:lnTo>
                        <a:pt x="221" y="134"/>
                      </a:lnTo>
                      <a:lnTo>
                        <a:pt x="128" y="118"/>
                      </a:lnTo>
                      <a:lnTo>
                        <a:pt x="73" y="89"/>
                      </a:lnTo>
                      <a:lnTo>
                        <a:pt x="41" y="65"/>
                      </a:lnTo>
                      <a:lnTo>
                        <a:pt x="0" y="0"/>
                      </a:lnTo>
                      <a:lnTo>
                        <a:pt x="60" y="529"/>
                      </a:lnTo>
                      <a:lnTo>
                        <a:pt x="101" y="578"/>
                      </a:lnTo>
                      <a:lnTo>
                        <a:pt x="145" y="623"/>
                      </a:lnTo>
                      <a:lnTo>
                        <a:pt x="201" y="654"/>
                      </a:lnTo>
                      <a:lnTo>
                        <a:pt x="249" y="671"/>
                      </a:lnTo>
                      <a:lnTo>
                        <a:pt x="310" y="679"/>
                      </a:lnTo>
                      <a:lnTo>
                        <a:pt x="365" y="687"/>
                      </a:lnTo>
                      <a:lnTo>
                        <a:pt x="429" y="687"/>
                      </a:lnTo>
                      <a:lnTo>
                        <a:pt x="457" y="679"/>
                      </a:lnTo>
                      <a:lnTo>
                        <a:pt x="474" y="654"/>
                      </a:lnTo>
                      <a:lnTo>
                        <a:pt x="466" y="615"/>
                      </a:lnTo>
                      <a:lnTo>
                        <a:pt x="425" y="521"/>
                      </a:lnTo>
                      <a:lnTo>
                        <a:pt x="357" y="206"/>
                      </a:lnTo>
                      <a:lnTo>
                        <a:pt x="345" y="162"/>
                      </a:lnTo>
                      <a:lnTo>
                        <a:pt x="310" y="13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37" name="Freeform 149"/>
              <p:cNvSpPr>
                <a:spLocks/>
              </p:cNvSpPr>
              <p:nvPr/>
            </p:nvSpPr>
            <p:spPr bwMode="auto">
              <a:xfrm flipH="1">
                <a:off x="3633" y="2944"/>
                <a:ext cx="15" cy="218"/>
              </a:xfrm>
              <a:custGeom>
                <a:avLst/>
                <a:gdLst>
                  <a:gd name="T0" fmla="*/ 0 w 39"/>
                  <a:gd name="T1" fmla="*/ 0 h 631"/>
                  <a:gd name="T2" fmla="*/ 0 w 39"/>
                  <a:gd name="T3" fmla="*/ 0 h 631"/>
                  <a:gd name="T4" fmla="*/ 0 w 39"/>
                  <a:gd name="T5" fmla="*/ 0 h 631"/>
                  <a:gd name="T6" fmla="*/ 0 w 39"/>
                  <a:gd name="T7" fmla="*/ 0 h 631"/>
                  <a:gd name="T8" fmla="*/ 0 w 39"/>
                  <a:gd name="T9" fmla="*/ 0 h 631"/>
                  <a:gd name="T10" fmla="*/ 0 w 39"/>
                  <a:gd name="T11" fmla="*/ 1 h 631"/>
                  <a:gd name="T12" fmla="*/ 0 w 39"/>
                  <a:gd name="T13" fmla="*/ 1 h 631"/>
                  <a:gd name="T14" fmla="*/ 0 w 39"/>
                  <a:gd name="T15" fmla="*/ 1 h 631"/>
                  <a:gd name="T16" fmla="*/ 0 w 39"/>
                  <a:gd name="T17" fmla="*/ 0 h 631"/>
                  <a:gd name="T18" fmla="*/ 0 w 39"/>
                  <a:gd name="T19" fmla="*/ 0 h 631"/>
                  <a:gd name="T20" fmla="*/ 0 w 39"/>
                  <a:gd name="T21" fmla="*/ 0 h 631"/>
                  <a:gd name="T22" fmla="*/ 0 w 39"/>
                  <a:gd name="T23" fmla="*/ 0 h 631"/>
                  <a:gd name="T24" fmla="*/ 0 w 39"/>
                  <a:gd name="T25" fmla="*/ 0 h 631"/>
                  <a:gd name="T26" fmla="*/ 0 w 39"/>
                  <a:gd name="T27" fmla="*/ 0 h 631"/>
                  <a:gd name="T28" fmla="*/ 0 w 39"/>
                  <a:gd name="T29" fmla="*/ 0 h 63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9" h="631">
                    <a:moveTo>
                      <a:pt x="26" y="0"/>
                    </a:moveTo>
                    <a:lnTo>
                      <a:pt x="39" y="32"/>
                    </a:lnTo>
                    <a:lnTo>
                      <a:pt x="24" y="57"/>
                    </a:lnTo>
                    <a:lnTo>
                      <a:pt x="13" y="110"/>
                    </a:lnTo>
                    <a:lnTo>
                      <a:pt x="28" y="158"/>
                    </a:lnTo>
                    <a:lnTo>
                      <a:pt x="19" y="440"/>
                    </a:lnTo>
                    <a:lnTo>
                      <a:pt x="19" y="622"/>
                    </a:lnTo>
                    <a:lnTo>
                      <a:pt x="0" y="631"/>
                    </a:lnTo>
                    <a:lnTo>
                      <a:pt x="2" y="255"/>
                    </a:lnTo>
                    <a:lnTo>
                      <a:pt x="19" y="165"/>
                    </a:lnTo>
                    <a:lnTo>
                      <a:pt x="9" y="123"/>
                    </a:lnTo>
                    <a:lnTo>
                      <a:pt x="4" y="108"/>
                    </a:lnTo>
                    <a:lnTo>
                      <a:pt x="11" y="62"/>
                    </a:lnTo>
                    <a:lnTo>
                      <a:pt x="24" y="36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8" name="Freeform 150"/>
              <p:cNvSpPr>
                <a:spLocks/>
              </p:cNvSpPr>
              <p:nvPr/>
            </p:nvSpPr>
            <p:spPr bwMode="auto">
              <a:xfrm flipH="1">
                <a:off x="3668" y="2946"/>
                <a:ext cx="37" cy="10"/>
              </a:xfrm>
              <a:custGeom>
                <a:avLst/>
                <a:gdLst>
                  <a:gd name="T0" fmla="*/ 0 w 100"/>
                  <a:gd name="T1" fmla="*/ 0 h 32"/>
                  <a:gd name="T2" fmla="*/ 0 w 100"/>
                  <a:gd name="T3" fmla="*/ 0 h 32"/>
                  <a:gd name="T4" fmla="*/ 0 w 100"/>
                  <a:gd name="T5" fmla="*/ 0 h 32"/>
                  <a:gd name="T6" fmla="*/ 0 w 100"/>
                  <a:gd name="T7" fmla="*/ 0 h 32"/>
                  <a:gd name="T8" fmla="*/ 0 w 100"/>
                  <a:gd name="T9" fmla="*/ 0 h 32"/>
                  <a:gd name="T10" fmla="*/ 0 w 100"/>
                  <a:gd name="T11" fmla="*/ 0 h 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" h="32">
                    <a:moveTo>
                      <a:pt x="100" y="0"/>
                    </a:moveTo>
                    <a:lnTo>
                      <a:pt x="51" y="24"/>
                    </a:lnTo>
                    <a:lnTo>
                      <a:pt x="8" y="32"/>
                    </a:lnTo>
                    <a:lnTo>
                      <a:pt x="0" y="32"/>
                    </a:lnTo>
                    <a:lnTo>
                      <a:pt x="25" y="1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9" name="Freeform 151"/>
              <p:cNvSpPr>
                <a:spLocks/>
              </p:cNvSpPr>
              <p:nvPr/>
            </p:nvSpPr>
            <p:spPr bwMode="auto">
              <a:xfrm flipH="1">
                <a:off x="3805" y="2376"/>
                <a:ext cx="48" cy="126"/>
              </a:xfrm>
              <a:custGeom>
                <a:avLst/>
                <a:gdLst>
                  <a:gd name="T0" fmla="*/ 0 w 134"/>
                  <a:gd name="T1" fmla="*/ 0 h 366"/>
                  <a:gd name="T2" fmla="*/ 0 w 134"/>
                  <a:gd name="T3" fmla="*/ 0 h 366"/>
                  <a:gd name="T4" fmla="*/ 0 w 134"/>
                  <a:gd name="T5" fmla="*/ 0 h 366"/>
                  <a:gd name="T6" fmla="*/ 0 w 134"/>
                  <a:gd name="T7" fmla="*/ 0 h 366"/>
                  <a:gd name="T8" fmla="*/ 0 w 134"/>
                  <a:gd name="T9" fmla="*/ 0 h 366"/>
                  <a:gd name="T10" fmla="*/ 0 w 134"/>
                  <a:gd name="T11" fmla="*/ 0 h 366"/>
                  <a:gd name="T12" fmla="*/ 0 w 134"/>
                  <a:gd name="T13" fmla="*/ 0 h 366"/>
                  <a:gd name="T14" fmla="*/ 0 w 134"/>
                  <a:gd name="T15" fmla="*/ 0 h 366"/>
                  <a:gd name="T16" fmla="*/ 0 w 134"/>
                  <a:gd name="T17" fmla="*/ 0 h 366"/>
                  <a:gd name="T18" fmla="*/ 0 w 134"/>
                  <a:gd name="T19" fmla="*/ 0 h 366"/>
                  <a:gd name="T20" fmla="*/ 0 w 134"/>
                  <a:gd name="T21" fmla="*/ 0 h 366"/>
                  <a:gd name="T22" fmla="*/ 0 w 134"/>
                  <a:gd name="T23" fmla="*/ 0 h 366"/>
                  <a:gd name="T24" fmla="*/ 0 w 134"/>
                  <a:gd name="T25" fmla="*/ 0 h 366"/>
                  <a:gd name="T26" fmla="*/ 0 w 134"/>
                  <a:gd name="T27" fmla="*/ 0 h 366"/>
                  <a:gd name="T28" fmla="*/ 0 w 134"/>
                  <a:gd name="T29" fmla="*/ 0 h 366"/>
                  <a:gd name="T30" fmla="*/ 0 w 134"/>
                  <a:gd name="T31" fmla="*/ 0 h 366"/>
                  <a:gd name="T32" fmla="*/ 0 w 134"/>
                  <a:gd name="T33" fmla="*/ 0 h 366"/>
                  <a:gd name="T34" fmla="*/ 0 w 134"/>
                  <a:gd name="T35" fmla="*/ 0 h 366"/>
                  <a:gd name="T36" fmla="*/ 0 w 134"/>
                  <a:gd name="T37" fmla="*/ 0 h 366"/>
                  <a:gd name="T38" fmla="*/ 0 w 134"/>
                  <a:gd name="T39" fmla="*/ 0 h 366"/>
                  <a:gd name="T40" fmla="*/ 0 w 134"/>
                  <a:gd name="T41" fmla="*/ 0 h 366"/>
                  <a:gd name="T42" fmla="*/ 0 w 134"/>
                  <a:gd name="T43" fmla="*/ 0 h 366"/>
                  <a:gd name="T44" fmla="*/ 0 w 134"/>
                  <a:gd name="T45" fmla="*/ 0 h 366"/>
                  <a:gd name="T46" fmla="*/ 0 w 134"/>
                  <a:gd name="T47" fmla="*/ 1 h 366"/>
                  <a:gd name="T48" fmla="*/ 0 w 134"/>
                  <a:gd name="T49" fmla="*/ 1 h 36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34" h="366">
                    <a:moveTo>
                      <a:pt x="0" y="0"/>
                    </a:moveTo>
                    <a:lnTo>
                      <a:pt x="18" y="9"/>
                    </a:lnTo>
                    <a:lnTo>
                      <a:pt x="15" y="31"/>
                    </a:lnTo>
                    <a:lnTo>
                      <a:pt x="32" y="21"/>
                    </a:lnTo>
                    <a:lnTo>
                      <a:pt x="29" y="45"/>
                    </a:lnTo>
                    <a:lnTo>
                      <a:pt x="52" y="42"/>
                    </a:lnTo>
                    <a:lnTo>
                      <a:pt x="34" y="63"/>
                    </a:lnTo>
                    <a:lnTo>
                      <a:pt x="81" y="66"/>
                    </a:lnTo>
                    <a:lnTo>
                      <a:pt x="55" y="91"/>
                    </a:lnTo>
                    <a:lnTo>
                      <a:pt x="93" y="91"/>
                    </a:lnTo>
                    <a:lnTo>
                      <a:pt x="67" y="117"/>
                    </a:lnTo>
                    <a:lnTo>
                      <a:pt x="108" y="115"/>
                    </a:lnTo>
                    <a:lnTo>
                      <a:pt x="82" y="151"/>
                    </a:lnTo>
                    <a:lnTo>
                      <a:pt x="119" y="148"/>
                    </a:lnTo>
                    <a:lnTo>
                      <a:pt x="87" y="179"/>
                    </a:lnTo>
                    <a:lnTo>
                      <a:pt x="134" y="185"/>
                    </a:lnTo>
                    <a:lnTo>
                      <a:pt x="93" y="213"/>
                    </a:lnTo>
                    <a:lnTo>
                      <a:pt x="134" y="225"/>
                    </a:lnTo>
                    <a:lnTo>
                      <a:pt x="90" y="240"/>
                    </a:lnTo>
                    <a:lnTo>
                      <a:pt x="130" y="263"/>
                    </a:lnTo>
                    <a:lnTo>
                      <a:pt x="87" y="281"/>
                    </a:lnTo>
                    <a:lnTo>
                      <a:pt x="125" y="308"/>
                    </a:lnTo>
                    <a:lnTo>
                      <a:pt x="87" y="320"/>
                    </a:lnTo>
                    <a:lnTo>
                      <a:pt x="108" y="343"/>
                    </a:lnTo>
                    <a:lnTo>
                      <a:pt x="78" y="36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54" name="Line 152"/>
            <p:cNvSpPr>
              <a:spLocks noChangeShapeType="1"/>
            </p:cNvSpPr>
            <p:nvPr/>
          </p:nvSpPr>
          <p:spPr bwMode="auto">
            <a:xfrm rot="10800000" flipV="1">
              <a:off x="6870020" y="3035343"/>
              <a:ext cx="131286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5" name="Line 153"/>
            <p:cNvSpPr>
              <a:spLocks noChangeShapeType="1"/>
            </p:cNvSpPr>
            <p:nvPr/>
          </p:nvSpPr>
          <p:spPr bwMode="auto">
            <a:xfrm rot="5400000">
              <a:off x="5640563" y="4007625"/>
              <a:ext cx="64916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6" name="Text Box 154"/>
            <p:cNvSpPr txBox="1">
              <a:spLocks noChangeArrowheads="1"/>
            </p:cNvSpPr>
            <p:nvPr/>
          </p:nvSpPr>
          <p:spPr bwMode="auto">
            <a:xfrm>
              <a:off x="4652283" y="4253079"/>
              <a:ext cx="958282" cy="400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>
                  <a:latin typeface="Calibri" panose="020F0502020204030204" pitchFamily="34" charset="0"/>
                  <a:ea typeface="华文楷体" panose="02010600040101010101" pitchFamily="2" charset="-122"/>
                </a:rPr>
                <a:t>管理站</a:t>
              </a:r>
            </a:p>
          </p:txBody>
        </p:sp>
        <p:sp>
          <p:nvSpPr>
            <p:cNvPr id="157" name="Line 155"/>
            <p:cNvSpPr>
              <a:spLocks noChangeShapeType="1"/>
            </p:cNvSpPr>
            <p:nvPr/>
          </p:nvSpPr>
          <p:spPr bwMode="auto">
            <a:xfrm rot="10800000">
              <a:off x="1878920" y="2758385"/>
              <a:ext cx="1312862" cy="27695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158" name="Picture 15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745" y="2109220"/>
              <a:ext cx="1695450" cy="10887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9" name="Picture 15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1696" y="3869146"/>
              <a:ext cx="738187" cy="12030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0" name="Line 158"/>
            <p:cNvSpPr>
              <a:spLocks noChangeShapeType="1"/>
            </p:cNvSpPr>
            <p:nvPr/>
          </p:nvSpPr>
          <p:spPr bwMode="auto">
            <a:xfrm rot="5400000">
              <a:off x="6505017" y="3405353"/>
              <a:ext cx="555381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1" name="Line 159"/>
            <p:cNvSpPr>
              <a:spLocks noChangeShapeType="1"/>
            </p:cNvSpPr>
            <p:nvPr/>
          </p:nvSpPr>
          <p:spPr bwMode="auto">
            <a:xfrm rot="5400000">
              <a:off x="3203017" y="3405353"/>
              <a:ext cx="555381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2" name="Line 160"/>
            <p:cNvSpPr>
              <a:spLocks noChangeShapeType="1"/>
            </p:cNvSpPr>
            <p:nvPr/>
          </p:nvSpPr>
          <p:spPr bwMode="auto">
            <a:xfrm rot="5400000">
              <a:off x="4928630" y="3405353"/>
              <a:ext cx="555381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3" name="Line 161"/>
            <p:cNvSpPr>
              <a:spLocks noChangeShapeType="1"/>
            </p:cNvSpPr>
            <p:nvPr/>
          </p:nvSpPr>
          <p:spPr bwMode="auto">
            <a:xfrm rot="5400000">
              <a:off x="2685737" y="3839839"/>
              <a:ext cx="31359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4" name="Text Box 162"/>
            <p:cNvSpPr txBox="1">
              <a:spLocks noChangeArrowheads="1"/>
            </p:cNvSpPr>
            <p:nvPr/>
          </p:nvSpPr>
          <p:spPr bwMode="auto">
            <a:xfrm>
              <a:off x="915307" y="2393506"/>
              <a:ext cx="958282" cy="400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>
                  <a:latin typeface="Calibri" panose="020F0502020204030204" pitchFamily="34" charset="0"/>
                  <a:ea typeface="华文楷体" panose="02010600040101010101" pitchFamily="2" charset="-122"/>
                </a:rPr>
                <a:t>互联网</a:t>
              </a:r>
            </a:p>
          </p:txBody>
        </p:sp>
        <p:sp>
          <p:nvSpPr>
            <p:cNvPr id="165" name="Line 163"/>
            <p:cNvSpPr>
              <a:spLocks noChangeShapeType="1"/>
            </p:cNvSpPr>
            <p:nvPr/>
          </p:nvSpPr>
          <p:spPr bwMode="auto">
            <a:xfrm>
              <a:off x="2169433" y="3668389"/>
              <a:ext cx="609917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6" name="Rectangle 164"/>
            <p:cNvSpPr>
              <a:spLocks noChangeArrowheads="1"/>
            </p:cNvSpPr>
            <p:nvPr/>
          </p:nvSpPr>
          <p:spPr bwMode="auto">
            <a:xfrm>
              <a:off x="2102758" y="3624429"/>
              <a:ext cx="85725" cy="9085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7" name="Rectangle 165"/>
            <p:cNvSpPr>
              <a:spLocks noChangeArrowheads="1"/>
            </p:cNvSpPr>
            <p:nvPr/>
          </p:nvSpPr>
          <p:spPr bwMode="auto">
            <a:xfrm>
              <a:off x="8238446" y="3622962"/>
              <a:ext cx="85725" cy="923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8" name="Text Box 166"/>
            <p:cNvSpPr txBox="1">
              <a:spLocks noChangeArrowheads="1"/>
            </p:cNvSpPr>
            <p:nvPr/>
          </p:nvSpPr>
          <p:spPr bwMode="auto">
            <a:xfrm>
              <a:off x="6870021" y="4131452"/>
              <a:ext cx="962025" cy="702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>
                  <a:latin typeface="Calibri" panose="020F0502020204030204" pitchFamily="34" charset="0"/>
                  <a:ea typeface="华文楷体" panose="02010600040101010101" pitchFamily="2" charset="-122"/>
                </a:rPr>
                <a:t>网络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>
                  <a:latin typeface="Calibri" panose="020F0502020204030204" pitchFamily="34" charset="0"/>
                  <a:ea typeface="华文楷体" panose="02010600040101010101" pitchFamily="2" charset="-122"/>
                </a:rPr>
                <a:t>管理员      </a:t>
              </a:r>
            </a:p>
          </p:txBody>
        </p:sp>
        <p:sp>
          <p:nvSpPr>
            <p:cNvPr id="169" name="Text Box 167"/>
            <p:cNvSpPr txBox="1">
              <a:spLocks noChangeArrowheads="1"/>
            </p:cNvSpPr>
            <p:nvPr/>
          </p:nvSpPr>
          <p:spPr bwMode="auto">
            <a:xfrm>
              <a:off x="1353458" y="4100679"/>
              <a:ext cx="1268456" cy="400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zh-CN" altLang="en-US" sz="1846">
                  <a:latin typeface="Calibri" panose="020F0502020204030204" pitchFamily="34" charset="0"/>
                  <a:ea typeface="华文楷体" panose="02010600040101010101" pitchFamily="2" charset="-122"/>
                </a:rPr>
                <a:t>被管设备</a:t>
              </a:r>
            </a:p>
          </p:txBody>
        </p:sp>
        <p:sp>
          <p:nvSpPr>
            <p:cNvPr id="170" name="Text Box 168"/>
            <p:cNvSpPr txBox="1">
              <a:spLocks noChangeArrowheads="1"/>
            </p:cNvSpPr>
            <p:nvPr/>
          </p:nvSpPr>
          <p:spPr bwMode="auto">
            <a:xfrm>
              <a:off x="566058" y="4949137"/>
              <a:ext cx="4495290" cy="400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—— </a:t>
              </a:r>
              <a:r>
                <a:rPr kumimoji="1" lang="zh-CN" altLang="en-US" sz="1846">
                  <a:latin typeface="Calibri" panose="020F0502020204030204" pitchFamily="34" charset="0"/>
                  <a:ea typeface="华文楷体" panose="02010600040101010101" pitchFamily="2" charset="-122"/>
                </a:rPr>
                <a:t>管理程序（运行 </a:t>
              </a: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SNMP </a:t>
              </a:r>
              <a:r>
                <a:rPr kumimoji="1" lang="zh-CN" altLang="en-US" sz="1846">
                  <a:latin typeface="Calibri" panose="020F0502020204030204" pitchFamily="34" charset="0"/>
                  <a:ea typeface="华文楷体" panose="02010600040101010101" pitchFamily="2" charset="-122"/>
                </a:rPr>
                <a:t>客户程序）</a:t>
              </a:r>
            </a:p>
          </p:txBody>
        </p:sp>
        <p:sp>
          <p:nvSpPr>
            <p:cNvPr id="171" name="Text Box 169"/>
            <p:cNvSpPr txBox="1">
              <a:spLocks noChangeArrowheads="1"/>
            </p:cNvSpPr>
            <p:nvPr/>
          </p:nvSpPr>
          <p:spPr bwMode="auto">
            <a:xfrm>
              <a:off x="566058" y="5397544"/>
              <a:ext cx="4748913" cy="400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—— </a:t>
              </a:r>
              <a:r>
                <a:rPr kumimoji="1" lang="zh-CN" altLang="en-US" sz="1846">
                  <a:latin typeface="Calibri" panose="020F0502020204030204" pitchFamily="34" charset="0"/>
                  <a:ea typeface="华文楷体" panose="02010600040101010101" pitchFamily="2" charset="-122"/>
                </a:rPr>
                <a:t>代理程序（运行 </a:t>
              </a: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SNMP </a:t>
              </a:r>
              <a:r>
                <a:rPr kumimoji="1" lang="zh-CN" altLang="en-US" sz="1846">
                  <a:latin typeface="Calibri" panose="020F0502020204030204" pitchFamily="34" charset="0"/>
                  <a:ea typeface="华文楷体" panose="02010600040101010101" pitchFamily="2" charset="-122"/>
                </a:rPr>
                <a:t>服务器程序）</a:t>
              </a:r>
            </a:p>
          </p:txBody>
        </p:sp>
        <p:pic>
          <p:nvPicPr>
            <p:cNvPr id="172" name="Picture 170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863421" y="2604521"/>
              <a:ext cx="692150" cy="741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3" name="Picture 171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4470" y="2850704"/>
              <a:ext cx="769937" cy="432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74" name="Oval 172"/>
            <p:cNvSpPr>
              <a:spLocks noChangeArrowheads="1"/>
            </p:cNvSpPr>
            <p:nvPr/>
          </p:nvSpPr>
          <p:spPr bwMode="auto">
            <a:xfrm>
              <a:off x="3455308" y="2984054"/>
              <a:ext cx="377825" cy="235927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auto">
            <a:xfrm>
              <a:off x="2726646" y="4465560"/>
              <a:ext cx="377825" cy="2373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pic>
          <p:nvPicPr>
            <p:cNvPr id="176" name="Picture 175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2021" y="2850704"/>
              <a:ext cx="769937" cy="432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77" name="Oval 176"/>
            <p:cNvSpPr>
              <a:spLocks noChangeArrowheads="1"/>
            </p:cNvSpPr>
            <p:nvPr/>
          </p:nvSpPr>
          <p:spPr bwMode="auto">
            <a:xfrm>
              <a:off x="6449333" y="2984055"/>
              <a:ext cx="377825" cy="2373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178" name="Oval 177"/>
            <p:cNvSpPr>
              <a:spLocks noChangeArrowheads="1"/>
            </p:cNvSpPr>
            <p:nvPr/>
          </p:nvSpPr>
          <p:spPr bwMode="auto">
            <a:xfrm>
              <a:off x="5031695" y="3035344"/>
              <a:ext cx="376237" cy="2373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179" name="Oval 178"/>
            <p:cNvSpPr>
              <a:spLocks noChangeArrowheads="1"/>
            </p:cNvSpPr>
            <p:nvPr/>
          </p:nvSpPr>
          <p:spPr bwMode="auto">
            <a:xfrm>
              <a:off x="5644470" y="4053786"/>
              <a:ext cx="436562" cy="278423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M</a:t>
              </a:r>
            </a:p>
          </p:txBody>
        </p:sp>
        <p:pic>
          <p:nvPicPr>
            <p:cNvPr id="180" name="Picture 179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008257" y="2479961"/>
              <a:ext cx="692150" cy="7400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1" name="Text Box 180"/>
            <p:cNvSpPr txBox="1">
              <a:spLocks noChangeArrowheads="1"/>
            </p:cNvSpPr>
            <p:nvPr/>
          </p:nvSpPr>
          <p:spPr bwMode="auto">
            <a:xfrm>
              <a:off x="2885395" y="2491686"/>
              <a:ext cx="1268456" cy="400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zh-CN" altLang="en-US" sz="1846">
                  <a:latin typeface="Calibri" panose="020F0502020204030204" pitchFamily="34" charset="0"/>
                  <a:ea typeface="华文楷体" panose="02010600040101010101" pitchFamily="2" charset="-122"/>
                </a:rPr>
                <a:t>被管设备</a:t>
              </a:r>
            </a:p>
          </p:txBody>
        </p:sp>
        <p:sp>
          <p:nvSpPr>
            <p:cNvPr id="182" name="Text Box 181"/>
            <p:cNvSpPr txBox="1">
              <a:spLocks noChangeArrowheads="1"/>
            </p:cNvSpPr>
            <p:nvPr/>
          </p:nvSpPr>
          <p:spPr bwMode="auto">
            <a:xfrm>
              <a:off x="4593545" y="2260155"/>
              <a:ext cx="1268456" cy="400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zh-CN" altLang="en-US" sz="1846">
                  <a:latin typeface="Calibri" panose="020F0502020204030204" pitchFamily="34" charset="0"/>
                  <a:ea typeface="华文楷体" panose="02010600040101010101" pitchFamily="2" charset="-122"/>
                </a:rPr>
                <a:t>被管设备</a:t>
              </a:r>
            </a:p>
          </p:txBody>
        </p:sp>
        <p:sp>
          <p:nvSpPr>
            <p:cNvPr id="183" name="Text Box 182"/>
            <p:cNvSpPr txBox="1">
              <a:spLocks noChangeArrowheads="1"/>
            </p:cNvSpPr>
            <p:nvPr/>
          </p:nvSpPr>
          <p:spPr bwMode="auto">
            <a:xfrm>
              <a:off x="6152471" y="2522460"/>
              <a:ext cx="1268456" cy="400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zh-CN" altLang="en-US" sz="1846">
                  <a:latin typeface="Calibri" panose="020F0502020204030204" pitchFamily="34" charset="0"/>
                  <a:ea typeface="华文楷体" panose="02010600040101010101" pitchFamily="2" charset="-122"/>
                </a:rPr>
                <a:t>被管设备</a:t>
              </a:r>
            </a:p>
          </p:txBody>
        </p:sp>
        <p:sp>
          <p:nvSpPr>
            <p:cNvPr id="184" name="Oval 183"/>
            <p:cNvSpPr>
              <a:spLocks noChangeArrowheads="1"/>
            </p:cNvSpPr>
            <p:nvPr/>
          </p:nvSpPr>
          <p:spPr bwMode="auto">
            <a:xfrm>
              <a:off x="127907" y="4985771"/>
              <a:ext cx="438150" cy="278423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M</a:t>
              </a:r>
            </a:p>
          </p:txBody>
        </p:sp>
        <p:sp>
          <p:nvSpPr>
            <p:cNvPr id="185" name="Oval 184"/>
            <p:cNvSpPr>
              <a:spLocks noChangeArrowheads="1"/>
            </p:cNvSpPr>
            <p:nvPr/>
          </p:nvSpPr>
          <p:spPr bwMode="auto">
            <a:xfrm>
              <a:off x="127907" y="5401940"/>
              <a:ext cx="438150" cy="278423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186" name="Freeform 185"/>
            <p:cNvSpPr>
              <a:spLocks/>
            </p:cNvSpPr>
            <p:nvPr/>
          </p:nvSpPr>
          <p:spPr bwMode="auto">
            <a:xfrm>
              <a:off x="3104471" y="4209116"/>
              <a:ext cx="2524125" cy="400050"/>
            </a:xfrm>
            <a:custGeom>
              <a:avLst/>
              <a:gdLst>
                <a:gd name="T0" fmla="*/ 2147483646 w 1384"/>
                <a:gd name="T1" fmla="*/ 0 h 208"/>
                <a:gd name="T2" fmla="*/ 0 w 1384"/>
                <a:gd name="T3" fmla="*/ 2147483646 h 20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84" h="208">
                  <a:moveTo>
                    <a:pt x="1384" y="0"/>
                  </a:moveTo>
                  <a:cubicBezTo>
                    <a:pt x="1153" y="33"/>
                    <a:pt x="288" y="165"/>
                    <a:pt x="0" y="208"/>
                  </a:cubicBezTo>
                </a:path>
              </a:pathLst>
            </a:custGeom>
            <a:noFill/>
            <a:ln w="28575" cap="flat" cmpd="sng">
              <a:solidFill>
                <a:srgbClr val="333399"/>
              </a:solidFill>
              <a:prstDash val="dash"/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3820433" y="3174554"/>
              <a:ext cx="1838325" cy="956897"/>
            </a:xfrm>
            <a:custGeom>
              <a:avLst/>
              <a:gdLst>
                <a:gd name="T0" fmla="*/ 2147483646 w 1008"/>
                <a:gd name="T1" fmla="*/ 2147483646 h 496"/>
                <a:gd name="T2" fmla="*/ 0 w 1008"/>
                <a:gd name="T3" fmla="*/ 0 h 49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08" h="496">
                  <a:moveTo>
                    <a:pt x="1008" y="496"/>
                  </a:moveTo>
                  <a:cubicBezTo>
                    <a:pt x="841" y="413"/>
                    <a:pt x="210" y="103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333399"/>
              </a:solidFill>
              <a:prstDash val="dash"/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5234896" y="3282994"/>
              <a:ext cx="539750" cy="817685"/>
            </a:xfrm>
            <a:custGeom>
              <a:avLst/>
              <a:gdLst>
                <a:gd name="T0" fmla="*/ 2147483646 w 296"/>
                <a:gd name="T1" fmla="*/ 2147483646 h 424"/>
                <a:gd name="T2" fmla="*/ 0 w 296"/>
                <a:gd name="T3" fmla="*/ 0 h 42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96" h="424">
                  <a:moveTo>
                    <a:pt x="296" y="424"/>
                  </a:moveTo>
                  <a:cubicBezTo>
                    <a:pt x="245" y="354"/>
                    <a:pt x="62" y="88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333399"/>
              </a:solidFill>
              <a:prstDash val="dash"/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5906407" y="3219983"/>
              <a:ext cx="642938" cy="833803"/>
            </a:xfrm>
            <a:custGeom>
              <a:avLst/>
              <a:gdLst>
                <a:gd name="T0" fmla="*/ 0 w 352"/>
                <a:gd name="T1" fmla="*/ 2147483646 h 432"/>
                <a:gd name="T2" fmla="*/ 2147483646 w 352"/>
                <a:gd name="T3" fmla="*/ 0 h 4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52" h="432">
                  <a:moveTo>
                    <a:pt x="0" y="432"/>
                  </a:moveTo>
                  <a:cubicBezTo>
                    <a:pt x="59" y="360"/>
                    <a:pt x="279" y="90"/>
                    <a:pt x="352" y="0"/>
                  </a:cubicBezTo>
                </a:path>
              </a:pathLst>
            </a:custGeom>
            <a:noFill/>
            <a:ln w="28575" cap="flat" cmpd="sng">
              <a:solidFill>
                <a:srgbClr val="333399"/>
              </a:solidFill>
              <a:prstDash val="dash"/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6081033" y="3096889"/>
              <a:ext cx="1985963" cy="1018442"/>
            </a:xfrm>
            <a:custGeom>
              <a:avLst/>
              <a:gdLst>
                <a:gd name="T0" fmla="*/ 0 w 1088"/>
                <a:gd name="T1" fmla="*/ 2147483646 h 528"/>
                <a:gd name="T2" fmla="*/ 2147483646 w 1088"/>
                <a:gd name="T3" fmla="*/ 0 h 52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88" h="528">
                  <a:moveTo>
                    <a:pt x="0" y="528"/>
                  </a:moveTo>
                  <a:cubicBezTo>
                    <a:pt x="181" y="441"/>
                    <a:pt x="861" y="110"/>
                    <a:pt x="1088" y="0"/>
                  </a:cubicBezTo>
                </a:path>
              </a:pathLst>
            </a:custGeom>
            <a:noFill/>
            <a:ln w="28575" cap="flat" cmpd="sng">
              <a:solidFill>
                <a:srgbClr val="333399"/>
              </a:solidFill>
              <a:prstDash val="dash"/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1" name="Oval 190"/>
            <p:cNvSpPr>
              <a:spLocks noChangeArrowheads="1"/>
            </p:cNvSpPr>
            <p:nvPr/>
          </p:nvSpPr>
          <p:spPr bwMode="auto">
            <a:xfrm>
              <a:off x="8008257" y="2890271"/>
              <a:ext cx="377825" cy="2373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192" name="Text Box 191"/>
            <p:cNvSpPr txBox="1">
              <a:spLocks noChangeArrowheads="1"/>
            </p:cNvSpPr>
            <p:nvPr/>
          </p:nvSpPr>
          <p:spPr bwMode="auto">
            <a:xfrm>
              <a:off x="7743146" y="2151717"/>
              <a:ext cx="1268456" cy="400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zh-CN" altLang="en-US" sz="1846">
                  <a:latin typeface="Calibri" panose="020F0502020204030204" pitchFamily="34" charset="0"/>
                  <a:ea typeface="华文楷体" panose="02010600040101010101" pitchFamily="2" charset="-122"/>
                </a:rPr>
                <a:t>被管设备</a:t>
              </a:r>
            </a:p>
          </p:txBody>
        </p:sp>
        <p:sp>
          <p:nvSpPr>
            <p:cNvPr id="193" name="Text Box 192"/>
            <p:cNvSpPr txBox="1">
              <a:spLocks noChangeArrowheads="1"/>
            </p:cNvSpPr>
            <p:nvPr/>
          </p:nvSpPr>
          <p:spPr bwMode="auto">
            <a:xfrm rot="21072954">
              <a:off x="3536742" y="3923889"/>
              <a:ext cx="1211905" cy="400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>
                  <a:latin typeface="Calibri" panose="020F0502020204030204" pitchFamily="34" charset="0"/>
                  <a:ea typeface="华文楷体" panose="02010600040101010101" pitchFamily="2" charset="-122"/>
                </a:rPr>
                <a:t>网管协议</a:t>
              </a:r>
            </a:p>
          </p:txBody>
        </p:sp>
      </p:grpSp>
      <p:sp>
        <p:nvSpPr>
          <p:cNvPr id="195" name="圆角矩形标注 194"/>
          <p:cNvSpPr/>
          <p:nvPr/>
        </p:nvSpPr>
        <p:spPr>
          <a:xfrm>
            <a:off x="2449900" y="5567693"/>
            <a:ext cx="4896004" cy="1012949"/>
          </a:xfrm>
          <a:prstGeom prst="wedgeRoundRectCallout">
            <a:avLst>
              <a:gd name="adj1" fmla="val -14225"/>
              <a:gd name="adj2" fmla="val -177210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00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ea typeface="黑体" pitchFamily="49" charset="-122"/>
              </a:rPr>
              <a:t>网络管理</a:t>
            </a:r>
            <a:r>
              <a:rPr lang="zh-CN" altLang="en-US" sz="1600" dirty="0" smtClean="0">
                <a:ea typeface="黑体" pitchFamily="49" charset="-122"/>
              </a:rPr>
              <a:t>协议，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简称网管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协议</a:t>
            </a:r>
            <a:endParaRPr lang="en-US" altLang="zh-CN" sz="1600" dirty="0" smtClean="0">
              <a:ea typeface="黑体" pitchFamily="49" charset="-122"/>
            </a:endParaRPr>
          </a:p>
          <a:p>
            <a:pPr marL="576000" indent="-285750">
              <a:lnSpc>
                <a:spcPts val="25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管理程序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和代理程序之间进行通信的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规则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959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  <p:bldP spid="195" grpId="1" animBg="1"/>
    </p:bld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简单网络管理协议 </a:t>
            </a:r>
            <a:r>
              <a:rPr lang="en-US" altLang="zh-CN" dirty="0"/>
              <a:t>SNMP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462925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简单网络管理协议 </a:t>
            </a:r>
            <a:r>
              <a:rPr lang="en-US" altLang="zh-CN" dirty="0" smtClean="0"/>
              <a:t>SNMP </a:t>
            </a:r>
            <a:r>
              <a:rPr lang="en-US" altLang="zh-CN" sz="2000" dirty="0" smtClean="0"/>
              <a:t>(Simple Network Management Protocol)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管理程序和代理程序按</a:t>
            </a:r>
            <a:r>
              <a:rPr lang="zh-CN" altLang="en-US" dirty="0" smtClean="0"/>
              <a:t>客户</a:t>
            </a:r>
            <a:r>
              <a:rPr lang="en-US" altLang="zh-CN" dirty="0" smtClean="0"/>
              <a:t>/</a:t>
            </a:r>
            <a:r>
              <a:rPr lang="zh-CN" altLang="en-US" dirty="0" smtClean="0"/>
              <a:t>服务器</a:t>
            </a:r>
            <a:r>
              <a:rPr lang="zh-CN" altLang="en-US" dirty="0"/>
              <a:t>方式</a:t>
            </a:r>
            <a:r>
              <a:rPr lang="zh-CN" altLang="en-US" dirty="0" smtClean="0"/>
              <a:t>工作</a:t>
            </a:r>
            <a:endParaRPr lang="zh-CN" altLang="en-US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SNMP</a:t>
            </a:r>
            <a:r>
              <a:rPr lang="zh-CN" altLang="en-US" sz="1600" dirty="0" smtClean="0"/>
              <a:t>客户程序：管理程序</a:t>
            </a:r>
            <a:r>
              <a:rPr lang="zh-CN" altLang="en-US" sz="1600" dirty="0"/>
              <a:t>运行 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向某个代理程序发出</a:t>
            </a:r>
            <a:r>
              <a:rPr lang="zh-CN" altLang="en-US" sz="1600" dirty="0" smtClean="0"/>
              <a:t>请求 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或命令</a:t>
            </a:r>
            <a:r>
              <a:rPr lang="en-US" altLang="zh-CN" sz="1600" dirty="0" smtClean="0"/>
              <a:t>)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SNMP </a:t>
            </a:r>
            <a:r>
              <a:rPr lang="zh-CN" altLang="en-US" sz="1600" dirty="0"/>
              <a:t>服务器</a:t>
            </a:r>
            <a:r>
              <a:rPr lang="zh-CN" altLang="en-US" sz="1600" dirty="0" smtClean="0"/>
              <a:t>程序：代理</a:t>
            </a:r>
            <a:r>
              <a:rPr lang="zh-CN" altLang="en-US" sz="1600" dirty="0"/>
              <a:t>程序运行 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返回</a:t>
            </a:r>
            <a:r>
              <a:rPr lang="zh-CN" altLang="en-US" sz="1600" dirty="0" smtClean="0"/>
              <a:t>响应 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或</a:t>
            </a:r>
            <a:r>
              <a:rPr lang="zh-CN" altLang="en-US" sz="1600" dirty="0"/>
              <a:t>执行某个</a:t>
            </a:r>
            <a:r>
              <a:rPr lang="zh-CN" altLang="en-US" sz="1600" dirty="0" smtClean="0"/>
              <a:t>动作</a:t>
            </a:r>
            <a:r>
              <a:rPr lang="en-US" altLang="zh-CN" sz="1600" dirty="0"/>
              <a:t>)</a:t>
            </a:r>
            <a:endParaRPr lang="zh-CN" altLang="en-US" sz="1600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在网管系统中往往是一</a:t>
            </a:r>
            <a:r>
              <a:rPr lang="zh-CN" altLang="en-US" sz="1600" dirty="0" smtClean="0"/>
              <a:t>个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或</a:t>
            </a:r>
            <a:r>
              <a:rPr lang="zh-CN" altLang="en-US" sz="1600" dirty="0"/>
              <a:t>少数几</a:t>
            </a:r>
            <a:r>
              <a:rPr lang="zh-CN" altLang="en-US" sz="1600" dirty="0" smtClean="0"/>
              <a:t>个</a:t>
            </a:r>
            <a:r>
              <a:rPr lang="en-US" altLang="zh-CN" sz="1600" dirty="0" smtClean="0"/>
              <a:t>) </a:t>
            </a:r>
            <a:r>
              <a:rPr lang="zh-CN" altLang="en-US" sz="1600" dirty="0" smtClean="0"/>
              <a:t>客户</a:t>
            </a:r>
            <a:r>
              <a:rPr lang="zh-CN" altLang="en-US" sz="1600" dirty="0"/>
              <a:t>程序与很多的服务器程序进行</a:t>
            </a:r>
            <a:r>
              <a:rPr lang="zh-CN" altLang="en-US" sz="1600" dirty="0" smtClean="0"/>
              <a:t>交互</a:t>
            </a:r>
            <a:endParaRPr lang="en-US" altLang="zh-CN" sz="16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基本功能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/>
              <a:t>包括监视网络性能、检测分析网络差错、配置网络设备等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/>
              <a:t>在</a:t>
            </a:r>
            <a:r>
              <a:rPr lang="zh-CN" altLang="en-US" sz="1600" dirty="0"/>
              <a:t>网络正常工作时，</a:t>
            </a:r>
            <a:r>
              <a:rPr lang="en-US" altLang="zh-CN" sz="1600" dirty="0"/>
              <a:t>SNMP </a:t>
            </a:r>
            <a:r>
              <a:rPr lang="zh-CN" altLang="en-US" sz="1600" dirty="0"/>
              <a:t>可实现统计、配置、和测试等</a:t>
            </a:r>
            <a:r>
              <a:rPr lang="zh-CN" altLang="en-US" sz="1600" dirty="0" smtClean="0"/>
              <a:t>功能；当</a:t>
            </a:r>
            <a:r>
              <a:rPr lang="zh-CN" altLang="en-US" sz="1600" dirty="0"/>
              <a:t>网络出故障时，可实现各种差错检测和</a:t>
            </a:r>
            <a:r>
              <a:rPr lang="zh-CN" altLang="en-US" sz="1600" dirty="0" smtClean="0"/>
              <a:t>恢复功能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8261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简单网络管理协议 </a:t>
            </a:r>
            <a:r>
              <a:rPr lang="en-US" altLang="zh-CN" dirty="0"/>
              <a:t>SNMP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462925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 smtClean="0"/>
              <a:t>三个组成部分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SNMP</a:t>
            </a:r>
            <a:r>
              <a:rPr lang="zh-CN" altLang="en-US" dirty="0" smtClean="0"/>
              <a:t>本身</a:t>
            </a:r>
            <a:endParaRPr lang="zh-CN" altLang="en-US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定义了管理站和代理之间所交换的分组</a:t>
            </a:r>
            <a:r>
              <a:rPr lang="zh-CN" altLang="en-US" sz="1600" dirty="0" smtClean="0"/>
              <a:t>格式</a:t>
            </a:r>
            <a:endParaRPr lang="en-US" altLang="zh-CN" sz="1600" dirty="0" smtClean="0"/>
          </a:p>
          <a:p>
            <a:pPr lvl="3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所</a:t>
            </a:r>
            <a:r>
              <a:rPr lang="zh-CN" altLang="en-US" dirty="0"/>
              <a:t>交换的分组包含各代理中的</a:t>
            </a:r>
            <a:r>
              <a:rPr lang="zh-CN" altLang="en-US" dirty="0" smtClean="0"/>
              <a:t>对象 </a:t>
            </a:r>
            <a:r>
              <a:rPr lang="en-US" altLang="zh-CN" dirty="0" smtClean="0"/>
              <a:t>(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)</a:t>
            </a:r>
            <a:r>
              <a:rPr lang="zh-CN" altLang="en-US" dirty="0" smtClean="0"/>
              <a:t>名</a:t>
            </a:r>
            <a:r>
              <a:rPr lang="zh-CN" altLang="en-US" dirty="0"/>
              <a:t>及其</a:t>
            </a:r>
            <a:r>
              <a:rPr lang="zh-CN" altLang="en-US" dirty="0" smtClean="0"/>
              <a:t>状态 </a:t>
            </a:r>
            <a:r>
              <a:rPr lang="en-US" altLang="zh-CN" dirty="0" smtClean="0"/>
              <a:t>(</a:t>
            </a:r>
            <a:r>
              <a:rPr lang="zh-CN" altLang="en-US" dirty="0" smtClean="0"/>
              <a:t>值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管理</a:t>
            </a:r>
            <a:r>
              <a:rPr lang="zh-CN" altLang="en-US" dirty="0"/>
              <a:t>信息结构 </a:t>
            </a:r>
            <a:r>
              <a:rPr lang="en-US" altLang="zh-CN" dirty="0"/>
              <a:t>SMI (Structure of Management Information</a:t>
            </a:r>
            <a:r>
              <a:rPr lang="en-US" altLang="zh-CN" dirty="0" smtClean="0"/>
              <a:t>)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定义了命名对象和定义对象</a:t>
            </a:r>
            <a:r>
              <a:rPr lang="zh-CN" altLang="en-US" sz="1600" dirty="0" smtClean="0"/>
              <a:t>类型的</a:t>
            </a:r>
            <a:r>
              <a:rPr lang="zh-CN" altLang="en-US" sz="1600" dirty="0"/>
              <a:t>通用规则，以及把对象和</a:t>
            </a:r>
            <a:r>
              <a:rPr lang="zh-CN" altLang="en-US" sz="1600" dirty="0" smtClean="0"/>
              <a:t>对象值</a:t>
            </a:r>
            <a:r>
              <a:rPr lang="zh-CN" altLang="en-US" sz="1600" dirty="0"/>
              <a:t>进行编码的</a:t>
            </a:r>
            <a:r>
              <a:rPr lang="zh-CN" altLang="en-US" sz="1600" dirty="0" smtClean="0"/>
              <a:t>规则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管理</a:t>
            </a:r>
            <a:r>
              <a:rPr lang="zh-CN" altLang="en-US" dirty="0"/>
              <a:t>信息库 </a:t>
            </a:r>
            <a:r>
              <a:rPr lang="en-US" altLang="zh-CN" dirty="0"/>
              <a:t>MIB (Management Information Base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 smtClean="0"/>
              <a:t>MIB </a:t>
            </a:r>
            <a:r>
              <a:rPr lang="zh-CN" altLang="en-US" sz="1600" dirty="0" smtClean="0"/>
              <a:t>在</a:t>
            </a:r>
            <a:r>
              <a:rPr lang="zh-CN" altLang="en-US" sz="1600" dirty="0"/>
              <a:t>被管理的实体中</a:t>
            </a:r>
            <a:r>
              <a:rPr lang="zh-CN" altLang="en-US" sz="1600" dirty="0" smtClean="0"/>
              <a:t>创建命名</a:t>
            </a:r>
            <a:r>
              <a:rPr lang="zh-CN" altLang="en-US" sz="1600" dirty="0"/>
              <a:t>对象，并</a:t>
            </a:r>
            <a:r>
              <a:rPr lang="zh-CN" altLang="en-US" sz="1600" dirty="0" smtClean="0"/>
              <a:t>规定其类型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4864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管理信息结构 </a:t>
            </a:r>
            <a:r>
              <a:rPr lang="en-US" altLang="zh-CN" dirty="0"/>
              <a:t>SMI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462925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/>
              <a:t>SMI </a:t>
            </a:r>
            <a:r>
              <a:rPr lang="zh-CN" altLang="en-US" dirty="0"/>
              <a:t>的</a:t>
            </a:r>
            <a:r>
              <a:rPr lang="zh-CN" altLang="en-US" dirty="0" smtClean="0"/>
              <a:t>功能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被</a:t>
            </a:r>
            <a:r>
              <a:rPr lang="zh-CN" altLang="en-US" dirty="0"/>
              <a:t>管对象应怎样</a:t>
            </a:r>
            <a:r>
              <a:rPr lang="zh-CN" altLang="en-US" dirty="0" smtClean="0"/>
              <a:t>命名</a:t>
            </a:r>
            <a:endParaRPr lang="zh-CN" altLang="en-US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用来</a:t>
            </a:r>
            <a:r>
              <a:rPr lang="zh-CN" altLang="en-US" dirty="0"/>
              <a:t>存储被管对象的数据类型有哪些</a:t>
            </a:r>
            <a:r>
              <a:rPr lang="zh-CN" altLang="en-US" dirty="0" smtClean="0"/>
              <a:t>种</a:t>
            </a:r>
            <a:endParaRPr lang="zh-CN" altLang="en-US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在</a:t>
            </a:r>
            <a:r>
              <a:rPr lang="zh-CN" altLang="en-US" dirty="0"/>
              <a:t>网络上传送的管理数据应如何编码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1435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管理信息结构 </a:t>
            </a:r>
            <a:r>
              <a:rPr lang="en-US" altLang="zh-CN" dirty="0"/>
              <a:t>SMI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579554" cy="81489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/>
              <a:t>SMI </a:t>
            </a:r>
            <a:r>
              <a:rPr lang="zh-CN" altLang="en-US" dirty="0"/>
              <a:t>规定所有被管对象必须在命名树</a:t>
            </a:r>
            <a:r>
              <a:rPr lang="zh-CN" altLang="en-US" dirty="0" smtClean="0"/>
              <a:t>上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797869" y="6748360"/>
            <a:ext cx="238885" cy="109640"/>
          </a:xfrm>
        </p:spPr>
        <p:txBody>
          <a:bodyPr/>
          <a:lstStyle/>
          <a:p>
            <a:fld id="{1A7A0873-376A-4A4E-91BA-7081C35D808C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grpSp>
        <p:nvGrpSpPr>
          <p:cNvPr id="171" name="组合 170"/>
          <p:cNvGrpSpPr/>
          <p:nvPr/>
        </p:nvGrpSpPr>
        <p:grpSpPr>
          <a:xfrm>
            <a:off x="283030" y="2024743"/>
            <a:ext cx="8272136" cy="4749933"/>
            <a:chOff x="52113" y="1280729"/>
            <a:chExt cx="8898676" cy="5380378"/>
          </a:xfrm>
        </p:grpSpPr>
        <p:sp>
          <p:nvSpPr>
            <p:cNvPr id="172" name="Text Box 105"/>
            <p:cNvSpPr txBox="1">
              <a:spLocks noChangeArrowheads="1"/>
            </p:cNvSpPr>
            <p:nvPr/>
          </p:nvSpPr>
          <p:spPr bwMode="auto">
            <a:xfrm>
              <a:off x="3868463" y="1280729"/>
              <a:ext cx="450404" cy="4249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b="1" i="0" u="none" strike="noStrike" kern="120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根</a:t>
              </a:r>
            </a:p>
          </p:txBody>
        </p:sp>
        <p:sp>
          <p:nvSpPr>
            <p:cNvPr id="173" name="Text Box 106"/>
            <p:cNvSpPr txBox="1">
              <a:spLocks noChangeArrowheads="1"/>
            </p:cNvSpPr>
            <p:nvPr/>
          </p:nvSpPr>
          <p:spPr bwMode="auto">
            <a:xfrm>
              <a:off x="3847826" y="1742324"/>
              <a:ext cx="695416" cy="354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iso (1)</a:t>
              </a:r>
            </a:p>
          </p:txBody>
        </p:sp>
        <p:sp>
          <p:nvSpPr>
            <p:cNvPr id="174" name="Text Box 107"/>
            <p:cNvSpPr txBox="1">
              <a:spLocks noChangeArrowheads="1"/>
            </p:cNvSpPr>
            <p:nvPr/>
          </p:nvSpPr>
          <p:spPr bwMode="auto">
            <a:xfrm>
              <a:off x="2787377" y="1742324"/>
              <a:ext cx="811840" cy="354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itu-t (0)</a:t>
              </a:r>
            </a:p>
          </p:txBody>
        </p:sp>
        <p:sp>
          <p:nvSpPr>
            <p:cNvPr id="175" name="Text Box 108"/>
            <p:cNvSpPr txBox="1">
              <a:spLocks noChangeArrowheads="1"/>
            </p:cNvSpPr>
            <p:nvPr/>
          </p:nvSpPr>
          <p:spPr bwMode="auto">
            <a:xfrm>
              <a:off x="4803501" y="1742324"/>
              <a:ext cx="1126359" cy="354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iso/itu-t (2)</a:t>
              </a:r>
            </a:p>
          </p:txBody>
        </p:sp>
        <p:sp>
          <p:nvSpPr>
            <p:cNvPr id="176" name="Text Box 109"/>
            <p:cNvSpPr txBox="1">
              <a:spLocks noChangeArrowheads="1"/>
            </p:cNvSpPr>
            <p:nvPr/>
          </p:nvSpPr>
          <p:spPr bwMode="auto">
            <a:xfrm>
              <a:off x="3697014" y="2543890"/>
              <a:ext cx="777087" cy="354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dod (6)</a:t>
              </a:r>
            </a:p>
          </p:txBody>
        </p:sp>
        <p:sp>
          <p:nvSpPr>
            <p:cNvPr id="177" name="Text Box 110"/>
            <p:cNvSpPr txBox="1">
              <a:spLocks noChangeArrowheads="1"/>
            </p:cNvSpPr>
            <p:nvPr/>
          </p:nvSpPr>
          <p:spPr bwMode="auto">
            <a:xfrm>
              <a:off x="3487476" y="2952732"/>
              <a:ext cx="4187023" cy="354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internet (1)        </a:t>
              </a:r>
              <a:r>
                <a:rPr kumimoji="1" lang="zh-CN" altLang="en-US" sz="1400" b="1" i="0" u="none" strike="noStrike" kern="120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      </a:t>
              </a:r>
              <a:r>
                <a:rPr kumimoji="1" lang="en-US" altLang="zh-CN" sz="1400" b="1" i="0" u="none" strike="noStrike" kern="120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   </a:t>
              </a:r>
              <a:r>
                <a:rPr kumimoji="1" lang="en-US" altLang="zh-CN" sz="1400" b="1" i="0" u="none" strike="noStrike" kern="120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  <a:sym typeface="Symbol" pitchFamily="18" charset="2"/>
                </a:rPr>
                <a:t>1.3.6.1 (iso.org.dod.internet)</a:t>
              </a:r>
              <a:endParaRPr kumimoji="1" lang="en-US" altLang="zh-CN" sz="14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78" name="Text Box 111"/>
            <p:cNvSpPr txBox="1">
              <a:spLocks noChangeArrowheads="1"/>
            </p:cNvSpPr>
            <p:nvPr/>
          </p:nvSpPr>
          <p:spPr bwMode="auto">
            <a:xfrm>
              <a:off x="3668439" y="3363039"/>
              <a:ext cx="938620" cy="354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mgmt (2)</a:t>
              </a:r>
            </a:p>
          </p:txBody>
        </p:sp>
        <p:sp>
          <p:nvSpPr>
            <p:cNvPr id="179" name="Text Box 112"/>
            <p:cNvSpPr txBox="1">
              <a:spLocks noChangeArrowheads="1"/>
            </p:cNvSpPr>
            <p:nvPr/>
          </p:nvSpPr>
          <p:spPr bwMode="auto">
            <a:xfrm>
              <a:off x="3682726" y="3846616"/>
              <a:ext cx="5268063" cy="354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mib-2 (1)     </a:t>
              </a:r>
              <a:r>
                <a:rPr kumimoji="1" lang="zh-CN" altLang="en-US" sz="1400" b="1" i="0" u="none" strike="noStrike" kern="1200" cap="none" spc="0" normalizeH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     </a:t>
              </a:r>
              <a:r>
                <a:rPr kumimoji="1" lang="en-US" altLang="zh-CN" sz="1400" b="1" i="0" u="none" strike="noStrike" kern="1200" cap="none" spc="0" normalizeH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      </a:t>
              </a:r>
              <a:r>
                <a:rPr kumimoji="1" lang="en-US" altLang="zh-CN" sz="1400" b="1" i="0" u="none" strike="noStrike" kern="1200" cap="none" spc="0" normalizeH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  <a:sym typeface="Symbol" pitchFamily="18" charset="2"/>
                </a:rPr>
                <a:t>1.3.6.1.2.1 (iso.org.dod.internet.mgmt.mib-2)</a:t>
              </a:r>
            </a:p>
          </p:txBody>
        </p:sp>
        <p:sp>
          <p:nvSpPr>
            <p:cNvPr id="180" name="Line 113"/>
            <p:cNvSpPr>
              <a:spLocks noChangeShapeType="1"/>
            </p:cNvSpPr>
            <p:nvPr/>
          </p:nvSpPr>
          <p:spPr bwMode="auto">
            <a:xfrm>
              <a:off x="4101826" y="1616300"/>
              <a:ext cx="0" cy="183174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81" name="Line 114"/>
            <p:cNvSpPr>
              <a:spLocks noChangeShapeType="1"/>
            </p:cNvSpPr>
            <p:nvPr/>
          </p:nvSpPr>
          <p:spPr bwMode="auto">
            <a:xfrm flipH="1">
              <a:off x="4101827" y="2794471"/>
              <a:ext cx="1587" cy="238858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82" name="Line 115"/>
            <p:cNvSpPr>
              <a:spLocks noChangeShapeType="1"/>
            </p:cNvSpPr>
            <p:nvPr/>
          </p:nvSpPr>
          <p:spPr bwMode="auto">
            <a:xfrm flipH="1">
              <a:off x="4101826" y="3226760"/>
              <a:ext cx="0" cy="235926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83" name="Line 116"/>
            <p:cNvSpPr>
              <a:spLocks noChangeShapeType="1"/>
            </p:cNvSpPr>
            <p:nvPr/>
          </p:nvSpPr>
          <p:spPr bwMode="auto">
            <a:xfrm flipV="1">
              <a:off x="3663677" y="3226760"/>
              <a:ext cx="431800" cy="20075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84" name="Line 117"/>
            <p:cNvSpPr>
              <a:spLocks noChangeShapeType="1"/>
            </p:cNvSpPr>
            <p:nvPr/>
          </p:nvSpPr>
          <p:spPr bwMode="auto">
            <a:xfrm>
              <a:off x="4103414" y="3229689"/>
              <a:ext cx="406400" cy="139211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85" name="Text Box 118"/>
            <p:cNvSpPr txBox="1">
              <a:spLocks noChangeArrowheads="1"/>
            </p:cNvSpPr>
            <p:nvPr/>
          </p:nvSpPr>
          <p:spPr bwMode="auto">
            <a:xfrm>
              <a:off x="3730352" y="2114532"/>
              <a:ext cx="727876" cy="354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org (3)</a:t>
              </a:r>
            </a:p>
          </p:txBody>
        </p:sp>
        <p:sp>
          <p:nvSpPr>
            <p:cNvPr id="186" name="Line 119"/>
            <p:cNvSpPr>
              <a:spLocks noChangeShapeType="1"/>
            </p:cNvSpPr>
            <p:nvPr/>
          </p:nvSpPr>
          <p:spPr bwMode="auto">
            <a:xfrm>
              <a:off x="4109763" y="1623629"/>
              <a:ext cx="990600" cy="165588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87" name="Line 120"/>
            <p:cNvSpPr>
              <a:spLocks noChangeShapeType="1"/>
            </p:cNvSpPr>
            <p:nvPr/>
          </p:nvSpPr>
          <p:spPr bwMode="auto">
            <a:xfrm flipV="1">
              <a:off x="3166789" y="1620697"/>
              <a:ext cx="931863" cy="197826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88" name="Line 121"/>
            <p:cNvSpPr>
              <a:spLocks noChangeShapeType="1"/>
            </p:cNvSpPr>
            <p:nvPr/>
          </p:nvSpPr>
          <p:spPr bwMode="auto">
            <a:xfrm flipH="1">
              <a:off x="3754164" y="1992906"/>
              <a:ext cx="331788" cy="10257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89" name="Line 122"/>
            <p:cNvSpPr>
              <a:spLocks noChangeShapeType="1"/>
            </p:cNvSpPr>
            <p:nvPr/>
          </p:nvSpPr>
          <p:spPr bwMode="auto">
            <a:xfrm>
              <a:off x="4098652" y="1989974"/>
              <a:ext cx="376237" cy="105508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90" name="Line 123"/>
            <p:cNvSpPr>
              <a:spLocks noChangeShapeType="1"/>
            </p:cNvSpPr>
            <p:nvPr/>
          </p:nvSpPr>
          <p:spPr bwMode="auto">
            <a:xfrm flipH="1">
              <a:off x="4101826" y="1988508"/>
              <a:ext cx="0" cy="164123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91" name="Line 124"/>
            <p:cNvSpPr>
              <a:spLocks noChangeShapeType="1"/>
            </p:cNvSpPr>
            <p:nvPr/>
          </p:nvSpPr>
          <p:spPr bwMode="auto">
            <a:xfrm>
              <a:off x="4101826" y="2438383"/>
              <a:ext cx="0" cy="17145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92" name="Line 125"/>
            <p:cNvSpPr>
              <a:spLocks noChangeShapeType="1"/>
            </p:cNvSpPr>
            <p:nvPr/>
          </p:nvSpPr>
          <p:spPr bwMode="auto">
            <a:xfrm>
              <a:off x="4109764" y="2441312"/>
              <a:ext cx="360363" cy="13335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93" name="Line 126"/>
            <p:cNvSpPr>
              <a:spLocks noChangeShapeType="1"/>
            </p:cNvSpPr>
            <p:nvPr/>
          </p:nvSpPr>
          <p:spPr bwMode="auto">
            <a:xfrm flipH="1">
              <a:off x="3674788" y="2442779"/>
              <a:ext cx="419100" cy="13335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94" name="AutoShape 127"/>
            <p:cNvSpPr>
              <a:spLocks noChangeArrowheads="1"/>
            </p:cNvSpPr>
            <p:nvPr/>
          </p:nvSpPr>
          <p:spPr bwMode="auto">
            <a:xfrm>
              <a:off x="4520926" y="3011347"/>
              <a:ext cx="457200" cy="211015"/>
            </a:xfrm>
            <a:prstGeom prst="leftArrow">
              <a:avLst>
                <a:gd name="adj1" fmla="val 33333"/>
                <a:gd name="adj2" fmla="val 98148"/>
              </a:avLst>
            </a:prstGeom>
            <a:solidFill>
              <a:srgbClr val="C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95" name="AutoShape 128"/>
            <p:cNvSpPr>
              <a:spLocks noChangeArrowheads="1"/>
            </p:cNvSpPr>
            <p:nvPr/>
          </p:nvSpPr>
          <p:spPr bwMode="auto">
            <a:xfrm>
              <a:off x="4592363" y="3905231"/>
              <a:ext cx="457200" cy="211015"/>
            </a:xfrm>
            <a:prstGeom prst="leftArrow">
              <a:avLst>
                <a:gd name="adj1" fmla="val 33333"/>
                <a:gd name="adj2" fmla="val 98148"/>
              </a:avLst>
            </a:prstGeom>
            <a:solidFill>
              <a:srgbClr val="C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96" name="Line 129"/>
            <p:cNvSpPr>
              <a:spLocks noChangeShapeType="1"/>
            </p:cNvSpPr>
            <p:nvPr/>
          </p:nvSpPr>
          <p:spPr bwMode="auto">
            <a:xfrm>
              <a:off x="4106588" y="3641463"/>
              <a:ext cx="1588" cy="25497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97" name="Rectangle 130"/>
            <p:cNvSpPr>
              <a:spLocks noChangeArrowheads="1"/>
            </p:cNvSpPr>
            <p:nvPr/>
          </p:nvSpPr>
          <p:spPr bwMode="auto">
            <a:xfrm>
              <a:off x="52113" y="4227616"/>
              <a:ext cx="8534400" cy="157235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98" name="Text Box 131"/>
            <p:cNvSpPr txBox="1">
              <a:spLocks noChangeArrowheads="1"/>
            </p:cNvSpPr>
            <p:nvPr/>
          </p:nvSpPr>
          <p:spPr bwMode="auto">
            <a:xfrm>
              <a:off x="204513" y="5014528"/>
              <a:ext cx="983870" cy="354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system(1)</a:t>
              </a:r>
              <a:endParaRPr kumimoji="1" lang="en-US" altLang="zh-CN" sz="14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  <a:sym typeface="Symbol" pitchFamily="18" charset="2"/>
              </a:endParaRPr>
            </a:p>
          </p:txBody>
        </p:sp>
        <p:sp>
          <p:nvSpPr>
            <p:cNvPr id="199" name="Text Box 132"/>
            <p:cNvSpPr txBox="1">
              <a:spLocks noChangeArrowheads="1"/>
            </p:cNvSpPr>
            <p:nvPr/>
          </p:nvSpPr>
          <p:spPr bwMode="auto">
            <a:xfrm>
              <a:off x="1328464" y="4996944"/>
              <a:ext cx="1136437" cy="354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interface(2)</a:t>
              </a:r>
              <a:endParaRPr kumimoji="1" lang="en-US" altLang="zh-CN" sz="14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  <a:sym typeface="Symbol" pitchFamily="18" charset="2"/>
              </a:endParaRPr>
            </a:p>
          </p:txBody>
        </p:sp>
        <p:sp>
          <p:nvSpPr>
            <p:cNvPr id="200" name="Text Box 133"/>
            <p:cNvSpPr txBox="1">
              <a:spLocks noChangeArrowheads="1"/>
            </p:cNvSpPr>
            <p:nvPr/>
          </p:nvSpPr>
          <p:spPr bwMode="auto">
            <a:xfrm>
              <a:off x="2636564" y="4996944"/>
              <a:ext cx="582399" cy="354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at(3)</a:t>
              </a:r>
              <a:endParaRPr kumimoji="1" lang="en-US" altLang="zh-CN" sz="14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  <a:sym typeface="Symbol" pitchFamily="18" charset="2"/>
              </a:endParaRPr>
            </a:p>
          </p:txBody>
        </p:sp>
        <p:sp>
          <p:nvSpPr>
            <p:cNvPr id="201" name="Text Box 134"/>
            <p:cNvSpPr txBox="1">
              <a:spLocks noChangeArrowheads="1"/>
            </p:cNvSpPr>
            <p:nvPr/>
          </p:nvSpPr>
          <p:spPr bwMode="auto">
            <a:xfrm>
              <a:off x="3385862" y="4996944"/>
              <a:ext cx="573780" cy="354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ip(4)</a:t>
              </a:r>
              <a:endParaRPr kumimoji="1" lang="en-US" altLang="zh-CN" sz="14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  <a:sym typeface="Symbol" pitchFamily="18" charset="2"/>
              </a:endParaRPr>
            </a:p>
          </p:txBody>
        </p:sp>
        <p:sp>
          <p:nvSpPr>
            <p:cNvPr id="202" name="Text Box 135"/>
            <p:cNvSpPr txBox="1">
              <a:spLocks noChangeArrowheads="1"/>
            </p:cNvSpPr>
            <p:nvPr/>
          </p:nvSpPr>
          <p:spPr bwMode="auto">
            <a:xfrm>
              <a:off x="4097063" y="4996944"/>
              <a:ext cx="813578" cy="354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icmp(5)</a:t>
              </a:r>
              <a:endParaRPr kumimoji="1" lang="en-US" altLang="zh-CN" sz="14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  <a:sym typeface="Symbol" pitchFamily="18" charset="2"/>
              </a:endParaRPr>
            </a:p>
          </p:txBody>
        </p:sp>
        <p:sp>
          <p:nvSpPr>
            <p:cNvPr id="203" name="Text Box 136"/>
            <p:cNvSpPr txBox="1">
              <a:spLocks noChangeArrowheads="1"/>
            </p:cNvSpPr>
            <p:nvPr/>
          </p:nvSpPr>
          <p:spPr bwMode="auto">
            <a:xfrm>
              <a:off x="5113063" y="4996944"/>
              <a:ext cx="671992" cy="354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tcp(6)</a:t>
              </a:r>
              <a:endParaRPr kumimoji="1" lang="en-US" altLang="zh-CN" sz="14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  <a:sym typeface="Symbol" pitchFamily="18" charset="2"/>
              </a:endParaRPr>
            </a:p>
          </p:txBody>
        </p:sp>
        <p:sp>
          <p:nvSpPr>
            <p:cNvPr id="204" name="Text Box 137"/>
            <p:cNvSpPr txBox="1">
              <a:spLocks noChangeArrowheads="1"/>
            </p:cNvSpPr>
            <p:nvPr/>
          </p:nvSpPr>
          <p:spPr bwMode="auto">
            <a:xfrm>
              <a:off x="5887764" y="4996944"/>
              <a:ext cx="733645" cy="354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udp(7)</a:t>
              </a:r>
              <a:endParaRPr kumimoji="1" lang="en-US" altLang="zh-CN" sz="14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  <a:sym typeface="Symbol" pitchFamily="18" charset="2"/>
              </a:endParaRPr>
            </a:p>
          </p:txBody>
        </p:sp>
        <p:sp>
          <p:nvSpPr>
            <p:cNvPr id="205" name="Text Box 138"/>
            <p:cNvSpPr txBox="1">
              <a:spLocks noChangeArrowheads="1"/>
            </p:cNvSpPr>
            <p:nvPr/>
          </p:nvSpPr>
          <p:spPr bwMode="auto">
            <a:xfrm>
              <a:off x="6802164" y="4996944"/>
              <a:ext cx="714531" cy="354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egp(8)</a:t>
              </a:r>
              <a:endParaRPr kumimoji="1" lang="en-US" altLang="zh-CN" sz="14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  <a:sym typeface="Symbol" pitchFamily="18" charset="2"/>
              </a:endParaRPr>
            </a:p>
          </p:txBody>
        </p:sp>
        <p:sp>
          <p:nvSpPr>
            <p:cNvPr id="206" name="Line 139"/>
            <p:cNvSpPr>
              <a:spLocks noChangeShapeType="1"/>
            </p:cNvSpPr>
            <p:nvPr/>
          </p:nvSpPr>
          <p:spPr bwMode="auto">
            <a:xfrm flipH="1">
              <a:off x="3633513" y="4374154"/>
              <a:ext cx="465138" cy="675543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07" name="Line 140"/>
            <p:cNvSpPr>
              <a:spLocks noChangeShapeType="1"/>
            </p:cNvSpPr>
            <p:nvPr/>
          </p:nvSpPr>
          <p:spPr bwMode="auto">
            <a:xfrm flipV="1">
              <a:off x="661713" y="4374154"/>
              <a:ext cx="3436938" cy="675543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08" name="Line 141"/>
            <p:cNvSpPr>
              <a:spLocks noChangeShapeType="1"/>
            </p:cNvSpPr>
            <p:nvPr/>
          </p:nvSpPr>
          <p:spPr bwMode="auto">
            <a:xfrm flipV="1">
              <a:off x="1880913" y="4374154"/>
              <a:ext cx="2217738" cy="675543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09" name="Line 142"/>
            <p:cNvSpPr>
              <a:spLocks noChangeShapeType="1"/>
            </p:cNvSpPr>
            <p:nvPr/>
          </p:nvSpPr>
          <p:spPr bwMode="auto">
            <a:xfrm flipV="1">
              <a:off x="2947713" y="4374154"/>
              <a:ext cx="1150938" cy="675543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10" name="Line 143"/>
            <p:cNvSpPr>
              <a:spLocks noChangeShapeType="1"/>
            </p:cNvSpPr>
            <p:nvPr/>
          </p:nvSpPr>
          <p:spPr bwMode="auto">
            <a:xfrm flipH="1" flipV="1">
              <a:off x="4098651" y="4374154"/>
              <a:ext cx="373062" cy="675543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11" name="Line 144"/>
            <p:cNvSpPr>
              <a:spLocks noChangeShapeType="1"/>
            </p:cNvSpPr>
            <p:nvPr/>
          </p:nvSpPr>
          <p:spPr bwMode="auto">
            <a:xfrm flipH="1" flipV="1">
              <a:off x="4098651" y="4374154"/>
              <a:ext cx="1287462" cy="675543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12" name="Line 145"/>
            <p:cNvSpPr>
              <a:spLocks noChangeShapeType="1"/>
            </p:cNvSpPr>
            <p:nvPr/>
          </p:nvSpPr>
          <p:spPr bwMode="auto">
            <a:xfrm flipH="1" flipV="1">
              <a:off x="4098651" y="4374154"/>
              <a:ext cx="2125662" cy="675543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13" name="Line 146"/>
            <p:cNvSpPr>
              <a:spLocks noChangeShapeType="1"/>
            </p:cNvSpPr>
            <p:nvPr/>
          </p:nvSpPr>
          <p:spPr bwMode="auto">
            <a:xfrm flipH="1" flipV="1">
              <a:off x="4098651" y="4374154"/>
              <a:ext cx="3040062" cy="675543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14" name="Line 147"/>
            <p:cNvSpPr>
              <a:spLocks noChangeShapeType="1"/>
            </p:cNvSpPr>
            <p:nvPr/>
          </p:nvSpPr>
          <p:spPr bwMode="auto">
            <a:xfrm>
              <a:off x="585513" y="5331051"/>
              <a:ext cx="0" cy="281354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15" name="Line 148"/>
            <p:cNvSpPr>
              <a:spLocks noChangeShapeType="1"/>
            </p:cNvSpPr>
            <p:nvPr/>
          </p:nvSpPr>
          <p:spPr bwMode="auto">
            <a:xfrm>
              <a:off x="661713" y="5331051"/>
              <a:ext cx="152400" cy="281354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16" name="Line 149"/>
            <p:cNvSpPr>
              <a:spLocks noChangeShapeType="1"/>
            </p:cNvSpPr>
            <p:nvPr/>
          </p:nvSpPr>
          <p:spPr bwMode="auto">
            <a:xfrm flipH="1">
              <a:off x="356913" y="5331051"/>
              <a:ext cx="152400" cy="281354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17" name="Text Box 150"/>
            <p:cNvSpPr txBox="1">
              <a:spLocks noChangeArrowheads="1"/>
            </p:cNvSpPr>
            <p:nvPr/>
          </p:nvSpPr>
          <p:spPr bwMode="auto">
            <a:xfrm>
              <a:off x="344213" y="5490778"/>
              <a:ext cx="339193" cy="354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…</a:t>
              </a:r>
            </a:p>
          </p:txBody>
        </p:sp>
        <p:sp>
          <p:nvSpPr>
            <p:cNvPr id="218" name="Line 151"/>
            <p:cNvSpPr>
              <a:spLocks noChangeShapeType="1"/>
            </p:cNvSpPr>
            <p:nvPr/>
          </p:nvSpPr>
          <p:spPr bwMode="auto">
            <a:xfrm>
              <a:off x="1709463" y="5331051"/>
              <a:ext cx="0" cy="281354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19" name="Line 152"/>
            <p:cNvSpPr>
              <a:spLocks noChangeShapeType="1"/>
            </p:cNvSpPr>
            <p:nvPr/>
          </p:nvSpPr>
          <p:spPr bwMode="auto">
            <a:xfrm>
              <a:off x="1785663" y="5331051"/>
              <a:ext cx="152400" cy="281354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20" name="Line 153"/>
            <p:cNvSpPr>
              <a:spLocks noChangeShapeType="1"/>
            </p:cNvSpPr>
            <p:nvPr/>
          </p:nvSpPr>
          <p:spPr bwMode="auto">
            <a:xfrm flipH="1">
              <a:off x="1480863" y="5331051"/>
              <a:ext cx="152400" cy="281354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21" name="Text Box 154"/>
            <p:cNvSpPr txBox="1">
              <a:spLocks noChangeArrowheads="1"/>
            </p:cNvSpPr>
            <p:nvPr/>
          </p:nvSpPr>
          <p:spPr bwMode="auto">
            <a:xfrm>
              <a:off x="1468163" y="5490778"/>
              <a:ext cx="339193" cy="354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…</a:t>
              </a:r>
            </a:p>
          </p:txBody>
        </p:sp>
        <p:sp>
          <p:nvSpPr>
            <p:cNvPr id="222" name="Line 155"/>
            <p:cNvSpPr>
              <a:spLocks noChangeShapeType="1"/>
            </p:cNvSpPr>
            <p:nvPr/>
          </p:nvSpPr>
          <p:spPr bwMode="auto">
            <a:xfrm>
              <a:off x="2833413" y="5331051"/>
              <a:ext cx="0" cy="281354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23" name="Line 156"/>
            <p:cNvSpPr>
              <a:spLocks noChangeShapeType="1"/>
            </p:cNvSpPr>
            <p:nvPr/>
          </p:nvSpPr>
          <p:spPr bwMode="auto">
            <a:xfrm>
              <a:off x="2909613" y="5331051"/>
              <a:ext cx="152400" cy="281354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24" name="Line 157"/>
            <p:cNvSpPr>
              <a:spLocks noChangeShapeType="1"/>
            </p:cNvSpPr>
            <p:nvPr/>
          </p:nvSpPr>
          <p:spPr bwMode="auto">
            <a:xfrm flipH="1">
              <a:off x="2604813" y="5331051"/>
              <a:ext cx="152400" cy="281354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25" name="Text Box 158"/>
            <p:cNvSpPr txBox="1">
              <a:spLocks noChangeArrowheads="1"/>
            </p:cNvSpPr>
            <p:nvPr/>
          </p:nvSpPr>
          <p:spPr bwMode="auto">
            <a:xfrm>
              <a:off x="2592113" y="5490778"/>
              <a:ext cx="339193" cy="354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…</a:t>
              </a:r>
            </a:p>
          </p:txBody>
        </p:sp>
        <p:sp>
          <p:nvSpPr>
            <p:cNvPr id="226" name="Line 159"/>
            <p:cNvSpPr>
              <a:spLocks noChangeShapeType="1"/>
            </p:cNvSpPr>
            <p:nvPr/>
          </p:nvSpPr>
          <p:spPr bwMode="auto">
            <a:xfrm>
              <a:off x="3722413" y="5331051"/>
              <a:ext cx="152400" cy="281354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27" name="Line 160"/>
            <p:cNvSpPr>
              <a:spLocks noChangeShapeType="1"/>
            </p:cNvSpPr>
            <p:nvPr/>
          </p:nvSpPr>
          <p:spPr bwMode="auto">
            <a:xfrm flipH="1">
              <a:off x="3417613" y="5331051"/>
              <a:ext cx="152400" cy="281354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28" name="Text Box 161"/>
            <p:cNvSpPr txBox="1">
              <a:spLocks noChangeArrowheads="1"/>
            </p:cNvSpPr>
            <p:nvPr/>
          </p:nvSpPr>
          <p:spPr bwMode="auto">
            <a:xfrm>
              <a:off x="3552551" y="5490778"/>
              <a:ext cx="339193" cy="354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…</a:t>
              </a:r>
            </a:p>
          </p:txBody>
        </p:sp>
        <p:sp>
          <p:nvSpPr>
            <p:cNvPr id="229" name="Line 162"/>
            <p:cNvSpPr>
              <a:spLocks noChangeShapeType="1"/>
            </p:cNvSpPr>
            <p:nvPr/>
          </p:nvSpPr>
          <p:spPr bwMode="auto">
            <a:xfrm>
              <a:off x="4484413" y="5331051"/>
              <a:ext cx="0" cy="281354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30" name="Line 163"/>
            <p:cNvSpPr>
              <a:spLocks noChangeShapeType="1"/>
            </p:cNvSpPr>
            <p:nvPr/>
          </p:nvSpPr>
          <p:spPr bwMode="auto">
            <a:xfrm>
              <a:off x="4560613" y="5331051"/>
              <a:ext cx="152400" cy="281354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31" name="Line 164"/>
            <p:cNvSpPr>
              <a:spLocks noChangeShapeType="1"/>
            </p:cNvSpPr>
            <p:nvPr/>
          </p:nvSpPr>
          <p:spPr bwMode="auto">
            <a:xfrm flipH="1">
              <a:off x="4255813" y="5331051"/>
              <a:ext cx="152400" cy="281354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32" name="Text Box 165"/>
            <p:cNvSpPr txBox="1">
              <a:spLocks noChangeArrowheads="1"/>
            </p:cNvSpPr>
            <p:nvPr/>
          </p:nvSpPr>
          <p:spPr bwMode="auto">
            <a:xfrm>
              <a:off x="4243113" y="5490778"/>
              <a:ext cx="339193" cy="354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…</a:t>
              </a:r>
            </a:p>
          </p:txBody>
        </p:sp>
        <p:sp>
          <p:nvSpPr>
            <p:cNvPr id="233" name="Line 166"/>
            <p:cNvSpPr>
              <a:spLocks noChangeShapeType="1"/>
            </p:cNvSpPr>
            <p:nvPr/>
          </p:nvSpPr>
          <p:spPr bwMode="auto">
            <a:xfrm>
              <a:off x="5398813" y="5331051"/>
              <a:ext cx="0" cy="281354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34" name="Line 167"/>
            <p:cNvSpPr>
              <a:spLocks noChangeShapeType="1"/>
            </p:cNvSpPr>
            <p:nvPr/>
          </p:nvSpPr>
          <p:spPr bwMode="auto">
            <a:xfrm>
              <a:off x="5475013" y="5331051"/>
              <a:ext cx="152400" cy="281354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35" name="Line 168"/>
            <p:cNvSpPr>
              <a:spLocks noChangeShapeType="1"/>
            </p:cNvSpPr>
            <p:nvPr/>
          </p:nvSpPr>
          <p:spPr bwMode="auto">
            <a:xfrm flipH="1">
              <a:off x="5170213" y="5331051"/>
              <a:ext cx="152400" cy="281354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36" name="Text Box 169"/>
            <p:cNvSpPr txBox="1">
              <a:spLocks noChangeArrowheads="1"/>
            </p:cNvSpPr>
            <p:nvPr/>
          </p:nvSpPr>
          <p:spPr bwMode="auto">
            <a:xfrm>
              <a:off x="5157513" y="5490778"/>
              <a:ext cx="339193" cy="354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…</a:t>
              </a:r>
            </a:p>
          </p:txBody>
        </p:sp>
        <p:sp>
          <p:nvSpPr>
            <p:cNvPr id="237" name="Line 170"/>
            <p:cNvSpPr>
              <a:spLocks noChangeShapeType="1"/>
            </p:cNvSpPr>
            <p:nvPr/>
          </p:nvSpPr>
          <p:spPr bwMode="auto">
            <a:xfrm>
              <a:off x="7151413" y="5331051"/>
              <a:ext cx="0" cy="281354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38" name="Line 171"/>
            <p:cNvSpPr>
              <a:spLocks noChangeShapeType="1"/>
            </p:cNvSpPr>
            <p:nvPr/>
          </p:nvSpPr>
          <p:spPr bwMode="auto">
            <a:xfrm>
              <a:off x="7227613" y="5331051"/>
              <a:ext cx="152400" cy="281354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39" name="Line 172"/>
            <p:cNvSpPr>
              <a:spLocks noChangeShapeType="1"/>
            </p:cNvSpPr>
            <p:nvPr/>
          </p:nvSpPr>
          <p:spPr bwMode="auto">
            <a:xfrm flipH="1">
              <a:off x="6922813" y="5331051"/>
              <a:ext cx="152400" cy="281354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40" name="Text Box 173"/>
            <p:cNvSpPr txBox="1">
              <a:spLocks noChangeArrowheads="1"/>
            </p:cNvSpPr>
            <p:nvPr/>
          </p:nvSpPr>
          <p:spPr bwMode="auto">
            <a:xfrm>
              <a:off x="6910113" y="5490778"/>
              <a:ext cx="339193" cy="354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…</a:t>
              </a:r>
            </a:p>
          </p:txBody>
        </p:sp>
        <p:sp>
          <p:nvSpPr>
            <p:cNvPr id="241" name="Line 174"/>
            <p:cNvSpPr>
              <a:spLocks noChangeShapeType="1"/>
            </p:cNvSpPr>
            <p:nvPr/>
          </p:nvSpPr>
          <p:spPr bwMode="auto">
            <a:xfrm>
              <a:off x="6237013" y="5331051"/>
              <a:ext cx="0" cy="281354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42" name="Line 175"/>
            <p:cNvSpPr>
              <a:spLocks noChangeShapeType="1"/>
            </p:cNvSpPr>
            <p:nvPr/>
          </p:nvSpPr>
          <p:spPr bwMode="auto">
            <a:xfrm>
              <a:off x="6313213" y="5331051"/>
              <a:ext cx="152400" cy="281354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43" name="Line 176"/>
            <p:cNvSpPr>
              <a:spLocks noChangeShapeType="1"/>
            </p:cNvSpPr>
            <p:nvPr/>
          </p:nvSpPr>
          <p:spPr bwMode="auto">
            <a:xfrm flipH="1">
              <a:off x="6008413" y="5331051"/>
              <a:ext cx="152400" cy="281354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44" name="Text Box 177"/>
            <p:cNvSpPr txBox="1">
              <a:spLocks noChangeArrowheads="1"/>
            </p:cNvSpPr>
            <p:nvPr/>
          </p:nvSpPr>
          <p:spPr bwMode="auto">
            <a:xfrm>
              <a:off x="5995713" y="5490778"/>
              <a:ext cx="339193" cy="354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…</a:t>
              </a:r>
            </a:p>
          </p:txBody>
        </p:sp>
        <p:sp>
          <p:nvSpPr>
            <p:cNvPr id="245" name="Text Box 178"/>
            <p:cNvSpPr txBox="1">
              <a:spLocks noChangeArrowheads="1"/>
            </p:cNvSpPr>
            <p:nvPr/>
          </p:nvSpPr>
          <p:spPr bwMode="auto">
            <a:xfrm>
              <a:off x="7748314" y="4998409"/>
              <a:ext cx="339193" cy="354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…</a:t>
              </a:r>
            </a:p>
          </p:txBody>
        </p:sp>
        <p:sp>
          <p:nvSpPr>
            <p:cNvPr id="246" name="Line 179"/>
            <p:cNvSpPr>
              <a:spLocks noChangeShapeType="1"/>
            </p:cNvSpPr>
            <p:nvPr/>
          </p:nvSpPr>
          <p:spPr bwMode="auto">
            <a:xfrm flipH="1">
              <a:off x="4100239" y="4095733"/>
              <a:ext cx="3175" cy="28575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47" name="Line 180"/>
            <p:cNvSpPr>
              <a:spLocks noChangeShapeType="1"/>
            </p:cNvSpPr>
            <p:nvPr/>
          </p:nvSpPr>
          <p:spPr bwMode="auto">
            <a:xfrm flipH="1">
              <a:off x="3457301" y="5335448"/>
              <a:ext cx="195262" cy="59055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48" name="Text Box 181"/>
            <p:cNvSpPr txBox="1">
              <a:spLocks noChangeArrowheads="1"/>
            </p:cNvSpPr>
            <p:nvPr/>
          </p:nvSpPr>
          <p:spPr bwMode="auto">
            <a:xfrm>
              <a:off x="2571477" y="5821956"/>
              <a:ext cx="1470975" cy="354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ipInReceives(3) </a:t>
              </a:r>
            </a:p>
          </p:txBody>
        </p:sp>
        <p:sp>
          <p:nvSpPr>
            <p:cNvPr id="249" name="AutoShape 182"/>
            <p:cNvSpPr>
              <a:spLocks noChangeArrowheads="1"/>
            </p:cNvSpPr>
            <p:nvPr/>
          </p:nvSpPr>
          <p:spPr bwMode="auto">
            <a:xfrm>
              <a:off x="4025626" y="5877639"/>
              <a:ext cx="457200" cy="211015"/>
            </a:xfrm>
            <a:prstGeom prst="leftArrow">
              <a:avLst>
                <a:gd name="adj1" fmla="val 33333"/>
                <a:gd name="adj2" fmla="val 98148"/>
              </a:avLst>
            </a:prstGeom>
            <a:solidFill>
              <a:srgbClr val="C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50" name="Text Box 183"/>
            <p:cNvSpPr txBox="1">
              <a:spLocks noChangeArrowheads="1"/>
            </p:cNvSpPr>
            <p:nvPr/>
          </p:nvSpPr>
          <p:spPr bwMode="auto">
            <a:xfrm>
              <a:off x="4470125" y="5821956"/>
              <a:ext cx="1357469" cy="354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  <a:sym typeface="Symbol" pitchFamily="18" charset="2"/>
                </a:rPr>
                <a:t>1.3.6.1.2.1.4.3</a:t>
              </a:r>
            </a:p>
          </p:txBody>
        </p:sp>
        <p:sp>
          <p:nvSpPr>
            <p:cNvPr id="251" name="Text Box 184"/>
            <p:cNvSpPr txBox="1">
              <a:spLocks noChangeArrowheads="1"/>
            </p:cNvSpPr>
            <p:nvPr/>
          </p:nvSpPr>
          <p:spPr bwMode="auto">
            <a:xfrm>
              <a:off x="2879451" y="6306998"/>
              <a:ext cx="4205859" cy="354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  <a:sym typeface="Symbol" pitchFamily="18" charset="2"/>
                </a:rPr>
                <a:t>(iso.org.dod.internet.mgmt.mib-2.ip.ipinreceives)</a:t>
              </a:r>
            </a:p>
          </p:txBody>
        </p:sp>
        <p:sp>
          <p:nvSpPr>
            <p:cNvPr id="252" name="Line 185"/>
            <p:cNvSpPr>
              <a:spLocks noChangeShapeType="1"/>
            </p:cNvSpPr>
            <p:nvPr/>
          </p:nvSpPr>
          <p:spPr bwMode="auto">
            <a:xfrm flipH="1" flipV="1">
              <a:off x="5163864" y="6122360"/>
              <a:ext cx="73025" cy="27695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8866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管理信息库 </a:t>
            </a:r>
            <a:r>
              <a:rPr lang="en-US" altLang="zh-CN" dirty="0"/>
              <a:t>MIB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462925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管理信息库  </a:t>
            </a:r>
            <a:r>
              <a:rPr lang="en-US" altLang="zh-CN" dirty="0"/>
              <a:t>MIB (Management Information Base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被管对象必须维持可供管理程序读写的若干控制和状态</a:t>
            </a:r>
            <a:r>
              <a:rPr lang="zh-CN" altLang="en-US" dirty="0" smtClean="0"/>
              <a:t>信息</a:t>
            </a:r>
            <a:r>
              <a:rPr lang="zh-CN" altLang="en-US" dirty="0"/>
              <a:t>，</a:t>
            </a:r>
            <a:r>
              <a:rPr lang="zh-CN" altLang="en-US" dirty="0" smtClean="0"/>
              <a:t>这些</a:t>
            </a:r>
            <a:r>
              <a:rPr lang="zh-CN" altLang="en-US" dirty="0"/>
              <a:t>信息总称为 </a:t>
            </a:r>
            <a:r>
              <a:rPr lang="en-US" altLang="zh-CN" dirty="0" smtClean="0"/>
              <a:t>MBI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管理程序使用 </a:t>
            </a:r>
            <a:r>
              <a:rPr lang="en-US" altLang="zh-CN" dirty="0"/>
              <a:t>MIB </a:t>
            </a:r>
            <a:r>
              <a:rPr lang="zh-CN" altLang="en-US" dirty="0"/>
              <a:t>中这些信息的值对网络进行</a:t>
            </a:r>
            <a:r>
              <a:rPr lang="zh-CN" altLang="en-US" dirty="0" smtClean="0"/>
              <a:t>管理 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</a:t>
            </a:r>
            <a:r>
              <a:rPr lang="zh-CN" altLang="en-US" dirty="0"/>
              <a:t>读取或重新设置这些</a:t>
            </a:r>
            <a:r>
              <a:rPr lang="zh-CN" altLang="en-US" smtClean="0"/>
              <a:t>值</a:t>
            </a:r>
            <a:r>
              <a:rPr lang="en-US" altLang="zh-CN" smtClean="0"/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9383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管理信息库 </a:t>
            </a:r>
            <a:r>
              <a:rPr lang="en-US" altLang="zh-CN" dirty="0"/>
              <a:t>MIB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3167743" cy="99777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000" dirty="0"/>
              <a:t>节点 </a:t>
            </a:r>
            <a:r>
              <a:rPr lang="en-US" altLang="zh-CN" sz="2000" dirty="0"/>
              <a:t>mib-2 </a:t>
            </a:r>
            <a:r>
              <a:rPr lang="zh-CN" altLang="en-US" sz="2000" dirty="0"/>
              <a:t>所包含的信息类别</a:t>
            </a:r>
            <a:r>
              <a:rPr lang="zh-CN" altLang="en-US" sz="2000" dirty="0" smtClean="0"/>
              <a:t>举例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203490"/>
              </p:ext>
            </p:extLst>
          </p:nvPr>
        </p:nvGraphicFramePr>
        <p:xfrm>
          <a:off x="340439" y="3236253"/>
          <a:ext cx="609600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0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类别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标号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所 包 含 的 信 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System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(1)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主机或路由器的操作系统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interfaces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(2)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主机或路由器的操作系统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address translation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(3)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地址转换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IP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(4)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IP</a:t>
                      </a:r>
                      <a:r>
                        <a:rPr lang="zh-CN" altLang="en-US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软件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ICMP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(5)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ICMP</a:t>
                      </a:r>
                      <a:r>
                        <a:rPr lang="zh-CN" altLang="en-US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软件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TCP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(6)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TCP</a:t>
                      </a:r>
                      <a:r>
                        <a:rPr lang="zh-CN" altLang="en-US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软件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UDP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(7)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UDP</a:t>
                      </a:r>
                      <a:r>
                        <a:rPr lang="zh-CN" altLang="en-US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软件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EGP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(8)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EGP</a:t>
                      </a:r>
                      <a:r>
                        <a:rPr lang="zh-CN" altLang="en-US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软件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358" y="135083"/>
            <a:ext cx="3993385" cy="280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6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SNMP </a:t>
            </a:r>
            <a:r>
              <a:rPr lang="zh-CN" altLang="en-US" dirty="0"/>
              <a:t>的协议数据单元和</a:t>
            </a:r>
            <a:r>
              <a:rPr lang="zh-CN" altLang="en-US" dirty="0" smtClean="0"/>
              <a:t>报文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462925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/>
              <a:t>SNMP </a:t>
            </a:r>
            <a:r>
              <a:rPr lang="zh-CN" altLang="en-US" dirty="0"/>
              <a:t>的操作只有两种</a:t>
            </a:r>
            <a:r>
              <a:rPr lang="zh-CN" altLang="en-US" dirty="0" smtClean="0"/>
              <a:t>基本管理功能</a:t>
            </a:r>
            <a:endParaRPr lang="zh-CN" altLang="en-US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“读”操作，用 </a:t>
            </a:r>
            <a:r>
              <a:rPr lang="en-US" altLang="zh-CN" sz="1800" dirty="0"/>
              <a:t>get </a:t>
            </a:r>
            <a:r>
              <a:rPr lang="zh-CN" altLang="en-US" sz="1800" dirty="0"/>
              <a:t>报文来检测各被管对象的</a:t>
            </a:r>
            <a:r>
              <a:rPr lang="zh-CN" altLang="en-US" sz="1800" dirty="0" smtClean="0"/>
              <a:t>状况</a:t>
            </a:r>
            <a:endParaRPr lang="zh-CN" altLang="en-US" sz="1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“写”操作，用 </a:t>
            </a:r>
            <a:r>
              <a:rPr lang="en-US" altLang="zh-CN" sz="1800" dirty="0"/>
              <a:t>set </a:t>
            </a:r>
            <a:r>
              <a:rPr lang="zh-CN" altLang="en-US" sz="1800" dirty="0"/>
              <a:t>报文来改变各被管对象的</a:t>
            </a:r>
            <a:r>
              <a:rPr lang="zh-CN" altLang="en-US" sz="1800" dirty="0" smtClean="0"/>
              <a:t>状况</a:t>
            </a:r>
            <a:endParaRPr lang="zh-CN" altLang="en-US" sz="1800" dirty="0"/>
          </a:p>
          <a:p>
            <a:pPr>
              <a:spcBef>
                <a:spcPts val="0"/>
              </a:spcBef>
            </a:pPr>
            <a:r>
              <a:rPr lang="en-US" altLang="zh-CN" dirty="0"/>
              <a:t>SNMP </a:t>
            </a:r>
            <a:r>
              <a:rPr lang="zh-CN" altLang="en-US" dirty="0"/>
              <a:t>的这些功能通过探询</a:t>
            </a:r>
            <a:r>
              <a:rPr lang="zh-CN" altLang="en-US" dirty="0" smtClean="0"/>
              <a:t>操作实现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探寻：</a:t>
            </a:r>
            <a:r>
              <a:rPr lang="en-US" altLang="zh-CN" sz="1800" dirty="0"/>
              <a:t>SNMP </a:t>
            </a:r>
            <a:r>
              <a:rPr lang="zh-CN" altLang="en-US" sz="1800" dirty="0"/>
              <a:t>管理进程定时向被管理设备周期性地发送探询信息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好处：使系统相对简单，能限制通过网络所产生的管理信息的通信量。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缺点：探询管理协议不够灵活，且所能管理的设备数目不能太多；探询系统的开销也较大，如探询频繁而并未得到有用的报告，则通信线路和计算机的 </a:t>
            </a:r>
            <a:r>
              <a:rPr lang="en-US" altLang="zh-CN" sz="1800" dirty="0"/>
              <a:t>CPU </a:t>
            </a:r>
            <a:r>
              <a:rPr lang="zh-CN" altLang="en-US" sz="1800" dirty="0"/>
              <a:t>周期就被浪费了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9414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SNMP </a:t>
            </a:r>
            <a:r>
              <a:rPr lang="zh-CN" altLang="en-US" dirty="0"/>
              <a:t>的协议数据单元和</a:t>
            </a:r>
            <a:r>
              <a:rPr lang="zh-CN" altLang="en-US" dirty="0" smtClean="0"/>
              <a:t>报文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462925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 smtClean="0"/>
              <a:t>陷阱 </a:t>
            </a:r>
            <a:r>
              <a:rPr lang="en-US" altLang="zh-CN" dirty="0" smtClean="0"/>
              <a:t>(trap)</a:t>
            </a:r>
            <a:endParaRPr lang="zh-CN" altLang="en-US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/>
              <a:t>SNMP </a:t>
            </a:r>
            <a:r>
              <a:rPr lang="zh-CN" altLang="en-US" sz="1800" dirty="0"/>
              <a:t>不是完全的探询协议，它允许不经过询问就能发送某些</a:t>
            </a:r>
            <a:r>
              <a:rPr lang="zh-CN" altLang="en-US" sz="1800" dirty="0" smtClean="0"/>
              <a:t>信息，这种</a:t>
            </a:r>
            <a:r>
              <a:rPr lang="zh-CN" altLang="en-US" sz="1800" dirty="0"/>
              <a:t>信息称为陷阱，表示它能够捕捉</a:t>
            </a:r>
            <a:r>
              <a:rPr lang="zh-CN" altLang="en-US" sz="1800" dirty="0" smtClean="0"/>
              <a:t>“事件”</a:t>
            </a:r>
            <a:endParaRPr lang="zh-CN" altLang="en-US" sz="1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 smtClean="0"/>
              <a:t>陷阱</a:t>
            </a:r>
            <a:r>
              <a:rPr lang="zh-CN" altLang="en-US" sz="1800" dirty="0"/>
              <a:t>信息的参数是受限制</a:t>
            </a:r>
            <a:r>
              <a:rPr lang="zh-CN" altLang="en-US" sz="1800" dirty="0" smtClean="0"/>
              <a:t>的</a:t>
            </a:r>
            <a:endParaRPr lang="zh-CN" altLang="en-US" sz="1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当被管对象的代理检测到有事件发生时，就检查其</a:t>
            </a:r>
            <a:r>
              <a:rPr lang="zh-CN" altLang="en-US" sz="1800" dirty="0" smtClean="0"/>
              <a:t>门限值，代理</a:t>
            </a:r>
            <a:r>
              <a:rPr lang="zh-CN" altLang="en-US" sz="1800" dirty="0"/>
              <a:t>只向管理进程报告达到某些门限值的事件（即过滤</a:t>
            </a:r>
            <a:r>
              <a:rPr lang="zh-CN" altLang="en-US" sz="1800" dirty="0" smtClean="0"/>
              <a:t>），过滤</a:t>
            </a:r>
            <a:r>
              <a:rPr lang="zh-CN" altLang="en-US" sz="1800" dirty="0"/>
              <a:t>的好处</a:t>
            </a:r>
            <a:r>
              <a:rPr lang="zh-CN" altLang="en-US" sz="1800" dirty="0" smtClean="0"/>
              <a:t>是</a:t>
            </a:r>
            <a:endParaRPr lang="zh-CN" altLang="en-US" sz="1800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仅在严重事件发生时才发送</a:t>
            </a:r>
            <a:r>
              <a:rPr lang="zh-CN" altLang="en-US" sz="1600" dirty="0" smtClean="0"/>
              <a:t>陷阱</a:t>
            </a:r>
            <a:endParaRPr lang="zh-CN" altLang="en-US" sz="1600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陷阱信息很简单且所需字节数</a:t>
            </a:r>
            <a:r>
              <a:rPr lang="zh-CN" altLang="en-US" sz="1600" dirty="0" smtClean="0"/>
              <a:t>很少 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4966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4629251"/>
          </a:xfrm>
        </p:spPr>
        <p:txBody>
          <a:bodyPr/>
          <a:lstStyle/>
          <a:p>
            <a:r>
              <a:rPr lang="zh-CN" altLang="en-US" dirty="0" smtClean="0"/>
              <a:t>主机接入网络时，需要一些必要的网络配置</a:t>
            </a:r>
            <a:endParaRPr lang="zh-CN" altLang="en-US" sz="1800" dirty="0" smtClean="0"/>
          </a:p>
          <a:p>
            <a:pPr lvl="1">
              <a:lnSpc>
                <a:spcPct val="150000"/>
              </a:lnSpc>
            </a:pPr>
            <a:r>
              <a:rPr lang="en-US" altLang="zh-CN" sz="1800" dirty="0" smtClean="0"/>
              <a:t>IP </a:t>
            </a:r>
            <a:r>
              <a:rPr lang="zh-CN" altLang="en-US" sz="1800" dirty="0" smtClean="0"/>
              <a:t>地址</a:t>
            </a:r>
            <a:endParaRPr lang="en-US" altLang="zh-CN" sz="1800" dirty="0" smtClean="0"/>
          </a:p>
          <a:p>
            <a:pPr lvl="2">
              <a:lnSpc>
                <a:spcPct val="150000"/>
              </a:lnSpc>
            </a:pPr>
            <a:r>
              <a:rPr lang="zh-CN" altLang="en-US" sz="1600" dirty="0" smtClean="0"/>
              <a:t>标识与位置双重身份：包括网络部分和主机部分，在</a:t>
            </a:r>
            <a:r>
              <a:rPr lang="zh-CN" altLang="en-US" sz="1600" dirty="0"/>
              <a:t>一</a:t>
            </a:r>
            <a:r>
              <a:rPr lang="zh-CN" altLang="en-US" sz="1600" dirty="0" smtClean="0"/>
              <a:t>个给定的互联网中不仅必须唯一，还必须反应互联网结构 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结点位置</a:t>
            </a:r>
            <a:r>
              <a:rPr lang="en-US" altLang="zh-CN" sz="1600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zh-CN" altLang="en-US" sz="1600" dirty="0"/>
              <a:t>不同</a:t>
            </a:r>
            <a:r>
              <a:rPr lang="zh-CN" altLang="en-US" sz="1600" dirty="0" smtClean="0"/>
              <a:t>于</a:t>
            </a:r>
            <a:r>
              <a:rPr lang="en-US" altLang="zh-CN" sz="1600" dirty="0" smtClean="0"/>
              <a:t>MAC</a:t>
            </a:r>
            <a:r>
              <a:rPr lang="zh-CN" altLang="en-US" sz="1600" dirty="0" smtClean="0"/>
              <a:t>地址，主机的 </a:t>
            </a:r>
            <a:r>
              <a:rPr lang="en-US" altLang="zh-CN" sz="1600" dirty="0" smtClean="0"/>
              <a:t>IP </a:t>
            </a:r>
            <a:r>
              <a:rPr lang="zh-CN" altLang="en-US" sz="1600" dirty="0" smtClean="0"/>
              <a:t>地址不是固定不变的</a:t>
            </a:r>
            <a:endParaRPr lang="en-US" altLang="zh-CN" sz="1600" dirty="0" smtClean="0"/>
          </a:p>
          <a:p>
            <a:pPr lvl="3">
              <a:lnSpc>
                <a:spcPct val="150000"/>
              </a:lnSpc>
            </a:pPr>
            <a:r>
              <a:rPr lang="zh-CN" altLang="en-US" dirty="0" smtClean="0"/>
              <a:t>从不同地方接入网络，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地址也相应不同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子网掩码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默认</a:t>
            </a:r>
            <a:r>
              <a:rPr lang="zh-CN" altLang="en-US" sz="1800" dirty="0"/>
              <a:t>路由器的 </a:t>
            </a:r>
            <a:r>
              <a:rPr lang="en-US" altLang="zh-CN" sz="1800" dirty="0"/>
              <a:t>IP </a:t>
            </a:r>
            <a:r>
              <a:rPr lang="zh-CN" altLang="en-US" sz="1800" dirty="0"/>
              <a:t>地址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域名</a:t>
            </a:r>
            <a:r>
              <a:rPr lang="zh-CN" altLang="en-US" sz="1800" dirty="0"/>
              <a:t>服务器的 </a:t>
            </a:r>
            <a:r>
              <a:rPr lang="en-US" altLang="zh-CN" sz="1800" dirty="0"/>
              <a:t>IP </a:t>
            </a:r>
            <a:r>
              <a:rPr lang="zh-CN" altLang="en-US" sz="1800" dirty="0" smtClean="0"/>
              <a:t>地址</a:t>
            </a:r>
            <a:endParaRPr lang="en-US" altLang="zh-CN" sz="1800" dirty="0" smtClean="0"/>
          </a:p>
          <a:p>
            <a:r>
              <a:rPr lang="zh-CN" altLang="en-US" dirty="0"/>
              <a:t>一般操作系统允许手工配置</a:t>
            </a:r>
            <a:endParaRPr lang="zh-CN" altLang="en-US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随着网络规模的增大，工作量加大，且易</a:t>
            </a:r>
            <a:r>
              <a:rPr lang="zh-CN" altLang="en-US" sz="1800" dirty="0" smtClean="0"/>
              <a:t>出错</a:t>
            </a:r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541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SNMP </a:t>
            </a:r>
            <a:r>
              <a:rPr lang="zh-CN" altLang="en-US" dirty="0"/>
              <a:t>的协议数据单元和</a:t>
            </a:r>
            <a:r>
              <a:rPr lang="zh-CN" altLang="en-US" dirty="0" smtClean="0"/>
              <a:t>报文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462925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/>
              <a:t>SNMP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UDP</a:t>
            </a:r>
            <a:endParaRPr lang="zh-CN" altLang="en-US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 smtClean="0"/>
              <a:t>在</a:t>
            </a:r>
            <a:r>
              <a:rPr lang="zh-CN" altLang="en-US" sz="1800" dirty="0"/>
              <a:t>网络上传送 </a:t>
            </a:r>
            <a:r>
              <a:rPr lang="en-US" altLang="zh-CN" sz="1800" dirty="0"/>
              <a:t>SNMP </a:t>
            </a:r>
            <a:r>
              <a:rPr lang="zh-CN" altLang="en-US" sz="1800" dirty="0"/>
              <a:t>报文的开销</a:t>
            </a:r>
            <a:r>
              <a:rPr lang="zh-CN" altLang="en-US" sz="1800" dirty="0" smtClean="0"/>
              <a:t>较小，但不</a:t>
            </a:r>
            <a:r>
              <a:rPr lang="zh-CN" altLang="en-US" sz="1800" dirty="0"/>
              <a:t>保证可靠</a:t>
            </a:r>
            <a:r>
              <a:rPr lang="zh-CN" altLang="en-US" sz="1800" dirty="0" smtClean="0"/>
              <a:t>交付</a:t>
            </a:r>
            <a:endParaRPr lang="zh-CN" altLang="en-US" sz="1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在运行代理程序的服务器</a:t>
            </a:r>
            <a:r>
              <a:rPr lang="zh-CN" altLang="en-US" sz="1800" dirty="0" smtClean="0"/>
              <a:t>端，用</a:t>
            </a:r>
            <a:r>
              <a:rPr lang="zh-CN" altLang="en-US" sz="1800" dirty="0"/>
              <a:t>熟知端口 </a:t>
            </a:r>
            <a:r>
              <a:rPr lang="en-US" altLang="zh-CN" sz="1800" dirty="0" smtClean="0"/>
              <a:t>161</a:t>
            </a:r>
            <a:r>
              <a:rPr lang="zh-CN" altLang="en-US" sz="1800" dirty="0" smtClean="0"/>
              <a:t>，接收 </a:t>
            </a:r>
            <a:r>
              <a:rPr lang="en-US" altLang="zh-CN" sz="1800" dirty="0"/>
              <a:t>get </a:t>
            </a:r>
            <a:r>
              <a:rPr lang="zh-CN" altLang="en-US" sz="1800" dirty="0"/>
              <a:t>或 </a:t>
            </a:r>
            <a:r>
              <a:rPr lang="en-US" altLang="zh-CN" sz="1800" dirty="0"/>
              <a:t>set </a:t>
            </a:r>
            <a:r>
              <a:rPr lang="zh-CN" altLang="en-US" sz="1800" dirty="0"/>
              <a:t>报文和发送响应报文（与熟知端口通信的客户端使用临时</a:t>
            </a:r>
            <a:r>
              <a:rPr lang="zh-CN" altLang="en-US" sz="1800" dirty="0" smtClean="0"/>
              <a:t>端口）</a:t>
            </a:r>
            <a:endParaRPr lang="zh-CN" altLang="en-US" sz="1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运行管理程序的</a:t>
            </a:r>
            <a:r>
              <a:rPr lang="zh-CN" altLang="en-US" sz="1800" dirty="0" smtClean="0"/>
              <a:t>客户端，使用</a:t>
            </a:r>
            <a:r>
              <a:rPr lang="zh-CN" altLang="en-US" sz="1800" dirty="0"/>
              <a:t>熟知端口 </a:t>
            </a:r>
            <a:r>
              <a:rPr lang="en-US" altLang="zh-CN" sz="1800" dirty="0" smtClean="0"/>
              <a:t>162</a:t>
            </a:r>
            <a:r>
              <a:rPr lang="zh-CN" altLang="en-US" sz="1800" dirty="0" smtClean="0"/>
              <a:t>，接收</a:t>
            </a:r>
            <a:r>
              <a:rPr lang="zh-CN" altLang="en-US" sz="1800" dirty="0"/>
              <a:t>来自各代理的 </a:t>
            </a:r>
            <a:r>
              <a:rPr lang="en-US" altLang="zh-CN" sz="1800" dirty="0"/>
              <a:t>trap </a:t>
            </a:r>
            <a:r>
              <a:rPr lang="zh-CN" altLang="en-US" sz="1800" dirty="0" smtClean="0"/>
              <a:t>报文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771900" y="3257550"/>
            <a:ext cx="1885950" cy="4953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995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7916"/>
            <a:ext cx="8229600" cy="56162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mtClean="0"/>
              <a:t>6.1</a:t>
            </a:r>
            <a:r>
              <a:rPr lang="zh-CN" altLang="en-US" smtClean="0"/>
              <a:t>  基本应用模型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6.2  </a:t>
            </a:r>
            <a:r>
              <a:rPr lang="zh-CN" altLang="en-US" dirty="0" smtClean="0"/>
              <a:t>域名系统</a:t>
            </a:r>
            <a:r>
              <a:rPr lang="en-US" altLang="zh-CN" dirty="0" smtClean="0"/>
              <a:t>DNS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mtClean="0"/>
              <a:t>6.3  </a:t>
            </a:r>
            <a:r>
              <a:rPr lang="zh-CN" altLang="en-US" dirty="0" smtClean="0"/>
              <a:t>万维网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mtClean="0"/>
              <a:t>6.4  </a:t>
            </a:r>
            <a:r>
              <a:rPr lang="zh-CN" altLang="en-US" dirty="0" smtClean="0"/>
              <a:t>电子邮件</a:t>
            </a:r>
            <a:endParaRPr lang="en-US" altLang="zh-CN" dirty="0"/>
          </a:p>
          <a:p>
            <a:r>
              <a:rPr lang="en-US" altLang="zh-CN" smtClean="0"/>
              <a:t>6.5  </a:t>
            </a:r>
            <a:r>
              <a:rPr lang="zh-CN" altLang="en-US" dirty="0" smtClean="0"/>
              <a:t>文件传送协议</a:t>
            </a:r>
          </a:p>
          <a:p>
            <a:r>
              <a:rPr lang="en-US" altLang="zh-CN" smtClean="0"/>
              <a:t>6.6  </a:t>
            </a:r>
            <a:r>
              <a:rPr lang="zh-CN" altLang="en-US" dirty="0" smtClean="0"/>
              <a:t>远程终端协议 </a:t>
            </a:r>
            <a:r>
              <a:rPr lang="en-US" altLang="zh-CN" dirty="0" smtClean="0"/>
              <a:t>Telnet</a:t>
            </a:r>
            <a:endParaRPr lang="zh-CN" altLang="en-US" dirty="0"/>
          </a:p>
          <a:p>
            <a:r>
              <a:rPr lang="en-US" altLang="zh-CN" smtClean="0"/>
              <a:t>6.7  </a:t>
            </a:r>
            <a:r>
              <a:rPr lang="zh-CN" altLang="en-US" dirty="0" smtClean="0"/>
              <a:t>动态主机配置协议</a:t>
            </a:r>
            <a:r>
              <a:rPr lang="en-US" altLang="zh-CN" dirty="0" smtClean="0"/>
              <a:t>DHCP</a:t>
            </a:r>
          </a:p>
          <a:p>
            <a:r>
              <a:rPr lang="en-US" altLang="zh-CN" smtClean="0"/>
              <a:t>6.8  </a:t>
            </a:r>
            <a:r>
              <a:rPr lang="zh-CN" altLang="en-US" dirty="0" smtClean="0"/>
              <a:t>简单</a:t>
            </a:r>
            <a:r>
              <a:rPr lang="zh-CN" altLang="en-US" dirty="0"/>
              <a:t>网络管理协议 </a:t>
            </a:r>
            <a:r>
              <a:rPr lang="en-US" altLang="zh-CN" dirty="0" smtClean="0"/>
              <a:t>SNMP</a:t>
            </a:r>
            <a:endParaRPr lang="zh-CN" altLang="en-US" dirty="0"/>
          </a:p>
          <a:p>
            <a:r>
              <a:rPr lang="en-US" altLang="zh-CN" smtClean="0">
                <a:solidFill>
                  <a:srgbClr val="FF0000"/>
                </a:solidFill>
              </a:rPr>
              <a:t>6.9  </a:t>
            </a:r>
            <a:r>
              <a:rPr lang="zh-CN" altLang="en-US" dirty="0" smtClean="0">
                <a:solidFill>
                  <a:srgbClr val="FF0000"/>
                </a:solidFill>
              </a:rPr>
              <a:t>应用</a:t>
            </a:r>
            <a:r>
              <a:rPr lang="zh-CN" altLang="en-US" dirty="0">
                <a:solidFill>
                  <a:srgbClr val="FF0000"/>
                </a:solidFill>
              </a:rPr>
              <a:t>进程跨越网络的</a:t>
            </a:r>
            <a:r>
              <a:rPr lang="zh-CN" altLang="en-US" dirty="0" smtClean="0">
                <a:solidFill>
                  <a:srgbClr val="FF0000"/>
                </a:solidFill>
              </a:rPr>
              <a:t>通信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28216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系统调用和应用编程接口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579554" cy="177108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系统调用 </a:t>
            </a:r>
            <a:r>
              <a:rPr lang="en-US" altLang="zh-CN" dirty="0"/>
              <a:t>(system </a:t>
            </a:r>
            <a:r>
              <a:rPr lang="en-US" altLang="zh-CN" dirty="0" smtClean="0"/>
              <a:t>call)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 smtClean="0"/>
              <a:t>大多数</a:t>
            </a:r>
            <a:r>
              <a:rPr lang="zh-CN" altLang="en-US" sz="1800" dirty="0"/>
              <a:t>操作系统使用</a:t>
            </a:r>
            <a:r>
              <a:rPr lang="zh-CN" altLang="en-US" sz="1800" dirty="0" smtClean="0"/>
              <a:t>系统调用机制</a:t>
            </a:r>
            <a:r>
              <a:rPr lang="zh-CN" altLang="en-US" sz="1800" dirty="0"/>
              <a:t>在应用程序和操作系统之间传递</a:t>
            </a:r>
            <a:r>
              <a:rPr lang="zh-CN" altLang="en-US" sz="1800" dirty="0" smtClean="0"/>
              <a:t>控制权</a:t>
            </a:r>
            <a:endParaRPr lang="zh-CN" altLang="en-US" sz="1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对程序员来说</a:t>
            </a:r>
            <a:r>
              <a:rPr lang="zh-CN" altLang="en-US" sz="1800" dirty="0" smtClean="0"/>
              <a:t>，系统</a:t>
            </a:r>
            <a:r>
              <a:rPr lang="zh-CN" altLang="en-US" sz="1800" dirty="0"/>
              <a:t>调用和一般程序设计中的函数调用非常相似，只是系统调用是将控制权传递给了</a:t>
            </a:r>
            <a:r>
              <a:rPr lang="zh-CN" altLang="en-US" sz="1800" dirty="0" smtClean="0"/>
              <a:t>操作系统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grpSp>
        <p:nvGrpSpPr>
          <p:cNvPr id="50" name="Group 26"/>
          <p:cNvGrpSpPr>
            <a:grpSpLocks/>
          </p:cNvGrpSpPr>
          <p:nvPr/>
        </p:nvGrpSpPr>
        <p:grpSpPr bwMode="auto">
          <a:xfrm>
            <a:off x="6397625" y="3865224"/>
            <a:ext cx="2182812" cy="603738"/>
            <a:chOff x="4004" y="1563"/>
            <a:chExt cx="1375" cy="412"/>
          </a:xfrm>
        </p:grpSpPr>
        <p:sp>
          <p:nvSpPr>
            <p:cNvPr id="58" name="Text Box 19"/>
            <p:cNvSpPr txBox="1">
              <a:spLocks noChangeArrowheads="1"/>
            </p:cNvSpPr>
            <p:nvPr/>
          </p:nvSpPr>
          <p:spPr bwMode="auto">
            <a:xfrm>
              <a:off x="4366" y="1563"/>
              <a:ext cx="101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用户地址空间</a:t>
              </a:r>
            </a:p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中的应用程序</a:t>
              </a:r>
            </a:p>
          </p:txBody>
        </p:sp>
        <p:sp>
          <p:nvSpPr>
            <p:cNvPr id="59" name="Line 20"/>
            <p:cNvSpPr>
              <a:spLocks noChangeShapeType="1"/>
            </p:cNvSpPr>
            <p:nvPr/>
          </p:nvSpPr>
          <p:spPr bwMode="auto">
            <a:xfrm rot="5400000">
              <a:off x="4201" y="1551"/>
              <a:ext cx="0" cy="394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51" name="Group 27"/>
          <p:cNvGrpSpPr>
            <a:grpSpLocks/>
          </p:cNvGrpSpPr>
          <p:nvPr/>
        </p:nvGrpSpPr>
        <p:grpSpPr bwMode="auto">
          <a:xfrm>
            <a:off x="6397625" y="5107878"/>
            <a:ext cx="2182812" cy="376605"/>
            <a:chOff x="4004" y="2411"/>
            <a:chExt cx="1375" cy="257"/>
          </a:xfrm>
        </p:grpSpPr>
        <p:sp>
          <p:nvSpPr>
            <p:cNvPr id="56" name="Line 21"/>
            <p:cNvSpPr>
              <a:spLocks noChangeShapeType="1"/>
            </p:cNvSpPr>
            <p:nvPr/>
          </p:nvSpPr>
          <p:spPr bwMode="auto">
            <a:xfrm rot="5400000">
              <a:off x="4201" y="2348"/>
              <a:ext cx="0" cy="394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7" name="Text Box 23"/>
            <p:cNvSpPr txBox="1">
              <a:spLocks noChangeArrowheads="1"/>
            </p:cNvSpPr>
            <p:nvPr/>
          </p:nvSpPr>
          <p:spPr bwMode="auto">
            <a:xfrm>
              <a:off x="4366" y="2411"/>
              <a:ext cx="1013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系统调用接口</a:t>
              </a:r>
            </a:p>
          </p:txBody>
        </p:sp>
      </p:grpSp>
      <p:grpSp>
        <p:nvGrpSpPr>
          <p:cNvPr id="52" name="Group 28"/>
          <p:cNvGrpSpPr>
            <a:grpSpLocks/>
          </p:cNvGrpSpPr>
          <p:nvPr/>
        </p:nvGrpSpPr>
        <p:grpSpPr bwMode="auto">
          <a:xfrm>
            <a:off x="6397625" y="5743846"/>
            <a:ext cx="2182812" cy="603738"/>
            <a:chOff x="4004" y="2845"/>
            <a:chExt cx="1375" cy="412"/>
          </a:xfrm>
        </p:grpSpPr>
        <p:sp>
          <p:nvSpPr>
            <p:cNvPr id="54" name="Line 22"/>
            <p:cNvSpPr>
              <a:spLocks noChangeShapeType="1"/>
            </p:cNvSpPr>
            <p:nvPr/>
          </p:nvSpPr>
          <p:spPr bwMode="auto">
            <a:xfrm rot="5400000">
              <a:off x="4201" y="2845"/>
              <a:ext cx="0" cy="394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5" name="Text Box 24"/>
            <p:cNvSpPr txBox="1">
              <a:spLocks noChangeArrowheads="1"/>
            </p:cNvSpPr>
            <p:nvPr/>
          </p:nvSpPr>
          <p:spPr bwMode="auto">
            <a:xfrm>
              <a:off x="4366" y="2845"/>
              <a:ext cx="101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系统地址空间</a:t>
              </a:r>
            </a:p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中的协议软件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63563" y="3553097"/>
            <a:ext cx="5810250" cy="3113943"/>
            <a:chOff x="563563" y="3553097"/>
            <a:chExt cx="5810250" cy="3113943"/>
          </a:xfrm>
        </p:grpSpPr>
        <p:sp>
          <p:nvSpPr>
            <p:cNvPr id="34" name="Rectangle 3"/>
            <p:cNvSpPr>
              <a:spLocks noChangeArrowheads="1"/>
            </p:cNvSpPr>
            <p:nvPr/>
          </p:nvSpPr>
          <p:spPr bwMode="auto">
            <a:xfrm>
              <a:off x="563563" y="3553097"/>
              <a:ext cx="5810250" cy="311394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5" name="Oval 4"/>
            <p:cNvSpPr>
              <a:spLocks noChangeArrowheads="1"/>
            </p:cNvSpPr>
            <p:nvPr/>
          </p:nvSpPr>
          <p:spPr bwMode="auto">
            <a:xfrm>
              <a:off x="831851" y="3747996"/>
              <a:ext cx="1430338" cy="681403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3333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应用程序 </a:t>
              </a:r>
              <a:r>
                <a:rPr kumimoji="1" lang="en-US" altLang="zh-CN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36" name="Oval 5"/>
            <p:cNvSpPr>
              <a:spLocks noChangeArrowheads="1"/>
            </p:cNvSpPr>
            <p:nvPr/>
          </p:nvSpPr>
          <p:spPr bwMode="auto">
            <a:xfrm>
              <a:off x="2530475" y="3747996"/>
              <a:ext cx="1430338" cy="681403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3333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应用程序 </a:t>
              </a:r>
              <a:r>
                <a:rPr kumimoji="1" lang="en-US" altLang="zh-CN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4675188" y="3747996"/>
              <a:ext cx="1430337" cy="681403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3333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应用程序 </a:t>
              </a:r>
              <a:r>
                <a:rPr kumimoji="1" lang="en-US" altLang="zh-CN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</a:t>
              </a:r>
            </a:p>
          </p:txBody>
        </p:sp>
        <p:sp>
          <p:nvSpPr>
            <p:cNvPr id="38" name="Text Box 7"/>
            <p:cNvSpPr txBox="1">
              <a:spLocks noChangeArrowheads="1"/>
            </p:cNvSpPr>
            <p:nvPr/>
          </p:nvSpPr>
          <p:spPr bwMode="auto">
            <a:xfrm>
              <a:off x="4049713" y="3739203"/>
              <a:ext cx="453970" cy="5469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954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…</a:t>
              </a:r>
            </a:p>
          </p:txBody>
        </p:sp>
        <p:sp>
          <p:nvSpPr>
            <p:cNvPr id="39" name="Line 8"/>
            <p:cNvSpPr>
              <a:spLocks noChangeShapeType="1"/>
            </p:cNvSpPr>
            <p:nvPr/>
          </p:nvSpPr>
          <p:spPr bwMode="auto">
            <a:xfrm>
              <a:off x="563563" y="5110802"/>
              <a:ext cx="5810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0" name="Rectangle 9"/>
            <p:cNvSpPr>
              <a:spLocks noChangeArrowheads="1"/>
            </p:cNvSpPr>
            <p:nvPr/>
          </p:nvSpPr>
          <p:spPr bwMode="auto">
            <a:xfrm>
              <a:off x="585788" y="5128388"/>
              <a:ext cx="5770562" cy="359019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1" name="Line 10"/>
            <p:cNvSpPr>
              <a:spLocks noChangeShapeType="1"/>
            </p:cNvSpPr>
            <p:nvPr/>
          </p:nvSpPr>
          <p:spPr bwMode="auto">
            <a:xfrm>
              <a:off x="563563" y="5499128"/>
              <a:ext cx="5810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2" name="Text Box 11"/>
            <p:cNvSpPr txBox="1">
              <a:spLocks noChangeArrowheads="1"/>
            </p:cNvSpPr>
            <p:nvPr/>
          </p:nvSpPr>
          <p:spPr bwMode="auto">
            <a:xfrm>
              <a:off x="1860551" y="5138644"/>
              <a:ext cx="3031599" cy="376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由应用程序调用的系统函数</a:t>
              </a:r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>
              <a:off x="1546225" y="4429398"/>
              <a:ext cx="0" cy="681404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3244850" y="4429398"/>
              <a:ext cx="0" cy="681404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5" name="Line 14"/>
            <p:cNvSpPr>
              <a:spLocks noChangeShapeType="1"/>
            </p:cNvSpPr>
            <p:nvPr/>
          </p:nvSpPr>
          <p:spPr bwMode="auto">
            <a:xfrm>
              <a:off x="5391149" y="4429398"/>
              <a:ext cx="0" cy="681404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>
              <a:off x="1905000" y="4429398"/>
              <a:ext cx="1339850" cy="681404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7" name="Line 16"/>
            <p:cNvSpPr>
              <a:spLocks noChangeShapeType="1"/>
            </p:cNvSpPr>
            <p:nvPr/>
          </p:nvSpPr>
          <p:spPr bwMode="auto">
            <a:xfrm flipH="1">
              <a:off x="3355975" y="4397160"/>
              <a:ext cx="1595438" cy="719504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8" name="Line 17"/>
            <p:cNvSpPr>
              <a:spLocks noChangeShapeType="1"/>
            </p:cNvSpPr>
            <p:nvPr/>
          </p:nvSpPr>
          <p:spPr bwMode="auto">
            <a:xfrm flipH="1">
              <a:off x="1587500" y="4230107"/>
              <a:ext cx="3140075" cy="860181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9" name="Line 18"/>
            <p:cNvSpPr>
              <a:spLocks noChangeShapeType="1"/>
            </p:cNvSpPr>
            <p:nvPr/>
          </p:nvSpPr>
          <p:spPr bwMode="auto">
            <a:xfrm>
              <a:off x="3635375" y="4410348"/>
              <a:ext cx="701675" cy="690196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3" name="Text Box 25"/>
            <p:cNvSpPr txBox="1">
              <a:spLocks noChangeArrowheads="1"/>
            </p:cNvSpPr>
            <p:nvPr/>
          </p:nvSpPr>
          <p:spPr bwMode="auto">
            <a:xfrm>
              <a:off x="1284288" y="5836168"/>
              <a:ext cx="4160626" cy="376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包括 </a:t>
              </a:r>
              <a:r>
                <a:rPr kumimoji="1" lang="en-US" altLang="zh-CN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TCP/IP </a:t>
              </a:r>
              <a:r>
                <a:rPr kumimoji="1" lang="zh-CN" altLang="en-US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协议软件的操作系统内核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545269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系统调用和应用编程接口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579554" cy="491663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应用编程接口 </a:t>
            </a:r>
            <a:r>
              <a:rPr lang="en-US" altLang="zh-CN" dirty="0"/>
              <a:t>API (Application Programming Interface)</a:t>
            </a:r>
            <a:endParaRPr lang="zh-CN" altLang="en-US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 smtClean="0"/>
              <a:t>应用</a:t>
            </a:r>
            <a:r>
              <a:rPr lang="zh-CN" altLang="en-US" sz="1800" dirty="0"/>
              <a:t>进程的控制权和操作系统的控制权进行转换</a:t>
            </a:r>
            <a:r>
              <a:rPr lang="zh-CN" altLang="en-US" sz="1800" dirty="0" smtClean="0"/>
              <a:t>的接口</a:t>
            </a:r>
            <a:endParaRPr lang="en-US" altLang="zh-CN" sz="1800" dirty="0" smtClean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当某个应用进程启动系统调用时，控制权就从应用进程传递给了系统调用</a:t>
            </a:r>
            <a:r>
              <a:rPr lang="zh-CN" altLang="en-US" sz="1600" dirty="0" smtClean="0"/>
              <a:t>接口</a:t>
            </a:r>
            <a:endParaRPr lang="zh-CN" altLang="en-US" sz="1600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此接口再将控制权传递给计算机的</a:t>
            </a:r>
            <a:r>
              <a:rPr lang="zh-CN" altLang="en-US" sz="1600" dirty="0" smtClean="0"/>
              <a:t>操作系统</a:t>
            </a:r>
            <a:r>
              <a:rPr lang="zh-CN" altLang="en-US" sz="1600" dirty="0"/>
              <a:t>，</a:t>
            </a:r>
            <a:r>
              <a:rPr lang="zh-CN" altLang="en-US" sz="1600" dirty="0" smtClean="0"/>
              <a:t>操作系统</a:t>
            </a:r>
            <a:r>
              <a:rPr lang="zh-CN" altLang="en-US" sz="1600" dirty="0"/>
              <a:t>将此调用转给某个内部过程，并执行所请求的</a:t>
            </a:r>
            <a:r>
              <a:rPr lang="zh-CN" altLang="en-US" sz="1600" dirty="0" smtClean="0"/>
              <a:t>操作</a:t>
            </a:r>
            <a:endParaRPr lang="zh-CN" altLang="en-US" sz="1600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内部过程一旦执行完毕，控制权就又通过系统调用接口返回给应用</a:t>
            </a:r>
            <a:r>
              <a:rPr lang="zh-CN" altLang="en-US" sz="1600" dirty="0" smtClean="0"/>
              <a:t>进程</a:t>
            </a:r>
            <a:endParaRPr lang="en-US" altLang="zh-CN" sz="1600" dirty="0" smtClean="0"/>
          </a:p>
          <a:p>
            <a:pPr>
              <a:spcBef>
                <a:spcPts val="0"/>
              </a:spcBef>
            </a:pPr>
            <a:r>
              <a:rPr lang="zh-CN" altLang="en-US" dirty="0"/>
              <a:t>几种应用编程接口 </a:t>
            </a:r>
            <a:r>
              <a:rPr lang="en-US" altLang="zh-CN" dirty="0"/>
              <a:t>API 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套接字接口 </a:t>
            </a:r>
            <a:r>
              <a:rPr lang="en-US" altLang="zh-CN" sz="1800" dirty="0"/>
              <a:t>(socket interface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Berkeley </a:t>
            </a:r>
            <a:r>
              <a:rPr lang="en-US" altLang="zh-CN" sz="1800" dirty="0"/>
              <a:t>UNIX </a:t>
            </a:r>
            <a:r>
              <a:rPr lang="zh-CN" altLang="en-US" sz="1800" dirty="0"/>
              <a:t>操作系统</a:t>
            </a:r>
            <a:r>
              <a:rPr lang="zh-CN" altLang="en-US" sz="1800" dirty="0" smtClean="0"/>
              <a:t>定义的一</a:t>
            </a:r>
            <a:r>
              <a:rPr lang="zh-CN" altLang="en-US" sz="1800" dirty="0"/>
              <a:t>种 </a:t>
            </a:r>
            <a:r>
              <a:rPr lang="en-US" altLang="zh-CN" sz="1800" dirty="0" smtClean="0"/>
              <a:t>API</a:t>
            </a:r>
            <a:endParaRPr lang="zh-CN" altLang="en-US" sz="1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/>
              <a:t>Windows </a:t>
            </a:r>
            <a:r>
              <a:rPr lang="en-US" altLang="zh-CN" sz="1800" dirty="0" smtClean="0"/>
              <a:t>Socket</a:t>
            </a:r>
            <a:r>
              <a:rPr lang="zh-CN" altLang="en-US" sz="1800" dirty="0" smtClean="0"/>
              <a:t>：微软在</a:t>
            </a:r>
            <a:r>
              <a:rPr lang="zh-CN" altLang="en-US" sz="1800" dirty="0"/>
              <a:t>其操作系统中采用了套接字</a:t>
            </a:r>
            <a:r>
              <a:rPr lang="zh-CN" altLang="en-US" sz="1800" dirty="0" smtClean="0"/>
              <a:t>接口</a:t>
            </a:r>
            <a:r>
              <a:rPr lang="en-US" altLang="zh-CN" sz="1800" dirty="0" smtClean="0"/>
              <a:t>API</a:t>
            </a:r>
            <a:r>
              <a:rPr lang="zh-CN" altLang="en-US" sz="1800" dirty="0"/>
              <a:t>，形成了一个稍有不同的 </a:t>
            </a:r>
            <a:r>
              <a:rPr lang="en-US" altLang="zh-CN" sz="1800" dirty="0" smtClean="0"/>
              <a:t>API</a:t>
            </a:r>
            <a:endParaRPr lang="zh-CN" altLang="en-US" sz="1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/>
              <a:t>TLI (Transport Layer Interface) 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AT&amp;T </a:t>
            </a:r>
            <a:r>
              <a:rPr lang="zh-CN" altLang="en-US" sz="1800" dirty="0"/>
              <a:t>为其 </a:t>
            </a:r>
            <a:r>
              <a:rPr lang="en-US" altLang="zh-CN" sz="1800" dirty="0"/>
              <a:t>UNIX </a:t>
            </a:r>
            <a:r>
              <a:rPr lang="zh-CN" altLang="en-US" sz="1800" dirty="0"/>
              <a:t>系统 </a:t>
            </a:r>
            <a:r>
              <a:rPr lang="en-US" altLang="zh-CN" sz="1800" dirty="0"/>
              <a:t>V </a:t>
            </a:r>
            <a:r>
              <a:rPr lang="zh-CN" altLang="en-US" sz="1800" dirty="0" smtClean="0"/>
              <a:t>定义的一</a:t>
            </a:r>
            <a:r>
              <a:rPr lang="zh-CN" altLang="en-US" sz="1800" dirty="0"/>
              <a:t>种 </a:t>
            </a:r>
            <a:r>
              <a:rPr lang="en-US" altLang="zh-CN" sz="1800" dirty="0" smtClean="0"/>
              <a:t>API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6999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系统调用和应用编程接口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579554" cy="69733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应用进程通过套接字接入到</a:t>
            </a:r>
            <a:r>
              <a:rPr lang="zh-CN" altLang="en-US" dirty="0" smtClean="0"/>
              <a:t>网络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grpSp>
        <p:nvGrpSpPr>
          <p:cNvPr id="79" name="组合 78"/>
          <p:cNvGrpSpPr/>
          <p:nvPr/>
        </p:nvGrpSpPr>
        <p:grpSpPr>
          <a:xfrm>
            <a:off x="227159" y="2513014"/>
            <a:ext cx="8459641" cy="2960323"/>
            <a:chOff x="39019" y="1833746"/>
            <a:chExt cx="9052868" cy="3159369"/>
          </a:xfrm>
        </p:grpSpPr>
        <p:sp>
          <p:nvSpPr>
            <p:cNvPr id="80" name="AutoShape 71"/>
            <p:cNvSpPr>
              <a:spLocks noChangeArrowheads="1"/>
            </p:cNvSpPr>
            <p:nvPr/>
          </p:nvSpPr>
          <p:spPr bwMode="auto">
            <a:xfrm>
              <a:off x="1413150" y="2066743"/>
              <a:ext cx="468312" cy="1222131"/>
            </a:xfrm>
            <a:prstGeom prst="upArrow">
              <a:avLst>
                <a:gd name="adj1" fmla="val 50000"/>
                <a:gd name="adj2" fmla="val 70678"/>
              </a:avLst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b="1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81" name="Object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4896619"/>
                </p:ext>
              </p:extLst>
            </p:nvPr>
          </p:nvGraphicFramePr>
          <p:xfrm>
            <a:off x="4153175" y="2918130"/>
            <a:ext cx="3076575" cy="20749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7" name="VISIO" r:id="rId4" imgW="1687068" imgH="964692" progId="Visio.Drawing.11">
                    <p:embed/>
                  </p:oleObj>
                </mc:Choice>
                <mc:Fallback>
                  <p:oleObj name="VISIO" r:id="rId4" imgW="1687068" imgH="964692" progId="Visio.Drawing.11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3175" y="2918130"/>
                          <a:ext cx="3076575" cy="20749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" name="Rectangle 73"/>
            <p:cNvSpPr>
              <a:spLocks noChangeArrowheads="1"/>
            </p:cNvSpPr>
            <p:nvPr/>
          </p:nvSpPr>
          <p:spPr bwMode="auto">
            <a:xfrm>
              <a:off x="2287862" y="2677809"/>
              <a:ext cx="1752600" cy="67114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3333CC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46" b="1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应用进程</a:t>
              </a:r>
            </a:p>
          </p:txBody>
        </p:sp>
        <p:sp>
          <p:nvSpPr>
            <p:cNvPr id="83" name="Rectangle 74"/>
            <p:cNvSpPr>
              <a:spLocks noChangeArrowheads="1"/>
            </p:cNvSpPr>
            <p:nvPr/>
          </p:nvSpPr>
          <p:spPr bwMode="auto">
            <a:xfrm>
              <a:off x="2287862" y="3779777"/>
              <a:ext cx="1752600" cy="10374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3333CC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3000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1846" b="1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3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46" b="1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TCP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1846" b="1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4" name="Line 75"/>
            <p:cNvSpPr>
              <a:spLocks noChangeShapeType="1"/>
            </p:cNvSpPr>
            <p:nvPr/>
          </p:nvSpPr>
          <p:spPr bwMode="auto">
            <a:xfrm>
              <a:off x="4040462" y="4204740"/>
              <a:ext cx="3309938" cy="732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b="1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85" name="Group 76"/>
            <p:cNvGrpSpPr>
              <a:grpSpLocks/>
            </p:cNvGrpSpPr>
            <p:nvPr/>
          </p:nvGrpSpPr>
          <p:grpSpPr bwMode="auto">
            <a:xfrm>
              <a:off x="2870476" y="2230866"/>
              <a:ext cx="587375" cy="594946"/>
              <a:chOff x="921" y="2412"/>
              <a:chExt cx="284" cy="265"/>
            </a:xfrm>
          </p:grpSpPr>
          <p:grpSp>
            <p:nvGrpSpPr>
              <p:cNvPr id="125" name="Group 77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139" name="Freeform 78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215" b="1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0" name="Freeform 79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215" b="1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1" name="Freeform 80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215" b="1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2" name="Freeform 81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215" b="1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3" name="Rectangle 82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215" b="1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4" name="Rectangle 83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215" b="1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5" name="Rectangle 84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215" b="1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6" name="Line 85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215" b="1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147" name="Group 86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148" name="Freeform 87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215" b="1" i="0" u="none" strike="noStrike" kern="0" cap="none" spc="0" normalizeH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49" name="Freeform 88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215" b="1" i="0" u="none" strike="noStrike" kern="0" cap="none" spc="0" normalizeH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50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215" b="1" i="0" u="none" strike="noStrike" kern="0" cap="none" spc="0" normalizeH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  <p:grpSp>
            <p:nvGrpSpPr>
              <p:cNvPr id="126" name="Group 90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127" name="Freeform 91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215" b="1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28" name="Freeform 92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215" b="1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29" name="Freeform 93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215" b="1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30" name="Freeform 94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215" b="1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31" name="Rectangle 95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215" b="1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32" name="Rectangle 96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215" b="1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33" name="Rectangle 97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215" b="1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34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215" b="1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135" name="Group 99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136" name="Freeform 100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215" b="1" i="0" u="none" strike="noStrike" kern="0" cap="none" spc="0" normalizeH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37" name="Freeform 101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215" b="1" i="0" u="none" strike="noStrike" kern="0" cap="none" spc="0" normalizeH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38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215" b="1" i="0" u="none" strike="noStrike" kern="0" cap="none" spc="0" normalizeH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</p:grpSp>
        <p:sp>
          <p:nvSpPr>
            <p:cNvPr id="86" name="Text Box 103"/>
            <p:cNvSpPr txBox="1">
              <a:spLocks noChangeArrowheads="1"/>
            </p:cNvSpPr>
            <p:nvPr/>
          </p:nvSpPr>
          <p:spPr bwMode="auto">
            <a:xfrm>
              <a:off x="39019" y="2315858"/>
              <a:ext cx="1433812" cy="7048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46" b="1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由应用程序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46" b="1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控制</a:t>
              </a:r>
            </a:p>
          </p:txBody>
        </p:sp>
        <p:sp>
          <p:nvSpPr>
            <p:cNvPr id="87" name="Text Box 104"/>
            <p:cNvSpPr txBox="1">
              <a:spLocks noChangeArrowheads="1"/>
            </p:cNvSpPr>
            <p:nvPr/>
          </p:nvSpPr>
          <p:spPr bwMode="auto">
            <a:xfrm>
              <a:off x="5104086" y="3331369"/>
              <a:ext cx="1234298" cy="523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585" b="1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互联网</a:t>
              </a:r>
            </a:p>
          </p:txBody>
        </p:sp>
        <p:sp>
          <p:nvSpPr>
            <p:cNvPr id="88" name="Text Box 105"/>
            <p:cNvSpPr txBox="1">
              <a:spLocks noChangeArrowheads="1"/>
            </p:cNvSpPr>
            <p:nvPr/>
          </p:nvSpPr>
          <p:spPr bwMode="auto">
            <a:xfrm>
              <a:off x="39019" y="3842789"/>
              <a:ext cx="1433812" cy="7048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46" b="1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由操作系统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46" b="1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控制</a:t>
              </a:r>
            </a:p>
          </p:txBody>
        </p:sp>
        <p:sp>
          <p:nvSpPr>
            <p:cNvPr id="89" name="Text Box 106"/>
            <p:cNvSpPr txBox="1">
              <a:spLocks noChangeArrowheads="1"/>
            </p:cNvSpPr>
            <p:nvPr/>
          </p:nvSpPr>
          <p:spPr bwMode="auto">
            <a:xfrm>
              <a:off x="2802212" y="1836678"/>
              <a:ext cx="689410" cy="401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46" b="1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客户</a:t>
              </a:r>
            </a:p>
          </p:txBody>
        </p:sp>
        <p:sp>
          <p:nvSpPr>
            <p:cNvPr id="90" name="Text Box 107"/>
            <p:cNvSpPr txBox="1">
              <a:spLocks noChangeArrowheads="1"/>
            </p:cNvSpPr>
            <p:nvPr/>
          </p:nvSpPr>
          <p:spPr bwMode="auto">
            <a:xfrm>
              <a:off x="7698062" y="1833746"/>
              <a:ext cx="937543" cy="401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46" b="1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服务器</a:t>
              </a:r>
            </a:p>
          </p:txBody>
        </p:sp>
        <p:sp>
          <p:nvSpPr>
            <p:cNvPr id="91" name="Rectangle 108"/>
            <p:cNvSpPr>
              <a:spLocks noChangeArrowheads="1"/>
            </p:cNvSpPr>
            <p:nvPr/>
          </p:nvSpPr>
          <p:spPr bwMode="auto">
            <a:xfrm>
              <a:off x="2694262" y="3299130"/>
              <a:ext cx="939800" cy="539262"/>
            </a:xfrm>
            <a:prstGeom prst="rect">
              <a:avLst/>
            </a:prstGeom>
            <a:solidFill>
              <a:srgbClr val="FF99CC"/>
            </a:solidFill>
            <a:ln w="2857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46" b="1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套接字</a:t>
              </a:r>
            </a:p>
          </p:txBody>
        </p:sp>
        <p:sp>
          <p:nvSpPr>
            <p:cNvPr id="92" name="Rectangle 109"/>
            <p:cNvSpPr>
              <a:spLocks noChangeArrowheads="1"/>
            </p:cNvSpPr>
            <p:nvPr/>
          </p:nvSpPr>
          <p:spPr bwMode="auto">
            <a:xfrm>
              <a:off x="7337700" y="3798826"/>
              <a:ext cx="1754187" cy="1037492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rgbClr val="3333CC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3000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1846" b="1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3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46" b="1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TCP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3000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1846" b="1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3" name="Rectangle 110"/>
            <p:cNvSpPr>
              <a:spLocks noChangeArrowheads="1"/>
            </p:cNvSpPr>
            <p:nvPr/>
          </p:nvSpPr>
          <p:spPr bwMode="auto">
            <a:xfrm>
              <a:off x="7337700" y="2677809"/>
              <a:ext cx="1754187" cy="671146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rgbClr val="3333CC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46" b="1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应用进程</a:t>
              </a:r>
            </a:p>
          </p:txBody>
        </p:sp>
        <p:sp>
          <p:nvSpPr>
            <p:cNvPr id="94" name="Rectangle 111"/>
            <p:cNvSpPr>
              <a:spLocks noChangeArrowheads="1"/>
            </p:cNvSpPr>
            <p:nvPr/>
          </p:nvSpPr>
          <p:spPr bwMode="auto">
            <a:xfrm>
              <a:off x="7745687" y="3299130"/>
              <a:ext cx="938213" cy="539262"/>
            </a:xfrm>
            <a:prstGeom prst="rect">
              <a:avLst/>
            </a:prstGeom>
            <a:solidFill>
              <a:srgbClr val="FF99CC"/>
            </a:solidFill>
            <a:ln w="28575" algn="ctr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46" b="1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套接字</a:t>
              </a:r>
            </a:p>
          </p:txBody>
        </p:sp>
        <p:grpSp>
          <p:nvGrpSpPr>
            <p:cNvPr id="95" name="Group 112"/>
            <p:cNvGrpSpPr>
              <a:grpSpLocks/>
            </p:cNvGrpSpPr>
            <p:nvPr/>
          </p:nvGrpSpPr>
          <p:grpSpPr bwMode="auto">
            <a:xfrm>
              <a:off x="7921901" y="2230866"/>
              <a:ext cx="587375" cy="594946"/>
              <a:chOff x="921" y="2412"/>
              <a:chExt cx="284" cy="265"/>
            </a:xfrm>
          </p:grpSpPr>
          <p:grpSp>
            <p:nvGrpSpPr>
              <p:cNvPr id="99" name="Group 113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113" name="Freeform 114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215" b="1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4" name="Freeform 115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215" b="1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5" name="Freeform 116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215" b="1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6" name="Freeform 117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215" b="1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7" name="Rectangle 118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215" b="1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8" name="Rectangle 119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215" b="1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9" name="Rectangle 120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215" b="1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20" name="Line 121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215" b="1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121" name="Group 122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122" name="Freeform 123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215" b="1" i="0" u="none" strike="noStrike" kern="0" cap="none" spc="0" normalizeH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3" name="Freeform 124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215" b="1" i="0" u="none" strike="noStrike" kern="0" cap="none" spc="0" normalizeH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4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215" b="1" i="0" u="none" strike="noStrike" kern="0" cap="none" spc="0" normalizeH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  <p:grpSp>
            <p:nvGrpSpPr>
              <p:cNvPr id="100" name="Group 126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101" name="Freeform 127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215" b="1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2" name="Freeform 128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215" b="1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3" name="Freeform 129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215" b="1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4" name="Freeform 130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215" b="1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5" name="Rectangle 131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215" b="1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6" name="Rectangle 132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215" b="1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7" name="Rectangle 133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215" b="1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8" name="Line 134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215" b="1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109" name="Group 135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110" name="Freeform 136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215" b="1" i="0" u="none" strike="noStrike" kern="0" cap="none" spc="0" normalizeH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1" name="Freeform 137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215" b="1" i="0" u="none" strike="noStrike" kern="0" cap="none" spc="0" normalizeH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2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215" b="1" i="0" u="none" strike="noStrike" kern="0" cap="none" spc="0" normalizeH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</p:grpSp>
        <p:sp>
          <p:nvSpPr>
            <p:cNvPr id="96" name="Line 139"/>
            <p:cNvSpPr>
              <a:spLocks noChangeShapeType="1"/>
            </p:cNvSpPr>
            <p:nvPr/>
          </p:nvSpPr>
          <p:spPr bwMode="auto">
            <a:xfrm>
              <a:off x="101875" y="3798826"/>
              <a:ext cx="2249487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b="1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7" name="AutoShape 140"/>
            <p:cNvSpPr>
              <a:spLocks noChangeArrowheads="1"/>
            </p:cNvSpPr>
            <p:nvPr/>
          </p:nvSpPr>
          <p:spPr bwMode="auto">
            <a:xfrm flipV="1">
              <a:off x="1414737" y="3800292"/>
              <a:ext cx="469900" cy="1118088"/>
            </a:xfrm>
            <a:prstGeom prst="upArrow">
              <a:avLst>
                <a:gd name="adj1" fmla="val 50000"/>
                <a:gd name="adj2" fmla="val 64443"/>
              </a:avLst>
            </a:prstGeom>
            <a:solidFill>
              <a:srgbClr val="FFFF99"/>
            </a:solidFill>
            <a:ln w="9525" algn="ctr">
              <a:solidFill>
                <a:srgbClr val="3333CC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b="1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8" name="Line 141"/>
            <p:cNvSpPr>
              <a:spLocks noChangeShapeType="1"/>
            </p:cNvSpPr>
            <p:nvPr/>
          </p:nvSpPr>
          <p:spPr bwMode="auto">
            <a:xfrm>
              <a:off x="101876" y="3288872"/>
              <a:ext cx="2155825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b="1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2365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系统调用和应用编程接口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579554" cy="491663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 smtClean="0"/>
              <a:t>套接字的作用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当应用进程需要使用网络进行通信时就发出系统调用，请求操作系统为其创建“套接字”，以便把网络通信所需要的系统资源分配给该应用</a:t>
            </a:r>
            <a:r>
              <a:rPr lang="zh-CN" altLang="en-US" sz="1800" dirty="0" smtClean="0"/>
              <a:t>进程</a:t>
            </a:r>
            <a:endParaRPr lang="zh-CN" altLang="en-US" sz="1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操作系统为这些资源的总和用一个叫做套接字描述符的号码来表示，并把此号码返回给应用</a:t>
            </a:r>
            <a:r>
              <a:rPr lang="zh-CN" altLang="en-US" sz="1800" dirty="0" smtClean="0"/>
              <a:t>进程，应用</a:t>
            </a:r>
            <a:r>
              <a:rPr lang="zh-CN" altLang="en-US" sz="1800" dirty="0"/>
              <a:t>进程所进行的网络操作都必须使用这个</a:t>
            </a:r>
            <a:r>
              <a:rPr lang="zh-CN" altLang="en-US" sz="1800" dirty="0" smtClean="0"/>
              <a:t>号码</a:t>
            </a:r>
            <a:endParaRPr lang="zh-CN" altLang="en-US" sz="1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通信完毕后，应用进程通过一个关闭套接字的系统调用通知操作系统回收与该“号码”相关的所有</a:t>
            </a:r>
            <a:r>
              <a:rPr lang="zh-CN" altLang="en-US" sz="1800" dirty="0" smtClean="0"/>
              <a:t>资源</a:t>
            </a:r>
            <a:endParaRPr lang="en-US" altLang="zh-CN" sz="1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3905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系统调用和应用编程接口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579554" cy="67120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调用 </a:t>
            </a:r>
            <a:r>
              <a:rPr lang="en-US" altLang="zh-CN" dirty="0"/>
              <a:t>socket </a:t>
            </a:r>
            <a:r>
              <a:rPr lang="zh-CN" altLang="en-US" dirty="0"/>
              <a:t>创建套接</a:t>
            </a:r>
            <a:r>
              <a:rPr lang="zh-CN" altLang="en-US" dirty="0" smtClean="0"/>
              <a:t>字</a:t>
            </a:r>
            <a:endParaRPr lang="en-US" altLang="zh-CN" sz="1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grpSp>
        <p:nvGrpSpPr>
          <p:cNvPr id="83" name="组合 82"/>
          <p:cNvGrpSpPr/>
          <p:nvPr/>
        </p:nvGrpSpPr>
        <p:grpSpPr>
          <a:xfrm>
            <a:off x="701587" y="2256539"/>
            <a:ext cx="7740825" cy="4064529"/>
            <a:chOff x="462649" y="1434933"/>
            <a:chExt cx="8496300" cy="4574931"/>
          </a:xfrm>
        </p:grpSpPr>
        <p:sp>
          <p:nvSpPr>
            <p:cNvPr id="84" name="Rectangle 32"/>
            <p:cNvSpPr>
              <a:spLocks noChangeArrowheads="1"/>
            </p:cNvSpPr>
            <p:nvPr/>
          </p:nvSpPr>
          <p:spPr bwMode="auto">
            <a:xfrm>
              <a:off x="462649" y="1448122"/>
              <a:ext cx="8496300" cy="456174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85" name="Rectangle 4"/>
            <p:cNvSpPr>
              <a:spLocks noChangeArrowheads="1"/>
            </p:cNvSpPr>
            <p:nvPr/>
          </p:nvSpPr>
          <p:spPr bwMode="auto">
            <a:xfrm>
              <a:off x="997636" y="2531040"/>
              <a:ext cx="2679700" cy="278276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3333CC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86" name="Text Box 5"/>
            <p:cNvSpPr txBox="1">
              <a:spLocks noChangeArrowheads="1"/>
            </p:cNvSpPr>
            <p:nvPr/>
          </p:nvSpPr>
          <p:spPr bwMode="auto">
            <a:xfrm>
              <a:off x="798668" y="1919975"/>
              <a:ext cx="3031599" cy="660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46" b="1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套接字描述符表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46" b="1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（每一个进程一个描述符）</a:t>
              </a:r>
            </a:p>
          </p:txBody>
        </p:sp>
        <p:sp>
          <p:nvSpPr>
            <p:cNvPr id="87" name="Line 6"/>
            <p:cNvSpPr>
              <a:spLocks noChangeShapeType="1"/>
            </p:cNvSpPr>
            <p:nvPr/>
          </p:nvSpPr>
          <p:spPr bwMode="auto">
            <a:xfrm>
              <a:off x="997636" y="2917901"/>
              <a:ext cx="2679700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88" name="Line 7"/>
            <p:cNvSpPr>
              <a:spLocks noChangeShapeType="1"/>
            </p:cNvSpPr>
            <p:nvPr/>
          </p:nvSpPr>
          <p:spPr bwMode="auto">
            <a:xfrm>
              <a:off x="997636" y="3304762"/>
              <a:ext cx="2679700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89" name="Line 8"/>
            <p:cNvSpPr>
              <a:spLocks noChangeShapeType="1"/>
            </p:cNvSpPr>
            <p:nvPr/>
          </p:nvSpPr>
          <p:spPr bwMode="auto">
            <a:xfrm>
              <a:off x="997636" y="3691624"/>
              <a:ext cx="2679700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0" name="Line 9"/>
            <p:cNvSpPr>
              <a:spLocks noChangeShapeType="1"/>
            </p:cNvSpPr>
            <p:nvPr/>
          </p:nvSpPr>
          <p:spPr bwMode="auto">
            <a:xfrm>
              <a:off x="997636" y="4078485"/>
              <a:ext cx="2679700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1" name="Line 10"/>
            <p:cNvSpPr>
              <a:spLocks noChangeShapeType="1"/>
            </p:cNvSpPr>
            <p:nvPr/>
          </p:nvSpPr>
          <p:spPr bwMode="auto">
            <a:xfrm>
              <a:off x="997636" y="4465347"/>
              <a:ext cx="2679700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2" name="Text Box 11"/>
            <p:cNvSpPr txBox="1">
              <a:spLocks noChangeArrowheads="1"/>
            </p:cNvSpPr>
            <p:nvPr/>
          </p:nvSpPr>
          <p:spPr bwMode="auto">
            <a:xfrm>
              <a:off x="591238" y="2498435"/>
              <a:ext cx="553357" cy="1938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46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0</a:t>
              </a:r>
              <a:r>
                <a:rPr kumimoji="0" lang="zh-CN" altLang="en-US" sz="1846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：</a:t>
              </a:r>
            </a:p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46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1</a:t>
              </a:r>
              <a:r>
                <a:rPr kumimoji="0" lang="zh-CN" altLang="en-US" sz="1846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：</a:t>
              </a:r>
            </a:p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46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2</a:t>
              </a:r>
              <a:r>
                <a:rPr kumimoji="0" lang="zh-CN" altLang="en-US" sz="1846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：</a:t>
              </a:r>
            </a:p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46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3</a:t>
              </a:r>
              <a:r>
                <a:rPr kumimoji="0" lang="zh-CN" altLang="en-US" sz="1846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：</a:t>
              </a:r>
            </a:p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46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4</a:t>
              </a:r>
              <a:r>
                <a:rPr kumimoji="0" lang="zh-CN" altLang="en-US" sz="1846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：</a:t>
              </a:r>
            </a:p>
          </p:txBody>
        </p:sp>
        <p:sp>
          <p:nvSpPr>
            <p:cNvPr id="93" name="Line 13"/>
            <p:cNvSpPr>
              <a:spLocks noChangeShapeType="1"/>
            </p:cNvSpPr>
            <p:nvPr/>
          </p:nvSpPr>
          <p:spPr bwMode="auto">
            <a:xfrm>
              <a:off x="2300974" y="2731797"/>
              <a:ext cx="168275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4" name="Oval 14"/>
            <p:cNvSpPr>
              <a:spLocks noChangeArrowheads="1"/>
            </p:cNvSpPr>
            <p:nvPr/>
          </p:nvSpPr>
          <p:spPr bwMode="auto">
            <a:xfrm>
              <a:off x="2232712" y="2649737"/>
              <a:ext cx="152400" cy="153865"/>
            </a:xfrm>
            <a:prstGeom prst="ellipse">
              <a:avLst/>
            </a:prstGeom>
            <a:solidFill>
              <a:srgbClr val="3333CC"/>
            </a:solidFill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5" name="Rectangle 15"/>
            <p:cNvSpPr>
              <a:spLocks noChangeArrowheads="1"/>
            </p:cNvSpPr>
            <p:nvPr/>
          </p:nvSpPr>
          <p:spPr bwMode="auto">
            <a:xfrm>
              <a:off x="5896661" y="2531039"/>
              <a:ext cx="2679700" cy="324729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3333CC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6" name="Rectangle 16"/>
            <p:cNvSpPr>
              <a:spLocks noChangeArrowheads="1"/>
            </p:cNvSpPr>
            <p:nvPr/>
          </p:nvSpPr>
          <p:spPr bwMode="auto">
            <a:xfrm>
              <a:off x="5906187" y="3304763"/>
              <a:ext cx="2667000" cy="1538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7" name="Line 17"/>
            <p:cNvSpPr>
              <a:spLocks noChangeShapeType="1"/>
            </p:cNvSpPr>
            <p:nvPr/>
          </p:nvSpPr>
          <p:spPr bwMode="auto">
            <a:xfrm>
              <a:off x="5896661" y="2917901"/>
              <a:ext cx="2679700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8" name="Line 18"/>
            <p:cNvSpPr>
              <a:spLocks noChangeShapeType="1"/>
            </p:cNvSpPr>
            <p:nvPr/>
          </p:nvSpPr>
          <p:spPr bwMode="auto">
            <a:xfrm>
              <a:off x="5896661" y="3304762"/>
              <a:ext cx="2679700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9" name="Line 19"/>
            <p:cNvSpPr>
              <a:spLocks noChangeShapeType="1"/>
            </p:cNvSpPr>
            <p:nvPr/>
          </p:nvSpPr>
          <p:spPr bwMode="auto">
            <a:xfrm>
              <a:off x="5896661" y="3691624"/>
              <a:ext cx="2679700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00" name="Line 20"/>
            <p:cNvSpPr>
              <a:spLocks noChangeShapeType="1"/>
            </p:cNvSpPr>
            <p:nvPr/>
          </p:nvSpPr>
          <p:spPr bwMode="auto">
            <a:xfrm>
              <a:off x="5896661" y="4078485"/>
              <a:ext cx="2679700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01" name="Line 21"/>
            <p:cNvSpPr>
              <a:spLocks noChangeShapeType="1"/>
            </p:cNvSpPr>
            <p:nvPr/>
          </p:nvSpPr>
          <p:spPr bwMode="auto">
            <a:xfrm>
              <a:off x="5896661" y="4465347"/>
              <a:ext cx="2679700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02" name="Line 22"/>
            <p:cNvSpPr>
              <a:spLocks noChangeShapeType="1"/>
            </p:cNvSpPr>
            <p:nvPr/>
          </p:nvSpPr>
          <p:spPr bwMode="auto">
            <a:xfrm>
              <a:off x="5896661" y="4850743"/>
              <a:ext cx="2679700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03" name="Line 24"/>
            <p:cNvSpPr>
              <a:spLocks noChangeShapeType="1"/>
            </p:cNvSpPr>
            <p:nvPr/>
          </p:nvSpPr>
          <p:spPr bwMode="auto">
            <a:xfrm>
              <a:off x="2300974" y="3120124"/>
              <a:ext cx="168275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04" name="Oval 25"/>
            <p:cNvSpPr>
              <a:spLocks noChangeArrowheads="1"/>
            </p:cNvSpPr>
            <p:nvPr/>
          </p:nvSpPr>
          <p:spPr bwMode="auto">
            <a:xfrm>
              <a:off x="2232712" y="3039528"/>
              <a:ext cx="152400" cy="152400"/>
            </a:xfrm>
            <a:prstGeom prst="ellipse">
              <a:avLst/>
            </a:prstGeom>
            <a:solidFill>
              <a:srgbClr val="3333CC"/>
            </a:solidFill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05" name="Line 27"/>
            <p:cNvSpPr>
              <a:spLocks noChangeShapeType="1"/>
            </p:cNvSpPr>
            <p:nvPr/>
          </p:nvSpPr>
          <p:spPr bwMode="auto">
            <a:xfrm>
              <a:off x="2300974" y="3511382"/>
              <a:ext cx="168275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06" name="Oval 28"/>
            <p:cNvSpPr>
              <a:spLocks noChangeArrowheads="1"/>
            </p:cNvSpPr>
            <p:nvPr/>
          </p:nvSpPr>
          <p:spPr bwMode="auto">
            <a:xfrm>
              <a:off x="2232712" y="3429321"/>
              <a:ext cx="152400" cy="153865"/>
            </a:xfrm>
            <a:prstGeom prst="ellipse">
              <a:avLst/>
            </a:prstGeom>
            <a:solidFill>
              <a:srgbClr val="3333CC"/>
            </a:solidFill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07" name="Line 30"/>
            <p:cNvSpPr>
              <a:spLocks noChangeShapeType="1"/>
            </p:cNvSpPr>
            <p:nvPr/>
          </p:nvSpPr>
          <p:spPr bwMode="auto">
            <a:xfrm>
              <a:off x="2300974" y="3901174"/>
              <a:ext cx="168275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08" name="Oval 31"/>
            <p:cNvSpPr>
              <a:spLocks noChangeArrowheads="1"/>
            </p:cNvSpPr>
            <p:nvPr/>
          </p:nvSpPr>
          <p:spPr bwMode="auto">
            <a:xfrm>
              <a:off x="2232712" y="3819114"/>
              <a:ext cx="152400" cy="153865"/>
            </a:xfrm>
            <a:prstGeom prst="ellipse">
              <a:avLst/>
            </a:prstGeom>
            <a:solidFill>
              <a:srgbClr val="3333CC"/>
            </a:solidFill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09" name="Text Box 33"/>
            <p:cNvSpPr txBox="1">
              <a:spLocks noChangeArrowheads="1"/>
            </p:cNvSpPr>
            <p:nvPr/>
          </p:nvSpPr>
          <p:spPr bwMode="auto">
            <a:xfrm>
              <a:off x="4004004" y="1434933"/>
              <a:ext cx="1518364" cy="490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585" b="1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操作系统</a:t>
              </a:r>
            </a:p>
          </p:txBody>
        </p:sp>
        <p:sp>
          <p:nvSpPr>
            <p:cNvPr id="110" name="Text Box 34"/>
            <p:cNvSpPr txBox="1">
              <a:spLocks noChangeArrowheads="1"/>
            </p:cNvSpPr>
            <p:nvPr/>
          </p:nvSpPr>
          <p:spPr bwMode="auto">
            <a:xfrm>
              <a:off x="6122970" y="2119267"/>
              <a:ext cx="2082621" cy="376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46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套接字的数据结构</a:t>
              </a:r>
            </a:p>
          </p:txBody>
        </p:sp>
        <p:sp>
          <p:nvSpPr>
            <p:cNvPr id="111" name="Text Box 35"/>
            <p:cNvSpPr txBox="1">
              <a:spLocks noChangeArrowheads="1"/>
            </p:cNvSpPr>
            <p:nvPr/>
          </p:nvSpPr>
          <p:spPr bwMode="auto">
            <a:xfrm>
              <a:off x="6050702" y="2547160"/>
              <a:ext cx="1762021" cy="348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62" b="1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协议族：</a:t>
              </a:r>
              <a:r>
                <a:rPr kumimoji="0" lang="en-US" altLang="zh-CN" sz="1662" b="1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PF_INET</a:t>
              </a:r>
            </a:p>
          </p:txBody>
        </p:sp>
        <p:sp>
          <p:nvSpPr>
            <p:cNvPr id="112" name="Text Box 36"/>
            <p:cNvSpPr txBox="1">
              <a:spLocks noChangeArrowheads="1"/>
            </p:cNvSpPr>
            <p:nvPr/>
          </p:nvSpPr>
          <p:spPr bwMode="auto">
            <a:xfrm>
              <a:off x="6098644" y="2925229"/>
              <a:ext cx="2146870" cy="348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62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服务：</a:t>
              </a:r>
              <a:r>
                <a:rPr kumimoji="0" lang="en-US" altLang="zh-CN" sz="1662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SOCK_STREAM</a:t>
              </a:r>
            </a:p>
          </p:txBody>
        </p:sp>
        <p:sp>
          <p:nvSpPr>
            <p:cNvPr id="113" name="Text Box 37"/>
            <p:cNvSpPr txBox="1">
              <a:spLocks noChangeArrowheads="1"/>
            </p:cNvSpPr>
            <p:nvPr/>
          </p:nvSpPr>
          <p:spPr bwMode="auto">
            <a:xfrm>
              <a:off x="6011494" y="3303298"/>
              <a:ext cx="1567417" cy="348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62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本地 </a:t>
              </a:r>
              <a:r>
                <a:rPr kumimoji="0" lang="en-US" altLang="zh-CN" sz="1662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IP </a:t>
              </a:r>
              <a:r>
                <a:rPr kumimoji="0" lang="zh-CN" altLang="en-US" sz="1662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地址：</a:t>
              </a:r>
            </a:p>
          </p:txBody>
        </p:sp>
        <p:sp>
          <p:nvSpPr>
            <p:cNvPr id="114" name="Text Box 38"/>
            <p:cNvSpPr txBox="1">
              <a:spLocks noChangeArrowheads="1"/>
            </p:cNvSpPr>
            <p:nvPr/>
          </p:nvSpPr>
          <p:spPr bwMode="auto">
            <a:xfrm>
              <a:off x="6011494" y="3681368"/>
              <a:ext cx="1567417" cy="348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62" b="1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远地 </a:t>
              </a:r>
              <a:r>
                <a:rPr kumimoji="0" lang="en-US" altLang="zh-CN" sz="1662" b="1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IP </a:t>
              </a:r>
              <a:r>
                <a:rPr kumimoji="0" lang="zh-CN" altLang="en-US" sz="1662" b="1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地址：</a:t>
              </a:r>
            </a:p>
          </p:txBody>
        </p:sp>
        <p:sp>
          <p:nvSpPr>
            <p:cNvPr id="115" name="Text Box 39"/>
            <p:cNvSpPr txBox="1">
              <a:spLocks noChangeArrowheads="1"/>
            </p:cNvSpPr>
            <p:nvPr/>
          </p:nvSpPr>
          <p:spPr bwMode="auto">
            <a:xfrm>
              <a:off x="6011494" y="4057971"/>
              <a:ext cx="1250663" cy="348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62" b="1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本地端口：</a:t>
              </a:r>
            </a:p>
          </p:txBody>
        </p:sp>
        <p:sp>
          <p:nvSpPr>
            <p:cNvPr id="116" name="Text Box 40"/>
            <p:cNvSpPr txBox="1">
              <a:spLocks noChangeArrowheads="1"/>
            </p:cNvSpPr>
            <p:nvPr/>
          </p:nvSpPr>
          <p:spPr bwMode="auto">
            <a:xfrm>
              <a:off x="6011494" y="4438971"/>
              <a:ext cx="1250663" cy="348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62" b="1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远地端口：</a:t>
              </a:r>
            </a:p>
          </p:txBody>
        </p:sp>
        <p:sp>
          <p:nvSpPr>
            <p:cNvPr id="117" name="Text Box 41"/>
            <p:cNvSpPr txBox="1">
              <a:spLocks noChangeArrowheads="1"/>
            </p:cNvSpPr>
            <p:nvPr/>
          </p:nvSpPr>
          <p:spPr bwMode="auto">
            <a:xfrm rot="5400000">
              <a:off x="2184354" y="4619969"/>
              <a:ext cx="611066" cy="603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323" b="1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  <a:sym typeface="Symbol" pitchFamily="18" charset="2"/>
                </a:rPr>
                <a:t></a:t>
              </a:r>
            </a:p>
          </p:txBody>
        </p:sp>
        <p:sp>
          <p:nvSpPr>
            <p:cNvPr id="118" name="Text Box 42"/>
            <p:cNvSpPr txBox="1">
              <a:spLocks noChangeArrowheads="1"/>
            </p:cNvSpPr>
            <p:nvPr/>
          </p:nvSpPr>
          <p:spPr bwMode="auto">
            <a:xfrm rot="5400000">
              <a:off x="7157991" y="5083031"/>
              <a:ext cx="611066" cy="603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323" b="1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  <a:sym typeface="Symbol" pitchFamily="18" charset="2"/>
                </a:rPr>
                <a:t></a:t>
              </a:r>
            </a:p>
          </p:txBody>
        </p:sp>
        <p:sp>
          <p:nvSpPr>
            <p:cNvPr id="119" name="Freeform 43"/>
            <p:cNvSpPr>
              <a:spLocks/>
            </p:cNvSpPr>
            <p:nvPr/>
          </p:nvSpPr>
          <p:spPr bwMode="auto">
            <a:xfrm>
              <a:off x="2300974" y="2730332"/>
              <a:ext cx="3598863" cy="1559169"/>
            </a:xfrm>
            <a:custGeom>
              <a:avLst/>
              <a:gdLst>
                <a:gd name="T0" fmla="*/ 0 w 2133"/>
                <a:gd name="T1" fmla="*/ 2147483646 h 915"/>
                <a:gd name="T2" fmla="*/ 2147483646 w 2133"/>
                <a:gd name="T3" fmla="*/ 2147483646 h 915"/>
                <a:gd name="T4" fmla="*/ 2147483646 w 2133"/>
                <a:gd name="T5" fmla="*/ 2147483646 h 915"/>
                <a:gd name="T6" fmla="*/ 2147483646 w 2133"/>
                <a:gd name="T7" fmla="*/ 2147483646 h 915"/>
                <a:gd name="T8" fmla="*/ 2147483646 w 2133"/>
                <a:gd name="T9" fmla="*/ 2147483646 h 915"/>
                <a:gd name="T10" fmla="*/ 2147483646 w 2133"/>
                <a:gd name="T11" fmla="*/ 2147483646 h 915"/>
                <a:gd name="T12" fmla="*/ 2147483646 w 2133"/>
                <a:gd name="T13" fmla="*/ 2147483646 h 915"/>
                <a:gd name="T14" fmla="*/ 2147483646 w 2133"/>
                <a:gd name="T15" fmla="*/ 2147483646 h 9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33" h="915">
                  <a:moveTo>
                    <a:pt x="0" y="899"/>
                  </a:moveTo>
                  <a:lnTo>
                    <a:pt x="724" y="899"/>
                  </a:lnTo>
                  <a:cubicBezTo>
                    <a:pt x="912" y="899"/>
                    <a:pt x="1019" y="915"/>
                    <a:pt x="1131" y="901"/>
                  </a:cubicBezTo>
                  <a:cubicBezTo>
                    <a:pt x="1243" y="887"/>
                    <a:pt x="1341" y="890"/>
                    <a:pt x="1395" y="817"/>
                  </a:cubicBezTo>
                  <a:cubicBezTo>
                    <a:pt x="1449" y="744"/>
                    <a:pt x="1438" y="568"/>
                    <a:pt x="1455" y="463"/>
                  </a:cubicBezTo>
                  <a:cubicBezTo>
                    <a:pt x="1472" y="358"/>
                    <a:pt x="1468" y="259"/>
                    <a:pt x="1497" y="187"/>
                  </a:cubicBezTo>
                  <a:cubicBezTo>
                    <a:pt x="1526" y="115"/>
                    <a:pt x="1523" y="62"/>
                    <a:pt x="1629" y="31"/>
                  </a:cubicBezTo>
                  <a:cubicBezTo>
                    <a:pt x="1735" y="0"/>
                    <a:pt x="2028" y="7"/>
                    <a:pt x="2133" y="1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20" name="Oval 44"/>
            <p:cNvSpPr>
              <a:spLocks noChangeArrowheads="1"/>
            </p:cNvSpPr>
            <p:nvPr/>
          </p:nvSpPr>
          <p:spPr bwMode="auto">
            <a:xfrm>
              <a:off x="2232712" y="4181062"/>
              <a:ext cx="152400" cy="153866"/>
            </a:xfrm>
            <a:prstGeom prst="ellipse">
              <a:avLst/>
            </a:prstGeom>
            <a:solidFill>
              <a:srgbClr val="3333CC"/>
            </a:solidFill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1545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几种常用的系统调用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579554" cy="491663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连接建立阶段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 smtClean="0"/>
              <a:t>套</a:t>
            </a:r>
            <a:r>
              <a:rPr lang="zh-CN" altLang="en-US" sz="1800" dirty="0"/>
              <a:t>接字被创建后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其</a:t>
            </a:r>
            <a:r>
              <a:rPr lang="zh-CN" altLang="en-US" sz="1800" dirty="0" smtClean="0"/>
              <a:t>端口</a:t>
            </a:r>
            <a:r>
              <a:rPr lang="zh-CN" altLang="en-US" sz="1800" dirty="0"/>
              <a:t>号和 </a:t>
            </a:r>
            <a:r>
              <a:rPr lang="en-US" altLang="zh-CN" sz="1800" dirty="0"/>
              <a:t>IP </a:t>
            </a:r>
            <a:r>
              <a:rPr lang="zh-CN" altLang="en-US" sz="1800" dirty="0"/>
              <a:t>地址都是空的</a:t>
            </a:r>
            <a:r>
              <a:rPr lang="zh-CN" altLang="en-US" sz="1800" dirty="0" smtClean="0"/>
              <a:t>，应用</a:t>
            </a:r>
            <a:r>
              <a:rPr lang="zh-CN" altLang="en-US" sz="1800" dirty="0"/>
              <a:t>进程要调用 </a:t>
            </a:r>
            <a:r>
              <a:rPr lang="en-US" altLang="zh-CN" sz="1800" dirty="0" smtClean="0"/>
              <a:t>bind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绑定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来</a:t>
            </a:r>
            <a:r>
              <a:rPr lang="zh-CN" altLang="en-US" sz="1800" dirty="0"/>
              <a:t>指明套接字的本地</a:t>
            </a:r>
            <a:r>
              <a:rPr lang="zh-CN" altLang="en-US" sz="1800" dirty="0" smtClean="0"/>
              <a:t>地址</a:t>
            </a:r>
            <a:endParaRPr lang="en-US" altLang="zh-CN" sz="1800" dirty="0" smtClean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/>
              <a:t>在</a:t>
            </a:r>
            <a:r>
              <a:rPr lang="zh-CN" altLang="en-US" sz="1600" dirty="0"/>
              <a:t>服务器端调用 </a:t>
            </a:r>
            <a:r>
              <a:rPr lang="en-US" altLang="zh-CN" sz="1600" dirty="0"/>
              <a:t>bind </a:t>
            </a:r>
            <a:r>
              <a:rPr lang="zh-CN" altLang="en-US" sz="1600" dirty="0"/>
              <a:t>时就是把熟知端口号和本地</a:t>
            </a:r>
            <a:r>
              <a:rPr lang="en-US" altLang="zh-CN" sz="1600" dirty="0"/>
              <a:t>IP</a:t>
            </a:r>
            <a:r>
              <a:rPr lang="zh-CN" altLang="en-US" sz="1600" dirty="0"/>
              <a:t>地址填写到已创建的套接字</a:t>
            </a:r>
            <a:r>
              <a:rPr lang="zh-CN" altLang="en-US" sz="1600" dirty="0" smtClean="0"/>
              <a:t>中</a:t>
            </a:r>
            <a:endParaRPr lang="zh-CN" altLang="en-US" sz="16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 smtClean="0"/>
              <a:t>服务器调用 </a:t>
            </a:r>
            <a:r>
              <a:rPr lang="en-US" altLang="zh-CN" sz="1800" dirty="0"/>
              <a:t>bind </a:t>
            </a:r>
            <a:r>
              <a:rPr lang="zh-CN" altLang="en-US" sz="1800" dirty="0"/>
              <a:t>后，还必须调用 </a:t>
            </a:r>
            <a:r>
              <a:rPr lang="en-US" altLang="zh-CN" sz="1800" dirty="0" smtClean="0"/>
              <a:t>listen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收听</a:t>
            </a:r>
            <a:r>
              <a:rPr lang="en-US" altLang="zh-CN" sz="1800" dirty="0" smtClean="0"/>
              <a:t>) </a:t>
            </a:r>
            <a:r>
              <a:rPr lang="zh-CN" altLang="en-US" sz="1800" dirty="0" smtClean="0"/>
              <a:t>把</a:t>
            </a:r>
            <a:r>
              <a:rPr lang="zh-CN" altLang="en-US" sz="1800" dirty="0"/>
              <a:t>套接字设置为被动方式，以便随时接受客户的服务</a:t>
            </a:r>
            <a:r>
              <a:rPr lang="zh-CN" altLang="en-US" sz="1800" dirty="0" smtClean="0"/>
              <a:t>请求</a:t>
            </a:r>
            <a:endParaRPr lang="en-US" altLang="zh-CN" sz="1800" dirty="0" smtClean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 smtClean="0"/>
              <a:t>UDP </a:t>
            </a:r>
            <a:r>
              <a:rPr lang="zh-CN" altLang="en-US" sz="1600" dirty="0"/>
              <a:t>服务器由于只提供无连接服务，不使用 </a:t>
            </a:r>
            <a:r>
              <a:rPr lang="en-US" altLang="zh-CN" sz="1600" dirty="0"/>
              <a:t>listen </a:t>
            </a:r>
            <a:r>
              <a:rPr lang="zh-CN" altLang="en-US" sz="1600" dirty="0"/>
              <a:t>系统</a:t>
            </a:r>
            <a:r>
              <a:rPr lang="zh-CN" altLang="en-US" sz="1600" dirty="0" smtClean="0"/>
              <a:t>调用</a:t>
            </a:r>
            <a:endParaRPr lang="zh-CN" altLang="en-US" sz="16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服务器紧接</a:t>
            </a:r>
            <a:r>
              <a:rPr lang="zh-CN" altLang="en-US" sz="1800" dirty="0" smtClean="0"/>
              <a:t>着调</a:t>
            </a:r>
            <a:r>
              <a:rPr lang="zh-CN" altLang="en-US" sz="1800" dirty="0"/>
              <a:t>用 </a:t>
            </a:r>
            <a:r>
              <a:rPr lang="en-US" altLang="zh-CN" sz="1800" dirty="0" smtClean="0"/>
              <a:t>accept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接受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，以把客户</a:t>
            </a:r>
            <a:r>
              <a:rPr lang="zh-CN" altLang="en-US" sz="1800" dirty="0"/>
              <a:t>进程发来的连接请求提取</a:t>
            </a:r>
            <a:r>
              <a:rPr lang="zh-CN" altLang="en-US" sz="1800" dirty="0" smtClean="0"/>
              <a:t>出来</a:t>
            </a:r>
            <a:endParaRPr lang="en-US" altLang="zh-CN" sz="1800" dirty="0" smtClean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/>
              <a:t>系统</a:t>
            </a:r>
            <a:r>
              <a:rPr lang="zh-CN" altLang="en-US" sz="1600" dirty="0"/>
              <a:t>调用 </a:t>
            </a:r>
            <a:r>
              <a:rPr lang="en-US" altLang="zh-CN" sz="1600" dirty="0"/>
              <a:t>accept </a:t>
            </a:r>
            <a:r>
              <a:rPr lang="zh-CN" altLang="en-US" sz="1600" dirty="0"/>
              <a:t>的一个变量就是要指明从哪一个套接字发起的</a:t>
            </a:r>
            <a:r>
              <a:rPr lang="zh-CN" altLang="en-US" sz="1600" dirty="0" smtClean="0"/>
              <a:t>连接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37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0380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几种常用的系统</a:t>
            </a:r>
            <a:r>
              <a:rPr lang="zh-CN" altLang="en-US" dirty="0" smtClean="0"/>
              <a:t>调用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059783" cy="491663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 smtClean="0"/>
              <a:t>传送阶段</a:t>
            </a:r>
            <a:endParaRPr lang="zh-CN" altLang="en-US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客户和服务器都在 </a:t>
            </a:r>
            <a:r>
              <a:rPr lang="en-US" altLang="zh-CN" sz="1800" dirty="0"/>
              <a:t>TCP </a:t>
            </a:r>
            <a:r>
              <a:rPr lang="zh-CN" altLang="en-US" sz="1800" dirty="0"/>
              <a:t>连接上使用 </a:t>
            </a:r>
            <a:r>
              <a:rPr lang="en-US" altLang="zh-CN" sz="1800" dirty="0"/>
              <a:t>send </a:t>
            </a:r>
            <a:r>
              <a:rPr lang="zh-CN" altLang="en-US" sz="1800" dirty="0"/>
              <a:t>系统调用传送数据，使用 </a:t>
            </a:r>
            <a:r>
              <a:rPr lang="en-US" altLang="zh-CN" sz="1800" dirty="0" err="1"/>
              <a:t>recv</a:t>
            </a:r>
            <a:r>
              <a:rPr lang="en-US" altLang="zh-CN" sz="1800" dirty="0"/>
              <a:t> </a:t>
            </a:r>
            <a:r>
              <a:rPr lang="zh-CN" altLang="en-US" sz="1800" dirty="0"/>
              <a:t>系统调用接收</a:t>
            </a:r>
            <a:r>
              <a:rPr lang="zh-CN" altLang="en-US" sz="1800" dirty="0" smtClean="0"/>
              <a:t>数据</a:t>
            </a:r>
            <a:endParaRPr lang="zh-CN" altLang="en-US" sz="1800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/>
              <a:t>通常客户</a:t>
            </a:r>
            <a:r>
              <a:rPr lang="zh-CN" altLang="en-US" sz="1600" dirty="0"/>
              <a:t>使用 </a:t>
            </a:r>
            <a:r>
              <a:rPr lang="en-US" altLang="zh-CN" sz="1600" dirty="0"/>
              <a:t>send </a:t>
            </a:r>
            <a:r>
              <a:rPr lang="zh-CN" altLang="en-US" sz="1600" dirty="0"/>
              <a:t>发送请求，而服务器使用 </a:t>
            </a:r>
            <a:r>
              <a:rPr lang="en-US" altLang="zh-CN" sz="1600" dirty="0"/>
              <a:t>send </a:t>
            </a:r>
            <a:r>
              <a:rPr lang="zh-CN" altLang="en-US" sz="1600" dirty="0"/>
              <a:t>发送</a:t>
            </a:r>
            <a:r>
              <a:rPr lang="zh-CN" altLang="en-US" sz="1600" dirty="0" smtClean="0"/>
              <a:t>回答</a:t>
            </a:r>
            <a:endParaRPr lang="zh-CN" altLang="en-US" sz="1600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服务器使用 </a:t>
            </a:r>
            <a:r>
              <a:rPr lang="en-US" altLang="zh-CN" sz="1600" dirty="0" err="1"/>
              <a:t>recv</a:t>
            </a:r>
            <a:r>
              <a:rPr lang="en-US" altLang="zh-CN" sz="1600" dirty="0"/>
              <a:t> </a:t>
            </a:r>
            <a:r>
              <a:rPr lang="zh-CN" altLang="en-US" sz="1600" dirty="0"/>
              <a:t>接收客户用 </a:t>
            </a:r>
            <a:r>
              <a:rPr lang="en-US" altLang="zh-CN" sz="1600" dirty="0"/>
              <a:t>send </a:t>
            </a:r>
            <a:r>
              <a:rPr lang="zh-CN" altLang="en-US" sz="1600" dirty="0"/>
              <a:t>调用发送的</a:t>
            </a:r>
            <a:r>
              <a:rPr lang="zh-CN" altLang="en-US" sz="1600" dirty="0" smtClean="0"/>
              <a:t>请求，客户</a:t>
            </a:r>
            <a:r>
              <a:rPr lang="zh-CN" altLang="en-US" sz="1600" dirty="0"/>
              <a:t>在发完请求后用 </a:t>
            </a:r>
            <a:r>
              <a:rPr lang="en-US" altLang="zh-CN" sz="1600" dirty="0" err="1"/>
              <a:t>recv</a:t>
            </a:r>
            <a:r>
              <a:rPr lang="en-US" altLang="zh-CN" sz="1600" dirty="0"/>
              <a:t> </a:t>
            </a:r>
            <a:r>
              <a:rPr lang="zh-CN" altLang="en-US" sz="1600" dirty="0"/>
              <a:t>接收</a:t>
            </a:r>
            <a:r>
              <a:rPr lang="zh-CN" altLang="en-US" sz="1600" dirty="0" smtClean="0"/>
              <a:t>回答</a:t>
            </a:r>
            <a:endParaRPr lang="en-US" altLang="zh-CN" sz="1600" dirty="0" smtClean="0"/>
          </a:p>
          <a:p>
            <a:pPr>
              <a:spcBef>
                <a:spcPts val="0"/>
              </a:spcBef>
            </a:pPr>
            <a:r>
              <a:rPr lang="zh-CN" altLang="en-US" dirty="0" smtClean="0"/>
              <a:t>连接释放阶段</a:t>
            </a:r>
            <a:endParaRPr lang="zh-CN" altLang="en-US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一旦客户或服务器结束使用套接字，就把套接字</a:t>
            </a:r>
            <a:r>
              <a:rPr lang="zh-CN" altLang="en-US" sz="1800" dirty="0" smtClean="0"/>
              <a:t>撤消，此时调用 </a:t>
            </a:r>
            <a:r>
              <a:rPr lang="en-US" altLang="zh-CN" sz="1800" dirty="0"/>
              <a:t>close </a:t>
            </a:r>
            <a:r>
              <a:rPr lang="zh-CN" altLang="en-US" sz="1800" dirty="0"/>
              <a:t>释放连接和撤销套接字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38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240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系统调用使用顺序的例子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grpSp>
        <p:nvGrpSpPr>
          <p:cNvPr id="39" name="组合 38"/>
          <p:cNvGrpSpPr/>
          <p:nvPr/>
        </p:nvGrpSpPr>
        <p:grpSpPr>
          <a:xfrm>
            <a:off x="1097576" y="1839769"/>
            <a:ext cx="6478589" cy="4294821"/>
            <a:chOff x="1084513" y="1450303"/>
            <a:chExt cx="6478589" cy="4294821"/>
          </a:xfrm>
        </p:grpSpPr>
        <p:sp>
          <p:nvSpPr>
            <p:cNvPr id="40" name="Text Box 4"/>
            <p:cNvSpPr txBox="1">
              <a:spLocks noChangeArrowheads="1"/>
            </p:cNvSpPr>
            <p:nvPr/>
          </p:nvSpPr>
          <p:spPr bwMode="auto">
            <a:xfrm>
              <a:off x="5419975" y="1450303"/>
              <a:ext cx="1326004" cy="433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215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服务器端</a:t>
              </a:r>
            </a:p>
          </p:txBody>
        </p:sp>
        <p:sp>
          <p:nvSpPr>
            <p:cNvPr id="41" name="Text Box 5"/>
            <p:cNvSpPr txBox="1">
              <a:spLocks noChangeArrowheads="1"/>
            </p:cNvSpPr>
            <p:nvPr/>
          </p:nvSpPr>
          <p:spPr bwMode="auto">
            <a:xfrm>
              <a:off x="5588359" y="1970852"/>
              <a:ext cx="936410" cy="433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15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socket</a:t>
              </a:r>
            </a:p>
          </p:txBody>
        </p:sp>
        <p:sp>
          <p:nvSpPr>
            <p:cNvPr id="42" name="Text Box 6"/>
            <p:cNvSpPr txBox="1">
              <a:spLocks noChangeArrowheads="1"/>
            </p:cNvSpPr>
            <p:nvPr/>
          </p:nvSpPr>
          <p:spPr bwMode="auto">
            <a:xfrm>
              <a:off x="5695773" y="2527698"/>
              <a:ext cx="712054" cy="433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15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bind</a:t>
              </a:r>
            </a:p>
          </p:txBody>
        </p:sp>
        <p:sp>
          <p:nvSpPr>
            <p:cNvPr id="43" name="Text Box 7"/>
            <p:cNvSpPr txBox="1">
              <a:spLocks noChangeArrowheads="1"/>
            </p:cNvSpPr>
            <p:nvPr/>
          </p:nvSpPr>
          <p:spPr bwMode="auto">
            <a:xfrm>
              <a:off x="5634233" y="3084544"/>
              <a:ext cx="825611" cy="433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15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listen</a:t>
              </a:r>
            </a:p>
          </p:txBody>
        </p:sp>
        <p:sp>
          <p:nvSpPr>
            <p:cNvPr id="44" name="Text Box 8"/>
            <p:cNvSpPr txBox="1">
              <a:spLocks noChangeArrowheads="1"/>
            </p:cNvSpPr>
            <p:nvPr/>
          </p:nvSpPr>
          <p:spPr bwMode="auto">
            <a:xfrm>
              <a:off x="5565768" y="3641390"/>
              <a:ext cx="953018" cy="433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15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accept</a:t>
              </a:r>
            </a:p>
          </p:txBody>
        </p:sp>
        <p:sp>
          <p:nvSpPr>
            <p:cNvPr id="45" name="Text Box 9"/>
            <p:cNvSpPr txBox="1">
              <a:spLocks noChangeArrowheads="1"/>
            </p:cNvSpPr>
            <p:nvPr/>
          </p:nvSpPr>
          <p:spPr bwMode="auto">
            <a:xfrm>
              <a:off x="5698318" y="4198236"/>
              <a:ext cx="678391" cy="433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15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recv</a:t>
              </a:r>
            </a:p>
          </p:txBody>
        </p:sp>
        <p:sp>
          <p:nvSpPr>
            <p:cNvPr id="46" name="Text Box 10"/>
            <p:cNvSpPr txBox="1">
              <a:spLocks noChangeArrowheads="1"/>
            </p:cNvSpPr>
            <p:nvPr/>
          </p:nvSpPr>
          <p:spPr bwMode="auto">
            <a:xfrm>
              <a:off x="5659892" y="4755082"/>
              <a:ext cx="745717" cy="433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15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send</a:t>
              </a:r>
            </a:p>
          </p:txBody>
        </p:sp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5637489" y="5311928"/>
              <a:ext cx="782586" cy="433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15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close</a:t>
              </a:r>
            </a:p>
          </p:txBody>
        </p:sp>
        <p:sp>
          <p:nvSpPr>
            <p:cNvPr id="48" name="Line 12"/>
            <p:cNvSpPr>
              <a:spLocks noChangeShapeType="1"/>
            </p:cNvSpPr>
            <p:nvPr/>
          </p:nvSpPr>
          <p:spPr bwMode="auto">
            <a:xfrm>
              <a:off x="6053389" y="2329871"/>
              <a:ext cx="0" cy="33264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6053389" y="2861805"/>
              <a:ext cx="0" cy="332642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0" name="Line 14"/>
            <p:cNvSpPr>
              <a:spLocks noChangeShapeType="1"/>
            </p:cNvSpPr>
            <p:nvPr/>
          </p:nvSpPr>
          <p:spPr bwMode="auto">
            <a:xfrm>
              <a:off x="6053389" y="3393741"/>
              <a:ext cx="0" cy="33264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1" name="Line 15"/>
            <p:cNvSpPr>
              <a:spLocks noChangeShapeType="1"/>
            </p:cNvSpPr>
            <p:nvPr/>
          </p:nvSpPr>
          <p:spPr bwMode="auto">
            <a:xfrm>
              <a:off x="6053389" y="3991618"/>
              <a:ext cx="0" cy="33264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6053389" y="4589495"/>
              <a:ext cx="0" cy="33264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3" name="Line 17"/>
            <p:cNvSpPr>
              <a:spLocks noChangeShapeType="1"/>
            </p:cNvSpPr>
            <p:nvPr/>
          </p:nvSpPr>
          <p:spPr bwMode="auto">
            <a:xfrm>
              <a:off x="6053389" y="5121428"/>
              <a:ext cx="0" cy="332642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4" name="Text Box 18"/>
            <p:cNvSpPr txBox="1">
              <a:spLocks noChangeArrowheads="1"/>
            </p:cNvSpPr>
            <p:nvPr/>
          </p:nvSpPr>
          <p:spPr bwMode="auto">
            <a:xfrm>
              <a:off x="1876676" y="1450303"/>
              <a:ext cx="1040670" cy="433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215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客户端</a:t>
              </a:r>
            </a:p>
          </p:txBody>
        </p:sp>
        <p:sp>
          <p:nvSpPr>
            <p:cNvPr id="55" name="Text Box 19"/>
            <p:cNvSpPr txBox="1">
              <a:spLocks noChangeArrowheads="1"/>
            </p:cNvSpPr>
            <p:nvPr/>
          </p:nvSpPr>
          <p:spPr bwMode="auto">
            <a:xfrm>
              <a:off x="1918059" y="3091870"/>
              <a:ext cx="936410" cy="433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15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socket</a:t>
              </a:r>
            </a:p>
          </p:txBody>
        </p:sp>
        <p:sp>
          <p:nvSpPr>
            <p:cNvPr id="56" name="Text Box 20"/>
            <p:cNvSpPr txBox="1">
              <a:spLocks noChangeArrowheads="1"/>
            </p:cNvSpPr>
            <p:nvPr/>
          </p:nvSpPr>
          <p:spPr bwMode="auto">
            <a:xfrm>
              <a:off x="2047068" y="4755082"/>
              <a:ext cx="678391" cy="433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15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recv</a:t>
              </a:r>
            </a:p>
          </p:txBody>
        </p:sp>
        <p:sp>
          <p:nvSpPr>
            <p:cNvPr id="57" name="Text Box 21"/>
            <p:cNvSpPr txBox="1">
              <a:spLocks noChangeArrowheads="1"/>
            </p:cNvSpPr>
            <p:nvPr/>
          </p:nvSpPr>
          <p:spPr bwMode="auto">
            <a:xfrm>
              <a:off x="2013405" y="4198236"/>
              <a:ext cx="745717" cy="433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15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send</a:t>
              </a:r>
            </a:p>
          </p:txBody>
        </p:sp>
        <p:sp>
          <p:nvSpPr>
            <p:cNvPr id="58" name="Text Box 22"/>
            <p:cNvSpPr txBox="1">
              <a:spLocks noChangeArrowheads="1"/>
            </p:cNvSpPr>
            <p:nvPr/>
          </p:nvSpPr>
          <p:spPr bwMode="auto">
            <a:xfrm>
              <a:off x="1995764" y="5311928"/>
              <a:ext cx="782586" cy="433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15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close</a:t>
              </a:r>
            </a:p>
          </p:txBody>
        </p:sp>
        <p:sp>
          <p:nvSpPr>
            <p:cNvPr id="59" name="Text Box 23"/>
            <p:cNvSpPr txBox="1">
              <a:spLocks noChangeArrowheads="1"/>
            </p:cNvSpPr>
            <p:nvPr/>
          </p:nvSpPr>
          <p:spPr bwMode="auto">
            <a:xfrm>
              <a:off x="1828155" y="3647252"/>
              <a:ext cx="1117807" cy="433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15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connect</a:t>
              </a:r>
            </a:p>
          </p:txBody>
        </p:sp>
        <p:sp>
          <p:nvSpPr>
            <p:cNvPr id="60" name="Line 24"/>
            <p:cNvSpPr>
              <a:spLocks noChangeShapeType="1"/>
            </p:cNvSpPr>
            <p:nvPr/>
          </p:nvSpPr>
          <p:spPr bwMode="auto">
            <a:xfrm>
              <a:off x="2386264" y="3443564"/>
              <a:ext cx="0" cy="33264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1" name="Line 25"/>
            <p:cNvSpPr>
              <a:spLocks noChangeShapeType="1"/>
            </p:cNvSpPr>
            <p:nvPr/>
          </p:nvSpPr>
          <p:spPr bwMode="auto">
            <a:xfrm>
              <a:off x="2386264" y="3975497"/>
              <a:ext cx="0" cy="332642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2" name="Line 26"/>
            <p:cNvSpPr>
              <a:spLocks noChangeShapeType="1"/>
            </p:cNvSpPr>
            <p:nvPr/>
          </p:nvSpPr>
          <p:spPr bwMode="auto">
            <a:xfrm>
              <a:off x="2386264" y="4507433"/>
              <a:ext cx="0" cy="33264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3" name="Line 27"/>
            <p:cNvSpPr>
              <a:spLocks noChangeShapeType="1"/>
            </p:cNvSpPr>
            <p:nvPr/>
          </p:nvSpPr>
          <p:spPr bwMode="auto">
            <a:xfrm>
              <a:off x="2386264" y="5105310"/>
              <a:ext cx="0" cy="33264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4" name="Freeform 28"/>
            <p:cNvSpPr>
              <a:spLocks/>
            </p:cNvSpPr>
            <p:nvPr/>
          </p:nvSpPr>
          <p:spPr bwMode="auto">
            <a:xfrm flipH="1">
              <a:off x="1084513" y="4451748"/>
              <a:ext cx="857250" cy="549520"/>
            </a:xfrm>
            <a:custGeom>
              <a:avLst/>
              <a:gdLst>
                <a:gd name="T0" fmla="*/ 0 w 540"/>
                <a:gd name="T1" fmla="*/ 2147483646 h 391"/>
                <a:gd name="T2" fmla="*/ 2147483646 w 540"/>
                <a:gd name="T3" fmla="*/ 2147483646 h 391"/>
                <a:gd name="T4" fmla="*/ 2147483646 w 540"/>
                <a:gd name="T5" fmla="*/ 2147483646 h 391"/>
                <a:gd name="T6" fmla="*/ 2147483646 w 540"/>
                <a:gd name="T7" fmla="*/ 2147483646 h 391"/>
                <a:gd name="T8" fmla="*/ 2147483646 w 540"/>
                <a:gd name="T9" fmla="*/ 2147483646 h 391"/>
                <a:gd name="T10" fmla="*/ 2147483646 w 540"/>
                <a:gd name="T11" fmla="*/ 2147483646 h 391"/>
                <a:gd name="T12" fmla="*/ 2147483646 w 540"/>
                <a:gd name="T13" fmla="*/ 2147483646 h 391"/>
                <a:gd name="T14" fmla="*/ 2147483646 w 540"/>
                <a:gd name="T15" fmla="*/ 2147483646 h 391"/>
                <a:gd name="T16" fmla="*/ 0 w 540"/>
                <a:gd name="T17" fmla="*/ 2147483646 h 3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40" h="391">
                  <a:moveTo>
                    <a:pt x="0" y="384"/>
                  </a:moveTo>
                  <a:cubicBezTo>
                    <a:pt x="52" y="385"/>
                    <a:pt x="240" y="389"/>
                    <a:pt x="311" y="389"/>
                  </a:cubicBezTo>
                  <a:cubicBezTo>
                    <a:pt x="382" y="389"/>
                    <a:pt x="397" y="391"/>
                    <a:pt x="427" y="385"/>
                  </a:cubicBezTo>
                  <a:cubicBezTo>
                    <a:pt x="457" y="379"/>
                    <a:pt x="477" y="372"/>
                    <a:pt x="494" y="355"/>
                  </a:cubicBezTo>
                  <a:cubicBezTo>
                    <a:pt x="511" y="338"/>
                    <a:pt x="523" y="324"/>
                    <a:pt x="529" y="284"/>
                  </a:cubicBezTo>
                  <a:cubicBezTo>
                    <a:pt x="535" y="244"/>
                    <a:pt x="540" y="155"/>
                    <a:pt x="533" y="113"/>
                  </a:cubicBezTo>
                  <a:cubicBezTo>
                    <a:pt x="526" y="71"/>
                    <a:pt x="515" y="52"/>
                    <a:pt x="488" y="34"/>
                  </a:cubicBezTo>
                  <a:cubicBezTo>
                    <a:pt x="461" y="16"/>
                    <a:pt x="451" y="10"/>
                    <a:pt x="370" y="5"/>
                  </a:cubicBezTo>
                  <a:cubicBezTo>
                    <a:pt x="289" y="0"/>
                    <a:pt x="77" y="6"/>
                    <a:pt x="0" y="6"/>
                  </a:cubicBezTo>
                </a:path>
              </a:pathLst>
            </a:custGeom>
            <a:noFill/>
            <a:ln w="38100" cmpd="sng">
              <a:solidFill>
                <a:srgbClr val="3333CC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5" name="Freeform 29"/>
            <p:cNvSpPr>
              <a:spLocks/>
            </p:cNvSpPr>
            <p:nvPr/>
          </p:nvSpPr>
          <p:spPr bwMode="auto">
            <a:xfrm>
              <a:off x="6701089" y="4441490"/>
              <a:ext cx="493712" cy="572965"/>
            </a:xfrm>
            <a:custGeom>
              <a:avLst/>
              <a:gdLst>
                <a:gd name="T0" fmla="*/ 0 w 311"/>
                <a:gd name="T1" fmla="*/ 2147483646 h 391"/>
                <a:gd name="T2" fmla="*/ 2147483646 w 311"/>
                <a:gd name="T3" fmla="*/ 2147483646 h 391"/>
                <a:gd name="T4" fmla="*/ 2147483646 w 311"/>
                <a:gd name="T5" fmla="*/ 2147483646 h 391"/>
                <a:gd name="T6" fmla="*/ 2147483646 w 311"/>
                <a:gd name="T7" fmla="*/ 2147483646 h 391"/>
                <a:gd name="T8" fmla="*/ 2147483646 w 311"/>
                <a:gd name="T9" fmla="*/ 2147483646 h 391"/>
                <a:gd name="T10" fmla="*/ 2147483646 w 311"/>
                <a:gd name="T11" fmla="*/ 2147483646 h 391"/>
                <a:gd name="T12" fmla="*/ 2147483646 w 311"/>
                <a:gd name="T13" fmla="*/ 2147483646 h 391"/>
                <a:gd name="T14" fmla="*/ 2147483646 w 311"/>
                <a:gd name="T15" fmla="*/ 2147483646 h 391"/>
                <a:gd name="T16" fmla="*/ 0 w 311"/>
                <a:gd name="T17" fmla="*/ 2147483646 h 3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1" h="391">
                  <a:moveTo>
                    <a:pt x="0" y="387"/>
                  </a:moveTo>
                  <a:cubicBezTo>
                    <a:pt x="30" y="387"/>
                    <a:pt x="139" y="391"/>
                    <a:pt x="182" y="389"/>
                  </a:cubicBezTo>
                  <a:cubicBezTo>
                    <a:pt x="225" y="387"/>
                    <a:pt x="238" y="382"/>
                    <a:pt x="256" y="373"/>
                  </a:cubicBezTo>
                  <a:cubicBezTo>
                    <a:pt x="274" y="364"/>
                    <a:pt x="284" y="354"/>
                    <a:pt x="293" y="337"/>
                  </a:cubicBezTo>
                  <a:cubicBezTo>
                    <a:pt x="302" y="320"/>
                    <a:pt x="306" y="304"/>
                    <a:pt x="308" y="269"/>
                  </a:cubicBezTo>
                  <a:cubicBezTo>
                    <a:pt x="310" y="234"/>
                    <a:pt x="311" y="160"/>
                    <a:pt x="308" y="124"/>
                  </a:cubicBezTo>
                  <a:cubicBezTo>
                    <a:pt x="305" y="88"/>
                    <a:pt x="305" y="70"/>
                    <a:pt x="289" y="50"/>
                  </a:cubicBezTo>
                  <a:cubicBezTo>
                    <a:pt x="273" y="30"/>
                    <a:pt x="259" y="14"/>
                    <a:pt x="211" y="7"/>
                  </a:cubicBezTo>
                  <a:cubicBezTo>
                    <a:pt x="163" y="0"/>
                    <a:pt x="44" y="9"/>
                    <a:pt x="0" y="9"/>
                  </a:cubicBezTo>
                </a:path>
              </a:pathLst>
            </a:custGeom>
            <a:noFill/>
            <a:ln w="38100" cmpd="sng">
              <a:solidFill>
                <a:srgbClr val="3333CC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6" name="Freeform 30"/>
            <p:cNvSpPr>
              <a:spLocks/>
            </p:cNvSpPr>
            <p:nvPr/>
          </p:nvSpPr>
          <p:spPr bwMode="auto">
            <a:xfrm>
              <a:off x="6709027" y="3843614"/>
              <a:ext cx="854075" cy="1714500"/>
            </a:xfrm>
            <a:custGeom>
              <a:avLst/>
              <a:gdLst>
                <a:gd name="T0" fmla="*/ 0 w 538"/>
                <a:gd name="T1" fmla="*/ 2147483646 h 1175"/>
                <a:gd name="T2" fmla="*/ 2147483646 w 538"/>
                <a:gd name="T3" fmla="*/ 2147483646 h 1175"/>
                <a:gd name="T4" fmla="*/ 2147483646 w 538"/>
                <a:gd name="T5" fmla="*/ 2147483646 h 1175"/>
                <a:gd name="T6" fmla="*/ 2147483646 w 538"/>
                <a:gd name="T7" fmla="*/ 2147483646 h 1175"/>
                <a:gd name="T8" fmla="*/ 2147483646 w 538"/>
                <a:gd name="T9" fmla="*/ 2147483646 h 1175"/>
                <a:gd name="T10" fmla="*/ 2147483646 w 538"/>
                <a:gd name="T11" fmla="*/ 2147483646 h 1175"/>
                <a:gd name="T12" fmla="*/ 2147483646 w 538"/>
                <a:gd name="T13" fmla="*/ 2147483646 h 1175"/>
                <a:gd name="T14" fmla="*/ 2147483646 w 538"/>
                <a:gd name="T15" fmla="*/ 2147483646 h 1175"/>
                <a:gd name="T16" fmla="*/ 0 w 538"/>
                <a:gd name="T17" fmla="*/ 2147483646 h 11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38" h="1175">
                  <a:moveTo>
                    <a:pt x="0" y="1171"/>
                  </a:moveTo>
                  <a:cubicBezTo>
                    <a:pt x="51" y="1171"/>
                    <a:pt x="237" y="1175"/>
                    <a:pt x="306" y="1168"/>
                  </a:cubicBezTo>
                  <a:cubicBezTo>
                    <a:pt x="375" y="1161"/>
                    <a:pt x="386" y="1151"/>
                    <a:pt x="417" y="1129"/>
                  </a:cubicBezTo>
                  <a:cubicBezTo>
                    <a:pt x="448" y="1107"/>
                    <a:pt x="472" y="1080"/>
                    <a:pt x="489" y="1036"/>
                  </a:cubicBezTo>
                  <a:cubicBezTo>
                    <a:pt x="506" y="992"/>
                    <a:pt x="515" y="980"/>
                    <a:pt x="522" y="865"/>
                  </a:cubicBezTo>
                  <a:cubicBezTo>
                    <a:pt x="529" y="750"/>
                    <a:pt x="538" y="472"/>
                    <a:pt x="534" y="348"/>
                  </a:cubicBezTo>
                  <a:cubicBezTo>
                    <a:pt x="530" y="224"/>
                    <a:pt x="529" y="176"/>
                    <a:pt x="501" y="121"/>
                  </a:cubicBezTo>
                  <a:cubicBezTo>
                    <a:pt x="473" y="66"/>
                    <a:pt x="448" y="38"/>
                    <a:pt x="365" y="19"/>
                  </a:cubicBezTo>
                  <a:cubicBezTo>
                    <a:pt x="282" y="0"/>
                    <a:pt x="76" y="11"/>
                    <a:pt x="0" y="9"/>
                  </a:cubicBezTo>
                </a:path>
              </a:pathLst>
            </a:custGeom>
            <a:noFill/>
            <a:ln w="38100" cmpd="sng">
              <a:solidFill>
                <a:srgbClr val="3333CC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7" name="Line 31"/>
            <p:cNvSpPr>
              <a:spLocks noChangeShapeType="1"/>
            </p:cNvSpPr>
            <p:nvPr/>
          </p:nvSpPr>
          <p:spPr bwMode="auto">
            <a:xfrm>
              <a:off x="2711701" y="4529414"/>
              <a:ext cx="3240088" cy="13188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prstDash val="dash"/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8" name="Line 32"/>
            <p:cNvSpPr>
              <a:spLocks noChangeShapeType="1"/>
            </p:cNvSpPr>
            <p:nvPr/>
          </p:nvSpPr>
          <p:spPr bwMode="auto">
            <a:xfrm flipH="1">
              <a:off x="2556126" y="5089191"/>
              <a:ext cx="3240088" cy="13188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prstDash val="dash"/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9" name="Line 34"/>
            <p:cNvSpPr>
              <a:spLocks noChangeShapeType="1"/>
            </p:cNvSpPr>
            <p:nvPr/>
          </p:nvSpPr>
          <p:spPr bwMode="auto">
            <a:xfrm rot="186387" flipV="1">
              <a:off x="2910139" y="3969638"/>
              <a:ext cx="2976562" cy="7326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prstDash val="dash"/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0" name="Text Box 35"/>
            <p:cNvSpPr txBox="1">
              <a:spLocks noChangeArrowheads="1"/>
            </p:cNvSpPr>
            <p:nvPr/>
          </p:nvSpPr>
          <p:spPr bwMode="auto">
            <a:xfrm rot="186387">
              <a:off x="3420714" y="3489269"/>
              <a:ext cx="1896673" cy="433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215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连接建立请求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3694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动态主机配置协议 </a:t>
            </a:r>
            <a:r>
              <a:rPr lang="en-US" altLang="zh-CN" dirty="0"/>
              <a:t>DHCP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47262"/>
          </a:xfrm>
        </p:spPr>
        <p:txBody>
          <a:bodyPr/>
          <a:lstStyle/>
          <a:p>
            <a:r>
              <a:rPr lang="zh-CN" altLang="en-US" dirty="0" smtClean="0"/>
              <a:t>动态主机配置协议 </a:t>
            </a:r>
            <a:r>
              <a:rPr lang="en-US" altLang="zh-CN" dirty="0"/>
              <a:t>DHCP </a:t>
            </a:r>
            <a:r>
              <a:rPr lang="en-US" altLang="zh-CN" sz="2000" dirty="0"/>
              <a:t>(Dynamic Host Configuration Protocol)</a:t>
            </a:r>
            <a:endParaRPr lang="zh-CN" altLang="en-US" sz="1800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提供即</a:t>
            </a:r>
            <a:r>
              <a:rPr lang="zh-CN" altLang="en-US" sz="1800" dirty="0"/>
              <a:t>插即用连网 </a:t>
            </a:r>
            <a:r>
              <a:rPr lang="en-US" altLang="zh-CN" sz="1800" dirty="0"/>
              <a:t>(plug-and-play networking) </a:t>
            </a:r>
            <a:r>
              <a:rPr lang="zh-CN" altLang="en-US" sz="1800" dirty="0" smtClean="0"/>
              <a:t>的配置机制</a:t>
            </a:r>
            <a:endParaRPr lang="zh-CN" altLang="en-US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允许主机加入</a:t>
            </a:r>
            <a:r>
              <a:rPr lang="zh-CN" altLang="en-US" sz="1800" dirty="0"/>
              <a:t>新的网络和获取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等配置信息，不用</a:t>
            </a:r>
            <a:r>
              <a:rPr lang="zh-CN" altLang="en-US" sz="1800" dirty="0"/>
              <a:t>手工</a:t>
            </a:r>
            <a:r>
              <a:rPr lang="zh-CN" altLang="en-US" sz="1800" dirty="0" smtClean="0"/>
              <a:t>参与</a:t>
            </a:r>
            <a:endParaRPr lang="en-US" altLang="zh-CN" sz="1800" dirty="0" smtClean="0"/>
          </a:p>
          <a:p>
            <a:r>
              <a:rPr lang="zh-CN" altLang="en-US" dirty="0" smtClean="0"/>
              <a:t>工作原理</a:t>
            </a:r>
            <a:endParaRPr lang="zh-CN" altLang="en-US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主机</a:t>
            </a:r>
            <a:r>
              <a:rPr lang="zh-CN" altLang="en-US" sz="1800" dirty="0"/>
              <a:t>在启动</a:t>
            </a:r>
            <a:r>
              <a:rPr lang="zh-CN" altLang="en-US" sz="1800" dirty="0" smtClean="0"/>
              <a:t>时，作为客户，广播发送</a:t>
            </a:r>
            <a:r>
              <a:rPr lang="en-US" altLang="zh-CN" sz="1800" dirty="0" smtClean="0"/>
              <a:t>DHCP</a:t>
            </a:r>
            <a:r>
              <a:rPr lang="zh-CN" altLang="en-US" sz="1800" dirty="0" smtClean="0"/>
              <a:t>发现报文 </a:t>
            </a:r>
            <a:r>
              <a:rPr lang="en-US" altLang="zh-CN" sz="1800" dirty="0" smtClean="0"/>
              <a:t>(DHCPDISCOVER)</a:t>
            </a:r>
            <a:endParaRPr lang="zh-CN" altLang="en-US" sz="1800" dirty="0"/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DHCP </a:t>
            </a:r>
            <a:r>
              <a:rPr lang="zh-CN" altLang="en-US" sz="1800" dirty="0" smtClean="0"/>
              <a:t>服务器回答</a:t>
            </a:r>
            <a:r>
              <a:rPr lang="zh-CN" altLang="en-US" sz="1800" dirty="0"/>
              <a:t>此广播</a:t>
            </a:r>
            <a:r>
              <a:rPr lang="zh-CN" altLang="en-US" sz="1800" dirty="0" smtClean="0"/>
              <a:t>报文，尽管本地</a:t>
            </a:r>
            <a:r>
              <a:rPr lang="zh-CN" altLang="en-US" sz="1800" dirty="0"/>
              <a:t>网络上所有主机都能收到此</a:t>
            </a:r>
            <a:r>
              <a:rPr lang="zh-CN" altLang="en-US" sz="1800" dirty="0" smtClean="0"/>
              <a:t>广播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en-US" altLang="zh-CN" sz="1800" dirty="0" smtClean="0"/>
              <a:t>DHCP </a:t>
            </a:r>
            <a:r>
              <a:rPr lang="zh-CN" altLang="en-US" sz="1800" dirty="0" smtClean="0"/>
              <a:t>服务器在</a:t>
            </a:r>
            <a:r>
              <a:rPr lang="zh-CN" altLang="en-US" sz="1800" dirty="0"/>
              <a:t>其数据库中查找该计算机的配置</a:t>
            </a:r>
            <a:r>
              <a:rPr lang="zh-CN" altLang="en-US" sz="1800" dirty="0" smtClean="0"/>
              <a:t>信息，若</a:t>
            </a:r>
            <a:r>
              <a:rPr lang="zh-CN" altLang="en-US" sz="1800" dirty="0"/>
              <a:t>找到，则返回找到的</a:t>
            </a:r>
            <a:r>
              <a:rPr lang="zh-CN" altLang="en-US" sz="1800" dirty="0" smtClean="0"/>
              <a:t>信息；找不到</a:t>
            </a:r>
            <a:r>
              <a:rPr lang="zh-CN" altLang="en-US" sz="1800" dirty="0"/>
              <a:t>，则从服务器的 </a:t>
            </a:r>
            <a:r>
              <a:rPr lang="en-US" altLang="zh-CN" sz="1800" dirty="0"/>
              <a:t>IP </a:t>
            </a:r>
            <a:r>
              <a:rPr lang="zh-CN" altLang="en-US" sz="1800" dirty="0"/>
              <a:t>地址池</a:t>
            </a:r>
            <a:r>
              <a:rPr lang="en-US" altLang="zh-CN" sz="1800" dirty="0"/>
              <a:t>(address pool)</a:t>
            </a:r>
            <a:r>
              <a:rPr lang="zh-CN" altLang="en-US" sz="1800" dirty="0"/>
              <a:t>中取一个地址分配给该</a:t>
            </a:r>
            <a:r>
              <a:rPr lang="zh-CN" altLang="en-US" sz="1800" dirty="0" smtClean="0"/>
              <a:t>计算机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9316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97726" y="2084840"/>
            <a:ext cx="3418110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 smtClean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Any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 smtClean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Questions</a:t>
            </a:r>
            <a:endParaRPr lang="zh-CN" altLang="en-US" sz="4800" b="1" i="1" dirty="0">
              <a:solidFill>
                <a:srgbClr val="6900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方正舒体" panose="02010601030101010101" pitchFamily="2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518257" y="4850361"/>
            <a:ext cx="176784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谢谢！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1" name="图片 1" descr="问号32.jpg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620" y="1054865"/>
            <a:ext cx="2597876" cy="34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392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动态主机配置协议 </a:t>
            </a:r>
            <a:r>
              <a:rPr lang="en-US" altLang="zh-CN" dirty="0"/>
              <a:t>DHCP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5682" y="1325232"/>
            <a:ext cx="8579554" cy="5047262"/>
          </a:xfrm>
        </p:spPr>
        <p:txBody>
          <a:bodyPr/>
          <a:lstStyle/>
          <a:p>
            <a:r>
              <a:rPr lang="en-US" altLang="zh-CN" dirty="0" smtClean="0"/>
              <a:t>DHCP </a:t>
            </a:r>
            <a:r>
              <a:rPr lang="zh-CN" altLang="en-US" dirty="0" smtClean="0"/>
              <a:t>中继代理 </a:t>
            </a:r>
            <a:r>
              <a:rPr lang="en-US" altLang="zh-CN" dirty="0" smtClean="0"/>
              <a:t>(</a:t>
            </a:r>
            <a:r>
              <a:rPr lang="en-US" altLang="zh-CN" dirty="0"/>
              <a:t>relay </a:t>
            </a:r>
            <a:r>
              <a:rPr lang="en-US" altLang="zh-CN" dirty="0" smtClean="0"/>
              <a:t>agent)</a:t>
            </a:r>
            <a:endParaRPr lang="zh-CN" altLang="en-US" sz="1800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并不是每个网络上都有 </a:t>
            </a:r>
            <a:r>
              <a:rPr lang="en-US" altLang="zh-CN" sz="1800" dirty="0"/>
              <a:t>DHCP </a:t>
            </a:r>
            <a:r>
              <a:rPr lang="zh-CN" altLang="en-US" sz="1800" dirty="0"/>
              <a:t>服务器</a:t>
            </a:r>
            <a:r>
              <a:rPr lang="zh-CN" altLang="en-US" sz="1800" dirty="0" smtClean="0"/>
              <a:t>，避免 </a:t>
            </a:r>
            <a:r>
              <a:rPr lang="en-US" altLang="zh-CN" sz="1800" dirty="0"/>
              <a:t>DHCP </a:t>
            </a:r>
            <a:r>
              <a:rPr lang="zh-CN" altLang="en-US" sz="1800" dirty="0"/>
              <a:t>服务器的数量太</a:t>
            </a:r>
            <a:r>
              <a:rPr lang="zh-CN" altLang="en-US" sz="1800" dirty="0" smtClean="0"/>
              <a:t>多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每个</a:t>
            </a:r>
            <a:r>
              <a:rPr lang="zh-CN" altLang="en-US" sz="1800" dirty="0"/>
              <a:t>网络至少有一个 </a:t>
            </a:r>
            <a:r>
              <a:rPr lang="en-US" altLang="zh-CN" sz="1800" dirty="0"/>
              <a:t>DHCP </a:t>
            </a:r>
            <a:r>
              <a:rPr lang="zh-CN" altLang="en-US" sz="1800" dirty="0"/>
              <a:t>中继代理，它配置了 </a:t>
            </a:r>
            <a:r>
              <a:rPr lang="en-US" altLang="zh-CN" sz="1800" dirty="0"/>
              <a:t>DHCP </a:t>
            </a:r>
            <a:r>
              <a:rPr lang="zh-CN" altLang="en-US" sz="1800" dirty="0"/>
              <a:t>服务器的 </a:t>
            </a:r>
            <a:r>
              <a:rPr lang="en-US" altLang="zh-CN" sz="1800" dirty="0"/>
              <a:t>IP </a:t>
            </a:r>
            <a:r>
              <a:rPr lang="zh-CN" altLang="en-US" sz="1800" dirty="0"/>
              <a:t>地址</a:t>
            </a:r>
            <a:r>
              <a:rPr lang="zh-CN" altLang="en-US" sz="1800" dirty="0" smtClean="0"/>
              <a:t>信息</a:t>
            </a:r>
            <a:endParaRPr lang="zh-CN" altLang="en-US" sz="1800" dirty="0"/>
          </a:p>
          <a:p>
            <a:pPr lvl="2">
              <a:lnSpc>
                <a:spcPct val="150000"/>
              </a:lnSpc>
            </a:pPr>
            <a:r>
              <a:rPr lang="zh-CN" altLang="en-US" sz="1600" dirty="0"/>
              <a:t>当 </a:t>
            </a:r>
            <a:r>
              <a:rPr lang="en-US" altLang="zh-CN" sz="1600" dirty="0"/>
              <a:t>DHCP </a:t>
            </a:r>
            <a:r>
              <a:rPr lang="zh-CN" altLang="en-US" sz="1600" dirty="0"/>
              <a:t>中继代理收到主机发送的</a:t>
            </a:r>
            <a:r>
              <a:rPr lang="zh-CN" altLang="en-US" sz="1600" dirty="0">
                <a:solidFill>
                  <a:srgbClr val="FF0000"/>
                </a:solidFill>
              </a:rPr>
              <a:t>发现</a:t>
            </a:r>
            <a:r>
              <a:rPr lang="zh-CN" altLang="en-US" sz="1600" dirty="0" smtClean="0">
                <a:solidFill>
                  <a:srgbClr val="FF0000"/>
                </a:solidFill>
              </a:rPr>
              <a:t>报文（</a:t>
            </a:r>
            <a:r>
              <a:rPr lang="en-US" altLang="zh-CN" sz="1600" dirty="0" smtClean="0">
                <a:solidFill>
                  <a:srgbClr val="FF0000"/>
                </a:solidFill>
              </a:rPr>
              <a:t>DHCPDISCOVER</a:t>
            </a:r>
            <a:r>
              <a:rPr lang="zh-CN" altLang="en-US" sz="1600" dirty="0" smtClean="0">
                <a:solidFill>
                  <a:srgbClr val="FF0000"/>
                </a:solidFill>
              </a:rPr>
              <a:t>）</a:t>
            </a:r>
            <a:r>
              <a:rPr lang="zh-CN" altLang="en-US" sz="1600" dirty="0" smtClean="0"/>
              <a:t>后，就以单播方式向 </a:t>
            </a:r>
            <a:r>
              <a:rPr lang="en-US" altLang="zh-CN" sz="1600" dirty="0" smtClean="0"/>
              <a:t>DHCP </a:t>
            </a:r>
            <a:r>
              <a:rPr lang="zh-CN" altLang="en-US" sz="1600" dirty="0" smtClean="0"/>
              <a:t>服务器转发此报文，并等待其回答</a:t>
            </a:r>
            <a:endParaRPr lang="en-US" altLang="zh-CN" sz="1600" dirty="0" smtClean="0"/>
          </a:p>
          <a:p>
            <a:pPr lvl="2">
              <a:lnSpc>
                <a:spcPct val="150000"/>
              </a:lnSpc>
            </a:pPr>
            <a:r>
              <a:rPr lang="zh-CN" altLang="en-US" sz="1600" dirty="0" smtClean="0"/>
              <a:t>收到 </a:t>
            </a:r>
            <a:r>
              <a:rPr lang="en-US" altLang="zh-CN" sz="1600" dirty="0"/>
              <a:t>DHCP </a:t>
            </a:r>
            <a:r>
              <a:rPr lang="zh-CN" altLang="en-US" sz="1600" dirty="0" smtClean="0"/>
              <a:t>服务器的</a:t>
            </a:r>
            <a:r>
              <a:rPr lang="zh-CN" altLang="en-US" sz="1600" dirty="0" smtClean="0">
                <a:solidFill>
                  <a:srgbClr val="FF0000"/>
                </a:solidFill>
              </a:rPr>
              <a:t>提供报文（</a:t>
            </a:r>
            <a:r>
              <a:rPr lang="en-US" altLang="zh-CN" sz="1600" dirty="0" smtClean="0">
                <a:solidFill>
                  <a:srgbClr val="FF0000"/>
                </a:solidFill>
              </a:rPr>
              <a:t>DHCPOFFER</a:t>
            </a:r>
            <a:r>
              <a:rPr lang="zh-CN" altLang="en-US" sz="1600" dirty="0" smtClean="0">
                <a:solidFill>
                  <a:srgbClr val="FF0000"/>
                </a:solidFill>
              </a:rPr>
              <a:t>）</a:t>
            </a:r>
            <a:r>
              <a:rPr lang="zh-CN" altLang="en-US" sz="1600" dirty="0" smtClean="0"/>
              <a:t>后</a:t>
            </a:r>
            <a:r>
              <a:rPr lang="zh-CN" altLang="en-US" sz="1600" dirty="0"/>
              <a:t>，</a:t>
            </a:r>
            <a:r>
              <a:rPr lang="en-US" altLang="zh-CN" sz="1600" dirty="0"/>
              <a:t>DHCP </a:t>
            </a:r>
            <a:r>
              <a:rPr lang="zh-CN" altLang="en-US" sz="1600" dirty="0"/>
              <a:t>中继代理再将</a:t>
            </a:r>
            <a:r>
              <a:rPr lang="zh-CN" altLang="en-US" sz="1600" dirty="0" smtClean="0"/>
              <a:t>此报文</a:t>
            </a:r>
            <a:r>
              <a:rPr lang="zh-CN" altLang="en-US" sz="1600" dirty="0"/>
              <a:t>发回给主机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43" name="组合 42"/>
          <p:cNvGrpSpPr/>
          <p:nvPr/>
        </p:nvGrpSpPr>
        <p:grpSpPr>
          <a:xfrm>
            <a:off x="831397" y="4468091"/>
            <a:ext cx="7832334" cy="2270699"/>
            <a:chOff x="58806" y="1966684"/>
            <a:chExt cx="9100914" cy="2915103"/>
          </a:xfrm>
        </p:grpSpPr>
        <p:sp>
          <p:nvSpPr>
            <p:cNvPr id="44" name="Line 5"/>
            <p:cNvSpPr>
              <a:spLocks noChangeShapeType="1"/>
            </p:cNvSpPr>
            <p:nvPr/>
          </p:nvSpPr>
          <p:spPr bwMode="auto">
            <a:xfrm>
              <a:off x="1284355" y="3221053"/>
              <a:ext cx="0" cy="38979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1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5" name="Line 6"/>
            <p:cNvSpPr>
              <a:spLocks noChangeShapeType="1"/>
            </p:cNvSpPr>
            <p:nvPr/>
          </p:nvSpPr>
          <p:spPr bwMode="auto">
            <a:xfrm flipV="1">
              <a:off x="3575120" y="4000637"/>
              <a:ext cx="486568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1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46" name="Picture 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6819" y="2929441"/>
              <a:ext cx="871537" cy="14697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 Box 8"/>
            <p:cNvSpPr txBox="1">
              <a:spLocks noChangeArrowheads="1"/>
            </p:cNvSpPr>
            <p:nvPr/>
          </p:nvSpPr>
          <p:spPr bwMode="auto">
            <a:xfrm>
              <a:off x="58806" y="1966684"/>
              <a:ext cx="691411" cy="434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1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主机</a:t>
              </a:r>
            </a:p>
          </p:txBody>
        </p:sp>
        <p:sp>
          <p:nvSpPr>
            <p:cNvPr id="48" name="Text Box 9"/>
            <p:cNvSpPr txBox="1">
              <a:spLocks noChangeArrowheads="1"/>
            </p:cNvSpPr>
            <p:nvPr/>
          </p:nvSpPr>
          <p:spPr bwMode="auto">
            <a:xfrm>
              <a:off x="8229891" y="2350614"/>
              <a:ext cx="929829" cy="750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DHCP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1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服务器</a:t>
              </a:r>
            </a:p>
          </p:txBody>
        </p:sp>
        <p:grpSp>
          <p:nvGrpSpPr>
            <p:cNvPr id="49" name="Group 10"/>
            <p:cNvGrpSpPr>
              <a:grpSpLocks/>
            </p:cNvGrpSpPr>
            <p:nvPr/>
          </p:nvGrpSpPr>
          <p:grpSpPr bwMode="auto">
            <a:xfrm>
              <a:off x="6342131" y="3317768"/>
              <a:ext cx="1465263" cy="1302727"/>
              <a:chOff x="3204" y="2684"/>
              <a:chExt cx="1080" cy="854"/>
            </a:xfrm>
          </p:grpSpPr>
          <p:sp>
            <p:nvSpPr>
              <p:cNvPr id="68" name="Oval 11"/>
              <p:cNvSpPr>
                <a:spLocks noChangeArrowheads="1"/>
              </p:cNvSpPr>
              <p:nvPr/>
            </p:nvSpPr>
            <p:spPr bwMode="auto">
              <a:xfrm>
                <a:off x="3457" y="2684"/>
                <a:ext cx="464" cy="228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1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9" name="Freeform 12"/>
              <p:cNvSpPr>
                <a:spLocks/>
              </p:cNvSpPr>
              <p:nvPr/>
            </p:nvSpPr>
            <p:spPr bwMode="auto">
              <a:xfrm>
                <a:off x="3853" y="2753"/>
                <a:ext cx="312" cy="202"/>
              </a:xfrm>
              <a:custGeom>
                <a:avLst/>
                <a:gdLst>
                  <a:gd name="T0" fmla="*/ 182 w 312"/>
                  <a:gd name="T1" fmla="*/ 10 h 202"/>
                  <a:gd name="T2" fmla="*/ 150 w 312"/>
                  <a:gd name="T3" fmla="*/ 4 h 202"/>
                  <a:gd name="T4" fmla="*/ 119 w 312"/>
                  <a:gd name="T5" fmla="*/ 0 h 202"/>
                  <a:gd name="T6" fmla="*/ 91 w 312"/>
                  <a:gd name="T7" fmla="*/ 2 h 202"/>
                  <a:gd name="T8" fmla="*/ 67 w 312"/>
                  <a:gd name="T9" fmla="*/ 8 h 202"/>
                  <a:gd name="T10" fmla="*/ 44 w 312"/>
                  <a:gd name="T11" fmla="*/ 16 h 202"/>
                  <a:gd name="T12" fmla="*/ 25 w 312"/>
                  <a:gd name="T13" fmla="*/ 29 h 202"/>
                  <a:gd name="T14" fmla="*/ 12 w 312"/>
                  <a:gd name="T15" fmla="*/ 44 h 202"/>
                  <a:gd name="T16" fmla="*/ 2 w 312"/>
                  <a:gd name="T17" fmla="*/ 61 h 202"/>
                  <a:gd name="T18" fmla="*/ 0 w 312"/>
                  <a:gd name="T19" fmla="*/ 80 h 202"/>
                  <a:gd name="T20" fmla="*/ 6 w 312"/>
                  <a:gd name="T21" fmla="*/ 99 h 202"/>
                  <a:gd name="T22" fmla="*/ 16 w 312"/>
                  <a:gd name="T23" fmla="*/ 117 h 202"/>
                  <a:gd name="T24" fmla="*/ 31 w 312"/>
                  <a:gd name="T25" fmla="*/ 136 h 202"/>
                  <a:gd name="T26" fmla="*/ 51 w 312"/>
                  <a:gd name="T27" fmla="*/ 153 h 202"/>
                  <a:gd name="T28" fmla="*/ 74 w 312"/>
                  <a:gd name="T29" fmla="*/ 170 h 202"/>
                  <a:gd name="T30" fmla="*/ 102 w 312"/>
                  <a:gd name="T31" fmla="*/ 183 h 202"/>
                  <a:gd name="T32" fmla="*/ 133 w 312"/>
                  <a:gd name="T33" fmla="*/ 193 h 202"/>
                  <a:gd name="T34" fmla="*/ 165 w 312"/>
                  <a:gd name="T35" fmla="*/ 199 h 202"/>
                  <a:gd name="T36" fmla="*/ 195 w 312"/>
                  <a:gd name="T37" fmla="*/ 202 h 202"/>
                  <a:gd name="T38" fmla="*/ 223 w 312"/>
                  <a:gd name="T39" fmla="*/ 200 h 202"/>
                  <a:gd name="T40" fmla="*/ 248 w 312"/>
                  <a:gd name="T41" fmla="*/ 195 h 202"/>
                  <a:gd name="T42" fmla="*/ 271 w 312"/>
                  <a:gd name="T43" fmla="*/ 187 h 202"/>
                  <a:gd name="T44" fmla="*/ 289 w 312"/>
                  <a:gd name="T45" fmla="*/ 174 h 202"/>
                  <a:gd name="T46" fmla="*/ 303 w 312"/>
                  <a:gd name="T47" fmla="*/ 159 h 202"/>
                  <a:gd name="T48" fmla="*/ 310 w 312"/>
                  <a:gd name="T49" fmla="*/ 142 h 202"/>
                  <a:gd name="T50" fmla="*/ 312 w 312"/>
                  <a:gd name="T51" fmla="*/ 123 h 202"/>
                  <a:gd name="T52" fmla="*/ 308 w 312"/>
                  <a:gd name="T53" fmla="*/ 104 h 202"/>
                  <a:gd name="T54" fmla="*/ 297 w 312"/>
                  <a:gd name="T55" fmla="*/ 85 h 202"/>
                  <a:gd name="T56" fmla="*/ 284 w 312"/>
                  <a:gd name="T57" fmla="*/ 66 h 202"/>
                  <a:gd name="T58" fmla="*/ 263 w 312"/>
                  <a:gd name="T59" fmla="*/ 50 h 202"/>
                  <a:gd name="T60" fmla="*/ 240 w 312"/>
                  <a:gd name="T61" fmla="*/ 33 h 202"/>
                  <a:gd name="T62" fmla="*/ 212 w 312"/>
                  <a:gd name="T63" fmla="*/ 19 h 202"/>
                  <a:gd name="T64" fmla="*/ 182 w 312"/>
                  <a:gd name="T65" fmla="*/ 10 h 20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12" h="202">
                    <a:moveTo>
                      <a:pt x="182" y="10"/>
                    </a:moveTo>
                    <a:lnTo>
                      <a:pt x="150" y="4"/>
                    </a:lnTo>
                    <a:lnTo>
                      <a:pt x="119" y="0"/>
                    </a:lnTo>
                    <a:lnTo>
                      <a:pt x="91" y="2"/>
                    </a:lnTo>
                    <a:lnTo>
                      <a:pt x="67" y="8"/>
                    </a:lnTo>
                    <a:lnTo>
                      <a:pt x="44" y="16"/>
                    </a:lnTo>
                    <a:lnTo>
                      <a:pt x="25" y="29"/>
                    </a:lnTo>
                    <a:lnTo>
                      <a:pt x="12" y="44"/>
                    </a:lnTo>
                    <a:lnTo>
                      <a:pt x="2" y="61"/>
                    </a:lnTo>
                    <a:lnTo>
                      <a:pt x="0" y="80"/>
                    </a:lnTo>
                    <a:lnTo>
                      <a:pt x="6" y="99"/>
                    </a:lnTo>
                    <a:lnTo>
                      <a:pt x="16" y="117"/>
                    </a:lnTo>
                    <a:lnTo>
                      <a:pt x="31" y="136"/>
                    </a:lnTo>
                    <a:lnTo>
                      <a:pt x="51" y="153"/>
                    </a:lnTo>
                    <a:lnTo>
                      <a:pt x="74" y="170"/>
                    </a:lnTo>
                    <a:lnTo>
                      <a:pt x="102" y="183"/>
                    </a:lnTo>
                    <a:lnTo>
                      <a:pt x="133" y="193"/>
                    </a:lnTo>
                    <a:lnTo>
                      <a:pt x="165" y="199"/>
                    </a:lnTo>
                    <a:lnTo>
                      <a:pt x="195" y="202"/>
                    </a:lnTo>
                    <a:lnTo>
                      <a:pt x="223" y="200"/>
                    </a:lnTo>
                    <a:lnTo>
                      <a:pt x="248" y="195"/>
                    </a:lnTo>
                    <a:lnTo>
                      <a:pt x="271" y="187"/>
                    </a:lnTo>
                    <a:lnTo>
                      <a:pt x="289" y="174"/>
                    </a:lnTo>
                    <a:lnTo>
                      <a:pt x="303" y="159"/>
                    </a:lnTo>
                    <a:lnTo>
                      <a:pt x="310" y="142"/>
                    </a:lnTo>
                    <a:lnTo>
                      <a:pt x="312" y="123"/>
                    </a:lnTo>
                    <a:lnTo>
                      <a:pt x="308" y="104"/>
                    </a:lnTo>
                    <a:lnTo>
                      <a:pt x="297" y="85"/>
                    </a:lnTo>
                    <a:lnTo>
                      <a:pt x="284" y="66"/>
                    </a:lnTo>
                    <a:lnTo>
                      <a:pt x="263" y="50"/>
                    </a:lnTo>
                    <a:lnTo>
                      <a:pt x="240" y="33"/>
                    </a:lnTo>
                    <a:lnTo>
                      <a:pt x="212" y="19"/>
                    </a:lnTo>
                    <a:lnTo>
                      <a:pt x="182" y="10"/>
                    </a:lnTo>
                    <a:close/>
                  </a:path>
                </a:pathLst>
              </a:custGeom>
              <a:solidFill>
                <a:srgbClr val="EAEAEA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1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0" name="Freeform 13"/>
              <p:cNvSpPr>
                <a:spLocks/>
              </p:cNvSpPr>
              <p:nvPr/>
            </p:nvSpPr>
            <p:spPr bwMode="auto">
              <a:xfrm>
                <a:off x="4014" y="2946"/>
                <a:ext cx="270" cy="232"/>
              </a:xfrm>
              <a:custGeom>
                <a:avLst/>
                <a:gdLst>
                  <a:gd name="T0" fmla="*/ 181 w 270"/>
                  <a:gd name="T1" fmla="*/ 15 h 232"/>
                  <a:gd name="T2" fmla="*/ 155 w 270"/>
                  <a:gd name="T3" fmla="*/ 6 h 232"/>
                  <a:gd name="T4" fmla="*/ 128 w 270"/>
                  <a:gd name="T5" fmla="*/ 0 h 232"/>
                  <a:gd name="T6" fmla="*/ 104 w 270"/>
                  <a:gd name="T7" fmla="*/ 0 h 232"/>
                  <a:gd name="T8" fmla="*/ 79 w 270"/>
                  <a:gd name="T9" fmla="*/ 4 h 232"/>
                  <a:gd name="T10" fmla="*/ 57 w 270"/>
                  <a:gd name="T11" fmla="*/ 11 h 232"/>
                  <a:gd name="T12" fmla="*/ 38 w 270"/>
                  <a:gd name="T13" fmla="*/ 23 h 232"/>
                  <a:gd name="T14" fmla="*/ 21 w 270"/>
                  <a:gd name="T15" fmla="*/ 38 h 232"/>
                  <a:gd name="T16" fmla="*/ 9 w 270"/>
                  <a:gd name="T17" fmla="*/ 56 h 232"/>
                  <a:gd name="T18" fmla="*/ 2 w 270"/>
                  <a:gd name="T19" fmla="*/ 79 h 232"/>
                  <a:gd name="T20" fmla="*/ 0 w 270"/>
                  <a:gd name="T21" fmla="*/ 100 h 232"/>
                  <a:gd name="T22" fmla="*/ 4 w 270"/>
                  <a:gd name="T23" fmla="*/ 123 h 232"/>
                  <a:gd name="T24" fmla="*/ 13 w 270"/>
                  <a:gd name="T25" fmla="*/ 145 h 232"/>
                  <a:gd name="T26" fmla="*/ 26 w 270"/>
                  <a:gd name="T27" fmla="*/ 166 h 232"/>
                  <a:gd name="T28" fmla="*/ 43 w 270"/>
                  <a:gd name="T29" fmla="*/ 185 h 232"/>
                  <a:gd name="T30" fmla="*/ 64 w 270"/>
                  <a:gd name="T31" fmla="*/ 202 h 232"/>
                  <a:gd name="T32" fmla="*/ 89 w 270"/>
                  <a:gd name="T33" fmla="*/ 217 h 232"/>
                  <a:gd name="T34" fmla="*/ 115 w 270"/>
                  <a:gd name="T35" fmla="*/ 226 h 232"/>
                  <a:gd name="T36" fmla="*/ 142 w 270"/>
                  <a:gd name="T37" fmla="*/ 232 h 232"/>
                  <a:gd name="T38" fmla="*/ 166 w 270"/>
                  <a:gd name="T39" fmla="*/ 232 h 232"/>
                  <a:gd name="T40" fmla="*/ 191 w 270"/>
                  <a:gd name="T41" fmla="*/ 228 h 232"/>
                  <a:gd name="T42" fmla="*/ 213 w 270"/>
                  <a:gd name="T43" fmla="*/ 221 h 232"/>
                  <a:gd name="T44" fmla="*/ 232 w 270"/>
                  <a:gd name="T45" fmla="*/ 209 h 232"/>
                  <a:gd name="T46" fmla="*/ 249 w 270"/>
                  <a:gd name="T47" fmla="*/ 194 h 232"/>
                  <a:gd name="T48" fmla="*/ 261 w 270"/>
                  <a:gd name="T49" fmla="*/ 175 h 232"/>
                  <a:gd name="T50" fmla="*/ 268 w 270"/>
                  <a:gd name="T51" fmla="*/ 155 h 232"/>
                  <a:gd name="T52" fmla="*/ 270 w 270"/>
                  <a:gd name="T53" fmla="*/ 132 h 232"/>
                  <a:gd name="T54" fmla="*/ 266 w 270"/>
                  <a:gd name="T55" fmla="*/ 109 h 232"/>
                  <a:gd name="T56" fmla="*/ 257 w 270"/>
                  <a:gd name="T57" fmla="*/ 87 h 232"/>
                  <a:gd name="T58" fmla="*/ 244 w 270"/>
                  <a:gd name="T59" fmla="*/ 66 h 232"/>
                  <a:gd name="T60" fmla="*/ 227 w 270"/>
                  <a:gd name="T61" fmla="*/ 47 h 232"/>
                  <a:gd name="T62" fmla="*/ 206 w 270"/>
                  <a:gd name="T63" fmla="*/ 30 h 232"/>
                  <a:gd name="T64" fmla="*/ 181 w 270"/>
                  <a:gd name="T65" fmla="*/ 15 h 23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70" h="232">
                    <a:moveTo>
                      <a:pt x="181" y="15"/>
                    </a:moveTo>
                    <a:lnTo>
                      <a:pt x="155" y="6"/>
                    </a:lnTo>
                    <a:lnTo>
                      <a:pt x="128" y="0"/>
                    </a:lnTo>
                    <a:lnTo>
                      <a:pt x="104" y="0"/>
                    </a:lnTo>
                    <a:lnTo>
                      <a:pt x="79" y="4"/>
                    </a:lnTo>
                    <a:lnTo>
                      <a:pt x="57" y="11"/>
                    </a:lnTo>
                    <a:lnTo>
                      <a:pt x="38" y="23"/>
                    </a:lnTo>
                    <a:lnTo>
                      <a:pt x="21" y="38"/>
                    </a:lnTo>
                    <a:lnTo>
                      <a:pt x="9" y="56"/>
                    </a:lnTo>
                    <a:lnTo>
                      <a:pt x="2" y="79"/>
                    </a:lnTo>
                    <a:lnTo>
                      <a:pt x="0" y="100"/>
                    </a:lnTo>
                    <a:lnTo>
                      <a:pt x="4" y="123"/>
                    </a:lnTo>
                    <a:lnTo>
                      <a:pt x="13" y="145"/>
                    </a:lnTo>
                    <a:lnTo>
                      <a:pt x="26" y="166"/>
                    </a:lnTo>
                    <a:lnTo>
                      <a:pt x="43" y="185"/>
                    </a:lnTo>
                    <a:lnTo>
                      <a:pt x="64" y="202"/>
                    </a:lnTo>
                    <a:lnTo>
                      <a:pt x="89" y="217"/>
                    </a:lnTo>
                    <a:lnTo>
                      <a:pt x="115" y="226"/>
                    </a:lnTo>
                    <a:lnTo>
                      <a:pt x="142" y="232"/>
                    </a:lnTo>
                    <a:lnTo>
                      <a:pt x="166" y="232"/>
                    </a:lnTo>
                    <a:lnTo>
                      <a:pt x="191" y="228"/>
                    </a:lnTo>
                    <a:lnTo>
                      <a:pt x="213" y="221"/>
                    </a:lnTo>
                    <a:lnTo>
                      <a:pt x="232" y="209"/>
                    </a:lnTo>
                    <a:lnTo>
                      <a:pt x="249" y="194"/>
                    </a:lnTo>
                    <a:lnTo>
                      <a:pt x="261" y="175"/>
                    </a:lnTo>
                    <a:lnTo>
                      <a:pt x="268" y="155"/>
                    </a:lnTo>
                    <a:lnTo>
                      <a:pt x="270" y="132"/>
                    </a:lnTo>
                    <a:lnTo>
                      <a:pt x="266" y="109"/>
                    </a:lnTo>
                    <a:lnTo>
                      <a:pt x="257" y="87"/>
                    </a:lnTo>
                    <a:lnTo>
                      <a:pt x="244" y="66"/>
                    </a:lnTo>
                    <a:lnTo>
                      <a:pt x="227" y="47"/>
                    </a:lnTo>
                    <a:lnTo>
                      <a:pt x="206" y="30"/>
                    </a:lnTo>
                    <a:lnTo>
                      <a:pt x="181" y="15"/>
                    </a:lnTo>
                    <a:close/>
                  </a:path>
                </a:pathLst>
              </a:custGeom>
              <a:solidFill>
                <a:srgbClr val="EAEAEA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1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1" name="Freeform 14"/>
              <p:cNvSpPr>
                <a:spLocks/>
              </p:cNvSpPr>
              <p:nvPr/>
            </p:nvSpPr>
            <p:spPr bwMode="auto">
              <a:xfrm>
                <a:off x="3927" y="3165"/>
                <a:ext cx="325" cy="285"/>
              </a:xfrm>
              <a:custGeom>
                <a:avLst/>
                <a:gdLst>
                  <a:gd name="T0" fmla="*/ 102 w 325"/>
                  <a:gd name="T1" fmla="*/ 19 h 285"/>
                  <a:gd name="T2" fmla="*/ 74 w 325"/>
                  <a:gd name="T3" fmla="*/ 36 h 285"/>
                  <a:gd name="T4" fmla="*/ 49 w 325"/>
                  <a:gd name="T5" fmla="*/ 58 h 285"/>
                  <a:gd name="T6" fmla="*/ 28 w 325"/>
                  <a:gd name="T7" fmla="*/ 81 h 285"/>
                  <a:gd name="T8" fmla="*/ 13 w 325"/>
                  <a:gd name="T9" fmla="*/ 107 h 285"/>
                  <a:gd name="T10" fmla="*/ 4 w 325"/>
                  <a:gd name="T11" fmla="*/ 134 h 285"/>
                  <a:gd name="T12" fmla="*/ 0 w 325"/>
                  <a:gd name="T13" fmla="*/ 162 h 285"/>
                  <a:gd name="T14" fmla="*/ 2 w 325"/>
                  <a:gd name="T15" fmla="*/ 188 h 285"/>
                  <a:gd name="T16" fmla="*/ 11 w 325"/>
                  <a:gd name="T17" fmla="*/ 215 h 285"/>
                  <a:gd name="T18" fmla="*/ 27 w 325"/>
                  <a:gd name="T19" fmla="*/ 237 h 285"/>
                  <a:gd name="T20" fmla="*/ 45 w 325"/>
                  <a:gd name="T21" fmla="*/ 256 h 285"/>
                  <a:gd name="T22" fmla="*/ 70 w 325"/>
                  <a:gd name="T23" fmla="*/ 271 h 285"/>
                  <a:gd name="T24" fmla="*/ 98 w 325"/>
                  <a:gd name="T25" fmla="*/ 279 h 285"/>
                  <a:gd name="T26" fmla="*/ 127 w 325"/>
                  <a:gd name="T27" fmla="*/ 285 h 285"/>
                  <a:gd name="T28" fmla="*/ 159 w 325"/>
                  <a:gd name="T29" fmla="*/ 283 h 285"/>
                  <a:gd name="T30" fmla="*/ 191 w 325"/>
                  <a:gd name="T31" fmla="*/ 275 h 285"/>
                  <a:gd name="T32" fmla="*/ 223 w 325"/>
                  <a:gd name="T33" fmla="*/ 264 h 285"/>
                  <a:gd name="T34" fmla="*/ 251 w 325"/>
                  <a:gd name="T35" fmla="*/ 247 h 285"/>
                  <a:gd name="T36" fmla="*/ 276 w 325"/>
                  <a:gd name="T37" fmla="*/ 226 h 285"/>
                  <a:gd name="T38" fmla="*/ 297 w 325"/>
                  <a:gd name="T39" fmla="*/ 202 h 285"/>
                  <a:gd name="T40" fmla="*/ 312 w 325"/>
                  <a:gd name="T41" fmla="*/ 175 h 285"/>
                  <a:gd name="T42" fmla="*/ 321 w 325"/>
                  <a:gd name="T43" fmla="*/ 149 h 285"/>
                  <a:gd name="T44" fmla="*/ 325 w 325"/>
                  <a:gd name="T45" fmla="*/ 120 h 285"/>
                  <a:gd name="T46" fmla="*/ 323 w 325"/>
                  <a:gd name="T47" fmla="*/ 94 h 285"/>
                  <a:gd name="T48" fmla="*/ 314 w 325"/>
                  <a:gd name="T49" fmla="*/ 68 h 285"/>
                  <a:gd name="T50" fmla="*/ 299 w 325"/>
                  <a:gd name="T51" fmla="*/ 45 h 285"/>
                  <a:gd name="T52" fmla="*/ 280 w 325"/>
                  <a:gd name="T53" fmla="*/ 26 h 285"/>
                  <a:gd name="T54" fmla="*/ 255 w 325"/>
                  <a:gd name="T55" fmla="*/ 11 h 285"/>
                  <a:gd name="T56" fmla="*/ 229 w 325"/>
                  <a:gd name="T57" fmla="*/ 4 h 285"/>
                  <a:gd name="T58" fmla="*/ 198 w 325"/>
                  <a:gd name="T59" fmla="*/ 0 h 285"/>
                  <a:gd name="T60" fmla="*/ 166 w 325"/>
                  <a:gd name="T61" fmla="*/ 0 h 285"/>
                  <a:gd name="T62" fmla="*/ 134 w 325"/>
                  <a:gd name="T63" fmla="*/ 7 h 285"/>
                  <a:gd name="T64" fmla="*/ 102 w 325"/>
                  <a:gd name="T65" fmla="*/ 19 h 2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25" h="285">
                    <a:moveTo>
                      <a:pt x="102" y="19"/>
                    </a:moveTo>
                    <a:lnTo>
                      <a:pt x="74" y="36"/>
                    </a:lnTo>
                    <a:lnTo>
                      <a:pt x="49" y="58"/>
                    </a:lnTo>
                    <a:lnTo>
                      <a:pt x="28" y="81"/>
                    </a:lnTo>
                    <a:lnTo>
                      <a:pt x="13" y="107"/>
                    </a:lnTo>
                    <a:lnTo>
                      <a:pt x="4" y="134"/>
                    </a:lnTo>
                    <a:lnTo>
                      <a:pt x="0" y="162"/>
                    </a:lnTo>
                    <a:lnTo>
                      <a:pt x="2" y="188"/>
                    </a:lnTo>
                    <a:lnTo>
                      <a:pt x="11" y="215"/>
                    </a:lnTo>
                    <a:lnTo>
                      <a:pt x="27" y="237"/>
                    </a:lnTo>
                    <a:lnTo>
                      <a:pt x="45" y="256"/>
                    </a:lnTo>
                    <a:lnTo>
                      <a:pt x="70" y="271"/>
                    </a:lnTo>
                    <a:lnTo>
                      <a:pt x="98" y="279"/>
                    </a:lnTo>
                    <a:lnTo>
                      <a:pt x="127" y="285"/>
                    </a:lnTo>
                    <a:lnTo>
                      <a:pt x="159" y="283"/>
                    </a:lnTo>
                    <a:lnTo>
                      <a:pt x="191" y="275"/>
                    </a:lnTo>
                    <a:lnTo>
                      <a:pt x="223" y="264"/>
                    </a:lnTo>
                    <a:lnTo>
                      <a:pt x="251" y="247"/>
                    </a:lnTo>
                    <a:lnTo>
                      <a:pt x="276" y="226"/>
                    </a:lnTo>
                    <a:lnTo>
                      <a:pt x="297" y="202"/>
                    </a:lnTo>
                    <a:lnTo>
                      <a:pt x="312" y="175"/>
                    </a:lnTo>
                    <a:lnTo>
                      <a:pt x="321" y="149"/>
                    </a:lnTo>
                    <a:lnTo>
                      <a:pt x="325" y="120"/>
                    </a:lnTo>
                    <a:lnTo>
                      <a:pt x="323" y="94"/>
                    </a:lnTo>
                    <a:lnTo>
                      <a:pt x="314" y="68"/>
                    </a:lnTo>
                    <a:lnTo>
                      <a:pt x="299" y="45"/>
                    </a:lnTo>
                    <a:lnTo>
                      <a:pt x="280" y="26"/>
                    </a:lnTo>
                    <a:lnTo>
                      <a:pt x="255" y="11"/>
                    </a:lnTo>
                    <a:lnTo>
                      <a:pt x="229" y="4"/>
                    </a:lnTo>
                    <a:lnTo>
                      <a:pt x="198" y="0"/>
                    </a:lnTo>
                    <a:lnTo>
                      <a:pt x="166" y="0"/>
                    </a:lnTo>
                    <a:lnTo>
                      <a:pt x="134" y="7"/>
                    </a:lnTo>
                    <a:lnTo>
                      <a:pt x="102" y="19"/>
                    </a:lnTo>
                    <a:close/>
                  </a:path>
                </a:pathLst>
              </a:custGeom>
              <a:solidFill>
                <a:srgbClr val="EAEAEA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1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2" name="Oval 15"/>
              <p:cNvSpPr>
                <a:spLocks noChangeArrowheads="1"/>
              </p:cNvSpPr>
              <p:nvPr/>
            </p:nvSpPr>
            <p:spPr bwMode="auto">
              <a:xfrm>
                <a:off x="3514" y="3201"/>
                <a:ext cx="538" cy="337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1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3" name="Freeform 16"/>
              <p:cNvSpPr>
                <a:spLocks/>
              </p:cNvSpPr>
              <p:nvPr/>
            </p:nvSpPr>
            <p:spPr bwMode="auto">
              <a:xfrm>
                <a:off x="3289" y="3193"/>
                <a:ext cx="300" cy="232"/>
              </a:xfrm>
              <a:custGeom>
                <a:avLst/>
                <a:gdLst>
                  <a:gd name="T0" fmla="*/ 185 w 300"/>
                  <a:gd name="T1" fmla="*/ 9 h 232"/>
                  <a:gd name="T2" fmla="*/ 155 w 300"/>
                  <a:gd name="T3" fmla="*/ 2 h 232"/>
                  <a:gd name="T4" fmla="*/ 124 w 300"/>
                  <a:gd name="T5" fmla="*/ 0 h 232"/>
                  <a:gd name="T6" fmla="*/ 98 w 300"/>
                  <a:gd name="T7" fmla="*/ 2 h 232"/>
                  <a:gd name="T8" fmla="*/ 71 w 300"/>
                  <a:gd name="T9" fmla="*/ 8 h 232"/>
                  <a:gd name="T10" fmla="*/ 49 w 300"/>
                  <a:gd name="T11" fmla="*/ 17 h 232"/>
                  <a:gd name="T12" fmla="*/ 30 w 300"/>
                  <a:gd name="T13" fmla="*/ 30 h 232"/>
                  <a:gd name="T14" fmla="*/ 15 w 300"/>
                  <a:gd name="T15" fmla="*/ 47 h 232"/>
                  <a:gd name="T16" fmla="*/ 3 w 300"/>
                  <a:gd name="T17" fmla="*/ 68 h 232"/>
                  <a:gd name="T18" fmla="*/ 0 w 300"/>
                  <a:gd name="T19" fmla="*/ 91 h 232"/>
                  <a:gd name="T20" fmla="*/ 2 w 300"/>
                  <a:gd name="T21" fmla="*/ 113 h 232"/>
                  <a:gd name="T22" fmla="*/ 9 w 300"/>
                  <a:gd name="T23" fmla="*/ 136 h 232"/>
                  <a:gd name="T24" fmla="*/ 22 w 300"/>
                  <a:gd name="T25" fmla="*/ 157 h 232"/>
                  <a:gd name="T26" fmla="*/ 39 w 300"/>
                  <a:gd name="T27" fmla="*/ 177 h 232"/>
                  <a:gd name="T28" fmla="*/ 62 w 300"/>
                  <a:gd name="T29" fmla="*/ 196 h 232"/>
                  <a:gd name="T30" fmla="*/ 87 w 300"/>
                  <a:gd name="T31" fmla="*/ 211 h 232"/>
                  <a:gd name="T32" fmla="*/ 115 w 300"/>
                  <a:gd name="T33" fmla="*/ 223 h 232"/>
                  <a:gd name="T34" fmla="*/ 145 w 300"/>
                  <a:gd name="T35" fmla="*/ 230 h 232"/>
                  <a:gd name="T36" fmla="*/ 175 w 300"/>
                  <a:gd name="T37" fmla="*/ 232 h 232"/>
                  <a:gd name="T38" fmla="*/ 202 w 300"/>
                  <a:gd name="T39" fmla="*/ 230 h 232"/>
                  <a:gd name="T40" fmla="*/ 228 w 300"/>
                  <a:gd name="T41" fmla="*/ 225 h 232"/>
                  <a:gd name="T42" fmla="*/ 251 w 300"/>
                  <a:gd name="T43" fmla="*/ 213 h 232"/>
                  <a:gd name="T44" fmla="*/ 270 w 300"/>
                  <a:gd name="T45" fmla="*/ 200 h 232"/>
                  <a:gd name="T46" fmla="*/ 287 w 300"/>
                  <a:gd name="T47" fmla="*/ 183 h 232"/>
                  <a:gd name="T48" fmla="*/ 296 w 300"/>
                  <a:gd name="T49" fmla="*/ 162 h 232"/>
                  <a:gd name="T50" fmla="*/ 300 w 300"/>
                  <a:gd name="T51" fmla="*/ 140 h 232"/>
                  <a:gd name="T52" fmla="*/ 298 w 300"/>
                  <a:gd name="T53" fmla="*/ 117 h 232"/>
                  <a:gd name="T54" fmla="*/ 291 w 300"/>
                  <a:gd name="T55" fmla="*/ 94 h 232"/>
                  <a:gd name="T56" fmla="*/ 277 w 300"/>
                  <a:gd name="T57" fmla="*/ 74 h 232"/>
                  <a:gd name="T58" fmla="*/ 260 w 300"/>
                  <a:gd name="T59" fmla="*/ 55 h 232"/>
                  <a:gd name="T60" fmla="*/ 238 w 300"/>
                  <a:gd name="T61" fmla="*/ 36 h 232"/>
                  <a:gd name="T62" fmla="*/ 213 w 300"/>
                  <a:gd name="T63" fmla="*/ 21 h 232"/>
                  <a:gd name="T64" fmla="*/ 185 w 300"/>
                  <a:gd name="T65" fmla="*/ 9 h 23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00" h="232">
                    <a:moveTo>
                      <a:pt x="185" y="9"/>
                    </a:moveTo>
                    <a:lnTo>
                      <a:pt x="155" y="2"/>
                    </a:lnTo>
                    <a:lnTo>
                      <a:pt x="124" y="0"/>
                    </a:lnTo>
                    <a:lnTo>
                      <a:pt x="98" y="2"/>
                    </a:lnTo>
                    <a:lnTo>
                      <a:pt x="71" y="8"/>
                    </a:lnTo>
                    <a:lnTo>
                      <a:pt x="49" y="17"/>
                    </a:lnTo>
                    <a:lnTo>
                      <a:pt x="30" y="30"/>
                    </a:lnTo>
                    <a:lnTo>
                      <a:pt x="15" y="47"/>
                    </a:lnTo>
                    <a:lnTo>
                      <a:pt x="3" y="68"/>
                    </a:lnTo>
                    <a:lnTo>
                      <a:pt x="0" y="91"/>
                    </a:lnTo>
                    <a:lnTo>
                      <a:pt x="2" y="113"/>
                    </a:lnTo>
                    <a:lnTo>
                      <a:pt x="9" y="136"/>
                    </a:lnTo>
                    <a:lnTo>
                      <a:pt x="22" y="157"/>
                    </a:lnTo>
                    <a:lnTo>
                      <a:pt x="39" y="177"/>
                    </a:lnTo>
                    <a:lnTo>
                      <a:pt x="62" y="196"/>
                    </a:lnTo>
                    <a:lnTo>
                      <a:pt x="87" y="211"/>
                    </a:lnTo>
                    <a:lnTo>
                      <a:pt x="115" y="223"/>
                    </a:lnTo>
                    <a:lnTo>
                      <a:pt x="145" y="230"/>
                    </a:lnTo>
                    <a:lnTo>
                      <a:pt x="175" y="232"/>
                    </a:lnTo>
                    <a:lnTo>
                      <a:pt x="202" y="230"/>
                    </a:lnTo>
                    <a:lnTo>
                      <a:pt x="228" y="225"/>
                    </a:lnTo>
                    <a:lnTo>
                      <a:pt x="251" y="213"/>
                    </a:lnTo>
                    <a:lnTo>
                      <a:pt x="270" y="200"/>
                    </a:lnTo>
                    <a:lnTo>
                      <a:pt x="287" y="183"/>
                    </a:lnTo>
                    <a:lnTo>
                      <a:pt x="296" y="162"/>
                    </a:lnTo>
                    <a:lnTo>
                      <a:pt x="300" y="140"/>
                    </a:lnTo>
                    <a:lnTo>
                      <a:pt x="298" y="117"/>
                    </a:lnTo>
                    <a:lnTo>
                      <a:pt x="291" y="94"/>
                    </a:lnTo>
                    <a:lnTo>
                      <a:pt x="277" y="74"/>
                    </a:lnTo>
                    <a:lnTo>
                      <a:pt x="260" y="55"/>
                    </a:lnTo>
                    <a:lnTo>
                      <a:pt x="238" y="36"/>
                    </a:lnTo>
                    <a:lnTo>
                      <a:pt x="213" y="21"/>
                    </a:lnTo>
                    <a:lnTo>
                      <a:pt x="185" y="9"/>
                    </a:lnTo>
                    <a:close/>
                  </a:path>
                </a:pathLst>
              </a:custGeom>
              <a:solidFill>
                <a:srgbClr val="EAEAEA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1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4" name="Oval 17"/>
              <p:cNvSpPr>
                <a:spLocks noChangeArrowheads="1"/>
              </p:cNvSpPr>
              <p:nvPr/>
            </p:nvSpPr>
            <p:spPr bwMode="auto">
              <a:xfrm>
                <a:off x="3204" y="3023"/>
                <a:ext cx="245" cy="21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1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5" name="Freeform 18"/>
              <p:cNvSpPr>
                <a:spLocks/>
              </p:cNvSpPr>
              <p:nvPr/>
            </p:nvSpPr>
            <p:spPr bwMode="auto">
              <a:xfrm>
                <a:off x="3253" y="2827"/>
                <a:ext cx="315" cy="259"/>
              </a:xfrm>
              <a:custGeom>
                <a:avLst/>
                <a:gdLst>
                  <a:gd name="T0" fmla="*/ 100 w 315"/>
                  <a:gd name="T1" fmla="*/ 32 h 259"/>
                  <a:gd name="T2" fmla="*/ 72 w 315"/>
                  <a:gd name="T3" fmla="*/ 53 h 259"/>
                  <a:gd name="T4" fmla="*/ 47 w 315"/>
                  <a:gd name="T5" fmla="*/ 74 h 259"/>
                  <a:gd name="T6" fmla="*/ 28 w 315"/>
                  <a:gd name="T7" fmla="*/ 98 h 259"/>
                  <a:gd name="T8" fmla="*/ 13 w 315"/>
                  <a:gd name="T9" fmla="*/ 123 h 259"/>
                  <a:gd name="T10" fmla="*/ 4 w 315"/>
                  <a:gd name="T11" fmla="*/ 149 h 259"/>
                  <a:gd name="T12" fmla="*/ 0 w 315"/>
                  <a:gd name="T13" fmla="*/ 174 h 259"/>
                  <a:gd name="T14" fmla="*/ 2 w 315"/>
                  <a:gd name="T15" fmla="*/ 196 h 259"/>
                  <a:gd name="T16" fmla="*/ 11 w 315"/>
                  <a:gd name="T17" fmla="*/ 217 h 259"/>
                  <a:gd name="T18" fmla="*/ 26 w 315"/>
                  <a:gd name="T19" fmla="*/ 234 h 259"/>
                  <a:gd name="T20" fmla="*/ 45 w 315"/>
                  <a:gd name="T21" fmla="*/ 247 h 259"/>
                  <a:gd name="T22" fmla="*/ 70 w 315"/>
                  <a:gd name="T23" fmla="*/ 257 h 259"/>
                  <a:gd name="T24" fmla="*/ 96 w 315"/>
                  <a:gd name="T25" fmla="*/ 259 h 259"/>
                  <a:gd name="T26" fmla="*/ 124 w 315"/>
                  <a:gd name="T27" fmla="*/ 259 h 259"/>
                  <a:gd name="T28" fmla="*/ 155 w 315"/>
                  <a:gd name="T29" fmla="*/ 253 h 259"/>
                  <a:gd name="T30" fmla="*/ 185 w 315"/>
                  <a:gd name="T31" fmla="*/ 242 h 259"/>
                  <a:gd name="T32" fmla="*/ 215 w 315"/>
                  <a:gd name="T33" fmla="*/ 226 h 259"/>
                  <a:gd name="T34" fmla="*/ 243 w 315"/>
                  <a:gd name="T35" fmla="*/ 208 h 259"/>
                  <a:gd name="T36" fmla="*/ 268 w 315"/>
                  <a:gd name="T37" fmla="*/ 185 h 259"/>
                  <a:gd name="T38" fmla="*/ 287 w 315"/>
                  <a:gd name="T39" fmla="*/ 160 h 259"/>
                  <a:gd name="T40" fmla="*/ 302 w 315"/>
                  <a:gd name="T41" fmla="*/ 136 h 259"/>
                  <a:gd name="T42" fmla="*/ 311 w 315"/>
                  <a:gd name="T43" fmla="*/ 109 h 259"/>
                  <a:gd name="T44" fmla="*/ 315 w 315"/>
                  <a:gd name="T45" fmla="*/ 87 h 259"/>
                  <a:gd name="T46" fmla="*/ 313 w 315"/>
                  <a:gd name="T47" fmla="*/ 62 h 259"/>
                  <a:gd name="T48" fmla="*/ 304 w 315"/>
                  <a:gd name="T49" fmla="*/ 42 h 259"/>
                  <a:gd name="T50" fmla="*/ 289 w 315"/>
                  <a:gd name="T51" fmla="*/ 25 h 259"/>
                  <a:gd name="T52" fmla="*/ 270 w 315"/>
                  <a:gd name="T53" fmla="*/ 11 h 259"/>
                  <a:gd name="T54" fmla="*/ 247 w 315"/>
                  <a:gd name="T55" fmla="*/ 4 h 259"/>
                  <a:gd name="T56" fmla="*/ 221 w 315"/>
                  <a:gd name="T57" fmla="*/ 0 h 259"/>
                  <a:gd name="T58" fmla="*/ 192 w 315"/>
                  <a:gd name="T59" fmla="*/ 0 h 259"/>
                  <a:gd name="T60" fmla="*/ 162 w 315"/>
                  <a:gd name="T61" fmla="*/ 6 h 259"/>
                  <a:gd name="T62" fmla="*/ 130 w 315"/>
                  <a:gd name="T63" fmla="*/ 17 h 259"/>
                  <a:gd name="T64" fmla="*/ 100 w 315"/>
                  <a:gd name="T65" fmla="*/ 32 h 25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15" h="259">
                    <a:moveTo>
                      <a:pt x="100" y="32"/>
                    </a:moveTo>
                    <a:lnTo>
                      <a:pt x="72" y="53"/>
                    </a:lnTo>
                    <a:lnTo>
                      <a:pt x="47" y="74"/>
                    </a:lnTo>
                    <a:lnTo>
                      <a:pt x="28" y="98"/>
                    </a:lnTo>
                    <a:lnTo>
                      <a:pt x="13" y="123"/>
                    </a:lnTo>
                    <a:lnTo>
                      <a:pt x="4" y="149"/>
                    </a:lnTo>
                    <a:lnTo>
                      <a:pt x="0" y="174"/>
                    </a:lnTo>
                    <a:lnTo>
                      <a:pt x="2" y="196"/>
                    </a:lnTo>
                    <a:lnTo>
                      <a:pt x="11" y="217"/>
                    </a:lnTo>
                    <a:lnTo>
                      <a:pt x="26" y="234"/>
                    </a:lnTo>
                    <a:lnTo>
                      <a:pt x="45" y="247"/>
                    </a:lnTo>
                    <a:lnTo>
                      <a:pt x="70" y="257"/>
                    </a:lnTo>
                    <a:lnTo>
                      <a:pt x="96" y="259"/>
                    </a:lnTo>
                    <a:lnTo>
                      <a:pt x="124" y="259"/>
                    </a:lnTo>
                    <a:lnTo>
                      <a:pt x="155" y="253"/>
                    </a:lnTo>
                    <a:lnTo>
                      <a:pt x="185" y="242"/>
                    </a:lnTo>
                    <a:lnTo>
                      <a:pt x="215" y="226"/>
                    </a:lnTo>
                    <a:lnTo>
                      <a:pt x="243" y="208"/>
                    </a:lnTo>
                    <a:lnTo>
                      <a:pt x="268" y="185"/>
                    </a:lnTo>
                    <a:lnTo>
                      <a:pt x="287" y="160"/>
                    </a:lnTo>
                    <a:lnTo>
                      <a:pt x="302" y="136"/>
                    </a:lnTo>
                    <a:lnTo>
                      <a:pt x="311" y="109"/>
                    </a:lnTo>
                    <a:lnTo>
                      <a:pt x="315" y="87"/>
                    </a:lnTo>
                    <a:lnTo>
                      <a:pt x="313" y="62"/>
                    </a:lnTo>
                    <a:lnTo>
                      <a:pt x="304" y="42"/>
                    </a:lnTo>
                    <a:lnTo>
                      <a:pt x="289" y="25"/>
                    </a:lnTo>
                    <a:lnTo>
                      <a:pt x="270" y="11"/>
                    </a:lnTo>
                    <a:lnTo>
                      <a:pt x="247" y="4"/>
                    </a:lnTo>
                    <a:lnTo>
                      <a:pt x="221" y="0"/>
                    </a:lnTo>
                    <a:lnTo>
                      <a:pt x="192" y="0"/>
                    </a:lnTo>
                    <a:lnTo>
                      <a:pt x="162" y="6"/>
                    </a:lnTo>
                    <a:lnTo>
                      <a:pt x="130" y="17"/>
                    </a:lnTo>
                    <a:lnTo>
                      <a:pt x="100" y="32"/>
                    </a:lnTo>
                    <a:close/>
                  </a:path>
                </a:pathLst>
              </a:custGeom>
              <a:solidFill>
                <a:srgbClr val="EAEAEA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1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6" name="Freeform 19"/>
              <p:cNvSpPr>
                <a:spLocks/>
              </p:cNvSpPr>
              <p:nvPr/>
            </p:nvSpPr>
            <p:spPr bwMode="auto">
              <a:xfrm>
                <a:off x="3319" y="2831"/>
                <a:ext cx="850" cy="583"/>
              </a:xfrm>
              <a:custGeom>
                <a:avLst/>
                <a:gdLst>
                  <a:gd name="T0" fmla="*/ 125 w 850"/>
                  <a:gd name="T1" fmla="*/ 117 h 583"/>
                  <a:gd name="T2" fmla="*/ 166 w 850"/>
                  <a:gd name="T3" fmla="*/ 109 h 583"/>
                  <a:gd name="T4" fmla="*/ 210 w 850"/>
                  <a:gd name="T5" fmla="*/ 102 h 583"/>
                  <a:gd name="T6" fmla="*/ 247 w 850"/>
                  <a:gd name="T7" fmla="*/ 96 h 583"/>
                  <a:gd name="T8" fmla="*/ 272 w 850"/>
                  <a:gd name="T9" fmla="*/ 66 h 583"/>
                  <a:gd name="T10" fmla="*/ 234 w 850"/>
                  <a:gd name="T11" fmla="*/ 58 h 583"/>
                  <a:gd name="T12" fmla="*/ 198 w 850"/>
                  <a:gd name="T13" fmla="*/ 66 h 583"/>
                  <a:gd name="T14" fmla="*/ 179 w 850"/>
                  <a:gd name="T15" fmla="*/ 66 h 583"/>
                  <a:gd name="T16" fmla="*/ 217 w 850"/>
                  <a:gd name="T17" fmla="*/ 36 h 583"/>
                  <a:gd name="T18" fmla="*/ 261 w 850"/>
                  <a:gd name="T19" fmla="*/ 21 h 583"/>
                  <a:gd name="T20" fmla="*/ 296 w 850"/>
                  <a:gd name="T21" fmla="*/ 13 h 583"/>
                  <a:gd name="T22" fmla="*/ 334 w 850"/>
                  <a:gd name="T23" fmla="*/ 5 h 583"/>
                  <a:gd name="T24" fmla="*/ 372 w 850"/>
                  <a:gd name="T25" fmla="*/ 0 h 583"/>
                  <a:gd name="T26" fmla="*/ 410 w 850"/>
                  <a:gd name="T27" fmla="*/ 0 h 583"/>
                  <a:gd name="T28" fmla="*/ 446 w 850"/>
                  <a:gd name="T29" fmla="*/ 0 h 583"/>
                  <a:gd name="T30" fmla="*/ 534 w 850"/>
                  <a:gd name="T31" fmla="*/ 0 h 583"/>
                  <a:gd name="T32" fmla="*/ 584 w 850"/>
                  <a:gd name="T33" fmla="*/ 0 h 583"/>
                  <a:gd name="T34" fmla="*/ 627 w 850"/>
                  <a:gd name="T35" fmla="*/ 21 h 583"/>
                  <a:gd name="T36" fmla="*/ 657 w 850"/>
                  <a:gd name="T37" fmla="*/ 51 h 583"/>
                  <a:gd name="T38" fmla="*/ 695 w 850"/>
                  <a:gd name="T39" fmla="*/ 72 h 583"/>
                  <a:gd name="T40" fmla="*/ 733 w 850"/>
                  <a:gd name="T41" fmla="*/ 81 h 583"/>
                  <a:gd name="T42" fmla="*/ 771 w 850"/>
                  <a:gd name="T43" fmla="*/ 109 h 583"/>
                  <a:gd name="T44" fmla="*/ 801 w 850"/>
                  <a:gd name="T45" fmla="*/ 139 h 583"/>
                  <a:gd name="T46" fmla="*/ 825 w 850"/>
                  <a:gd name="T47" fmla="*/ 183 h 583"/>
                  <a:gd name="T48" fmla="*/ 833 w 850"/>
                  <a:gd name="T49" fmla="*/ 234 h 583"/>
                  <a:gd name="T50" fmla="*/ 839 w 850"/>
                  <a:gd name="T51" fmla="*/ 279 h 583"/>
                  <a:gd name="T52" fmla="*/ 839 w 850"/>
                  <a:gd name="T53" fmla="*/ 324 h 583"/>
                  <a:gd name="T54" fmla="*/ 839 w 850"/>
                  <a:gd name="T55" fmla="*/ 368 h 583"/>
                  <a:gd name="T56" fmla="*/ 850 w 850"/>
                  <a:gd name="T57" fmla="*/ 413 h 583"/>
                  <a:gd name="T58" fmla="*/ 850 w 850"/>
                  <a:gd name="T59" fmla="*/ 456 h 583"/>
                  <a:gd name="T60" fmla="*/ 825 w 850"/>
                  <a:gd name="T61" fmla="*/ 500 h 583"/>
                  <a:gd name="T62" fmla="*/ 782 w 850"/>
                  <a:gd name="T63" fmla="*/ 524 h 583"/>
                  <a:gd name="T64" fmla="*/ 746 w 850"/>
                  <a:gd name="T65" fmla="*/ 545 h 583"/>
                  <a:gd name="T66" fmla="*/ 708 w 850"/>
                  <a:gd name="T67" fmla="*/ 568 h 583"/>
                  <a:gd name="T68" fmla="*/ 670 w 850"/>
                  <a:gd name="T69" fmla="*/ 575 h 583"/>
                  <a:gd name="T70" fmla="*/ 621 w 850"/>
                  <a:gd name="T71" fmla="*/ 583 h 583"/>
                  <a:gd name="T72" fmla="*/ 576 w 850"/>
                  <a:gd name="T73" fmla="*/ 583 h 583"/>
                  <a:gd name="T74" fmla="*/ 540 w 850"/>
                  <a:gd name="T75" fmla="*/ 583 h 583"/>
                  <a:gd name="T76" fmla="*/ 502 w 850"/>
                  <a:gd name="T77" fmla="*/ 583 h 583"/>
                  <a:gd name="T78" fmla="*/ 465 w 850"/>
                  <a:gd name="T79" fmla="*/ 583 h 583"/>
                  <a:gd name="T80" fmla="*/ 427 w 850"/>
                  <a:gd name="T81" fmla="*/ 583 h 583"/>
                  <a:gd name="T82" fmla="*/ 391 w 850"/>
                  <a:gd name="T83" fmla="*/ 583 h 583"/>
                  <a:gd name="T84" fmla="*/ 353 w 850"/>
                  <a:gd name="T85" fmla="*/ 583 h 583"/>
                  <a:gd name="T86" fmla="*/ 310 w 850"/>
                  <a:gd name="T87" fmla="*/ 583 h 583"/>
                  <a:gd name="T88" fmla="*/ 272 w 850"/>
                  <a:gd name="T89" fmla="*/ 583 h 583"/>
                  <a:gd name="T90" fmla="*/ 234 w 850"/>
                  <a:gd name="T91" fmla="*/ 583 h 583"/>
                  <a:gd name="T92" fmla="*/ 198 w 850"/>
                  <a:gd name="T93" fmla="*/ 560 h 583"/>
                  <a:gd name="T94" fmla="*/ 160 w 850"/>
                  <a:gd name="T95" fmla="*/ 545 h 583"/>
                  <a:gd name="T96" fmla="*/ 125 w 850"/>
                  <a:gd name="T97" fmla="*/ 524 h 583"/>
                  <a:gd name="T98" fmla="*/ 92 w 850"/>
                  <a:gd name="T99" fmla="*/ 487 h 583"/>
                  <a:gd name="T100" fmla="*/ 68 w 850"/>
                  <a:gd name="T101" fmla="*/ 456 h 583"/>
                  <a:gd name="T102" fmla="*/ 43 w 850"/>
                  <a:gd name="T103" fmla="*/ 413 h 583"/>
                  <a:gd name="T104" fmla="*/ 17 w 850"/>
                  <a:gd name="T105" fmla="*/ 360 h 583"/>
                  <a:gd name="T106" fmla="*/ 0 w 850"/>
                  <a:gd name="T107" fmla="*/ 309 h 583"/>
                  <a:gd name="T108" fmla="*/ 0 w 850"/>
                  <a:gd name="T109" fmla="*/ 264 h 583"/>
                  <a:gd name="T110" fmla="*/ 6 w 850"/>
                  <a:gd name="T111" fmla="*/ 213 h 583"/>
                  <a:gd name="T112" fmla="*/ 30 w 850"/>
                  <a:gd name="T113" fmla="*/ 175 h 583"/>
                  <a:gd name="T114" fmla="*/ 62 w 850"/>
                  <a:gd name="T115" fmla="*/ 155 h 583"/>
                  <a:gd name="T116" fmla="*/ 98 w 850"/>
                  <a:gd name="T117" fmla="*/ 139 h 583"/>
                  <a:gd name="T118" fmla="*/ 130 w 850"/>
                  <a:gd name="T119" fmla="*/ 117 h 583"/>
                  <a:gd name="T120" fmla="*/ 147 w 850"/>
                  <a:gd name="T121" fmla="*/ 139 h 58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850" h="583">
                    <a:moveTo>
                      <a:pt x="104" y="117"/>
                    </a:moveTo>
                    <a:lnTo>
                      <a:pt x="125" y="117"/>
                    </a:lnTo>
                    <a:lnTo>
                      <a:pt x="142" y="117"/>
                    </a:lnTo>
                    <a:lnTo>
                      <a:pt x="166" y="109"/>
                    </a:lnTo>
                    <a:lnTo>
                      <a:pt x="185" y="109"/>
                    </a:lnTo>
                    <a:lnTo>
                      <a:pt x="210" y="102"/>
                    </a:lnTo>
                    <a:lnTo>
                      <a:pt x="228" y="102"/>
                    </a:lnTo>
                    <a:lnTo>
                      <a:pt x="247" y="96"/>
                    </a:lnTo>
                    <a:lnTo>
                      <a:pt x="266" y="88"/>
                    </a:lnTo>
                    <a:lnTo>
                      <a:pt x="272" y="66"/>
                    </a:lnTo>
                    <a:lnTo>
                      <a:pt x="255" y="58"/>
                    </a:lnTo>
                    <a:lnTo>
                      <a:pt x="234" y="58"/>
                    </a:lnTo>
                    <a:lnTo>
                      <a:pt x="217" y="66"/>
                    </a:lnTo>
                    <a:lnTo>
                      <a:pt x="198" y="66"/>
                    </a:lnTo>
                    <a:lnTo>
                      <a:pt x="179" y="88"/>
                    </a:lnTo>
                    <a:lnTo>
                      <a:pt x="179" y="66"/>
                    </a:lnTo>
                    <a:lnTo>
                      <a:pt x="198" y="51"/>
                    </a:lnTo>
                    <a:lnTo>
                      <a:pt x="217" y="36"/>
                    </a:lnTo>
                    <a:lnTo>
                      <a:pt x="242" y="28"/>
                    </a:lnTo>
                    <a:lnTo>
                      <a:pt x="261" y="21"/>
                    </a:lnTo>
                    <a:lnTo>
                      <a:pt x="279" y="21"/>
                    </a:lnTo>
                    <a:lnTo>
                      <a:pt x="296" y="13"/>
                    </a:lnTo>
                    <a:lnTo>
                      <a:pt x="315" y="13"/>
                    </a:lnTo>
                    <a:lnTo>
                      <a:pt x="334" y="5"/>
                    </a:lnTo>
                    <a:lnTo>
                      <a:pt x="353" y="5"/>
                    </a:lnTo>
                    <a:lnTo>
                      <a:pt x="372" y="0"/>
                    </a:lnTo>
                    <a:lnTo>
                      <a:pt x="391" y="0"/>
                    </a:lnTo>
                    <a:lnTo>
                      <a:pt x="410" y="0"/>
                    </a:lnTo>
                    <a:lnTo>
                      <a:pt x="427" y="0"/>
                    </a:lnTo>
                    <a:lnTo>
                      <a:pt x="446" y="0"/>
                    </a:lnTo>
                    <a:lnTo>
                      <a:pt x="483" y="0"/>
                    </a:lnTo>
                    <a:lnTo>
                      <a:pt x="534" y="0"/>
                    </a:lnTo>
                    <a:lnTo>
                      <a:pt x="559" y="0"/>
                    </a:lnTo>
                    <a:lnTo>
                      <a:pt x="584" y="0"/>
                    </a:lnTo>
                    <a:lnTo>
                      <a:pt x="608" y="5"/>
                    </a:lnTo>
                    <a:lnTo>
                      <a:pt x="627" y="21"/>
                    </a:lnTo>
                    <a:lnTo>
                      <a:pt x="638" y="43"/>
                    </a:lnTo>
                    <a:lnTo>
                      <a:pt x="657" y="51"/>
                    </a:lnTo>
                    <a:lnTo>
                      <a:pt x="676" y="66"/>
                    </a:lnTo>
                    <a:lnTo>
                      <a:pt x="695" y="72"/>
                    </a:lnTo>
                    <a:lnTo>
                      <a:pt x="714" y="72"/>
                    </a:lnTo>
                    <a:lnTo>
                      <a:pt x="733" y="81"/>
                    </a:lnTo>
                    <a:lnTo>
                      <a:pt x="752" y="96"/>
                    </a:lnTo>
                    <a:lnTo>
                      <a:pt x="771" y="109"/>
                    </a:lnTo>
                    <a:lnTo>
                      <a:pt x="782" y="132"/>
                    </a:lnTo>
                    <a:lnTo>
                      <a:pt x="801" y="139"/>
                    </a:lnTo>
                    <a:lnTo>
                      <a:pt x="806" y="162"/>
                    </a:lnTo>
                    <a:lnTo>
                      <a:pt x="825" y="183"/>
                    </a:lnTo>
                    <a:lnTo>
                      <a:pt x="833" y="213"/>
                    </a:lnTo>
                    <a:lnTo>
                      <a:pt x="833" y="234"/>
                    </a:lnTo>
                    <a:lnTo>
                      <a:pt x="839" y="258"/>
                    </a:lnTo>
                    <a:lnTo>
                      <a:pt x="839" y="279"/>
                    </a:lnTo>
                    <a:lnTo>
                      <a:pt x="839" y="302"/>
                    </a:lnTo>
                    <a:lnTo>
                      <a:pt x="839" y="324"/>
                    </a:lnTo>
                    <a:lnTo>
                      <a:pt x="839" y="347"/>
                    </a:lnTo>
                    <a:lnTo>
                      <a:pt x="839" y="368"/>
                    </a:lnTo>
                    <a:lnTo>
                      <a:pt x="850" y="390"/>
                    </a:lnTo>
                    <a:lnTo>
                      <a:pt x="850" y="413"/>
                    </a:lnTo>
                    <a:lnTo>
                      <a:pt x="850" y="434"/>
                    </a:lnTo>
                    <a:lnTo>
                      <a:pt x="850" y="456"/>
                    </a:lnTo>
                    <a:lnTo>
                      <a:pt x="844" y="479"/>
                    </a:lnTo>
                    <a:lnTo>
                      <a:pt x="825" y="500"/>
                    </a:lnTo>
                    <a:lnTo>
                      <a:pt x="801" y="517"/>
                    </a:lnTo>
                    <a:lnTo>
                      <a:pt x="782" y="524"/>
                    </a:lnTo>
                    <a:lnTo>
                      <a:pt x="765" y="537"/>
                    </a:lnTo>
                    <a:lnTo>
                      <a:pt x="746" y="545"/>
                    </a:lnTo>
                    <a:lnTo>
                      <a:pt x="725" y="553"/>
                    </a:lnTo>
                    <a:lnTo>
                      <a:pt x="708" y="568"/>
                    </a:lnTo>
                    <a:lnTo>
                      <a:pt x="689" y="575"/>
                    </a:lnTo>
                    <a:lnTo>
                      <a:pt x="670" y="575"/>
                    </a:lnTo>
                    <a:lnTo>
                      <a:pt x="644" y="583"/>
                    </a:lnTo>
                    <a:lnTo>
                      <a:pt x="621" y="583"/>
                    </a:lnTo>
                    <a:lnTo>
                      <a:pt x="602" y="583"/>
                    </a:lnTo>
                    <a:lnTo>
                      <a:pt x="576" y="583"/>
                    </a:lnTo>
                    <a:lnTo>
                      <a:pt x="559" y="583"/>
                    </a:lnTo>
                    <a:lnTo>
                      <a:pt x="540" y="583"/>
                    </a:lnTo>
                    <a:lnTo>
                      <a:pt x="521" y="583"/>
                    </a:lnTo>
                    <a:lnTo>
                      <a:pt x="502" y="583"/>
                    </a:lnTo>
                    <a:lnTo>
                      <a:pt x="483" y="583"/>
                    </a:lnTo>
                    <a:lnTo>
                      <a:pt x="465" y="583"/>
                    </a:lnTo>
                    <a:lnTo>
                      <a:pt x="446" y="583"/>
                    </a:lnTo>
                    <a:lnTo>
                      <a:pt x="427" y="583"/>
                    </a:lnTo>
                    <a:lnTo>
                      <a:pt x="410" y="583"/>
                    </a:lnTo>
                    <a:lnTo>
                      <a:pt x="391" y="583"/>
                    </a:lnTo>
                    <a:lnTo>
                      <a:pt x="372" y="583"/>
                    </a:lnTo>
                    <a:lnTo>
                      <a:pt x="353" y="583"/>
                    </a:lnTo>
                    <a:lnTo>
                      <a:pt x="329" y="583"/>
                    </a:lnTo>
                    <a:lnTo>
                      <a:pt x="310" y="583"/>
                    </a:lnTo>
                    <a:lnTo>
                      <a:pt x="291" y="583"/>
                    </a:lnTo>
                    <a:lnTo>
                      <a:pt x="272" y="583"/>
                    </a:lnTo>
                    <a:lnTo>
                      <a:pt x="255" y="583"/>
                    </a:lnTo>
                    <a:lnTo>
                      <a:pt x="234" y="583"/>
                    </a:lnTo>
                    <a:lnTo>
                      <a:pt x="217" y="568"/>
                    </a:lnTo>
                    <a:lnTo>
                      <a:pt x="198" y="560"/>
                    </a:lnTo>
                    <a:lnTo>
                      <a:pt x="179" y="553"/>
                    </a:lnTo>
                    <a:lnTo>
                      <a:pt x="160" y="545"/>
                    </a:lnTo>
                    <a:lnTo>
                      <a:pt x="142" y="537"/>
                    </a:lnTo>
                    <a:lnTo>
                      <a:pt x="125" y="524"/>
                    </a:lnTo>
                    <a:lnTo>
                      <a:pt x="104" y="509"/>
                    </a:lnTo>
                    <a:lnTo>
                      <a:pt x="92" y="487"/>
                    </a:lnTo>
                    <a:lnTo>
                      <a:pt x="74" y="479"/>
                    </a:lnTo>
                    <a:lnTo>
                      <a:pt x="68" y="456"/>
                    </a:lnTo>
                    <a:lnTo>
                      <a:pt x="49" y="434"/>
                    </a:lnTo>
                    <a:lnTo>
                      <a:pt x="43" y="413"/>
                    </a:lnTo>
                    <a:lnTo>
                      <a:pt x="24" y="390"/>
                    </a:lnTo>
                    <a:lnTo>
                      <a:pt x="17" y="360"/>
                    </a:lnTo>
                    <a:lnTo>
                      <a:pt x="6" y="330"/>
                    </a:lnTo>
                    <a:lnTo>
                      <a:pt x="0" y="309"/>
                    </a:lnTo>
                    <a:lnTo>
                      <a:pt x="0" y="287"/>
                    </a:lnTo>
                    <a:lnTo>
                      <a:pt x="0" y="264"/>
                    </a:lnTo>
                    <a:lnTo>
                      <a:pt x="0" y="243"/>
                    </a:lnTo>
                    <a:lnTo>
                      <a:pt x="6" y="213"/>
                    </a:lnTo>
                    <a:lnTo>
                      <a:pt x="11" y="192"/>
                    </a:lnTo>
                    <a:lnTo>
                      <a:pt x="30" y="175"/>
                    </a:lnTo>
                    <a:lnTo>
                      <a:pt x="43" y="155"/>
                    </a:lnTo>
                    <a:lnTo>
                      <a:pt x="62" y="155"/>
                    </a:lnTo>
                    <a:lnTo>
                      <a:pt x="79" y="147"/>
                    </a:lnTo>
                    <a:lnTo>
                      <a:pt x="98" y="139"/>
                    </a:lnTo>
                    <a:lnTo>
                      <a:pt x="117" y="139"/>
                    </a:lnTo>
                    <a:lnTo>
                      <a:pt x="130" y="117"/>
                    </a:lnTo>
                    <a:lnTo>
                      <a:pt x="130" y="96"/>
                    </a:lnTo>
                    <a:lnTo>
                      <a:pt x="147" y="139"/>
                    </a:lnTo>
                    <a:lnTo>
                      <a:pt x="104" y="117"/>
                    </a:ln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1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7" name="Freeform 20"/>
              <p:cNvSpPr>
                <a:spLocks/>
              </p:cNvSpPr>
              <p:nvPr/>
            </p:nvSpPr>
            <p:spPr bwMode="auto">
              <a:xfrm>
                <a:off x="3483" y="2787"/>
                <a:ext cx="132" cy="168"/>
              </a:xfrm>
              <a:custGeom>
                <a:avLst/>
                <a:gdLst>
                  <a:gd name="T0" fmla="*/ 6 w 132"/>
                  <a:gd name="T1" fmla="*/ 95 h 168"/>
                  <a:gd name="T2" fmla="*/ 0 w 132"/>
                  <a:gd name="T3" fmla="*/ 72 h 168"/>
                  <a:gd name="T4" fmla="*/ 0 w 132"/>
                  <a:gd name="T5" fmla="*/ 51 h 168"/>
                  <a:gd name="T6" fmla="*/ 17 w 132"/>
                  <a:gd name="T7" fmla="*/ 36 h 168"/>
                  <a:gd name="T8" fmla="*/ 36 w 132"/>
                  <a:gd name="T9" fmla="*/ 21 h 168"/>
                  <a:gd name="T10" fmla="*/ 53 w 132"/>
                  <a:gd name="T11" fmla="*/ 0 h 168"/>
                  <a:gd name="T12" fmla="*/ 72 w 132"/>
                  <a:gd name="T13" fmla="*/ 0 h 168"/>
                  <a:gd name="T14" fmla="*/ 91 w 132"/>
                  <a:gd name="T15" fmla="*/ 0 h 168"/>
                  <a:gd name="T16" fmla="*/ 97 w 132"/>
                  <a:gd name="T17" fmla="*/ 21 h 168"/>
                  <a:gd name="T18" fmla="*/ 110 w 132"/>
                  <a:gd name="T19" fmla="*/ 44 h 168"/>
                  <a:gd name="T20" fmla="*/ 121 w 132"/>
                  <a:gd name="T21" fmla="*/ 66 h 168"/>
                  <a:gd name="T22" fmla="*/ 127 w 132"/>
                  <a:gd name="T23" fmla="*/ 87 h 168"/>
                  <a:gd name="T24" fmla="*/ 132 w 132"/>
                  <a:gd name="T25" fmla="*/ 108 h 168"/>
                  <a:gd name="T26" fmla="*/ 132 w 132"/>
                  <a:gd name="T27" fmla="*/ 132 h 168"/>
                  <a:gd name="T28" fmla="*/ 132 w 132"/>
                  <a:gd name="T29" fmla="*/ 153 h 168"/>
                  <a:gd name="T30" fmla="*/ 115 w 132"/>
                  <a:gd name="T31" fmla="*/ 168 h 168"/>
                  <a:gd name="T32" fmla="*/ 97 w 132"/>
                  <a:gd name="T33" fmla="*/ 168 h 168"/>
                  <a:gd name="T34" fmla="*/ 80 w 132"/>
                  <a:gd name="T35" fmla="*/ 168 h 168"/>
                  <a:gd name="T36" fmla="*/ 61 w 132"/>
                  <a:gd name="T37" fmla="*/ 168 h 168"/>
                  <a:gd name="T38" fmla="*/ 42 w 132"/>
                  <a:gd name="T39" fmla="*/ 161 h 168"/>
                  <a:gd name="T40" fmla="*/ 23 w 132"/>
                  <a:gd name="T41" fmla="*/ 146 h 168"/>
                  <a:gd name="T42" fmla="*/ 12 w 132"/>
                  <a:gd name="T43" fmla="*/ 123 h 168"/>
                  <a:gd name="T44" fmla="*/ 6 w 132"/>
                  <a:gd name="T45" fmla="*/ 102 h 168"/>
                  <a:gd name="T46" fmla="*/ 6 w 132"/>
                  <a:gd name="T47" fmla="*/ 95 h 1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32" h="168">
                    <a:moveTo>
                      <a:pt x="6" y="95"/>
                    </a:moveTo>
                    <a:lnTo>
                      <a:pt x="0" y="72"/>
                    </a:lnTo>
                    <a:lnTo>
                      <a:pt x="0" y="51"/>
                    </a:lnTo>
                    <a:lnTo>
                      <a:pt x="17" y="36"/>
                    </a:lnTo>
                    <a:lnTo>
                      <a:pt x="36" y="21"/>
                    </a:lnTo>
                    <a:lnTo>
                      <a:pt x="53" y="0"/>
                    </a:lnTo>
                    <a:lnTo>
                      <a:pt x="72" y="0"/>
                    </a:lnTo>
                    <a:lnTo>
                      <a:pt x="91" y="0"/>
                    </a:lnTo>
                    <a:lnTo>
                      <a:pt x="97" y="21"/>
                    </a:lnTo>
                    <a:lnTo>
                      <a:pt x="110" y="44"/>
                    </a:lnTo>
                    <a:lnTo>
                      <a:pt x="121" y="66"/>
                    </a:lnTo>
                    <a:lnTo>
                      <a:pt x="127" y="87"/>
                    </a:lnTo>
                    <a:lnTo>
                      <a:pt x="132" y="108"/>
                    </a:lnTo>
                    <a:lnTo>
                      <a:pt x="132" y="132"/>
                    </a:lnTo>
                    <a:lnTo>
                      <a:pt x="132" y="153"/>
                    </a:lnTo>
                    <a:lnTo>
                      <a:pt x="115" y="168"/>
                    </a:lnTo>
                    <a:lnTo>
                      <a:pt x="97" y="168"/>
                    </a:lnTo>
                    <a:lnTo>
                      <a:pt x="80" y="168"/>
                    </a:lnTo>
                    <a:lnTo>
                      <a:pt x="61" y="168"/>
                    </a:lnTo>
                    <a:lnTo>
                      <a:pt x="42" y="161"/>
                    </a:lnTo>
                    <a:lnTo>
                      <a:pt x="23" y="146"/>
                    </a:lnTo>
                    <a:lnTo>
                      <a:pt x="12" y="123"/>
                    </a:lnTo>
                    <a:lnTo>
                      <a:pt x="6" y="102"/>
                    </a:lnTo>
                    <a:lnTo>
                      <a:pt x="6" y="95"/>
                    </a:ln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1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8" name="Freeform 21"/>
              <p:cNvSpPr>
                <a:spLocks/>
              </p:cNvSpPr>
              <p:nvPr/>
            </p:nvSpPr>
            <p:spPr bwMode="auto">
              <a:xfrm>
                <a:off x="3802" y="2742"/>
                <a:ext cx="93" cy="123"/>
              </a:xfrm>
              <a:custGeom>
                <a:avLst/>
                <a:gdLst>
                  <a:gd name="T0" fmla="*/ 0 w 93"/>
                  <a:gd name="T1" fmla="*/ 0 h 123"/>
                  <a:gd name="T2" fmla="*/ 17 w 93"/>
                  <a:gd name="T3" fmla="*/ 15 h 123"/>
                  <a:gd name="T4" fmla="*/ 36 w 93"/>
                  <a:gd name="T5" fmla="*/ 28 h 123"/>
                  <a:gd name="T6" fmla="*/ 55 w 93"/>
                  <a:gd name="T7" fmla="*/ 28 h 123"/>
                  <a:gd name="T8" fmla="*/ 74 w 93"/>
                  <a:gd name="T9" fmla="*/ 44 h 123"/>
                  <a:gd name="T10" fmla="*/ 87 w 93"/>
                  <a:gd name="T11" fmla="*/ 66 h 123"/>
                  <a:gd name="T12" fmla="*/ 93 w 93"/>
                  <a:gd name="T13" fmla="*/ 87 h 123"/>
                  <a:gd name="T14" fmla="*/ 93 w 93"/>
                  <a:gd name="T15" fmla="*/ 110 h 123"/>
                  <a:gd name="T16" fmla="*/ 74 w 93"/>
                  <a:gd name="T17" fmla="*/ 123 h 123"/>
                  <a:gd name="T18" fmla="*/ 55 w 93"/>
                  <a:gd name="T19" fmla="*/ 123 h 123"/>
                  <a:gd name="T20" fmla="*/ 31 w 93"/>
                  <a:gd name="T21" fmla="*/ 115 h 123"/>
                  <a:gd name="T22" fmla="*/ 12 w 93"/>
                  <a:gd name="T23" fmla="*/ 102 h 123"/>
                  <a:gd name="T24" fmla="*/ 6 w 93"/>
                  <a:gd name="T25" fmla="*/ 79 h 123"/>
                  <a:gd name="T26" fmla="*/ 0 w 93"/>
                  <a:gd name="T27" fmla="*/ 57 h 123"/>
                  <a:gd name="T28" fmla="*/ 0 w 93"/>
                  <a:gd name="T29" fmla="*/ 36 h 123"/>
                  <a:gd name="T30" fmla="*/ 12 w 93"/>
                  <a:gd name="T31" fmla="*/ 15 h 123"/>
                  <a:gd name="T32" fmla="*/ 0 w 93"/>
                  <a:gd name="T33" fmla="*/ 0 h 12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93" h="123">
                    <a:moveTo>
                      <a:pt x="0" y="0"/>
                    </a:moveTo>
                    <a:lnTo>
                      <a:pt x="17" y="15"/>
                    </a:lnTo>
                    <a:lnTo>
                      <a:pt x="36" y="28"/>
                    </a:lnTo>
                    <a:lnTo>
                      <a:pt x="55" y="28"/>
                    </a:lnTo>
                    <a:lnTo>
                      <a:pt x="74" y="44"/>
                    </a:lnTo>
                    <a:lnTo>
                      <a:pt x="87" y="66"/>
                    </a:lnTo>
                    <a:lnTo>
                      <a:pt x="93" y="87"/>
                    </a:lnTo>
                    <a:lnTo>
                      <a:pt x="93" y="110"/>
                    </a:lnTo>
                    <a:lnTo>
                      <a:pt x="74" y="123"/>
                    </a:lnTo>
                    <a:lnTo>
                      <a:pt x="55" y="123"/>
                    </a:lnTo>
                    <a:lnTo>
                      <a:pt x="31" y="115"/>
                    </a:lnTo>
                    <a:lnTo>
                      <a:pt x="12" y="102"/>
                    </a:lnTo>
                    <a:lnTo>
                      <a:pt x="6" y="79"/>
                    </a:lnTo>
                    <a:lnTo>
                      <a:pt x="0" y="57"/>
                    </a:lnTo>
                    <a:lnTo>
                      <a:pt x="0" y="36"/>
                    </a:lnTo>
                    <a:lnTo>
                      <a:pt x="12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1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50" name="Line 22"/>
            <p:cNvSpPr>
              <a:spLocks noChangeShapeType="1"/>
            </p:cNvSpPr>
            <p:nvPr/>
          </p:nvSpPr>
          <p:spPr bwMode="auto">
            <a:xfrm>
              <a:off x="193744" y="3200538"/>
              <a:ext cx="3570287" cy="2051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1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1" name="Line 23"/>
            <p:cNvSpPr>
              <a:spLocks noChangeShapeType="1"/>
            </p:cNvSpPr>
            <p:nvPr/>
          </p:nvSpPr>
          <p:spPr bwMode="auto">
            <a:xfrm>
              <a:off x="425518" y="2829795"/>
              <a:ext cx="0" cy="39125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1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2" name="Line 24"/>
            <p:cNvSpPr>
              <a:spLocks noChangeShapeType="1"/>
            </p:cNvSpPr>
            <p:nvPr/>
          </p:nvSpPr>
          <p:spPr bwMode="auto">
            <a:xfrm>
              <a:off x="3383031" y="3221053"/>
              <a:ext cx="0" cy="38979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1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53" name="Picture 25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68" y="2372595"/>
              <a:ext cx="620712" cy="637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" name="Text Box 26"/>
            <p:cNvSpPr txBox="1">
              <a:spLocks noChangeArrowheads="1"/>
            </p:cNvSpPr>
            <p:nvPr/>
          </p:nvSpPr>
          <p:spPr bwMode="auto">
            <a:xfrm>
              <a:off x="6707626" y="3574211"/>
              <a:ext cx="691412" cy="750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1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其他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1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网络</a:t>
              </a:r>
            </a:p>
          </p:txBody>
        </p:sp>
        <p:sp>
          <p:nvSpPr>
            <p:cNvPr id="55" name="Text Box 27"/>
            <p:cNvSpPr txBox="1">
              <a:spLocks noChangeArrowheads="1"/>
            </p:cNvSpPr>
            <p:nvPr/>
          </p:nvSpPr>
          <p:spPr bwMode="auto">
            <a:xfrm>
              <a:off x="2837008" y="4131058"/>
              <a:ext cx="1168245" cy="750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DHCP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1" i="0" u="none" strike="noStrike" kern="0" cap="none" spc="0" normalizeH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中继代理</a:t>
              </a:r>
            </a:p>
          </p:txBody>
        </p:sp>
        <p:grpSp>
          <p:nvGrpSpPr>
            <p:cNvPr id="56" name="Group 41"/>
            <p:cNvGrpSpPr>
              <a:grpSpLocks/>
            </p:cNvGrpSpPr>
            <p:nvPr/>
          </p:nvGrpSpPr>
          <p:grpSpPr bwMode="auto">
            <a:xfrm>
              <a:off x="965269" y="2233383"/>
              <a:ext cx="2576512" cy="792774"/>
              <a:chOff x="571" y="1480"/>
              <a:chExt cx="1623" cy="541"/>
            </a:xfrm>
          </p:grpSpPr>
          <p:grpSp>
            <p:nvGrpSpPr>
              <p:cNvPr id="64" name="Group 31"/>
              <p:cNvGrpSpPr>
                <a:grpSpLocks/>
              </p:cNvGrpSpPr>
              <p:nvPr/>
            </p:nvGrpSpPr>
            <p:grpSpPr bwMode="auto">
              <a:xfrm>
                <a:off x="571" y="1754"/>
                <a:ext cx="1623" cy="267"/>
                <a:chOff x="1008" y="2400"/>
                <a:chExt cx="1296" cy="192"/>
              </a:xfrm>
            </p:grpSpPr>
            <p:sp>
              <p:nvSpPr>
                <p:cNvPr id="66" name="AutoShape 32"/>
                <p:cNvSpPr>
                  <a:spLocks noChangeArrowheads="1"/>
                </p:cNvSpPr>
                <p:nvPr/>
              </p:nvSpPr>
              <p:spPr bwMode="auto">
                <a:xfrm>
                  <a:off x="2064" y="2448"/>
                  <a:ext cx="240" cy="96"/>
                </a:xfrm>
                <a:prstGeom prst="rightArrow">
                  <a:avLst>
                    <a:gd name="adj1" fmla="val 50000"/>
                    <a:gd name="adj2" fmla="val 6250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b="1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7" name="Rectangle 33"/>
                <p:cNvSpPr>
                  <a:spLocks noChangeArrowheads="1"/>
                </p:cNvSpPr>
                <p:nvPr/>
              </p:nvSpPr>
              <p:spPr bwMode="auto">
                <a:xfrm>
                  <a:off x="1008" y="2400"/>
                  <a:ext cx="1056" cy="192"/>
                </a:xfrm>
                <a:prstGeom prst="rect">
                  <a:avLst/>
                </a:prstGeom>
                <a:solidFill>
                  <a:srgbClr val="CCECFF"/>
                </a:solidFill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1C1C1C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600" b="1" i="0" u="none" strike="noStrike" kern="0" cap="none" spc="0" normalizeH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DHCPDISCOVER</a:t>
                  </a:r>
                </a:p>
              </p:txBody>
            </p:sp>
          </p:grpSp>
          <p:sp>
            <p:nvSpPr>
              <p:cNvPr id="65" name="Text Box 34"/>
              <p:cNvSpPr txBox="1">
                <a:spLocks noChangeArrowheads="1"/>
              </p:cNvSpPr>
              <p:nvPr/>
            </p:nvSpPr>
            <p:spPr bwMode="auto">
              <a:xfrm>
                <a:off x="967" y="1480"/>
                <a:ext cx="436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600" b="1" i="0" u="none" strike="noStrike" kern="0" cap="none" spc="0" normalizeH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广播</a:t>
                </a:r>
              </a:p>
            </p:txBody>
          </p:sp>
        </p:grpSp>
        <p:grpSp>
          <p:nvGrpSpPr>
            <p:cNvPr id="57" name="Group 42"/>
            <p:cNvGrpSpPr>
              <a:grpSpLocks/>
            </p:cNvGrpSpPr>
            <p:nvPr/>
          </p:nvGrpSpPr>
          <p:grpSpPr bwMode="auto">
            <a:xfrm>
              <a:off x="3764031" y="3032018"/>
              <a:ext cx="2578100" cy="773723"/>
              <a:chOff x="2334" y="2025"/>
              <a:chExt cx="1624" cy="528"/>
            </a:xfrm>
          </p:grpSpPr>
          <p:grpSp>
            <p:nvGrpSpPr>
              <p:cNvPr id="60" name="Group 28"/>
              <p:cNvGrpSpPr>
                <a:grpSpLocks/>
              </p:cNvGrpSpPr>
              <p:nvPr/>
            </p:nvGrpSpPr>
            <p:grpSpPr bwMode="auto">
              <a:xfrm>
                <a:off x="2334" y="2287"/>
                <a:ext cx="1624" cy="266"/>
                <a:chOff x="1008" y="2400"/>
                <a:chExt cx="1296" cy="192"/>
              </a:xfrm>
            </p:grpSpPr>
            <p:sp>
              <p:nvSpPr>
                <p:cNvPr id="62" name="AutoShape 29"/>
                <p:cNvSpPr>
                  <a:spLocks noChangeArrowheads="1"/>
                </p:cNvSpPr>
                <p:nvPr/>
              </p:nvSpPr>
              <p:spPr bwMode="auto">
                <a:xfrm>
                  <a:off x="2064" y="2448"/>
                  <a:ext cx="240" cy="96"/>
                </a:xfrm>
                <a:prstGeom prst="rightArrow">
                  <a:avLst>
                    <a:gd name="adj1" fmla="val 50000"/>
                    <a:gd name="adj2" fmla="val 62500"/>
                  </a:avLst>
                </a:prstGeom>
                <a:solidFill>
                  <a:srgbClr val="FFCCFF"/>
                </a:solidFill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b="1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3" name="Rectangle 30"/>
                <p:cNvSpPr>
                  <a:spLocks noChangeArrowheads="1"/>
                </p:cNvSpPr>
                <p:nvPr/>
              </p:nvSpPr>
              <p:spPr bwMode="auto">
                <a:xfrm>
                  <a:off x="1008" y="2400"/>
                  <a:ext cx="1056" cy="192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1C1C1C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600" b="1" i="0" u="none" strike="noStrike" kern="0" cap="none" spc="0" normalizeH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DHCPDISCOVER</a:t>
                  </a:r>
                </a:p>
              </p:txBody>
            </p:sp>
          </p:grpSp>
          <p:sp>
            <p:nvSpPr>
              <p:cNvPr id="61" name="Text Box 35"/>
              <p:cNvSpPr txBox="1">
                <a:spLocks noChangeArrowheads="1"/>
              </p:cNvSpPr>
              <p:nvPr/>
            </p:nvSpPr>
            <p:spPr bwMode="auto">
              <a:xfrm>
                <a:off x="2764" y="2025"/>
                <a:ext cx="436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600" b="1" i="0" u="none" strike="noStrike" kern="0" cap="none" spc="0" normalizeH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单播</a:t>
                </a:r>
              </a:p>
            </p:txBody>
          </p:sp>
        </p:grpSp>
        <p:pic>
          <p:nvPicPr>
            <p:cNvPr id="58" name="Picture 36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682" y="3503872"/>
              <a:ext cx="620713" cy="637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3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1881" y="3537575"/>
              <a:ext cx="622300" cy="6389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494446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动态主机配置协议 </a:t>
            </a:r>
            <a:r>
              <a:rPr lang="en-US" altLang="zh-CN" dirty="0" smtClean="0"/>
              <a:t>DHCP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47262"/>
          </a:xfrm>
        </p:spPr>
        <p:txBody>
          <a:bodyPr/>
          <a:lstStyle/>
          <a:p>
            <a:r>
              <a:rPr lang="zh-CN" altLang="en-US" dirty="0"/>
              <a:t>租用期 </a:t>
            </a:r>
            <a:r>
              <a:rPr lang="en-US" altLang="zh-CN" dirty="0"/>
              <a:t>(lease </a:t>
            </a:r>
            <a:r>
              <a:rPr lang="en-US" altLang="zh-CN" dirty="0" smtClean="0"/>
              <a:t>period)</a:t>
            </a:r>
            <a:endParaRPr lang="zh-CN" altLang="en-US" sz="1800" dirty="0" smtClean="0"/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DHCP </a:t>
            </a:r>
            <a:r>
              <a:rPr lang="zh-CN" altLang="en-US" sz="1800" dirty="0"/>
              <a:t>服务器分配给 </a:t>
            </a:r>
            <a:r>
              <a:rPr lang="en-US" altLang="zh-CN" sz="1800" dirty="0"/>
              <a:t>DHCP </a:t>
            </a:r>
            <a:r>
              <a:rPr lang="zh-CN" altLang="en-US" sz="1800" dirty="0"/>
              <a:t>客户的 </a:t>
            </a:r>
            <a:r>
              <a:rPr lang="en-US" altLang="zh-CN" sz="1800" dirty="0"/>
              <a:t>IP </a:t>
            </a:r>
            <a:r>
              <a:rPr lang="zh-CN" altLang="en-US" sz="1800" dirty="0"/>
              <a:t>地址的临时的</a:t>
            </a:r>
            <a:r>
              <a:rPr lang="zh-CN" altLang="en-US" sz="1800" dirty="0" smtClean="0"/>
              <a:t>，只能</a:t>
            </a:r>
            <a:r>
              <a:rPr lang="zh-CN" altLang="en-US" sz="1800" dirty="0"/>
              <a:t>在一段有限的时间内使用这个分配到的 </a:t>
            </a:r>
            <a:r>
              <a:rPr lang="en-US" altLang="zh-CN" sz="1800" dirty="0"/>
              <a:t>IP </a:t>
            </a:r>
            <a:r>
              <a:rPr lang="zh-CN" altLang="en-US" sz="1800" dirty="0" smtClean="0"/>
              <a:t>地址，这</a:t>
            </a:r>
            <a:r>
              <a:rPr lang="zh-CN" altLang="en-US" sz="1800" dirty="0"/>
              <a:t>段</a:t>
            </a:r>
            <a:r>
              <a:rPr lang="zh-CN" altLang="en-US" sz="1800" dirty="0" smtClean="0"/>
              <a:t>时间称为</a:t>
            </a:r>
            <a:r>
              <a:rPr lang="zh-CN" altLang="en-US" sz="1800" dirty="0"/>
              <a:t>租用</a:t>
            </a:r>
            <a:r>
              <a:rPr lang="zh-CN" altLang="en-US" sz="1800" dirty="0" smtClean="0"/>
              <a:t>期 </a:t>
            </a:r>
            <a:endParaRPr lang="zh-CN" altLang="en-US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租用期的数值应由 </a:t>
            </a:r>
            <a:r>
              <a:rPr lang="en-US" altLang="zh-CN" sz="1800" dirty="0"/>
              <a:t>DHCP </a:t>
            </a:r>
            <a:r>
              <a:rPr lang="zh-CN" altLang="en-US" sz="1800" dirty="0" smtClean="0"/>
              <a:t>服务器决定</a:t>
            </a:r>
            <a:endParaRPr lang="zh-CN" altLang="en-US" sz="1800" dirty="0"/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DHCP </a:t>
            </a:r>
            <a:r>
              <a:rPr lang="zh-CN" altLang="en-US" sz="1800" dirty="0"/>
              <a:t>客户也可在自己发送的报文</a:t>
            </a:r>
            <a:r>
              <a:rPr lang="zh-CN" altLang="en-US" sz="1800" dirty="0" smtClean="0"/>
              <a:t>中提出</a:t>
            </a:r>
            <a:r>
              <a:rPr lang="zh-CN" altLang="en-US" sz="1800" dirty="0"/>
              <a:t>对租用期的</a:t>
            </a:r>
            <a:r>
              <a:rPr lang="zh-CN" altLang="en-US" sz="1800" dirty="0" smtClean="0"/>
              <a:t>要求</a:t>
            </a:r>
            <a:endParaRPr lang="en-US" altLang="zh-CN" sz="1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0023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动态主机配置协议 </a:t>
            </a:r>
            <a:r>
              <a:rPr lang="en-US" altLang="zh-CN" dirty="0" smtClean="0"/>
              <a:t>DHCP – </a:t>
            </a:r>
            <a:r>
              <a:rPr lang="zh-CN" altLang="en-US" dirty="0" smtClean="0"/>
              <a:t>工作过程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9099" y="2558143"/>
            <a:ext cx="7316810" cy="4223656"/>
            <a:chOff x="615452" y="1957009"/>
            <a:chExt cx="7945437" cy="4775938"/>
          </a:xfrm>
        </p:grpSpPr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673926" y="1957009"/>
              <a:ext cx="548548" cy="368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UDP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7034648" y="1957010"/>
              <a:ext cx="548548" cy="368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UDP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615452" y="2226312"/>
              <a:ext cx="993775" cy="31505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客户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7567114" y="2226312"/>
              <a:ext cx="993775" cy="31505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服务器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7071814" y="2264413"/>
              <a:ext cx="495300" cy="23739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67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609228" y="2264413"/>
              <a:ext cx="695325" cy="23739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68</a:t>
              </a:r>
            </a:p>
          </p:txBody>
        </p:sp>
        <p:sp>
          <p:nvSpPr>
            <p:cNvPr id="16" name="Line 5"/>
            <p:cNvSpPr>
              <a:spLocks noChangeShapeType="1"/>
            </p:cNvSpPr>
            <p:nvPr/>
          </p:nvSpPr>
          <p:spPr bwMode="auto">
            <a:xfrm flipH="1">
              <a:off x="1956890" y="2501805"/>
              <a:ext cx="0" cy="42037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i="0" u="none" strike="noStrike" kern="0" cap="none" spc="0" normalizeH="0" noProof="0" smtClean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" name="Line 5"/>
            <p:cNvSpPr>
              <a:spLocks noChangeShapeType="1"/>
            </p:cNvSpPr>
            <p:nvPr/>
          </p:nvSpPr>
          <p:spPr bwMode="auto">
            <a:xfrm flipH="1">
              <a:off x="7338697" y="2529153"/>
              <a:ext cx="0" cy="42037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i="0" u="none" strike="noStrike" kern="0" cap="none" spc="0" normalizeH="0" noProof="0" smtClean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51" name="Text Box 76"/>
          <p:cNvSpPr txBox="1">
            <a:spLocks noChangeArrowheads="1"/>
          </p:cNvSpPr>
          <p:nvPr/>
        </p:nvSpPr>
        <p:spPr bwMode="auto">
          <a:xfrm>
            <a:off x="6203026" y="3099988"/>
            <a:ext cx="925858" cy="32561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被动打开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597289" y="1406532"/>
            <a:ext cx="6371142" cy="69633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）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DHCP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服务器被动打开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UDP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端口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67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，等待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客户端发来的报文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2887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3" grpId="0" animBg="1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动态主机配置协议 </a:t>
            </a:r>
            <a:r>
              <a:rPr lang="en-US" altLang="zh-CN" dirty="0" smtClean="0"/>
              <a:t>DHCP – </a:t>
            </a:r>
            <a:r>
              <a:rPr lang="zh-CN" altLang="en-US" dirty="0" smtClean="0"/>
              <a:t>工作过程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9099" y="2558143"/>
            <a:ext cx="7316810" cy="4223656"/>
            <a:chOff x="615452" y="1957009"/>
            <a:chExt cx="7945437" cy="4775938"/>
          </a:xfrm>
        </p:grpSpPr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673926" y="1957009"/>
              <a:ext cx="548548" cy="368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UDP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7034648" y="1957010"/>
              <a:ext cx="548548" cy="368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UDP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615452" y="2226312"/>
              <a:ext cx="993775" cy="31505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客户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7567114" y="2226312"/>
              <a:ext cx="993775" cy="31505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服务器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7071814" y="2264413"/>
              <a:ext cx="495300" cy="23739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67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609228" y="2264413"/>
              <a:ext cx="695325" cy="23739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68</a:t>
              </a:r>
            </a:p>
          </p:txBody>
        </p:sp>
        <p:sp>
          <p:nvSpPr>
            <p:cNvPr id="16" name="Line 5"/>
            <p:cNvSpPr>
              <a:spLocks noChangeShapeType="1"/>
            </p:cNvSpPr>
            <p:nvPr/>
          </p:nvSpPr>
          <p:spPr bwMode="auto">
            <a:xfrm flipH="1">
              <a:off x="1956890" y="2501805"/>
              <a:ext cx="0" cy="42037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i="0" u="none" strike="noStrike" kern="0" cap="none" spc="0" normalizeH="0" noProof="0" smtClean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" name="Line 5"/>
            <p:cNvSpPr>
              <a:spLocks noChangeShapeType="1"/>
            </p:cNvSpPr>
            <p:nvPr/>
          </p:nvSpPr>
          <p:spPr bwMode="auto">
            <a:xfrm flipH="1">
              <a:off x="7338697" y="2529153"/>
              <a:ext cx="0" cy="42037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i="0" u="none" strike="noStrike" kern="0" cap="none" spc="0" normalizeH="0" noProof="0" smtClean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004405" y="3419361"/>
            <a:ext cx="4956009" cy="209940"/>
            <a:chOff x="1956890" y="2617327"/>
            <a:chExt cx="5381807" cy="237392"/>
          </a:xfrm>
        </p:grpSpPr>
        <p:sp>
          <p:nvSpPr>
            <p:cNvPr id="19" name="Line 6"/>
            <p:cNvSpPr>
              <a:spLocks noChangeShapeType="1"/>
            </p:cNvSpPr>
            <p:nvPr/>
          </p:nvSpPr>
          <p:spPr bwMode="auto">
            <a:xfrm flipV="1">
              <a:off x="1956890" y="2716611"/>
              <a:ext cx="5381807" cy="21761"/>
            </a:xfrm>
            <a:prstGeom prst="line">
              <a:avLst/>
            </a:prstGeom>
            <a:noFill/>
            <a:ln w="3492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3168196" y="2617327"/>
              <a:ext cx="2681288" cy="23739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DHCPDISCOVER</a:t>
              </a:r>
            </a:p>
          </p:txBody>
        </p:sp>
      </p:grpSp>
      <p:sp>
        <p:nvSpPr>
          <p:cNvPr id="51" name="Text Box 76"/>
          <p:cNvSpPr txBox="1">
            <a:spLocks noChangeArrowheads="1"/>
          </p:cNvSpPr>
          <p:nvPr/>
        </p:nvSpPr>
        <p:spPr bwMode="auto">
          <a:xfrm>
            <a:off x="6203026" y="3099988"/>
            <a:ext cx="925858" cy="32561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被动打开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597289" y="1406532"/>
            <a:ext cx="6371142" cy="69633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）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DHCP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客户从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UDP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端口 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68 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发送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DHCP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发现报文</a:t>
            </a:r>
          </a:p>
        </p:txBody>
      </p:sp>
    </p:spTree>
    <p:extLst>
      <p:ext uri="{BB962C8B-B14F-4D97-AF65-F5344CB8AC3E}">
        <p14:creationId xmlns:p14="http://schemas.microsoft.com/office/powerpoint/2010/main" val="3235332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动态主机配置协议 </a:t>
            </a:r>
            <a:r>
              <a:rPr lang="en-US" altLang="zh-CN" dirty="0" smtClean="0"/>
              <a:t>DHCP – </a:t>
            </a:r>
            <a:r>
              <a:rPr lang="zh-CN" altLang="en-US" dirty="0" smtClean="0"/>
              <a:t>工作过程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9099" y="2558143"/>
            <a:ext cx="7316810" cy="4223656"/>
            <a:chOff x="615452" y="1957009"/>
            <a:chExt cx="7945437" cy="4775938"/>
          </a:xfrm>
        </p:grpSpPr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673926" y="1957009"/>
              <a:ext cx="548548" cy="368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UDP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7034648" y="1957010"/>
              <a:ext cx="548548" cy="368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UDP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615452" y="2226312"/>
              <a:ext cx="993775" cy="31505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客户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7567114" y="2226312"/>
              <a:ext cx="993775" cy="31505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服务器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7071814" y="2264413"/>
              <a:ext cx="495300" cy="23739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67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609228" y="2264413"/>
              <a:ext cx="695325" cy="23739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68</a:t>
              </a:r>
            </a:p>
          </p:txBody>
        </p:sp>
        <p:sp>
          <p:nvSpPr>
            <p:cNvPr id="16" name="Line 5"/>
            <p:cNvSpPr>
              <a:spLocks noChangeShapeType="1"/>
            </p:cNvSpPr>
            <p:nvPr/>
          </p:nvSpPr>
          <p:spPr bwMode="auto">
            <a:xfrm flipH="1">
              <a:off x="1956890" y="2501805"/>
              <a:ext cx="0" cy="42037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i="0" u="none" strike="noStrike" kern="0" cap="none" spc="0" normalizeH="0" noProof="0" smtClean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" name="Line 5"/>
            <p:cNvSpPr>
              <a:spLocks noChangeShapeType="1"/>
            </p:cNvSpPr>
            <p:nvPr/>
          </p:nvSpPr>
          <p:spPr bwMode="auto">
            <a:xfrm flipH="1">
              <a:off x="7338697" y="2529153"/>
              <a:ext cx="0" cy="42037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i="0" u="none" strike="noStrike" kern="0" cap="none" spc="0" normalizeH="0" noProof="0" smtClean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004405" y="3419361"/>
            <a:ext cx="4956009" cy="209940"/>
            <a:chOff x="1956890" y="2617327"/>
            <a:chExt cx="5381807" cy="237392"/>
          </a:xfrm>
        </p:grpSpPr>
        <p:sp>
          <p:nvSpPr>
            <p:cNvPr id="19" name="Line 6"/>
            <p:cNvSpPr>
              <a:spLocks noChangeShapeType="1"/>
            </p:cNvSpPr>
            <p:nvPr/>
          </p:nvSpPr>
          <p:spPr bwMode="auto">
            <a:xfrm flipV="1">
              <a:off x="1956890" y="2716611"/>
              <a:ext cx="5381807" cy="21761"/>
            </a:xfrm>
            <a:prstGeom prst="line">
              <a:avLst/>
            </a:prstGeom>
            <a:noFill/>
            <a:ln w="3492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3168196" y="2617327"/>
              <a:ext cx="2681288" cy="23739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DHCPDISCOVER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004405" y="3827171"/>
            <a:ext cx="4956009" cy="208644"/>
            <a:chOff x="1956890" y="3078462"/>
            <a:chExt cx="5381807" cy="235926"/>
          </a:xfrm>
        </p:grpSpPr>
        <p:sp>
          <p:nvSpPr>
            <p:cNvPr id="21" name="Line 14"/>
            <p:cNvSpPr>
              <a:spLocks noChangeShapeType="1"/>
            </p:cNvSpPr>
            <p:nvPr/>
          </p:nvSpPr>
          <p:spPr bwMode="auto">
            <a:xfrm flipH="1">
              <a:off x="1956890" y="3197156"/>
              <a:ext cx="5381807" cy="0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99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3168196" y="3078462"/>
              <a:ext cx="2681288" cy="23592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DHCPOFFER</a:t>
              </a:r>
            </a:p>
          </p:txBody>
        </p:sp>
      </p:grpSp>
      <p:sp>
        <p:nvSpPr>
          <p:cNvPr id="51" name="Text Box 76"/>
          <p:cNvSpPr txBox="1">
            <a:spLocks noChangeArrowheads="1"/>
          </p:cNvSpPr>
          <p:nvPr/>
        </p:nvSpPr>
        <p:spPr bwMode="auto">
          <a:xfrm>
            <a:off x="6203026" y="3099988"/>
            <a:ext cx="925858" cy="32561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被动打开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597289" y="1406532"/>
            <a:ext cx="6371142" cy="8818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3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）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凡收到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DHCP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发现报文的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DHCP 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服务器都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发出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DHCP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提供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</a:t>
            </a:r>
            <a:endParaRPr lang="en-US" altLang="zh-CN" sz="1600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76000" indent="-28575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DHCP 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客户可能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收到多个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DHCP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提供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3928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5|7.2|52.8|45.5|13|29.7|51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5|6.8|11.7|13.7|19|5.3|31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26.1|23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2|1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|8.6|15.9|22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14.9|10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13.6|12.1|37.2|6.5|1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1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26|2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0.6|31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8.2|5.3|12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18.9|14.2|3.6|47.9|8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9|25.7|17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9|12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22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36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5|7.9|1|6.6|1|2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|1.3|49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3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1.xml><?xml version="1.0" encoding="utf-8"?>
<a:theme xmlns:a="http://schemas.openxmlformats.org/drawingml/2006/main" name="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2.xml><?xml version="1.0" encoding="utf-8"?>
<a:theme xmlns:a="http://schemas.openxmlformats.org/drawingml/2006/main" name="10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3.xml><?xml version="1.0" encoding="utf-8"?>
<a:theme xmlns:a="http://schemas.openxmlformats.org/drawingml/2006/main" name="1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4.xml><?xml version="1.0" encoding="utf-8"?>
<a:theme xmlns:a="http://schemas.openxmlformats.org/drawingml/2006/main" name="1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5.xml><?xml version="1.0" encoding="utf-8"?>
<a:theme xmlns:a="http://schemas.openxmlformats.org/drawingml/2006/main" name="1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6.xml><?xml version="1.0" encoding="utf-8"?>
<a:theme xmlns:a="http://schemas.openxmlformats.org/drawingml/2006/main" name="1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7.xml><?xml version="1.0" encoding="utf-8"?>
<a:theme xmlns:a="http://schemas.openxmlformats.org/drawingml/2006/main" name="1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6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7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8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9.xml><?xml version="1.0" encoding="utf-8"?>
<a:theme xmlns:a="http://schemas.openxmlformats.org/drawingml/2006/main" name="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第一章概述</Template>
  <TotalTime>39685</TotalTime>
  <Words>2988</Words>
  <Application>Microsoft Office PowerPoint</Application>
  <PresentationFormat>全屏显示(4:3)</PresentationFormat>
  <Paragraphs>575</Paragraphs>
  <Slides>40</Slides>
  <Notes>39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17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73" baseType="lpstr">
      <vt:lpstr>方正舒体</vt:lpstr>
      <vt:lpstr>黑体</vt:lpstr>
      <vt:lpstr>华文楷体</vt:lpstr>
      <vt:lpstr>华文新魏</vt:lpstr>
      <vt:lpstr>宋体</vt:lpstr>
      <vt:lpstr>微软雅黑</vt:lpstr>
      <vt:lpstr>Arial</vt:lpstr>
      <vt:lpstr>Arial Black</vt:lpstr>
      <vt:lpstr>Calibri</vt:lpstr>
      <vt:lpstr>Comic Sans MS</vt:lpstr>
      <vt:lpstr>Symbol</vt:lpstr>
      <vt:lpstr>Tahoma</vt:lpstr>
      <vt:lpstr>Times New Roman</vt:lpstr>
      <vt:lpstr>Wingdings</vt:lpstr>
      <vt:lpstr>Wingdings 3</vt:lpstr>
      <vt:lpstr>Pixel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11_自定义设计方案</vt:lpstr>
      <vt:lpstr>12_自定义设计方案</vt:lpstr>
      <vt:lpstr>13_自定义设计方案</vt:lpstr>
      <vt:lpstr>14_自定义设计方案</vt:lpstr>
      <vt:lpstr>15_自定义设计方案</vt:lpstr>
      <vt:lpstr>VISIO</vt:lpstr>
      <vt:lpstr>第六章 网络应用（6）</vt:lpstr>
      <vt:lpstr>提纲</vt:lpstr>
      <vt:lpstr>网络配置</vt:lpstr>
      <vt:lpstr>动态主机配置协议 DHCP </vt:lpstr>
      <vt:lpstr>动态主机配置协议 DHCP </vt:lpstr>
      <vt:lpstr>动态主机配置协议 DHCP </vt:lpstr>
      <vt:lpstr>动态主机配置协议 DHCP – 工作过程 </vt:lpstr>
      <vt:lpstr>动态主机配置协议 DHCP – 工作过程 </vt:lpstr>
      <vt:lpstr>动态主机配置协议 DHCP – 工作过程 </vt:lpstr>
      <vt:lpstr>动态主机配置协议 DHCP – 工作过程 </vt:lpstr>
      <vt:lpstr>动态主机配置协议 DHCP – 工作过程 </vt:lpstr>
      <vt:lpstr>动态主机配置协议 DHCP – 工作过程 </vt:lpstr>
      <vt:lpstr>动态主机配置协议 DHCP – 工作过程 </vt:lpstr>
      <vt:lpstr>动态主机配置协议 DHCP – 工作过程 </vt:lpstr>
      <vt:lpstr>动态主机配置协议 DHCP – 工作过程 </vt:lpstr>
      <vt:lpstr>动态主机配置协议 DHCP – 工作过程 </vt:lpstr>
      <vt:lpstr>提纲</vt:lpstr>
      <vt:lpstr>网络管理的基本概念</vt:lpstr>
      <vt:lpstr>网络管理的一般模型</vt:lpstr>
      <vt:lpstr>网络管理的一般模型</vt:lpstr>
      <vt:lpstr>网络管理的一般模型</vt:lpstr>
      <vt:lpstr>简单网络管理协议 SNMP</vt:lpstr>
      <vt:lpstr>简单网络管理协议 SNMP</vt:lpstr>
      <vt:lpstr>管理信息结构 SMI</vt:lpstr>
      <vt:lpstr>管理信息结构 SMI</vt:lpstr>
      <vt:lpstr>管理信息库 MIB</vt:lpstr>
      <vt:lpstr>管理信息库 MIB</vt:lpstr>
      <vt:lpstr>SNMP 的协议数据单元和报文</vt:lpstr>
      <vt:lpstr>SNMP 的协议数据单元和报文</vt:lpstr>
      <vt:lpstr>SNMP 的协议数据单元和报文</vt:lpstr>
      <vt:lpstr>提纲</vt:lpstr>
      <vt:lpstr>系统调用和应用编程接口</vt:lpstr>
      <vt:lpstr>系统调用和应用编程接口</vt:lpstr>
      <vt:lpstr>系统调用和应用编程接口</vt:lpstr>
      <vt:lpstr>系统调用和应用编程接口</vt:lpstr>
      <vt:lpstr>系统调用和应用编程接口</vt:lpstr>
      <vt:lpstr>几种常用的系统调用</vt:lpstr>
      <vt:lpstr>几种常用的系统调用</vt:lpstr>
      <vt:lpstr>系统调用使用顺序的例子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计算机网络概述</dc:title>
  <dc:creator>zhw</dc:creator>
  <cp:lastModifiedBy>zz zh</cp:lastModifiedBy>
  <cp:revision>2016</cp:revision>
  <dcterms:created xsi:type="dcterms:W3CDTF">2017-02-02T15:53:23Z</dcterms:created>
  <dcterms:modified xsi:type="dcterms:W3CDTF">2020-06-03T09:28:58Z</dcterms:modified>
</cp:coreProperties>
</file>