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tags/tag12.xml" ContentType="application/vnd.openxmlformats-officedocument.presentationml.tags+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11" r:id="rId3"/>
    <p:sldMasterId id="2147483736" r:id="rId4"/>
    <p:sldMasterId id="2147483865" r:id="rId5"/>
    <p:sldMasterId id="2147483930" r:id="rId6"/>
  </p:sldMasterIdLst>
  <p:notesMasterIdLst>
    <p:notesMasterId r:id="rId24"/>
  </p:notesMasterIdLst>
  <p:sldIdLst>
    <p:sldId id="620" r:id="rId7"/>
    <p:sldId id="465" r:id="rId8"/>
    <p:sldId id="468" r:id="rId9"/>
    <p:sldId id="570" r:id="rId10"/>
    <p:sldId id="571" r:id="rId11"/>
    <p:sldId id="572" r:id="rId12"/>
    <p:sldId id="573" r:id="rId13"/>
    <p:sldId id="574" r:id="rId14"/>
    <p:sldId id="581" r:id="rId15"/>
    <p:sldId id="582" r:id="rId16"/>
    <p:sldId id="583" r:id="rId17"/>
    <p:sldId id="587" r:id="rId18"/>
    <p:sldId id="588" r:id="rId19"/>
    <p:sldId id="589" r:id="rId20"/>
    <p:sldId id="590" r:id="rId21"/>
    <p:sldId id="592" r:id="rId22"/>
    <p:sldId id="621"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CC"/>
    <a:srgbClr val="D5D5FF"/>
    <a:srgbClr val="B3B3FF"/>
    <a:srgbClr val="CC0099"/>
    <a:srgbClr val="990099"/>
    <a:srgbClr val="4B7000"/>
    <a:srgbClr val="334C00"/>
    <a:srgbClr val="E7FFB7"/>
    <a:srgbClr val="7B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0204" autoAdjust="0"/>
  </p:normalViewPr>
  <p:slideViewPr>
    <p:cSldViewPr snapToGrid="0">
      <p:cViewPr varScale="1">
        <p:scale>
          <a:sx n="70" d="100"/>
          <a:sy n="70" d="100"/>
        </p:scale>
        <p:origin x="1838" y="53"/>
      </p:cViewPr>
      <p:guideLst>
        <p:guide orient="horz" pos="2160"/>
        <p:guide pos="2880"/>
      </p:guideLst>
    </p:cSldViewPr>
  </p:slideViewPr>
  <p:outlineViewPr>
    <p:cViewPr>
      <p:scale>
        <a:sx n="33" d="100"/>
        <a:sy n="33" d="100"/>
      </p:scale>
      <p:origin x="0" y="-608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F783-0C0C-4437-971D-53EACF12D7BE}" type="datetimeFigureOut">
              <a:rPr lang="zh-CN" altLang="en-US" smtClean="0"/>
              <a:pPr/>
              <a:t>2020/6/9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DC233E-39C6-4AB0-A67B-6BD0A5E8E2F9}" type="slidenum">
              <a:rPr lang="zh-CN" altLang="en-US" smtClean="0"/>
              <a:pPr/>
              <a:t>‹#›</a:t>
            </a:fld>
            <a:endParaRPr lang="zh-CN" altLang="en-US"/>
          </a:p>
        </p:txBody>
      </p:sp>
    </p:spTree>
    <p:extLst>
      <p:ext uri="{BB962C8B-B14F-4D97-AF65-F5344CB8AC3E}">
        <p14:creationId xmlns:p14="http://schemas.microsoft.com/office/powerpoint/2010/main" val="275333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a:t>
            </a:fld>
            <a:endParaRPr lang="zh-CN" altLang="en-US"/>
          </a:p>
        </p:txBody>
      </p:sp>
    </p:spTree>
    <p:extLst>
      <p:ext uri="{BB962C8B-B14F-4D97-AF65-F5344CB8AC3E}">
        <p14:creationId xmlns:p14="http://schemas.microsoft.com/office/powerpoint/2010/main" val="171585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10</a:t>
            </a:fld>
            <a:endParaRPr lang="zh-CN" altLang="en-US"/>
          </a:p>
        </p:txBody>
      </p:sp>
    </p:spTree>
    <p:extLst>
      <p:ext uri="{BB962C8B-B14F-4D97-AF65-F5344CB8AC3E}">
        <p14:creationId xmlns:p14="http://schemas.microsoft.com/office/powerpoint/2010/main" val="379481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11</a:t>
            </a:fld>
            <a:endParaRPr lang="zh-CN" altLang="en-US"/>
          </a:p>
        </p:txBody>
      </p:sp>
    </p:spTree>
    <p:extLst>
      <p:ext uri="{BB962C8B-B14F-4D97-AF65-F5344CB8AC3E}">
        <p14:creationId xmlns:p14="http://schemas.microsoft.com/office/powerpoint/2010/main" val="4127326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12</a:t>
            </a:fld>
            <a:endParaRPr lang="zh-CN" altLang="en-US"/>
          </a:p>
        </p:txBody>
      </p:sp>
    </p:spTree>
    <p:extLst>
      <p:ext uri="{BB962C8B-B14F-4D97-AF65-F5344CB8AC3E}">
        <p14:creationId xmlns:p14="http://schemas.microsoft.com/office/powerpoint/2010/main" val="1211632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13</a:t>
            </a:fld>
            <a:endParaRPr lang="zh-CN" altLang="en-US"/>
          </a:p>
        </p:txBody>
      </p:sp>
    </p:spTree>
    <p:extLst>
      <p:ext uri="{BB962C8B-B14F-4D97-AF65-F5344CB8AC3E}">
        <p14:creationId xmlns:p14="http://schemas.microsoft.com/office/powerpoint/2010/main" val="2331928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14</a:t>
            </a:fld>
            <a:endParaRPr lang="zh-CN" altLang="en-US"/>
          </a:p>
        </p:txBody>
      </p:sp>
    </p:spTree>
    <p:extLst>
      <p:ext uri="{BB962C8B-B14F-4D97-AF65-F5344CB8AC3E}">
        <p14:creationId xmlns:p14="http://schemas.microsoft.com/office/powerpoint/2010/main" val="2236998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15</a:t>
            </a:fld>
            <a:endParaRPr lang="zh-CN" altLang="en-US"/>
          </a:p>
        </p:txBody>
      </p:sp>
    </p:spTree>
    <p:extLst>
      <p:ext uri="{BB962C8B-B14F-4D97-AF65-F5344CB8AC3E}">
        <p14:creationId xmlns:p14="http://schemas.microsoft.com/office/powerpoint/2010/main" val="80439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50000"/>
              </a:lnSpc>
            </a:pPr>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16</a:t>
            </a:fld>
            <a:endParaRPr lang="zh-CN" altLang="en-US"/>
          </a:p>
        </p:txBody>
      </p:sp>
    </p:spTree>
    <p:extLst>
      <p:ext uri="{BB962C8B-B14F-4D97-AF65-F5344CB8AC3E}">
        <p14:creationId xmlns:p14="http://schemas.microsoft.com/office/powerpoint/2010/main" val="215844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17</a:t>
            </a:fld>
            <a:endParaRPr lang="zh-CN" altLang="en-US"/>
          </a:p>
        </p:txBody>
      </p:sp>
    </p:spTree>
    <p:extLst>
      <p:ext uri="{BB962C8B-B14F-4D97-AF65-F5344CB8AC3E}">
        <p14:creationId xmlns:p14="http://schemas.microsoft.com/office/powerpoint/2010/main" val="4108736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2</a:t>
            </a:fld>
            <a:endParaRPr lang="zh-CN" altLang="en-US"/>
          </a:p>
        </p:txBody>
      </p:sp>
    </p:spTree>
    <p:extLst>
      <p:ext uri="{BB962C8B-B14F-4D97-AF65-F5344CB8AC3E}">
        <p14:creationId xmlns:p14="http://schemas.microsoft.com/office/powerpoint/2010/main" val="585757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3</a:t>
            </a:fld>
            <a:endParaRPr lang="zh-CN" altLang="en-US"/>
          </a:p>
        </p:txBody>
      </p:sp>
    </p:spTree>
    <p:extLst>
      <p:ext uri="{BB962C8B-B14F-4D97-AF65-F5344CB8AC3E}">
        <p14:creationId xmlns:p14="http://schemas.microsoft.com/office/powerpoint/2010/main" val="128054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4</a:t>
            </a:fld>
            <a:endParaRPr lang="zh-CN" altLang="en-US"/>
          </a:p>
        </p:txBody>
      </p:sp>
    </p:spTree>
    <p:extLst>
      <p:ext uri="{BB962C8B-B14F-4D97-AF65-F5344CB8AC3E}">
        <p14:creationId xmlns:p14="http://schemas.microsoft.com/office/powerpoint/2010/main" val="908010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5</a:t>
            </a:fld>
            <a:endParaRPr lang="zh-CN" altLang="en-US"/>
          </a:p>
        </p:txBody>
      </p:sp>
    </p:spTree>
    <p:extLst>
      <p:ext uri="{BB962C8B-B14F-4D97-AF65-F5344CB8AC3E}">
        <p14:creationId xmlns:p14="http://schemas.microsoft.com/office/powerpoint/2010/main" val="288579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6</a:t>
            </a:fld>
            <a:endParaRPr lang="zh-CN" altLang="en-US"/>
          </a:p>
        </p:txBody>
      </p:sp>
    </p:spTree>
    <p:extLst>
      <p:ext uri="{BB962C8B-B14F-4D97-AF65-F5344CB8AC3E}">
        <p14:creationId xmlns:p14="http://schemas.microsoft.com/office/powerpoint/2010/main" val="280317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7</a:t>
            </a:fld>
            <a:endParaRPr lang="zh-CN" altLang="en-US"/>
          </a:p>
        </p:txBody>
      </p:sp>
    </p:spTree>
    <p:extLst>
      <p:ext uri="{BB962C8B-B14F-4D97-AF65-F5344CB8AC3E}">
        <p14:creationId xmlns:p14="http://schemas.microsoft.com/office/powerpoint/2010/main" val="47648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8</a:t>
            </a:fld>
            <a:endParaRPr lang="zh-CN" altLang="en-US"/>
          </a:p>
        </p:txBody>
      </p:sp>
    </p:spTree>
    <p:extLst>
      <p:ext uri="{BB962C8B-B14F-4D97-AF65-F5344CB8AC3E}">
        <p14:creationId xmlns:p14="http://schemas.microsoft.com/office/powerpoint/2010/main" val="1298648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C233E-39C6-4AB0-A67B-6BD0A5E8E2F9}" type="slidenum">
              <a:rPr lang="zh-CN" altLang="en-US" smtClean="0"/>
              <a:pPr/>
              <a:t>9</a:t>
            </a:fld>
            <a:endParaRPr lang="zh-CN" altLang="en-US"/>
          </a:p>
        </p:txBody>
      </p:sp>
    </p:spTree>
    <p:extLst>
      <p:ext uri="{BB962C8B-B14F-4D97-AF65-F5344CB8AC3E}">
        <p14:creationId xmlns:p14="http://schemas.microsoft.com/office/powerpoint/2010/main" val="14471271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hidden">
          <a:xfrm>
            <a:off x="0" y="0"/>
            <a:ext cx="3505200" cy="6858000"/>
          </a:xfrm>
          <a:prstGeom prst="rect">
            <a:avLst/>
          </a:prstGeom>
          <a:gradFill rotWithShape="0">
            <a:gsLst>
              <a:gs pos="0">
                <a:srgbClr val="CCECF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5" name="Rectangle 35"/>
          <p:cNvSpPr>
            <a:spLocks noChangeArrowheads="1"/>
          </p:cNvSpPr>
          <p:nvPr/>
        </p:nvSpPr>
        <p:spPr bwMode="auto">
          <a:xfrm>
            <a:off x="1187453" y="1706566"/>
            <a:ext cx="574675" cy="6429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6" name="Rectangle 26"/>
          <p:cNvSpPr>
            <a:spLocks noChangeArrowheads="1"/>
          </p:cNvSpPr>
          <p:nvPr/>
        </p:nvSpPr>
        <p:spPr bwMode="auto">
          <a:xfrm>
            <a:off x="573090" y="3582988"/>
            <a:ext cx="576262"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7" name="Picture 21" descr="logo－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7451" y="1700213"/>
            <a:ext cx="79565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7"/>
          <p:cNvSpPr>
            <a:spLocks noChangeArrowheads="1"/>
          </p:cNvSpPr>
          <p:nvPr/>
        </p:nvSpPr>
        <p:spPr bwMode="auto">
          <a:xfrm>
            <a:off x="1187450" y="1690690"/>
            <a:ext cx="1103313" cy="6429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28"/>
          <p:cNvSpPr>
            <a:spLocks noChangeArrowheads="1"/>
          </p:cNvSpPr>
          <p:nvPr/>
        </p:nvSpPr>
        <p:spPr bwMode="auto">
          <a:xfrm>
            <a:off x="2281241" y="1066800"/>
            <a:ext cx="585787" cy="63500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29"/>
          <p:cNvSpPr>
            <a:spLocks noChangeArrowheads="1"/>
          </p:cNvSpPr>
          <p:nvPr/>
        </p:nvSpPr>
        <p:spPr bwMode="auto">
          <a:xfrm>
            <a:off x="1141413" y="3582988"/>
            <a:ext cx="584200" cy="641350"/>
          </a:xfrm>
          <a:prstGeom prst="rect">
            <a:avLst/>
          </a:prstGeom>
          <a:solidFill>
            <a:srgbClr val="0019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30"/>
          <p:cNvSpPr>
            <a:spLocks noChangeArrowheads="1"/>
          </p:cNvSpPr>
          <p:nvPr/>
        </p:nvSpPr>
        <p:spPr bwMode="auto">
          <a:xfrm>
            <a:off x="2281241" y="1690690"/>
            <a:ext cx="585787" cy="64293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31"/>
          <p:cNvSpPr>
            <a:spLocks noChangeArrowheads="1"/>
          </p:cNvSpPr>
          <p:nvPr/>
        </p:nvSpPr>
        <p:spPr bwMode="auto">
          <a:xfrm>
            <a:off x="1141413" y="2324106"/>
            <a:ext cx="584200" cy="6334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32"/>
          <p:cNvSpPr>
            <a:spLocks noChangeArrowheads="1"/>
          </p:cNvSpPr>
          <p:nvPr/>
        </p:nvSpPr>
        <p:spPr bwMode="auto">
          <a:xfrm>
            <a:off x="1716091" y="2324106"/>
            <a:ext cx="574675" cy="63341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34"/>
          <p:cNvSpPr>
            <a:spLocks noChangeArrowheads="1"/>
          </p:cNvSpPr>
          <p:nvPr/>
        </p:nvSpPr>
        <p:spPr bwMode="auto">
          <a:xfrm>
            <a:off x="1141413" y="2947994"/>
            <a:ext cx="584200" cy="64452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pic>
        <p:nvPicPr>
          <p:cNvPr id="15" name="图片 2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8128" y="6289675"/>
            <a:ext cx="22907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28"/>
          <p:cNvGrpSpPr>
            <a:grpSpLocks/>
          </p:cNvGrpSpPr>
          <p:nvPr/>
        </p:nvGrpSpPr>
        <p:grpSpPr bwMode="auto">
          <a:xfrm>
            <a:off x="339725" y="6335713"/>
            <a:ext cx="1951038" cy="412750"/>
            <a:chOff x="317485" y="6328079"/>
            <a:chExt cx="1950259" cy="413289"/>
          </a:xfrm>
        </p:grpSpPr>
        <p:grpSp>
          <p:nvGrpSpPr>
            <p:cNvPr id="17" name="Group 19"/>
            <p:cNvGrpSpPr>
              <a:grpSpLocks/>
            </p:cNvGrpSpPr>
            <p:nvPr userDrawn="1"/>
          </p:nvGrpSpPr>
          <p:grpSpPr bwMode="auto">
            <a:xfrm>
              <a:off x="317485" y="6328079"/>
              <a:ext cx="504751" cy="413289"/>
              <a:chOff x="249" y="414"/>
              <a:chExt cx="681" cy="586"/>
            </a:xfrm>
          </p:grpSpPr>
          <p:pic>
            <p:nvPicPr>
              <p:cNvPr id="20" name="Picture 20" descr="logo－b"/>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49" y="436"/>
                <a:ext cx="681"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1" descr="logo"/>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9" y="414"/>
                <a:ext cx="6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22" descr="logo－zi"/>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16082" y="6386484"/>
              <a:ext cx="974503" cy="2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3" descr="logo－Y-H-1"/>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35831" y="6616168"/>
              <a:ext cx="1331913"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a:t>单击此处编辑母版副标题样式</a:t>
            </a:r>
            <a:endParaRPr lang="zh-CN" altLang="en-US" noProof="0" dirty="0"/>
          </a:p>
        </p:txBody>
      </p:sp>
      <p:sp>
        <p:nvSpPr>
          <p:cNvPr id="106515" name="Rectangle 19"/>
          <p:cNvSpPr>
            <a:spLocks noGrp="1" noChangeArrowheads="1"/>
          </p:cNvSpPr>
          <p:nvPr>
            <p:ph type="ctrTitle"/>
          </p:nvPr>
        </p:nvSpPr>
        <p:spPr>
          <a:xfrm>
            <a:off x="1547664" y="2028036"/>
            <a:ext cx="7560840" cy="2010569"/>
          </a:xfrm>
        </p:spPr>
        <p:txBody>
          <a:bodyPr/>
          <a:lstStyle>
            <a:lvl1pPr algn="ctr">
              <a:defRPr sz="4000" b="1">
                <a:solidFill>
                  <a:srgbClr val="FFFFFF"/>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noProof="0"/>
              <a:t>单击此处编辑母版标题样式</a:t>
            </a:r>
            <a:endParaRPr lang="zh-CN" altLang="en-US" noProof="0" dirty="0"/>
          </a:p>
        </p:txBody>
      </p:sp>
      <p:sp>
        <p:nvSpPr>
          <p:cNvPr id="23" name="Rectangle 17"/>
          <p:cNvSpPr>
            <a:spLocks noGrp="1" noChangeArrowheads="1"/>
          </p:cNvSpPr>
          <p:nvPr>
            <p:ph type="ftr" sz="quarter" idx="10"/>
          </p:nvPr>
        </p:nvSpPr>
        <p:spPr/>
        <p:txBody>
          <a:bodyPr/>
          <a:lstStyle>
            <a:lvl1pPr>
              <a:defRPr/>
            </a:lvl1pPr>
          </a:lstStyle>
          <a:p>
            <a:endParaRPr lang="zh-CN" altLang="en-US"/>
          </a:p>
        </p:txBody>
      </p:sp>
      <p:sp>
        <p:nvSpPr>
          <p:cNvPr id="24" name="Rectangle 18"/>
          <p:cNvSpPr>
            <a:spLocks noGrp="1" noChangeArrowheads="1"/>
          </p:cNvSpPr>
          <p:nvPr>
            <p:ph type="sldNum" sz="quarter" idx="11"/>
          </p:nvPr>
        </p:nvSpPr>
        <p:spPr/>
        <p:txBody>
          <a:bodyPr/>
          <a:lstStyle>
            <a:lvl1pPr>
              <a:defRPr/>
            </a:lvl1pPr>
          </a:lstStyle>
          <a:p>
            <a:fld id="{1A7A0873-376A-4A4E-91BA-7081C35D808C}" type="slidenum">
              <a:rPr lang="zh-CN" altLang="en-US" smtClean="0"/>
              <a:pPr/>
              <a:t>‹#›</a:t>
            </a:fld>
            <a:endParaRPr lang="zh-CN" altLang="en-US"/>
          </a:p>
        </p:txBody>
      </p:sp>
      <p:sp>
        <p:nvSpPr>
          <p:cNvPr id="25" name="Rectangle 16"/>
          <p:cNvSpPr>
            <a:spLocks noGrp="1" noChangeArrowheads="1"/>
          </p:cNvSpPr>
          <p:nvPr>
            <p:ph type="dt" sz="half" idx="12"/>
          </p:nvPr>
        </p:nvSpPr>
        <p:spPr>
          <a:xfrm>
            <a:off x="457200" y="6248400"/>
            <a:ext cx="2133600" cy="457200"/>
          </a:xfrm>
        </p:spPr>
        <p:txBody>
          <a:bodyPr/>
          <a:lstStyle>
            <a:lvl1pPr>
              <a:defRPr/>
            </a:lvl1pPr>
          </a:lstStyle>
          <a:p>
            <a:fld id="{FCC745EF-EC24-43F9-80E4-7372CB14086C}" type="datetime1">
              <a:rPr lang="zh-CN" altLang="en-US" smtClean="0"/>
              <a:pPr/>
              <a:t>2020/6/9</a:t>
            </a:fld>
            <a:endParaRPr lang="zh-CN" altLang="en-US"/>
          </a:p>
        </p:txBody>
      </p:sp>
    </p:spTree>
    <p:extLst>
      <p:ext uri="{BB962C8B-B14F-4D97-AF65-F5344CB8AC3E}">
        <p14:creationId xmlns:p14="http://schemas.microsoft.com/office/powerpoint/2010/main" val="2145723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94A9C1D6-B1AC-4107-85F4-0B37E9E54158}" type="datetime1">
              <a:rPr lang="zh-CN" altLang="en-US" smtClean="0"/>
              <a:pPr/>
              <a:t>2020/6/9</a:t>
            </a:fld>
            <a:endParaRPr lang="zh-CN" altLang="en-US"/>
          </a:p>
        </p:txBody>
      </p:sp>
    </p:spTree>
    <p:extLst>
      <p:ext uri="{BB962C8B-B14F-4D97-AF65-F5344CB8AC3E}">
        <p14:creationId xmlns:p14="http://schemas.microsoft.com/office/powerpoint/2010/main" val="2475707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1E08951F-BD81-4828-8548-DCD08FEF7C39}" type="datetime1">
              <a:rPr lang="zh-CN" altLang="en-US" smtClean="0"/>
              <a:pPr/>
              <a:t>2020/6/9</a:t>
            </a:fld>
            <a:endParaRPr lang="zh-CN" altLang="en-US"/>
          </a:p>
        </p:txBody>
      </p:sp>
    </p:spTree>
    <p:extLst>
      <p:ext uri="{BB962C8B-B14F-4D97-AF65-F5344CB8AC3E}">
        <p14:creationId xmlns:p14="http://schemas.microsoft.com/office/powerpoint/2010/main" val="4213259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4"/>
            <a:ext cx="6858000" cy="1957267"/>
          </a:xfrm>
        </p:spPr>
        <p:txBody>
          <a:bodyPr anchor="b">
            <a:normAutofit/>
          </a:bodyPr>
          <a:lstStyle>
            <a:lvl1pPr algn="ctr">
              <a:defRPr sz="360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5"/>
            <a:ext cx="6858000" cy="1539815"/>
          </a:xfrm>
        </p:spPr>
        <p:txBody>
          <a:bodyPr>
            <a:normAutofit/>
          </a:bodyPr>
          <a:lstStyle>
            <a:lvl1pPr marL="0" indent="0" algn="ctr">
              <a:buNone/>
              <a:defRPr sz="21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1EA5DE57-FDAB-40AC-8925-95B849B3B6DC}"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30777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698AC7F-B4B1-41E3-868D-DBE217AD94C9}"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7406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43E94F-B4F1-4DE1-908D-CEACF8CB8009}"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65013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9825F06-B3B4-4655-804C-D394DD67999B}"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82042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04F1F85-50A7-44FC-95BF-43C37294BFC5}"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5245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95FFE-7E6B-44BE-A882-3634B1327DCD}"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432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A98D21-BAF7-4EF0-8A0C-993EE7955551}"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31799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43F66B1-89B0-40CC-94E2-E9D3887B83A3}"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6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811560"/>
          </a:xfrm>
        </p:spPr>
        <p:txBody>
          <a:bodyPr/>
          <a:lstStyle>
            <a:lvl1pPr>
              <a:defRPr sz="3600" b="1" baseline="0">
                <a:effectLst/>
                <a:latin typeface="Calibri" panose="020F0502020204030204" pitchFamily="34" charset="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457200" y="1444978"/>
            <a:ext cx="8229600" cy="5034843"/>
          </a:xfrm>
        </p:spPr>
        <p:txBody>
          <a:bodyPr/>
          <a:lstStyle>
            <a:lvl1pPr>
              <a:lnSpc>
                <a:spcPct val="150000"/>
              </a:lnSpc>
              <a:defRPr sz="2400" b="0" baseline="0">
                <a:latin typeface="Calibri" panose="020F0502020204030204" pitchFamily="34" charset="0"/>
                <a:ea typeface="黑体" panose="02010609060101010101" pitchFamily="49" charset="-122"/>
              </a:defRPr>
            </a:lvl1pPr>
            <a:lvl2pPr>
              <a:defRPr sz="2000" b="0" baseline="0">
                <a:latin typeface="Calibri" panose="020F0502020204030204" pitchFamily="34" charset="0"/>
                <a:ea typeface="黑体" panose="02010609060101010101" pitchFamily="49" charset="-122"/>
              </a:defRPr>
            </a:lvl2pPr>
            <a:lvl3pPr marL="1008000">
              <a:defRPr sz="1800" b="0" baseline="0">
                <a:latin typeface="Calibri" panose="020F0502020204030204" pitchFamily="34" charset="0"/>
                <a:ea typeface="黑体" panose="02010609060101010101" pitchFamily="49" charset="-122"/>
              </a:defRPr>
            </a:lvl3pPr>
            <a:lvl4pPr marL="1296000">
              <a:defRPr sz="1600" b="0" baseline="0">
                <a:latin typeface="Calibri" panose="020F0502020204030204" pitchFamily="34" charset="0"/>
                <a:ea typeface="黑体" panose="02010609060101010101" pitchFamily="49" charset="-122"/>
              </a:defRPr>
            </a:lvl4pPr>
            <a:lvl5pPr marL="1548000">
              <a:defRPr sz="1600" b="0" baseline="0">
                <a:latin typeface="Calibri" panose="020F050202020403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2"/>
          <p:cNvSpPr>
            <a:spLocks noGrp="1" noChangeArrowheads="1"/>
          </p:cNvSpPr>
          <p:nvPr>
            <p:ph type="ftr" sz="quarter" idx="10"/>
          </p:nvPr>
        </p:nvSpPr>
        <p:spPr>
          <a:ln/>
        </p:spPr>
        <p:txBody>
          <a:bodyPr/>
          <a:lstStyle>
            <a:lvl1pPr>
              <a:defRPr/>
            </a:lvl1pPr>
          </a:lstStyle>
          <a:p>
            <a:endParaRPr lang="zh-CN" altLang="en-US" dirty="0"/>
          </a:p>
        </p:txBody>
      </p:sp>
      <p:sp>
        <p:nvSpPr>
          <p:cNvPr id="5" name="Rectangle 3"/>
          <p:cNvSpPr>
            <a:spLocks noGrp="1" noChangeArrowheads="1"/>
          </p:cNvSpPr>
          <p:nvPr>
            <p:ph type="sldNum" sz="quarter" idx="11"/>
          </p:nvPr>
        </p:nvSpPr>
        <p:spPr>
          <a:xfrm>
            <a:off x="8827911" y="6705599"/>
            <a:ext cx="208843" cy="152401"/>
          </a:xfrm>
          <a:ln/>
        </p:spPr>
        <p:txBody>
          <a:bodyPr lIns="0" tIns="0" rIns="0" bIns="0"/>
          <a:lstStyle>
            <a:lvl1pPr>
              <a:defRPr baseline="0">
                <a:latin typeface="Calibri" panose="020F0502020204030204" pitchFamily="34" charset="0"/>
              </a:defRPr>
            </a:lvl1pPr>
          </a:lstStyle>
          <a:p>
            <a:fld id="{1A7A0873-376A-4A4E-91BA-7081C35D808C}" type="slidenum">
              <a:rPr lang="zh-CN" altLang="en-US" smtClean="0"/>
              <a:pPr/>
              <a:t>‹#›</a:t>
            </a:fld>
            <a:endParaRPr lang="zh-CN" altLang="en-US" dirty="0"/>
          </a:p>
        </p:txBody>
      </p:sp>
      <p:sp>
        <p:nvSpPr>
          <p:cNvPr id="6" name="Rectangle 16"/>
          <p:cNvSpPr>
            <a:spLocks noGrp="1" noChangeArrowheads="1"/>
          </p:cNvSpPr>
          <p:nvPr>
            <p:ph type="dt" sz="half" idx="12"/>
          </p:nvPr>
        </p:nvSpPr>
        <p:spPr>
          <a:ln/>
        </p:spPr>
        <p:txBody>
          <a:bodyPr/>
          <a:lstStyle>
            <a:lvl1pPr>
              <a:defRPr/>
            </a:lvl1pPr>
          </a:lstStyle>
          <a:p>
            <a:fld id="{E1337683-96CB-41A2-BE88-7BF13C1F3C1A}" type="datetime1">
              <a:rPr lang="zh-CN" altLang="en-US" smtClean="0"/>
              <a:pPr/>
              <a:t>2020/6/9</a:t>
            </a:fld>
            <a:endParaRPr lang="zh-CN" altLang="en-US"/>
          </a:p>
        </p:txBody>
      </p:sp>
    </p:spTree>
    <p:extLst>
      <p:ext uri="{BB962C8B-B14F-4D97-AF65-F5344CB8AC3E}">
        <p14:creationId xmlns:p14="http://schemas.microsoft.com/office/powerpoint/2010/main" val="1739401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7B1A90-C562-4D68-86C7-E7441F36241B}"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23265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5C4571-7D90-460D-894B-09F7FBD46BDF}"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8346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BDA58-CE66-4C52-9493-113D5A378194}"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8825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C006F8C3-9C32-4B40-86DC-0E711BA02D64}"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6"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1963683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85DC2A9D-A769-45C9-BED6-A6F8A36648D5}"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125525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44D4E714-D3F9-44D4-A3DA-3C3C9E0ABB52}"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22328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674586DD-1963-4A27-AD4D-F032308DAC88}"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7943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44D19B-4F08-4375-9B90-FFCD8B1EE9FF}"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9169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42515D-DCBE-426A-A0C2-13DDDEBDF4AC}"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086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2DC5FE3-7E3F-4154-AD04-C19D8812C7C7}"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287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endParaRPr lang="zh-CN" altLang="en-US"/>
          </a:p>
        </p:txBody>
      </p:sp>
      <p:sp>
        <p:nvSpPr>
          <p:cNvPr id="5"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6" name="Rectangle 16"/>
          <p:cNvSpPr>
            <a:spLocks noGrp="1" noChangeArrowheads="1"/>
          </p:cNvSpPr>
          <p:nvPr>
            <p:ph type="dt" sz="half" idx="12"/>
          </p:nvPr>
        </p:nvSpPr>
        <p:spPr>
          <a:ln/>
        </p:spPr>
        <p:txBody>
          <a:bodyPr/>
          <a:lstStyle>
            <a:lvl1pPr>
              <a:defRPr/>
            </a:lvl1pPr>
          </a:lstStyle>
          <a:p>
            <a:fld id="{FB89B091-023F-45B1-A7EF-0082478B6218}" type="datetime1">
              <a:rPr lang="zh-CN" altLang="en-US" smtClean="0"/>
              <a:pPr/>
              <a:t>2020/6/9</a:t>
            </a:fld>
            <a:endParaRPr lang="zh-CN" altLang="en-US"/>
          </a:p>
        </p:txBody>
      </p:sp>
    </p:spTree>
    <p:extLst>
      <p:ext uri="{BB962C8B-B14F-4D97-AF65-F5344CB8AC3E}">
        <p14:creationId xmlns:p14="http://schemas.microsoft.com/office/powerpoint/2010/main" val="837621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470593-83C9-4A98-85F6-3D46126747DB}"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25639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DDA1BE4-536E-493A-82F8-C82B8897096E}"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895662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A9DEC9-49C8-4829-818A-BBF575230E34}"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13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61AE69-686A-44FC-A21C-69B494465EC1}"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7942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3106F5-8A5C-47EE-811E-18B3B28111C3}"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592639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9EFC1FA8-CA50-4D02-8540-2D265FC513D4}" type="datetime1">
              <a:rPr lang="zh-CN" altLang="en-US" smtClean="0">
                <a:solidFill>
                  <a:prstClr val="black">
                    <a:tint val="75000"/>
                  </a:prstClr>
                </a:solidFill>
              </a:rPr>
              <a:pPr/>
              <a:t>2020/6/9</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2755354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baseline="0">
                <a:ea typeface="黑体" panose="02010609060101010101" pitchFamily="49"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baseline="0">
                <a:ea typeface="黑体" panose="02010609060101010101" pitchFamily="49"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765D1D5F-2B53-4699-8A8F-5C7A556E6251}"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084223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p:txBody>
          <a:bodyPr/>
          <a:lstStyle>
            <a:lvl1pPr>
              <a:lnSpc>
                <a:spcPct val="130000"/>
              </a:lnSpc>
              <a:defRPr baseline="0">
                <a:ea typeface="黑体" panose="02010609060101010101" pitchFamily="49" charset="-122"/>
              </a:defRPr>
            </a:lvl1pPr>
            <a:lvl2pPr>
              <a:lnSpc>
                <a:spcPct val="130000"/>
              </a:lnSpc>
              <a:defRPr baseline="0">
                <a:ea typeface="黑体" panose="02010609060101010101" pitchFamily="49" charset="-122"/>
              </a:defRPr>
            </a:lvl2pPr>
            <a:lvl3pPr>
              <a:lnSpc>
                <a:spcPct val="130000"/>
              </a:lnSpc>
              <a:defRPr baseline="0">
                <a:ea typeface="黑体" panose="02010609060101010101" pitchFamily="49" charset="-122"/>
              </a:defRPr>
            </a:lvl3pPr>
            <a:lvl4pPr>
              <a:lnSpc>
                <a:spcPct val="130000"/>
              </a:lnSpc>
              <a:defRPr baseline="0">
                <a:ea typeface="黑体" panose="02010609060101010101" pitchFamily="49" charset="-122"/>
              </a:defRPr>
            </a:lvl4pPr>
            <a:lvl5pPr>
              <a:lnSpc>
                <a:spcPct val="130000"/>
              </a:lnSpc>
              <a:defRPr baseline="0">
                <a:ea typeface="黑体" panose="020106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94D2C994-3656-4DD1-A38B-AB94400642AD}"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00650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baseline="0">
                <a:ea typeface="黑体" panose="02010609060101010101" pitchFamily="49" charset="-122"/>
              </a:defRPr>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baseline="0">
                <a:solidFill>
                  <a:schemeClr val="tx1">
                    <a:tint val="75000"/>
                  </a:schemeClr>
                </a:solidFill>
                <a:ea typeface="黑体" panose="02010609060101010101" pitchFamily="49" charset="-122"/>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baseline="0">
                <a:ea typeface="黑体" panose="02010609060101010101" pitchFamily="49" charset="-122"/>
              </a:defRPr>
            </a:lvl1pPr>
          </a:lstStyle>
          <a:p>
            <a:fld id="{53F0A94D-E498-4F83-AE68-1FF5ED47E2B4}"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baseline="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baseline="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054874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53954CB-2221-4F90-87F7-0C8F70187FFC}"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396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14C2806A-7225-4D82-B25C-B3111FF3C302}" type="datetime1">
              <a:rPr lang="zh-CN" altLang="en-US" smtClean="0"/>
              <a:pPr/>
              <a:t>2020/6/9</a:t>
            </a:fld>
            <a:endParaRPr lang="zh-CN" altLang="en-US"/>
          </a:p>
        </p:txBody>
      </p:sp>
    </p:spTree>
    <p:extLst>
      <p:ext uri="{BB962C8B-B14F-4D97-AF65-F5344CB8AC3E}">
        <p14:creationId xmlns:p14="http://schemas.microsoft.com/office/powerpoint/2010/main" val="31235413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E74C5-CD20-4965-91EB-972769F80F13}"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975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245F2F-EB1A-48BA-9A8C-9F9069A5010B}"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9555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1DE537-D00F-4E31-AFF3-1A3499AC4E5E}"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683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5CCE77-0B6B-4987-9C06-44CDBF66D734}"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108673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D04349-9568-40C1-922A-FF241DC2199D}"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73056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1E6E02-0602-4538-9D12-864DF9919E34}"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6818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6F5952-E16D-464C-AC52-D5BD393891DC}"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4654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6AF1D958-CFED-47D1-B4BA-3B58F83A582E}" type="datetime1">
              <a:rPr lang="zh-CN" altLang="en-US" smtClean="0">
                <a:solidFill>
                  <a:prstClr val="black">
                    <a:tint val="75000"/>
                  </a:prstClr>
                </a:solidFill>
              </a:rPr>
              <a:pPr/>
              <a:t>2020/6/9</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dirty="0">
              <a:solidFill>
                <a:prstClr val="black">
                  <a:tint val="75000"/>
                </a:prstClr>
              </a:solidFill>
            </a:endParaRPr>
          </a:p>
        </p:txBody>
      </p:sp>
      <p:sp>
        <p:nvSpPr>
          <p:cNvPr id="5" name="灯片编号占位符 4"/>
          <p:cNvSpPr>
            <a:spLocks noGrp="1"/>
          </p:cNvSpPr>
          <p:nvPr>
            <p:ph type="sldNum" sz="quarter" idx="12"/>
          </p:nvPr>
        </p:nvSpPr>
        <p:spPr/>
        <p:txBody>
          <a:bodyPr/>
          <a:lstStyle/>
          <a:p>
            <a:fld id="{A2BF2481-23C4-4A03-8BBE-49BC24E6799B}" type="slidenum">
              <a:rPr lang="zh-CN" altLang="en-US" smtClean="0">
                <a:solidFill>
                  <a:prstClr val="black">
                    <a:tint val="75000"/>
                  </a:prstClr>
                </a:solidFill>
              </a:rPr>
              <a:pPr/>
              <a:t>‹#›</a:t>
            </a:fld>
            <a:endParaRPr lang="zh-CN" altLang="en-US" dirty="0">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777277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6"/>
            <a:ext cx="6858000" cy="1957267"/>
          </a:xfrm>
        </p:spPr>
        <p:txBody>
          <a:bodyPr anchor="b">
            <a:normAutofit/>
          </a:bodyPr>
          <a:lstStyle>
            <a:lvl1pPr algn="ctr">
              <a:defRPr sz="3600"/>
            </a:lvl1pPr>
          </a:lstStyle>
          <a:p>
            <a:r>
              <a:rPr lang="zh-CN" altLang="en-US" dirty="0"/>
              <a:t>单击此处编辑母版标题样式</a:t>
            </a:r>
          </a:p>
        </p:txBody>
      </p:sp>
      <p:sp>
        <p:nvSpPr>
          <p:cNvPr id="3" name="副标题 2"/>
          <p:cNvSpPr>
            <a:spLocks noGrp="1"/>
          </p:cNvSpPr>
          <p:nvPr>
            <p:ph type="subTitle" idx="1"/>
          </p:nvPr>
        </p:nvSpPr>
        <p:spPr>
          <a:xfrm>
            <a:off x="1143000" y="3717987"/>
            <a:ext cx="6858000" cy="1539815"/>
          </a:xfrm>
        </p:spPr>
        <p:txBody>
          <a:bodyPr>
            <a:normAutofit/>
          </a:bodyPr>
          <a:lstStyle>
            <a:lvl1pPr marL="0" indent="0" algn="ctr">
              <a:buNone/>
              <a:defRPr sz="21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EB78F829-52EF-4074-A107-F8881F8716C7}"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27793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p>
            <a:fld id="{97E8A802-95DD-4CE3-8AF3-752C760C2D7A}"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876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a:ln/>
        </p:spPr>
        <p:txBody>
          <a:bodyPr/>
          <a:lstStyle>
            <a:lvl1pPr>
              <a:defRPr/>
            </a:lvl1pPr>
          </a:lstStyle>
          <a:p>
            <a:endParaRPr lang="zh-CN" altLang="en-US"/>
          </a:p>
        </p:txBody>
      </p:sp>
      <p:sp>
        <p:nvSpPr>
          <p:cNvPr id="8"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9" name="Rectangle 16"/>
          <p:cNvSpPr>
            <a:spLocks noGrp="1" noChangeArrowheads="1"/>
          </p:cNvSpPr>
          <p:nvPr>
            <p:ph type="dt" sz="half" idx="12"/>
          </p:nvPr>
        </p:nvSpPr>
        <p:spPr>
          <a:ln/>
        </p:spPr>
        <p:txBody>
          <a:bodyPr/>
          <a:lstStyle>
            <a:lvl1pPr>
              <a:defRPr/>
            </a:lvl1pPr>
          </a:lstStyle>
          <a:p>
            <a:fld id="{5C90F08D-750C-4C87-AE2E-AF1E248393D5}" type="datetime1">
              <a:rPr lang="zh-CN" altLang="en-US" smtClean="0"/>
              <a:pPr/>
              <a:t>2020/6/9</a:t>
            </a:fld>
            <a:endParaRPr lang="zh-CN" altLang="en-US"/>
          </a:p>
        </p:txBody>
      </p:sp>
    </p:spTree>
    <p:extLst>
      <p:ext uri="{BB962C8B-B14F-4D97-AF65-F5344CB8AC3E}">
        <p14:creationId xmlns:p14="http://schemas.microsoft.com/office/powerpoint/2010/main" val="40110570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AA275D1-D6C4-4934-9D21-D10D5948A67B}"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409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625"/>
            <a:ext cx="3886200" cy="4351338"/>
          </a:xfrm>
        </p:spPr>
        <p:txBody>
          <a:bodyPr/>
          <a:lstStyle>
            <a:lvl1pPr>
              <a:lnSpc>
                <a:spcPct val="125000"/>
              </a:lnSpc>
              <a:defRPr/>
            </a:lvl1pPr>
            <a:lvl2pPr>
              <a:lnSpc>
                <a:spcPct val="125000"/>
              </a:lnSpc>
              <a:defRPr/>
            </a:lvl2pPr>
            <a:lvl3pPr>
              <a:lnSpc>
                <a:spcPct val="125000"/>
              </a:lnSpc>
              <a:defRPr/>
            </a:lvl3pPr>
            <a:lvl4pPr>
              <a:lnSpc>
                <a:spcPct val="125000"/>
              </a:lnSpc>
              <a:defRPr/>
            </a:lvl4pPr>
            <a:lvl5pPr>
              <a:lnSpc>
                <a:spcPct val="125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9A433C-782A-4771-B34E-7091D46568B5}"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2998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D1ACA42-A131-4FAE-8529-3DBC908D5D1D}"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6125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912823-15B9-4C11-9C35-388C2A906669}"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32698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2D1A06-6458-45A2-82D8-6A2310F218E9}"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48633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lnSpc>
                <a:spcPct val="130000"/>
              </a:lnSpc>
              <a:defRPr sz="2400"/>
            </a:lvl1pPr>
            <a:lvl2pPr>
              <a:lnSpc>
                <a:spcPct val="130000"/>
              </a:lnSpc>
              <a:defRPr sz="2100"/>
            </a:lvl2pPr>
            <a:lvl3pPr>
              <a:lnSpc>
                <a:spcPct val="130000"/>
              </a:lnSpc>
              <a:defRPr sz="1800"/>
            </a:lvl3pPr>
            <a:lvl4pPr>
              <a:lnSpc>
                <a:spcPct val="130000"/>
              </a:lnSpc>
              <a:defRPr sz="1500"/>
            </a:lvl4pPr>
            <a:lvl5pPr>
              <a:lnSpc>
                <a:spcPct val="130000"/>
              </a:lnSpc>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8B54DA-A7D1-414C-A710-6F282611289A}"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42540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F0429D-CC07-4124-8CD2-3AA86E27DB23}"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874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BC81D96-F31E-4539-85CF-8D9A21CC238E}"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4832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CBEE43-BBC2-46E2-B532-690A5CF1E155}"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73204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日期占位符 2"/>
          <p:cNvSpPr>
            <a:spLocks noGrp="1"/>
          </p:cNvSpPr>
          <p:nvPr>
            <p:ph type="dt" sz="half" idx="10"/>
          </p:nvPr>
        </p:nvSpPr>
        <p:spPr/>
        <p:txBody>
          <a:bodyPr/>
          <a:lstStyle/>
          <a:p>
            <a:fld id="{30042CEA-81F4-49E5-AC6E-9FC2EFD633F7}"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
        <p:nvSpPr>
          <p:cNvPr id="6" name="Rectangle 8"/>
          <p:cNvSpPr>
            <a:spLocks noGrp="1" noChangeArrowheads="1"/>
          </p:cNvSpPr>
          <p:nvPr>
            <p:ph type="body" idx="1"/>
          </p:nvPr>
        </p:nvSpPr>
        <p:spPr bwMode="auto">
          <a:xfrm>
            <a:off x="524057" y="1595887"/>
            <a:ext cx="8184311"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696009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endParaRPr lang="zh-CN" altLang="en-US"/>
          </a:p>
        </p:txBody>
      </p:sp>
      <p:sp>
        <p:nvSpPr>
          <p:cNvPr id="4"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5" name="Rectangle 16"/>
          <p:cNvSpPr>
            <a:spLocks noGrp="1" noChangeArrowheads="1"/>
          </p:cNvSpPr>
          <p:nvPr>
            <p:ph type="dt" sz="half" idx="12"/>
          </p:nvPr>
        </p:nvSpPr>
        <p:spPr>
          <a:ln/>
        </p:spPr>
        <p:txBody>
          <a:bodyPr/>
          <a:lstStyle>
            <a:lvl1pPr>
              <a:defRPr/>
            </a:lvl1pPr>
          </a:lstStyle>
          <a:p>
            <a:fld id="{38864F2B-1CE5-4413-A61A-DF21FE09A6BF}" type="datetime1">
              <a:rPr lang="zh-CN" altLang="en-US" smtClean="0"/>
              <a:pPr/>
              <a:t>2020/6/9</a:t>
            </a:fld>
            <a:endParaRPr lang="zh-CN" altLang="en-US"/>
          </a:p>
        </p:txBody>
      </p:sp>
    </p:spTree>
    <p:extLst>
      <p:ext uri="{BB962C8B-B14F-4D97-AF65-F5344CB8AC3E}">
        <p14:creationId xmlns:p14="http://schemas.microsoft.com/office/powerpoint/2010/main" val="360687987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203202" name="Rectangle 2"/>
          <p:cNvSpPr>
            <a:spLocks noGrp="1" noChangeArrowheads="1"/>
          </p:cNvSpPr>
          <p:nvPr>
            <p:ph type="subTitle" idx="1"/>
          </p:nvPr>
        </p:nvSpPr>
        <p:spPr>
          <a:xfrm>
            <a:off x="1042989" y="4038600"/>
            <a:ext cx="7035800" cy="711200"/>
          </a:xfrm>
        </p:spPr>
        <p:txBody>
          <a:bodyPr anchor="b"/>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1203206" name="Rectangle 6"/>
          <p:cNvSpPr>
            <a:spLocks noGrp="1" noChangeArrowheads="1"/>
          </p:cNvSpPr>
          <p:nvPr>
            <p:ph type="ctrTitle" sz="quarter"/>
          </p:nvPr>
        </p:nvSpPr>
        <p:spPr>
          <a:xfrm>
            <a:off x="684213" y="1524000"/>
            <a:ext cx="7772400" cy="1143000"/>
          </a:xfrm>
        </p:spPr>
        <p:txBody>
          <a:bodyPr anchor="ctr"/>
          <a:lstStyle>
            <a:lvl1pPr>
              <a:defRPr/>
            </a:lvl1pPr>
          </a:lstStyle>
          <a:p>
            <a:pPr lvl="0"/>
            <a:r>
              <a:rPr lang="zh-CN" altLang="en-US" noProof="0"/>
              <a:t>谈谈天</a:t>
            </a:r>
          </a:p>
        </p:txBody>
      </p:sp>
    </p:spTree>
    <p:extLst>
      <p:ext uri="{BB962C8B-B14F-4D97-AF65-F5344CB8AC3E}">
        <p14:creationId xmlns:p14="http://schemas.microsoft.com/office/powerpoint/2010/main" val="22642627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88074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0"/>
            <a:ext cx="7886700" cy="2852737"/>
          </a:xfrm>
        </p:spPr>
        <p:txBody>
          <a:bodyPr/>
          <a:lstStyle>
            <a:lvl1pPr>
              <a:defRPr sz="5539"/>
            </a:lvl1pPr>
          </a:lstStyle>
          <a:p>
            <a:r>
              <a:rPr lang="zh-CN" altLang="en-US"/>
              <a:t>单击此处编辑母版标题样式</a:t>
            </a:r>
          </a:p>
        </p:txBody>
      </p:sp>
      <p:sp>
        <p:nvSpPr>
          <p:cNvPr id="3" name="文本占位符 2"/>
          <p:cNvSpPr>
            <a:spLocks noGrp="1"/>
          </p:cNvSpPr>
          <p:nvPr>
            <p:ph type="body" idx="1"/>
          </p:nvPr>
        </p:nvSpPr>
        <p:spPr>
          <a:xfrm>
            <a:off x="623889" y="4589465"/>
            <a:ext cx="7886700" cy="1500187"/>
          </a:xfrm>
        </p:spPr>
        <p:txBody>
          <a:bodyPr/>
          <a:lstStyle>
            <a:lvl1pPr marL="0" indent="0">
              <a:buNone/>
              <a:defRPr sz="2215"/>
            </a:lvl1pPr>
            <a:lvl2pPr marL="422041" indent="0">
              <a:buNone/>
              <a:defRPr sz="1846"/>
            </a:lvl2pPr>
            <a:lvl3pPr marL="844083" indent="0">
              <a:buNone/>
              <a:defRPr sz="1662"/>
            </a:lvl3pPr>
            <a:lvl4pPr marL="1266124" indent="0">
              <a:buNone/>
              <a:defRPr sz="1477"/>
            </a:lvl4pPr>
            <a:lvl5pPr marL="1688165" indent="0">
              <a:buNone/>
              <a:defRPr sz="1477"/>
            </a:lvl5pPr>
            <a:lvl6pPr marL="2110207" indent="0">
              <a:buNone/>
              <a:defRPr sz="1477"/>
            </a:lvl6pPr>
            <a:lvl7pPr marL="2532248" indent="0">
              <a:buNone/>
              <a:defRPr sz="1477"/>
            </a:lvl7pPr>
            <a:lvl8pPr marL="2954289" indent="0">
              <a:buNone/>
              <a:defRPr sz="1477"/>
            </a:lvl8pPr>
            <a:lvl9pPr marL="3376331" indent="0">
              <a:buNone/>
              <a:defRPr sz="1477"/>
            </a:lvl9pPr>
          </a:lstStyle>
          <a:p>
            <a:pPr lvl="0"/>
            <a:r>
              <a:rPr lang="zh-CN" altLang="en-US"/>
              <a:t>编辑母版文本样式</a:t>
            </a:r>
          </a:p>
        </p:txBody>
      </p:sp>
    </p:spTree>
    <p:extLst>
      <p:ext uri="{BB962C8B-B14F-4D97-AF65-F5344CB8AC3E}">
        <p14:creationId xmlns:p14="http://schemas.microsoft.com/office/powerpoint/2010/main" val="32602467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9" y="1125540"/>
            <a:ext cx="4100512" cy="53990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40"/>
            <a:ext cx="4102100" cy="53990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917714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9" y="365127"/>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10281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93856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1047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16824297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lstStyle>
            <a:lvl1pPr>
              <a:defRPr sz="2954"/>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477"/>
            </a:lvl1pPr>
            <a:lvl2pPr marL="422041" indent="0">
              <a:buNone/>
              <a:defRPr sz="1292"/>
            </a:lvl2pPr>
            <a:lvl3pPr marL="844083" indent="0">
              <a:buNone/>
              <a:defRPr sz="1108"/>
            </a:lvl3pPr>
            <a:lvl4pPr marL="1266124" indent="0">
              <a:buNone/>
              <a:defRPr sz="923"/>
            </a:lvl4pPr>
            <a:lvl5pPr marL="1688165" indent="0">
              <a:buNone/>
              <a:defRPr sz="923"/>
            </a:lvl5pPr>
            <a:lvl6pPr marL="2110207" indent="0">
              <a:buNone/>
              <a:defRPr sz="923"/>
            </a:lvl6pPr>
            <a:lvl7pPr marL="2532248" indent="0">
              <a:buNone/>
              <a:defRPr sz="923"/>
            </a:lvl7pPr>
            <a:lvl8pPr marL="2954289" indent="0">
              <a:buNone/>
              <a:defRPr sz="923"/>
            </a:lvl8pPr>
            <a:lvl9pPr marL="3376331" indent="0">
              <a:buNone/>
              <a:defRPr sz="923"/>
            </a:lvl9pPr>
          </a:lstStyle>
          <a:p>
            <a:pPr lvl="0"/>
            <a:r>
              <a:rPr lang="zh-CN" altLang="en-US"/>
              <a:t>编辑母版文本样式</a:t>
            </a:r>
          </a:p>
        </p:txBody>
      </p:sp>
    </p:spTree>
    <p:extLst>
      <p:ext uri="{BB962C8B-B14F-4D97-AF65-F5344CB8AC3E}">
        <p14:creationId xmlns:p14="http://schemas.microsoft.com/office/powerpoint/2010/main" val="14284965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5718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zh-CN" altLang="en-US"/>
          </a:p>
        </p:txBody>
      </p:sp>
      <p:sp>
        <p:nvSpPr>
          <p:cNvPr id="3"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4" name="Rectangle 16"/>
          <p:cNvSpPr>
            <a:spLocks noGrp="1" noChangeArrowheads="1"/>
          </p:cNvSpPr>
          <p:nvPr>
            <p:ph type="dt" sz="half" idx="12"/>
          </p:nvPr>
        </p:nvSpPr>
        <p:spPr>
          <a:ln/>
        </p:spPr>
        <p:txBody>
          <a:bodyPr/>
          <a:lstStyle>
            <a:lvl1pPr>
              <a:defRPr/>
            </a:lvl1pPr>
          </a:lstStyle>
          <a:p>
            <a:fld id="{16682807-4757-43D3-9D77-060738FB30BD}" type="datetime1">
              <a:rPr lang="zh-CN" altLang="en-US" smtClean="0"/>
              <a:pPr/>
              <a:t>2020/6/9</a:t>
            </a:fld>
            <a:endParaRPr lang="zh-CN" altLang="en-US"/>
          </a:p>
        </p:txBody>
      </p:sp>
    </p:spTree>
    <p:extLst>
      <p:ext uri="{BB962C8B-B14F-4D97-AF65-F5344CB8AC3E}">
        <p14:creationId xmlns:p14="http://schemas.microsoft.com/office/powerpoint/2010/main" val="295216409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2738" y="188913"/>
            <a:ext cx="2087562"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188913"/>
            <a:ext cx="6115050" cy="63357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754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E091DC6E-A819-46A5-9261-35302D6EAEC9}" type="datetime1">
              <a:rPr lang="zh-CN" altLang="en-US" smtClean="0"/>
              <a:pPr/>
              <a:t>2020/6/9</a:t>
            </a:fld>
            <a:endParaRPr lang="zh-CN" altLang="en-US"/>
          </a:p>
        </p:txBody>
      </p:sp>
    </p:spTree>
    <p:extLst>
      <p:ext uri="{BB962C8B-B14F-4D97-AF65-F5344CB8AC3E}">
        <p14:creationId xmlns:p14="http://schemas.microsoft.com/office/powerpoint/2010/main" val="12970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endParaRPr lang="zh-CN" altLang="en-US"/>
          </a:p>
        </p:txBody>
      </p:sp>
      <p:sp>
        <p:nvSpPr>
          <p:cNvPr id="6" name="Rectangle 3"/>
          <p:cNvSpPr>
            <a:spLocks noGrp="1" noChangeArrowheads="1"/>
          </p:cNvSpPr>
          <p:nvPr>
            <p:ph type="sldNum" sz="quarter" idx="11"/>
          </p:nvPr>
        </p:nvSpPr>
        <p:spPr>
          <a:ln/>
        </p:spPr>
        <p:txBody>
          <a:bodyPr/>
          <a:lstStyle>
            <a:lvl1pPr>
              <a:defRPr/>
            </a:lvl1pPr>
          </a:lstStyle>
          <a:p>
            <a:fld id="{1A7A0873-376A-4A4E-91BA-7081C35D808C}" type="slidenum">
              <a:rPr lang="zh-CN" altLang="en-US" smtClean="0"/>
              <a:pPr/>
              <a:t>‹#›</a:t>
            </a:fld>
            <a:endParaRPr lang="zh-CN" altLang="en-US"/>
          </a:p>
        </p:txBody>
      </p:sp>
      <p:sp>
        <p:nvSpPr>
          <p:cNvPr id="7" name="Rectangle 16"/>
          <p:cNvSpPr>
            <a:spLocks noGrp="1" noChangeArrowheads="1"/>
          </p:cNvSpPr>
          <p:nvPr>
            <p:ph type="dt" sz="half" idx="12"/>
          </p:nvPr>
        </p:nvSpPr>
        <p:spPr>
          <a:ln/>
        </p:spPr>
        <p:txBody>
          <a:bodyPr/>
          <a:lstStyle>
            <a:lvl1pPr>
              <a:defRPr/>
            </a:lvl1pPr>
          </a:lstStyle>
          <a:p>
            <a:fld id="{AE0EBD28-52BD-4E87-AB0D-4B099216D196}" type="datetime1">
              <a:rPr lang="zh-CN" altLang="en-US" smtClean="0"/>
              <a:pPr/>
              <a:t>2020/6/9</a:t>
            </a:fld>
            <a:endParaRPr lang="zh-CN" altLang="en-US"/>
          </a:p>
        </p:txBody>
      </p:sp>
    </p:spTree>
    <p:extLst>
      <p:ext uri="{BB962C8B-B14F-4D97-AF65-F5344CB8AC3E}">
        <p14:creationId xmlns:p14="http://schemas.microsoft.com/office/powerpoint/2010/main" val="27969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ea typeface="宋体" charset="-122"/>
              </a:defRPr>
            </a:lvl1pPr>
          </a:lstStyle>
          <a:p>
            <a:endParaRPr lang="zh-CN" altLang="en-US"/>
          </a:p>
        </p:txBody>
      </p:sp>
      <p:sp>
        <p:nvSpPr>
          <p:cNvPr id="105475"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1A7A0873-376A-4A4E-91BA-7081C35D808C}" type="slidenum">
              <a:rPr lang="zh-CN" altLang="en-US" smtClean="0"/>
              <a:pPr/>
              <a:t>‹#›</a:t>
            </a:fld>
            <a:endParaRPr lang="zh-CN" altLang="en-US"/>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5488"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fld id="{3F925A4C-1434-4E60-B118-CFB175DDF0B9}" type="datetime1">
              <a:rPr lang="zh-CN" altLang="en-US" smtClean="0"/>
              <a:pPr/>
              <a:t>2020/6/9</a:t>
            </a:fld>
            <a:endParaRPr lang="zh-CN" altLang="en-US"/>
          </a:p>
        </p:txBody>
      </p:sp>
    </p:spTree>
    <p:extLst>
      <p:ext uri="{BB962C8B-B14F-4D97-AF65-F5344CB8AC3E}">
        <p14:creationId xmlns:p14="http://schemas.microsoft.com/office/powerpoint/2010/main" val="37897377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ea typeface="宋体" charset="-122"/>
        </a:defRPr>
      </a:lvl2pPr>
      <a:lvl3pPr algn="l" rtl="0" eaLnBrk="1" fontAlgn="base" hangingPunct="1">
        <a:spcBef>
          <a:spcPct val="0"/>
        </a:spcBef>
        <a:spcAft>
          <a:spcPct val="0"/>
        </a:spcAft>
        <a:defRPr sz="4400">
          <a:solidFill>
            <a:schemeClr val="tx1"/>
          </a:solidFill>
          <a:latin typeface="Arial" charset="0"/>
          <a:ea typeface="宋体" charset="-122"/>
        </a:defRPr>
      </a:lvl3pPr>
      <a:lvl4pPr algn="l" rtl="0" eaLnBrk="1" fontAlgn="base" hangingPunct="1">
        <a:spcBef>
          <a:spcPct val="0"/>
        </a:spcBef>
        <a:spcAft>
          <a:spcPct val="0"/>
        </a:spcAft>
        <a:defRPr sz="4400">
          <a:solidFill>
            <a:schemeClr val="tx1"/>
          </a:solidFill>
          <a:latin typeface="Arial" charset="0"/>
          <a:ea typeface="宋体" charset="-122"/>
        </a:defRPr>
      </a:lvl4pPr>
      <a:lvl5pPr algn="l" rtl="0" eaLnBrk="1" fontAlgn="base" hangingPunct="1">
        <a:spcBef>
          <a:spcPct val="0"/>
        </a:spcBef>
        <a:spcAft>
          <a:spcPct val="0"/>
        </a:spcAft>
        <a:defRPr sz="4400">
          <a:solidFill>
            <a:schemeClr val="tx1"/>
          </a:solidFill>
          <a:latin typeface="Arial" charset="0"/>
          <a:ea typeface="宋体" charset="-122"/>
        </a:defRPr>
      </a:lvl5pPr>
      <a:lvl6pPr marL="457189" algn="l" rtl="0" eaLnBrk="1" fontAlgn="base" hangingPunct="1">
        <a:spcBef>
          <a:spcPct val="0"/>
        </a:spcBef>
        <a:spcAft>
          <a:spcPct val="0"/>
        </a:spcAft>
        <a:defRPr sz="4400">
          <a:solidFill>
            <a:schemeClr val="tx1"/>
          </a:solidFill>
          <a:latin typeface="Arial" charset="0"/>
          <a:ea typeface="宋体" charset="-122"/>
        </a:defRPr>
      </a:lvl6pPr>
      <a:lvl7pPr marL="914377" algn="l" rtl="0" eaLnBrk="1" fontAlgn="base" hangingPunct="1">
        <a:spcBef>
          <a:spcPct val="0"/>
        </a:spcBef>
        <a:spcAft>
          <a:spcPct val="0"/>
        </a:spcAft>
        <a:defRPr sz="4400">
          <a:solidFill>
            <a:schemeClr val="tx1"/>
          </a:solidFill>
          <a:latin typeface="Arial" charset="0"/>
          <a:ea typeface="宋体" charset="-122"/>
        </a:defRPr>
      </a:lvl7pPr>
      <a:lvl8pPr marL="1371566" algn="l" rtl="0" eaLnBrk="1" fontAlgn="base" hangingPunct="1">
        <a:spcBef>
          <a:spcPct val="0"/>
        </a:spcBef>
        <a:spcAft>
          <a:spcPct val="0"/>
        </a:spcAft>
        <a:defRPr sz="4400">
          <a:solidFill>
            <a:schemeClr val="tx1"/>
          </a:solidFill>
          <a:latin typeface="Arial" charset="0"/>
          <a:ea typeface="宋体" charset="-122"/>
        </a:defRPr>
      </a:lvl8pPr>
      <a:lvl9pPr marL="1828754" algn="l" rtl="0" eaLnBrk="1" fontAlgn="base" hangingPunct="1">
        <a:spcBef>
          <a:spcPct val="0"/>
        </a:spcBef>
        <a:spcAft>
          <a:spcPct val="0"/>
        </a:spcAft>
        <a:defRPr sz="4400">
          <a:solidFill>
            <a:schemeClr val="tx1"/>
          </a:solidFill>
          <a:latin typeface="Arial" charset="0"/>
          <a:ea typeface="宋体" charset="-122"/>
        </a:defRPr>
      </a:lvl9pPr>
    </p:titleStyle>
    <p:bodyStyle>
      <a:lvl1pPr marL="342891" indent="-342891"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2971" indent="-228594"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160" indent="-228594"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349" indent="-228594"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537"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726"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8914"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103" indent="-228594"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3"/>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6178BFB4-2B10-4FBE-B6AE-36B145E8EC8A}"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27BA39ED-B879-431C-8E9E-24EA4B8C4911}"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11997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685800" rtl="0" eaLnBrk="1" latinLnBrk="0" hangingPunct="1">
        <a:lnSpc>
          <a:spcPct val="90000"/>
        </a:lnSpc>
        <a:spcBef>
          <a:spcPct val="0"/>
        </a:spcBef>
        <a:buNone/>
        <a:defRPr sz="3000" kern="1200" baseline="0">
          <a:solidFill>
            <a:schemeClr val="tx1"/>
          </a:solidFill>
          <a:latin typeface="Calibri" panose="020F0502020204030204" pitchFamily="34" charset="0"/>
          <a:ea typeface="微软雅黑" panose="020B0503020204020204" pitchFamily="34" charset="-122"/>
          <a:cs typeface="+mj-cs"/>
        </a:defRPr>
      </a:lvl1pPr>
    </p:titleStyle>
    <p:bodyStyle>
      <a:lvl1pPr marL="171450" indent="-171450" algn="l" defTabSz="685800"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微软雅黑" panose="020B0503020204020204" pitchFamily="34" charset="-122"/>
          <a:cs typeface="+mn-cs"/>
        </a:defRPr>
      </a:lvl1pPr>
      <a:lvl2pPr marL="514350" indent="-171450" algn="l" defTabSz="685800"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微软雅黑" panose="020B0503020204020204" pitchFamily="34" charset="-122"/>
          <a:cs typeface="+mn-cs"/>
        </a:defRPr>
      </a:lvl2pPr>
      <a:lvl3pPr marL="857250" indent="-171450" algn="l" defTabSz="685800"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微软雅黑" panose="020B0503020204020204" pitchFamily="34" charset="-122"/>
          <a:cs typeface="+mn-cs"/>
        </a:defRPr>
      </a:lvl3pPr>
      <a:lvl4pPr marL="12001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4pPr>
      <a:lvl5pPr marL="1543050" indent="-171450" algn="l" defTabSz="685800"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A42C2A16-C986-443B-94DB-9385F6B98110}"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293907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黑体" panose="02010609060101010101" pitchFamily="49" charset="-122"/>
              </a:defRPr>
            </a:lvl1pPr>
          </a:lstStyle>
          <a:p>
            <a:fld id="{4571013C-02B7-472A-8C8B-98FC67774C8F}"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黑体" panose="02010609060101010101" pitchFamily="49" charset="-122"/>
              </a:defRPr>
            </a:lvl1pPr>
          </a:lstStyle>
          <a:p>
            <a:fld id="{7D9D34A7-6962-48C3-985A-4607A23522D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513037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14000"/>
        </a:lnSpc>
        <a:spcBef>
          <a:spcPts val="750"/>
        </a:spcBef>
        <a:buFont typeface="Arial" panose="020B0604020202020204" pitchFamily="34" charset="0"/>
        <a:buChar char="•"/>
        <a:defRPr sz="21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14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14000"/>
        </a:lnSpc>
        <a:spcBef>
          <a:spcPts val="375"/>
        </a:spcBef>
        <a:buFont typeface="Arial" panose="020B0604020202020204" pitchFamily="34" charset="0"/>
        <a:buChar char="•"/>
        <a:defRPr sz="15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14000"/>
        </a:lnSpc>
        <a:spcBef>
          <a:spcPts val="375"/>
        </a:spcBef>
        <a:buFont typeface="Arial" panose="020B0604020202020204" pitchFamily="34" charset="0"/>
        <a:buChar char="•"/>
        <a:defRPr sz="135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12724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751165"/>
            <a:ext cx="7886700" cy="442580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baseline="0">
                <a:solidFill>
                  <a:schemeClr val="tx1">
                    <a:tint val="75000"/>
                  </a:schemeClr>
                </a:solidFill>
                <a:latin typeface="Calibri" panose="020F0502020204030204" pitchFamily="34" charset="0"/>
                <a:ea typeface="微软雅黑" panose="020B0503020204020204" pitchFamily="34" charset="-122"/>
              </a:defRPr>
            </a:lvl1pPr>
          </a:lstStyle>
          <a:p>
            <a:fld id="{426EC3D6-A884-4FAF-A2A7-E28466A46A35}" type="datetime1">
              <a:rPr lang="zh-CN" altLang="en-US" smtClean="0">
                <a:solidFill>
                  <a:prstClr val="black">
                    <a:tint val="75000"/>
                  </a:prstClr>
                </a:solidFill>
              </a:rPr>
              <a:pPr/>
              <a:t>2020/6/9</a:t>
            </a:fld>
            <a:endParaRPr lang="zh-CN" altLang="en-US">
              <a:solidFill>
                <a:prstClr val="black">
                  <a:tint val="75000"/>
                </a:prstClr>
              </a:solidFill>
            </a:endParaRPr>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baseline="0">
                <a:solidFill>
                  <a:schemeClr val="tx1">
                    <a:tint val="75000"/>
                  </a:schemeClr>
                </a:solidFill>
                <a:latin typeface="Calibri" panose="020F0502020204030204" pitchFamily="34" charset="0"/>
                <a:ea typeface="微软雅黑" panose="020B0503020204020204" pitchFamily="34" charset="-122"/>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baseline="0">
                <a:solidFill>
                  <a:schemeClr val="tx1">
                    <a:tint val="75000"/>
                  </a:schemeClr>
                </a:solidFill>
                <a:latin typeface="Calibri" panose="020F0502020204030204" pitchFamily="34" charset="0"/>
                <a:ea typeface="微软雅黑" panose="020B0503020204020204" pitchFamily="34" charset="-122"/>
              </a:defRPr>
            </a:lvl1pPr>
          </a:lstStyle>
          <a:p>
            <a:fld id="{6BF8562A-31DC-42C9-AD3D-7B97F8E73AE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14020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ftr="0"/>
  <p:txStyles>
    <p:titleStyle>
      <a:lvl1pPr algn="l" defTabSz="685783" rtl="0" eaLnBrk="1" latinLnBrk="0" hangingPunct="1">
        <a:lnSpc>
          <a:spcPct val="90000"/>
        </a:lnSpc>
        <a:spcBef>
          <a:spcPct val="0"/>
        </a:spcBef>
        <a:buNone/>
        <a:defRPr sz="3000" kern="1200" baseline="0">
          <a:solidFill>
            <a:schemeClr val="tx1"/>
          </a:solidFill>
          <a:latin typeface="Calibri" panose="020F0502020204030204" pitchFamily="34" charset="0"/>
          <a:ea typeface="黑体" panose="02010609060101010101" pitchFamily="49" charset="-122"/>
          <a:cs typeface="+mj-cs"/>
        </a:defRPr>
      </a:lvl1pPr>
    </p:titleStyle>
    <p:bodyStyle>
      <a:lvl1pPr marL="171446" indent="-171446" algn="l" defTabSz="685783" rtl="0" eaLnBrk="1" latinLnBrk="0" hangingPunct="1">
        <a:lnSpc>
          <a:spcPct val="130000"/>
        </a:lnSpc>
        <a:spcBef>
          <a:spcPts val="750"/>
        </a:spcBef>
        <a:buFont typeface="Arial" panose="020B0604020202020204" pitchFamily="34" charset="0"/>
        <a:buChar char="•"/>
        <a:defRPr sz="2400" kern="1200" baseline="0">
          <a:solidFill>
            <a:schemeClr val="tx1"/>
          </a:solidFill>
          <a:latin typeface="Calibri" panose="020F0502020204030204" pitchFamily="34" charset="0"/>
          <a:ea typeface="黑体" panose="02010609060101010101" pitchFamily="49" charset="-122"/>
          <a:cs typeface="+mn-cs"/>
        </a:defRPr>
      </a:lvl1pPr>
      <a:lvl2pPr marL="514337" indent="-171446" algn="l" defTabSz="685783" rtl="0" eaLnBrk="1" latinLnBrk="0" hangingPunct="1">
        <a:lnSpc>
          <a:spcPct val="130000"/>
        </a:lnSpc>
        <a:spcBef>
          <a:spcPts val="375"/>
        </a:spcBef>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857228" indent="-171446" algn="l" defTabSz="685783" rtl="0" eaLnBrk="1" latinLnBrk="0" hangingPunct="1">
        <a:lnSpc>
          <a:spcPct val="130000"/>
        </a:lnSpc>
        <a:spcBef>
          <a:spcPts val="375"/>
        </a:spcBef>
        <a:buFont typeface="Arial" panose="020B0604020202020204" pitchFamily="34" charset="0"/>
        <a:buChar char="•"/>
        <a:defRPr sz="1800" kern="1200" baseline="0">
          <a:solidFill>
            <a:schemeClr val="tx1"/>
          </a:solidFill>
          <a:latin typeface="Calibri" panose="020F0502020204030204" pitchFamily="34" charset="0"/>
          <a:ea typeface="黑体" panose="02010609060101010101" pitchFamily="49" charset="-122"/>
          <a:cs typeface="+mn-cs"/>
        </a:defRPr>
      </a:lvl3pPr>
      <a:lvl4pPr marL="1200120"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1543012" indent="-171446" algn="l" defTabSz="685783" rtl="0" eaLnBrk="1" latinLnBrk="0" hangingPunct="1">
        <a:lnSpc>
          <a:spcPct val="130000"/>
        </a:lnSpc>
        <a:spcBef>
          <a:spcPts val="375"/>
        </a:spcBef>
        <a:buFont typeface="Arial" panose="020B060402020202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02178" name="Rectangle 2"/>
          <p:cNvSpPr>
            <a:spLocks noGrp="1" noChangeArrowheads="1"/>
          </p:cNvSpPr>
          <p:nvPr>
            <p:ph type="title"/>
          </p:nvPr>
        </p:nvSpPr>
        <p:spPr bwMode="auto">
          <a:xfrm>
            <a:off x="395289" y="188913"/>
            <a:ext cx="8355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202179" name="Rectangle 3"/>
          <p:cNvSpPr>
            <a:spLocks noGrp="1" noChangeArrowheads="1"/>
          </p:cNvSpPr>
          <p:nvPr>
            <p:ph type="body" idx="1"/>
          </p:nvPr>
        </p:nvSpPr>
        <p:spPr bwMode="auto">
          <a:xfrm>
            <a:off x="395289" y="1125540"/>
            <a:ext cx="8355012" cy="539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15763636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ctr" rtl="0" fontAlgn="base">
        <a:lnSpc>
          <a:spcPct val="90000"/>
        </a:lnSpc>
        <a:spcBef>
          <a:spcPct val="0"/>
        </a:spcBef>
        <a:spcAft>
          <a:spcPct val="0"/>
        </a:spcAft>
        <a:defRPr kumimoji="1" sz="3692" b="1" kern="1200">
          <a:solidFill>
            <a:srgbClr val="000000"/>
          </a:solidFill>
          <a:latin typeface="+mj-lt"/>
          <a:ea typeface="+mj-ea"/>
          <a:cs typeface="+mj-cs"/>
        </a:defRPr>
      </a:lvl1pPr>
      <a:lvl2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2pPr>
      <a:lvl3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3pPr>
      <a:lvl4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4pPr>
      <a:lvl5pPr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5pPr>
      <a:lvl6pPr marL="422041"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6pPr>
      <a:lvl7pPr marL="844083"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7pPr>
      <a:lvl8pPr marL="1266124"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8pPr>
      <a:lvl9pPr marL="1688165" algn="ctr" rtl="0" fontAlgn="base">
        <a:lnSpc>
          <a:spcPct val="90000"/>
        </a:lnSpc>
        <a:spcBef>
          <a:spcPct val="0"/>
        </a:spcBef>
        <a:spcAft>
          <a:spcPct val="0"/>
        </a:spcAft>
        <a:defRPr kumimoji="1" sz="3692" b="1">
          <a:solidFill>
            <a:srgbClr val="000000"/>
          </a:solidFill>
          <a:latin typeface="Arial" panose="020B0604020202020204" pitchFamily="34" charset="0"/>
          <a:ea typeface="隶书" panose="02010509060101010101" pitchFamily="49" charset="-122"/>
        </a:defRPr>
      </a:lvl9pPr>
    </p:titleStyle>
    <p:bodyStyle>
      <a:lvl1pPr marL="316531" indent="-316531" algn="l" rtl="0" fontAlgn="base">
        <a:lnSpc>
          <a:spcPct val="130000"/>
        </a:lnSpc>
        <a:spcBef>
          <a:spcPct val="20000"/>
        </a:spcBef>
        <a:spcAft>
          <a:spcPct val="0"/>
        </a:spcAft>
        <a:buClr>
          <a:srgbClr val="000000"/>
        </a:buClr>
        <a:buFont typeface="Wingdings" panose="05000000000000000000" pitchFamily="2" charset="2"/>
        <a:buChar char="l"/>
        <a:defRPr kumimoji="1" sz="2585" b="1" kern="1200">
          <a:solidFill>
            <a:srgbClr val="000000"/>
          </a:solidFill>
          <a:latin typeface="+mn-lt"/>
          <a:ea typeface="+mn-ea"/>
          <a:cs typeface="+mn-cs"/>
        </a:defRPr>
      </a:lvl1pPr>
      <a:lvl2pPr marL="685817" indent="-263776" algn="l" rtl="0" fontAlgn="base">
        <a:lnSpc>
          <a:spcPct val="130000"/>
        </a:lnSpc>
        <a:spcBef>
          <a:spcPct val="20000"/>
        </a:spcBef>
        <a:spcAft>
          <a:spcPct val="0"/>
        </a:spcAft>
        <a:buClr>
          <a:srgbClr val="000000"/>
        </a:buClr>
        <a:buChar char="–"/>
        <a:defRPr kumimoji="1" sz="2215" b="1" kern="1200">
          <a:solidFill>
            <a:srgbClr val="000000"/>
          </a:solidFill>
          <a:latin typeface="+mn-lt"/>
          <a:ea typeface="+mn-ea"/>
          <a:cs typeface="+mn-cs"/>
        </a:defRPr>
      </a:lvl2pPr>
      <a:lvl3pPr marL="1055103" indent="-211021" algn="l" rtl="0" fontAlgn="base">
        <a:lnSpc>
          <a:spcPct val="130000"/>
        </a:lnSpc>
        <a:spcBef>
          <a:spcPct val="20000"/>
        </a:spcBef>
        <a:spcAft>
          <a:spcPct val="0"/>
        </a:spcAft>
        <a:buClr>
          <a:srgbClr val="000000"/>
        </a:buClr>
        <a:buFont typeface="Wingdings" panose="05000000000000000000" pitchFamily="2" charset="2"/>
        <a:buChar char="Ø"/>
        <a:defRPr kumimoji="1" sz="1846" b="1" kern="1200">
          <a:solidFill>
            <a:srgbClr val="000000"/>
          </a:solidFill>
          <a:latin typeface="+mn-lt"/>
          <a:ea typeface="+mn-ea"/>
          <a:cs typeface="+mn-cs"/>
        </a:defRPr>
      </a:lvl3pPr>
      <a:lvl4pPr marL="1477145" indent="-211021" algn="l" rtl="0" fontAlgn="base">
        <a:lnSpc>
          <a:spcPct val="130000"/>
        </a:lnSpc>
        <a:spcBef>
          <a:spcPct val="20000"/>
        </a:spcBef>
        <a:spcAft>
          <a:spcPct val="0"/>
        </a:spcAft>
        <a:buClr>
          <a:srgbClr val="000000"/>
        </a:buClr>
        <a:buFont typeface="Wingdings" panose="05000000000000000000" pitchFamily="2" charset="2"/>
        <a:buChar char="ü"/>
        <a:defRPr kumimoji="1" b="1" kern="1200">
          <a:solidFill>
            <a:srgbClr val="000000"/>
          </a:solidFill>
          <a:latin typeface="+mn-lt"/>
          <a:ea typeface="+mn-ea"/>
          <a:cs typeface="+mn-cs"/>
        </a:defRPr>
      </a:lvl4pPr>
      <a:lvl5pPr marL="1899186" indent="-211021" algn="l" rtl="0" fontAlgn="base">
        <a:spcBef>
          <a:spcPct val="20000"/>
        </a:spcBef>
        <a:spcAft>
          <a:spcPct val="0"/>
        </a:spcAft>
        <a:buClr>
          <a:srgbClr val="000000"/>
        </a:buClr>
        <a:buFont typeface="Wingdings" panose="05000000000000000000" pitchFamily="2" charset="2"/>
        <a:buChar char="l"/>
        <a:defRPr kumimoji="1" kern="1200">
          <a:solidFill>
            <a:srgbClr val="000000"/>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0.wmf"/><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8.em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第七章 网络安全基础</a:t>
            </a:r>
            <a:r>
              <a:rPr lang="zh-CN" altLang="en-US" dirty="0" smtClean="0"/>
              <a:t>知识（</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val="6390905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计算机网络通信安全目标</a:t>
            </a:r>
          </a:p>
        </p:txBody>
      </p:sp>
      <p:sp>
        <p:nvSpPr>
          <p:cNvPr id="3" name="内容占位符 2"/>
          <p:cNvSpPr>
            <a:spLocks noGrp="1"/>
          </p:cNvSpPr>
          <p:nvPr>
            <p:ph idx="1"/>
          </p:nvPr>
        </p:nvSpPr>
        <p:spPr>
          <a:xfrm>
            <a:off x="457200" y="1444977"/>
            <a:ext cx="8370711" cy="5260621"/>
          </a:xfrm>
        </p:spPr>
        <p:txBody>
          <a:bodyPr/>
          <a:lstStyle/>
          <a:p>
            <a:r>
              <a:rPr lang="zh-CN" altLang="en-US" dirty="0"/>
              <a:t>机密性（</a:t>
            </a:r>
            <a:r>
              <a:rPr lang="en-US" altLang="zh-CN" dirty="0"/>
              <a:t>Confidentiality</a:t>
            </a:r>
            <a:r>
              <a:rPr lang="zh-CN" altLang="en-US" dirty="0"/>
              <a:t>）</a:t>
            </a:r>
          </a:p>
          <a:p>
            <a:pPr lvl="1">
              <a:lnSpc>
                <a:spcPct val="150000"/>
              </a:lnSpc>
            </a:pPr>
            <a:r>
              <a:rPr lang="zh-CN" altLang="en-US" sz="1800" dirty="0"/>
              <a:t>除了收发双方之外，任何其他截获这些信息的人无法从字面上解读、也无法凭借现阶段可获得的计算资源将原文还原，只有共享秘密的接收方才能够正确解密并阅读</a:t>
            </a:r>
            <a:endParaRPr lang="en-US" altLang="zh-CN" sz="1800" dirty="0"/>
          </a:p>
          <a:p>
            <a:pPr>
              <a:spcBef>
                <a:spcPts val="1800"/>
              </a:spcBef>
            </a:pPr>
            <a:r>
              <a:rPr lang="zh-CN" altLang="en-US" dirty="0"/>
              <a:t>完整性（</a:t>
            </a:r>
            <a:r>
              <a:rPr lang="en-US" altLang="zh-CN" dirty="0"/>
              <a:t>Integrality</a:t>
            </a:r>
            <a:r>
              <a:rPr lang="zh-CN" altLang="en-US" dirty="0"/>
              <a:t>）</a:t>
            </a:r>
          </a:p>
          <a:p>
            <a:pPr lvl="1">
              <a:lnSpc>
                <a:spcPct val="150000"/>
              </a:lnSpc>
            </a:pPr>
            <a:r>
              <a:rPr lang="zh-CN" altLang="en-US" sz="1800" dirty="0"/>
              <a:t>通过对原文进行的某种操作，得到原文的一个“忠实的”缩影</a:t>
            </a:r>
          </a:p>
          <a:p>
            <a:pPr lvl="1">
              <a:lnSpc>
                <a:spcPct val="150000"/>
              </a:lnSpc>
            </a:pPr>
            <a:r>
              <a:rPr lang="zh-CN" altLang="en-US" sz="1800" dirty="0"/>
              <a:t>在现阶段可以获得的计算资源条件下，对原文的任何一点改动，都会导致相应缩影的改动，以此来保证接收方收到的信息恰恰就是发信方发出的原文，没有经过任何篡改和破坏</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10</a:t>
            </a:fld>
            <a:endParaRPr lang="zh-CN" altLang="en-US" dirty="0"/>
          </a:p>
        </p:txBody>
      </p:sp>
    </p:spTree>
    <p:custDataLst>
      <p:tags r:id="rId1"/>
    </p:custDataLst>
    <p:extLst>
      <p:ext uri="{BB962C8B-B14F-4D97-AF65-F5344CB8AC3E}">
        <p14:creationId xmlns:p14="http://schemas.microsoft.com/office/powerpoint/2010/main" val="2332603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计算机网络通信安全目标</a:t>
            </a:r>
          </a:p>
        </p:txBody>
      </p:sp>
      <p:sp>
        <p:nvSpPr>
          <p:cNvPr id="3" name="内容占位符 2"/>
          <p:cNvSpPr>
            <a:spLocks noGrp="1"/>
          </p:cNvSpPr>
          <p:nvPr>
            <p:ph idx="1"/>
          </p:nvPr>
        </p:nvSpPr>
        <p:spPr>
          <a:xfrm>
            <a:off x="457200" y="1444977"/>
            <a:ext cx="8370711" cy="5260621"/>
          </a:xfrm>
        </p:spPr>
        <p:txBody>
          <a:bodyPr/>
          <a:lstStyle/>
          <a:p>
            <a:r>
              <a:rPr lang="zh-CN" altLang="en-US" dirty="0"/>
              <a:t>真实性（</a:t>
            </a:r>
            <a:r>
              <a:rPr lang="en-US" altLang="zh-CN" dirty="0"/>
              <a:t>Authenticity</a:t>
            </a:r>
            <a:r>
              <a:rPr lang="zh-CN" altLang="en-US" dirty="0"/>
              <a:t>）</a:t>
            </a:r>
          </a:p>
          <a:p>
            <a:pPr lvl="1" algn="just">
              <a:lnSpc>
                <a:spcPct val="170000"/>
              </a:lnSpc>
            </a:pPr>
            <a:r>
              <a:rPr lang="zh-CN" altLang="en-US" sz="1800" dirty="0"/>
              <a:t>通过对原文进行的某种操作，得到发信方在原文上的一个“签名”</a:t>
            </a:r>
          </a:p>
          <a:p>
            <a:pPr lvl="1" algn="just">
              <a:lnSpc>
                <a:spcPct val="170000"/>
              </a:lnSpc>
            </a:pPr>
            <a:r>
              <a:rPr lang="zh-CN" altLang="en-US" sz="1800" dirty="0"/>
              <a:t>一个在现阶段可以获得的计算资源条件下，这个签名很容易验证但很难模仿，以此来确认接收到的信息确实是发信方发的，不是别人仿冒的</a:t>
            </a:r>
            <a:endParaRPr lang="en-US" altLang="zh-CN" sz="1800" dirty="0"/>
          </a:p>
          <a:p>
            <a:pPr>
              <a:spcBef>
                <a:spcPts val="1800"/>
              </a:spcBef>
            </a:pPr>
            <a:r>
              <a:rPr lang="zh-CN" altLang="en-US" dirty="0"/>
              <a:t>不可抵赖性（</a:t>
            </a:r>
            <a:r>
              <a:rPr lang="en-US" altLang="zh-CN" dirty="0"/>
              <a:t>Non-repudiation</a:t>
            </a:r>
            <a:r>
              <a:rPr lang="zh-CN" altLang="en-US" dirty="0"/>
              <a:t>）</a:t>
            </a:r>
          </a:p>
          <a:p>
            <a:pPr lvl="1">
              <a:lnSpc>
                <a:spcPct val="150000"/>
              </a:lnSpc>
            </a:pPr>
            <a:r>
              <a:rPr lang="zh-CN" altLang="en-US" sz="1800" dirty="0"/>
              <a:t>通过上述的“签名”，来确认发信方确实发了接收方收到的信息</a:t>
            </a:r>
          </a:p>
          <a:p>
            <a:pPr lvl="1">
              <a:lnSpc>
                <a:spcPct val="150000"/>
              </a:lnSpc>
            </a:pPr>
            <a:r>
              <a:rPr lang="zh-CN" altLang="en-US" sz="1800" dirty="0"/>
              <a:t>不能否认：在现阶段可以获得的计算资源条件下，如果不是发信方发的，将无法解释接收方何以能够收到具有那样“签名”</a:t>
            </a:r>
            <a:r>
              <a:rPr lang="zh-CN" altLang="en-US" sz="1800"/>
              <a:t>的信息（</a:t>
            </a:r>
            <a:r>
              <a:rPr lang="zh-CN" altLang="en-US" sz="1800">
                <a:solidFill>
                  <a:srgbClr val="3333CC"/>
                </a:solidFill>
              </a:rPr>
              <a:t>数学上保证：</a:t>
            </a:r>
            <a:r>
              <a:rPr lang="zh-CN" altLang="en-US" sz="1800">
                <a:solidFill>
                  <a:srgbClr val="FF0000"/>
                </a:solidFill>
              </a:rPr>
              <a:t>别人无法伪造一个签名</a:t>
            </a:r>
            <a:r>
              <a:rPr lang="zh-CN" altLang="en-US" sz="1800"/>
              <a:t>）</a:t>
            </a:r>
            <a:endParaRPr lang="zh-CN" altLang="en-US" sz="1800"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11</a:t>
            </a:fld>
            <a:endParaRPr lang="zh-CN" altLang="en-US" dirty="0"/>
          </a:p>
        </p:txBody>
      </p:sp>
    </p:spTree>
    <p:custDataLst>
      <p:tags r:id="rId1"/>
    </p:custDataLst>
    <p:extLst>
      <p:ext uri="{BB962C8B-B14F-4D97-AF65-F5344CB8AC3E}">
        <p14:creationId xmlns:p14="http://schemas.microsoft.com/office/powerpoint/2010/main" val="3721752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p:sp>
        <p:nvSpPr>
          <p:cNvPr id="3" name="内容占位符 2"/>
          <p:cNvSpPr>
            <a:spLocks noGrp="1"/>
          </p:cNvSpPr>
          <p:nvPr>
            <p:ph idx="1"/>
          </p:nvPr>
        </p:nvSpPr>
        <p:spPr>
          <a:xfrm>
            <a:off x="457200" y="1444977"/>
            <a:ext cx="8370711" cy="5260621"/>
          </a:xfrm>
        </p:spPr>
        <p:txBody>
          <a:bodyPr/>
          <a:lstStyle/>
          <a:p>
            <a:r>
              <a:rPr lang="zh-CN" altLang="en-US" dirty="0"/>
              <a:t>密码</a:t>
            </a:r>
          </a:p>
          <a:p>
            <a:pPr lvl="1" algn="just">
              <a:lnSpc>
                <a:spcPct val="170000"/>
              </a:lnSpc>
            </a:pPr>
            <a:r>
              <a:rPr lang="zh-CN" altLang="en-US" sz="1800" dirty="0"/>
              <a:t>对信息的一种编码和解码手段，通过数学原理保证了知道某个关键秘密的人之间可以使用这种手段在有敌人、敌对势力存在的通信环境中安全地、放心地通信，而不知道这个关键秘密的第三方却不可能有</a:t>
            </a:r>
            <a:r>
              <a:rPr lang="zh-CN" altLang="en-US" sz="1800" dirty="0">
                <a:solidFill>
                  <a:schemeClr val="accent5">
                    <a:lumMod val="50000"/>
                  </a:schemeClr>
                </a:solidFill>
              </a:rPr>
              <a:t>足够的计算资源</a:t>
            </a:r>
            <a:r>
              <a:rPr lang="zh-CN" altLang="en-US" sz="1800" dirty="0"/>
              <a:t>破译他们之间的通信或交易的内容</a:t>
            </a:r>
            <a:endParaRPr lang="en-US" altLang="zh-CN" sz="1800" dirty="0"/>
          </a:p>
          <a:p>
            <a:pPr lvl="2" algn="just">
              <a:lnSpc>
                <a:spcPct val="170000"/>
              </a:lnSpc>
            </a:pPr>
            <a:r>
              <a:rPr lang="zh-CN" altLang="en-US" dirty="0"/>
              <a:t>“足够的计算资源”是一个相对的概念，在不同历史时期有不同的界定</a:t>
            </a:r>
          </a:p>
          <a:p>
            <a:pPr lvl="2" algn="just">
              <a:lnSpc>
                <a:spcPct val="170000"/>
              </a:lnSpc>
            </a:pPr>
            <a:r>
              <a:rPr lang="zh-CN" altLang="en-US" dirty="0">
                <a:solidFill>
                  <a:srgbClr val="000000"/>
                </a:solidFill>
              </a:rPr>
              <a:t>密码所承诺的通信和交易的安全，也是一个相对的概念</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3884709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p:sp>
        <p:nvSpPr>
          <p:cNvPr id="3" name="内容占位符 2"/>
          <p:cNvSpPr>
            <a:spLocks noGrp="1"/>
          </p:cNvSpPr>
          <p:nvPr>
            <p:ph idx="1"/>
          </p:nvPr>
        </p:nvSpPr>
        <p:spPr>
          <a:xfrm>
            <a:off x="457200" y="1444977"/>
            <a:ext cx="8370711" cy="5260621"/>
          </a:xfrm>
        </p:spPr>
        <p:txBody>
          <a:bodyPr/>
          <a:lstStyle/>
          <a:p>
            <a:r>
              <a:rPr lang="zh-CN" altLang="en-US" dirty="0"/>
              <a:t>密码学 </a:t>
            </a:r>
            <a:r>
              <a:rPr lang="en-US" altLang="zh-CN" dirty="0"/>
              <a:t>(cryptology)</a:t>
            </a:r>
            <a:r>
              <a:rPr lang="zh-CN" altLang="en-US" dirty="0"/>
              <a:t>：包括密码编码学和密码分析学</a:t>
            </a:r>
          </a:p>
          <a:p>
            <a:pPr lvl="1" algn="just">
              <a:lnSpc>
                <a:spcPct val="170000"/>
              </a:lnSpc>
            </a:pPr>
            <a:r>
              <a:rPr lang="zh-CN" altLang="en-US" sz="1800" dirty="0"/>
              <a:t>密码编码学 </a:t>
            </a:r>
            <a:r>
              <a:rPr lang="en-US" altLang="zh-CN" sz="1800" dirty="0"/>
              <a:t>(cryptography) </a:t>
            </a:r>
            <a:r>
              <a:rPr lang="zh-CN" altLang="en-US" sz="1800" dirty="0"/>
              <a:t>：密码体制的设计学</a:t>
            </a:r>
          </a:p>
          <a:p>
            <a:pPr lvl="1" algn="just">
              <a:lnSpc>
                <a:spcPct val="170000"/>
              </a:lnSpc>
            </a:pPr>
            <a:r>
              <a:rPr lang="zh-CN" altLang="en-US" sz="1800" dirty="0"/>
              <a:t>密码分析学 </a:t>
            </a:r>
            <a:r>
              <a:rPr lang="en-US" altLang="zh-CN" sz="1800" dirty="0"/>
              <a:t>(cryptanalysis) </a:t>
            </a:r>
            <a:r>
              <a:rPr lang="zh-CN" altLang="en-US" sz="1800" dirty="0"/>
              <a:t>：在未知密钥的情况下从密文推演出明文或密钥的技术</a:t>
            </a:r>
            <a:endParaRPr lang="zh-CN" altLang="en-US" dirty="0">
              <a:solidFill>
                <a:srgbClr val="00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13</a:t>
            </a:fld>
            <a:endParaRPr lang="zh-CN" altLang="en-US" dirty="0"/>
          </a:p>
        </p:txBody>
      </p:sp>
    </p:spTree>
    <p:extLst>
      <p:ext uri="{BB962C8B-B14F-4D97-AF65-F5344CB8AC3E}">
        <p14:creationId xmlns:p14="http://schemas.microsoft.com/office/powerpoint/2010/main" val="206766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p:sp>
        <p:nvSpPr>
          <p:cNvPr id="3" name="内容占位符 2"/>
          <p:cNvSpPr>
            <a:spLocks noGrp="1"/>
          </p:cNvSpPr>
          <p:nvPr>
            <p:ph idx="1"/>
          </p:nvPr>
        </p:nvSpPr>
        <p:spPr>
          <a:xfrm>
            <a:off x="457200" y="1444977"/>
            <a:ext cx="8370711" cy="5260621"/>
          </a:xfrm>
        </p:spPr>
        <p:txBody>
          <a:bodyPr/>
          <a:lstStyle/>
          <a:p>
            <a:r>
              <a:rPr lang="zh-CN" altLang="en-US" dirty="0"/>
              <a:t>理论上不可破</a:t>
            </a:r>
          </a:p>
          <a:p>
            <a:pPr lvl="1" algn="just">
              <a:lnSpc>
                <a:spcPct val="170000"/>
              </a:lnSpc>
            </a:pPr>
            <a:r>
              <a:rPr lang="zh-CN" altLang="en-US" sz="1800" dirty="0"/>
              <a:t>如果不论截取者获得了多少密文，但在密文中都没有足够的信息来唯一地确定出对应的明文，则这一密码体制称为无条件安全的，或称为理论上是不可破的</a:t>
            </a:r>
            <a:endParaRPr lang="en-US" altLang="zh-CN" sz="1800" dirty="0"/>
          </a:p>
          <a:p>
            <a:r>
              <a:rPr lang="zh-CN" altLang="en-US" dirty="0"/>
              <a:t>计算上安全</a:t>
            </a:r>
          </a:p>
          <a:p>
            <a:pPr lvl="1" algn="just">
              <a:lnSpc>
                <a:spcPct val="170000"/>
              </a:lnSpc>
            </a:pPr>
            <a:r>
              <a:rPr lang="zh-CN" altLang="en-US" sz="1800" dirty="0"/>
              <a:t>如果密码体制中的密码不能被可使用的计算资源破译，则这一密码体制称为在计算上是安全的</a:t>
            </a:r>
          </a:p>
          <a:p>
            <a:pPr marL="457188" lvl="1" indent="0" algn="just">
              <a:lnSpc>
                <a:spcPct val="170000"/>
              </a:lnSpc>
              <a:buNone/>
            </a:pPr>
            <a:endParaRPr lang="zh-CN" altLang="en-US" dirty="0">
              <a:solidFill>
                <a:srgbClr val="000000"/>
              </a:solidFill>
            </a:endParaRP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14</a:t>
            </a:fld>
            <a:endParaRPr lang="zh-CN" altLang="en-US" dirty="0"/>
          </a:p>
        </p:txBody>
      </p:sp>
    </p:spTree>
    <p:custDataLst>
      <p:tags r:id="rId1"/>
    </p:custDataLst>
    <p:extLst>
      <p:ext uri="{BB962C8B-B14F-4D97-AF65-F5344CB8AC3E}">
        <p14:creationId xmlns:p14="http://schemas.microsoft.com/office/powerpoint/2010/main" val="2900960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计算机网络安全相关的基本概念</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44977"/>
                <a:ext cx="8370711" cy="5260621"/>
              </a:xfrm>
            </p:spPr>
            <p:txBody>
              <a:bodyPr/>
              <a:lstStyle/>
              <a:p>
                <a:r>
                  <a:rPr lang="zh-CN" altLang="en-US" sz="2000" dirty="0"/>
                  <a:t>密钥</a:t>
                </a:r>
              </a:p>
              <a:p>
                <a:pPr lvl="1" algn="just">
                  <a:lnSpc>
                    <a:spcPct val="150000"/>
                  </a:lnSpc>
                  <a:spcBef>
                    <a:spcPts val="0"/>
                  </a:spcBef>
                </a:pPr>
                <a:r>
                  <a:rPr lang="zh-CN" altLang="en-US" sz="1800" dirty="0"/>
                  <a:t>加密和解密用的密钥</a:t>
                </a:r>
                <a:r>
                  <a:rPr lang="en-US" altLang="zh-CN" sz="1800" i="1" dirty="0">
                    <a:solidFill>
                      <a:schemeClr val="accent5">
                        <a:lumMod val="50000"/>
                      </a:schemeClr>
                    </a:solidFill>
                  </a:rPr>
                  <a:t>K </a:t>
                </a:r>
                <a:r>
                  <a:rPr lang="en-US" altLang="zh-CN" sz="1800" dirty="0">
                    <a:solidFill>
                      <a:schemeClr val="accent5">
                        <a:lumMod val="50000"/>
                      </a:schemeClr>
                    </a:solidFill>
                  </a:rPr>
                  <a:t>(key) </a:t>
                </a:r>
                <a:r>
                  <a:rPr lang="zh-CN" altLang="en-US" sz="1800" dirty="0"/>
                  <a:t>是一串秘密的字符串（即比特串）</a:t>
                </a:r>
                <a:endParaRPr lang="en-US" altLang="zh-CN" sz="1800" dirty="0"/>
              </a:p>
              <a:p>
                <a:pPr lvl="1" algn="just">
                  <a:lnSpc>
                    <a:spcPct val="150000"/>
                  </a:lnSpc>
                  <a:spcBef>
                    <a:spcPts val="0"/>
                  </a:spcBef>
                </a:pPr>
                <a:r>
                  <a:rPr lang="zh-CN" altLang="en-US" sz="1800" dirty="0"/>
                  <a:t>加密密钥和解密密钥可以一样，也可以不一样</a:t>
                </a:r>
              </a:p>
              <a:p>
                <a:pPr lvl="1" algn="just">
                  <a:lnSpc>
                    <a:spcPct val="150000"/>
                  </a:lnSpc>
                  <a:spcBef>
                    <a:spcPts val="0"/>
                  </a:spcBef>
                </a:pPr>
                <a:r>
                  <a:rPr lang="zh-CN" altLang="en-US" sz="1800" dirty="0"/>
                  <a:t>密钥通常是由密钥中心提供</a:t>
                </a:r>
              </a:p>
              <a:p>
                <a:pPr lvl="1" algn="just">
                  <a:lnSpc>
                    <a:spcPct val="150000"/>
                  </a:lnSpc>
                  <a:spcBef>
                    <a:spcPts val="0"/>
                  </a:spcBef>
                </a:pPr>
                <a:r>
                  <a:rPr lang="zh-CN" altLang="en-US" sz="1800" dirty="0"/>
                  <a:t>当密钥需要向远地传送时，一定要通过另一个安全信道</a:t>
                </a:r>
                <a:endParaRPr lang="en-US" altLang="zh-CN" sz="1800" dirty="0"/>
              </a:p>
              <a:p>
                <a:pPr>
                  <a:spcBef>
                    <a:spcPts val="1800"/>
                  </a:spcBef>
                </a:pPr>
                <a:r>
                  <a:rPr lang="zh-CN" altLang="en-US" sz="2000" dirty="0"/>
                  <a:t>明文通过</a:t>
                </a:r>
                <a:r>
                  <a:rPr lang="zh-CN" altLang="en-US" sz="2000" dirty="0">
                    <a:solidFill>
                      <a:schemeClr val="accent5">
                        <a:lumMod val="50000"/>
                      </a:schemeClr>
                    </a:solidFill>
                  </a:rPr>
                  <a:t>加密算法 </a:t>
                </a:r>
                <a:r>
                  <a:rPr lang="en-US" altLang="zh-CN" sz="2000" dirty="0">
                    <a:solidFill>
                      <a:schemeClr val="accent5">
                        <a:lumMod val="50000"/>
                      </a:schemeClr>
                    </a:solidFill>
                  </a:rPr>
                  <a:t>E</a:t>
                </a:r>
                <a:r>
                  <a:rPr lang="en-US" altLang="zh-CN" sz="2000" dirty="0"/>
                  <a:t>  </a:t>
                </a:r>
                <a:r>
                  <a:rPr lang="zh-CN" altLang="en-US" sz="2000" dirty="0"/>
                  <a:t>和</a:t>
                </a:r>
                <a:r>
                  <a:rPr lang="zh-CN" altLang="en-US" sz="2000" dirty="0">
                    <a:solidFill>
                      <a:schemeClr val="accent5">
                        <a:lumMod val="50000"/>
                      </a:schemeClr>
                    </a:solidFill>
                  </a:rPr>
                  <a:t>加密密钥</a:t>
                </a:r>
                <a:r>
                  <a:rPr lang="zh-CN" altLang="en-US" sz="2000" i="1" dirty="0">
                    <a:solidFill>
                      <a:schemeClr val="accent5">
                        <a:lumMod val="50000"/>
                      </a:schemeClr>
                    </a:solidFill>
                  </a:rPr>
                  <a:t> </a:t>
                </a:r>
                <a:r>
                  <a:rPr lang="en-US" altLang="zh-CN" sz="2000" i="1" dirty="0">
                    <a:solidFill>
                      <a:schemeClr val="accent5">
                        <a:lumMod val="50000"/>
                      </a:schemeClr>
                    </a:solidFill>
                  </a:rPr>
                  <a:t>K</a:t>
                </a:r>
                <a:r>
                  <a:rPr lang="en-US" altLang="zh-CN" sz="2000" i="1" dirty="0"/>
                  <a:t>  </a:t>
                </a:r>
                <a:r>
                  <a:rPr lang="zh-CN" altLang="en-US" sz="2000" dirty="0"/>
                  <a:t>变成密文</a:t>
                </a:r>
                <a:endParaRPr lang="en-US" altLang="zh-CN" sz="2000" dirty="0"/>
              </a:p>
              <a:p>
                <a:pPr lvl="1"/>
                <a14:m>
                  <m:oMath xmlns:m="http://schemas.openxmlformats.org/officeDocument/2006/math">
                    <m:r>
                      <a:rPr lang="en-US" altLang="zh-CN" b="0" i="1" smtClean="0">
                        <a:solidFill>
                          <a:srgbClr val="000000"/>
                        </a:solidFill>
                        <a:latin typeface="Cambria Math" panose="02040503050406030204" pitchFamily="18" charset="0"/>
                      </a:rPr>
                      <m:t>𝑌</m:t>
                    </m:r>
                    <m:r>
                      <a:rPr lang="en-US" altLang="zh-CN" b="0" i="1" smtClean="0">
                        <a:solidFill>
                          <a:srgbClr val="000000"/>
                        </a:solidFill>
                        <a:latin typeface="Cambria Math" panose="02040503050406030204" pitchFamily="18" charset="0"/>
                      </a:rPr>
                      <m:t>=</m:t>
                    </m:r>
                    <m:sSub>
                      <m:sSubPr>
                        <m:ctrlPr>
                          <a:rPr lang="en-US" altLang="zh-CN" b="0"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𝐸</m:t>
                        </m:r>
                      </m:e>
                      <m:sub>
                        <m:r>
                          <a:rPr lang="en-US" altLang="zh-CN" b="0" i="1" smtClean="0">
                            <a:solidFill>
                              <a:srgbClr val="000000"/>
                            </a:solidFill>
                            <a:latin typeface="Cambria Math" panose="02040503050406030204" pitchFamily="18" charset="0"/>
                          </a:rPr>
                          <m:t>𝑘</m:t>
                        </m:r>
                      </m:sub>
                    </m:sSub>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𝑋</m:t>
                    </m:r>
                    <m:r>
                      <a:rPr lang="en-US" altLang="zh-CN" b="0" i="1" smtClean="0">
                        <a:solidFill>
                          <a:srgbClr val="000000"/>
                        </a:solidFill>
                        <a:latin typeface="Cambria Math" panose="02040503050406030204" pitchFamily="18" charset="0"/>
                      </a:rPr>
                      <m:t>)</m:t>
                    </m:r>
                  </m:oMath>
                </a14:m>
                <a:endParaRPr lang="en-US" altLang="zh-CN" dirty="0">
                  <a:solidFill>
                    <a:srgbClr val="000000"/>
                  </a:solidFill>
                </a:endParaRPr>
              </a:p>
              <a:p>
                <a:pPr>
                  <a:spcBef>
                    <a:spcPts val="1800"/>
                  </a:spcBef>
                </a:pPr>
                <a:r>
                  <a:rPr lang="zh-CN" altLang="en-US" sz="2000" dirty="0"/>
                  <a:t>接收端利用</a:t>
                </a:r>
                <a:r>
                  <a:rPr lang="zh-CN" altLang="en-US" sz="2000" dirty="0">
                    <a:solidFill>
                      <a:schemeClr val="accent5">
                        <a:lumMod val="50000"/>
                      </a:schemeClr>
                    </a:solidFill>
                  </a:rPr>
                  <a:t>解密算法 </a:t>
                </a:r>
                <a:r>
                  <a:rPr lang="en-US" altLang="zh-CN" sz="2000" dirty="0">
                    <a:solidFill>
                      <a:schemeClr val="accent5">
                        <a:lumMod val="50000"/>
                      </a:schemeClr>
                    </a:solidFill>
                  </a:rPr>
                  <a:t>D </a:t>
                </a:r>
                <a:r>
                  <a:rPr lang="zh-CN" altLang="en-US" sz="2000" dirty="0"/>
                  <a:t>运算和</a:t>
                </a:r>
                <a:r>
                  <a:rPr lang="zh-CN" altLang="en-US" sz="2000" dirty="0">
                    <a:solidFill>
                      <a:schemeClr val="accent5">
                        <a:lumMod val="50000"/>
                      </a:schemeClr>
                    </a:solidFill>
                  </a:rPr>
                  <a:t>解密密钥 </a:t>
                </a:r>
                <a:r>
                  <a:rPr lang="en-US" altLang="zh-CN" sz="2000" i="1" dirty="0">
                    <a:solidFill>
                      <a:schemeClr val="accent5">
                        <a:lumMod val="50000"/>
                      </a:schemeClr>
                    </a:solidFill>
                  </a:rPr>
                  <a:t>K</a:t>
                </a:r>
                <a:r>
                  <a:rPr lang="en-US" altLang="zh-CN" sz="2000" dirty="0">
                    <a:solidFill>
                      <a:schemeClr val="accent5">
                        <a:lumMod val="50000"/>
                      </a:schemeClr>
                    </a:solidFill>
                  </a:rPr>
                  <a:t> </a:t>
                </a:r>
                <a:r>
                  <a:rPr lang="zh-CN" altLang="en-US" sz="2000" dirty="0"/>
                  <a:t>解出明文 </a:t>
                </a:r>
                <a:r>
                  <a:rPr lang="en-US" altLang="zh-CN" sz="2000" dirty="0"/>
                  <a:t>X</a:t>
                </a:r>
              </a:p>
              <a:p>
                <a:pPr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𝑘</m:t>
                        </m:r>
                      </m:sub>
                    </m:sSub>
                    <m:d>
                      <m:dPr>
                        <m:ctrlPr>
                          <a:rPr lang="en-US" altLang="zh-CN" i="1">
                            <a:latin typeface="Cambria Math" panose="02040503050406030204" pitchFamily="18" charset="0"/>
                          </a:rPr>
                        </m:ctrlPr>
                      </m:dPr>
                      <m:e>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𝐸</m:t>
                            </m:r>
                          </m:e>
                          <m:sub>
                            <m:r>
                              <a:rPr lang="en-US" altLang="zh-CN" i="1">
                                <a:solidFill>
                                  <a:srgbClr val="000000"/>
                                </a:solidFill>
                                <a:latin typeface="Cambria Math" panose="02040503050406030204" pitchFamily="18" charset="0"/>
                              </a:rPr>
                              <m:t>𝑘</m:t>
                            </m:r>
                          </m:sub>
                        </m:sSub>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𝑋</m:t>
                        </m:r>
                        <m:r>
                          <a:rPr lang="en-US" altLang="zh-CN" i="1">
                            <a:solidFill>
                              <a:srgbClr val="000000"/>
                            </a:solidFill>
                            <a:latin typeface="Cambria Math" panose="02040503050406030204" pitchFamily="18" charset="0"/>
                          </a:rPr>
                          <m:t>)</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𝑋</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44977"/>
                <a:ext cx="8370711" cy="5260621"/>
              </a:xfrm>
              <a:blipFill>
                <a:blip r:embed="rId6" cstate="print"/>
                <a:stretch>
                  <a:fillRect l="-21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fld id="{1A7A0873-376A-4A4E-91BA-7081C35D808C}" type="slidenum">
              <a:rPr lang="zh-CN" altLang="en-US" smtClean="0"/>
              <a:pPr/>
              <a:t>15</a:t>
            </a:fld>
            <a:endParaRPr lang="zh-CN" altLang="en-US" dirty="0"/>
          </a:p>
        </p:txBody>
      </p:sp>
    </p:spTree>
    <p:custDataLst>
      <p:tags r:id="rId1"/>
    </p:custDataLst>
    <p:extLst>
      <p:ext uri="{BB962C8B-B14F-4D97-AF65-F5344CB8AC3E}">
        <p14:creationId xmlns:p14="http://schemas.microsoft.com/office/powerpoint/2010/main" val="1195093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dissolve">
                                      <p:cBhvr>
                                        <p:cTn id="24" dur="500"/>
                                        <p:tgtEl>
                                          <p:spTgt spid="3">
                                            <p:txEl>
                                              <p:pRg st="7" end="7"/>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dissolve">
                                      <p:cBhvr>
                                        <p:cTn id="33" dur="500"/>
                                        <p:tgtEl>
                                          <p:spTgt spid="3">
                                            <p:txEl>
                                              <p:pRg st="2" end="2"/>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dissolve">
                                      <p:cBhvr>
                                        <p:cTn id="36" dur="500"/>
                                        <p:tgtEl>
                                          <p:spTgt spid="3">
                                            <p:txEl>
                                              <p:pRg st="3" end="3"/>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dissolv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数据加密模型</a:t>
            </a:r>
          </a:p>
        </p:txBody>
      </p:sp>
      <p:sp>
        <p:nvSpPr>
          <p:cNvPr id="3" name="内容占位符 2"/>
          <p:cNvSpPr>
            <a:spLocks noGrp="1"/>
          </p:cNvSpPr>
          <p:nvPr>
            <p:ph idx="1"/>
          </p:nvPr>
        </p:nvSpPr>
        <p:spPr>
          <a:xfrm>
            <a:off x="457200" y="1444978"/>
            <a:ext cx="8370711" cy="579766"/>
          </a:xfrm>
        </p:spPr>
        <p:txBody>
          <a:bodyPr/>
          <a:lstStyle/>
          <a:p>
            <a:r>
              <a:rPr lang="zh-CN" altLang="en-US" sz="2000" dirty="0"/>
              <a:t>用户 </a:t>
            </a:r>
            <a:r>
              <a:rPr lang="en-US" altLang="zh-CN" sz="2000" dirty="0"/>
              <a:t>A </a:t>
            </a:r>
            <a:r>
              <a:rPr lang="zh-CN" altLang="en-US" sz="2000" dirty="0"/>
              <a:t>向 </a:t>
            </a:r>
            <a:r>
              <a:rPr lang="en-US" altLang="zh-CN" sz="2000" dirty="0"/>
              <a:t>B </a:t>
            </a:r>
            <a:r>
              <a:rPr lang="zh-CN" altLang="en-US" sz="2000" dirty="0"/>
              <a:t>发送明文 </a:t>
            </a:r>
            <a:r>
              <a:rPr lang="en-US" altLang="zh-CN" sz="2000" dirty="0"/>
              <a:t>X</a:t>
            </a:r>
            <a:r>
              <a:rPr lang="zh-CN" altLang="en-US" sz="2000" dirty="0"/>
              <a:t>，通过加密算法 </a:t>
            </a:r>
            <a:r>
              <a:rPr lang="en-US" altLang="zh-CN" sz="2000" dirty="0"/>
              <a:t>E </a:t>
            </a:r>
            <a:r>
              <a:rPr lang="zh-CN" altLang="en-US" sz="2000" dirty="0"/>
              <a:t>运算后，得出密文 </a:t>
            </a:r>
            <a:r>
              <a:rPr lang="en-US" altLang="zh-CN" sz="2000" dirty="0"/>
              <a:t>Y</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16</a:t>
            </a:fld>
            <a:endParaRPr lang="zh-CN" altLang="en-US" dirty="0"/>
          </a:p>
        </p:txBody>
      </p:sp>
      <p:grpSp>
        <p:nvGrpSpPr>
          <p:cNvPr id="98" name="组合 97"/>
          <p:cNvGrpSpPr/>
          <p:nvPr/>
        </p:nvGrpSpPr>
        <p:grpSpPr>
          <a:xfrm>
            <a:off x="141056" y="2624871"/>
            <a:ext cx="8791276" cy="3411185"/>
            <a:chOff x="397670" y="1304603"/>
            <a:chExt cx="9523882" cy="3695451"/>
          </a:xfrm>
        </p:grpSpPr>
        <p:sp>
          <p:nvSpPr>
            <p:cNvPr id="99" name="Line 52"/>
            <p:cNvSpPr>
              <a:spLocks noChangeShapeType="1"/>
            </p:cNvSpPr>
            <p:nvPr/>
          </p:nvSpPr>
          <p:spPr bwMode="auto">
            <a:xfrm>
              <a:off x="2475037" y="2955603"/>
              <a:ext cx="1392238"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0" name="Line 53"/>
            <p:cNvSpPr>
              <a:spLocks noChangeShapeType="1"/>
            </p:cNvSpPr>
            <p:nvPr/>
          </p:nvSpPr>
          <p:spPr bwMode="auto">
            <a:xfrm>
              <a:off x="4886450" y="2966715"/>
              <a:ext cx="2200275" cy="0"/>
            </a:xfrm>
            <a:prstGeom prst="line">
              <a:avLst/>
            </a:prstGeom>
            <a:noFill/>
            <a:ln w="38100">
              <a:solidFill>
                <a:srgbClr val="0000FF"/>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1" name="Text Box 56"/>
            <p:cNvSpPr txBox="1">
              <a:spLocks noChangeArrowheads="1"/>
            </p:cNvSpPr>
            <p:nvPr/>
          </p:nvSpPr>
          <p:spPr bwMode="auto">
            <a:xfrm>
              <a:off x="8491661" y="2776215"/>
              <a:ext cx="1004095" cy="59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明文 </a:t>
              </a:r>
              <a:r>
                <a:rPr kumimoji="1" lang="en-US" altLang="zh-CN" sz="1846" b="0" i="1"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X</a:t>
              </a:r>
              <a:r>
                <a:rPr kumimoji="1" lang="en-US" altLang="zh-CN" sz="2954"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 </a:t>
              </a:r>
            </a:p>
          </p:txBody>
        </p:sp>
        <p:sp>
          <p:nvSpPr>
            <p:cNvPr id="102" name="Freeform 51"/>
            <p:cNvSpPr>
              <a:spLocks/>
            </p:cNvSpPr>
            <p:nvPr/>
          </p:nvSpPr>
          <p:spPr bwMode="auto">
            <a:xfrm>
              <a:off x="1212975" y="2515865"/>
              <a:ext cx="349250" cy="454025"/>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rgbClr val="000000"/>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3" name="Text Box 65"/>
            <p:cNvSpPr txBox="1">
              <a:spLocks noChangeArrowheads="1"/>
            </p:cNvSpPr>
            <p:nvPr/>
          </p:nvSpPr>
          <p:spPr bwMode="auto">
            <a:xfrm>
              <a:off x="3413250" y="1304603"/>
              <a:ext cx="714085" cy="407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截获</a:t>
              </a:r>
            </a:p>
          </p:txBody>
        </p:sp>
        <p:sp>
          <p:nvSpPr>
            <p:cNvPr id="104" name="Freeform 72"/>
            <p:cNvSpPr>
              <a:spLocks/>
            </p:cNvSpPr>
            <p:nvPr/>
          </p:nvSpPr>
          <p:spPr bwMode="auto">
            <a:xfrm flipH="1" flipV="1">
              <a:off x="2117850" y="2179315"/>
              <a:ext cx="79375"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5" name="Freeform 134"/>
            <p:cNvSpPr>
              <a:spLocks/>
            </p:cNvSpPr>
            <p:nvPr/>
          </p:nvSpPr>
          <p:spPr bwMode="auto">
            <a:xfrm flipH="1" flipV="1">
              <a:off x="7629650" y="2179315"/>
              <a:ext cx="79375" cy="420688"/>
            </a:xfrm>
            <a:custGeom>
              <a:avLst/>
              <a:gdLst>
                <a:gd name="T0" fmla="*/ 0 w 1"/>
                <a:gd name="T1" fmla="*/ 314 h 314"/>
                <a:gd name="T2" fmla="*/ 0 w 1"/>
                <a:gd name="T3" fmla="*/ 0 h 314"/>
              </a:gdLst>
              <a:ahLst/>
              <a:cxnLst>
                <a:cxn ang="0">
                  <a:pos x="T0" y="T1"/>
                </a:cxn>
                <a:cxn ang="0">
                  <a:pos x="T2" y="T3"/>
                </a:cxn>
              </a:cxnLst>
              <a:rect l="0" t="0" r="r" b="b"/>
              <a:pathLst>
                <a:path w="1" h="314">
                  <a:moveTo>
                    <a:pt x="0" y="314"/>
                  </a:moveTo>
                  <a:lnTo>
                    <a:pt x="0"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6" name="Freeform 50"/>
            <p:cNvSpPr>
              <a:spLocks/>
            </p:cNvSpPr>
            <p:nvPr/>
          </p:nvSpPr>
          <p:spPr bwMode="auto">
            <a:xfrm rot="16200000">
              <a:off x="8458325" y="2569840"/>
              <a:ext cx="219075" cy="574675"/>
            </a:xfrm>
            <a:custGeom>
              <a:avLst/>
              <a:gdLst>
                <a:gd name="T0" fmla="*/ 1 w 194"/>
                <a:gd name="T1" fmla="*/ 0 h 232"/>
                <a:gd name="T2" fmla="*/ 0 w 194"/>
                <a:gd name="T3" fmla="*/ 231 h 232"/>
                <a:gd name="T4" fmla="*/ 194 w 194"/>
                <a:gd name="T5" fmla="*/ 232 h 232"/>
              </a:gdLst>
              <a:ahLst/>
              <a:cxnLst>
                <a:cxn ang="0">
                  <a:pos x="T0" y="T1"/>
                </a:cxn>
                <a:cxn ang="0">
                  <a:pos x="T2" y="T3"/>
                </a:cxn>
                <a:cxn ang="0">
                  <a:pos x="T4" y="T5"/>
                </a:cxn>
              </a:cxnLst>
              <a:rect l="0" t="0" r="r" b="b"/>
              <a:pathLst>
                <a:path w="194" h="232">
                  <a:moveTo>
                    <a:pt x="1" y="0"/>
                  </a:moveTo>
                  <a:lnTo>
                    <a:pt x="0" y="231"/>
                  </a:lnTo>
                  <a:lnTo>
                    <a:pt x="194" y="232"/>
                  </a:lnTo>
                </a:path>
              </a:pathLst>
            </a:custGeom>
            <a:noFill/>
            <a:ln w="19050">
              <a:solidFill>
                <a:srgbClr val="000000"/>
              </a:solidFill>
              <a:round/>
              <a:headEnd type="none" w="sm" len="med"/>
              <a:tailEnd type="triangle" w="sm"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07" name="Text Box 68"/>
            <p:cNvSpPr txBox="1">
              <a:spLocks noChangeArrowheads="1"/>
            </p:cNvSpPr>
            <p:nvPr/>
          </p:nvSpPr>
          <p:spPr bwMode="auto">
            <a:xfrm>
              <a:off x="6007225" y="2565078"/>
              <a:ext cx="905109"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密文 </a:t>
              </a:r>
              <a:r>
                <a:rPr kumimoji="1" lang="en-US" altLang="zh-CN" sz="1846" b="0" i="1"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Y</a:t>
              </a:r>
            </a:p>
          </p:txBody>
        </p:sp>
        <p:sp>
          <p:nvSpPr>
            <p:cNvPr id="108" name="Text Box 55"/>
            <p:cNvSpPr txBox="1">
              <a:spLocks noChangeArrowheads="1"/>
            </p:cNvSpPr>
            <p:nvPr/>
          </p:nvSpPr>
          <p:spPr bwMode="auto">
            <a:xfrm>
              <a:off x="416496" y="2955603"/>
              <a:ext cx="1039366"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明文 </a:t>
              </a:r>
              <a:r>
                <a:rPr kumimoji="1" lang="en-US" altLang="zh-CN" sz="1846" b="0" i="1"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X</a:t>
              </a:r>
            </a:p>
          </p:txBody>
        </p:sp>
        <p:sp>
          <p:nvSpPr>
            <p:cNvPr id="109" name="Text Box 57"/>
            <p:cNvSpPr txBox="1">
              <a:spLocks noChangeArrowheads="1"/>
            </p:cNvSpPr>
            <p:nvPr/>
          </p:nvSpPr>
          <p:spPr bwMode="auto">
            <a:xfrm>
              <a:off x="2843337" y="2565078"/>
              <a:ext cx="905109"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密文 </a:t>
              </a:r>
              <a:r>
                <a:rPr kumimoji="1" lang="en-US" altLang="zh-CN" sz="1846" b="0" i="1" u="none" strike="noStrike" kern="0" cap="none" spc="0" normalizeH="0" baseline="0" noProof="0" dirty="0">
                  <a:ln>
                    <a:noFill/>
                  </a:ln>
                  <a:solidFill>
                    <a:srgbClr val="3333CC"/>
                  </a:solidFill>
                  <a:effectLst/>
                  <a:uLnTx/>
                  <a:uFillTx/>
                  <a:latin typeface="Calibri" panose="020F0502020204030204" pitchFamily="34" charset="0"/>
                  <a:ea typeface="华文楷体" panose="02010600040101010101" pitchFamily="2" charset="-122"/>
                </a:rPr>
                <a:t>Y</a:t>
              </a:r>
            </a:p>
          </p:txBody>
        </p:sp>
        <p:sp>
          <p:nvSpPr>
            <p:cNvPr id="110" name="Text Box 58"/>
            <p:cNvSpPr txBox="1">
              <a:spLocks noChangeArrowheads="1"/>
            </p:cNvSpPr>
            <p:nvPr/>
          </p:nvSpPr>
          <p:spPr bwMode="auto">
            <a:xfrm>
              <a:off x="4488267" y="1376611"/>
              <a:ext cx="1127392"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215" b="0" i="0" u="none" strike="noStrike" kern="0" cap="none" spc="0" normalizeH="0" baseline="0" noProof="0" dirty="0">
                  <a:ln>
                    <a:noFill/>
                  </a:ln>
                  <a:solidFill>
                    <a:srgbClr val="FF0000"/>
                  </a:solidFill>
                  <a:effectLst/>
                  <a:uLnTx/>
                  <a:uFillTx/>
                  <a:latin typeface="Calibri" panose="020F0502020204030204" pitchFamily="34" charset="0"/>
                  <a:ea typeface="华文楷体" panose="02010600040101010101" pitchFamily="2" charset="-122"/>
                </a:rPr>
                <a:t>截取者</a:t>
              </a:r>
            </a:p>
          </p:txBody>
        </p:sp>
        <p:sp>
          <p:nvSpPr>
            <p:cNvPr id="111" name="Rectangle 59"/>
            <p:cNvSpPr>
              <a:spLocks noChangeArrowheads="1"/>
            </p:cNvSpPr>
            <p:nvPr/>
          </p:nvSpPr>
          <p:spPr bwMode="auto">
            <a:xfrm>
              <a:off x="3979987" y="1749103"/>
              <a:ext cx="354013" cy="358775"/>
            </a:xfrm>
            <a:prstGeom prst="rect">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2" name="Rectangle 60"/>
            <p:cNvSpPr>
              <a:spLocks noChangeArrowheads="1"/>
            </p:cNvSpPr>
            <p:nvPr/>
          </p:nvSpPr>
          <p:spPr bwMode="auto">
            <a:xfrm>
              <a:off x="5651625" y="1749103"/>
              <a:ext cx="354012" cy="358775"/>
            </a:xfrm>
            <a:prstGeom prst="rect">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3" name="Line 61"/>
            <p:cNvSpPr>
              <a:spLocks noChangeShapeType="1"/>
            </p:cNvSpPr>
            <p:nvPr/>
          </p:nvSpPr>
          <p:spPr bwMode="auto">
            <a:xfrm>
              <a:off x="3624387" y="1928490"/>
              <a:ext cx="1063625" cy="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4" name="Line 62"/>
            <p:cNvSpPr>
              <a:spLocks noChangeShapeType="1"/>
            </p:cNvSpPr>
            <p:nvPr/>
          </p:nvSpPr>
          <p:spPr bwMode="auto">
            <a:xfrm flipV="1">
              <a:off x="4156200" y="1366515"/>
              <a:ext cx="0" cy="561975"/>
            </a:xfrm>
            <a:prstGeom prst="line">
              <a:avLst/>
            </a:prstGeom>
            <a:noFill/>
            <a:ln w="19050">
              <a:solidFill>
                <a:srgbClr val="333399"/>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5" name="Freeform 63"/>
            <p:cNvSpPr>
              <a:spLocks/>
            </p:cNvSpPr>
            <p:nvPr/>
          </p:nvSpPr>
          <p:spPr bwMode="auto">
            <a:xfrm>
              <a:off x="5342062" y="1345878"/>
              <a:ext cx="427038" cy="574675"/>
            </a:xfrm>
            <a:custGeom>
              <a:avLst/>
              <a:gdLst>
                <a:gd name="T0" fmla="*/ 0 w 290"/>
                <a:gd name="T1" fmla="*/ 384 h 385"/>
                <a:gd name="T2" fmla="*/ 215 w 290"/>
                <a:gd name="T3" fmla="*/ 384 h 385"/>
                <a:gd name="T4" fmla="*/ 246 w 290"/>
                <a:gd name="T5" fmla="*/ 381 h 385"/>
                <a:gd name="T6" fmla="*/ 276 w 290"/>
                <a:gd name="T7" fmla="*/ 369 h 385"/>
                <a:gd name="T8" fmla="*/ 288 w 290"/>
                <a:gd name="T9" fmla="*/ 336 h 385"/>
                <a:gd name="T10" fmla="*/ 288 w 290"/>
                <a:gd name="T11" fmla="*/ 291 h 385"/>
                <a:gd name="T12" fmla="*/ 288 w 290"/>
                <a:gd name="T13" fmla="*/ 0 h 385"/>
              </a:gdLst>
              <a:ahLst/>
              <a:cxnLst>
                <a:cxn ang="0">
                  <a:pos x="T0" y="T1"/>
                </a:cxn>
                <a:cxn ang="0">
                  <a:pos x="T2" y="T3"/>
                </a:cxn>
                <a:cxn ang="0">
                  <a:pos x="T4" y="T5"/>
                </a:cxn>
                <a:cxn ang="0">
                  <a:pos x="T6" y="T7"/>
                </a:cxn>
                <a:cxn ang="0">
                  <a:pos x="T8" y="T9"/>
                </a:cxn>
                <a:cxn ang="0">
                  <a:pos x="T10" y="T11"/>
                </a:cxn>
                <a:cxn ang="0">
                  <a:pos x="T12" y="T13"/>
                </a:cxn>
              </a:cxnLst>
              <a:rect l="0" t="0" r="r" b="b"/>
              <a:pathLst>
                <a:path w="290" h="385">
                  <a:moveTo>
                    <a:pt x="0" y="384"/>
                  </a:moveTo>
                  <a:lnTo>
                    <a:pt x="215" y="384"/>
                  </a:lnTo>
                  <a:cubicBezTo>
                    <a:pt x="256" y="384"/>
                    <a:pt x="257" y="377"/>
                    <a:pt x="246" y="381"/>
                  </a:cubicBezTo>
                  <a:cubicBezTo>
                    <a:pt x="235" y="385"/>
                    <a:pt x="269" y="377"/>
                    <a:pt x="276" y="369"/>
                  </a:cubicBezTo>
                  <a:cubicBezTo>
                    <a:pt x="283" y="361"/>
                    <a:pt x="286" y="349"/>
                    <a:pt x="288" y="336"/>
                  </a:cubicBezTo>
                  <a:cubicBezTo>
                    <a:pt x="290" y="323"/>
                    <a:pt x="288" y="347"/>
                    <a:pt x="288" y="291"/>
                  </a:cubicBezTo>
                  <a:lnTo>
                    <a:pt x="288" y="0"/>
                  </a:lnTo>
                </a:path>
              </a:pathLst>
            </a:custGeom>
            <a:noFill/>
            <a:ln w="19050" cmpd="sng">
              <a:solidFill>
                <a:srgbClr val="333399"/>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6" name="Freeform 64"/>
            <p:cNvSpPr>
              <a:spLocks/>
            </p:cNvSpPr>
            <p:nvPr/>
          </p:nvSpPr>
          <p:spPr bwMode="auto">
            <a:xfrm>
              <a:off x="5910387" y="1341115"/>
              <a:ext cx="428625" cy="577850"/>
            </a:xfrm>
            <a:custGeom>
              <a:avLst/>
              <a:gdLst>
                <a:gd name="T0" fmla="*/ 290 w 290"/>
                <a:gd name="T1" fmla="*/ 384 h 387"/>
                <a:gd name="T2" fmla="*/ 75 w 290"/>
                <a:gd name="T3" fmla="*/ 384 h 387"/>
                <a:gd name="T4" fmla="*/ 45 w 290"/>
                <a:gd name="T5" fmla="*/ 384 h 387"/>
                <a:gd name="T6" fmla="*/ 14 w 290"/>
                <a:gd name="T7" fmla="*/ 369 h 387"/>
                <a:gd name="T8" fmla="*/ 2 w 290"/>
                <a:gd name="T9" fmla="*/ 336 h 387"/>
                <a:gd name="T10" fmla="*/ 2 w 290"/>
                <a:gd name="T11" fmla="*/ 291 h 387"/>
                <a:gd name="T12" fmla="*/ 2 w 290"/>
                <a:gd name="T13" fmla="*/ 0 h 387"/>
              </a:gdLst>
              <a:ahLst/>
              <a:cxnLst>
                <a:cxn ang="0">
                  <a:pos x="T0" y="T1"/>
                </a:cxn>
                <a:cxn ang="0">
                  <a:pos x="T2" y="T3"/>
                </a:cxn>
                <a:cxn ang="0">
                  <a:pos x="T4" y="T5"/>
                </a:cxn>
                <a:cxn ang="0">
                  <a:pos x="T6" y="T7"/>
                </a:cxn>
                <a:cxn ang="0">
                  <a:pos x="T8" y="T9"/>
                </a:cxn>
                <a:cxn ang="0">
                  <a:pos x="T10" y="T11"/>
                </a:cxn>
                <a:cxn ang="0">
                  <a:pos x="T12" y="T13"/>
                </a:cxn>
              </a:cxnLst>
              <a:rect l="0" t="0" r="r" b="b"/>
              <a:pathLst>
                <a:path w="290" h="387">
                  <a:moveTo>
                    <a:pt x="290" y="384"/>
                  </a:moveTo>
                  <a:lnTo>
                    <a:pt x="75" y="384"/>
                  </a:lnTo>
                  <a:cubicBezTo>
                    <a:pt x="75" y="384"/>
                    <a:pt x="55" y="387"/>
                    <a:pt x="45" y="384"/>
                  </a:cubicBezTo>
                  <a:cubicBezTo>
                    <a:pt x="35" y="381"/>
                    <a:pt x="21" y="377"/>
                    <a:pt x="14" y="369"/>
                  </a:cubicBezTo>
                  <a:cubicBezTo>
                    <a:pt x="7" y="361"/>
                    <a:pt x="4" y="349"/>
                    <a:pt x="2" y="336"/>
                  </a:cubicBezTo>
                  <a:cubicBezTo>
                    <a:pt x="0" y="323"/>
                    <a:pt x="2" y="347"/>
                    <a:pt x="2" y="291"/>
                  </a:cubicBezTo>
                  <a:lnTo>
                    <a:pt x="2" y="0"/>
                  </a:lnTo>
                </a:path>
              </a:pathLst>
            </a:custGeom>
            <a:noFill/>
            <a:ln w="19050" cmpd="sng">
              <a:solidFill>
                <a:srgbClr val="333399"/>
              </a:solidFill>
              <a:round/>
              <a:headEnd type="triangle" w="med" len="lg"/>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17" name="Text Box 66"/>
            <p:cNvSpPr txBox="1">
              <a:spLocks noChangeArrowheads="1"/>
            </p:cNvSpPr>
            <p:nvPr/>
          </p:nvSpPr>
          <p:spPr bwMode="auto">
            <a:xfrm>
              <a:off x="6116762" y="1315715"/>
              <a:ext cx="714085" cy="407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a:ln>
                    <a:noFill/>
                  </a:ln>
                  <a:solidFill>
                    <a:srgbClr val="3333CC"/>
                  </a:solidFill>
                  <a:effectLst/>
                  <a:uLnTx/>
                  <a:uFillTx/>
                  <a:latin typeface="Calibri" panose="020F0502020204030204" pitchFamily="34" charset="0"/>
                  <a:ea typeface="华文楷体" panose="02010600040101010101" pitchFamily="2" charset="-122"/>
                </a:rPr>
                <a:t>篡改</a:t>
              </a:r>
            </a:p>
          </p:txBody>
        </p:sp>
        <p:sp>
          <p:nvSpPr>
            <p:cNvPr id="118" name="Oval 67"/>
            <p:cNvSpPr>
              <a:spLocks noChangeArrowheads="1"/>
            </p:cNvSpPr>
            <p:nvPr/>
          </p:nvSpPr>
          <p:spPr bwMode="auto">
            <a:xfrm>
              <a:off x="4121275" y="1884040"/>
              <a:ext cx="69850" cy="71438"/>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pic>
          <p:nvPicPr>
            <p:cNvPr id="119" name="Picture 6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222600" y="3567930"/>
              <a:ext cx="503238"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0" name="Text Box 70"/>
            <p:cNvSpPr txBox="1">
              <a:spLocks noChangeArrowheads="1"/>
            </p:cNvSpPr>
            <p:nvPr/>
          </p:nvSpPr>
          <p:spPr bwMode="auto">
            <a:xfrm>
              <a:off x="595437" y="2017390"/>
              <a:ext cx="354612"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46"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A</a:t>
              </a:r>
            </a:p>
          </p:txBody>
        </p:sp>
        <p:sp>
          <p:nvSpPr>
            <p:cNvPr id="121" name="Text Box 71"/>
            <p:cNvSpPr txBox="1">
              <a:spLocks noChangeArrowheads="1"/>
            </p:cNvSpPr>
            <p:nvPr/>
          </p:nvSpPr>
          <p:spPr bwMode="auto">
            <a:xfrm>
              <a:off x="9067925" y="2017390"/>
              <a:ext cx="344192" cy="40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46"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B</a:t>
              </a:r>
            </a:p>
          </p:txBody>
        </p:sp>
        <p:graphicFrame>
          <p:nvGraphicFramePr>
            <p:cNvPr id="122" name="Object 73"/>
            <p:cNvGraphicFramePr>
              <a:graphicFrameLocks noChangeAspect="1"/>
            </p:cNvGraphicFramePr>
            <p:nvPr>
              <p:extLst/>
            </p:nvPr>
          </p:nvGraphicFramePr>
          <p:xfrm>
            <a:off x="3786312" y="2290440"/>
            <a:ext cx="2293938" cy="1498600"/>
          </p:xfrm>
          <a:graphic>
            <a:graphicData uri="http://schemas.openxmlformats.org/presentationml/2006/ole">
              <mc:AlternateContent xmlns:mc="http://schemas.openxmlformats.org/markup-compatibility/2006">
                <mc:Choice xmlns:v="urn:schemas-microsoft-com:vml" Requires="v">
                  <p:oleObj spid="_x0000_s3249" name="VISIO" r:id="rId6" imgW="1687068" imgH="964692" progId="Visio.Drawing.11">
                    <p:embed/>
                  </p:oleObj>
                </mc:Choice>
                <mc:Fallback>
                  <p:oleObj name="VISIO" r:id="rId6" imgW="1687068" imgH="964692" progId="Visio.Drawing.11">
                    <p:embed/>
                    <p:pic>
                      <p:nvPicPr>
                        <p:cNvPr id="0" name="Picture 16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312" y="2290440"/>
                          <a:ext cx="2293938" cy="1498600"/>
                        </a:xfrm>
                        <a:prstGeom prst="rect">
                          <a:avLst/>
                        </a:prstGeom>
                        <a:noFill/>
                        <a:ln>
                          <a:noFill/>
                        </a:ln>
                        <a:effectLst>
                          <a:outerShdw dist="25400" dir="5400000" algn="ctr" rotWithShape="0">
                            <a:srgbClr val="1C1C1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23" name="Group 74"/>
            <p:cNvGrpSpPr>
              <a:grpSpLocks/>
            </p:cNvGrpSpPr>
            <p:nvPr/>
          </p:nvGrpSpPr>
          <p:grpSpPr bwMode="auto">
            <a:xfrm>
              <a:off x="889125" y="2157090"/>
              <a:ext cx="574675" cy="620713"/>
              <a:chOff x="921" y="2412"/>
              <a:chExt cx="284" cy="265"/>
            </a:xfrm>
          </p:grpSpPr>
          <p:grpSp>
            <p:nvGrpSpPr>
              <p:cNvPr id="164" name="Group 75"/>
              <p:cNvGrpSpPr>
                <a:grpSpLocks/>
              </p:cNvGrpSpPr>
              <p:nvPr/>
            </p:nvGrpSpPr>
            <p:grpSpPr bwMode="auto">
              <a:xfrm>
                <a:off x="928" y="2417"/>
                <a:ext cx="277" cy="260"/>
                <a:chOff x="928" y="2417"/>
                <a:chExt cx="277" cy="260"/>
              </a:xfrm>
            </p:grpSpPr>
            <p:sp>
              <p:nvSpPr>
                <p:cNvPr id="178" name="Freeform 7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9" name="Freeform 7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0" name="Freeform 7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1" name="Freeform 7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2" name="Rectangle 8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3" name="Rectangle 8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4" name="Rectangle 8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5" name="Line 8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86" name="Group 84"/>
                <p:cNvGrpSpPr>
                  <a:grpSpLocks/>
                </p:cNvGrpSpPr>
                <p:nvPr/>
              </p:nvGrpSpPr>
              <p:grpSpPr bwMode="auto">
                <a:xfrm>
                  <a:off x="928" y="2639"/>
                  <a:ext cx="277" cy="38"/>
                  <a:chOff x="928" y="2639"/>
                  <a:chExt cx="277" cy="38"/>
                </a:xfrm>
              </p:grpSpPr>
              <p:sp>
                <p:nvSpPr>
                  <p:cNvPr id="187" name="Freeform 8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8" name="Freeform 8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89" name="Rectangle 8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nvGrpSpPr>
              <p:cNvPr id="165" name="Group 88"/>
              <p:cNvGrpSpPr>
                <a:grpSpLocks/>
              </p:cNvGrpSpPr>
              <p:nvPr/>
            </p:nvGrpSpPr>
            <p:grpSpPr bwMode="auto">
              <a:xfrm>
                <a:off x="921" y="2412"/>
                <a:ext cx="277" cy="261"/>
                <a:chOff x="921" y="2412"/>
                <a:chExt cx="277" cy="261"/>
              </a:xfrm>
            </p:grpSpPr>
            <p:sp>
              <p:nvSpPr>
                <p:cNvPr id="166" name="Freeform 8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7" name="Freeform 9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8" name="Freeform 9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9" name="Freeform 9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0" name="Rectangle 9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1" name="Rectangle 9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2" name="Rectangle 9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3" name="Line 9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74" name="Group 97"/>
                <p:cNvGrpSpPr>
                  <a:grpSpLocks/>
                </p:cNvGrpSpPr>
                <p:nvPr/>
              </p:nvGrpSpPr>
              <p:grpSpPr bwMode="auto">
                <a:xfrm>
                  <a:off x="921" y="2635"/>
                  <a:ext cx="277" cy="38"/>
                  <a:chOff x="921" y="2635"/>
                  <a:chExt cx="277" cy="38"/>
                </a:xfrm>
              </p:grpSpPr>
              <p:sp>
                <p:nvSpPr>
                  <p:cNvPr id="175" name="Freeform 9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6" name="Freeform 9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77" name="Rectangle 10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sp>
          <p:nvSpPr>
            <p:cNvPr id="124" name="Rectangle 102"/>
            <p:cNvSpPr>
              <a:spLocks noChangeArrowheads="1"/>
            </p:cNvSpPr>
            <p:nvPr/>
          </p:nvSpPr>
          <p:spPr bwMode="auto">
            <a:xfrm>
              <a:off x="1562225" y="2609528"/>
              <a:ext cx="1276350" cy="715962"/>
            </a:xfrm>
            <a:prstGeom prst="rect">
              <a:avLst/>
            </a:prstGeom>
            <a:solidFill>
              <a:srgbClr val="990099"/>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46" b="0" i="1"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E</a:t>
              </a:r>
              <a:r>
                <a:rPr kumimoji="1" lang="en-US" altLang="zh-CN"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 </a:t>
              </a: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加密算法</a:t>
              </a:r>
            </a:p>
          </p:txBody>
        </p:sp>
        <p:sp>
          <p:nvSpPr>
            <p:cNvPr id="125" name="Rectangle 103"/>
            <p:cNvSpPr>
              <a:spLocks noChangeArrowheads="1"/>
            </p:cNvSpPr>
            <p:nvPr/>
          </p:nvSpPr>
          <p:spPr bwMode="auto">
            <a:xfrm>
              <a:off x="7086725" y="2609528"/>
              <a:ext cx="1277937" cy="715962"/>
            </a:xfrm>
            <a:prstGeom prst="rect">
              <a:avLst/>
            </a:prstGeom>
            <a:solidFill>
              <a:srgbClr val="4B7000"/>
            </a:solidFill>
            <a:ln w="12700" algn="ctr">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46" b="0" i="1"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D </a:t>
              </a: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运算</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46" b="0" i="0" u="none" strike="noStrike" kern="0" cap="none" spc="0" normalizeH="0" baseline="0" noProof="0" dirty="0">
                  <a:ln>
                    <a:noFill/>
                  </a:ln>
                  <a:solidFill>
                    <a:srgbClr val="FFFFFF"/>
                  </a:solidFill>
                  <a:effectLst/>
                  <a:uLnTx/>
                  <a:uFillTx/>
                  <a:latin typeface="Calibri" panose="020F0502020204030204" pitchFamily="34" charset="0"/>
                  <a:ea typeface="华文楷体" panose="02010600040101010101" pitchFamily="2" charset="-122"/>
                </a:rPr>
                <a:t>解密算法</a:t>
              </a:r>
            </a:p>
          </p:txBody>
        </p:sp>
        <p:grpSp>
          <p:nvGrpSpPr>
            <p:cNvPr id="126" name="Group 104"/>
            <p:cNvGrpSpPr>
              <a:grpSpLocks/>
            </p:cNvGrpSpPr>
            <p:nvPr/>
          </p:nvGrpSpPr>
          <p:grpSpPr bwMode="auto">
            <a:xfrm>
              <a:off x="8583737" y="2131690"/>
              <a:ext cx="574675" cy="620713"/>
              <a:chOff x="921" y="2412"/>
              <a:chExt cx="284" cy="265"/>
            </a:xfrm>
          </p:grpSpPr>
          <p:grpSp>
            <p:nvGrpSpPr>
              <p:cNvPr id="138" name="Group 105"/>
              <p:cNvGrpSpPr>
                <a:grpSpLocks/>
              </p:cNvGrpSpPr>
              <p:nvPr/>
            </p:nvGrpSpPr>
            <p:grpSpPr bwMode="auto">
              <a:xfrm>
                <a:off x="928" y="2417"/>
                <a:ext cx="277" cy="260"/>
                <a:chOff x="928" y="2417"/>
                <a:chExt cx="277" cy="260"/>
              </a:xfrm>
            </p:grpSpPr>
            <p:sp>
              <p:nvSpPr>
                <p:cNvPr id="152" name="Freeform 106"/>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3" name="Freeform 107"/>
                <p:cNvSpPr>
                  <a:spLocks/>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Lst>
                  <a:ahLst/>
                  <a:cxnLst>
                    <a:cxn ang="0">
                      <a:pos x="T0" y="T1"/>
                    </a:cxn>
                    <a:cxn ang="0">
                      <a:pos x="T2" y="T3"/>
                    </a:cxn>
                    <a:cxn ang="0">
                      <a:pos x="T4" y="T5"/>
                    </a:cxn>
                    <a:cxn ang="0">
                      <a:pos x="T6" y="T7"/>
                    </a:cxn>
                    <a:cxn ang="0">
                      <a:pos x="T8" y="T9"/>
                    </a:cxn>
                  </a:cxnLst>
                  <a:rect l="0" t="0" r="r" b="b"/>
                  <a:pathLst>
                    <a:path w="262" h="25">
                      <a:moveTo>
                        <a:pt x="0" y="25"/>
                      </a:moveTo>
                      <a:lnTo>
                        <a:pt x="31" y="0"/>
                      </a:lnTo>
                      <a:lnTo>
                        <a:pt x="231" y="0"/>
                      </a:lnTo>
                      <a:lnTo>
                        <a:pt x="262" y="25"/>
                      </a:lnTo>
                      <a:lnTo>
                        <a:pt x="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4" name="Freeform 108"/>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5" name="Freeform 109"/>
                <p:cNvSpPr>
                  <a:spLocks/>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Lst>
                  <a:ahLst/>
                  <a:cxnLst>
                    <a:cxn ang="0">
                      <a:pos x="T0" y="T1"/>
                    </a:cxn>
                    <a:cxn ang="0">
                      <a:pos x="T2" y="T3"/>
                    </a:cxn>
                    <a:cxn ang="0">
                      <a:pos x="T4" y="T5"/>
                    </a:cxn>
                    <a:cxn ang="0">
                      <a:pos x="T6" y="T7"/>
                    </a:cxn>
                    <a:cxn ang="0">
                      <a:pos x="T8" y="T9"/>
                    </a:cxn>
                  </a:cxnLst>
                  <a:rect l="0" t="0" r="r" b="b"/>
                  <a:pathLst>
                    <a:path w="185" h="17">
                      <a:moveTo>
                        <a:pt x="0" y="17"/>
                      </a:moveTo>
                      <a:lnTo>
                        <a:pt x="23" y="0"/>
                      </a:lnTo>
                      <a:lnTo>
                        <a:pt x="163" y="0"/>
                      </a:lnTo>
                      <a:lnTo>
                        <a:pt x="185" y="17"/>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6" name="Rectangle 110"/>
                <p:cNvSpPr>
                  <a:spLocks noChangeArrowheads="1"/>
                </p:cNvSpPr>
                <p:nvPr/>
              </p:nvSpPr>
              <p:spPr bwMode="auto">
                <a:xfrm>
                  <a:off x="974" y="2434"/>
                  <a:ext cx="185" cy="13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7" name="Rectangle 111"/>
                <p:cNvSpPr>
                  <a:spLocks noChangeArrowheads="1"/>
                </p:cNvSpPr>
                <p:nvPr/>
              </p:nvSpPr>
              <p:spPr bwMode="auto">
                <a:xfrm>
                  <a:off x="937" y="2576"/>
                  <a:ext cx="260" cy="5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8" name="Rectangle 112"/>
                <p:cNvSpPr>
                  <a:spLocks noChangeArrowheads="1"/>
                </p:cNvSpPr>
                <p:nvPr/>
              </p:nvSpPr>
              <p:spPr bwMode="auto">
                <a:xfrm>
                  <a:off x="992" y="2450"/>
                  <a:ext cx="150" cy="1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9" name="Line 113"/>
                <p:cNvSpPr>
                  <a:spLocks noChangeShapeType="1"/>
                </p:cNvSpPr>
                <p:nvPr/>
              </p:nvSpPr>
              <p:spPr bwMode="auto">
                <a:xfrm flipH="1">
                  <a:off x="1115" y="2598"/>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60" name="Group 114"/>
                <p:cNvGrpSpPr>
                  <a:grpSpLocks/>
                </p:cNvGrpSpPr>
                <p:nvPr/>
              </p:nvGrpSpPr>
              <p:grpSpPr bwMode="auto">
                <a:xfrm>
                  <a:off x="928" y="2639"/>
                  <a:ext cx="277" cy="38"/>
                  <a:chOff x="928" y="2639"/>
                  <a:chExt cx="277" cy="38"/>
                </a:xfrm>
              </p:grpSpPr>
              <p:sp>
                <p:nvSpPr>
                  <p:cNvPr id="161" name="Freeform 115"/>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2" name="Freeform 116"/>
                  <p:cNvSpPr>
                    <a:spLocks/>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Lst>
                    <a:ahLst/>
                    <a:cxnLst>
                      <a:cxn ang="0">
                        <a:pos x="T0" y="T1"/>
                      </a:cxn>
                      <a:cxn ang="0">
                        <a:pos x="T2" y="T3"/>
                      </a:cxn>
                      <a:cxn ang="0">
                        <a:pos x="T4" y="T5"/>
                      </a:cxn>
                      <a:cxn ang="0">
                        <a:pos x="T6" y="T7"/>
                      </a:cxn>
                      <a:cxn ang="0">
                        <a:pos x="T8" y="T9"/>
                      </a:cxn>
                    </a:cxnLst>
                    <a:rect l="0" t="0" r="r" b="b"/>
                    <a:pathLst>
                      <a:path w="277" h="29">
                        <a:moveTo>
                          <a:pt x="0" y="29"/>
                        </a:moveTo>
                        <a:lnTo>
                          <a:pt x="33" y="0"/>
                        </a:lnTo>
                        <a:lnTo>
                          <a:pt x="245" y="0"/>
                        </a:lnTo>
                        <a:lnTo>
                          <a:pt x="277" y="29"/>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63" name="Rectangle 117"/>
                  <p:cNvSpPr>
                    <a:spLocks noChangeArrowheads="1"/>
                  </p:cNvSpPr>
                  <p:nvPr/>
                </p:nvSpPr>
                <p:spPr bwMode="auto">
                  <a:xfrm>
                    <a:off x="930" y="2666"/>
                    <a:ext cx="274"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nvGrpSpPr>
              <p:cNvPr id="139" name="Group 118"/>
              <p:cNvGrpSpPr>
                <a:grpSpLocks/>
              </p:cNvGrpSpPr>
              <p:nvPr/>
            </p:nvGrpSpPr>
            <p:grpSpPr bwMode="auto">
              <a:xfrm>
                <a:off x="921" y="2412"/>
                <a:ext cx="277" cy="261"/>
                <a:chOff x="921" y="2412"/>
                <a:chExt cx="277" cy="261"/>
              </a:xfrm>
            </p:grpSpPr>
            <p:sp>
              <p:nvSpPr>
                <p:cNvPr id="140" name="Freeform 119"/>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1" name="Freeform 120"/>
                <p:cNvSpPr>
                  <a:spLocks/>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Lst>
                  <a:ahLst/>
                  <a:cxnLst>
                    <a:cxn ang="0">
                      <a:pos x="T0" y="T1"/>
                    </a:cxn>
                    <a:cxn ang="0">
                      <a:pos x="T2" y="T3"/>
                    </a:cxn>
                    <a:cxn ang="0">
                      <a:pos x="T4" y="T5"/>
                    </a:cxn>
                    <a:cxn ang="0">
                      <a:pos x="T6" y="T7"/>
                    </a:cxn>
                    <a:cxn ang="0">
                      <a:pos x="T8" y="T9"/>
                    </a:cxn>
                  </a:cxnLst>
                  <a:rect l="0" t="0" r="r" b="b"/>
                  <a:pathLst>
                    <a:path w="262" h="26">
                      <a:moveTo>
                        <a:pt x="0" y="26"/>
                      </a:moveTo>
                      <a:lnTo>
                        <a:pt x="31" y="0"/>
                      </a:lnTo>
                      <a:lnTo>
                        <a:pt x="231" y="0"/>
                      </a:lnTo>
                      <a:lnTo>
                        <a:pt x="262"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2" name="Freeform 121"/>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3" name="Freeform 122"/>
                <p:cNvSpPr>
                  <a:spLocks/>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Lst>
                  <a:ahLst/>
                  <a:cxnLst>
                    <a:cxn ang="0">
                      <a:pos x="T0" y="T1"/>
                    </a:cxn>
                    <a:cxn ang="0">
                      <a:pos x="T2" y="T3"/>
                    </a:cxn>
                    <a:cxn ang="0">
                      <a:pos x="T4" y="T5"/>
                    </a:cxn>
                    <a:cxn ang="0">
                      <a:pos x="T6" y="T7"/>
                    </a:cxn>
                    <a:cxn ang="0">
                      <a:pos x="T8" y="T9"/>
                    </a:cxn>
                  </a:cxnLst>
                  <a:rect l="0" t="0" r="r" b="b"/>
                  <a:pathLst>
                    <a:path w="184" h="17">
                      <a:moveTo>
                        <a:pt x="0" y="17"/>
                      </a:moveTo>
                      <a:lnTo>
                        <a:pt x="22" y="0"/>
                      </a:lnTo>
                      <a:lnTo>
                        <a:pt x="162" y="0"/>
                      </a:lnTo>
                      <a:lnTo>
                        <a:pt x="184" y="17"/>
                      </a:lnTo>
                      <a:lnTo>
                        <a:pt x="0" y="1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4" name="Rectangle 123"/>
                <p:cNvSpPr>
                  <a:spLocks noChangeArrowheads="1"/>
                </p:cNvSpPr>
                <p:nvPr/>
              </p:nvSpPr>
              <p:spPr bwMode="auto">
                <a:xfrm>
                  <a:off x="968" y="2429"/>
                  <a:ext cx="184" cy="13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5" name="Rectangle 124"/>
                <p:cNvSpPr>
                  <a:spLocks noChangeArrowheads="1"/>
                </p:cNvSpPr>
                <p:nvPr/>
              </p:nvSpPr>
              <p:spPr bwMode="auto">
                <a:xfrm>
                  <a:off x="930" y="2571"/>
                  <a:ext cx="260" cy="59"/>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6" name="Rectangle 125"/>
                <p:cNvSpPr>
                  <a:spLocks noChangeArrowheads="1"/>
                </p:cNvSpPr>
                <p:nvPr/>
              </p:nvSpPr>
              <p:spPr bwMode="auto">
                <a:xfrm>
                  <a:off x="985" y="2445"/>
                  <a:ext cx="150" cy="1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47" name="Line 126"/>
                <p:cNvSpPr>
                  <a:spLocks noChangeShapeType="1"/>
                </p:cNvSpPr>
                <p:nvPr/>
              </p:nvSpPr>
              <p:spPr bwMode="auto">
                <a:xfrm flipH="1">
                  <a:off x="1108" y="2593"/>
                  <a:ext cx="61"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nvGrpSpPr>
                <p:cNvPr id="148" name="Group 127"/>
                <p:cNvGrpSpPr>
                  <a:grpSpLocks/>
                </p:cNvGrpSpPr>
                <p:nvPr/>
              </p:nvGrpSpPr>
              <p:grpSpPr bwMode="auto">
                <a:xfrm>
                  <a:off x="921" y="2635"/>
                  <a:ext cx="277" cy="38"/>
                  <a:chOff x="921" y="2635"/>
                  <a:chExt cx="277" cy="38"/>
                </a:xfrm>
              </p:grpSpPr>
              <p:sp>
                <p:nvSpPr>
                  <p:cNvPr id="149" name="Freeform 128"/>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0" name="Freeform 129"/>
                  <p:cNvSpPr>
                    <a:spLocks/>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Lst>
                    <a:ahLst/>
                    <a:cxnLst>
                      <a:cxn ang="0">
                        <a:pos x="T0" y="T1"/>
                      </a:cxn>
                      <a:cxn ang="0">
                        <a:pos x="T2" y="T3"/>
                      </a:cxn>
                      <a:cxn ang="0">
                        <a:pos x="T4" y="T5"/>
                      </a:cxn>
                      <a:cxn ang="0">
                        <a:pos x="T6" y="T7"/>
                      </a:cxn>
                      <a:cxn ang="0">
                        <a:pos x="T8" y="T9"/>
                      </a:cxn>
                    </a:cxnLst>
                    <a:rect l="0" t="0" r="r" b="b"/>
                    <a:pathLst>
                      <a:path w="277" h="28">
                        <a:moveTo>
                          <a:pt x="0" y="28"/>
                        </a:moveTo>
                        <a:lnTo>
                          <a:pt x="33" y="0"/>
                        </a:lnTo>
                        <a:lnTo>
                          <a:pt x="245" y="0"/>
                        </a:lnTo>
                        <a:lnTo>
                          <a:pt x="277" y="28"/>
                        </a:lnTo>
                        <a:lnTo>
                          <a:pt x="0" y="28"/>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51" name="Rectangle 130"/>
                  <p:cNvSpPr>
                    <a:spLocks noChangeArrowheads="1"/>
                  </p:cNvSpPr>
                  <p:nvPr/>
                </p:nvSpPr>
                <p:spPr bwMode="auto">
                  <a:xfrm>
                    <a:off x="923" y="2662"/>
                    <a:ext cx="274" cy="11"/>
                  </a:xfrm>
                  <a:prstGeom prst="rect">
                    <a:avLst/>
                  </a:prstGeom>
                  <a:solidFill>
                    <a:srgbClr val="BA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grpSp>
          </p:grpSp>
        </p:grpSp>
        <p:sp>
          <p:nvSpPr>
            <p:cNvPr id="127" name="Text Box 131"/>
            <p:cNvSpPr txBox="1">
              <a:spLocks noChangeArrowheads="1"/>
            </p:cNvSpPr>
            <p:nvPr/>
          </p:nvSpPr>
          <p:spPr bwMode="auto">
            <a:xfrm>
              <a:off x="4448944" y="2787154"/>
              <a:ext cx="1127392"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215" b="0" i="0" u="none" strike="noStrike" kern="0" cap="none" spc="0" normalizeH="0" baseline="0" noProof="0" dirty="0">
                  <a:ln>
                    <a:noFill/>
                  </a:ln>
                  <a:solidFill>
                    <a:srgbClr val="000099"/>
                  </a:solidFill>
                  <a:effectLst/>
                  <a:uLnTx/>
                  <a:uFillTx/>
                  <a:latin typeface="Calibri" panose="020F0502020204030204" pitchFamily="34" charset="0"/>
                  <a:ea typeface="华文楷体" panose="02010600040101010101" pitchFamily="2" charset="-122"/>
                </a:rPr>
                <a:t>互联网</a:t>
              </a:r>
            </a:p>
          </p:txBody>
        </p:sp>
        <p:pic>
          <p:nvPicPr>
            <p:cNvPr id="128" name="Picture 13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flipV="1">
              <a:off x="7324972" y="3640732"/>
              <a:ext cx="503238" cy="2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29" name="Line 101"/>
            <p:cNvSpPr>
              <a:spLocks noChangeShapeType="1"/>
            </p:cNvSpPr>
            <p:nvPr/>
          </p:nvSpPr>
          <p:spPr bwMode="auto">
            <a:xfrm rot="16200000">
              <a:off x="4548312" y="2309490"/>
              <a:ext cx="977900" cy="0"/>
            </a:xfrm>
            <a:prstGeom prst="line">
              <a:avLst/>
            </a:prstGeom>
            <a:noFill/>
            <a:ln w="57150">
              <a:solidFill>
                <a:srgbClr val="FF0000"/>
              </a:solidFill>
              <a:prstDash val="sysDot"/>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0" name="Freeform 20"/>
            <p:cNvSpPr>
              <a:spLocks/>
            </p:cNvSpPr>
            <p:nvPr/>
          </p:nvSpPr>
          <p:spPr bwMode="auto">
            <a:xfrm>
              <a:off x="5653112" y="3361754"/>
              <a:ext cx="2108200" cy="765175"/>
            </a:xfrm>
            <a:custGeom>
              <a:avLst/>
              <a:gdLst>
                <a:gd name="T0" fmla="*/ 0 w 1056"/>
                <a:gd name="T1" fmla="*/ 384 h 384"/>
                <a:gd name="T2" fmla="*/ 1056 w 1056"/>
                <a:gd name="T3" fmla="*/ 384 h 384"/>
                <a:gd name="T4" fmla="*/ 1056 w 1056"/>
                <a:gd name="T5" fmla="*/ 0 h 384"/>
              </a:gdLst>
              <a:ahLst/>
              <a:cxnLst>
                <a:cxn ang="0">
                  <a:pos x="T0" y="T1"/>
                </a:cxn>
                <a:cxn ang="0">
                  <a:pos x="T2" y="T3"/>
                </a:cxn>
                <a:cxn ang="0">
                  <a:pos x="T4" y="T5"/>
                </a:cxn>
              </a:cxnLst>
              <a:rect l="0" t="0" r="r" b="b"/>
              <a:pathLst>
                <a:path w="1056" h="384">
                  <a:moveTo>
                    <a:pt x="0" y="384"/>
                  </a:moveTo>
                  <a:lnTo>
                    <a:pt x="1056" y="384"/>
                  </a:lnTo>
                  <a:lnTo>
                    <a:pt x="1056" y="0"/>
                  </a:lnTo>
                </a:path>
              </a:pathLst>
            </a:custGeom>
            <a:noFill/>
            <a:ln w="28575" cmpd="sng">
              <a:solidFill>
                <a:srgbClr val="C00000"/>
              </a:solidFill>
              <a:round/>
              <a:headEnd type="none" w="sm"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1" name="AutoShape 21"/>
            <p:cNvSpPr>
              <a:spLocks noChangeArrowheads="1"/>
            </p:cNvSpPr>
            <p:nvPr/>
          </p:nvSpPr>
          <p:spPr bwMode="auto">
            <a:xfrm rot="16200000">
              <a:off x="4798108" y="1956705"/>
              <a:ext cx="587375" cy="4330924"/>
            </a:xfrm>
            <a:prstGeom prst="can">
              <a:avLst>
                <a:gd name="adj" fmla="val 41409"/>
              </a:avLst>
            </a:prstGeom>
            <a:gradFill rotWithShape="1">
              <a:gsLst>
                <a:gs pos="0">
                  <a:srgbClr val="333399"/>
                </a:gs>
                <a:gs pos="50000">
                  <a:srgbClr val="66FFFF"/>
                </a:gs>
                <a:gs pos="100000">
                  <a:srgbClr val="333399"/>
                </a:gs>
              </a:gsLst>
              <a:lin ang="0" scaled="1"/>
            </a:gradFill>
            <a:ln>
              <a:noFill/>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2" name="Line 28"/>
            <p:cNvSpPr>
              <a:spLocks noChangeShapeType="1"/>
            </p:cNvSpPr>
            <p:nvPr/>
          </p:nvSpPr>
          <p:spPr bwMode="auto">
            <a:xfrm rot="16200000">
              <a:off x="1626171" y="4001517"/>
              <a:ext cx="1277938" cy="0"/>
            </a:xfrm>
            <a:prstGeom prst="line">
              <a:avLst/>
            </a:prstGeom>
            <a:noFill/>
            <a:ln w="28575">
              <a:solidFill>
                <a:srgbClr val="C0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3" name="Text Box 29"/>
            <p:cNvSpPr txBox="1">
              <a:spLocks noChangeArrowheads="1"/>
            </p:cNvSpPr>
            <p:nvPr/>
          </p:nvSpPr>
          <p:spPr bwMode="auto">
            <a:xfrm>
              <a:off x="397670" y="3450456"/>
              <a:ext cx="1865090"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加密密钥 </a:t>
              </a:r>
              <a:r>
                <a:rPr kumimoji="1" lang="en-US" altLang="zh-CN"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K</a:t>
              </a:r>
              <a:r>
                <a:rPr kumimoji="1" lang="en-US" altLang="zh-CN" sz="2215" b="0" i="0" u="none" strike="noStrike" kern="0" cap="none" spc="0" normalizeH="0" baseline="-25000" noProof="0" dirty="0">
                  <a:ln>
                    <a:noFill/>
                  </a:ln>
                  <a:solidFill>
                    <a:srgbClr val="000000"/>
                  </a:solidFill>
                  <a:effectLst/>
                  <a:uLnTx/>
                  <a:uFillTx/>
                  <a:latin typeface="Calibri" panose="020F0502020204030204" pitchFamily="34" charset="0"/>
                  <a:ea typeface="华文楷体" panose="02010600040101010101" pitchFamily="2" charset="-122"/>
                </a:rPr>
                <a:t>E</a:t>
              </a:r>
            </a:p>
          </p:txBody>
        </p:sp>
        <p:sp>
          <p:nvSpPr>
            <p:cNvPr id="134" name="Text Box 30"/>
            <p:cNvSpPr txBox="1">
              <a:spLocks noChangeArrowheads="1"/>
            </p:cNvSpPr>
            <p:nvPr/>
          </p:nvSpPr>
          <p:spPr bwMode="auto">
            <a:xfrm>
              <a:off x="7819702" y="3475855"/>
              <a:ext cx="2101850"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解密密钥 </a:t>
              </a:r>
              <a:r>
                <a:rPr kumimoji="1" lang="en-US" altLang="zh-CN" sz="2215" b="0" i="0" u="none" strike="noStrike" kern="0" cap="none" spc="0" normalizeH="0" baseline="0" noProof="0" dirty="0">
                  <a:ln>
                    <a:noFill/>
                  </a:ln>
                  <a:solidFill>
                    <a:srgbClr val="000000"/>
                  </a:solidFill>
                  <a:effectLst/>
                  <a:uLnTx/>
                  <a:uFillTx/>
                  <a:latin typeface="Calibri" panose="020F0502020204030204" pitchFamily="34" charset="0"/>
                  <a:ea typeface="华文楷体" panose="02010600040101010101" pitchFamily="2" charset="-122"/>
                </a:rPr>
                <a:t>K</a:t>
              </a:r>
              <a:r>
                <a:rPr kumimoji="1" lang="en-US" altLang="zh-CN" sz="2215" b="0" i="0" u="none" strike="noStrike" kern="0" cap="none" spc="0" normalizeH="0" baseline="-25000" noProof="0" dirty="0">
                  <a:ln>
                    <a:noFill/>
                  </a:ln>
                  <a:solidFill>
                    <a:srgbClr val="000000"/>
                  </a:solidFill>
                  <a:effectLst/>
                  <a:uLnTx/>
                  <a:uFillTx/>
                  <a:latin typeface="Calibri" panose="020F0502020204030204" pitchFamily="34" charset="0"/>
                  <a:ea typeface="华文楷体" panose="02010600040101010101" pitchFamily="2" charset="-122"/>
                </a:rPr>
                <a:t>D</a:t>
              </a:r>
            </a:p>
          </p:txBody>
        </p:sp>
        <p:sp>
          <p:nvSpPr>
            <p:cNvPr id="135" name="Rectangle 46"/>
            <p:cNvSpPr>
              <a:spLocks noChangeArrowheads="1"/>
            </p:cNvSpPr>
            <p:nvPr/>
          </p:nvSpPr>
          <p:spPr bwMode="auto">
            <a:xfrm>
              <a:off x="1713484" y="4517454"/>
              <a:ext cx="1233488" cy="482600"/>
            </a:xfrm>
            <a:prstGeom prst="rect">
              <a:avLst/>
            </a:prstGeom>
            <a:solidFill>
              <a:srgbClr val="CCECFF"/>
            </a:solidFill>
            <a:ln w="12700">
              <a:solidFill>
                <a:srgbClr val="666699"/>
              </a:solidFill>
              <a:miter lim="800000"/>
              <a:headEnd/>
              <a:tailEnd/>
            </a:ln>
            <a:effectLst>
              <a:outerShdw dist="35921" dir="2700000" algn="ctr" rotWithShape="0">
                <a:srgbClr val="FFCC00"/>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a:ln>
                    <a:noFill/>
                  </a:ln>
                  <a:solidFill>
                    <a:srgbClr val="000000"/>
                  </a:solidFill>
                  <a:effectLst/>
                  <a:uLnTx/>
                  <a:uFillTx/>
                  <a:latin typeface="Calibri" panose="020F0502020204030204" pitchFamily="34" charset="0"/>
                  <a:ea typeface="华文楷体" panose="02010600040101010101" pitchFamily="2" charset="-122"/>
                </a:rPr>
                <a:t>密钥源</a:t>
              </a:r>
            </a:p>
          </p:txBody>
        </p:sp>
        <p:sp>
          <p:nvSpPr>
            <p:cNvPr id="136" name="Line 47"/>
            <p:cNvSpPr>
              <a:spLocks noChangeShapeType="1"/>
            </p:cNvSpPr>
            <p:nvPr/>
          </p:nvSpPr>
          <p:spPr bwMode="auto">
            <a:xfrm>
              <a:off x="2262759" y="4126930"/>
              <a:ext cx="908397" cy="0"/>
            </a:xfrm>
            <a:prstGeom prst="line">
              <a:avLst/>
            </a:prstGeom>
            <a:noFill/>
            <a:ln w="28575">
              <a:solidFill>
                <a:srgbClr val="000000"/>
              </a:solidFill>
              <a:round/>
              <a:headEnd type="none" w="sm" len="me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662" b="0" i="0" u="none" strike="noStrike" kern="0" cap="none" spc="0" normalizeH="0" baseline="0" noProof="0">
                <a:ln>
                  <a:noFill/>
                </a:ln>
                <a:solidFill>
                  <a:srgbClr val="000099"/>
                </a:solidFill>
                <a:effectLst/>
                <a:uLnTx/>
                <a:uFillTx/>
                <a:latin typeface="Calibri" panose="020F0502020204030204" pitchFamily="34" charset="0"/>
                <a:ea typeface="华文楷体" panose="02010600040101010101" pitchFamily="2" charset="-122"/>
              </a:endParaRPr>
            </a:p>
          </p:txBody>
        </p:sp>
        <p:sp>
          <p:nvSpPr>
            <p:cNvPr id="137" name="Text Box 48"/>
            <p:cNvSpPr txBox="1">
              <a:spLocks noChangeArrowheads="1"/>
            </p:cNvSpPr>
            <p:nvPr/>
          </p:nvSpPr>
          <p:spPr bwMode="auto">
            <a:xfrm>
              <a:off x="4250896" y="3903439"/>
              <a:ext cx="1436504" cy="469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15" b="0" i="0" u="none" strike="noStrike" kern="0" cap="none" spc="0" normalizeH="0" baseline="0" noProof="0" dirty="0">
                  <a:ln>
                    <a:noFill/>
                  </a:ln>
                  <a:solidFill>
                    <a:srgbClr val="C00000"/>
                  </a:solidFill>
                  <a:effectLst/>
                  <a:uLnTx/>
                  <a:uFillTx/>
                  <a:latin typeface="Calibri" panose="020F0502020204030204" pitchFamily="34" charset="0"/>
                  <a:ea typeface="华文楷体" panose="02010600040101010101" pitchFamily="2" charset="-122"/>
                </a:rPr>
                <a:t>安全信道</a:t>
              </a:r>
            </a:p>
          </p:txBody>
        </p:sp>
      </p:grpSp>
      <p:sp>
        <p:nvSpPr>
          <p:cNvPr id="190" name="Text Box 30"/>
          <p:cNvSpPr txBox="1">
            <a:spLocks noChangeArrowheads="1"/>
          </p:cNvSpPr>
          <p:nvPr/>
        </p:nvSpPr>
        <p:spPr bwMode="auto">
          <a:xfrm>
            <a:off x="4546830" y="6014557"/>
            <a:ext cx="413997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800" b="0" i="0" u="none" strike="noStrike" kern="0" cap="none" spc="0" normalizeH="0" baseline="0" noProof="0" dirty="0">
                <a:ln>
                  <a:noFill/>
                </a:ln>
                <a:solidFill>
                  <a:srgbClr val="FF0000"/>
                </a:solidFill>
                <a:effectLst/>
                <a:uLnTx/>
                <a:uFillTx/>
                <a:latin typeface="Calibri" panose="020F0502020204030204" pitchFamily="34" charset="0"/>
                <a:ea typeface="华文楷体" panose="02010600040101010101" pitchFamily="2" charset="-122"/>
              </a:rPr>
              <a:t>机密性？完整性？</a:t>
            </a:r>
            <a:endParaRPr kumimoji="1" lang="en-US" altLang="zh-CN" sz="2215" b="0" i="0" u="none" strike="noStrike" kern="0" cap="none" spc="0" normalizeH="0" baseline="-25000" noProof="0" dirty="0">
              <a:ln>
                <a:noFill/>
              </a:ln>
              <a:solidFill>
                <a:srgbClr val="FF0000"/>
              </a:solidFill>
              <a:effectLst/>
              <a:uLnTx/>
              <a:uFillTx/>
              <a:latin typeface="Calibri" panose="020F0502020204030204" pitchFamily="34" charset="0"/>
              <a:ea typeface="华文楷体" panose="02010600040101010101" pitchFamily="2" charset="-122"/>
            </a:endParaRPr>
          </a:p>
        </p:txBody>
      </p:sp>
    </p:spTree>
    <p:custDataLst>
      <p:tags r:id="rId2"/>
    </p:custDataLst>
    <p:extLst>
      <p:ext uri="{BB962C8B-B14F-4D97-AF65-F5344CB8AC3E}">
        <p14:creationId xmlns:p14="http://schemas.microsoft.com/office/powerpoint/2010/main" val="241485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Lst>
  </p:timing>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1A7A0873-376A-4A4E-91BA-7081C35D808C}" type="slidenum">
              <a:rPr lang="zh-CN" altLang="en-US" smtClean="0"/>
              <a:pPr/>
              <a:t>17</a:t>
            </a:fld>
            <a:endParaRPr lang="zh-CN" altLang="en-US" dirty="0"/>
          </a:p>
        </p:txBody>
      </p:sp>
      <p:sp>
        <p:nvSpPr>
          <p:cNvPr id="5" name="标题 1">
            <a:extLst>
              <a:ext uri="{FF2B5EF4-FFF2-40B4-BE49-F238E27FC236}">
                <a16:creationId xmlns:a16="http://schemas.microsoft.com/office/drawing/2014/main" id="{EE704E2A-200F-4FD4-82DE-C9E7CB5B3130}"/>
              </a:ext>
            </a:extLst>
          </p:cNvPr>
          <p:cNvSpPr>
            <a:spLocks noGrp="1"/>
          </p:cNvSpPr>
          <p:nvPr>
            <p:ph type="title"/>
          </p:nvPr>
        </p:nvSpPr>
        <p:spPr>
          <a:xfrm>
            <a:off x="2575927" y="3107840"/>
            <a:ext cx="4800533" cy="855663"/>
          </a:xfrm>
        </p:spPr>
        <p:txBody>
          <a:bodyPr tIns="72000" bIns="72000" anchor="ctr" anchorCtr="0">
            <a:noAutofit/>
          </a:bodyPr>
          <a:lstStyle/>
          <a:p>
            <a:pPr algn="ctr"/>
            <a:r>
              <a:rPr lang="zh-CN" altLang="en-US" sz="6600" dirty="0" smtClean="0">
                <a:solidFill>
                  <a:srgbClr val="0000CC"/>
                </a:solidFill>
                <a:latin typeface="+mn-ea"/>
                <a:ea typeface="+mn-ea"/>
              </a:rPr>
              <a:t>休息！！！</a:t>
            </a:r>
            <a:endParaRPr lang="zh-CN" altLang="en-US" sz="6600" b="1" dirty="0">
              <a:solidFill>
                <a:srgbClr val="0000CC"/>
              </a:solidFill>
              <a:latin typeface="+mn-ea"/>
              <a:ea typeface="+mn-ea"/>
            </a:endParaRPr>
          </a:p>
        </p:txBody>
      </p:sp>
    </p:spTree>
    <p:extLst>
      <p:ext uri="{BB962C8B-B14F-4D97-AF65-F5344CB8AC3E}">
        <p14:creationId xmlns:p14="http://schemas.microsoft.com/office/powerpoint/2010/main" val="32560249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提纲</a:t>
            </a:r>
          </a:p>
        </p:txBody>
      </p:sp>
      <p:sp>
        <p:nvSpPr>
          <p:cNvPr id="3" name="内容占位符 2"/>
          <p:cNvSpPr>
            <a:spLocks noGrp="1"/>
          </p:cNvSpPr>
          <p:nvPr>
            <p:ph idx="1"/>
          </p:nvPr>
        </p:nvSpPr>
        <p:spPr>
          <a:xfrm>
            <a:off x="457200" y="1444978"/>
            <a:ext cx="8229600" cy="5021136"/>
          </a:xfrm>
        </p:spPr>
        <p:txBody>
          <a:bodyPr/>
          <a:lstStyle/>
          <a:p>
            <a:r>
              <a:rPr lang="en-US" altLang="zh-CN"/>
              <a:t>7.1  </a:t>
            </a:r>
            <a:r>
              <a:rPr lang="zh-CN" altLang="en-US" dirty="0"/>
              <a:t>网络安全问题概述</a:t>
            </a:r>
          </a:p>
          <a:p>
            <a:r>
              <a:rPr lang="en-US" altLang="zh-CN"/>
              <a:t>7.2  </a:t>
            </a:r>
            <a:r>
              <a:rPr lang="zh-CN" altLang="en-US" dirty="0"/>
              <a:t>加密体制</a:t>
            </a:r>
          </a:p>
          <a:p>
            <a:r>
              <a:rPr lang="en-US" altLang="zh-CN"/>
              <a:t>7.3  </a:t>
            </a:r>
            <a:r>
              <a:rPr lang="zh-CN" altLang="en-US" dirty="0"/>
              <a:t>数字签名</a:t>
            </a:r>
          </a:p>
          <a:p>
            <a:r>
              <a:rPr lang="en-US" altLang="zh-CN"/>
              <a:t>7.4  </a:t>
            </a:r>
            <a:r>
              <a:rPr lang="zh-CN" altLang="en-US" dirty="0"/>
              <a:t>认证</a:t>
            </a:r>
          </a:p>
          <a:p>
            <a:r>
              <a:rPr lang="en-US" altLang="zh-CN"/>
              <a:t>7.5  </a:t>
            </a:r>
            <a:r>
              <a:rPr lang="zh-CN" altLang="en-US" dirty="0"/>
              <a:t>密钥分配</a:t>
            </a:r>
          </a:p>
          <a:p>
            <a:r>
              <a:rPr lang="en-US" altLang="zh-CN"/>
              <a:t>7.6  </a:t>
            </a:r>
            <a:r>
              <a:rPr lang="zh-CN" altLang="en-US" dirty="0"/>
              <a:t>互联网使用的安全协议</a:t>
            </a:r>
          </a:p>
          <a:p>
            <a:r>
              <a:rPr lang="en-US" altLang="zh-CN"/>
              <a:t>7.7  </a:t>
            </a:r>
            <a:r>
              <a:rPr lang="zh-CN" altLang="en-US"/>
              <a:t>系统安全与安全防护思路的变化</a:t>
            </a:r>
            <a:endParaRPr lang="zh-CN" altLang="en-US" dirty="0"/>
          </a:p>
        </p:txBody>
      </p:sp>
      <p:sp>
        <p:nvSpPr>
          <p:cNvPr id="6" name="灯片编号占位符 5"/>
          <p:cNvSpPr>
            <a:spLocks noGrp="1"/>
          </p:cNvSpPr>
          <p:nvPr>
            <p:ph type="sldNum" sz="quarter" idx="11"/>
          </p:nvPr>
        </p:nvSpPr>
        <p:spPr/>
        <p:txBody>
          <a:bodyPr/>
          <a:lstStyle/>
          <a:p>
            <a:fld id="{1A7A0873-376A-4A4E-91BA-7081C35D808C}"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26688043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par>
                                <p:cTn id="7" presetID="9" presetClass="emph" presetSubtype="0" nodeType="withEffect">
                                  <p:stCondLst>
                                    <p:cond delay="0"/>
                                  </p:stCondLst>
                                  <p:iterate type="lt">
                                    <p:tmAbs val="0"/>
                                  </p:iterate>
                                  <p:childTnLst>
                                    <p:set>
                                      <p:cBhvr rctx="PPT">
                                        <p:cTn id="8" dur="indefinite"/>
                                        <p:tgtEl>
                                          <p:spTgt spid="3">
                                            <p:txEl>
                                              <p:pRg st="1" end="1"/>
                                            </p:txEl>
                                          </p:spTgt>
                                        </p:tgtEl>
                                        <p:attrNameLst>
                                          <p:attrName>style.opacity</p:attrName>
                                        </p:attrNameLst>
                                      </p:cBhvr>
                                      <p:to>
                                        <p:strVal val="0.25"/>
                                      </p:to>
                                    </p:set>
                                    <p:animEffect filter="image" prLst="opacity: 0.25">
                                      <p:cBhvr rctx="IE">
                                        <p:cTn id="9" dur="indefinite"/>
                                        <p:tgtEl>
                                          <p:spTgt spid="3">
                                            <p:txEl>
                                              <p:pRg st="1" end="1"/>
                                            </p:txEl>
                                          </p:spTgt>
                                        </p:tgtEl>
                                      </p:cBhvr>
                                    </p:animEffect>
                                  </p:childTnLst>
                                </p:cTn>
                              </p:par>
                              <p:par>
                                <p:cTn id="10" presetID="9" presetClass="emph" presetSubtype="0" nodeType="withEffect">
                                  <p:stCondLst>
                                    <p:cond delay="0"/>
                                  </p:stCondLst>
                                  <p:iterate type="lt">
                                    <p:tmAbs val="0"/>
                                  </p:iterate>
                                  <p:childTnLst>
                                    <p:set>
                                      <p:cBhvr rctx="PPT">
                                        <p:cTn id="11" dur="indefinite"/>
                                        <p:tgtEl>
                                          <p:spTgt spid="3">
                                            <p:txEl>
                                              <p:pRg st="2" end="2"/>
                                            </p:txEl>
                                          </p:spTgt>
                                        </p:tgtEl>
                                        <p:attrNameLst>
                                          <p:attrName>style.opacity</p:attrName>
                                        </p:attrNameLst>
                                      </p:cBhvr>
                                      <p:to>
                                        <p:strVal val="0.25"/>
                                      </p:to>
                                    </p:set>
                                    <p:animEffect filter="image" prLst="opacity: 0.25">
                                      <p:cBhvr rctx="IE">
                                        <p:cTn id="12" dur="indefinite"/>
                                        <p:tgtEl>
                                          <p:spTgt spid="3">
                                            <p:txEl>
                                              <p:pRg st="2" end="2"/>
                                            </p:txEl>
                                          </p:spTgt>
                                        </p:tgtEl>
                                      </p:cBhvr>
                                    </p:animEffect>
                                  </p:childTnLst>
                                </p:cTn>
                              </p:par>
                              <p:par>
                                <p:cTn id="13" presetID="9" presetClass="emph" presetSubtype="0" nodeType="withEffect">
                                  <p:stCondLst>
                                    <p:cond delay="0"/>
                                  </p:stCondLst>
                                  <p:iterate type="lt">
                                    <p:tmAbs val="0"/>
                                  </p:iterate>
                                  <p:childTnLst>
                                    <p:set>
                                      <p:cBhvr rctx="PPT">
                                        <p:cTn id="14" dur="indefinite"/>
                                        <p:tgtEl>
                                          <p:spTgt spid="3">
                                            <p:txEl>
                                              <p:pRg st="3" end="3"/>
                                            </p:txEl>
                                          </p:spTgt>
                                        </p:tgtEl>
                                        <p:attrNameLst>
                                          <p:attrName>style.opacity</p:attrName>
                                        </p:attrNameLst>
                                      </p:cBhvr>
                                      <p:to>
                                        <p:strVal val="0.25"/>
                                      </p:to>
                                    </p:set>
                                    <p:animEffect filter="image" prLst="opacity: 0.25">
                                      <p:cBhvr rctx="IE">
                                        <p:cTn id="15" dur="indefinite"/>
                                        <p:tgtEl>
                                          <p:spTgt spid="3">
                                            <p:txEl>
                                              <p:pRg st="3" end="3"/>
                                            </p:txEl>
                                          </p:spTgt>
                                        </p:tgtEl>
                                      </p:cBhvr>
                                    </p:animEffect>
                                  </p:childTnLst>
                                </p:cTn>
                              </p:par>
                              <p:par>
                                <p:cTn id="16" presetID="9" presetClass="emph" presetSubtype="0" nodeType="withEffect">
                                  <p:stCondLst>
                                    <p:cond delay="0"/>
                                  </p:stCondLst>
                                  <p:iterate type="lt">
                                    <p:tmAbs val="0"/>
                                  </p:iterate>
                                  <p:childTnLst>
                                    <p:set>
                                      <p:cBhvr rctx="PPT">
                                        <p:cTn id="17" dur="indefinite"/>
                                        <p:tgtEl>
                                          <p:spTgt spid="3">
                                            <p:txEl>
                                              <p:pRg st="4" end="4"/>
                                            </p:txEl>
                                          </p:spTgt>
                                        </p:tgtEl>
                                        <p:attrNameLst>
                                          <p:attrName>style.opacity</p:attrName>
                                        </p:attrNameLst>
                                      </p:cBhvr>
                                      <p:to>
                                        <p:strVal val="0.25"/>
                                      </p:to>
                                    </p:set>
                                    <p:animEffect filter="image" prLst="opacity: 0.25">
                                      <p:cBhvr rctx="IE">
                                        <p:cTn id="18" dur="indefinite"/>
                                        <p:tgtEl>
                                          <p:spTgt spid="3">
                                            <p:txEl>
                                              <p:pRg st="4" end="4"/>
                                            </p:txEl>
                                          </p:spTgt>
                                        </p:tgtEl>
                                      </p:cBhvr>
                                    </p:animEffect>
                                  </p:childTnLst>
                                </p:cTn>
                              </p:par>
                              <p:par>
                                <p:cTn id="19" presetID="9" presetClass="emph" presetSubtype="0" nodeType="withEffect">
                                  <p:stCondLst>
                                    <p:cond delay="0"/>
                                  </p:stCondLst>
                                  <p:iterate type="lt">
                                    <p:tmAbs val="0"/>
                                  </p:iterate>
                                  <p:childTnLst>
                                    <p:set>
                                      <p:cBhvr rctx="PPT">
                                        <p:cTn id="20" dur="indefinite"/>
                                        <p:tgtEl>
                                          <p:spTgt spid="3">
                                            <p:txEl>
                                              <p:pRg st="5" end="5"/>
                                            </p:txEl>
                                          </p:spTgt>
                                        </p:tgtEl>
                                        <p:attrNameLst>
                                          <p:attrName>style.opacity</p:attrName>
                                        </p:attrNameLst>
                                      </p:cBhvr>
                                      <p:to>
                                        <p:strVal val="0.25"/>
                                      </p:to>
                                    </p:set>
                                    <p:animEffect filter="image" prLst="opacity: 0.25">
                                      <p:cBhvr rctx="IE">
                                        <p:cTn id="21" dur="indefinite"/>
                                        <p:tgtEl>
                                          <p:spTgt spid="3">
                                            <p:txEl>
                                              <p:pRg st="5" end="5"/>
                                            </p:txEl>
                                          </p:spTgt>
                                        </p:tgtEl>
                                      </p:cBhvr>
                                    </p:animEffect>
                                  </p:childTnLst>
                                </p:cTn>
                              </p:par>
                              <p:par>
                                <p:cTn id="22" presetID="3" presetClass="emph" presetSubtype="2" fill="hold" nodeType="withEffect">
                                  <p:stCondLst>
                                    <p:cond delay="0"/>
                                  </p:stCondLst>
                                  <p:iterate type="lt">
                                    <p:tmPct val="0"/>
                                  </p:iterate>
                                  <p:childTnLst>
                                    <p:animClr clrSpc="rgb" dir="cw">
                                      <p:cBhvr override="childStyle">
                                        <p:cTn id="23" dur="500" fill="hold"/>
                                        <p:tgtEl>
                                          <p:spTgt spid="3">
                                            <p:txEl>
                                              <p:pRg st="0" end="0"/>
                                            </p:txEl>
                                          </p:spTgt>
                                        </p:tgtEl>
                                        <p:attrNameLst>
                                          <p:attrName>style.color</p:attrName>
                                        </p:attrNameLst>
                                      </p:cBhvr>
                                      <p:to>
                                        <a:srgbClr val="CC009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网络安全问题概述</a:t>
            </a:r>
          </a:p>
        </p:txBody>
      </p:sp>
      <p:sp>
        <p:nvSpPr>
          <p:cNvPr id="3" name="内容占位符 2"/>
          <p:cNvSpPr>
            <a:spLocks noGrp="1"/>
          </p:cNvSpPr>
          <p:nvPr>
            <p:ph idx="1"/>
          </p:nvPr>
        </p:nvSpPr>
        <p:spPr>
          <a:xfrm>
            <a:off x="457200" y="1444978"/>
            <a:ext cx="8579554" cy="5260621"/>
          </a:xfrm>
        </p:spPr>
        <p:txBody>
          <a:bodyPr/>
          <a:lstStyle/>
          <a:p>
            <a:r>
              <a:rPr lang="zh-CN" altLang="en-US" dirty="0"/>
              <a:t>随着计算机网络的发展，网络中的安全问题日趋严重</a:t>
            </a:r>
          </a:p>
          <a:p>
            <a:r>
              <a:rPr lang="zh-CN" altLang="en-US" dirty="0"/>
              <a:t>本节首先概述</a:t>
            </a:r>
            <a:endParaRPr lang="en-US" altLang="zh-CN" dirty="0"/>
          </a:p>
          <a:p>
            <a:pPr lvl="1">
              <a:lnSpc>
                <a:spcPct val="150000"/>
              </a:lnSpc>
            </a:pPr>
            <a:r>
              <a:rPr lang="zh-CN" altLang="zh-CN" dirty="0"/>
              <a:t>计算机网络面临的安全性威胁</a:t>
            </a:r>
          </a:p>
          <a:p>
            <a:pPr lvl="1">
              <a:lnSpc>
                <a:spcPct val="150000"/>
              </a:lnSpc>
            </a:pPr>
            <a:r>
              <a:rPr lang="zh-CN" altLang="zh-CN" dirty="0"/>
              <a:t>计算机网络通信安全目标</a:t>
            </a:r>
            <a:endParaRPr lang="en-US" altLang="zh-CN" dirty="0"/>
          </a:p>
          <a:p>
            <a:pPr lvl="1">
              <a:lnSpc>
                <a:spcPct val="150000"/>
              </a:lnSpc>
            </a:pPr>
            <a:r>
              <a:rPr lang="zh-CN" altLang="en-US" dirty="0"/>
              <a:t>数据加密模型</a:t>
            </a:r>
            <a:endParaRPr lang="en-US" altLang="zh-CN"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3</a:t>
            </a:fld>
            <a:endParaRPr lang="zh-CN" altLang="en-US" dirty="0"/>
          </a:p>
        </p:txBody>
      </p:sp>
      <p:sp>
        <p:nvSpPr>
          <p:cNvPr id="7" name="Rectangle 3"/>
          <p:cNvSpPr txBox="1">
            <a:spLocks noChangeArrowheads="1"/>
          </p:cNvSpPr>
          <p:nvPr/>
        </p:nvSpPr>
        <p:spPr bwMode="auto">
          <a:xfrm>
            <a:off x="4854641" y="2153007"/>
            <a:ext cx="3973484" cy="2186247"/>
          </a:xfrm>
          <a:prstGeom prst="rect">
            <a:avLst/>
          </a:prstGeom>
          <a:solidFill>
            <a:srgbClr val="FFFFFF"/>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0000"/>
              </a:lnSpc>
              <a:spcBef>
                <a:spcPct val="30000"/>
              </a:spcBef>
              <a:spcAft>
                <a:spcPct val="0"/>
              </a:spcAft>
              <a:buClr>
                <a:srgbClr val="003366"/>
              </a:buClr>
              <a:buSzTx/>
              <a:buFont typeface="Wingdings" pitchFamily="2" charset="2"/>
              <a:buChar char="n"/>
              <a:tabLst/>
              <a:defRPr/>
            </a:pP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据统计，由于网络安全问题</a:t>
            </a:r>
            <a:r>
              <a:rPr kumimoji="0" lang="en-US" altLang="zh-CN" b="1" i="0" u="none" strike="noStrike" kern="0" cap="none" spc="0" normalizeH="0" baseline="0" noProof="0">
                <a:ln>
                  <a:noFill/>
                </a:ln>
                <a:solidFill>
                  <a:srgbClr val="006666"/>
                </a:solidFill>
                <a:effectLst/>
                <a:uLnTx/>
                <a:uFillTx/>
                <a:latin typeface="楷体_GB2312" pitchFamily="49" charset="-122"/>
                <a:ea typeface="楷体_GB2312"/>
                <a:cs typeface="+mn-cs"/>
              </a:rPr>
              <a:t>(</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恶意攻击、病毒等</a:t>
            </a:r>
            <a:r>
              <a:rPr kumimoji="0" lang="en-US" altLang="zh-CN" b="1" i="0" u="none" strike="noStrike" kern="0" cap="none" spc="0" normalizeH="0" baseline="0" noProof="0">
                <a:ln>
                  <a:noFill/>
                </a:ln>
                <a:solidFill>
                  <a:srgbClr val="006666"/>
                </a:solidFill>
                <a:effectLst/>
                <a:uLnTx/>
                <a:uFillTx/>
                <a:latin typeface="楷体_GB2312" pitchFamily="49" charset="-122"/>
                <a:ea typeface="楷体_GB2312"/>
                <a:cs typeface="+mn-cs"/>
              </a:rPr>
              <a:t>)</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，每年全球因安全问题造成的损失约</a:t>
            </a:r>
            <a:r>
              <a:rPr kumimoji="0" lang="en-US" altLang="zh-CN" b="1" i="0" u="none" strike="noStrike" kern="0" cap="none" spc="0" normalizeH="0" baseline="0" noProof="0">
                <a:ln>
                  <a:noFill/>
                </a:ln>
                <a:solidFill>
                  <a:srgbClr val="006666"/>
                </a:solidFill>
                <a:effectLst/>
                <a:uLnTx/>
                <a:uFillTx/>
                <a:latin typeface="楷体_GB2312" pitchFamily="49" charset="-122"/>
                <a:ea typeface="楷体_GB2312"/>
                <a:cs typeface="+mn-cs"/>
              </a:rPr>
              <a:t>4000</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亿美元</a:t>
            </a:r>
          </a:p>
          <a:p>
            <a:pPr marL="342900" marR="0" lvl="0" indent="-342900" algn="l" defTabSz="914400" rtl="0" eaLnBrk="0" fontAlgn="base" latinLnBrk="0" hangingPunct="0">
              <a:lnSpc>
                <a:spcPct val="120000"/>
              </a:lnSpc>
              <a:spcBef>
                <a:spcPct val="30000"/>
              </a:spcBef>
              <a:spcAft>
                <a:spcPct val="0"/>
              </a:spcAft>
              <a:buClr>
                <a:srgbClr val="003366"/>
              </a:buClr>
              <a:buSzTx/>
              <a:buFont typeface="Wingdings" pitchFamily="2" charset="2"/>
              <a:buChar char="n"/>
              <a:tabLst/>
              <a:defRPr/>
            </a:pPr>
            <a:r>
              <a:rPr kumimoji="0" lang="zh-CN" altLang="en-US" b="1" i="0" u="none" strike="noStrike" kern="0" cap="none" spc="0" normalizeH="0" baseline="0" noProof="0">
                <a:ln>
                  <a:noFill/>
                </a:ln>
                <a:solidFill>
                  <a:srgbClr val="FF0000"/>
                </a:solidFill>
                <a:effectLst/>
                <a:uLnTx/>
                <a:uFillTx/>
                <a:latin typeface="Times New Roman"/>
                <a:ea typeface="楷体_GB2312"/>
                <a:cs typeface="+mn-cs"/>
              </a:rPr>
              <a:t>目前互联网针对安全问题不是一个系统性的解决方案</a:t>
            </a:r>
            <a:r>
              <a:rPr kumimoji="0" lang="zh-CN" altLang="en-US" b="1" i="0" u="none" strike="noStrike" kern="0" cap="none" spc="0" normalizeH="0" baseline="0" noProof="0">
                <a:ln>
                  <a:noFill/>
                </a:ln>
                <a:solidFill>
                  <a:srgbClr val="006666"/>
                </a:solidFill>
                <a:effectLst/>
                <a:uLnTx/>
                <a:uFillTx/>
                <a:latin typeface="楷体_GB2312" pitchFamily="49" charset="-122"/>
                <a:ea typeface="楷体_GB2312"/>
                <a:cs typeface="+mn-cs"/>
              </a:rPr>
              <a:t>，基本处于被动应对状态</a:t>
            </a:r>
          </a:p>
        </p:txBody>
      </p:sp>
      <p:pic>
        <p:nvPicPr>
          <p:cNvPr id="29702" name="Picture 6" descr="http://image1.askci.com/images/2018/10/08/05f57138-51c6-4b9a-9675-f1bc0ac2e06a.png"/>
          <p:cNvPicPr>
            <a:picLocks noChangeAspect="1" noChangeArrowheads="1"/>
          </p:cNvPicPr>
          <p:nvPr/>
        </p:nvPicPr>
        <p:blipFill>
          <a:blip r:embed="rId4" cstate="print"/>
          <a:srcRect/>
          <a:stretch>
            <a:fillRect/>
          </a:stretch>
        </p:blipFill>
        <p:spPr bwMode="auto">
          <a:xfrm>
            <a:off x="4887882" y="4553472"/>
            <a:ext cx="4031731" cy="2287903"/>
          </a:xfrm>
          <a:prstGeom prst="rect">
            <a:avLst/>
          </a:prstGeom>
          <a:noFill/>
        </p:spPr>
      </p:pic>
      <p:pic>
        <p:nvPicPr>
          <p:cNvPr id="8" name="图片 7">
            <a:extLst>
              <a:ext uri="{FF2B5EF4-FFF2-40B4-BE49-F238E27FC236}">
                <a16:creationId xmlns:a16="http://schemas.microsoft.com/office/drawing/2014/main" id="{E10BB8F9-35BB-46FA-8404-39123892BAB1}"/>
              </a:ext>
            </a:extLst>
          </p:cNvPr>
          <p:cNvPicPr>
            <a:picLocks noChangeAspect="1"/>
          </p:cNvPicPr>
          <p:nvPr/>
        </p:nvPicPr>
        <p:blipFill>
          <a:blip r:embed="rId5"/>
          <a:stretch>
            <a:fillRect/>
          </a:stretch>
        </p:blipFill>
        <p:spPr>
          <a:xfrm>
            <a:off x="303999" y="4339251"/>
            <a:ext cx="4339251" cy="2390097"/>
          </a:xfrm>
          <a:prstGeom prst="rect">
            <a:avLst/>
          </a:prstGeom>
        </p:spPr>
      </p:pic>
    </p:spTree>
    <p:custDataLst>
      <p:tags r:id="rId1"/>
    </p:custDataLst>
    <p:extLst>
      <p:ext uri="{BB962C8B-B14F-4D97-AF65-F5344CB8AC3E}">
        <p14:creationId xmlns:p14="http://schemas.microsoft.com/office/powerpoint/2010/main" val="4021820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8"/>
            <a:ext cx="8370711" cy="5260621"/>
          </a:xfrm>
        </p:spPr>
        <p:txBody>
          <a:bodyPr/>
          <a:lstStyle/>
          <a:p>
            <a:r>
              <a:rPr lang="zh-CN" altLang="en-US" dirty="0"/>
              <a:t>网络信息安全的要害即防止通过改变知识状态造成不希望的后果</a:t>
            </a:r>
          </a:p>
          <a:p>
            <a:pPr lvl="1">
              <a:lnSpc>
                <a:spcPct val="150000"/>
              </a:lnSpc>
            </a:pPr>
            <a:r>
              <a:rPr lang="zh-CN" altLang="en-US" dirty="0"/>
              <a:t>对信息进行窃取，会使窃取者知道信息拥有者不希望他知道的事情</a:t>
            </a:r>
          </a:p>
          <a:p>
            <a:pPr lvl="1">
              <a:lnSpc>
                <a:spcPct val="150000"/>
              </a:lnSpc>
            </a:pPr>
            <a:r>
              <a:rPr lang="zh-CN" altLang="en-US" dirty="0"/>
              <a:t>对信息进行破坏，会使信息的拥有者失去对信息的拥有，不再知道他本来知道的事情</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4</a:t>
            </a:fld>
            <a:endParaRPr lang="zh-CN" altLang="en-US" dirty="0"/>
          </a:p>
        </p:txBody>
      </p:sp>
      <p:sp>
        <p:nvSpPr>
          <p:cNvPr id="5" name="Text Box 30"/>
          <p:cNvSpPr txBox="1">
            <a:spLocks noChangeArrowheads="1"/>
          </p:cNvSpPr>
          <p:nvPr/>
        </p:nvSpPr>
        <p:spPr bwMode="auto">
          <a:xfrm>
            <a:off x="1454495" y="4850775"/>
            <a:ext cx="6608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4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属主</a:t>
            </a:r>
            <a:r>
              <a:rPr kumimoji="1" lang="en-US" altLang="zh-CN" sz="4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a:t>
            </a:r>
            <a:r>
              <a:rPr kumimoji="1" lang="zh-CN" altLang="en-US" sz="4800" b="0" i="0" u="none" strike="noStrike" kern="0" cap="none" spc="0" normalizeH="0" baseline="0" noProof="0">
                <a:ln>
                  <a:noFill/>
                </a:ln>
                <a:solidFill>
                  <a:srgbClr val="FF0000"/>
                </a:solidFill>
                <a:effectLst/>
                <a:uLnTx/>
                <a:uFillTx/>
                <a:latin typeface="Calibri" panose="020F0502020204030204" pitchFamily="34" charset="0"/>
                <a:ea typeface="华文楷体" panose="02010600040101010101" pitchFamily="2" charset="-122"/>
              </a:rPr>
              <a:t> 知识</a:t>
            </a:r>
            <a:endParaRPr kumimoji="1" lang="en-US" altLang="zh-CN" sz="4000" b="0" i="0" u="none" strike="noStrike" kern="0" cap="none" spc="0" normalizeH="0" baseline="-25000" noProof="0" dirty="0">
              <a:ln>
                <a:noFill/>
              </a:ln>
              <a:solidFill>
                <a:srgbClr val="FF0000"/>
              </a:solidFill>
              <a:effectLst/>
              <a:uLnTx/>
              <a:uFillTx/>
              <a:latin typeface="Calibri" panose="020F0502020204030204" pitchFamily="34" charset="0"/>
              <a:ea typeface="华文楷体" panose="02010600040101010101" pitchFamily="2" charset="-122"/>
            </a:endParaRPr>
          </a:p>
        </p:txBody>
      </p:sp>
    </p:spTree>
    <p:custDataLst>
      <p:tags r:id="rId1"/>
    </p:custDataLst>
    <p:extLst>
      <p:ext uri="{BB962C8B-B14F-4D97-AF65-F5344CB8AC3E}">
        <p14:creationId xmlns:p14="http://schemas.microsoft.com/office/powerpoint/2010/main" val="39271855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9"/>
            <a:ext cx="8370711" cy="1918080"/>
          </a:xfrm>
        </p:spPr>
        <p:txBody>
          <a:bodyPr/>
          <a:lstStyle/>
          <a:p>
            <a:r>
              <a:rPr lang="zh-CN" altLang="en-US" dirty="0"/>
              <a:t>攻击类型分类</a:t>
            </a:r>
          </a:p>
          <a:p>
            <a:pPr lvl="1">
              <a:lnSpc>
                <a:spcPct val="150000"/>
              </a:lnSpc>
            </a:pPr>
            <a:r>
              <a:rPr lang="zh-CN" altLang="en-US" dirty="0"/>
              <a:t>被动攻击</a:t>
            </a:r>
            <a:endParaRPr lang="en-US" altLang="zh-CN" dirty="0"/>
          </a:p>
          <a:p>
            <a:pPr lvl="1">
              <a:lnSpc>
                <a:spcPct val="150000"/>
              </a:lnSpc>
            </a:pPr>
            <a:r>
              <a:rPr lang="zh-CN" altLang="en-US" dirty="0"/>
              <a:t>主动攻击</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5</a:t>
            </a:fld>
            <a:endParaRPr lang="zh-CN" altLang="en-US" dirty="0"/>
          </a:p>
        </p:txBody>
      </p:sp>
      <p:grpSp>
        <p:nvGrpSpPr>
          <p:cNvPr id="141" name="组合 140"/>
          <p:cNvGrpSpPr/>
          <p:nvPr/>
        </p:nvGrpSpPr>
        <p:grpSpPr>
          <a:xfrm>
            <a:off x="435635" y="4619645"/>
            <a:ext cx="8251165" cy="1998785"/>
            <a:chOff x="435635" y="3783622"/>
            <a:chExt cx="8251165" cy="1998785"/>
          </a:xfrm>
        </p:grpSpPr>
        <p:sp>
          <p:nvSpPr>
            <p:cNvPr id="96" name="Rectangle 99"/>
            <p:cNvSpPr>
              <a:spLocks noChangeArrowheads="1"/>
            </p:cNvSpPr>
            <p:nvPr/>
          </p:nvSpPr>
          <p:spPr bwMode="auto">
            <a:xfrm>
              <a:off x="435635" y="3783622"/>
              <a:ext cx="8146073" cy="1998785"/>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7" name="Rectangle 66"/>
            <p:cNvSpPr>
              <a:spLocks noChangeArrowheads="1"/>
            </p:cNvSpPr>
            <p:nvPr/>
          </p:nvSpPr>
          <p:spPr bwMode="auto">
            <a:xfrm>
              <a:off x="2532819" y="5318697"/>
              <a:ext cx="6037385" cy="449873"/>
            </a:xfrm>
            <a:prstGeom prst="rect">
              <a:avLst/>
            </a:prstGeom>
            <a:solidFill>
              <a:srgbClr val="FF9933"/>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8" name="Oval 68"/>
            <p:cNvSpPr>
              <a:spLocks noChangeArrowheads="1"/>
            </p:cNvSpPr>
            <p:nvPr/>
          </p:nvSpPr>
          <p:spPr bwMode="auto">
            <a:xfrm>
              <a:off x="2743616"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9" name="Oval 69"/>
            <p:cNvSpPr>
              <a:spLocks noChangeArrowheads="1"/>
            </p:cNvSpPr>
            <p:nvPr/>
          </p:nvSpPr>
          <p:spPr bwMode="auto">
            <a:xfrm>
              <a:off x="4002382"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0" name="Oval 71"/>
            <p:cNvSpPr>
              <a:spLocks noChangeArrowheads="1"/>
            </p:cNvSpPr>
            <p:nvPr/>
          </p:nvSpPr>
          <p:spPr bwMode="auto">
            <a:xfrm>
              <a:off x="697939"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1" name="Oval 72"/>
            <p:cNvSpPr>
              <a:spLocks noChangeArrowheads="1"/>
            </p:cNvSpPr>
            <p:nvPr/>
          </p:nvSpPr>
          <p:spPr bwMode="auto">
            <a:xfrm>
              <a:off x="1958170"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2" name="Line 73"/>
            <p:cNvSpPr>
              <a:spLocks noChangeShapeType="1"/>
            </p:cNvSpPr>
            <p:nvPr/>
          </p:nvSpPr>
          <p:spPr bwMode="auto">
            <a:xfrm>
              <a:off x="941193" y="4476749"/>
              <a:ext cx="1016977" cy="0"/>
            </a:xfrm>
            <a:prstGeom prst="line">
              <a:avLst/>
            </a:prstGeom>
            <a:noFill/>
            <a:ln w="28575">
              <a:solidFill>
                <a:srgbClr val="3333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3" name="Arc 74"/>
            <p:cNvSpPr>
              <a:spLocks/>
            </p:cNvSpPr>
            <p:nvPr/>
          </p:nvSpPr>
          <p:spPr bwMode="auto">
            <a:xfrm>
              <a:off x="941193" y="4476749"/>
              <a:ext cx="524608" cy="364881"/>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4" name="Oval 75"/>
            <p:cNvSpPr>
              <a:spLocks noChangeArrowheads="1"/>
            </p:cNvSpPr>
            <p:nvPr/>
          </p:nvSpPr>
          <p:spPr bwMode="auto">
            <a:xfrm>
              <a:off x="1309005" y="4859215"/>
              <a:ext cx="363415" cy="213946"/>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5" name="Text Box 76"/>
            <p:cNvSpPr txBox="1">
              <a:spLocks noChangeArrowheads="1"/>
            </p:cNvSpPr>
            <p:nvPr/>
          </p:nvSpPr>
          <p:spPr bwMode="auto">
            <a:xfrm>
              <a:off x="1672421" y="482111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截获</a:t>
              </a:r>
            </a:p>
          </p:txBody>
        </p:sp>
        <p:sp>
          <p:nvSpPr>
            <p:cNvPr id="106" name="Oval 77"/>
            <p:cNvSpPr>
              <a:spLocks noChangeArrowheads="1"/>
            </p:cNvSpPr>
            <p:nvPr/>
          </p:nvSpPr>
          <p:spPr bwMode="auto">
            <a:xfrm>
              <a:off x="4774639"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7" name="Oval 78"/>
            <p:cNvSpPr>
              <a:spLocks noChangeArrowheads="1"/>
            </p:cNvSpPr>
            <p:nvPr/>
          </p:nvSpPr>
          <p:spPr bwMode="auto">
            <a:xfrm>
              <a:off x="6034870" y="4343400"/>
              <a:ext cx="244720"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8" name="Oval 83"/>
            <p:cNvSpPr>
              <a:spLocks noChangeArrowheads="1"/>
            </p:cNvSpPr>
            <p:nvPr/>
          </p:nvSpPr>
          <p:spPr bwMode="auto">
            <a:xfrm>
              <a:off x="6851090"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9" name="Text Box 85"/>
            <p:cNvSpPr txBox="1">
              <a:spLocks noChangeArrowheads="1"/>
            </p:cNvSpPr>
            <p:nvPr/>
          </p:nvSpPr>
          <p:spPr bwMode="auto">
            <a:xfrm>
              <a:off x="7979436"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服务</a:t>
              </a:r>
            </a:p>
          </p:txBody>
        </p:sp>
        <p:sp>
          <p:nvSpPr>
            <p:cNvPr id="110" name="Oval 86"/>
            <p:cNvSpPr>
              <a:spLocks noChangeArrowheads="1"/>
            </p:cNvSpPr>
            <p:nvPr/>
          </p:nvSpPr>
          <p:spPr bwMode="auto">
            <a:xfrm>
              <a:off x="8111321"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11" name="Text Box 90"/>
            <p:cNvSpPr txBox="1">
              <a:spLocks noChangeArrowheads="1"/>
            </p:cNvSpPr>
            <p:nvPr/>
          </p:nvSpPr>
          <p:spPr bwMode="auto">
            <a:xfrm>
              <a:off x="4796620" y="5332534"/>
              <a:ext cx="1451038"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主  动  攻  击</a:t>
              </a:r>
            </a:p>
          </p:txBody>
        </p:sp>
        <p:sp>
          <p:nvSpPr>
            <p:cNvPr id="112" name="Text Box 91"/>
            <p:cNvSpPr txBox="1">
              <a:spLocks noChangeArrowheads="1"/>
            </p:cNvSpPr>
            <p:nvPr/>
          </p:nvSpPr>
          <p:spPr bwMode="auto">
            <a:xfrm>
              <a:off x="77904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3" name="Text Box 92"/>
            <p:cNvSpPr txBox="1">
              <a:spLocks noChangeArrowheads="1"/>
            </p:cNvSpPr>
            <p:nvPr/>
          </p:nvSpPr>
          <p:spPr bwMode="auto">
            <a:xfrm>
              <a:off x="6659124"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4" name="Text Box 93"/>
            <p:cNvSpPr txBox="1">
              <a:spLocks noChangeArrowheads="1"/>
            </p:cNvSpPr>
            <p:nvPr/>
          </p:nvSpPr>
          <p:spPr bwMode="auto">
            <a:xfrm>
              <a:off x="46955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5" name="Text Box 94"/>
            <p:cNvSpPr txBox="1">
              <a:spLocks noChangeArrowheads="1"/>
            </p:cNvSpPr>
            <p:nvPr/>
          </p:nvSpPr>
          <p:spPr bwMode="auto">
            <a:xfrm>
              <a:off x="265715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6" name="Text Box 95"/>
            <p:cNvSpPr txBox="1">
              <a:spLocks noChangeArrowheads="1"/>
            </p:cNvSpPr>
            <p:nvPr/>
          </p:nvSpPr>
          <p:spPr bwMode="auto">
            <a:xfrm>
              <a:off x="5426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7" name="Text Box 96"/>
            <p:cNvSpPr txBox="1">
              <a:spLocks noChangeArrowheads="1"/>
            </p:cNvSpPr>
            <p:nvPr/>
          </p:nvSpPr>
          <p:spPr bwMode="auto">
            <a:xfrm>
              <a:off x="57520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8" name="Text Box 97"/>
            <p:cNvSpPr txBox="1">
              <a:spLocks noChangeArrowheads="1"/>
            </p:cNvSpPr>
            <p:nvPr/>
          </p:nvSpPr>
          <p:spPr bwMode="auto">
            <a:xfrm>
              <a:off x="37137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9" name="Text Box 98"/>
            <p:cNvSpPr txBox="1">
              <a:spLocks noChangeArrowheads="1"/>
            </p:cNvSpPr>
            <p:nvPr/>
          </p:nvSpPr>
          <p:spPr bwMode="auto">
            <a:xfrm>
              <a:off x="16753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20" name="Line 101"/>
            <p:cNvSpPr>
              <a:spLocks noChangeShapeType="1"/>
            </p:cNvSpPr>
            <p:nvPr/>
          </p:nvSpPr>
          <p:spPr bwMode="auto">
            <a:xfrm>
              <a:off x="2535531" y="3783622"/>
              <a:ext cx="0" cy="199878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1" name="Line 102"/>
            <p:cNvSpPr>
              <a:spLocks noChangeShapeType="1"/>
            </p:cNvSpPr>
            <p:nvPr/>
          </p:nvSpPr>
          <p:spPr bwMode="auto">
            <a:xfrm>
              <a:off x="4550436"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2" name="Line 103"/>
            <p:cNvSpPr>
              <a:spLocks noChangeShapeType="1"/>
            </p:cNvSpPr>
            <p:nvPr/>
          </p:nvSpPr>
          <p:spPr bwMode="auto">
            <a:xfrm>
              <a:off x="6650331"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3" name="Arc 105"/>
            <p:cNvSpPr>
              <a:spLocks/>
            </p:cNvSpPr>
            <p:nvPr/>
          </p:nvSpPr>
          <p:spPr bwMode="auto">
            <a:xfrm>
              <a:off x="2967820" y="4457699"/>
              <a:ext cx="526073" cy="3971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4" name="Oval 106"/>
            <p:cNvSpPr>
              <a:spLocks noChangeArrowheads="1"/>
            </p:cNvSpPr>
            <p:nvPr/>
          </p:nvSpPr>
          <p:spPr bwMode="auto">
            <a:xfrm>
              <a:off x="3335631" y="4854818"/>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5" name="Arc 107"/>
            <p:cNvSpPr>
              <a:spLocks/>
            </p:cNvSpPr>
            <p:nvPr/>
          </p:nvSpPr>
          <p:spPr bwMode="auto">
            <a:xfrm flipH="1">
              <a:off x="3537854" y="446942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6" name="Text Box 108"/>
            <p:cNvSpPr txBox="1">
              <a:spLocks noChangeArrowheads="1"/>
            </p:cNvSpPr>
            <p:nvPr/>
          </p:nvSpPr>
          <p:spPr bwMode="auto">
            <a:xfrm>
              <a:off x="3700513" y="4815253"/>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篡改</a:t>
              </a:r>
            </a:p>
          </p:txBody>
        </p:sp>
        <p:sp>
          <p:nvSpPr>
            <p:cNvPr id="127" name="Arc 109"/>
            <p:cNvSpPr>
              <a:spLocks/>
            </p:cNvSpPr>
            <p:nvPr/>
          </p:nvSpPr>
          <p:spPr bwMode="auto">
            <a:xfrm flipH="1">
              <a:off x="5557154" y="446649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8" name="Text Box 110"/>
            <p:cNvSpPr txBox="1">
              <a:spLocks noChangeArrowheads="1"/>
            </p:cNvSpPr>
            <p:nvPr/>
          </p:nvSpPr>
          <p:spPr bwMode="auto">
            <a:xfrm>
              <a:off x="5719813"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恶意</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程序</a:t>
              </a:r>
            </a:p>
          </p:txBody>
        </p:sp>
        <p:sp>
          <p:nvSpPr>
            <p:cNvPr id="129" name="Oval 111"/>
            <p:cNvSpPr>
              <a:spLocks noChangeArrowheads="1"/>
            </p:cNvSpPr>
            <p:nvPr/>
          </p:nvSpPr>
          <p:spPr bwMode="auto">
            <a:xfrm>
              <a:off x="5404754" y="4834303"/>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0" name="Oval 112"/>
            <p:cNvSpPr>
              <a:spLocks noChangeArrowheads="1"/>
            </p:cNvSpPr>
            <p:nvPr/>
          </p:nvSpPr>
          <p:spPr bwMode="auto">
            <a:xfrm>
              <a:off x="6956597" y="486507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1" name="Oval 113"/>
            <p:cNvSpPr>
              <a:spLocks noChangeArrowheads="1"/>
            </p:cNvSpPr>
            <p:nvPr/>
          </p:nvSpPr>
          <p:spPr bwMode="auto">
            <a:xfrm>
              <a:off x="7155890" y="4932484"/>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2" name="Oval 87"/>
            <p:cNvSpPr>
              <a:spLocks noChangeArrowheads="1"/>
            </p:cNvSpPr>
            <p:nvPr/>
          </p:nvSpPr>
          <p:spPr bwMode="auto">
            <a:xfrm>
              <a:off x="73551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3" name="Oval 114"/>
            <p:cNvSpPr>
              <a:spLocks noChangeArrowheads="1"/>
            </p:cNvSpPr>
            <p:nvPr/>
          </p:nvSpPr>
          <p:spPr bwMode="auto">
            <a:xfrm>
              <a:off x="76218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4" name="Line 115"/>
            <p:cNvSpPr>
              <a:spLocks noChangeShapeType="1"/>
            </p:cNvSpPr>
            <p:nvPr/>
          </p:nvSpPr>
          <p:spPr bwMode="auto">
            <a:xfrm flipV="1">
              <a:off x="7155889" y="4495799"/>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5" name="Line 116"/>
            <p:cNvSpPr>
              <a:spLocks noChangeShapeType="1"/>
            </p:cNvSpPr>
            <p:nvPr/>
          </p:nvSpPr>
          <p:spPr bwMode="auto">
            <a:xfrm flipV="1">
              <a:off x="7403539" y="4544157"/>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6" name="Line 117"/>
            <p:cNvSpPr>
              <a:spLocks noChangeShapeType="1"/>
            </p:cNvSpPr>
            <p:nvPr/>
          </p:nvSpPr>
          <p:spPr bwMode="auto">
            <a:xfrm flipV="1">
              <a:off x="7554474" y="4586653"/>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7" name="Line 118"/>
            <p:cNvSpPr>
              <a:spLocks noChangeShapeType="1"/>
            </p:cNvSpPr>
            <p:nvPr/>
          </p:nvSpPr>
          <p:spPr bwMode="auto">
            <a:xfrm flipV="1">
              <a:off x="7868066" y="4574930"/>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8" name="矩形 137"/>
            <p:cNvSpPr/>
            <p:nvPr/>
          </p:nvSpPr>
          <p:spPr bwMode="auto">
            <a:xfrm>
              <a:off x="460822" y="5317124"/>
              <a:ext cx="2060308" cy="448615"/>
            </a:xfrm>
            <a:prstGeom prst="rect">
              <a:avLst/>
            </a:prstGeom>
            <a:solidFill>
              <a:srgbClr val="66FFFF"/>
            </a:solidFill>
            <a:ln w="9525" cap="flat" cmpd="sng" algn="ctr">
              <a:noFill/>
              <a:prstDash val="solid"/>
              <a:round/>
              <a:headEnd type="none" w="med" len="med"/>
              <a:tailEnd type="none" w="med" len="med"/>
            </a:ln>
            <a:effectLst/>
            <a:extLst/>
          </p:spPr>
          <p:txBody>
            <a:bodyPr vert="horz" wrap="square" lIns="84406" tIns="42203" rIns="84406" bIns="42203"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62" b="0" i="0" u="none" strike="noStrike" kern="1200" cap="none" spc="0" normalizeH="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139" name="Text Box 89"/>
            <p:cNvSpPr txBox="1">
              <a:spLocks noChangeArrowheads="1"/>
            </p:cNvSpPr>
            <p:nvPr/>
          </p:nvSpPr>
          <p:spPr bwMode="auto">
            <a:xfrm>
              <a:off x="848874" y="5331069"/>
              <a:ext cx="1133644"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被动攻击</a:t>
              </a:r>
            </a:p>
          </p:txBody>
        </p:sp>
        <p:sp>
          <p:nvSpPr>
            <p:cNvPr id="140" name="Line 100"/>
            <p:cNvSpPr>
              <a:spLocks noChangeShapeType="1"/>
            </p:cNvSpPr>
            <p:nvPr/>
          </p:nvSpPr>
          <p:spPr bwMode="auto">
            <a:xfrm>
              <a:off x="435635" y="5303225"/>
              <a:ext cx="8146073"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592300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41"/>
                                        </p:tgtEl>
                                        <p:attrNameLst>
                                          <p:attrName>style.visibility</p:attrName>
                                        </p:attrNameLst>
                                      </p:cBhvr>
                                      <p:to>
                                        <p:strVal val="visible"/>
                                      </p:to>
                                    </p:set>
                                    <p:animEffect transition="in" filter="wipe(down)">
                                      <p:cBhvr>
                                        <p:cTn id="19"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8"/>
            <a:ext cx="8370711" cy="2713071"/>
          </a:xfrm>
        </p:spPr>
        <p:txBody>
          <a:bodyPr/>
          <a:lstStyle/>
          <a:p>
            <a:r>
              <a:rPr lang="zh-CN" altLang="en-US" dirty="0"/>
              <a:t>被动攻击</a:t>
            </a:r>
          </a:p>
          <a:p>
            <a:pPr lvl="1">
              <a:lnSpc>
                <a:spcPct val="150000"/>
              </a:lnSpc>
            </a:pPr>
            <a:r>
              <a:rPr lang="zh-CN" altLang="en-US" dirty="0"/>
              <a:t>指攻击者从网络上窃听他人的通信内容，通常把这类攻击称为截获</a:t>
            </a:r>
          </a:p>
          <a:p>
            <a:pPr lvl="2">
              <a:lnSpc>
                <a:spcPct val="150000"/>
              </a:lnSpc>
            </a:pPr>
            <a:r>
              <a:rPr lang="zh-CN" altLang="en-US" dirty="0"/>
              <a:t>被动攻击中，攻击者只是观察</a:t>
            </a:r>
            <a:r>
              <a:rPr lang="zh-CN" altLang="en-US"/>
              <a:t>和分析数据包，</a:t>
            </a:r>
            <a:r>
              <a:rPr lang="zh-CN" altLang="en-US" dirty="0"/>
              <a:t>以便了解所交换的数据的某种性质，但不干扰信息流</a:t>
            </a:r>
          </a:p>
          <a:p>
            <a:pPr lvl="2">
              <a:lnSpc>
                <a:spcPct val="150000"/>
              </a:lnSpc>
            </a:pPr>
            <a:r>
              <a:rPr lang="zh-CN" altLang="en-US" dirty="0"/>
              <a:t>这种被动攻击又称为流量分析 </a:t>
            </a:r>
            <a:r>
              <a:rPr lang="en-US" altLang="zh-CN" dirty="0"/>
              <a:t>(traffic analysis)</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6</a:t>
            </a:fld>
            <a:endParaRPr lang="zh-CN" altLang="en-US" dirty="0"/>
          </a:p>
        </p:txBody>
      </p:sp>
      <p:grpSp>
        <p:nvGrpSpPr>
          <p:cNvPr id="141" name="组合 140"/>
          <p:cNvGrpSpPr/>
          <p:nvPr/>
        </p:nvGrpSpPr>
        <p:grpSpPr>
          <a:xfrm>
            <a:off x="435635" y="4619645"/>
            <a:ext cx="8251165" cy="1998785"/>
            <a:chOff x="435635" y="3783622"/>
            <a:chExt cx="8251165" cy="1998785"/>
          </a:xfrm>
        </p:grpSpPr>
        <p:sp>
          <p:nvSpPr>
            <p:cNvPr id="96" name="Rectangle 99"/>
            <p:cNvSpPr>
              <a:spLocks noChangeArrowheads="1"/>
            </p:cNvSpPr>
            <p:nvPr/>
          </p:nvSpPr>
          <p:spPr bwMode="auto">
            <a:xfrm>
              <a:off x="435635" y="3783622"/>
              <a:ext cx="8146073" cy="1998785"/>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7" name="Rectangle 66"/>
            <p:cNvSpPr>
              <a:spLocks noChangeArrowheads="1"/>
            </p:cNvSpPr>
            <p:nvPr/>
          </p:nvSpPr>
          <p:spPr bwMode="auto">
            <a:xfrm>
              <a:off x="2532819" y="5318697"/>
              <a:ext cx="6037385" cy="449873"/>
            </a:xfrm>
            <a:prstGeom prst="rect">
              <a:avLst/>
            </a:prstGeom>
            <a:solidFill>
              <a:srgbClr val="FF9933"/>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8" name="Oval 68"/>
            <p:cNvSpPr>
              <a:spLocks noChangeArrowheads="1"/>
            </p:cNvSpPr>
            <p:nvPr/>
          </p:nvSpPr>
          <p:spPr bwMode="auto">
            <a:xfrm>
              <a:off x="2743616"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9" name="Oval 69"/>
            <p:cNvSpPr>
              <a:spLocks noChangeArrowheads="1"/>
            </p:cNvSpPr>
            <p:nvPr/>
          </p:nvSpPr>
          <p:spPr bwMode="auto">
            <a:xfrm>
              <a:off x="4002382"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0" name="Oval 71"/>
            <p:cNvSpPr>
              <a:spLocks noChangeArrowheads="1"/>
            </p:cNvSpPr>
            <p:nvPr/>
          </p:nvSpPr>
          <p:spPr bwMode="auto">
            <a:xfrm>
              <a:off x="697939"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1" name="Oval 72"/>
            <p:cNvSpPr>
              <a:spLocks noChangeArrowheads="1"/>
            </p:cNvSpPr>
            <p:nvPr/>
          </p:nvSpPr>
          <p:spPr bwMode="auto">
            <a:xfrm>
              <a:off x="1958170"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2" name="Line 73"/>
            <p:cNvSpPr>
              <a:spLocks noChangeShapeType="1"/>
            </p:cNvSpPr>
            <p:nvPr/>
          </p:nvSpPr>
          <p:spPr bwMode="auto">
            <a:xfrm>
              <a:off x="941193" y="4476749"/>
              <a:ext cx="1016977" cy="0"/>
            </a:xfrm>
            <a:prstGeom prst="line">
              <a:avLst/>
            </a:prstGeom>
            <a:noFill/>
            <a:ln w="28575">
              <a:solidFill>
                <a:srgbClr val="3333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3" name="Arc 74"/>
            <p:cNvSpPr>
              <a:spLocks/>
            </p:cNvSpPr>
            <p:nvPr/>
          </p:nvSpPr>
          <p:spPr bwMode="auto">
            <a:xfrm>
              <a:off x="941193" y="4476749"/>
              <a:ext cx="524608" cy="364881"/>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4" name="Oval 75"/>
            <p:cNvSpPr>
              <a:spLocks noChangeArrowheads="1"/>
            </p:cNvSpPr>
            <p:nvPr/>
          </p:nvSpPr>
          <p:spPr bwMode="auto">
            <a:xfrm>
              <a:off x="1309005" y="4859215"/>
              <a:ext cx="363415" cy="213946"/>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5" name="Text Box 76"/>
            <p:cNvSpPr txBox="1">
              <a:spLocks noChangeArrowheads="1"/>
            </p:cNvSpPr>
            <p:nvPr/>
          </p:nvSpPr>
          <p:spPr bwMode="auto">
            <a:xfrm>
              <a:off x="1672421" y="482111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截获</a:t>
              </a:r>
            </a:p>
          </p:txBody>
        </p:sp>
        <p:sp>
          <p:nvSpPr>
            <p:cNvPr id="106" name="Oval 77"/>
            <p:cNvSpPr>
              <a:spLocks noChangeArrowheads="1"/>
            </p:cNvSpPr>
            <p:nvPr/>
          </p:nvSpPr>
          <p:spPr bwMode="auto">
            <a:xfrm>
              <a:off x="4774639"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7" name="Oval 78"/>
            <p:cNvSpPr>
              <a:spLocks noChangeArrowheads="1"/>
            </p:cNvSpPr>
            <p:nvPr/>
          </p:nvSpPr>
          <p:spPr bwMode="auto">
            <a:xfrm>
              <a:off x="6034870" y="4343400"/>
              <a:ext cx="244720"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8" name="Oval 83"/>
            <p:cNvSpPr>
              <a:spLocks noChangeArrowheads="1"/>
            </p:cNvSpPr>
            <p:nvPr/>
          </p:nvSpPr>
          <p:spPr bwMode="auto">
            <a:xfrm>
              <a:off x="6851090"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9" name="Text Box 85"/>
            <p:cNvSpPr txBox="1">
              <a:spLocks noChangeArrowheads="1"/>
            </p:cNvSpPr>
            <p:nvPr/>
          </p:nvSpPr>
          <p:spPr bwMode="auto">
            <a:xfrm>
              <a:off x="7979436"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服务</a:t>
              </a:r>
            </a:p>
          </p:txBody>
        </p:sp>
        <p:sp>
          <p:nvSpPr>
            <p:cNvPr id="110" name="Oval 86"/>
            <p:cNvSpPr>
              <a:spLocks noChangeArrowheads="1"/>
            </p:cNvSpPr>
            <p:nvPr/>
          </p:nvSpPr>
          <p:spPr bwMode="auto">
            <a:xfrm>
              <a:off x="8111321"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11" name="Text Box 90"/>
            <p:cNvSpPr txBox="1">
              <a:spLocks noChangeArrowheads="1"/>
            </p:cNvSpPr>
            <p:nvPr/>
          </p:nvSpPr>
          <p:spPr bwMode="auto">
            <a:xfrm>
              <a:off x="4796620" y="5332534"/>
              <a:ext cx="1451038"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主  动  攻  击</a:t>
              </a:r>
            </a:p>
          </p:txBody>
        </p:sp>
        <p:sp>
          <p:nvSpPr>
            <p:cNvPr id="112" name="Text Box 91"/>
            <p:cNvSpPr txBox="1">
              <a:spLocks noChangeArrowheads="1"/>
            </p:cNvSpPr>
            <p:nvPr/>
          </p:nvSpPr>
          <p:spPr bwMode="auto">
            <a:xfrm>
              <a:off x="77904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3" name="Text Box 92"/>
            <p:cNvSpPr txBox="1">
              <a:spLocks noChangeArrowheads="1"/>
            </p:cNvSpPr>
            <p:nvPr/>
          </p:nvSpPr>
          <p:spPr bwMode="auto">
            <a:xfrm>
              <a:off x="6659124"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4" name="Text Box 93"/>
            <p:cNvSpPr txBox="1">
              <a:spLocks noChangeArrowheads="1"/>
            </p:cNvSpPr>
            <p:nvPr/>
          </p:nvSpPr>
          <p:spPr bwMode="auto">
            <a:xfrm>
              <a:off x="46955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5" name="Text Box 94"/>
            <p:cNvSpPr txBox="1">
              <a:spLocks noChangeArrowheads="1"/>
            </p:cNvSpPr>
            <p:nvPr/>
          </p:nvSpPr>
          <p:spPr bwMode="auto">
            <a:xfrm>
              <a:off x="265715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6" name="Text Box 95"/>
            <p:cNvSpPr txBox="1">
              <a:spLocks noChangeArrowheads="1"/>
            </p:cNvSpPr>
            <p:nvPr/>
          </p:nvSpPr>
          <p:spPr bwMode="auto">
            <a:xfrm>
              <a:off x="5426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7" name="Text Box 96"/>
            <p:cNvSpPr txBox="1">
              <a:spLocks noChangeArrowheads="1"/>
            </p:cNvSpPr>
            <p:nvPr/>
          </p:nvSpPr>
          <p:spPr bwMode="auto">
            <a:xfrm>
              <a:off x="57520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8" name="Text Box 97"/>
            <p:cNvSpPr txBox="1">
              <a:spLocks noChangeArrowheads="1"/>
            </p:cNvSpPr>
            <p:nvPr/>
          </p:nvSpPr>
          <p:spPr bwMode="auto">
            <a:xfrm>
              <a:off x="37137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9" name="Text Box 98"/>
            <p:cNvSpPr txBox="1">
              <a:spLocks noChangeArrowheads="1"/>
            </p:cNvSpPr>
            <p:nvPr/>
          </p:nvSpPr>
          <p:spPr bwMode="auto">
            <a:xfrm>
              <a:off x="16753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20" name="Line 101"/>
            <p:cNvSpPr>
              <a:spLocks noChangeShapeType="1"/>
            </p:cNvSpPr>
            <p:nvPr/>
          </p:nvSpPr>
          <p:spPr bwMode="auto">
            <a:xfrm>
              <a:off x="2535531" y="3783622"/>
              <a:ext cx="0" cy="199878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1" name="Line 102"/>
            <p:cNvSpPr>
              <a:spLocks noChangeShapeType="1"/>
            </p:cNvSpPr>
            <p:nvPr/>
          </p:nvSpPr>
          <p:spPr bwMode="auto">
            <a:xfrm>
              <a:off x="4550436"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2" name="Line 103"/>
            <p:cNvSpPr>
              <a:spLocks noChangeShapeType="1"/>
            </p:cNvSpPr>
            <p:nvPr/>
          </p:nvSpPr>
          <p:spPr bwMode="auto">
            <a:xfrm>
              <a:off x="6650331"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3" name="Arc 105"/>
            <p:cNvSpPr>
              <a:spLocks/>
            </p:cNvSpPr>
            <p:nvPr/>
          </p:nvSpPr>
          <p:spPr bwMode="auto">
            <a:xfrm>
              <a:off x="2967820" y="4457699"/>
              <a:ext cx="526073" cy="3971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4" name="Oval 106"/>
            <p:cNvSpPr>
              <a:spLocks noChangeArrowheads="1"/>
            </p:cNvSpPr>
            <p:nvPr/>
          </p:nvSpPr>
          <p:spPr bwMode="auto">
            <a:xfrm>
              <a:off x="3335631" y="4854818"/>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5" name="Arc 107"/>
            <p:cNvSpPr>
              <a:spLocks/>
            </p:cNvSpPr>
            <p:nvPr/>
          </p:nvSpPr>
          <p:spPr bwMode="auto">
            <a:xfrm flipH="1">
              <a:off x="3537854" y="446942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6" name="Text Box 108"/>
            <p:cNvSpPr txBox="1">
              <a:spLocks noChangeArrowheads="1"/>
            </p:cNvSpPr>
            <p:nvPr/>
          </p:nvSpPr>
          <p:spPr bwMode="auto">
            <a:xfrm>
              <a:off x="3700513" y="4815253"/>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篡改</a:t>
              </a:r>
            </a:p>
          </p:txBody>
        </p:sp>
        <p:sp>
          <p:nvSpPr>
            <p:cNvPr id="127" name="Arc 109"/>
            <p:cNvSpPr>
              <a:spLocks/>
            </p:cNvSpPr>
            <p:nvPr/>
          </p:nvSpPr>
          <p:spPr bwMode="auto">
            <a:xfrm flipH="1">
              <a:off x="5557154" y="446649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8" name="Text Box 110"/>
            <p:cNvSpPr txBox="1">
              <a:spLocks noChangeArrowheads="1"/>
            </p:cNvSpPr>
            <p:nvPr/>
          </p:nvSpPr>
          <p:spPr bwMode="auto">
            <a:xfrm>
              <a:off x="5719813"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恶意</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程序</a:t>
              </a:r>
            </a:p>
          </p:txBody>
        </p:sp>
        <p:sp>
          <p:nvSpPr>
            <p:cNvPr id="129" name="Oval 111"/>
            <p:cNvSpPr>
              <a:spLocks noChangeArrowheads="1"/>
            </p:cNvSpPr>
            <p:nvPr/>
          </p:nvSpPr>
          <p:spPr bwMode="auto">
            <a:xfrm>
              <a:off x="5404754" y="4834303"/>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0" name="Oval 112"/>
            <p:cNvSpPr>
              <a:spLocks noChangeArrowheads="1"/>
            </p:cNvSpPr>
            <p:nvPr/>
          </p:nvSpPr>
          <p:spPr bwMode="auto">
            <a:xfrm>
              <a:off x="6956597" y="486507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1" name="Oval 113"/>
            <p:cNvSpPr>
              <a:spLocks noChangeArrowheads="1"/>
            </p:cNvSpPr>
            <p:nvPr/>
          </p:nvSpPr>
          <p:spPr bwMode="auto">
            <a:xfrm>
              <a:off x="7155890" y="4932484"/>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2" name="Oval 87"/>
            <p:cNvSpPr>
              <a:spLocks noChangeArrowheads="1"/>
            </p:cNvSpPr>
            <p:nvPr/>
          </p:nvSpPr>
          <p:spPr bwMode="auto">
            <a:xfrm>
              <a:off x="73551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3" name="Oval 114"/>
            <p:cNvSpPr>
              <a:spLocks noChangeArrowheads="1"/>
            </p:cNvSpPr>
            <p:nvPr/>
          </p:nvSpPr>
          <p:spPr bwMode="auto">
            <a:xfrm>
              <a:off x="76218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4" name="Line 115"/>
            <p:cNvSpPr>
              <a:spLocks noChangeShapeType="1"/>
            </p:cNvSpPr>
            <p:nvPr/>
          </p:nvSpPr>
          <p:spPr bwMode="auto">
            <a:xfrm flipV="1">
              <a:off x="7155889" y="4495799"/>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5" name="Line 116"/>
            <p:cNvSpPr>
              <a:spLocks noChangeShapeType="1"/>
            </p:cNvSpPr>
            <p:nvPr/>
          </p:nvSpPr>
          <p:spPr bwMode="auto">
            <a:xfrm flipV="1">
              <a:off x="7403539" y="4544157"/>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6" name="Line 117"/>
            <p:cNvSpPr>
              <a:spLocks noChangeShapeType="1"/>
            </p:cNvSpPr>
            <p:nvPr/>
          </p:nvSpPr>
          <p:spPr bwMode="auto">
            <a:xfrm flipV="1">
              <a:off x="7554474" y="4586653"/>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7" name="Line 118"/>
            <p:cNvSpPr>
              <a:spLocks noChangeShapeType="1"/>
            </p:cNvSpPr>
            <p:nvPr/>
          </p:nvSpPr>
          <p:spPr bwMode="auto">
            <a:xfrm flipV="1">
              <a:off x="7868066" y="4574930"/>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8" name="矩形 137"/>
            <p:cNvSpPr/>
            <p:nvPr/>
          </p:nvSpPr>
          <p:spPr bwMode="auto">
            <a:xfrm>
              <a:off x="460822" y="5317124"/>
              <a:ext cx="2060308" cy="448615"/>
            </a:xfrm>
            <a:prstGeom prst="rect">
              <a:avLst/>
            </a:prstGeom>
            <a:solidFill>
              <a:srgbClr val="66FFFF"/>
            </a:solidFill>
            <a:ln w="9525" cap="flat" cmpd="sng" algn="ctr">
              <a:noFill/>
              <a:prstDash val="solid"/>
              <a:round/>
              <a:headEnd type="none" w="med" len="med"/>
              <a:tailEnd type="none" w="med" len="med"/>
            </a:ln>
            <a:effectLst/>
            <a:extLst/>
          </p:spPr>
          <p:txBody>
            <a:bodyPr vert="horz" wrap="square" lIns="84406" tIns="42203" rIns="84406" bIns="42203"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62" b="0" i="0" u="none" strike="noStrike" kern="1200" cap="none" spc="0" normalizeH="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139" name="Text Box 89"/>
            <p:cNvSpPr txBox="1">
              <a:spLocks noChangeArrowheads="1"/>
            </p:cNvSpPr>
            <p:nvPr/>
          </p:nvSpPr>
          <p:spPr bwMode="auto">
            <a:xfrm>
              <a:off x="848874" y="5331069"/>
              <a:ext cx="1133644"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被动攻击</a:t>
              </a:r>
            </a:p>
          </p:txBody>
        </p:sp>
        <p:sp>
          <p:nvSpPr>
            <p:cNvPr id="140" name="Line 100"/>
            <p:cNvSpPr>
              <a:spLocks noChangeShapeType="1"/>
            </p:cNvSpPr>
            <p:nvPr/>
          </p:nvSpPr>
          <p:spPr bwMode="auto">
            <a:xfrm>
              <a:off x="435635" y="5303225"/>
              <a:ext cx="8146073"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71319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8"/>
            <a:ext cx="8370711" cy="3014722"/>
          </a:xfrm>
        </p:spPr>
        <p:txBody>
          <a:bodyPr/>
          <a:lstStyle/>
          <a:p>
            <a:r>
              <a:rPr lang="zh-CN" altLang="en-US" dirty="0"/>
              <a:t>主动攻击</a:t>
            </a:r>
          </a:p>
          <a:p>
            <a:pPr lvl="1">
              <a:lnSpc>
                <a:spcPct val="150000"/>
              </a:lnSpc>
            </a:pPr>
            <a:r>
              <a:rPr lang="zh-CN" altLang="en-US" dirty="0"/>
              <a:t>篡改：故意篡改网络上传送的报文，有时也称为更改报文流</a:t>
            </a:r>
          </a:p>
          <a:p>
            <a:pPr lvl="1">
              <a:lnSpc>
                <a:spcPct val="150000"/>
              </a:lnSpc>
            </a:pPr>
            <a:r>
              <a:rPr lang="zh-CN" altLang="en-US" dirty="0"/>
              <a:t>恶意程序：种类繁多，对网络安全威胁较大的主要包括：病毒、蠕虫、特洛伊木马、逻辑炸弹、后门入侵、流氓软件等</a:t>
            </a:r>
          </a:p>
          <a:p>
            <a:pPr lvl="1">
              <a:lnSpc>
                <a:spcPct val="150000"/>
              </a:lnSpc>
            </a:pPr>
            <a:r>
              <a:rPr lang="zh-CN" altLang="en-US" dirty="0"/>
              <a:t>拒绝服务：指攻击者向互联网上的某个服务器不停地发送大量分组，使该服务器无法提供正常服务，甚至完全瘫痪</a:t>
            </a:r>
          </a:p>
          <a:p>
            <a:pPr lvl="1">
              <a:lnSpc>
                <a:spcPct val="150000"/>
              </a:lnSpc>
            </a:pP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7</a:t>
            </a:fld>
            <a:endParaRPr lang="zh-CN" altLang="en-US" dirty="0"/>
          </a:p>
        </p:txBody>
      </p:sp>
      <p:grpSp>
        <p:nvGrpSpPr>
          <p:cNvPr id="141" name="组合 140"/>
          <p:cNvGrpSpPr/>
          <p:nvPr/>
        </p:nvGrpSpPr>
        <p:grpSpPr>
          <a:xfrm>
            <a:off x="435635" y="4619645"/>
            <a:ext cx="8251165" cy="1998785"/>
            <a:chOff x="435635" y="3783622"/>
            <a:chExt cx="8251165" cy="1998785"/>
          </a:xfrm>
        </p:grpSpPr>
        <p:sp>
          <p:nvSpPr>
            <p:cNvPr id="96" name="Rectangle 99"/>
            <p:cNvSpPr>
              <a:spLocks noChangeArrowheads="1"/>
            </p:cNvSpPr>
            <p:nvPr/>
          </p:nvSpPr>
          <p:spPr bwMode="auto">
            <a:xfrm>
              <a:off x="435635" y="3783622"/>
              <a:ext cx="8146073" cy="1998785"/>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7" name="Rectangle 66"/>
            <p:cNvSpPr>
              <a:spLocks noChangeArrowheads="1"/>
            </p:cNvSpPr>
            <p:nvPr/>
          </p:nvSpPr>
          <p:spPr bwMode="auto">
            <a:xfrm>
              <a:off x="2532819" y="5318697"/>
              <a:ext cx="6037385" cy="449873"/>
            </a:xfrm>
            <a:prstGeom prst="rect">
              <a:avLst/>
            </a:prstGeom>
            <a:solidFill>
              <a:srgbClr val="FF9933"/>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8" name="Oval 68"/>
            <p:cNvSpPr>
              <a:spLocks noChangeArrowheads="1"/>
            </p:cNvSpPr>
            <p:nvPr/>
          </p:nvSpPr>
          <p:spPr bwMode="auto">
            <a:xfrm>
              <a:off x="2743616"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99" name="Oval 69"/>
            <p:cNvSpPr>
              <a:spLocks noChangeArrowheads="1"/>
            </p:cNvSpPr>
            <p:nvPr/>
          </p:nvSpPr>
          <p:spPr bwMode="auto">
            <a:xfrm>
              <a:off x="4002382" y="4347795"/>
              <a:ext cx="243254" cy="257908"/>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0" name="Oval 71"/>
            <p:cNvSpPr>
              <a:spLocks noChangeArrowheads="1"/>
            </p:cNvSpPr>
            <p:nvPr/>
          </p:nvSpPr>
          <p:spPr bwMode="auto">
            <a:xfrm>
              <a:off x="697939"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1" name="Oval 72"/>
            <p:cNvSpPr>
              <a:spLocks noChangeArrowheads="1"/>
            </p:cNvSpPr>
            <p:nvPr/>
          </p:nvSpPr>
          <p:spPr bwMode="auto">
            <a:xfrm>
              <a:off x="1958170" y="4347795"/>
              <a:ext cx="243254" cy="254977"/>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2" name="Line 73"/>
            <p:cNvSpPr>
              <a:spLocks noChangeShapeType="1"/>
            </p:cNvSpPr>
            <p:nvPr/>
          </p:nvSpPr>
          <p:spPr bwMode="auto">
            <a:xfrm>
              <a:off x="941193" y="4476749"/>
              <a:ext cx="1016977" cy="0"/>
            </a:xfrm>
            <a:prstGeom prst="line">
              <a:avLst/>
            </a:prstGeom>
            <a:noFill/>
            <a:ln w="28575">
              <a:solidFill>
                <a:srgbClr val="333399"/>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3" name="Arc 74"/>
            <p:cNvSpPr>
              <a:spLocks/>
            </p:cNvSpPr>
            <p:nvPr/>
          </p:nvSpPr>
          <p:spPr bwMode="auto">
            <a:xfrm>
              <a:off x="941193" y="4476749"/>
              <a:ext cx="524608" cy="364881"/>
            </a:xfrm>
            <a:custGeom>
              <a:avLst/>
              <a:gdLst>
                <a:gd name="G0" fmla="+- 0 0 0"/>
                <a:gd name="G1" fmla="+- 19891 0 0"/>
                <a:gd name="G2" fmla="+- 21600 0 0"/>
                <a:gd name="T0" fmla="*/ 8421 w 21600"/>
                <a:gd name="T1" fmla="*/ 0 h 19891"/>
                <a:gd name="T2" fmla="*/ 21600 w 21600"/>
                <a:gd name="T3" fmla="*/ 19891 h 19891"/>
                <a:gd name="T4" fmla="*/ 0 w 21600"/>
                <a:gd name="T5" fmla="*/ 19891 h 19891"/>
              </a:gdLst>
              <a:ahLst/>
              <a:cxnLst>
                <a:cxn ang="0">
                  <a:pos x="T0" y="T1"/>
                </a:cxn>
                <a:cxn ang="0">
                  <a:pos x="T2" y="T3"/>
                </a:cxn>
                <a:cxn ang="0">
                  <a:pos x="T4" y="T5"/>
                </a:cxn>
              </a:cxnLst>
              <a:rect l="0" t="0" r="r" b="b"/>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noFill/>
            <a:ln w="28575">
              <a:solidFill>
                <a:srgbClr val="FF0000"/>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4" name="Oval 75"/>
            <p:cNvSpPr>
              <a:spLocks noChangeArrowheads="1"/>
            </p:cNvSpPr>
            <p:nvPr/>
          </p:nvSpPr>
          <p:spPr bwMode="auto">
            <a:xfrm>
              <a:off x="1309005" y="4859215"/>
              <a:ext cx="363415" cy="213946"/>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5" name="Text Box 76"/>
            <p:cNvSpPr txBox="1">
              <a:spLocks noChangeArrowheads="1"/>
            </p:cNvSpPr>
            <p:nvPr/>
          </p:nvSpPr>
          <p:spPr bwMode="auto">
            <a:xfrm>
              <a:off x="1672421" y="482111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截获</a:t>
              </a:r>
            </a:p>
          </p:txBody>
        </p:sp>
        <p:sp>
          <p:nvSpPr>
            <p:cNvPr id="106" name="Oval 77"/>
            <p:cNvSpPr>
              <a:spLocks noChangeArrowheads="1"/>
            </p:cNvSpPr>
            <p:nvPr/>
          </p:nvSpPr>
          <p:spPr bwMode="auto">
            <a:xfrm>
              <a:off x="4774639"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7" name="Oval 78"/>
            <p:cNvSpPr>
              <a:spLocks noChangeArrowheads="1"/>
            </p:cNvSpPr>
            <p:nvPr/>
          </p:nvSpPr>
          <p:spPr bwMode="auto">
            <a:xfrm>
              <a:off x="6034870" y="4343400"/>
              <a:ext cx="244720"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8" name="Oval 83"/>
            <p:cNvSpPr>
              <a:spLocks noChangeArrowheads="1"/>
            </p:cNvSpPr>
            <p:nvPr/>
          </p:nvSpPr>
          <p:spPr bwMode="auto">
            <a:xfrm>
              <a:off x="6851090"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09" name="Text Box 85"/>
            <p:cNvSpPr txBox="1">
              <a:spLocks noChangeArrowheads="1"/>
            </p:cNvSpPr>
            <p:nvPr/>
          </p:nvSpPr>
          <p:spPr bwMode="auto">
            <a:xfrm>
              <a:off x="7979436"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服务</a:t>
              </a:r>
            </a:p>
          </p:txBody>
        </p:sp>
        <p:sp>
          <p:nvSpPr>
            <p:cNvPr id="110" name="Oval 86"/>
            <p:cNvSpPr>
              <a:spLocks noChangeArrowheads="1"/>
            </p:cNvSpPr>
            <p:nvPr/>
          </p:nvSpPr>
          <p:spPr bwMode="auto">
            <a:xfrm>
              <a:off x="8111321" y="4343400"/>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11" name="Text Box 90"/>
            <p:cNvSpPr txBox="1">
              <a:spLocks noChangeArrowheads="1"/>
            </p:cNvSpPr>
            <p:nvPr/>
          </p:nvSpPr>
          <p:spPr bwMode="auto">
            <a:xfrm>
              <a:off x="4796620" y="5332534"/>
              <a:ext cx="1451038"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主  动  攻  击</a:t>
              </a:r>
            </a:p>
          </p:txBody>
        </p:sp>
        <p:sp>
          <p:nvSpPr>
            <p:cNvPr id="112" name="Text Box 91"/>
            <p:cNvSpPr txBox="1">
              <a:spLocks noChangeArrowheads="1"/>
            </p:cNvSpPr>
            <p:nvPr/>
          </p:nvSpPr>
          <p:spPr bwMode="auto">
            <a:xfrm>
              <a:off x="77904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3" name="Text Box 92"/>
            <p:cNvSpPr txBox="1">
              <a:spLocks noChangeArrowheads="1"/>
            </p:cNvSpPr>
            <p:nvPr/>
          </p:nvSpPr>
          <p:spPr bwMode="auto">
            <a:xfrm>
              <a:off x="6659124"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4" name="Text Box 93"/>
            <p:cNvSpPr txBox="1">
              <a:spLocks noChangeArrowheads="1"/>
            </p:cNvSpPr>
            <p:nvPr/>
          </p:nvSpPr>
          <p:spPr bwMode="auto">
            <a:xfrm>
              <a:off x="46955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5" name="Text Box 94"/>
            <p:cNvSpPr txBox="1">
              <a:spLocks noChangeArrowheads="1"/>
            </p:cNvSpPr>
            <p:nvPr/>
          </p:nvSpPr>
          <p:spPr bwMode="auto">
            <a:xfrm>
              <a:off x="265715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6" name="Text Box 95"/>
            <p:cNvSpPr txBox="1">
              <a:spLocks noChangeArrowheads="1"/>
            </p:cNvSpPr>
            <p:nvPr/>
          </p:nvSpPr>
          <p:spPr bwMode="auto">
            <a:xfrm>
              <a:off x="542609" y="3811465"/>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117" name="Text Box 96"/>
            <p:cNvSpPr txBox="1">
              <a:spLocks noChangeArrowheads="1"/>
            </p:cNvSpPr>
            <p:nvPr/>
          </p:nvSpPr>
          <p:spPr bwMode="auto">
            <a:xfrm>
              <a:off x="57520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8" name="Text Box 97"/>
            <p:cNvSpPr txBox="1">
              <a:spLocks noChangeArrowheads="1"/>
            </p:cNvSpPr>
            <p:nvPr/>
          </p:nvSpPr>
          <p:spPr bwMode="auto">
            <a:xfrm>
              <a:off x="3713701"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19" name="Text Box 98"/>
            <p:cNvSpPr txBox="1">
              <a:spLocks noChangeArrowheads="1"/>
            </p:cNvSpPr>
            <p:nvPr/>
          </p:nvSpPr>
          <p:spPr bwMode="auto">
            <a:xfrm>
              <a:off x="1675352" y="3811465"/>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120" name="Line 101"/>
            <p:cNvSpPr>
              <a:spLocks noChangeShapeType="1"/>
            </p:cNvSpPr>
            <p:nvPr/>
          </p:nvSpPr>
          <p:spPr bwMode="auto">
            <a:xfrm>
              <a:off x="2535531" y="3783622"/>
              <a:ext cx="0" cy="199878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1" name="Line 102"/>
            <p:cNvSpPr>
              <a:spLocks noChangeShapeType="1"/>
            </p:cNvSpPr>
            <p:nvPr/>
          </p:nvSpPr>
          <p:spPr bwMode="auto">
            <a:xfrm>
              <a:off x="4550436"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2" name="Line 103"/>
            <p:cNvSpPr>
              <a:spLocks noChangeShapeType="1"/>
            </p:cNvSpPr>
            <p:nvPr/>
          </p:nvSpPr>
          <p:spPr bwMode="auto">
            <a:xfrm>
              <a:off x="6650331" y="3783623"/>
              <a:ext cx="0" cy="1519603"/>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3" name="Arc 105"/>
            <p:cNvSpPr>
              <a:spLocks/>
            </p:cNvSpPr>
            <p:nvPr/>
          </p:nvSpPr>
          <p:spPr bwMode="auto">
            <a:xfrm>
              <a:off x="2967820" y="4457699"/>
              <a:ext cx="526073" cy="39711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333399"/>
              </a:solidFill>
              <a:round/>
              <a:headEnd type="none" w="sm" len="sm"/>
              <a:tailEnd type="triangl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4" name="Oval 106"/>
            <p:cNvSpPr>
              <a:spLocks noChangeArrowheads="1"/>
            </p:cNvSpPr>
            <p:nvPr/>
          </p:nvSpPr>
          <p:spPr bwMode="auto">
            <a:xfrm>
              <a:off x="3335631" y="4854818"/>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5" name="Arc 107"/>
            <p:cNvSpPr>
              <a:spLocks/>
            </p:cNvSpPr>
            <p:nvPr/>
          </p:nvSpPr>
          <p:spPr bwMode="auto">
            <a:xfrm flipH="1">
              <a:off x="3537854" y="446942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6" name="Text Box 108"/>
            <p:cNvSpPr txBox="1">
              <a:spLocks noChangeArrowheads="1"/>
            </p:cNvSpPr>
            <p:nvPr/>
          </p:nvSpPr>
          <p:spPr bwMode="auto">
            <a:xfrm>
              <a:off x="3700513" y="4815253"/>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篡改</a:t>
              </a:r>
            </a:p>
          </p:txBody>
        </p:sp>
        <p:sp>
          <p:nvSpPr>
            <p:cNvPr id="127" name="Arc 109"/>
            <p:cNvSpPr>
              <a:spLocks/>
            </p:cNvSpPr>
            <p:nvPr/>
          </p:nvSpPr>
          <p:spPr bwMode="auto">
            <a:xfrm flipH="1">
              <a:off x="5557154" y="4466492"/>
              <a:ext cx="446943" cy="395654"/>
            </a:xfrm>
            <a:custGeom>
              <a:avLst/>
              <a:gdLst>
                <a:gd name="G0" fmla="+- 0 0 0"/>
                <a:gd name="G1" fmla="+- 21600 0 0"/>
                <a:gd name="G2" fmla="+- 21600 0 0"/>
                <a:gd name="T0" fmla="*/ 0 w 21548"/>
                <a:gd name="T1" fmla="*/ 0 h 21600"/>
                <a:gd name="T2" fmla="*/ 21548 w 21548"/>
                <a:gd name="T3" fmla="*/ 20107 h 21600"/>
                <a:gd name="T4" fmla="*/ 0 w 21548"/>
                <a:gd name="T5" fmla="*/ 21600 h 21600"/>
              </a:gdLst>
              <a:ahLst/>
              <a:cxnLst>
                <a:cxn ang="0">
                  <a:pos x="T0" y="T1"/>
                </a:cxn>
                <a:cxn ang="0">
                  <a:pos x="T2" y="T3"/>
                </a:cxn>
                <a:cxn ang="0">
                  <a:pos x="T4" y="T5"/>
                </a:cxn>
              </a:cxnLst>
              <a:rect l="0" t="0" r="r" b="b"/>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noFill/>
            <a:ln w="28575">
              <a:solidFill>
                <a:srgbClr val="FF0000"/>
              </a:solidFill>
              <a:round/>
              <a:headEnd type="triangl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28" name="Text Box 110"/>
            <p:cNvSpPr txBox="1">
              <a:spLocks noChangeArrowheads="1"/>
            </p:cNvSpPr>
            <p:nvPr/>
          </p:nvSpPr>
          <p:spPr bwMode="auto">
            <a:xfrm>
              <a:off x="5719813" y="4665784"/>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恶意</a:t>
              </a:r>
            </a:p>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程序</a:t>
              </a:r>
            </a:p>
          </p:txBody>
        </p:sp>
        <p:sp>
          <p:nvSpPr>
            <p:cNvPr id="129" name="Oval 111"/>
            <p:cNvSpPr>
              <a:spLocks noChangeArrowheads="1"/>
            </p:cNvSpPr>
            <p:nvPr/>
          </p:nvSpPr>
          <p:spPr bwMode="auto">
            <a:xfrm>
              <a:off x="5404754" y="4834303"/>
              <a:ext cx="364881" cy="212481"/>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0" name="Oval 112"/>
            <p:cNvSpPr>
              <a:spLocks noChangeArrowheads="1"/>
            </p:cNvSpPr>
            <p:nvPr/>
          </p:nvSpPr>
          <p:spPr bwMode="auto">
            <a:xfrm>
              <a:off x="6956597" y="486507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1" name="Oval 113"/>
            <p:cNvSpPr>
              <a:spLocks noChangeArrowheads="1"/>
            </p:cNvSpPr>
            <p:nvPr/>
          </p:nvSpPr>
          <p:spPr bwMode="auto">
            <a:xfrm>
              <a:off x="7155890" y="4932484"/>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2" name="Oval 87"/>
            <p:cNvSpPr>
              <a:spLocks noChangeArrowheads="1"/>
            </p:cNvSpPr>
            <p:nvPr/>
          </p:nvSpPr>
          <p:spPr bwMode="auto">
            <a:xfrm>
              <a:off x="73551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3" name="Oval 114"/>
            <p:cNvSpPr>
              <a:spLocks noChangeArrowheads="1"/>
            </p:cNvSpPr>
            <p:nvPr/>
          </p:nvSpPr>
          <p:spPr bwMode="auto">
            <a:xfrm>
              <a:off x="7621882" y="4998426"/>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4" name="Line 115"/>
            <p:cNvSpPr>
              <a:spLocks noChangeShapeType="1"/>
            </p:cNvSpPr>
            <p:nvPr/>
          </p:nvSpPr>
          <p:spPr bwMode="auto">
            <a:xfrm flipV="1">
              <a:off x="7155889" y="4495799"/>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5" name="Line 116"/>
            <p:cNvSpPr>
              <a:spLocks noChangeShapeType="1"/>
            </p:cNvSpPr>
            <p:nvPr/>
          </p:nvSpPr>
          <p:spPr bwMode="auto">
            <a:xfrm flipV="1">
              <a:off x="7403539" y="4544157"/>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6" name="Line 117"/>
            <p:cNvSpPr>
              <a:spLocks noChangeShapeType="1"/>
            </p:cNvSpPr>
            <p:nvPr/>
          </p:nvSpPr>
          <p:spPr bwMode="auto">
            <a:xfrm flipV="1">
              <a:off x="7554474" y="4586653"/>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7" name="Line 118"/>
            <p:cNvSpPr>
              <a:spLocks noChangeShapeType="1"/>
            </p:cNvSpPr>
            <p:nvPr/>
          </p:nvSpPr>
          <p:spPr bwMode="auto">
            <a:xfrm flipV="1">
              <a:off x="7868066" y="4574930"/>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38" name="矩形 137"/>
            <p:cNvSpPr/>
            <p:nvPr/>
          </p:nvSpPr>
          <p:spPr bwMode="auto">
            <a:xfrm>
              <a:off x="460822" y="5317124"/>
              <a:ext cx="2060308" cy="448615"/>
            </a:xfrm>
            <a:prstGeom prst="rect">
              <a:avLst/>
            </a:prstGeom>
            <a:solidFill>
              <a:srgbClr val="66FFFF"/>
            </a:solidFill>
            <a:ln w="9525" cap="flat" cmpd="sng" algn="ctr">
              <a:noFill/>
              <a:prstDash val="solid"/>
              <a:round/>
              <a:headEnd type="none" w="med" len="med"/>
              <a:tailEnd type="none" w="med" len="med"/>
            </a:ln>
            <a:effectLst/>
            <a:extLst/>
          </p:spPr>
          <p:txBody>
            <a:bodyPr vert="horz" wrap="square" lIns="84406" tIns="42203" rIns="84406" bIns="42203"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62" b="0" i="0" u="none" strike="noStrike" kern="1200" cap="none" spc="0" normalizeH="0" noProof="0">
                <a:ln>
                  <a:noFill/>
                </a:ln>
                <a:solidFill>
                  <a:srgbClr val="000000"/>
                </a:solidFill>
                <a:effectLst/>
                <a:uLnTx/>
                <a:uFillTx/>
                <a:latin typeface="Calibri" panose="020F0502020204030204" pitchFamily="34" charset="0"/>
                <a:ea typeface="华文楷体" panose="02010600040101010101" pitchFamily="2" charset="-122"/>
                <a:cs typeface="+mn-cs"/>
              </a:endParaRPr>
            </a:p>
          </p:txBody>
        </p:sp>
        <p:sp>
          <p:nvSpPr>
            <p:cNvPr id="139" name="Text Box 89"/>
            <p:cNvSpPr txBox="1">
              <a:spLocks noChangeArrowheads="1"/>
            </p:cNvSpPr>
            <p:nvPr/>
          </p:nvSpPr>
          <p:spPr bwMode="auto">
            <a:xfrm>
              <a:off x="848874" y="5331069"/>
              <a:ext cx="1133644"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被动攻击</a:t>
              </a:r>
            </a:p>
          </p:txBody>
        </p:sp>
        <p:sp>
          <p:nvSpPr>
            <p:cNvPr id="140" name="Line 100"/>
            <p:cNvSpPr>
              <a:spLocks noChangeShapeType="1"/>
            </p:cNvSpPr>
            <p:nvPr/>
          </p:nvSpPr>
          <p:spPr bwMode="auto">
            <a:xfrm>
              <a:off x="435635" y="5303225"/>
              <a:ext cx="8146073" cy="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1122996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141"/>
                                        </p:tgtEl>
                                      </p:cBhvr>
                                    </p:animEffect>
                                    <p:set>
                                      <p:cBhvr>
                                        <p:cTn id="27" dur="1" fill="hold">
                                          <p:stCondLst>
                                            <p:cond delay="499"/>
                                          </p:stCondLst>
                                        </p:cTn>
                                        <p:tgtEl>
                                          <p:spTgt spid="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计算机网络面临的安全性威胁</a:t>
            </a:r>
          </a:p>
        </p:txBody>
      </p:sp>
      <p:sp>
        <p:nvSpPr>
          <p:cNvPr id="3" name="内容占位符 2"/>
          <p:cNvSpPr>
            <a:spLocks noGrp="1"/>
          </p:cNvSpPr>
          <p:nvPr>
            <p:ph idx="1"/>
          </p:nvPr>
        </p:nvSpPr>
        <p:spPr>
          <a:xfrm>
            <a:off x="457200" y="1444977"/>
            <a:ext cx="8370711" cy="5260621"/>
          </a:xfrm>
        </p:spPr>
        <p:txBody>
          <a:bodyPr/>
          <a:lstStyle/>
          <a:p>
            <a:r>
              <a:rPr lang="zh-CN" altLang="en-US" dirty="0"/>
              <a:t>主动攻击</a:t>
            </a:r>
          </a:p>
          <a:p>
            <a:pPr lvl="1">
              <a:lnSpc>
                <a:spcPct val="150000"/>
              </a:lnSpc>
            </a:pPr>
            <a:r>
              <a:rPr lang="zh-CN" altLang="en-US" dirty="0"/>
              <a:t>篡改：故意篡改网络上传送的报文，有时也称为更改报文流</a:t>
            </a:r>
          </a:p>
          <a:p>
            <a:pPr lvl="1">
              <a:lnSpc>
                <a:spcPct val="150000"/>
              </a:lnSpc>
            </a:pPr>
            <a:r>
              <a:rPr lang="zh-CN" altLang="en-US" dirty="0"/>
              <a:t>恶意程序：种类繁多，对网络安全威胁较大的主要包括：病毒、蠕虫、特洛伊木马、逻辑炸弹、后门入侵、流氓软件等</a:t>
            </a:r>
          </a:p>
          <a:p>
            <a:pPr lvl="1">
              <a:lnSpc>
                <a:spcPct val="150000"/>
              </a:lnSpc>
            </a:pPr>
            <a:r>
              <a:rPr lang="zh-CN" altLang="en-US" dirty="0"/>
              <a:t>拒绝服务：指攻击者向互联网上的某个服务器不停地发送大量分组，使该服务器无法提供正常服务，甚至完全瘫痪</a:t>
            </a:r>
            <a:endParaRPr lang="en-US" altLang="zh-CN" dirty="0"/>
          </a:p>
          <a:p>
            <a:pPr lvl="2">
              <a:lnSpc>
                <a:spcPct val="150000"/>
              </a:lnSpc>
            </a:pPr>
            <a:r>
              <a:rPr lang="zh-CN" altLang="en-US" dirty="0"/>
              <a:t>分布式拒绝服务 </a:t>
            </a:r>
            <a:r>
              <a:rPr lang="en-US" altLang="zh-CN" dirty="0" err="1"/>
              <a:t>DDoS</a:t>
            </a:r>
            <a:r>
              <a:rPr lang="en-US" altLang="zh-CN" dirty="0"/>
              <a:t> (Distributed Denial of Service</a:t>
            </a:r>
            <a:r>
              <a:rPr lang="en-US" altLang="zh-CN" dirty="0" smtClean="0"/>
              <a:t>)</a:t>
            </a:r>
            <a:r>
              <a:rPr lang="zh-CN" altLang="en-US" dirty="0" smtClean="0"/>
              <a:t>：</a:t>
            </a:r>
            <a:r>
              <a:rPr lang="zh-CN" altLang="zh-CN" dirty="0" smtClean="0"/>
              <a:t>从</a:t>
            </a:r>
            <a:r>
              <a:rPr lang="zh-CN" altLang="zh-CN" dirty="0"/>
              <a:t>互联网上的成百上千的网站集中攻击一</a:t>
            </a:r>
            <a:r>
              <a:rPr lang="zh-CN" altLang="zh-CN" dirty="0" smtClean="0"/>
              <a:t>个</a:t>
            </a:r>
            <a:r>
              <a:rPr lang="zh-CN" altLang="en-US" dirty="0" smtClean="0"/>
              <a:t>服务器</a:t>
            </a:r>
            <a:endParaRPr lang="en-US" altLang="zh-CN" dirty="0" smtClean="0"/>
          </a:p>
          <a:p>
            <a:pPr lvl="3">
              <a:lnSpc>
                <a:spcPct val="150000"/>
              </a:lnSpc>
            </a:pPr>
            <a:r>
              <a:rPr lang="zh-CN" altLang="en-US" dirty="0" smtClean="0"/>
              <a:t>耗尽资源</a:t>
            </a:r>
            <a:endParaRPr lang="en-US" altLang="zh-CN" dirty="0" smtClean="0"/>
          </a:p>
          <a:p>
            <a:pPr lvl="3">
              <a:lnSpc>
                <a:spcPct val="150000"/>
              </a:lnSpc>
            </a:pPr>
            <a:r>
              <a:rPr lang="zh-CN" altLang="en-US" dirty="0" smtClean="0"/>
              <a:t>耗尽网络带宽</a:t>
            </a:r>
            <a:endParaRPr lang="zh-CN" altLang="en-US" dirty="0"/>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8</a:t>
            </a:fld>
            <a:endParaRPr lang="zh-CN" altLang="en-US" dirty="0"/>
          </a:p>
        </p:txBody>
      </p:sp>
      <p:grpSp>
        <p:nvGrpSpPr>
          <p:cNvPr id="51" name="组合 50">
            <a:extLst>
              <a:ext uri="{FF2B5EF4-FFF2-40B4-BE49-F238E27FC236}">
                <a16:creationId xmlns:a16="http://schemas.microsoft.com/office/drawing/2014/main" id="{0FEFACA7-F884-444B-B8BF-87CF0D9C1D19}"/>
              </a:ext>
            </a:extLst>
          </p:cNvPr>
          <p:cNvGrpSpPr/>
          <p:nvPr/>
        </p:nvGrpSpPr>
        <p:grpSpPr>
          <a:xfrm>
            <a:off x="6757060" y="71404"/>
            <a:ext cx="2308358" cy="1686152"/>
            <a:chOff x="6519553" y="4619646"/>
            <a:chExt cx="2308358" cy="1686152"/>
          </a:xfrm>
        </p:grpSpPr>
        <p:sp>
          <p:nvSpPr>
            <p:cNvPr id="6" name="Rectangle 99">
              <a:extLst>
                <a:ext uri="{FF2B5EF4-FFF2-40B4-BE49-F238E27FC236}">
                  <a16:creationId xmlns:a16="http://schemas.microsoft.com/office/drawing/2014/main" id="{7F3CA629-8D18-4C31-B9EF-355857E633E0}"/>
                </a:ext>
              </a:extLst>
            </p:cNvPr>
            <p:cNvSpPr>
              <a:spLocks noChangeArrowheads="1"/>
            </p:cNvSpPr>
            <p:nvPr/>
          </p:nvSpPr>
          <p:spPr bwMode="auto">
            <a:xfrm>
              <a:off x="6519553" y="4619646"/>
              <a:ext cx="2308358" cy="1686152"/>
            </a:xfrm>
            <a:prstGeom prst="rect">
              <a:avLst/>
            </a:prstGeom>
            <a:solidFill>
              <a:srgbClr val="FFFF66"/>
            </a:solidFill>
            <a:ln w="9525">
              <a:solidFill>
                <a:srgbClr val="000000"/>
              </a:solidFill>
              <a:prstDash val="dash"/>
              <a:miter lim="800000"/>
              <a:headEnd/>
              <a:tailEnd/>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8" name="Oval 83">
              <a:extLst>
                <a:ext uri="{FF2B5EF4-FFF2-40B4-BE49-F238E27FC236}">
                  <a16:creationId xmlns:a16="http://schemas.microsoft.com/office/drawing/2014/main" id="{7DAA398E-6FD3-4FA0-B5CB-607378B98094}"/>
                </a:ext>
              </a:extLst>
            </p:cNvPr>
            <p:cNvSpPr>
              <a:spLocks noChangeArrowheads="1"/>
            </p:cNvSpPr>
            <p:nvPr/>
          </p:nvSpPr>
          <p:spPr bwMode="auto">
            <a:xfrm>
              <a:off x="6851090" y="5179423"/>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19" name="Text Box 85">
              <a:extLst>
                <a:ext uri="{FF2B5EF4-FFF2-40B4-BE49-F238E27FC236}">
                  <a16:creationId xmlns:a16="http://schemas.microsoft.com/office/drawing/2014/main" id="{43F38660-91D7-45A6-A13F-A514BA6C822B}"/>
                </a:ext>
              </a:extLst>
            </p:cNvPr>
            <p:cNvSpPr txBox="1">
              <a:spLocks noChangeArrowheads="1"/>
            </p:cNvSpPr>
            <p:nvPr/>
          </p:nvSpPr>
          <p:spPr bwMode="auto">
            <a:xfrm>
              <a:off x="7979436" y="5501807"/>
              <a:ext cx="659155" cy="660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拒绝</a:t>
              </a:r>
            </a:p>
            <a:p>
              <a:pPr eaLnBrk="0" fontAlgn="base" hangingPunct="0">
                <a:spcBef>
                  <a:spcPct val="0"/>
                </a:spcBef>
                <a:spcAft>
                  <a:spcPct val="0"/>
                </a:spcAft>
              </a:pPr>
              <a:r>
                <a:rPr kumimoji="1" lang="zh-CN" altLang="en-US" sz="1846" b="1" dirty="0">
                  <a:solidFill>
                    <a:srgbClr val="000099"/>
                  </a:solidFill>
                  <a:latin typeface="Calibri" panose="020F0502020204030204" pitchFamily="34" charset="0"/>
                  <a:ea typeface="华文楷体" panose="02010600040101010101" pitchFamily="2" charset="-122"/>
                </a:rPr>
                <a:t>服务</a:t>
              </a:r>
            </a:p>
          </p:txBody>
        </p:sp>
        <p:sp>
          <p:nvSpPr>
            <p:cNvPr id="20" name="Oval 86">
              <a:extLst>
                <a:ext uri="{FF2B5EF4-FFF2-40B4-BE49-F238E27FC236}">
                  <a16:creationId xmlns:a16="http://schemas.microsoft.com/office/drawing/2014/main" id="{3BA994F5-19A5-4780-B569-4179840931A8}"/>
                </a:ext>
              </a:extLst>
            </p:cNvPr>
            <p:cNvSpPr>
              <a:spLocks noChangeArrowheads="1"/>
            </p:cNvSpPr>
            <p:nvPr/>
          </p:nvSpPr>
          <p:spPr bwMode="auto">
            <a:xfrm>
              <a:off x="8111321" y="5179423"/>
              <a:ext cx="243254" cy="253511"/>
            </a:xfrm>
            <a:prstGeom prst="ellipse">
              <a:avLst/>
            </a:prstGeom>
            <a:solidFill>
              <a:srgbClr val="99CCFF"/>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22" name="Text Box 91">
              <a:extLst>
                <a:ext uri="{FF2B5EF4-FFF2-40B4-BE49-F238E27FC236}">
                  <a16:creationId xmlns:a16="http://schemas.microsoft.com/office/drawing/2014/main" id="{EDB1E65E-D277-49B2-968D-2C8F773A34AF}"/>
                </a:ext>
              </a:extLst>
            </p:cNvPr>
            <p:cNvSpPr txBox="1">
              <a:spLocks noChangeArrowheads="1"/>
            </p:cNvSpPr>
            <p:nvPr/>
          </p:nvSpPr>
          <p:spPr bwMode="auto">
            <a:xfrm>
              <a:off x="7790401" y="4647488"/>
              <a:ext cx="896399"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目的站</a:t>
              </a:r>
            </a:p>
          </p:txBody>
        </p:sp>
        <p:sp>
          <p:nvSpPr>
            <p:cNvPr id="23" name="Text Box 92">
              <a:extLst>
                <a:ext uri="{FF2B5EF4-FFF2-40B4-BE49-F238E27FC236}">
                  <a16:creationId xmlns:a16="http://schemas.microsoft.com/office/drawing/2014/main" id="{55E7D726-E715-481D-9622-0170D982BE88}"/>
                </a:ext>
              </a:extLst>
            </p:cNvPr>
            <p:cNvSpPr txBox="1">
              <a:spLocks noChangeArrowheads="1"/>
            </p:cNvSpPr>
            <p:nvPr/>
          </p:nvSpPr>
          <p:spPr bwMode="auto">
            <a:xfrm>
              <a:off x="6659124" y="4647488"/>
              <a:ext cx="659155" cy="3763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kumimoji="1" lang="zh-CN" altLang="en-US" sz="1846" b="1">
                  <a:solidFill>
                    <a:srgbClr val="000099"/>
                  </a:solidFill>
                  <a:latin typeface="Calibri" panose="020F0502020204030204" pitchFamily="34" charset="0"/>
                  <a:ea typeface="华文楷体" panose="02010600040101010101" pitchFamily="2" charset="-122"/>
                </a:rPr>
                <a:t>源站</a:t>
              </a:r>
            </a:p>
          </p:txBody>
        </p:sp>
        <p:sp>
          <p:nvSpPr>
            <p:cNvPr id="40" name="Oval 112">
              <a:extLst>
                <a:ext uri="{FF2B5EF4-FFF2-40B4-BE49-F238E27FC236}">
                  <a16:creationId xmlns:a16="http://schemas.microsoft.com/office/drawing/2014/main" id="{2873C3CF-9ADD-47E9-8DA4-3181D620782E}"/>
                </a:ext>
              </a:extLst>
            </p:cNvPr>
            <p:cNvSpPr>
              <a:spLocks noChangeArrowheads="1"/>
            </p:cNvSpPr>
            <p:nvPr/>
          </p:nvSpPr>
          <p:spPr bwMode="auto">
            <a:xfrm>
              <a:off x="6956597" y="5701099"/>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1" name="Oval 113">
              <a:extLst>
                <a:ext uri="{FF2B5EF4-FFF2-40B4-BE49-F238E27FC236}">
                  <a16:creationId xmlns:a16="http://schemas.microsoft.com/office/drawing/2014/main" id="{978282DD-1798-4E33-854A-46922FC7B818}"/>
                </a:ext>
              </a:extLst>
            </p:cNvPr>
            <p:cNvSpPr>
              <a:spLocks noChangeArrowheads="1"/>
            </p:cNvSpPr>
            <p:nvPr/>
          </p:nvSpPr>
          <p:spPr bwMode="auto">
            <a:xfrm>
              <a:off x="7155890" y="5768507"/>
              <a:ext cx="363415" cy="199292"/>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2" name="Oval 87">
              <a:extLst>
                <a:ext uri="{FF2B5EF4-FFF2-40B4-BE49-F238E27FC236}">
                  <a16:creationId xmlns:a16="http://schemas.microsoft.com/office/drawing/2014/main" id="{36A36A1D-26C9-4F25-BAB3-477BFDC6514A}"/>
                </a:ext>
              </a:extLst>
            </p:cNvPr>
            <p:cNvSpPr>
              <a:spLocks noChangeArrowheads="1"/>
            </p:cNvSpPr>
            <p:nvPr/>
          </p:nvSpPr>
          <p:spPr bwMode="auto">
            <a:xfrm>
              <a:off x="7355182" y="5834449"/>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3" name="Oval 114">
              <a:extLst>
                <a:ext uri="{FF2B5EF4-FFF2-40B4-BE49-F238E27FC236}">
                  <a16:creationId xmlns:a16="http://schemas.microsoft.com/office/drawing/2014/main" id="{D7F13340-3E7A-45B0-894A-1373E957DB3C}"/>
                </a:ext>
              </a:extLst>
            </p:cNvPr>
            <p:cNvSpPr>
              <a:spLocks noChangeArrowheads="1"/>
            </p:cNvSpPr>
            <p:nvPr/>
          </p:nvSpPr>
          <p:spPr bwMode="auto">
            <a:xfrm>
              <a:off x="7621882" y="5834449"/>
              <a:ext cx="363415" cy="211015"/>
            </a:xfrm>
            <a:prstGeom prst="ellipse">
              <a:avLst/>
            </a:prstGeom>
            <a:solidFill>
              <a:srgbClr val="FF0000"/>
            </a:solidFill>
            <a:ln w="19050">
              <a:solidFill>
                <a:srgbClr val="333399"/>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4" name="Line 115">
              <a:extLst>
                <a:ext uri="{FF2B5EF4-FFF2-40B4-BE49-F238E27FC236}">
                  <a16:creationId xmlns:a16="http://schemas.microsoft.com/office/drawing/2014/main" id="{71875D61-2BD9-4B1D-970B-E1FEFA999EDB}"/>
                </a:ext>
              </a:extLst>
            </p:cNvPr>
            <p:cNvSpPr>
              <a:spLocks noChangeShapeType="1"/>
            </p:cNvSpPr>
            <p:nvPr/>
          </p:nvSpPr>
          <p:spPr bwMode="auto">
            <a:xfrm flipV="1">
              <a:off x="7155889" y="5331822"/>
              <a:ext cx="937846" cy="36927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5" name="Line 116">
              <a:extLst>
                <a:ext uri="{FF2B5EF4-FFF2-40B4-BE49-F238E27FC236}">
                  <a16:creationId xmlns:a16="http://schemas.microsoft.com/office/drawing/2014/main" id="{D932DD1C-25FE-4273-9D17-0E0227B5F8DA}"/>
                </a:ext>
              </a:extLst>
            </p:cNvPr>
            <p:cNvSpPr>
              <a:spLocks noChangeShapeType="1"/>
            </p:cNvSpPr>
            <p:nvPr/>
          </p:nvSpPr>
          <p:spPr bwMode="auto">
            <a:xfrm flipV="1">
              <a:off x="7403539" y="5380180"/>
              <a:ext cx="712177" cy="39712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6" name="Line 117">
              <a:extLst>
                <a:ext uri="{FF2B5EF4-FFF2-40B4-BE49-F238E27FC236}">
                  <a16:creationId xmlns:a16="http://schemas.microsoft.com/office/drawing/2014/main" id="{475F2C87-29AD-45DA-AFAF-280B54F5638D}"/>
                </a:ext>
              </a:extLst>
            </p:cNvPr>
            <p:cNvSpPr>
              <a:spLocks noChangeShapeType="1"/>
            </p:cNvSpPr>
            <p:nvPr/>
          </p:nvSpPr>
          <p:spPr bwMode="auto">
            <a:xfrm flipV="1">
              <a:off x="7554474" y="5422676"/>
              <a:ext cx="603738" cy="39565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sp>
          <p:nvSpPr>
            <p:cNvPr id="47" name="Line 118">
              <a:extLst>
                <a:ext uri="{FF2B5EF4-FFF2-40B4-BE49-F238E27FC236}">
                  <a16:creationId xmlns:a16="http://schemas.microsoft.com/office/drawing/2014/main" id="{265370E8-6FE4-4485-BBD2-368FCD728795}"/>
                </a:ext>
              </a:extLst>
            </p:cNvPr>
            <p:cNvSpPr>
              <a:spLocks noChangeShapeType="1"/>
            </p:cNvSpPr>
            <p:nvPr/>
          </p:nvSpPr>
          <p:spPr bwMode="auto">
            <a:xfrm flipV="1">
              <a:off x="7868066" y="5410953"/>
              <a:ext cx="339969" cy="43082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662" b="1" kern="0">
                <a:solidFill>
                  <a:srgbClr val="000099"/>
                </a:solidFill>
                <a:latin typeface="Calibri" panose="020F0502020204030204" pitchFamily="34" charset="0"/>
                <a:ea typeface="华文楷体" panose="02010600040101010101" pitchFamily="2" charset="-122"/>
              </a:endParaRPr>
            </a:p>
          </p:txBody>
        </p:sp>
      </p:grpSp>
    </p:spTree>
    <p:custDataLst>
      <p:tags r:id="rId1"/>
    </p:custDataLst>
    <p:extLst>
      <p:ext uri="{BB962C8B-B14F-4D97-AF65-F5344CB8AC3E}">
        <p14:creationId xmlns:p14="http://schemas.microsoft.com/office/powerpoint/2010/main" val="31480131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dissolve">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计算机网络通信安全目标</a:t>
            </a:r>
          </a:p>
        </p:txBody>
      </p:sp>
      <p:sp>
        <p:nvSpPr>
          <p:cNvPr id="3" name="内容占位符 2"/>
          <p:cNvSpPr>
            <a:spLocks noGrp="1"/>
          </p:cNvSpPr>
          <p:nvPr>
            <p:ph idx="1"/>
          </p:nvPr>
        </p:nvSpPr>
        <p:spPr>
          <a:xfrm>
            <a:off x="457200" y="1444977"/>
            <a:ext cx="8370711" cy="5260621"/>
          </a:xfrm>
        </p:spPr>
        <p:txBody>
          <a:bodyPr/>
          <a:lstStyle/>
          <a:p>
            <a:r>
              <a:rPr lang="en-US" altLang="zh-CN" dirty="0"/>
              <a:t>4</a:t>
            </a:r>
            <a:r>
              <a:rPr lang="zh-CN" altLang="en-US" dirty="0"/>
              <a:t>种基本安全服务</a:t>
            </a:r>
          </a:p>
          <a:p>
            <a:pPr lvl="1">
              <a:lnSpc>
                <a:spcPct val="150000"/>
              </a:lnSpc>
            </a:pPr>
            <a:r>
              <a:rPr lang="zh-CN" altLang="en-US" dirty="0"/>
              <a:t>机密性（</a:t>
            </a:r>
            <a:r>
              <a:rPr lang="en-US" altLang="zh-CN" dirty="0"/>
              <a:t>Confidentiality</a:t>
            </a:r>
            <a:r>
              <a:rPr lang="zh-CN" altLang="en-US" dirty="0"/>
              <a:t>）</a:t>
            </a:r>
          </a:p>
          <a:p>
            <a:pPr lvl="1">
              <a:lnSpc>
                <a:spcPct val="150000"/>
              </a:lnSpc>
            </a:pPr>
            <a:r>
              <a:rPr lang="zh-CN" altLang="en-US" dirty="0"/>
              <a:t>完整性（</a:t>
            </a:r>
            <a:r>
              <a:rPr lang="en-US" altLang="zh-CN" dirty="0"/>
              <a:t>Integrality</a:t>
            </a:r>
            <a:r>
              <a:rPr lang="zh-CN" altLang="en-US" dirty="0"/>
              <a:t>）</a:t>
            </a:r>
          </a:p>
          <a:p>
            <a:pPr lvl="1">
              <a:lnSpc>
                <a:spcPct val="150000"/>
              </a:lnSpc>
            </a:pPr>
            <a:r>
              <a:rPr lang="zh-CN" altLang="en-US" dirty="0"/>
              <a:t>真实性（</a:t>
            </a:r>
            <a:r>
              <a:rPr lang="en-US" altLang="zh-CN" dirty="0"/>
              <a:t>Authenticity</a:t>
            </a:r>
            <a:r>
              <a:rPr lang="zh-CN" altLang="en-US" dirty="0"/>
              <a:t>）</a:t>
            </a:r>
          </a:p>
          <a:p>
            <a:pPr lvl="1">
              <a:lnSpc>
                <a:spcPct val="150000"/>
              </a:lnSpc>
            </a:pPr>
            <a:r>
              <a:rPr lang="zh-CN" altLang="en-US" dirty="0"/>
              <a:t>不可抵赖性（</a:t>
            </a:r>
            <a:r>
              <a:rPr lang="en-US" altLang="zh-CN" dirty="0"/>
              <a:t>Non-repudiation</a:t>
            </a:r>
            <a:r>
              <a:rPr lang="zh-CN" altLang="en-US" dirty="0"/>
              <a:t>）</a:t>
            </a:r>
          </a:p>
        </p:txBody>
      </p:sp>
      <p:sp>
        <p:nvSpPr>
          <p:cNvPr id="4" name="灯片编号占位符 3"/>
          <p:cNvSpPr>
            <a:spLocks noGrp="1"/>
          </p:cNvSpPr>
          <p:nvPr>
            <p:ph type="sldNum" sz="quarter" idx="11"/>
          </p:nvPr>
        </p:nvSpPr>
        <p:spPr/>
        <p:txBody>
          <a:bodyPr/>
          <a:lstStyle/>
          <a:p>
            <a:fld id="{1A7A0873-376A-4A4E-91BA-7081C35D808C}" type="slidenum">
              <a:rPr lang="zh-CN" altLang="en-US" smtClean="0"/>
              <a:pPr/>
              <a:t>9</a:t>
            </a:fld>
            <a:endParaRPr lang="zh-CN" altLang="en-US" dirty="0"/>
          </a:p>
        </p:txBody>
      </p:sp>
    </p:spTree>
    <p:extLst>
      <p:ext uri="{BB962C8B-B14F-4D97-AF65-F5344CB8AC3E}">
        <p14:creationId xmlns:p14="http://schemas.microsoft.com/office/powerpoint/2010/main" val="9970755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dissolve">
                                      <p:cBhvr>
                                        <p:cTn id="14" dur="500"/>
                                        <p:tgtEl>
                                          <p:spTgt spid="3">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dissolv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7.7"/>
</p:tagLst>
</file>

<file path=ppt/tags/tag10.xml><?xml version="1.0" encoding="utf-8"?>
<p:tagLst xmlns:a="http://schemas.openxmlformats.org/drawingml/2006/main" xmlns:r="http://schemas.openxmlformats.org/officeDocument/2006/relationships" xmlns:p="http://schemas.openxmlformats.org/presentationml/2006/main">
  <p:tag name="TIMING" val="|123.8|34.8"/>
</p:tagLst>
</file>

<file path=ppt/tags/tag11.xml><?xml version="1.0" encoding="utf-8"?>
<p:tagLst xmlns:a="http://schemas.openxmlformats.org/drawingml/2006/main" xmlns:r="http://schemas.openxmlformats.org/officeDocument/2006/relationships" xmlns:p="http://schemas.openxmlformats.org/presentationml/2006/main">
  <p:tag name="TIMING" val="|37.4"/>
</p:tagLst>
</file>

<file path=ppt/tags/tag12.xml><?xml version="1.0" encoding="utf-8"?>
<p:tagLst xmlns:a="http://schemas.openxmlformats.org/drawingml/2006/main" xmlns:r="http://schemas.openxmlformats.org/officeDocument/2006/relationships" xmlns:p="http://schemas.openxmlformats.org/presentationml/2006/main">
  <p:tag name="TIMING" val="|35.3|20.7|30.8"/>
</p:tagLst>
</file>

<file path=ppt/tags/tag13.xml><?xml version="1.0" encoding="utf-8"?>
<p:tagLst xmlns:a="http://schemas.openxmlformats.org/drawingml/2006/main" xmlns:r="http://schemas.openxmlformats.org/officeDocument/2006/relationships" xmlns:p="http://schemas.openxmlformats.org/presentationml/2006/main">
  <p:tag name="TIMING" val="|219.7"/>
</p:tagLst>
</file>

<file path=ppt/tags/tag2.xml><?xml version="1.0" encoding="utf-8"?>
<p:tagLst xmlns:a="http://schemas.openxmlformats.org/drawingml/2006/main" xmlns:r="http://schemas.openxmlformats.org/officeDocument/2006/relationships" xmlns:p="http://schemas.openxmlformats.org/presentationml/2006/main">
  <p:tag name="TIMING" val="|109.5"/>
</p:tagLst>
</file>

<file path=ppt/tags/tag3.xml><?xml version="1.0" encoding="utf-8"?>
<p:tagLst xmlns:a="http://schemas.openxmlformats.org/drawingml/2006/main" xmlns:r="http://schemas.openxmlformats.org/officeDocument/2006/relationships" xmlns:p="http://schemas.openxmlformats.org/presentationml/2006/main">
  <p:tag name="TIMING" val="|98.4|78.3|76.4"/>
</p:tagLst>
</file>

<file path=ppt/tags/tag4.xml><?xml version="1.0" encoding="utf-8"?>
<p:tagLst xmlns:a="http://schemas.openxmlformats.org/drawingml/2006/main" xmlns:r="http://schemas.openxmlformats.org/officeDocument/2006/relationships" xmlns:p="http://schemas.openxmlformats.org/presentationml/2006/main">
  <p:tag name="TIMING" val="|24.1"/>
</p:tagLst>
</file>

<file path=ppt/tags/tag5.xml><?xml version="1.0" encoding="utf-8"?>
<p:tagLst xmlns:a="http://schemas.openxmlformats.org/drawingml/2006/main" xmlns:r="http://schemas.openxmlformats.org/officeDocument/2006/relationships" xmlns:p="http://schemas.openxmlformats.org/presentationml/2006/main">
  <p:tag name="TIMING" val="|3.6|127.6"/>
</p:tagLst>
</file>

<file path=ppt/tags/tag6.xml><?xml version="1.0" encoding="utf-8"?>
<p:tagLst xmlns:a="http://schemas.openxmlformats.org/drawingml/2006/main" xmlns:r="http://schemas.openxmlformats.org/officeDocument/2006/relationships" xmlns:p="http://schemas.openxmlformats.org/presentationml/2006/main">
  <p:tag name="TIMING" val="|7.3|70.6|43.3|139.5"/>
</p:tagLst>
</file>

<file path=ppt/tags/tag7.xml><?xml version="1.0" encoding="utf-8"?>
<p:tagLst xmlns:a="http://schemas.openxmlformats.org/drawingml/2006/main" xmlns:r="http://schemas.openxmlformats.org/officeDocument/2006/relationships" xmlns:p="http://schemas.openxmlformats.org/presentationml/2006/main">
  <p:tag name="TIMING" val="|1.4|31.1|18"/>
</p:tagLst>
</file>

<file path=ppt/tags/tag8.xml><?xml version="1.0" encoding="utf-8"?>
<p:tagLst xmlns:a="http://schemas.openxmlformats.org/drawingml/2006/main" xmlns:r="http://schemas.openxmlformats.org/officeDocument/2006/relationships" xmlns:p="http://schemas.openxmlformats.org/presentationml/2006/main">
  <p:tag name="TIMING" val="|84.8"/>
</p:tagLst>
</file>

<file path=ppt/tags/tag9.xml><?xml version="1.0" encoding="utf-8"?>
<p:tagLst xmlns:a="http://schemas.openxmlformats.org/drawingml/2006/main" xmlns:r="http://schemas.openxmlformats.org/officeDocument/2006/relationships" xmlns:p="http://schemas.openxmlformats.org/presentationml/2006/main">
  <p:tag name="TIMING" val="|125.6"/>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F935A313-AA73-40DA-9A7E-280E38D4ACF7}" vid="{2C9FAF92-E915-4571-AAA6-F0001F18E262}"/>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4.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5.xml><?xml version="1.0" encoding="utf-8"?>
<a:theme xmlns:a="http://schemas.openxmlformats.org/drawingml/2006/main" name="9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空白模板.potx" id="{563CA164-D7A1-4BB3-9BDB-FB2F4C870887}" vid="{D6B7F712-D9DF-4153-BA90-1234198DF289}"/>
    </a:ext>
  </a:extLst>
</a:theme>
</file>

<file path=ppt/theme/theme6.xml><?xml version="1.0" encoding="utf-8"?>
<a:theme xmlns:a="http://schemas.openxmlformats.org/drawingml/2006/main" name="ICT PPT模板2">
  <a:themeElements>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ICT PPT模板2">
      <a:majorFont>
        <a:latin typeface="Arial"/>
        <a:ea typeface="隶书"/>
        <a:cs typeface=""/>
      </a:majorFont>
      <a:minorFont>
        <a:latin typeface="Arial"/>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spDef>
    <a:lnDef>
      <a:spPr bwMode="auto">
        <a:xfrm>
          <a:off x="0" y="0"/>
          <a:ext cx="1" cy="1"/>
        </a:xfrm>
        <a:custGeom>
          <a:avLst/>
          <a:gdLst/>
          <a:ahLst/>
          <a:cxnLst/>
          <a:rect l="0" t="0" r="0" b="0"/>
          <a:pathLst/>
        </a:custGeom>
        <a:gradFill rotWithShape="1">
          <a:gsLst>
            <a:gs pos="0">
              <a:schemeClr val="accent1">
                <a:alpha val="50000"/>
              </a:schemeClr>
            </a:gs>
            <a:gs pos="100000">
              <a:schemeClr val="bg1">
                <a:alpha val="50000"/>
              </a:schemeClr>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742950" marR="0" indent="-285750" algn="ctr" defTabSz="914400" rtl="0" eaLnBrk="1" fontAlgn="base" latinLnBrk="0" hangingPunct="1">
          <a:lnSpc>
            <a:spcPct val="150000"/>
          </a:lnSpc>
          <a:spcBef>
            <a:spcPct val="20000"/>
          </a:spcBef>
          <a:spcAft>
            <a:spcPct val="0"/>
          </a:spcAft>
          <a:buClr>
            <a:srgbClr val="000000"/>
          </a:buClr>
          <a:buSzTx/>
          <a:buFontTx/>
          <a:buNone/>
          <a:tabLst/>
          <a:defRPr kumimoji="1" lang="zh-CN" altLang="en-US" sz="2400" b="1" i="0" u="none" strike="noStrike" cap="none" normalizeH="0" baseline="0" smtClean="0">
            <a:ln>
              <a:noFill/>
            </a:ln>
            <a:solidFill>
              <a:schemeClr val="tx1"/>
            </a:solidFill>
            <a:effectLst/>
            <a:latin typeface="Arial" panose="020B0604020202020204" pitchFamily="34" charset="0"/>
            <a:ea typeface="华文楷体" panose="02010600040101010101" pitchFamily="2" charset="-122"/>
          </a:defRPr>
        </a:defPPr>
      </a:lstStyle>
    </a:lnDef>
  </a:objectDefaults>
  <a:extraClrSchemeLst>
    <a:extraClrScheme>
      <a:clrScheme name="ICT PPT模板2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ICT PPT模板2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ICT PPT模板2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CT PPT模板2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第一章概述</Template>
  <TotalTime>29976</TotalTime>
  <Words>1203</Words>
  <Application>Microsoft Office PowerPoint</Application>
  <PresentationFormat>全屏显示(4:3)</PresentationFormat>
  <Paragraphs>194</Paragraphs>
  <Slides>17</Slides>
  <Notes>17</Notes>
  <HiddenSlides>0</HiddenSlides>
  <MMClips>0</MMClips>
  <ScaleCrop>false</ScaleCrop>
  <HeadingPairs>
    <vt:vector size="8" baseType="variant">
      <vt:variant>
        <vt:lpstr>已用的字体</vt:lpstr>
      </vt:variant>
      <vt:variant>
        <vt:i4>12</vt:i4>
      </vt:variant>
      <vt:variant>
        <vt:lpstr>主题</vt:lpstr>
      </vt:variant>
      <vt:variant>
        <vt:i4>6</vt:i4>
      </vt:variant>
      <vt:variant>
        <vt:lpstr>嵌入 OLE 服务器</vt:lpstr>
      </vt:variant>
      <vt:variant>
        <vt:i4>1</vt:i4>
      </vt:variant>
      <vt:variant>
        <vt:lpstr>幻灯片标题</vt:lpstr>
      </vt:variant>
      <vt:variant>
        <vt:i4>17</vt:i4>
      </vt:variant>
    </vt:vector>
  </HeadingPairs>
  <TitlesOfParts>
    <vt:vector size="36" baseType="lpstr">
      <vt:lpstr>黑体</vt:lpstr>
      <vt:lpstr>华文楷体</vt:lpstr>
      <vt:lpstr>楷体_GB2312</vt:lpstr>
      <vt:lpstr>隶书</vt:lpstr>
      <vt:lpstr>宋体</vt:lpstr>
      <vt:lpstr>微软雅黑</vt:lpstr>
      <vt:lpstr>Arial</vt:lpstr>
      <vt:lpstr>Arial Black</vt:lpstr>
      <vt:lpstr>Calibri</vt:lpstr>
      <vt:lpstr>Cambria Math</vt:lpstr>
      <vt:lpstr>Times New Roman</vt:lpstr>
      <vt:lpstr>Wingdings</vt:lpstr>
      <vt:lpstr>Pixel</vt:lpstr>
      <vt:lpstr>自定义设计方案</vt:lpstr>
      <vt:lpstr>3_自定义设计方案</vt:lpstr>
      <vt:lpstr>4_自定义设计方案</vt:lpstr>
      <vt:lpstr>9_自定义设计方案</vt:lpstr>
      <vt:lpstr>ICT PPT模板2</vt:lpstr>
      <vt:lpstr>VISIO</vt:lpstr>
      <vt:lpstr>第七章 网络安全基础知识（1）</vt:lpstr>
      <vt:lpstr>提纲</vt:lpstr>
      <vt:lpstr>网络安全问题概述</vt:lpstr>
      <vt:lpstr>计算机网络面临的安全性威胁</vt:lpstr>
      <vt:lpstr>计算机网络面临的安全性威胁</vt:lpstr>
      <vt:lpstr>计算机网络面临的安全性威胁</vt:lpstr>
      <vt:lpstr>计算机网络面临的安全性威胁</vt:lpstr>
      <vt:lpstr>计算机网络面临的安全性威胁</vt:lpstr>
      <vt:lpstr>计算机网络通信安全目标</vt:lpstr>
      <vt:lpstr>计算机网络通信安全目标</vt:lpstr>
      <vt:lpstr>计算机网络通信安全目标</vt:lpstr>
      <vt:lpstr>计算机网络安全相关的基本概念</vt:lpstr>
      <vt:lpstr>计算机网络安全相关的基本概念</vt:lpstr>
      <vt:lpstr>计算机网络安全相关的基本概念</vt:lpstr>
      <vt:lpstr>计算机网络安全相关的基本概念</vt:lpstr>
      <vt:lpstr>数据加密模型</vt:lpstr>
      <vt:lpstr>休息！！！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计算机网络概述</dc:title>
  <dc:creator>zhw</dc:creator>
  <cp:lastModifiedBy>zz zh</cp:lastModifiedBy>
  <cp:revision>1558</cp:revision>
  <dcterms:created xsi:type="dcterms:W3CDTF">2017-02-02T15:53:23Z</dcterms:created>
  <dcterms:modified xsi:type="dcterms:W3CDTF">2020-06-09T00:00:40Z</dcterms:modified>
</cp:coreProperties>
</file>