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1" r:id="rId3"/>
    <p:sldMasterId id="2147483736" r:id="rId4"/>
    <p:sldMasterId id="2147483865" r:id="rId5"/>
    <p:sldMasterId id="2147483918" r:id="rId6"/>
    <p:sldMasterId id="2147483930" r:id="rId7"/>
  </p:sldMasterIdLst>
  <p:notesMasterIdLst>
    <p:notesMasterId r:id="rId26"/>
  </p:notesMasterIdLst>
  <p:sldIdLst>
    <p:sldId id="620" r:id="rId8"/>
    <p:sldId id="593" r:id="rId9"/>
    <p:sldId id="614" r:id="rId10"/>
    <p:sldId id="615" r:id="rId11"/>
    <p:sldId id="616" r:id="rId12"/>
    <p:sldId id="617" r:id="rId13"/>
    <p:sldId id="618" r:id="rId14"/>
    <p:sldId id="604" r:id="rId15"/>
    <p:sldId id="605" r:id="rId16"/>
    <p:sldId id="621" r:id="rId17"/>
    <p:sldId id="622" r:id="rId18"/>
    <p:sldId id="623" r:id="rId19"/>
    <p:sldId id="624" r:id="rId20"/>
    <p:sldId id="631" r:id="rId21"/>
    <p:sldId id="633" r:id="rId22"/>
    <p:sldId id="632" r:id="rId23"/>
    <p:sldId id="634" r:id="rId24"/>
    <p:sldId id="74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CC"/>
    <a:srgbClr val="D5D5FF"/>
    <a:srgbClr val="B3B3FF"/>
    <a:srgbClr val="CC0099"/>
    <a:srgbClr val="990099"/>
    <a:srgbClr val="4B7000"/>
    <a:srgbClr val="334C00"/>
    <a:srgbClr val="E7FFB7"/>
    <a:srgbClr val="7B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204" autoAdjust="0"/>
  </p:normalViewPr>
  <p:slideViewPr>
    <p:cSldViewPr snapToGrid="0">
      <p:cViewPr varScale="1">
        <p:scale>
          <a:sx n="70" d="100"/>
          <a:sy n="70" d="100"/>
        </p:scale>
        <p:origin x="18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50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5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3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85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3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2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1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5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0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8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7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7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3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1959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145593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3829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53379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90577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19051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3269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28467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82528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44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013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2989" y="4038600"/>
            <a:ext cx="7035800" cy="711200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03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240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谈谈天</a:t>
            </a:r>
          </a:p>
        </p:txBody>
      </p:sp>
    </p:spTree>
    <p:extLst>
      <p:ext uri="{BB962C8B-B14F-4D97-AF65-F5344CB8AC3E}">
        <p14:creationId xmlns:p14="http://schemas.microsoft.com/office/powerpoint/2010/main" val="22642627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88074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02467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9" y="1125540"/>
            <a:ext cx="4100512" cy="53990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40"/>
            <a:ext cx="4102100" cy="53990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17714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10281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38564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1047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24297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8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71868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88913"/>
            <a:ext cx="2087562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5050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754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2020/6/9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582164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62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22041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844083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266124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688165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16531" indent="-316531" algn="l" rtl="0" fontAlgn="base">
        <a:spcBef>
          <a:spcPct val="20000"/>
        </a:spcBef>
        <a:spcAft>
          <a:spcPct val="0"/>
        </a:spcAft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fontAlgn="base">
        <a:spcBef>
          <a:spcPct val="20000"/>
        </a:spcBef>
        <a:spcAft>
          <a:spcPct val="0"/>
        </a:spcAft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fontAlgn="base">
        <a:spcBef>
          <a:spcPct val="20000"/>
        </a:spcBef>
        <a:spcAft>
          <a:spcPct val="0"/>
        </a:spcAft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fontAlgn="base">
        <a:spcBef>
          <a:spcPct val="20000"/>
        </a:spcBef>
        <a:spcAft>
          <a:spcPct val="0"/>
        </a:spcAft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fontAlgn="base">
        <a:spcBef>
          <a:spcPct val="20000"/>
        </a:spcBef>
        <a:spcAft>
          <a:spcPct val="0"/>
        </a:spcAft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188913"/>
            <a:ext cx="8355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125540"/>
            <a:ext cx="835501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576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22041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844083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266124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688165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16531" indent="-31653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sz="2585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685817" indent="-263776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215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055103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kumimoji="1" sz="1846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477145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ü"/>
        <a:defRPr kumimoji="1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1899186" indent="-211021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kern="1200">
          <a:solidFill>
            <a:srgbClr val="000000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5" Type="http://schemas.openxmlformats.org/officeDocument/2006/relationships/image" Target="../media/image8.wmf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第七章 网络安全基础</a:t>
            </a:r>
            <a:r>
              <a:rPr lang="zh-CN" altLang="en-US" dirty="0" smtClean="0"/>
              <a:t>知识（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0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公钥密码体制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121" y="4655371"/>
            <a:ext cx="8866441" cy="2188774"/>
            <a:chOff x="87121" y="4655371"/>
            <a:chExt cx="8866441" cy="2188774"/>
          </a:xfrm>
        </p:grpSpPr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1373718" y="5762764"/>
              <a:ext cx="1056388" cy="660888"/>
            </a:xfrm>
            <a:prstGeom prst="rect">
              <a:avLst/>
            </a:prstGeom>
            <a:solidFill>
              <a:srgbClr val="9900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加密算法</a:t>
              </a: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6644242" y="5790587"/>
              <a:ext cx="1091466" cy="660888"/>
            </a:xfrm>
            <a:prstGeom prst="rect">
              <a:avLst/>
            </a:prstGeom>
            <a:solidFill>
              <a:srgbClr val="4B7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解密算法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466153" y="5460822"/>
              <a:ext cx="2117481" cy="1383323"/>
              <a:chOff x="3281815" y="3352023"/>
              <a:chExt cx="2117481" cy="1383323"/>
            </a:xfrm>
          </p:grpSpPr>
          <p:graphicFrame>
            <p:nvGraphicFramePr>
              <p:cNvPr id="10" name="Object 7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81815" y="3352023"/>
              <a:ext cx="2117481" cy="1383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9" name="VISIO" r:id="rId5" imgW="1687068" imgH="964692" progId="Visio.Drawing.11">
                      <p:embed/>
                    </p:oleObj>
                  </mc:Choice>
                  <mc:Fallback>
                    <p:oleObj name="VISIO" r:id="rId5" imgW="1687068" imgH="964692" progId="Visio.Drawing.11">
                      <p:embed/>
                      <p:pic>
                        <p:nvPicPr>
                          <p:cNvPr id="0" name="Picture 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1815" y="3352023"/>
                            <a:ext cx="2117481" cy="1383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5400" dir="5400000" algn="ctr" rotWithShape="0">
                              <a:srgbClr val="1C1C1C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 Box 131"/>
              <p:cNvSpPr txBox="1">
                <a:spLocks noChangeArrowheads="1"/>
              </p:cNvSpPr>
              <p:nvPr/>
            </p:nvSpPr>
            <p:spPr bwMode="auto">
              <a:xfrm>
                <a:off x="3812739" y="3653903"/>
                <a:ext cx="1040670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215" kern="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互联网</a:t>
                </a: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87121" y="5149749"/>
              <a:ext cx="646331" cy="876622"/>
              <a:chOff x="489306" y="4041575"/>
              <a:chExt cx="646331" cy="876622"/>
            </a:xfrm>
          </p:grpSpPr>
          <p:grpSp>
            <p:nvGrpSpPr>
              <p:cNvPr id="95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96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0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1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2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3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7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11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9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20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2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7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98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99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0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1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2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3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4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5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10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07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08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09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22" name="Text Box 70"/>
              <p:cNvSpPr txBox="1">
                <a:spLocks noChangeArrowheads="1"/>
              </p:cNvSpPr>
              <p:nvPr/>
            </p:nvSpPr>
            <p:spPr bwMode="auto">
              <a:xfrm>
                <a:off x="489306" y="4041575"/>
                <a:ext cx="646331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8390587" y="5327609"/>
              <a:ext cx="562975" cy="878001"/>
              <a:chOff x="554709" y="4040196"/>
              <a:chExt cx="562975" cy="878001"/>
            </a:xfrm>
          </p:grpSpPr>
          <p:grpSp>
            <p:nvGrpSpPr>
              <p:cNvPr id="125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127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41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2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3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4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5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6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7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8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149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50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51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52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8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29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0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1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2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5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6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137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38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39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40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26" name="Text Box 70"/>
              <p:cNvSpPr txBox="1">
                <a:spLocks noChangeArrowheads="1"/>
              </p:cNvSpPr>
              <p:nvPr/>
            </p:nvSpPr>
            <p:spPr bwMode="auto">
              <a:xfrm>
                <a:off x="554709" y="4040196"/>
                <a:ext cx="562975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Bob</a:t>
                </a:r>
              </a:p>
            </p:txBody>
          </p:sp>
        </p:grpSp>
        <p:sp>
          <p:nvSpPr>
            <p:cNvPr id="169" name="AutoShape 12"/>
            <p:cNvSpPr>
              <a:spLocks noChangeArrowheads="1"/>
            </p:cNvSpPr>
            <p:nvPr/>
          </p:nvSpPr>
          <p:spPr bwMode="auto">
            <a:xfrm>
              <a:off x="447687" y="5874507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70" name="AutoShape 17"/>
            <p:cNvSpPr>
              <a:spLocks noChangeArrowheads="1"/>
            </p:cNvSpPr>
            <p:nvPr/>
          </p:nvSpPr>
          <p:spPr bwMode="auto">
            <a:xfrm>
              <a:off x="2782563" y="5855562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密文</a:t>
              </a:r>
            </a:p>
          </p:txBody>
        </p:sp>
        <p:sp>
          <p:nvSpPr>
            <p:cNvPr id="173" name="Line 52"/>
            <p:cNvSpPr>
              <a:spLocks noChangeShapeType="1"/>
            </p:cNvSpPr>
            <p:nvPr/>
          </p:nvSpPr>
          <p:spPr bwMode="auto">
            <a:xfrm>
              <a:off x="1079633" y="6193223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74" name="Freeform 72"/>
            <p:cNvSpPr>
              <a:spLocks/>
            </p:cNvSpPr>
            <p:nvPr/>
          </p:nvSpPr>
          <p:spPr bwMode="auto">
            <a:xfrm flipH="1" flipV="1">
              <a:off x="1799250" y="5353076"/>
              <a:ext cx="73269" cy="388327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1541983" y="4671475"/>
              <a:ext cx="1420833" cy="684654"/>
              <a:chOff x="1867505" y="3503589"/>
              <a:chExt cx="1420833" cy="684654"/>
            </a:xfrm>
          </p:grpSpPr>
          <p:sp>
            <p:nvSpPr>
              <p:cNvPr id="171" name="Text Box 70"/>
              <p:cNvSpPr txBox="1">
                <a:spLocks noChangeArrowheads="1"/>
              </p:cNvSpPr>
              <p:nvPr/>
            </p:nvSpPr>
            <p:spPr bwMode="auto">
              <a:xfrm>
                <a:off x="2077750" y="373378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Bob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公钥</a:t>
                </a:r>
                <a:r>
                  <a:rPr kumimoji="1" lang="en-US" altLang="zh-CN" sz="1600" i="1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PK</a:t>
                </a:r>
                <a:r>
                  <a:rPr kumimoji="1" lang="en-US" altLang="zh-CN" sz="1600" i="1" kern="0" baseline="-250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75" name="Picture 133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704586" y="3666508"/>
                <a:ext cx="684654" cy="35881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</p:grpSp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2447381" y="6190294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78" name="AutoShape 17"/>
            <p:cNvSpPr>
              <a:spLocks noChangeArrowheads="1"/>
            </p:cNvSpPr>
            <p:nvPr/>
          </p:nvSpPr>
          <p:spPr bwMode="auto">
            <a:xfrm>
              <a:off x="5629782" y="5825000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密文</a:t>
              </a:r>
            </a:p>
          </p:txBody>
        </p:sp>
        <p:sp>
          <p:nvSpPr>
            <p:cNvPr id="179" name="Line 52"/>
            <p:cNvSpPr>
              <a:spLocks noChangeShapeType="1"/>
            </p:cNvSpPr>
            <p:nvPr/>
          </p:nvSpPr>
          <p:spPr bwMode="auto">
            <a:xfrm>
              <a:off x="6262828" y="6186165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 flipH="1" flipV="1">
              <a:off x="7067004" y="5374375"/>
              <a:ext cx="73269" cy="388327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775510" y="4655371"/>
              <a:ext cx="1585507" cy="747516"/>
              <a:chOff x="6775510" y="4655371"/>
              <a:chExt cx="1585507" cy="747516"/>
            </a:xfrm>
          </p:grpSpPr>
          <p:pic>
            <p:nvPicPr>
              <p:cNvPr id="90" name="Picture 7" descr="key 的图像结果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766515" y="4664366"/>
                <a:ext cx="747516" cy="729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Text Box 70"/>
              <p:cNvSpPr txBox="1">
                <a:spLocks noChangeArrowheads="1"/>
              </p:cNvSpPr>
              <p:nvPr/>
            </p:nvSpPr>
            <p:spPr bwMode="auto">
              <a:xfrm>
                <a:off x="7163253" y="4901667"/>
                <a:ext cx="119776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Bob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私钥</a:t>
                </a:r>
                <a:r>
                  <a:rPr kumimoji="1" lang="en-US" altLang="zh-CN" sz="1600" i="1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SK</a:t>
                </a:r>
                <a:r>
                  <a:rPr kumimoji="1" lang="en-US" altLang="zh-CN" sz="1600" i="1" kern="0" baseline="-250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84" name="Line 52"/>
            <p:cNvSpPr>
              <a:spLocks noChangeShapeType="1"/>
            </p:cNvSpPr>
            <p:nvPr/>
          </p:nvSpPr>
          <p:spPr bwMode="auto">
            <a:xfrm>
              <a:off x="7766697" y="6146589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85" name="AutoShape 12"/>
            <p:cNvSpPr>
              <a:spLocks noChangeArrowheads="1"/>
            </p:cNvSpPr>
            <p:nvPr/>
          </p:nvSpPr>
          <p:spPr bwMode="auto">
            <a:xfrm>
              <a:off x="8019426" y="5883563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86" name="Line 18"/>
            <p:cNvSpPr>
              <a:spLocks noChangeShapeType="1"/>
            </p:cNvSpPr>
            <p:nvPr/>
          </p:nvSpPr>
          <p:spPr bwMode="auto">
            <a:xfrm flipV="1">
              <a:off x="3408156" y="6208259"/>
              <a:ext cx="2233474" cy="8468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50000"/>
                </a:lnSpc>
                <a:spcBef>
                  <a:spcPct val="20000"/>
                </a:spcBef>
                <a:buClr>
                  <a:srgbClr val="000000"/>
                </a:buClr>
                <a:defRPr/>
              </a:pPr>
              <a:endParaRPr kumimoji="1" lang="zh-CN" altLang="en-US" sz="2215" b="1" kern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3062979" y="4878936"/>
            <a:ext cx="3712531" cy="400110"/>
            <a:chOff x="2674219" y="3204457"/>
            <a:chExt cx="4727052" cy="863761"/>
          </a:xfrm>
        </p:grpSpPr>
        <p:sp>
          <p:nvSpPr>
            <p:cNvPr id="188" name="TextBox 90"/>
            <p:cNvSpPr txBox="1"/>
            <p:nvPr/>
          </p:nvSpPr>
          <p:spPr>
            <a:xfrm>
              <a:off x="4071393" y="3204457"/>
              <a:ext cx="1541405" cy="863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CACAFF">
                      <a:lumMod val="50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不同密钥</a:t>
              </a:r>
              <a:endParaRPr lang="zh-CN" altLang="en-US" sz="2000" b="1" dirty="0">
                <a:solidFill>
                  <a:srgbClr val="CACAFF">
                    <a:lumMod val="5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9" name="左箭头 188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CACAFF">
                    <a:lumMod val="50000"/>
                  </a:srgbClr>
                </a:solidFill>
              </a:endParaRPr>
            </a:p>
          </p:txBody>
        </p:sp>
        <p:sp>
          <p:nvSpPr>
            <p:cNvPr id="190" name="左箭头 189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CACAFF">
                    <a:lumMod val="50000"/>
                  </a:srgbClr>
                </a:solidFill>
              </a:endParaRPr>
            </a:p>
          </p:txBody>
        </p:sp>
      </p:grpSp>
      <p:sp>
        <p:nvSpPr>
          <p:cNvPr id="92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44977"/>
            <a:ext cx="8370711" cy="2655517"/>
          </a:xfrm>
          <a:blipFill rotWithShape="0">
            <a:blip r:embed="rId9" cstate="print"/>
            <a:stretch>
              <a:fillRect l="-73" b="-5963"/>
            </a:stretch>
          </a:blipFill>
        </p:spPr>
        <p:txBody>
          <a:bodyPr/>
          <a:lstStyle/>
          <a:p>
            <a:endParaRPr lang="en-US" altLang="zh-CN">
              <a:noFill/>
            </a:endParaRPr>
          </a:p>
          <a:p>
            <a:endParaRPr lang="en-US" altLang="zh-CN">
              <a:noFill/>
            </a:endParaRPr>
          </a:p>
          <a:p>
            <a:endParaRPr lang="en-US" altLang="zh-CN">
              <a:noFill/>
            </a:endParaRPr>
          </a:p>
          <a:p>
            <a:endParaRPr lang="en-US" altLang="zh-CN">
              <a:noFill/>
            </a:endParaRPr>
          </a:p>
          <a:p>
            <a:endParaRPr lang="en-US" altLang="zh-CN">
              <a:noFill/>
            </a:endParaRPr>
          </a:p>
          <a:p>
            <a:endParaRPr lang="zh-CN" altLang="en-US">
              <a:noFill/>
            </a:endParaRPr>
          </a:p>
        </p:txBody>
      </p:sp>
      <p:sp>
        <p:nvSpPr>
          <p:cNvPr id="9355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58" name="Rectangle 142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197026" y="3906987"/>
            <a:ext cx="4006736" cy="315884"/>
            <a:chOff x="897776" y="3940235"/>
            <a:chExt cx="4006736" cy="537129"/>
          </a:xfrm>
        </p:grpSpPr>
        <p:sp>
          <p:nvSpPr>
            <p:cNvPr id="93" name="TextBox 92"/>
            <p:cNvSpPr txBox="1"/>
            <p:nvPr/>
          </p:nvSpPr>
          <p:spPr>
            <a:xfrm>
              <a:off x="1014153" y="3940235"/>
              <a:ext cx="37739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9356" name="Picture 140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97776" y="4015048"/>
              <a:ext cx="4006736" cy="462316"/>
            </a:xfrm>
            <a:prstGeom prst="rect">
              <a:avLst/>
            </a:prstGeom>
            <a:noFill/>
          </p:spPr>
        </p:pic>
      </p:grpSp>
    </p:spTree>
    <p:custDataLst>
      <p:tags r:id="rId2"/>
    </p:custDataLst>
    <p:extLst>
      <p:ext uri="{BB962C8B-B14F-4D97-AF65-F5344CB8AC3E}">
        <p14:creationId xmlns:p14="http://schemas.microsoft.com/office/powerpoint/2010/main" val="296516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公钥密码体制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121" y="4655371"/>
            <a:ext cx="8866441" cy="2188774"/>
            <a:chOff x="87121" y="4655371"/>
            <a:chExt cx="8866441" cy="2188774"/>
          </a:xfrm>
        </p:grpSpPr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1373718" y="5762764"/>
              <a:ext cx="1056388" cy="660888"/>
            </a:xfrm>
            <a:prstGeom prst="rect">
              <a:avLst/>
            </a:prstGeom>
            <a:solidFill>
              <a:srgbClr val="9900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加密算法</a:t>
              </a: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6644242" y="5790587"/>
              <a:ext cx="1091466" cy="660888"/>
            </a:xfrm>
            <a:prstGeom prst="rect">
              <a:avLst/>
            </a:prstGeom>
            <a:solidFill>
              <a:srgbClr val="4B7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解密算法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466153" y="5460822"/>
              <a:ext cx="2117481" cy="1383323"/>
              <a:chOff x="3281815" y="3352023"/>
              <a:chExt cx="2117481" cy="1383323"/>
            </a:xfrm>
          </p:grpSpPr>
          <p:graphicFrame>
            <p:nvGraphicFramePr>
              <p:cNvPr id="10" name="Object 7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81815" y="3352023"/>
              <a:ext cx="2117481" cy="1383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9" name="VISIO" r:id="rId4" imgW="1687068" imgH="964692" progId="Visio.Drawing.11">
                      <p:embed/>
                    </p:oleObj>
                  </mc:Choice>
                  <mc:Fallback>
                    <p:oleObj name="VISIO" r:id="rId4" imgW="1687068" imgH="964692" progId="Visio.Drawing.11">
                      <p:embed/>
                      <p:pic>
                        <p:nvPicPr>
                          <p:cNvPr id="0" name="Picture 1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1815" y="3352023"/>
                            <a:ext cx="2117481" cy="1383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5400" dir="5400000" algn="ctr" rotWithShape="0">
                              <a:srgbClr val="1C1C1C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 Box 131"/>
              <p:cNvSpPr txBox="1">
                <a:spLocks noChangeArrowheads="1"/>
              </p:cNvSpPr>
              <p:nvPr/>
            </p:nvSpPr>
            <p:spPr bwMode="auto">
              <a:xfrm>
                <a:off x="3812739" y="3653903"/>
                <a:ext cx="1040670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215" kern="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互联网</a:t>
                </a: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87121" y="5149749"/>
              <a:ext cx="646331" cy="876622"/>
              <a:chOff x="489306" y="4041575"/>
              <a:chExt cx="646331" cy="876622"/>
            </a:xfrm>
          </p:grpSpPr>
          <p:grpSp>
            <p:nvGrpSpPr>
              <p:cNvPr id="95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96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0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1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2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3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7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11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9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20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2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7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98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99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0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1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2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3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4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5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10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07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08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09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22" name="Text Box 70"/>
              <p:cNvSpPr txBox="1">
                <a:spLocks noChangeArrowheads="1"/>
              </p:cNvSpPr>
              <p:nvPr/>
            </p:nvSpPr>
            <p:spPr bwMode="auto">
              <a:xfrm>
                <a:off x="489306" y="4041575"/>
                <a:ext cx="646331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8390587" y="5327609"/>
              <a:ext cx="562975" cy="878001"/>
              <a:chOff x="554709" y="4040196"/>
              <a:chExt cx="562975" cy="878001"/>
            </a:xfrm>
          </p:grpSpPr>
          <p:grpSp>
            <p:nvGrpSpPr>
              <p:cNvPr id="125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127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41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2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3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4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5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6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7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8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149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50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51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52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8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29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0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1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2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5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6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137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38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39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140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26" name="Text Box 70"/>
              <p:cNvSpPr txBox="1">
                <a:spLocks noChangeArrowheads="1"/>
              </p:cNvSpPr>
              <p:nvPr/>
            </p:nvSpPr>
            <p:spPr bwMode="auto">
              <a:xfrm>
                <a:off x="554709" y="4040196"/>
                <a:ext cx="562975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Bob</a:t>
                </a:r>
              </a:p>
            </p:txBody>
          </p:sp>
        </p:grpSp>
        <p:sp>
          <p:nvSpPr>
            <p:cNvPr id="169" name="AutoShape 12"/>
            <p:cNvSpPr>
              <a:spLocks noChangeArrowheads="1"/>
            </p:cNvSpPr>
            <p:nvPr/>
          </p:nvSpPr>
          <p:spPr bwMode="auto">
            <a:xfrm>
              <a:off x="447687" y="5874507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70" name="AutoShape 17"/>
            <p:cNvSpPr>
              <a:spLocks noChangeArrowheads="1"/>
            </p:cNvSpPr>
            <p:nvPr/>
          </p:nvSpPr>
          <p:spPr bwMode="auto">
            <a:xfrm>
              <a:off x="2782563" y="5855562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密文</a:t>
              </a:r>
            </a:p>
          </p:txBody>
        </p:sp>
        <p:sp>
          <p:nvSpPr>
            <p:cNvPr id="173" name="Line 52"/>
            <p:cNvSpPr>
              <a:spLocks noChangeShapeType="1"/>
            </p:cNvSpPr>
            <p:nvPr/>
          </p:nvSpPr>
          <p:spPr bwMode="auto">
            <a:xfrm>
              <a:off x="1079633" y="6193223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74" name="Freeform 72"/>
            <p:cNvSpPr>
              <a:spLocks/>
            </p:cNvSpPr>
            <p:nvPr/>
          </p:nvSpPr>
          <p:spPr bwMode="auto">
            <a:xfrm flipH="1" flipV="1">
              <a:off x="1799250" y="5353076"/>
              <a:ext cx="73269" cy="388327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1541983" y="4671475"/>
              <a:ext cx="1420833" cy="684654"/>
              <a:chOff x="1867505" y="3503589"/>
              <a:chExt cx="1420833" cy="684654"/>
            </a:xfrm>
          </p:grpSpPr>
          <p:sp>
            <p:nvSpPr>
              <p:cNvPr id="171" name="Text Box 70"/>
              <p:cNvSpPr txBox="1">
                <a:spLocks noChangeArrowheads="1"/>
              </p:cNvSpPr>
              <p:nvPr/>
            </p:nvSpPr>
            <p:spPr bwMode="auto">
              <a:xfrm>
                <a:off x="2077750" y="373378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Bob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公钥</a:t>
                </a:r>
                <a:r>
                  <a:rPr kumimoji="1" lang="en-US" altLang="zh-CN" sz="1600" i="1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PK</a:t>
                </a:r>
                <a:r>
                  <a:rPr kumimoji="1" lang="en-US" altLang="zh-CN" sz="1600" i="1" kern="0" baseline="-250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75" name="Picture 133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704586" y="3666508"/>
                <a:ext cx="684654" cy="35881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</p:grpSp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2447381" y="6190294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78" name="AutoShape 17"/>
            <p:cNvSpPr>
              <a:spLocks noChangeArrowheads="1"/>
            </p:cNvSpPr>
            <p:nvPr/>
          </p:nvSpPr>
          <p:spPr bwMode="auto">
            <a:xfrm>
              <a:off x="5629782" y="5825000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密文</a:t>
              </a:r>
            </a:p>
          </p:txBody>
        </p:sp>
        <p:sp>
          <p:nvSpPr>
            <p:cNvPr id="179" name="Line 52"/>
            <p:cNvSpPr>
              <a:spLocks noChangeShapeType="1"/>
            </p:cNvSpPr>
            <p:nvPr/>
          </p:nvSpPr>
          <p:spPr bwMode="auto">
            <a:xfrm>
              <a:off x="6262828" y="6186165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 flipH="1" flipV="1">
              <a:off x="7067004" y="5374375"/>
              <a:ext cx="73269" cy="388327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775510" y="4655371"/>
              <a:ext cx="1585507" cy="747516"/>
              <a:chOff x="6775510" y="4655371"/>
              <a:chExt cx="1585507" cy="747516"/>
            </a:xfrm>
          </p:grpSpPr>
          <p:pic>
            <p:nvPicPr>
              <p:cNvPr id="90" name="Picture 7" descr="key 的图像结果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766515" y="4664366"/>
                <a:ext cx="747516" cy="729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Text Box 70"/>
              <p:cNvSpPr txBox="1">
                <a:spLocks noChangeArrowheads="1"/>
              </p:cNvSpPr>
              <p:nvPr/>
            </p:nvSpPr>
            <p:spPr bwMode="auto">
              <a:xfrm>
                <a:off x="7163253" y="4901667"/>
                <a:ext cx="119776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Bob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私钥</a:t>
                </a:r>
                <a:r>
                  <a:rPr kumimoji="1" lang="en-US" altLang="zh-CN" sz="1600" i="1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SK</a:t>
                </a:r>
                <a:r>
                  <a:rPr kumimoji="1" lang="en-US" altLang="zh-CN" sz="1600" i="1" kern="0" baseline="-250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84" name="Line 52"/>
            <p:cNvSpPr>
              <a:spLocks noChangeShapeType="1"/>
            </p:cNvSpPr>
            <p:nvPr/>
          </p:nvSpPr>
          <p:spPr bwMode="auto">
            <a:xfrm>
              <a:off x="7766697" y="6146589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85" name="AutoShape 12"/>
            <p:cNvSpPr>
              <a:spLocks noChangeArrowheads="1"/>
            </p:cNvSpPr>
            <p:nvPr/>
          </p:nvSpPr>
          <p:spPr bwMode="auto">
            <a:xfrm>
              <a:off x="8019426" y="5883563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86" name="Line 18"/>
            <p:cNvSpPr>
              <a:spLocks noChangeShapeType="1"/>
            </p:cNvSpPr>
            <p:nvPr/>
          </p:nvSpPr>
          <p:spPr bwMode="auto">
            <a:xfrm flipV="1">
              <a:off x="3408156" y="6208259"/>
              <a:ext cx="2233474" cy="8468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50000"/>
                </a:lnSpc>
                <a:spcBef>
                  <a:spcPct val="20000"/>
                </a:spcBef>
                <a:buClr>
                  <a:srgbClr val="000000"/>
                </a:buClr>
                <a:defRPr/>
              </a:pPr>
              <a:endParaRPr kumimoji="1" lang="zh-CN" altLang="en-US" sz="2215" b="1" kern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3062979" y="4878936"/>
            <a:ext cx="3712531" cy="400110"/>
            <a:chOff x="2674219" y="3204457"/>
            <a:chExt cx="4727052" cy="863761"/>
          </a:xfrm>
        </p:grpSpPr>
        <p:sp>
          <p:nvSpPr>
            <p:cNvPr id="188" name="TextBox 90"/>
            <p:cNvSpPr txBox="1"/>
            <p:nvPr/>
          </p:nvSpPr>
          <p:spPr>
            <a:xfrm>
              <a:off x="4071393" y="3204457"/>
              <a:ext cx="1541405" cy="863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CACAFF">
                      <a:lumMod val="50000"/>
                    </a:srgb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不同秘钥</a:t>
              </a:r>
            </a:p>
          </p:txBody>
        </p:sp>
        <p:sp>
          <p:nvSpPr>
            <p:cNvPr id="189" name="左箭头 188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CACAFF">
                    <a:lumMod val="50000"/>
                  </a:srgbClr>
                </a:solidFill>
              </a:endParaRPr>
            </a:p>
          </p:txBody>
        </p:sp>
        <p:sp>
          <p:nvSpPr>
            <p:cNvPr id="190" name="左箭头 189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CACAFF">
                    <a:lumMod val="50000"/>
                  </a:srgbClr>
                </a:solidFill>
              </a:endParaRPr>
            </a:p>
          </p:txBody>
        </p:sp>
      </p:grpSp>
      <p:pic>
        <p:nvPicPr>
          <p:cNvPr id="153" name="图片 152" descr="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5716" y="1229452"/>
            <a:ext cx="8418576" cy="26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7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公钥密码体制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4051814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公钥密码体制特点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效率较低 </a:t>
            </a:r>
            <a:r>
              <a:rPr lang="en-US" altLang="zh-CN" sz="1800" dirty="0"/>
              <a:t>(</a:t>
            </a:r>
            <a:r>
              <a:rPr lang="zh-CN" altLang="en-US" sz="1800" dirty="0"/>
              <a:t>计算复杂</a:t>
            </a:r>
            <a:r>
              <a:rPr lang="en-US" altLang="zh-CN" sz="1800" dirty="0"/>
              <a:t>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公钥加密算法的开销较大，在可见的将来还看不出来要放弃传统的对称加密方法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安全性好（破解需要的计算量更大）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然而，任何加密方法的安全性取决于密钥的长度，以及攻破密文所需的计算量，在这方面，公钥密码体制并不比对称加密体制有更明显的优势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密钥管理相对容易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需要密钥分配协议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85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公钥密码体制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4051814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加密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如果某一信息用公钥加密，则必须用对应的私钥解密，这就是实现保密的方法</a:t>
            </a:r>
            <a:endParaRPr lang="en-US" altLang="zh-CN" sz="1800" dirty="0"/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数字签名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如果某一信息用私有密钥加密，则必须用公开密钥解密，这就是实现数字签名的方法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0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/>
              <a:t>7.6  </a:t>
            </a:r>
            <a:r>
              <a:rPr lang="zh-CN" altLang="en-US" dirty="0"/>
              <a:t>互联网使用的安全协议</a:t>
            </a:r>
          </a:p>
          <a:p>
            <a:r>
              <a:rPr lang="en-US" altLang="zh-CN"/>
              <a:t>7.7  </a:t>
            </a:r>
            <a:r>
              <a:rPr lang="zh-CN" altLang="en-US"/>
              <a:t>系统安全与安全防护思路的变化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696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数字签名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2274968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用于证明真实性，必须保证以下三点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源认证：接收者能够核实发送者对报文的签名，证明其来源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不可抵赖性：发送者事后不能抵赖对报文的签名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防伪造、防篡改：其它人不能伪造对报文的签名</a:t>
            </a:r>
            <a:endParaRPr lang="en-US" altLang="zh-CN" sz="1600" dirty="0"/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基于公钥算法实现数字签名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082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数字签名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273641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基于公钥体制实现数字签名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源认证：除 </a:t>
            </a:r>
            <a:r>
              <a:rPr lang="en-US" altLang="zh-CN" sz="1600" dirty="0"/>
              <a:t>A </a:t>
            </a:r>
            <a:r>
              <a:rPr lang="zh-CN" altLang="en-US" sz="1600" dirty="0"/>
              <a:t>外没有别人能具有 </a:t>
            </a:r>
            <a:r>
              <a:rPr lang="en-US" altLang="zh-CN" sz="1600" dirty="0"/>
              <a:t>A </a:t>
            </a:r>
            <a:r>
              <a:rPr lang="zh-CN" altLang="en-US" sz="1600" dirty="0"/>
              <a:t>的私钥，所以除 </a:t>
            </a:r>
            <a:r>
              <a:rPr lang="en-US" altLang="zh-CN" sz="1600" dirty="0"/>
              <a:t>A </a:t>
            </a:r>
            <a:r>
              <a:rPr lang="zh-CN" altLang="en-US" sz="1600" dirty="0"/>
              <a:t>外没有别人能产生这个密文，因此 </a:t>
            </a:r>
            <a:r>
              <a:rPr lang="en-US" altLang="zh-CN" sz="1600" dirty="0"/>
              <a:t>B </a:t>
            </a:r>
            <a:r>
              <a:rPr lang="zh-CN" altLang="en-US" sz="1600" dirty="0"/>
              <a:t>相信报文 </a:t>
            </a:r>
            <a:r>
              <a:rPr lang="en-US" altLang="zh-CN" sz="1600" dirty="0"/>
              <a:t>X </a:t>
            </a:r>
            <a:r>
              <a:rPr lang="zh-CN" altLang="en-US" sz="1600" dirty="0"/>
              <a:t>是 </a:t>
            </a:r>
            <a:r>
              <a:rPr lang="en-US" altLang="zh-CN" sz="1600" dirty="0"/>
              <a:t>A </a:t>
            </a:r>
            <a:r>
              <a:rPr lang="zh-CN" altLang="en-US" sz="1600" dirty="0"/>
              <a:t>签名发送的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不可抵赖性：若 </a:t>
            </a:r>
            <a:r>
              <a:rPr lang="en-US" altLang="zh-CN" sz="1600" dirty="0"/>
              <a:t>A </a:t>
            </a:r>
            <a:r>
              <a:rPr lang="zh-CN" altLang="en-US" sz="1600" dirty="0"/>
              <a:t>要抵赖曾发送报文给 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B </a:t>
            </a:r>
            <a:r>
              <a:rPr lang="zh-CN" altLang="en-US" sz="1600" dirty="0"/>
              <a:t>可将明文和对应的密文</a:t>
            </a:r>
            <a:r>
              <a:rPr lang="zh-CN" altLang="en-US" sz="1600"/>
              <a:t>出示给仲裁者，仲裁者很</a:t>
            </a:r>
            <a:r>
              <a:rPr lang="zh-CN" altLang="en-US" sz="1600" dirty="0"/>
              <a:t>容易用 </a:t>
            </a:r>
            <a:r>
              <a:rPr lang="en-US" altLang="zh-CN" sz="1600" dirty="0"/>
              <a:t>A </a:t>
            </a:r>
            <a:r>
              <a:rPr lang="zh-CN" altLang="en-US" sz="1600" dirty="0"/>
              <a:t>的公钥去证实 </a:t>
            </a:r>
            <a:r>
              <a:rPr lang="en-US" altLang="zh-CN" sz="1600" dirty="0"/>
              <a:t>A </a:t>
            </a:r>
            <a:r>
              <a:rPr lang="zh-CN" altLang="en-US" sz="1600" dirty="0"/>
              <a:t>确实发送 </a:t>
            </a:r>
            <a:r>
              <a:rPr lang="en-US" altLang="zh-CN" sz="1600" dirty="0"/>
              <a:t>X </a:t>
            </a:r>
            <a:r>
              <a:rPr lang="zh-CN" altLang="en-US" sz="1600" dirty="0"/>
              <a:t>给 </a:t>
            </a:r>
            <a:r>
              <a:rPr lang="en-US" altLang="zh-CN" sz="1600" dirty="0"/>
              <a:t>B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防伪造、防篡改：若 攻击者</a:t>
            </a:r>
            <a:r>
              <a:rPr lang="en-US" altLang="zh-CN" sz="1600" dirty="0"/>
              <a:t> </a:t>
            </a:r>
            <a:r>
              <a:rPr lang="zh-CN" altLang="en-US" sz="1600" dirty="0"/>
              <a:t>将 </a:t>
            </a:r>
            <a:r>
              <a:rPr lang="en-US" altLang="zh-CN" sz="1600"/>
              <a:t>X </a:t>
            </a:r>
            <a:r>
              <a:rPr lang="zh-CN" altLang="en-US" sz="1600"/>
              <a:t>伪造</a:t>
            </a:r>
            <a:r>
              <a:rPr lang="zh-CN" altLang="en-US" sz="1600" dirty="0"/>
              <a:t>成 </a:t>
            </a:r>
            <a:r>
              <a:rPr lang="en-US" altLang="zh-CN" sz="1600" dirty="0"/>
              <a:t>X‘</a:t>
            </a:r>
            <a:r>
              <a:rPr lang="zh-CN" altLang="en-US" sz="1600" dirty="0"/>
              <a:t>，则 攻击者无法用</a:t>
            </a:r>
            <a:r>
              <a:rPr lang="en-US" altLang="zh-CN" sz="1600" dirty="0"/>
              <a:t>A</a:t>
            </a:r>
            <a:r>
              <a:rPr lang="zh-CN" altLang="en-US" sz="1600" dirty="0"/>
              <a:t>的私钥进行签名，</a:t>
            </a:r>
            <a:r>
              <a:rPr lang="en-US" altLang="zh-CN" sz="1600" dirty="0"/>
              <a:t> </a:t>
            </a:r>
            <a:r>
              <a:rPr lang="zh-CN" altLang="en-US" sz="1600" dirty="0"/>
              <a:t>验证失败，证明此报文已经不可靠（完整性遭到破坏）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8779" y="4235040"/>
            <a:ext cx="8866441" cy="2325086"/>
            <a:chOff x="138779" y="4380513"/>
            <a:chExt cx="8866441" cy="2325086"/>
          </a:xfrm>
        </p:grpSpPr>
        <p:grpSp>
          <p:nvGrpSpPr>
            <p:cNvPr id="17" name="组合 16"/>
            <p:cNvGrpSpPr/>
            <p:nvPr/>
          </p:nvGrpSpPr>
          <p:grpSpPr>
            <a:xfrm>
              <a:off x="6601327" y="4427271"/>
              <a:ext cx="1497777" cy="684654"/>
              <a:chOff x="1867505" y="3503589"/>
              <a:chExt cx="1497777" cy="684654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auto">
              <a:xfrm>
                <a:off x="2077750" y="3733781"/>
                <a:ext cx="128753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公</a:t>
                </a:r>
                <a:r>
                  <a:rPr kumimoji="1" lang="zh-CN" altLang="en-US" sz="1600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钥</a:t>
                </a:r>
                <a:r>
                  <a:rPr kumimoji="1" lang="en-US" altLang="zh-CN" sz="1600" i="1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PK</a:t>
                </a:r>
                <a:r>
                  <a:rPr kumimoji="1" lang="en-US" altLang="zh-CN" sz="1600" i="1" kern="0" baseline="-2500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29" name="Picture 133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704586" y="3666508"/>
                <a:ext cx="684654" cy="35881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1313045" y="4380513"/>
              <a:ext cx="1662451" cy="747516"/>
              <a:chOff x="6775510" y="4655371"/>
              <a:chExt cx="1662451" cy="747516"/>
            </a:xfrm>
          </p:grpSpPr>
          <p:pic>
            <p:nvPicPr>
              <p:cNvPr id="26" name="Picture 7" descr="key 的图像结果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766515" y="4664366"/>
                <a:ext cx="747516" cy="729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 Box 70"/>
              <p:cNvSpPr txBox="1">
                <a:spLocks noChangeArrowheads="1"/>
              </p:cNvSpPr>
              <p:nvPr/>
            </p:nvSpPr>
            <p:spPr bwMode="auto">
              <a:xfrm>
                <a:off x="7163253" y="4901667"/>
                <a:ext cx="12747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私</a:t>
                </a:r>
                <a:r>
                  <a:rPr kumimoji="1" lang="zh-CN" altLang="en-US" sz="1600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钥</a:t>
                </a:r>
                <a:r>
                  <a:rPr kumimoji="1" lang="en-US" altLang="zh-CN" sz="1600" i="1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SK</a:t>
                </a:r>
                <a:r>
                  <a:rPr kumimoji="1" lang="en-US" altLang="zh-CN" sz="1600" i="1" kern="0" baseline="-2500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1425376" y="5624218"/>
              <a:ext cx="1056388" cy="660888"/>
            </a:xfrm>
            <a:prstGeom prst="rect">
              <a:avLst/>
            </a:prstGeom>
            <a:solidFill>
              <a:srgbClr val="9900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加密算法</a:t>
              </a: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6695900" y="5652041"/>
              <a:ext cx="1091466" cy="660888"/>
            </a:xfrm>
            <a:prstGeom prst="rect">
              <a:avLst/>
            </a:prstGeom>
            <a:solidFill>
              <a:srgbClr val="4B7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解密算法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517811" y="5322276"/>
              <a:ext cx="2117481" cy="1383323"/>
              <a:chOff x="3281815" y="3352023"/>
              <a:chExt cx="2117481" cy="1383323"/>
            </a:xfrm>
          </p:grpSpPr>
          <p:graphicFrame>
            <p:nvGraphicFramePr>
              <p:cNvPr id="86" name="Object 7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81815" y="3352023"/>
              <a:ext cx="2117481" cy="1383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2" name="VISIO" r:id="rId7" imgW="1687068" imgH="964692" progId="Visio.Drawing.11">
                      <p:embed/>
                    </p:oleObj>
                  </mc:Choice>
                  <mc:Fallback>
                    <p:oleObj name="VISIO" r:id="rId7" imgW="1687068" imgH="964692" progId="Visio.Drawing.11">
                      <p:embed/>
                      <p:pic>
                        <p:nvPicPr>
                          <p:cNvPr id="0" name="Picture 1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1815" y="3352023"/>
                            <a:ext cx="2117481" cy="1383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5400" dir="5400000" algn="ctr" rotWithShape="0">
                              <a:srgbClr val="1C1C1C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Text Box 131"/>
              <p:cNvSpPr txBox="1">
                <a:spLocks noChangeArrowheads="1"/>
              </p:cNvSpPr>
              <p:nvPr/>
            </p:nvSpPr>
            <p:spPr bwMode="auto">
              <a:xfrm>
                <a:off x="3812739" y="3653903"/>
                <a:ext cx="1040670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215" kern="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互联网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38779" y="5011203"/>
              <a:ext cx="646331" cy="876622"/>
              <a:chOff x="489306" y="4041575"/>
              <a:chExt cx="646331" cy="876622"/>
            </a:xfrm>
          </p:grpSpPr>
          <p:grpSp>
            <p:nvGrpSpPr>
              <p:cNvPr id="58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60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74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5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6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7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8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81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82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83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84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85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61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62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3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4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5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7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8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9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70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71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72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73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59" name="Text Box 70"/>
              <p:cNvSpPr txBox="1">
                <a:spLocks noChangeArrowheads="1"/>
              </p:cNvSpPr>
              <p:nvPr/>
            </p:nvSpPr>
            <p:spPr bwMode="auto">
              <a:xfrm>
                <a:off x="489306" y="4041575"/>
                <a:ext cx="646331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442245" y="5189063"/>
              <a:ext cx="562975" cy="878001"/>
              <a:chOff x="554709" y="4040196"/>
              <a:chExt cx="562975" cy="878001"/>
            </a:xfrm>
          </p:grpSpPr>
          <p:grpSp>
            <p:nvGrpSpPr>
              <p:cNvPr id="30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32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46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7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8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9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5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5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5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53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54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55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6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7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3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34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5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6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7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0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1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42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43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554709" y="4040196"/>
                <a:ext cx="562975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Bob</a:t>
                </a:r>
              </a:p>
            </p:txBody>
          </p:sp>
        </p:grp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99345" y="5735961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2834221" y="5717016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</a:t>
              </a:r>
              <a:endParaRPr kumimoji="1" lang="en-US" altLang="zh-CN" sz="1846" kern="0" dirty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>
                <a:defRPr/>
              </a:pP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+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>
              <a:off x="1131291" y="6054677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 flipH="1" flipV="1">
              <a:off x="1850908" y="4996017"/>
              <a:ext cx="48136" cy="606840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>
              <a:off x="2499039" y="6051748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5681440" y="5686454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</a:t>
              </a:r>
              <a:endParaRPr kumimoji="1" lang="en-US" altLang="zh-CN" sz="1846" kern="0" dirty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>
                <a:defRPr/>
              </a:pP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+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6314486" y="6047619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1" name="Freeform 72"/>
            <p:cNvSpPr>
              <a:spLocks/>
            </p:cNvSpPr>
            <p:nvPr/>
          </p:nvSpPr>
          <p:spPr bwMode="auto">
            <a:xfrm flipH="1" flipV="1">
              <a:off x="7118661" y="5011202"/>
              <a:ext cx="45719" cy="612953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3" name="Line 52"/>
            <p:cNvSpPr>
              <a:spLocks noChangeShapeType="1"/>
            </p:cNvSpPr>
            <p:nvPr/>
          </p:nvSpPr>
          <p:spPr bwMode="auto">
            <a:xfrm>
              <a:off x="7818355" y="6008043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8071084" y="5745017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3459814" y="6069713"/>
              <a:ext cx="2233474" cy="8468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50000"/>
                </a:lnSpc>
                <a:spcBef>
                  <a:spcPct val="20000"/>
                </a:spcBef>
                <a:buClr>
                  <a:srgbClr val="000000"/>
                </a:buClr>
                <a:defRPr/>
              </a:pPr>
              <a:endParaRPr kumimoji="1" lang="zh-CN" altLang="en-US" sz="2215" b="1" kern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8" name="Text Box 70"/>
            <p:cNvSpPr txBox="1">
              <a:spLocks noChangeArrowheads="1"/>
            </p:cNvSpPr>
            <p:nvPr/>
          </p:nvSpPr>
          <p:spPr bwMode="auto">
            <a:xfrm>
              <a:off x="1874976" y="5057644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</a:t>
              </a:r>
              <a:endParaRPr kumimoji="1" lang="en-US" altLang="zh-CN" sz="1600" i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Text Box 70"/>
            <p:cNvSpPr txBox="1">
              <a:spLocks noChangeArrowheads="1"/>
            </p:cNvSpPr>
            <p:nvPr/>
          </p:nvSpPr>
          <p:spPr bwMode="auto">
            <a:xfrm>
              <a:off x="7141520" y="5111925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核实签名</a:t>
              </a:r>
              <a:endParaRPr kumimoji="1" lang="en-US" altLang="zh-CN" sz="1600" i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6595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具有保密性的数字签名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75947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同时实现秘密通信和数字签名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54267" y="2299190"/>
            <a:ext cx="8971315" cy="3067957"/>
            <a:chOff x="154267" y="2299190"/>
            <a:chExt cx="8971315" cy="3067957"/>
          </a:xfrm>
        </p:grpSpPr>
        <p:sp>
          <p:nvSpPr>
            <p:cNvPr id="93" name="Text Box 109"/>
            <p:cNvSpPr txBox="1">
              <a:spLocks noChangeArrowheads="1"/>
            </p:cNvSpPr>
            <p:nvPr/>
          </p:nvSpPr>
          <p:spPr bwMode="auto">
            <a:xfrm>
              <a:off x="6893204" y="3228243"/>
              <a:ext cx="10374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核实签名</a:t>
              </a:r>
            </a:p>
          </p:txBody>
        </p:sp>
        <p:sp>
          <p:nvSpPr>
            <p:cNvPr id="94" name="Text Box 129"/>
            <p:cNvSpPr txBox="1">
              <a:spLocks noChangeArrowheads="1"/>
            </p:cNvSpPr>
            <p:nvPr/>
          </p:nvSpPr>
          <p:spPr bwMode="auto">
            <a:xfrm>
              <a:off x="5634316" y="3229709"/>
              <a:ext cx="670376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 </a:t>
              </a:r>
            </a:p>
          </p:txBody>
        </p:sp>
        <p:sp>
          <p:nvSpPr>
            <p:cNvPr id="95" name="Text Box 128"/>
            <p:cNvSpPr txBox="1">
              <a:spLocks noChangeArrowheads="1"/>
            </p:cNvSpPr>
            <p:nvPr/>
          </p:nvSpPr>
          <p:spPr bwMode="auto">
            <a:xfrm>
              <a:off x="2376766" y="3229709"/>
              <a:ext cx="670376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 </a:t>
              </a:r>
            </a:p>
          </p:txBody>
        </p:sp>
        <p:sp>
          <p:nvSpPr>
            <p:cNvPr id="96" name="Text Box 108"/>
            <p:cNvSpPr txBox="1">
              <a:spLocks noChangeArrowheads="1"/>
            </p:cNvSpPr>
            <p:nvPr/>
          </p:nvSpPr>
          <p:spPr bwMode="auto">
            <a:xfrm>
              <a:off x="895628" y="3229709"/>
              <a:ext cx="670376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 </a:t>
              </a:r>
            </a:p>
          </p:txBody>
        </p:sp>
        <p:sp>
          <p:nvSpPr>
            <p:cNvPr id="97" name="Rectangle 38"/>
            <p:cNvSpPr>
              <a:spLocks noChangeArrowheads="1"/>
            </p:cNvSpPr>
            <p:nvPr/>
          </p:nvSpPr>
          <p:spPr bwMode="auto">
            <a:xfrm>
              <a:off x="2739597" y="3694236"/>
              <a:ext cx="681038" cy="536331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r>
                <a:rPr kumimoji="1" lang="en-US" altLang="zh-CN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</p:txBody>
        </p:sp>
        <p:sp>
          <p:nvSpPr>
            <p:cNvPr id="98" name="Line 39"/>
            <p:cNvSpPr>
              <a:spLocks noChangeShapeType="1"/>
            </p:cNvSpPr>
            <p:nvPr/>
          </p:nvSpPr>
          <p:spPr bwMode="auto">
            <a:xfrm>
              <a:off x="1859242" y="3960935"/>
              <a:ext cx="887412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1171147" y="3701563"/>
              <a:ext cx="681038" cy="536331"/>
            </a:xfrm>
            <a:prstGeom prst="rect">
              <a:avLst/>
            </a:prstGeom>
            <a:solidFill>
              <a:srgbClr val="FFFF66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 </a:t>
              </a:r>
              <a:r>
                <a:rPr kumimoji="1" lang="zh-CN" altLang="en-US" sz="1662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</p:txBody>
        </p:sp>
        <p:sp>
          <p:nvSpPr>
            <p:cNvPr id="100" name="Text Box 41"/>
            <p:cNvSpPr txBox="1">
              <a:spLocks noChangeArrowheads="1"/>
            </p:cNvSpPr>
            <p:nvPr/>
          </p:nvSpPr>
          <p:spPr bwMode="auto">
            <a:xfrm>
              <a:off x="154267" y="3960936"/>
              <a:ext cx="776175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 </a:t>
              </a:r>
              <a:r>
                <a:rPr kumimoji="1" lang="en-US" altLang="zh-CN" sz="1662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101" name="Text Box 42"/>
            <p:cNvSpPr txBox="1">
              <a:spLocks noChangeArrowheads="1"/>
            </p:cNvSpPr>
            <p:nvPr/>
          </p:nvSpPr>
          <p:spPr bwMode="auto">
            <a:xfrm>
              <a:off x="8301317" y="3960936"/>
              <a:ext cx="824265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 </a:t>
              </a:r>
              <a:r>
                <a:rPr kumimoji="1" lang="en-US" altLang="zh-CN" sz="1662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  <a:r>
                <a:rPr kumimoji="1" lang="en-US" altLang="zh-CN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</a:p>
          </p:txBody>
        </p:sp>
        <p:pic>
          <p:nvPicPr>
            <p:cNvPr id="102" name="Picture 4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51919" y="2832102"/>
              <a:ext cx="378069" cy="20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378104" y="2957148"/>
              <a:ext cx="314510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04" name="Text Box 45"/>
            <p:cNvSpPr txBox="1">
              <a:spLocks noChangeArrowheads="1"/>
            </p:cNvSpPr>
            <p:nvPr/>
          </p:nvSpPr>
          <p:spPr bwMode="auto">
            <a:xfrm>
              <a:off x="8523566" y="2963009"/>
              <a:ext cx="304892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895628" y="2365132"/>
              <a:ext cx="1353256" cy="39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662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的私钥 </a:t>
              </a:r>
              <a:r>
                <a:rPr kumimoji="1" lang="en-US" altLang="zh-CN" sz="1662" i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1" lang="en-US" altLang="zh-CN" sz="1662" baseline="-250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06" name="Freeform 48"/>
            <p:cNvSpPr>
              <a:spLocks/>
            </p:cNvSpPr>
            <p:nvPr/>
          </p:nvSpPr>
          <p:spPr bwMode="auto">
            <a:xfrm>
              <a:off x="1511578" y="3140321"/>
              <a:ext cx="3175" cy="570034"/>
            </a:xfrm>
            <a:custGeom>
              <a:avLst/>
              <a:gdLst>
                <a:gd name="T0" fmla="*/ 0 w 2"/>
                <a:gd name="T1" fmla="*/ 0 h 389"/>
                <a:gd name="T2" fmla="*/ 2 w 2"/>
                <a:gd name="T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89">
                  <a:moveTo>
                    <a:pt x="0" y="0"/>
                  </a:moveTo>
                  <a:lnTo>
                    <a:pt x="2" y="389"/>
                  </a:lnTo>
                </a:path>
              </a:pathLst>
            </a:custGeom>
            <a:noFill/>
            <a:ln w="5715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Freeform 49"/>
            <p:cNvSpPr>
              <a:spLocks/>
            </p:cNvSpPr>
            <p:nvPr/>
          </p:nvSpPr>
          <p:spPr bwMode="auto">
            <a:xfrm>
              <a:off x="7955241" y="3140321"/>
              <a:ext cx="12700" cy="553915"/>
            </a:xfrm>
            <a:custGeom>
              <a:avLst/>
              <a:gdLst>
                <a:gd name="T0" fmla="*/ 0 w 8"/>
                <a:gd name="T1" fmla="*/ 0 h 378"/>
                <a:gd name="T2" fmla="*/ 8 w 8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378">
                  <a:moveTo>
                    <a:pt x="0" y="0"/>
                  </a:moveTo>
                  <a:lnTo>
                    <a:pt x="8" y="378"/>
                  </a:lnTo>
                </a:path>
              </a:pathLst>
            </a:custGeom>
            <a:noFill/>
            <a:ln w="5715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08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75631"/>
                </p:ext>
              </p:extLst>
            </p:nvPr>
          </p:nvGraphicFramePr>
          <p:xfrm>
            <a:off x="3486429" y="3209192"/>
            <a:ext cx="2370138" cy="1283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1" name="VISIO" r:id="rId5" imgW="1687068" imgH="964692" progId="Visio.Drawing.11">
                    <p:embed/>
                  </p:oleObj>
                </mc:Choice>
                <mc:Fallback>
                  <p:oleObj name="VISIO" r:id="rId5" imgW="1687068" imgH="964692" progId="Visio.Drawing.11">
                    <p:embed/>
                    <p:pic>
                      <p:nvPicPr>
                        <p:cNvPr id="0" name="Picture 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429" y="3209192"/>
                          <a:ext cx="2370138" cy="1283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" name="Freeform 51"/>
            <p:cNvSpPr>
              <a:spLocks/>
            </p:cNvSpPr>
            <p:nvPr/>
          </p:nvSpPr>
          <p:spPr bwMode="auto">
            <a:xfrm rot="-5400000">
              <a:off x="8217118" y="3474368"/>
              <a:ext cx="208085" cy="782637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0" name="Freeform 52"/>
            <p:cNvSpPr>
              <a:spLocks/>
            </p:cNvSpPr>
            <p:nvPr/>
          </p:nvSpPr>
          <p:spPr bwMode="auto">
            <a:xfrm>
              <a:off x="600353" y="3631223"/>
              <a:ext cx="577850" cy="339969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11" name="Group 53"/>
            <p:cNvGrpSpPr>
              <a:grpSpLocks/>
            </p:cNvGrpSpPr>
            <p:nvPr/>
          </p:nvGrpSpPr>
          <p:grpSpPr bwMode="auto">
            <a:xfrm>
              <a:off x="308254" y="3297116"/>
              <a:ext cx="519113" cy="464527"/>
              <a:chOff x="921" y="2412"/>
              <a:chExt cx="284" cy="265"/>
            </a:xfrm>
          </p:grpSpPr>
          <p:grpSp>
            <p:nvGrpSpPr>
              <p:cNvPr id="158" name="Group 54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72" name="Freeform 5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3" name="Freeform 5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" name="Freeform 5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5" name="Freeform 5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6" name="Rectangle 59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7" name="Rectangle 60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8" name="Rectangle 61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80" name="Group 63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81" name="Freeform 6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2" name="Freeform 6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3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59" name="Group 67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60" name="Freeform 6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1" name="Freeform 6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2" name="Freeform 7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3" name="Freeform 7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4" name="Rectangle 72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5" name="Rectangle 73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6" name="Rectangle 74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7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68" name="Group 76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69" name="Freeform 7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0" name="Freeform 7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1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112" name="Group 80"/>
            <p:cNvGrpSpPr>
              <a:grpSpLocks/>
            </p:cNvGrpSpPr>
            <p:nvPr/>
          </p:nvGrpSpPr>
          <p:grpSpPr bwMode="auto">
            <a:xfrm>
              <a:off x="8441016" y="3297116"/>
              <a:ext cx="519112" cy="464527"/>
              <a:chOff x="921" y="2412"/>
              <a:chExt cx="284" cy="265"/>
            </a:xfrm>
          </p:grpSpPr>
          <p:grpSp>
            <p:nvGrpSpPr>
              <p:cNvPr id="132" name="Group 81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6" name="Freeform 82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7" name="Freeform 83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8" name="Freeform 84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85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0" name="Rectangle 86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Rectangle 87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Rectangle 88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54" name="Group 90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5" name="Freeform 91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6" name="Freeform 92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33" name="Group 94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4" name="Freeform 95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5" name="Freeform 96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6" name="Freeform 97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7" name="Freeform 98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8" name="Rectangle 99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9" name="Rectangle 100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Rectangle 101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2" name="Group 103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43" name="Freeform 104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4" name="Freeform 105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13" name="Text Box 107"/>
            <p:cNvSpPr txBox="1">
              <a:spLocks noChangeArrowheads="1"/>
            </p:cNvSpPr>
            <p:nvPr/>
          </p:nvSpPr>
          <p:spPr bwMode="auto">
            <a:xfrm>
              <a:off x="4154767" y="2822331"/>
              <a:ext cx="104067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15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因特网</a:t>
              </a:r>
            </a:p>
          </p:txBody>
        </p:sp>
        <p:sp>
          <p:nvSpPr>
            <p:cNvPr id="114" name="Rectangle 110"/>
            <p:cNvSpPr>
              <a:spLocks noChangeArrowheads="1"/>
            </p:cNvSpPr>
            <p:nvPr/>
          </p:nvSpPr>
          <p:spPr bwMode="auto">
            <a:xfrm>
              <a:off x="7613222" y="3694236"/>
              <a:ext cx="681038" cy="536331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r>
                <a:rPr kumimoji="1" lang="en-US" altLang="zh-CN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</p:txBody>
        </p:sp>
        <p:pic>
          <p:nvPicPr>
            <p:cNvPr id="115" name="Picture 1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2880676" y="2832773"/>
              <a:ext cx="378069" cy="204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16" name="Text Box 113"/>
            <p:cNvSpPr txBox="1">
              <a:spLocks noChangeArrowheads="1"/>
            </p:cNvSpPr>
            <p:nvPr/>
          </p:nvSpPr>
          <p:spPr bwMode="auto">
            <a:xfrm>
              <a:off x="5561291" y="2365131"/>
              <a:ext cx="1337226" cy="373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>
                  <a:solidFill>
                    <a:srgbClr val="FF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662">
                  <a:solidFill>
                    <a:srgbClr val="FF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的私钥 </a:t>
              </a:r>
              <a:r>
                <a:rPr kumimoji="1" lang="en-US" altLang="zh-CN" sz="1662" i="1">
                  <a:solidFill>
                    <a:srgbClr val="FF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1" lang="en-US" altLang="zh-CN" sz="1662" baseline="-25000">
                  <a:solidFill>
                    <a:srgbClr val="FF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3414991" y="3960935"/>
              <a:ext cx="25908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5984447" y="3694236"/>
              <a:ext cx="681038" cy="536331"/>
            </a:xfrm>
            <a:prstGeom prst="rect">
              <a:avLst/>
            </a:prstGeom>
            <a:solidFill>
              <a:srgbClr val="FFFF66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 </a:t>
              </a: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</p:txBody>
        </p:sp>
        <p:sp>
          <p:nvSpPr>
            <p:cNvPr id="119" name="Line 116"/>
            <p:cNvSpPr>
              <a:spLocks noChangeShapeType="1"/>
            </p:cNvSpPr>
            <p:nvPr/>
          </p:nvSpPr>
          <p:spPr bwMode="auto">
            <a:xfrm>
              <a:off x="6672542" y="3960935"/>
              <a:ext cx="962025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057805" y="3187212"/>
              <a:ext cx="9525" cy="539262"/>
            </a:xfrm>
            <a:custGeom>
              <a:avLst/>
              <a:gdLst>
                <a:gd name="T0" fmla="*/ 0 w 6"/>
                <a:gd name="T1" fmla="*/ 0 h 368"/>
                <a:gd name="T2" fmla="*/ 6 w 6"/>
                <a:gd name="T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68">
                  <a:moveTo>
                    <a:pt x="0" y="0"/>
                  </a:moveTo>
                  <a:lnTo>
                    <a:pt x="6" y="368"/>
                  </a:lnTo>
                </a:path>
              </a:pathLst>
            </a:custGeom>
            <a:noFill/>
            <a:ln w="5715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6297892" y="3140321"/>
              <a:ext cx="3175" cy="570034"/>
            </a:xfrm>
            <a:custGeom>
              <a:avLst/>
              <a:gdLst>
                <a:gd name="T0" fmla="*/ 0 w 2"/>
                <a:gd name="T1" fmla="*/ 0 h 389"/>
                <a:gd name="T2" fmla="*/ 2 w 2"/>
                <a:gd name="T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89">
                  <a:moveTo>
                    <a:pt x="0" y="0"/>
                  </a:moveTo>
                  <a:lnTo>
                    <a:pt x="2" y="389"/>
                  </a:lnTo>
                </a:path>
              </a:pathLst>
            </a:custGeom>
            <a:noFill/>
            <a:ln w="5715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2746654" y="4758104"/>
              <a:ext cx="39258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Text Box 120"/>
            <p:cNvSpPr txBox="1">
              <a:spLocks noChangeArrowheads="1"/>
            </p:cNvSpPr>
            <p:nvPr/>
          </p:nvSpPr>
          <p:spPr bwMode="auto">
            <a:xfrm>
              <a:off x="3932518" y="4535366"/>
              <a:ext cx="1611339" cy="433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15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加密与解密</a:t>
              </a:r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1214717" y="5133243"/>
              <a:ext cx="7072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5" name="Text Box 122"/>
            <p:cNvSpPr txBox="1">
              <a:spLocks noChangeArrowheads="1"/>
            </p:cNvSpPr>
            <p:nvPr/>
          </p:nvSpPr>
          <p:spPr bwMode="auto">
            <a:xfrm>
              <a:off x="3561042" y="4933951"/>
              <a:ext cx="2182008" cy="433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15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签名与核实签名</a:t>
              </a:r>
            </a:p>
          </p:txBody>
        </p:sp>
        <p:sp>
          <p:nvSpPr>
            <p:cNvPr id="127" name="Text Box 126"/>
            <p:cNvSpPr txBox="1">
              <a:spLocks noChangeArrowheads="1"/>
            </p:cNvSpPr>
            <p:nvPr/>
          </p:nvSpPr>
          <p:spPr bwMode="auto">
            <a:xfrm>
              <a:off x="2451379" y="2365131"/>
              <a:ext cx="1351652" cy="373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 dirty="0">
                  <a:solidFill>
                    <a:srgbClr val="FF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662" dirty="0">
                  <a:solidFill>
                    <a:srgbClr val="FF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 </a:t>
              </a:r>
              <a:r>
                <a:rPr kumimoji="1" lang="en-US" altLang="zh-CN" sz="1662" i="1" dirty="0">
                  <a:solidFill>
                    <a:srgbClr val="FF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1" lang="en-US" altLang="zh-CN" sz="1662" baseline="-25000" dirty="0">
                  <a:solidFill>
                    <a:srgbClr val="FF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28" name="Text Box 127"/>
            <p:cNvSpPr txBox="1">
              <a:spLocks noChangeArrowheads="1"/>
            </p:cNvSpPr>
            <p:nvPr/>
          </p:nvSpPr>
          <p:spPr bwMode="auto">
            <a:xfrm>
              <a:off x="7264678" y="2299190"/>
              <a:ext cx="1367682" cy="39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662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 </a:t>
              </a:r>
              <a:r>
                <a:rPr kumimoji="1" lang="en-US" altLang="zh-CN" sz="1662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1" lang="en-US" altLang="zh-CN" sz="1662" baseline="-25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29" name="Text Box 130"/>
            <p:cNvSpPr txBox="1">
              <a:spLocks noChangeArrowheads="1"/>
            </p:cNvSpPr>
            <p:nvPr/>
          </p:nvSpPr>
          <p:spPr bwMode="auto">
            <a:xfrm>
              <a:off x="4450042" y="3358663"/>
              <a:ext cx="611065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密文</a:t>
              </a:r>
              <a:endParaRPr kumimoji="1" lang="zh-CN" altLang="en-US" sz="1662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30" name="Picture 7" descr="key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242639" y="2690048"/>
              <a:ext cx="491580" cy="47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7" descr="key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047286" y="2690048"/>
              <a:ext cx="491580" cy="47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914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问号22.jpg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77" y="1326524"/>
            <a:ext cx="4143098" cy="414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8738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/>
              <a:t>7.6  </a:t>
            </a:r>
            <a:r>
              <a:rPr lang="zh-CN" altLang="en-US" dirty="0"/>
              <a:t>互联网使用的安全协议</a:t>
            </a:r>
          </a:p>
          <a:p>
            <a:r>
              <a:rPr lang="en-US" altLang="zh-CN"/>
              <a:t>7.7  </a:t>
            </a:r>
            <a:r>
              <a:rPr lang="zh-CN" altLang="en-US"/>
              <a:t>系统安全与安全防护思路的变化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955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加密体制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260621"/>
          </a:xfrm>
        </p:spPr>
        <p:txBody>
          <a:bodyPr/>
          <a:lstStyle/>
          <a:p>
            <a:r>
              <a:rPr lang="zh-CN" altLang="en-US" dirty="0"/>
              <a:t>流 </a:t>
            </a:r>
            <a:r>
              <a:rPr lang="en-US" altLang="zh-CN" dirty="0"/>
              <a:t>(</a:t>
            </a:r>
            <a:r>
              <a:rPr lang="zh-CN" altLang="en-US" dirty="0"/>
              <a:t>序列</a:t>
            </a:r>
            <a:r>
              <a:rPr lang="en-US" altLang="zh-CN" dirty="0"/>
              <a:t>)</a:t>
            </a:r>
            <a:r>
              <a:rPr lang="zh-CN" altLang="en-US" dirty="0"/>
              <a:t>密码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（略）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移位密码等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分组密码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对称密钥密码体制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公钥密码体制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943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对称密钥密码体制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370711" cy="2792040"/>
          </a:xfrm>
        </p:spPr>
        <p:txBody>
          <a:bodyPr/>
          <a:lstStyle/>
          <a:p>
            <a:r>
              <a:rPr lang="zh-CN" altLang="en-US"/>
              <a:t>对称密钥</a:t>
            </a:r>
            <a:r>
              <a:rPr lang="zh-CN" altLang="en-US" dirty="0"/>
              <a:t>密码体制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加密密钥与解密密钥相同的密码体制</a:t>
            </a:r>
            <a:endParaRPr lang="en-US" altLang="zh-CN" sz="18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优点：效率高、易实现</a:t>
            </a:r>
            <a:endParaRPr lang="en-US" altLang="zh-CN" sz="18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缺点：密钥的分发和管理不易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安全性问题（需要另外的安全信道发送）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管理复杂性问题（</a:t>
            </a:r>
            <a:r>
              <a:rPr lang="en-US" altLang="zh-CN" sz="1600" dirty="0"/>
              <a:t>N</a:t>
            </a:r>
            <a:r>
              <a:rPr lang="zh-CN" altLang="en-US" sz="1600" dirty="0"/>
              <a:t>个人两两通信需要多少个秘钥？）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Rectangle 102"/>
          <p:cNvSpPr>
            <a:spLocks noChangeArrowheads="1"/>
          </p:cNvSpPr>
          <p:nvPr/>
        </p:nvSpPr>
        <p:spPr bwMode="auto">
          <a:xfrm>
            <a:off x="1373718" y="5762764"/>
            <a:ext cx="1056388" cy="660888"/>
          </a:xfrm>
          <a:prstGeom prst="rect">
            <a:avLst/>
          </a:prstGeom>
          <a:solidFill>
            <a:srgbClr val="990099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46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E</a:t>
            </a:r>
            <a:r>
              <a:rPr kumimoji="1" lang="en-US" altLang="zh-CN" sz="184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zh-CN" altLang="en-US" sz="184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4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加密算法</a:t>
            </a:r>
          </a:p>
        </p:txBody>
      </p:sp>
      <p:sp>
        <p:nvSpPr>
          <p:cNvPr id="8" name="Rectangle 103"/>
          <p:cNvSpPr>
            <a:spLocks noChangeArrowheads="1"/>
          </p:cNvSpPr>
          <p:nvPr/>
        </p:nvSpPr>
        <p:spPr bwMode="auto">
          <a:xfrm>
            <a:off x="6644242" y="5790587"/>
            <a:ext cx="1091466" cy="660888"/>
          </a:xfrm>
          <a:prstGeom prst="rect">
            <a:avLst/>
          </a:prstGeom>
          <a:solidFill>
            <a:srgbClr val="4B7000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46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D </a:t>
            </a:r>
            <a:r>
              <a:rPr kumimoji="1" lang="zh-CN" altLang="en-US" sz="184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4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解密算法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466153" y="5460822"/>
            <a:ext cx="2117481" cy="1383323"/>
            <a:chOff x="3281815" y="3352023"/>
            <a:chExt cx="2117481" cy="1383323"/>
          </a:xfrm>
        </p:grpSpPr>
        <p:graphicFrame>
          <p:nvGraphicFramePr>
            <p:cNvPr id="10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1711419"/>
                </p:ext>
              </p:extLst>
            </p:nvPr>
          </p:nvGraphicFramePr>
          <p:xfrm>
            <a:off x="3281815" y="3352023"/>
            <a:ext cx="2117481" cy="1383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" name="VISIO" r:id="rId5" imgW="1687068" imgH="964692" progId="Visio.Drawing.11">
                    <p:embed/>
                  </p:oleObj>
                </mc:Choice>
                <mc:Fallback>
                  <p:oleObj name="VISIO" r:id="rId5" imgW="1687068" imgH="964692" progId="Visio.Drawing.11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815" y="3352023"/>
                          <a:ext cx="2117481" cy="1383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rgbClr val="1C1C1C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31"/>
            <p:cNvSpPr txBox="1">
              <a:spLocks noChangeArrowheads="1"/>
            </p:cNvSpPr>
            <p:nvPr/>
          </p:nvSpPr>
          <p:spPr bwMode="auto">
            <a:xfrm>
              <a:off x="3812739" y="3653903"/>
              <a:ext cx="104067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15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87121" y="5149749"/>
            <a:ext cx="646331" cy="876622"/>
            <a:chOff x="489306" y="4041575"/>
            <a:chExt cx="646331" cy="876622"/>
          </a:xfrm>
        </p:grpSpPr>
        <p:grpSp>
          <p:nvGrpSpPr>
            <p:cNvPr id="95" name="Group 74"/>
            <p:cNvGrpSpPr>
              <a:grpSpLocks/>
            </p:cNvGrpSpPr>
            <p:nvPr/>
          </p:nvGrpSpPr>
          <p:grpSpPr bwMode="auto">
            <a:xfrm>
              <a:off x="554709" y="4345231"/>
              <a:ext cx="530469" cy="572966"/>
              <a:chOff x="921" y="2412"/>
              <a:chExt cx="284" cy="265"/>
            </a:xfrm>
          </p:grpSpPr>
          <p:grpSp>
            <p:nvGrpSpPr>
              <p:cNvPr id="96" name="Group 7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10" name="Freeform 7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11" name="Freeform 7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12" name="Freeform 7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13" name="Freeform 7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14" name="Rectangle 8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15" name="Rectangle 8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16" name="Rectangle 8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1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grpSp>
              <p:nvGrpSpPr>
                <p:cNvPr id="118" name="Group 8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19" name="Freeform 8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20" name="Freeform 8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2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97" name="Group 8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98" name="Freeform 8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99" name="Freeform 9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00" name="Freeform 9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01" name="Freeform 9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02" name="Rectangle 9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03" name="Rectangle 9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04" name="Rectangle 9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05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grpSp>
              <p:nvGrpSpPr>
                <p:cNvPr id="106" name="Group 9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07" name="Freeform 9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8" name="Freeform 9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9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122" name="Text Box 70"/>
            <p:cNvSpPr txBox="1">
              <a:spLocks noChangeArrowheads="1"/>
            </p:cNvSpPr>
            <p:nvPr/>
          </p:nvSpPr>
          <p:spPr bwMode="auto">
            <a:xfrm>
              <a:off x="489306" y="4041575"/>
              <a:ext cx="646331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Alice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8390587" y="5327609"/>
            <a:ext cx="562975" cy="878001"/>
            <a:chOff x="554709" y="4040196"/>
            <a:chExt cx="562975" cy="878001"/>
          </a:xfrm>
        </p:grpSpPr>
        <p:grpSp>
          <p:nvGrpSpPr>
            <p:cNvPr id="125" name="Group 74"/>
            <p:cNvGrpSpPr>
              <a:grpSpLocks/>
            </p:cNvGrpSpPr>
            <p:nvPr/>
          </p:nvGrpSpPr>
          <p:grpSpPr bwMode="auto">
            <a:xfrm>
              <a:off x="554709" y="4345231"/>
              <a:ext cx="530469" cy="572966"/>
              <a:chOff x="921" y="2412"/>
              <a:chExt cx="284" cy="265"/>
            </a:xfrm>
          </p:grpSpPr>
          <p:grpSp>
            <p:nvGrpSpPr>
              <p:cNvPr id="127" name="Group 7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1" name="Freeform 7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2" name="Freeform 7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" name="Freeform 7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" name="Freeform 7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5" name="Rectangle 8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6" name="Rectangle 8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7" name="Rectangle 8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grpSp>
              <p:nvGrpSpPr>
                <p:cNvPr id="149" name="Group 8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0" name="Freeform 8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51" name="Freeform 8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5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28" name="Group 8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29" name="Freeform 8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0" name="Freeform 9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1" name="Freeform 9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2" name="Freeform 9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" name="Rectangle 9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" name="Rectangle 9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5" name="Rectangle 9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6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62" b="1" kern="0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grpSp>
              <p:nvGrpSpPr>
                <p:cNvPr id="137" name="Group 9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38" name="Freeform 9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39" name="Freeform 9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40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126" name="Text Box 70"/>
            <p:cNvSpPr txBox="1">
              <a:spLocks noChangeArrowheads="1"/>
            </p:cNvSpPr>
            <p:nvPr/>
          </p:nvSpPr>
          <p:spPr bwMode="auto">
            <a:xfrm>
              <a:off x="554709" y="4040196"/>
              <a:ext cx="562975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169" name="AutoShape 12"/>
          <p:cNvSpPr>
            <a:spLocks noChangeArrowheads="1"/>
          </p:cNvSpPr>
          <p:nvPr/>
        </p:nvSpPr>
        <p:spPr bwMode="auto">
          <a:xfrm>
            <a:off x="447687" y="5874507"/>
            <a:ext cx="633046" cy="703385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1846" kern="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明文</a:t>
            </a:r>
          </a:p>
        </p:txBody>
      </p:sp>
      <p:sp>
        <p:nvSpPr>
          <p:cNvPr id="170" name="AutoShape 17"/>
          <p:cNvSpPr>
            <a:spLocks noChangeArrowheads="1"/>
          </p:cNvSpPr>
          <p:nvPr/>
        </p:nvSpPr>
        <p:spPr bwMode="auto">
          <a:xfrm>
            <a:off x="2782563" y="5855562"/>
            <a:ext cx="633046" cy="722330"/>
          </a:xfrm>
          <a:prstGeom prst="foldedCorner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1846" kern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密文</a:t>
            </a:r>
          </a:p>
        </p:txBody>
      </p:sp>
      <p:sp>
        <p:nvSpPr>
          <p:cNvPr id="173" name="Line 52"/>
          <p:cNvSpPr>
            <a:spLocks noChangeShapeType="1"/>
          </p:cNvSpPr>
          <p:nvPr/>
        </p:nvSpPr>
        <p:spPr bwMode="auto">
          <a:xfrm>
            <a:off x="1079633" y="6193223"/>
            <a:ext cx="294084" cy="0"/>
          </a:xfrm>
          <a:prstGeom prst="lin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662" b="1" kern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74" name="Freeform 72"/>
          <p:cNvSpPr>
            <a:spLocks/>
          </p:cNvSpPr>
          <p:nvPr/>
        </p:nvSpPr>
        <p:spPr bwMode="auto">
          <a:xfrm flipH="1" flipV="1">
            <a:off x="1799250" y="5353076"/>
            <a:ext cx="73269" cy="38832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662" b="1" kern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1697686" y="4666188"/>
            <a:ext cx="1323050" cy="684654"/>
            <a:chOff x="1867505" y="3503589"/>
            <a:chExt cx="1323050" cy="684654"/>
          </a:xfrm>
        </p:grpSpPr>
        <p:sp>
          <p:nvSpPr>
            <p:cNvPr id="171" name="Text Box 70"/>
            <p:cNvSpPr txBox="1">
              <a:spLocks noChangeArrowheads="1"/>
            </p:cNvSpPr>
            <p:nvPr/>
          </p:nvSpPr>
          <p:spPr bwMode="auto">
            <a:xfrm>
              <a:off x="2077750" y="3733781"/>
              <a:ext cx="11128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ker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加密密钥</a:t>
              </a:r>
              <a:r>
                <a:rPr kumimoji="1" lang="en-US" altLang="zh-CN" sz="1600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endParaRPr kumimoji="1" lang="en-US" altLang="zh-CN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75" name="Picture 13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704586" y="3666508"/>
              <a:ext cx="684654" cy="3588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</p:grpSp>
      <p:sp>
        <p:nvSpPr>
          <p:cNvPr id="177" name="Line 52"/>
          <p:cNvSpPr>
            <a:spLocks noChangeShapeType="1"/>
          </p:cNvSpPr>
          <p:nvPr/>
        </p:nvSpPr>
        <p:spPr bwMode="auto">
          <a:xfrm>
            <a:off x="2447381" y="6190294"/>
            <a:ext cx="384005" cy="0"/>
          </a:xfrm>
          <a:prstGeom prst="lin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662" b="1" kern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78" name="AutoShape 17"/>
          <p:cNvSpPr>
            <a:spLocks noChangeArrowheads="1"/>
          </p:cNvSpPr>
          <p:nvPr/>
        </p:nvSpPr>
        <p:spPr bwMode="auto">
          <a:xfrm>
            <a:off x="5629782" y="5825000"/>
            <a:ext cx="633046" cy="722330"/>
          </a:xfrm>
          <a:prstGeom prst="foldedCorner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1846" kern="0" dirty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密文</a:t>
            </a:r>
          </a:p>
        </p:txBody>
      </p:sp>
      <p:sp>
        <p:nvSpPr>
          <p:cNvPr id="179" name="Line 52"/>
          <p:cNvSpPr>
            <a:spLocks noChangeShapeType="1"/>
          </p:cNvSpPr>
          <p:nvPr/>
        </p:nvSpPr>
        <p:spPr bwMode="auto">
          <a:xfrm>
            <a:off x="6262828" y="6186165"/>
            <a:ext cx="384005" cy="0"/>
          </a:xfrm>
          <a:prstGeom prst="lin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662" b="1" kern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80" name="Freeform 72"/>
          <p:cNvSpPr>
            <a:spLocks/>
          </p:cNvSpPr>
          <p:nvPr/>
        </p:nvSpPr>
        <p:spPr bwMode="auto">
          <a:xfrm flipH="1" flipV="1">
            <a:off x="7067004" y="5374375"/>
            <a:ext cx="73269" cy="38832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662" b="1" kern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5958963" y="4687487"/>
            <a:ext cx="1365292" cy="684654"/>
            <a:chOff x="861028" y="3503589"/>
            <a:chExt cx="1365292" cy="684654"/>
          </a:xfrm>
        </p:grpSpPr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861028" y="3739303"/>
              <a:ext cx="11128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ker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解密密钥</a:t>
              </a:r>
              <a:r>
                <a:rPr kumimoji="1" lang="en-US" altLang="zh-CN" sz="1600" i="1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endParaRPr kumimoji="1" lang="en-US" altLang="zh-CN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83" name="Picture 13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704586" y="3666508"/>
              <a:ext cx="684654" cy="3588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</p:grpSp>
      <p:sp>
        <p:nvSpPr>
          <p:cNvPr id="184" name="Line 52"/>
          <p:cNvSpPr>
            <a:spLocks noChangeShapeType="1"/>
          </p:cNvSpPr>
          <p:nvPr/>
        </p:nvSpPr>
        <p:spPr bwMode="auto">
          <a:xfrm>
            <a:off x="7766697" y="6146589"/>
            <a:ext cx="294084" cy="0"/>
          </a:xfrm>
          <a:prstGeom prst="lin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662" b="1" kern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85" name="AutoShape 12"/>
          <p:cNvSpPr>
            <a:spLocks noChangeArrowheads="1"/>
          </p:cNvSpPr>
          <p:nvPr/>
        </p:nvSpPr>
        <p:spPr bwMode="auto">
          <a:xfrm>
            <a:off x="8019426" y="5883563"/>
            <a:ext cx="633046" cy="703385"/>
          </a:xfrm>
          <a:prstGeom prst="foldedCorner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1846" kern="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明文</a:t>
            </a:r>
          </a:p>
        </p:txBody>
      </p:sp>
      <p:sp>
        <p:nvSpPr>
          <p:cNvPr id="186" name="Line 18"/>
          <p:cNvSpPr>
            <a:spLocks noChangeShapeType="1"/>
          </p:cNvSpPr>
          <p:nvPr/>
        </p:nvSpPr>
        <p:spPr bwMode="auto">
          <a:xfrm flipV="1">
            <a:off x="3408156" y="6208259"/>
            <a:ext cx="2233474" cy="846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endParaRPr kumimoji="1" lang="zh-CN" altLang="en-US" sz="2215" b="1" kern="0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3062979" y="4878936"/>
            <a:ext cx="2795821" cy="400110"/>
            <a:chOff x="2674219" y="3204457"/>
            <a:chExt cx="4727052" cy="863761"/>
          </a:xfrm>
        </p:grpSpPr>
        <p:sp>
          <p:nvSpPr>
            <p:cNvPr id="188" name="TextBox 90"/>
            <p:cNvSpPr txBox="1"/>
            <p:nvPr/>
          </p:nvSpPr>
          <p:spPr>
            <a:xfrm>
              <a:off x="4071392" y="3204457"/>
              <a:ext cx="2046809" cy="863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相同密钥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9" name="左箭头 188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0" name="左箭头 189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68050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9" grpId="0" animBg="1"/>
      <p:bldP spid="170" grpId="0" animBg="1"/>
      <p:bldP spid="173" grpId="0" animBg="1"/>
      <p:bldP spid="174" grpId="0" animBg="1"/>
      <p:bldP spid="177" grpId="0" animBg="1"/>
      <p:bldP spid="178" grpId="0" animBg="1"/>
      <p:bldP spid="179" grpId="0" animBg="1"/>
      <p:bldP spid="180" grpId="0" animBg="1"/>
      <p:bldP spid="184" grpId="0" animBg="1"/>
      <p:bldP spid="185" grpId="0" animBg="1"/>
      <p:bldP spid="186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对称密钥密码体制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" y="1444978"/>
            <a:ext cx="4718421" cy="5164828"/>
          </a:xfrm>
        </p:spPr>
        <p:txBody>
          <a:bodyPr/>
          <a:lstStyle/>
          <a:p>
            <a:r>
              <a:rPr lang="zh-CN" altLang="en-US" dirty="0"/>
              <a:t>数据加密标准 </a:t>
            </a:r>
            <a:r>
              <a:rPr lang="en-US" altLang="zh-CN" dirty="0"/>
              <a:t>DES 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属于对称密钥密码体制，是一种分组密码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在加密前，先对整个明文进行分组，每一个组长为 </a:t>
            </a:r>
            <a:r>
              <a:rPr lang="en-US" altLang="zh-CN" sz="1600" dirty="0"/>
              <a:t>64 </a:t>
            </a:r>
            <a:r>
              <a:rPr lang="zh-CN" altLang="en-US" sz="1600" dirty="0"/>
              <a:t>位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然后对每一个 </a:t>
            </a:r>
            <a:r>
              <a:rPr lang="en-US" altLang="zh-CN" sz="1600" dirty="0"/>
              <a:t>64 </a:t>
            </a:r>
            <a:r>
              <a:rPr lang="zh-CN" altLang="en-US" sz="1600" dirty="0"/>
              <a:t>位二进制数据进行加密处理，产生一组 </a:t>
            </a:r>
            <a:r>
              <a:rPr lang="en-US" altLang="zh-CN" sz="1600" dirty="0"/>
              <a:t>64 </a:t>
            </a:r>
            <a:r>
              <a:rPr lang="zh-CN" altLang="en-US" sz="1600" dirty="0"/>
              <a:t>位密文数据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最后将各组密文串接起来，即得出整个的密文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使用的密钥为 </a:t>
            </a:r>
            <a:r>
              <a:rPr lang="en-US" altLang="zh-CN" sz="1600" dirty="0"/>
              <a:t>64 </a:t>
            </a:r>
            <a:r>
              <a:rPr lang="zh-CN" altLang="en-US" sz="1600" dirty="0"/>
              <a:t>位 </a:t>
            </a:r>
            <a:r>
              <a:rPr lang="en-US" altLang="zh-CN" sz="1600" dirty="0"/>
              <a:t>(</a:t>
            </a:r>
            <a:r>
              <a:rPr lang="zh-CN" altLang="en-US" sz="1600" dirty="0"/>
              <a:t>实际密钥长度为 </a:t>
            </a:r>
            <a:r>
              <a:rPr lang="en-US" altLang="zh-CN" sz="1600" dirty="0"/>
              <a:t>56 </a:t>
            </a:r>
            <a:r>
              <a:rPr lang="zh-CN" altLang="en-US" sz="1600" dirty="0"/>
              <a:t>位，有 </a:t>
            </a:r>
            <a:r>
              <a:rPr lang="en-US" altLang="zh-CN" sz="1600" dirty="0"/>
              <a:t>8 </a:t>
            </a:r>
            <a:r>
              <a:rPr lang="zh-CN" altLang="en-US" sz="1600" dirty="0"/>
              <a:t>位用于奇偶校验</a:t>
            </a:r>
            <a:r>
              <a:rPr lang="en-US" altLang="zh-CN" sz="1600" dirty="0"/>
              <a:t>)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83" name="Group 5"/>
          <p:cNvGrpSpPr>
            <a:grpSpLocks/>
          </p:cNvGrpSpPr>
          <p:nvPr/>
        </p:nvGrpSpPr>
        <p:grpSpPr bwMode="auto">
          <a:xfrm>
            <a:off x="4898571" y="1646101"/>
            <a:ext cx="4138183" cy="4457570"/>
            <a:chOff x="1104" y="768"/>
            <a:chExt cx="3312" cy="3088"/>
          </a:xfrm>
        </p:grpSpPr>
        <p:sp>
          <p:nvSpPr>
            <p:cNvPr id="284" name="Rectangle 6"/>
            <p:cNvSpPr>
              <a:spLocks noChangeArrowheads="1"/>
            </p:cNvSpPr>
            <p:nvPr/>
          </p:nvSpPr>
          <p:spPr bwMode="auto">
            <a:xfrm>
              <a:off x="1104" y="1456"/>
              <a:ext cx="2256" cy="13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5" name="Rectangle 7"/>
            <p:cNvSpPr>
              <a:spLocks noChangeArrowheads="1"/>
            </p:cNvSpPr>
            <p:nvPr/>
          </p:nvSpPr>
          <p:spPr bwMode="auto">
            <a:xfrm>
              <a:off x="1248" y="1600"/>
              <a:ext cx="100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L</a:t>
              </a:r>
              <a:r>
                <a:rPr kumimoji="1" lang="en-US" altLang="zh-CN" sz="160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  <a:r>
                <a:rPr kumimoji="1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(32</a:t>
              </a:r>
              <a:r>
                <a:rPr kumimoji="1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位)</a:t>
              </a:r>
              <a:endParaRPr kumimoji="1" lang="en-US" altLang="zh-CN" sz="160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6" name="Rectangle 8"/>
            <p:cNvSpPr>
              <a:spLocks noChangeArrowheads="1"/>
            </p:cNvSpPr>
            <p:nvPr/>
          </p:nvSpPr>
          <p:spPr bwMode="auto">
            <a:xfrm>
              <a:off x="2256" y="1600"/>
              <a:ext cx="960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  <a:r>
                <a:rPr kumimoji="1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(32</a:t>
              </a:r>
              <a:r>
                <a:rPr kumimoji="1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位)</a:t>
              </a:r>
              <a:endParaRPr kumimoji="1" lang="zh-CN" altLang="en-US" sz="160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7" name="Text Box 9"/>
            <p:cNvSpPr txBox="1">
              <a:spLocks noChangeArrowheads="1"/>
            </p:cNvSpPr>
            <p:nvPr/>
          </p:nvSpPr>
          <p:spPr bwMode="auto">
            <a:xfrm>
              <a:off x="2286" y="774"/>
              <a:ext cx="90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64 位明文</a:t>
              </a:r>
              <a:endParaRPr kumimoji="1" lang="en-US" altLang="zh-CN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8" name="Line 10"/>
            <p:cNvSpPr>
              <a:spLocks noChangeShapeType="1"/>
            </p:cNvSpPr>
            <p:nvPr/>
          </p:nvSpPr>
          <p:spPr bwMode="auto">
            <a:xfrm>
              <a:off x="2226" y="318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9" name="Line 11"/>
            <p:cNvSpPr>
              <a:spLocks noChangeShapeType="1"/>
            </p:cNvSpPr>
            <p:nvPr/>
          </p:nvSpPr>
          <p:spPr bwMode="auto">
            <a:xfrm>
              <a:off x="2226" y="3568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0" name="Line 12"/>
            <p:cNvSpPr>
              <a:spLocks noChangeShapeType="1"/>
            </p:cNvSpPr>
            <p:nvPr/>
          </p:nvSpPr>
          <p:spPr bwMode="auto">
            <a:xfrm flipH="1">
              <a:off x="1872" y="1136"/>
              <a:ext cx="3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1" name="Line 13"/>
            <p:cNvSpPr>
              <a:spLocks noChangeShapeType="1"/>
            </p:cNvSpPr>
            <p:nvPr/>
          </p:nvSpPr>
          <p:spPr bwMode="auto">
            <a:xfrm flipV="1">
              <a:off x="2256" y="118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2" name="Line 14"/>
            <p:cNvSpPr>
              <a:spLocks noChangeShapeType="1"/>
            </p:cNvSpPr>
            <p:nvPr/>
          </p:nvSpPr>
          <p:spPr bwMode="auto">
            <a:xfrm>
              <a:off x="1680" y="1376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3" name="Line 15"/>
            <p:cNvSpPr>
              <a:spLocks noChangeShapeType="1"/>
            </p:cNvSpPr>
            <p:nvPr/>
          </p:nvSpPr>
          <p:spPr bwMode="auto">
            <a:xfrm>
              <a:off x="2256" y="78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4" name="Text Box 16"/>
            <p:cNvSpPr txBox="1">
              <a:spLocks noChangeArrowheads="1"/>
            </p:cNvSpPr>
            <p:nvPr/>
          </p:nvSpPr>
          <p:spPr bwMode="auto">
            <a:xfrm>
              <a:off x="1824" y="768"/>
              <a:ext cx="50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输入</a:t>
              </a:r>
            </a:p>
          </p:txBody>
        </p:sp>
        <p:sp>
          <p:nvSpPr>
            <p:cNvPr id="295" name="Rectangle 17"/>
            <p:cNvSpPr>
              <a:spLocks noChangeArrowheads="1"/>
            </p:cNvSpPr>
            <p:nvPr/>
          </p:nvSpPr>
          <p:spPr bwMode="auto">
            <a:xfrm>
              <a:off x="1248" y="1024"/>
              <a:ext cx="1968" cy="208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初始置换 </a:t>
              </a:r>
              <a:r>
                <a:rPr kumimoji="1" lang="en-US" altLang="zh-CN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endParaRPr kumimoji="1" lang="en-US" altLang="zh-CN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6" name="Text Box 18"/>
            <p:cNvSpPr txBox="1">
              <a:spLocks noChangeArrowheads="1"/>
            </p:cNvSpPr>
            <p:nvPr/>
          </p:nvSpPr>
          <p:spPr bwMode="auto">
            <a:xfrm>
              <a:off x="2256" y="3574"/>
              <a:ext cx="90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64 位密文</a:t>
              </a:r>
              <a:endParaRPr kumimoji="1" lang="en-US" altLang="zh-CN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7" name="Text Box 19"/>
            <p:cNvSpPr txBox="1">
              <a:spLocks noChangeArrowheads="1"/>
            </p:cNvSpPr>
            <p:nvPr/>
          </p:nvSpPr>
          <p:spPr bwMode="auto">
            <a:xfrm>
              <a:off x="1794" y="3568"/>
              <a:ext cx="50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输出</a:t>
              </a:r>
            </a:p>
          </p:txBody>
        </p:sp>
        <p:sp>
          <p:nvSpPr>
            <p:cNvPr id="298" name="Rectangle 20"/>
            <p:cNvSpPr>
              <a:spLocks noChangeArrowheads="1"/>
            </p:cNvSpPr>
            <p:nvPr/>
          </p:nvSpPr>
          <p:spPr bwMode="auto">
            <a:xfrm>
              <a:off x="1248" y="2992"/>
              <a:ext cx="1968" cy="192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32 位变换</a:t>
              </a:r>
              <a:endParaRPr kumimoji="1" lang="en-US" altLang="zh-CN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9" name="Line 21"/>
            <p:cNvSpPr>
              <a:spLocks noChangeShapeType="1"/>
            </p:cNvSpPr>
            <p:nvPr/>
          </p:nvSpPr>
          <p:spPr bwMode="auto">
            <a:xfrm>
              <a:off x="1680" y="1376"/>
              <a:ext cx="0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0" name="Line 22"/>
            <p:cNvSpPr>
              <a:spLocks noChangeShapeType="1"/>
            </p:cNvSpPr>
            <p:nvPr/>
          </p:nvSpPr>
          <p:spPr bwMode="auto">
            <a:xfrm>
              <a:off x="2832" y="1376"/>
              <a:ext cx="0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1" name="Line 23"/>
            <p:cNvSpPr>
              <a:spLocks noChangeShapeType="1"/>
            </p:cNvSpPr>
            <p:nvPr/>
          </p:nvSpPr>
          <p:spPr bwMode="auto">
            <a:xfrm flipV="1">
              <a:off x="1672" y="275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2" name="Line 24"/>
            <p:cNvSpPr>
              <a:spLocks noChangeShapeType="1"/>
            </p:cNvSpPr>
            <p:nvPr/>
          </p:nvSpPr>
          <p:spPr bwMode="auto">
            <a:xfrm flipV="1">
              <a:off x="2824" y="275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3" name="Rectangle 25"/>
            <p:cNvSpPr>
              <a:spLocks noChangeArrowheads="1"/>
            </p:cNvSpPr>
            <p:nvPr/>
          </p:nvSpPr>
          <p:spPr bwMode="auto">
            <a:xfrm>
              <a:off x="1248" y="3376"/>
              <a:ext cx="1968" cy="192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末置换 </a:t>
              </a:r>
              <a:r>
                <a:rPr kumimoji="1" lang="en-US" altLang="zh-CN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i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-1</a:t>
              </a:r>
            </a:p>
          </p:txBody>
        </p:sp>
        <p:sp>
          <p:nvSpPr>
            <p:cNvPr id="304" name="Rectangle 26"/>
            <p:cNvSpPr>
              <a:spLocks noChangeArrowheads="1"/>
            </p:cNvSpPr>
            <p:nvPr/>
          </p:nvSpPr>
          <p:spPr bwMode="auto">
            <a:xfrm>
              <a:off x="1248" y="1792"/>
              <a:ext cx="19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第1轮计算</a:t>
              </a:r>
              <a:endParaRPr kumimoji="1" lang="zh-CN" altLang="en-US" sz="160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5" name="Rectangle 27"/>
            <p:cNvSpPr>
              <a:spLocks noChangeArrowheads="1"/>
            </p:cNvSpPr>
            <p:nvPr/>
          </p:nvSpPr>
          <p:spPr bwMode="auto">
            <a:xfrm>
              <a:off x="1248" y="2368"/>
              <a:ext cx="100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L</a:t>
              </a:r>
              <a:r>
                <a:rPr kumimoji="1" lang="en-US" altLang="zh-CN" sz="160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  <a:r>
                <a:rPr kumimoji="1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(32</a:t>
              </a:r>
              <a:r>
                <a:rPr kumimoji="1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位)</a:t>
              </a:r>
              <a:endParaRPr kumimoji="1" lang="en-US" altLang="zh-CN" sz="160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6" name="Rectangle 28"/>
            <p:cNvSpPr>
              <a:spLocks noChangeArrowheads="1"/>
            </p:cNvSpPr>
            <p:nvPr/>
          </p:nvSpPr>
          <p:spPr bwMode="auto">
            <a:xfrm>
              <a:off x="2256" y="2368"/>
              <a:ext cx="960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  <a:r>
                <a:rPr kumimoji="1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(32</a:t>
              </a:r>
              <a:r>
                <a:rPr kumimoji="1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位)</a:t>
              </a:r>
              <a:endParaRPr kumimoji="1" lang="zh-CN" altLang="en-US" sz="160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7" name="Rectangle 29"/>
            <p:cNvSpPr>
              <a:spLocks noChangeArrowheads="1"/>
            </p:cNvSpPr>
            <p:nvPr/>
          </p:nvSpPr>
          <p:spPr bwMode="auto">
            <a:xfrm>
              <a:off x="1248" y="2560"/>
              <a:ext cx="19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第 16 轮计算</a:t>
              </a:r>
              <a:endParaRPr kumimoji="1" lang="zh-CN" altLang="en-US" sz="160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8" name="Text Box 30"/>
            <p:cNvSpPr txBox="1">
              <a:spLocks noChangeArrowheads="1"/>
            </p:cNvSpPr>
            <p:nvPr/>
          </p:nvSpPr>
          <p:spPr bwMode="auto">
            <a:xfrm>
              <a:off x="1489" y="1984"/>
              <a:ext cx="38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309" name="Line 31"/>
            <p:cNvSpPr>
              <a:spLocks noChangeShapeType="1"/>
            </p:cNvSpPr>
            <p:nvPr/>
          </p:nvSpPr>
          <p:spPr bwMode="auto">
            <a:xfrm>
              <a:off x="1632" y="222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0" name="Text Box 32"/>
            <p:cNvSpPr txBox="1">
              <a:spLocks noChangeArrowheads="1"/>
            </p:cNvSpPr>
            <p:nvPr/>
          </p:nvSpPr>
          <p:spPr bwMode="auto">
            <a:xfrm>
              <a:off x="2651" y="1984"/>
              <a:ext cx="38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311" name="Line 33"/>
            <p:cNvSpPr>
              <a:spLocks noChangeShapeType="1"/>
            </p:cNvSpPr>
            <p:nvPr/>
          </p:nvSpPr>
          <p:spPr bwMode="auto">
            <a:xfrm>
              <a:off x="2794" y="222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2" name="Rectangle 34"/>
            <p:cNvSpPr>
              <a:spLocks noChangeArrowheads="1"/>
            </p:cNvSpPr>
            <p:nvPr/>
          </p:nvSpPr>
          <p:spPr bwMode="auto">
            <a:xfrm>
              <a:off x="4176" y="1456"/>
              <a:ext cx="240" cy="1392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56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密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钥</a:t>
              </a:r>
            </a:p>
          </p:txBody>
        </p:sp>
        <p:sp>
          <p:nvSpPr>
            <p:cNvPr id="313" name="Line 35"/>
            <p:cNvSpPr>
              <a:spLocks noChangeShapeType="1"/>
            </p:cNvSpPr>
            <p:nvPr/>
          </p:nvSpPr>
          <p:spPr bwMode="auto">
            <a:xfrm flipH="1">
              <a:off x="3216" y="1888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4" name="Line 36"/>
            <p:cNvSpPr>
              <a:spLocks noChangeShapeType="1"/>
            </p:cNvSpPr>
            <p:nvPr/>
          </p:nvSpPr>
          <p:spPr bwMode="auto">
            <a:xfrm flipH="1">
              <a:off x="3216" y="2656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5" name="Text Box 37"/>
            <p:cNvSpPr txBox="1">
              <a:spLocks noChangeArrowheads="1"/>
            </p:cNvSpPr>
            <p:nvPr/>
          </p:nvSpPr>
          <p:spPr bwMode="auto">
            <a:xfrm>
              <a:off x="3350" y="1652"/>
              <a:ext cx="77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kumimoji="1" lang="en-US" altLang="zh-CN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(48</a:t>
              </a:r>
              <a:r>
                <a:rPr kumimoji="1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位)</a:t>
              </a:r>
            </a:p>
          </p:txBody>
        </p:sp>
        <p:sp>
          <p:nvSpPr>
            <p:cNvPr id="316" name="Text Box 38"/>
            <p:cNvSpPr txBox="1">
              <a:spLocks noChangeArrowheads="1"/>
            </p:cNvSpPr>
            <p:nvPr/>
          </p:nvSpPr>
          <p:spPr bwMode="auto">
            <a:xfrm>
              <a:off x="3350" y="2406"/>
              <a:ext cx="831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en-US" altLang="zh-CN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(48</a:t>
              </a:r>
              <a:r>
                <a:rPr kumimoji="1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位)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448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对称密钥密码体制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8"/>
                <a:ext cx="8579554" cy="3675662"/>
              </a:xfrm>
            </p:spPr>
            <p:txBody>
              <a:bodyPr/>
              <a:lstStyle/>
              <a:p>
                <a:r>
                  <a:rPr lang="en-US" altLang="zh-CN" dirty="0"/>
                  <a:t>DES</a:t>
                </a:r>
                <a:r>
                  <a:rPr lang="zh-CN" altLang="en-US" dirty="0"/>
                  <a:t>的保密性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仅取决于对密钥的保密，其算法是公开的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目前较为严重的问题是 </a:t>
                </a:r>
                <a:r>
                  <a:rPr lang="en-US" altLang="zh-CN" sz="1600" dirty="0"/>
                  <a:t>DES </a:t>
                </a:r>
                <a:r>
                  <a:rPr lang="zh-CN" altLang="en-US" sz="1600" dirty="0"/>
                  <a:t>的密钥的长度</a:t>
                </a:r>
              </a:p>
              <a:p>
                <a:pPr lvl="2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现在已经设计出搜索 </a:t>
                </a:r>
                <a:r>
                  <a:rPr lang="en-US" altLang="zh-CN" sz="1600" dirty="0"/>
                  <a:t>DES </a:t>
                </a:r>
                <a:r>
                  <a:rPr lang="zh-CN" altLang="en-US" sz="1600" dirty="0"/>
                  <a:t>密钥的专用芯片，</a:t>
                </a:r>
                <a:r>
                  <a:rPr lang="en-US" altLang="zh-CN" sz="1600" dirty="0"/>
                  <a:t>56</a:t>
                </a:r>
                <a:r>
                  <a:rPr lang="zh-CN" altLang="en-US" sz="1600" dirty="0"/>
                  <a:t>位 </a:t>
                </a:r>
                <a:r>
                  <a:rPr lang="en-US" altLang="zh-CN" sz="1600" dirty="0"/>
                  <a:t>DES </a:t>
                </a:r>
                <a:r>
                  <a:rPr lang="zh-CN" altLang="en-US" sz="1600" dirty="0"/>
                  <a:t>已不再认为是安全的了</a:t>
                </a:r>
                <a:endParaRPr lang="en-US" altLang="zh-CN" sz="1600" dirty="0"/>
              </a:p>
              <a:p>
                <a:pPr algn="just">
                  <a:spcBef>
                    <a:spcPts val="1800"/>
                  </a:spcBef>
                </a:pPr>
                <a:r>
                  <a:rPr lang="zh-CN" altLang="en-US" dirty="0"/>
                  <a:t>三重 </a:t>
                </a:r>
                <a:r>
                  <a:rPr lang="en-US" altLang="zh-CN" dirty="0"/>
                  <a:t>DES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使用两个 </a:t>
                </a:r>
                <a:r>
                  <a:rPr lang="en-US" altLang="zh-CN" sz="1600" dirty="0"/>
                  <a:t>56 </a:t>
                </a:r>
                <a:r>
                  <a:rPr lang="zh-CN" altLang="en-US" sz="1600" dirty="0"/>
                  <a:t>位的密钥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把一个 </a:t>
                </a:r>
                <a:r>
                  <a:rPr lang="en-US" altLang="zh-CN" sz="1600" dirty="0"/>
                  <a:t>64 </a:t>
                </a:r>
                <a:r>
                  <a:rPr lang="zh-CN" altLang="en-US" sz="1600" dirty="0"/>
                  <a:t>位明文用一个密钥加密，再用另一个密钥解密，然后再使用第一个密钥加密，即：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𝐷𝐸𝑆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b="0" i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𝐷𝐸𝑆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𝐷𝐸𝑆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1600" b="0" i="0" dirty="0">
                    <a:latin typeface="+mj-lt"/>
                  </a:rPr>
                  <a:t>)</a:t>
                </a:r>
                <a:endParaRPr lang="en-US" altLang="zh-CN" sz="1600" dirty="0"/>
              </a:p>
              <a:p>
                <a:pPr lvl="1" algn="just">
                  <a:spcBef>
                    <a:spcPts val="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8"/>
                <a:ext cx="8579554" cy="3675662"/>
              </a:xfrm>
              <a:blipFill rotWithShape="0">
                <a:blip r:embed="rId6" cstate="print"/>
                <a:stretch>
                  <a:fillRect l="-426" r="-2701" b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203" name="Group 4"/>
          <p:cNvGrpSpPr>
            <a:grpSpLocks/>
          </p:cNvGrpSpPr>
          <p:nvPr/>
        </p:nvGrpSpPr>
        <p:grpSpPr bwMode="auto">
          <a:xfrm>
            <a:off x="704736" y="5394031"/>
            <a:ext cx="3528646" cy="1463968"/>
            <a:chOff x="1470" y="1026"/>
            <a:chExt cx="2408" cy="1089"/>
          </a:xfrm>
        </p:grpSpPr>
        <p:sp>
          <p:nvSpPr>
            <p:cNvPr id="204" name="Rectangle 5"/>
            <p:cNvSpPr>
              <a:spLocks noChangeArrowheads="1"/>
            </p:cNvSpPr>
            <p:nvPr/>
          </p:nvSpPr>
          <p:spPr bwMode="auto">
            <a:xfrm>
              <a:off x="1860" y="1510"/>
              <a:ext cx="276" cy="2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205" name="Rectangle 6"/>
            <p:cNvSpPr>
              <a:spLocks noChangeArrowheads="1"/>
            </p:cNvSpPr>
            <p:nvPr/>
          </p:nvSpPr>
          <p:spPr bwMode="auto">
            <a:xfrm>
              <a:off x="2503" y="1510"/>
              <a:ext cx="275" cy="26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206" name="Rectangle 7"/>
            <p:cNvSpPr>
              <a:spLocks noChangeArrowheads="1"/>
            </p:cNvSpPr>
            <p:nvPr/>
          </p:nvSpPr>
          <p:spPr bwMode="auto">
            <a:xfrm>
              <a:off x="3145" y="1510"/>
              <a:ext cx="276" cy="2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207" name="Line 8"/>
            <p:cNvSpPr>
              <a:spLocks noChangeShapeType="1"/>
            </p:cNvSpPr>
            <p:nvPr/>
          </p:nvSpPr>
          <p:spPr bwMode="auto">
            <a:xfrm>
              <a:off x="1524" y="1642"/>
              <a:ext cx="33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8" name="Line 9"/>
            <p:cNvSpPr>
              <a:spLocks noChangeShapeType="1"/>
            </p:cNvSpPr>
            <p:nvPr/>
          </p:nvSpPr>
          <p:spPr bwMode="auto">
            <a:xfrm>
              <a:off x="2136" y="1642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9" name="Line 10"/>
            <p:cNvSpPr>
              <a:spLocks noChangeShapeType="1"/>
            </p:cNvSpPr>
            <p:nvPr/>
          </p:nvSpPr>
          <p:spPr bwMode="auto">
            <a:xfrm>
              <a:off x="2778" y="1642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0" name="Line 11"/>
            <p:cNvSpPr>
              <a:spLocks noChangeShapeType="1"/>
            </p:cNvSpPr>
            <p:nvPr/>
          </p:nvSpPr>
          <p:spPr bwMode="auto">
            <a:xfrm>
              <a:off x="3421" y="1642"/>
              <a:ext cx="3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1" name="Line 12"/>
            <p:cNvSpPr>
              <a:spLocks noChangeShapeType="1"/>
            </p:cNvSpPr>
            <p:nvPr/>
          </p:nvSpPr>
          <p:spPr bwMode="auto">
            <a:xfrm rot="5400000">
              <a:off x="1884" y="1397"/>
              <a:ext cx="22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2" name="Line 13"/>
            <p:cNvSpPr>
              <a:spLocks noChangeShapeType="1"/>
            </p:cNvSpPr>
            <p:nvPr/>
          </p:nvSpPr>
          <p:spPr bwMode="auto">
            <a:xfrm rot="5400000">
              <a:off x="2526" y="1397"/>
              <a:ext cx="22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3" name="Line 14"/>
            <p:cNvSpPr>
              <a:spLocks noChangeShapeType="1"/>
            </p:cNvSpPr>
            <p:nvPr/>
          </p:nvSpPr>
          <p:spPr bwMode="auto">
            <a:xfrm rot="5400000">
              <a:off x="3168" y="1397"/>
              <a:ext cx="22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4" name="Text Box 15"/>
            <p:cNvSpPr txBox="1">
              <a:spLocks noChangeArrowheads="1"/>
            </p:cNvSpPr>
            <p:nvPr/>
          </p:nvSpPr>
          <p:spPr bwMode="auto">
            <a:xfrm>
              <a:off x="1904" y="1026"/>
              <a:ext cx="26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5" name="Text Box 16"/>
            <p:cNvSpPr txBox="1">
              <a:spLocks noChangeArrowheads="1"/>
            </p:cNvSpPr>
            <p:nvPr/>
          </p:nvSpPr>
          <p:spPr bwMode="auto">
            <a:xfrm>
              <a:off x="2531" y="1026"/>
              <a:ext cx="26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6" name="Text Box 17"/>
            <p:cNvSpPr txBox="1">
              <a:spLocks noChangeArrowheads="1"/>
            </p:cNvSpPr>
            <p:nvPr/>
          </p:nvSpPr>
          <p:spPr bwMode="auto">
            <a:xfrm>
              <a:off x="3181" y="1026"/>
              <a:ext cx="26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7" name="Text Box 18"/>
            <p:cNvSpPr txBox="1">
              <a:spLocks noChangeArrowheads="1"/>
            </p:cNvSpPr>
            <p:nvPr/>
          </p:nvSpPr>
          <p:spPr bwMode="auto">
            <a:xfrm>
              <a:off x="1470" y="1349"/>
              <a:ext cx="45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218" name="Text Box 19"/>
            <p:cNvSpPr txBox="1">
              <a:spLocks noChangeArrowheads="1"/>
            </p:cNvSpPr>
            <p:nvPr/>
          </p:nvSpPr>
          <p:spPr bwMode="auto">
            <a:xfrm>
              <a:off x="3428" y="1356"/>
              <a:ext cx="45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密文</a:t>
              </a:r>
            </a:p>
          </p:txBody>
        </p:sp>
        <p:sp>
          <p:nvSpPr>
            <p:cNvPr id="219" name="Text Box 20"/>
            <p:cNvSpPr txBox="1">
              <a:spLocks noChangeArrowheads="1"/>
            </p:cNvSpPr>
            <p:nvPr/>
          </p:nvSpPr>
          <p:spPr bwMode="auto">
            <a:xfrm>
              <a:off x="2401" y="1817"/>
              <a:ext cx="47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加密</a:t>
              </a:r>
            </a:p>
          </p:txBody>
        </p:sp>
      </p:grpSp>
      <p:grpSp>
        <p:nvGrpSpPr>
          <p:cNvPr id="220" name="Group 21"/>
          <p:cNvGrpSpPr>
            <a:grpSpLocks/>
          </p:cNvGrpSpPr>
          <p:nvPr/>
        </p:nvGrpSpPr>
        <p:grpSpPr bwMode="auto">
          <a:xfrm>
            <a:off x="5158154" y="5394031"/>
            <a:ext cx="3528646" cy="1463969"/>
            <a:chOff x="1432" y="2387"/>
            <a:chExt cx="2408" cy="1089"/>
          </a:xfrm>
        </p:grpSpPr>
        <p:sp>
          <p:nvSpPr>
            <p:cNvPr id="221" name="Rectangle 22"/>
            <p:cNvSpPr>
              <a:spLocks noChangeArrowheads="1"/>
            </p:cNvSpPr>
            <p:nvPr/>
          </p:nvSpPr>
          <p:spPr bwMode="auto">
            <a:xfrm>
              <a:off x="1822" y="2871"/>
              <a:ext cx="276" cy="26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222" name="Rectangle 23"/>
            <p:cNvSpPr>
              <a:spLocks noChangeArrowheads="1"/>
            </p:cNvSpPr>
            <p:nvPr/>
          </p:nvSpPr>
          <p:spPr bwMode="auto">
            <a:xfrm>
              <a:off x="2465" y="2871"/>
              <a:ext cx="275" cy="2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223" name="Rectangle 24"/>
            <p:cNvSpPr>
              <a:spLocks noChangeArrowheads="1"/>
            </p:cNvSpPr>
            <p:nvPr/>
          </p:nvSpPr>
          <p:spPr bwMode="auto">
            <a:xfrm>
              <a:off x="3107" y="2871"/>
              <a:ext cx="276" cy="26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224" name="Line 25"/>
            <p:cNvSpPr>
              <a:spLocks noChangeShapeType="1"/>
            </p:cNvSpPr>
            <p:nvPr/>
          </p:nvSpPr>
          <p:spPr bwMode="auto">
            <a:xfrm>
              <a:off x="1486" y="3003"/>
              <a:ext cx="33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5" name="Line 26"/>
            <p:cNvSpPr>
              <a:spLocks noChangeShapeType="1"/>
            </p:cNvSpPr>
            <p:nvPr/>
          </p:nvSpPr>
          <p:spPr bwMode="auto">
            <a:xfrm>
              <a:off x="2098" y="3003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6" name="Line 27"/>
            <p:cNvSpPr>
              <a:spLocks noChangeShapeType="1"/>
            </p:cNvSpPr>
            <p:nvPr/>
          </p:nvSpPr>
          <p:spPr bwMode="auto">
            <a:xfrm>
              <a:off x="2740" y="3003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7" name="Line 28"/>
            <p:cNvSpPr>
              <a:spLocks noChangeShapeType="1"/>
            </p:cNvSpPr>
            <p:nvPr/>
          </p:nvSpPr>
          <p:spPr bwMode="auto">
            <a:xfrm>
              <a:off x="3383" y="3003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8" name="Freeform 29"/>
            <p:cNvSpPr>
              <a:spLocks/>
            </p:cNvSpPr>
            <p:nvPr/>
          </p:nvSpPr>
          <p:spPr bwMode="auto">
            <a:xfrm>
              <a:off x="1961" y="2644"/>
              <a:ext cx="2" cy="227"/>
            </a:xfrm>
            <a:custGeom>
              <a:avLst/>
              <a:gdLst>
                <a:gd name="T0" fmla="*/ 0 w 3"/>
                <a:gd name="T1" fmla="*/ 0 h 249"/>
                <a:gd name="T2" fmla="*/ 3 w 3"/>
                <a:gd name="T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9">
                  <a:moveTo>
                    <a:pt x="0" y="0"/>
                  </a:moveTo>
                  <a:lnTo>
                    <a:pt x="3" y="24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9" name="Freeform 30"/>
            <p:cNvSpPr>
              <a:spLocks/>
            </p:cNvSpPr>
            <p:nvPr/>
          </p:nvSpPr>
          <p:spPr bwMode="auto">
            <a:xfrm>
              <a:off x="2603" y="2644"/>
              <a:ext cx="3" cy="235"/>
            </a:xfrm>
            <a:custGeom>
              <a:avLst/>
              <a:gdLst>
                <a:gd name="T0" fmla="*/ 0 w 3"/>
                <a:gd name="T1" fmla="*/ 0 h 257"/>
                <a:gd name="T2" fmla="*/ 3 w 3"/>
                <a:gd name="T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">
                  <a:moveTo>
                    <a:pt x="0" y="0"/>
                  </a:moveTo>
                  <a:lnTo>
                    <a:pt x="3" y="257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0" name="Text Box 31"/>
            <p:cNvSpPr txBox="1">
              <a:spLocks noChangeArrowheads="1"/>
            </p:cNvSpPr>
            <p:nvPr/>
          </p:nvSpPr>
          <p:spPr bwMode="auto">
            <a:xfrm>
              <a:off x="1866" y="2387"/>
              <a:ext cx="26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1" name="Text Box 32"/>
            <p:cNvSpPr txBox="1">
              <a:spLocks noChangeArrowheads="1"/>
            </p:cNvSpPr>
            <p:nvPr/>
          </p:nvSpPr>
          <p:spPr bwMode="auto">
            <a:xfrm>
              <a:off x="2494" y="2387"/>
              <a:ext cx="26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2" name="Text Box 33"/>
            <p:cNvSpPr txBox="1">
              <a:spLocks noChangeArrowheads="1"/>
            </p:cNvSpPr>
            <p:nvPr/>
          </p:nvSpPr>
          <p:spPr bwMode="auto">
            <a:xfrm>
              <a:off x="3143" y="2387"/>
              <a:ext cx="26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3" name="Text Box 34"/>
            <p:cNvSpPr txBox="1">
              <a:spLocks noChangeArrowheads="1"/>
            </p:cNvSpPr>
            <p:nvPr/>
          </p:nvSpPr>
          <p:spPr bwMode="auto">
            <a:xfrm>
              <a:off x="1432" y="2710"/>
              <a:ext cx="45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密文</a:t>
              </a:r>
            </a:p>
          </p:txBody>
        </p:sp>
        <p:sp>
          <p:nvSpPr>
            <p:cNvPr id="234" name="Text Box 35"/>
            <p:cNvSpPr txBox="1">
              <a:spLocks noChangeArrowheads="1"/>
            </p:cNvSpPr>
            <p:nvPr/>
          </p:nvSpPr>
          <p:spPr bwMode="auto">
            <a:xfrm>
              <a:off x="3390" y="2717"/>
              <a:ext cx="45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235" name="Text Box 36"/>
            <p:cNvSpPr txBox="1">
              <a:spLocks noChangeArrowheads="1"/>
            </p:cNvSpPr>
            <p:nvPr/>
          </p:nvSpPr>
          <p:spPr bwMode="auto">
            <a:xfrm>
              <a:off x="2365" y="3178"/>
              <a:ext cx="47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解密</a:t>
              </a:r>
            </a:p>
          </p:txBody>
        </p:sp>
        <p:sp>
          <p:nvSpPr>
            <p:cNvPr id="236" name="Freeform 37"/>
            <p:cNvSpPr>
              <a:spLocks/>
            </p:cNvSpPr>
            <p:nvPr/>
          </p:nvSpPr>
          <p:spPr bwMode="auto">
            <a:xfrm>
              <a:off x="3245" y="2644"/>
              <a:ext cx="3" cy="221"/>
            </a:xfrm>
            <a:custGeom>
              <a:avLst/>
              <a:gdLst>
                <a:gd name="T0" fmla="*/ 0 w 3"/>
                <a:gd name="T1" fmla="*/ 0 h 241"/>
                <a:gd name="T2" fmla="*/ 3 w 3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1">
                  <a:moveTo>
                    <a:pt x="0" y="0"/>
                  </a:moveTo>
                  <a:lnTo>
                    <a:pt x="3" y="241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7002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公钥密码体制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315742"/>
          </a:xfrm>
        </p:spPr>
        <p:txBody>
          <a:bodyPr/>
          <a:lstStyle/>
          <a:p>
            <a:r>
              <a:rPr lang="zh-CN" altLang="en-US" dirty="0"/>
              <a:t>公开密钥密码体制 </a:t>
            </a:r>
            <a:r>
              <a:rPr lang="en-US" altLang="zh-CN" dirty="0"/>
              <a:t>(</a:t>
            </a:r>
            <a:r>
              <a:rPr lang="zh-CN" altLang="en-US" dirty="0"/>
              <a:t>公钥密码体制</a:t>
            </a:r>
            <a:r>
              <a:rPr lang="en-US" altLang="zh-CN" dirty="0"/>
              <a:t>)</a:t>
            </a:r>
            <a:endParaRPr lang="zh-CN" altLang="en-US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/>
              <a:t>非对称密钥</a:t>
            </a:r>
            <a:r>
              <a:rPr lang="zh-CN" altLang="en-US" sz="1800" dirty="0"/>
              <a:t>密码体制，即加密密钥与解密密钥不同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加密密钥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即公钥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) PK</a:t>
            </a:r>
            <a:r>
              <a:rPr lang="en-US" altLang="zh-CN" sz="1600" dirty="0"/>
              <a:t> </a:t>
            </a:r>
            <a:r>
              <a:rPr lang="zh-CN" altLang="en-US" sz="1600" dirty="0"/>
              <a:t>是公开的，而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解密密钥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即私钥或密钥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) SK </a:t>
            </a:r>
            <a:r>
              <a:rPr lang="zh-CN" altLang="en-US" sz="1600" dirty="0"/>
              <a:t>是需要保密的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由已知加密密钥 </a:t>
            </a:r>
            <a:r>
              <a:rPr lang="en-US" altLang="zh-CN" sz="1600" dirty="0"/>
              <a:t>PK </a:t>
            </a:r>
            <a:r>
              <a:rPr lang="zh-CN" altLang="en-US" sz="1600" dirty="0"/>
              <a:t>推导出解密密钥 </a:t>
            </a:r>
            <a:r>
              <a:rPr lang="en-US" altLang="zh-CN" sz="1600" dirty="0"/>
              <a:t>SK </a:t>
            </a:r>
            <a:r>
              <a:rPr lang="zh-CN" altLang="en-US" sz="1600" dirty="0"/>
              <a:t>在计算上是不可行的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加密算法 </a:t>
            </a:r>
            <a:r>
              <a:rPr lang="en-US" altLang="zh-CN" sz="1600" dirty="0"/>
              <a:t>E </a:t>
            </a:r>
            <a:r>
              <a:rPr lang="zh-CN" altLang="en-US" sz="1600" dirty="0"/>
              <a:t>和解密算法 </a:t>
            </a:r>
            <a:r>
              <a:rPr lang="en-US" altLang="zh-CN" sz="1600" dirty="0"/>
              <a:t>D </a:t>
            </a:r>
            <a:r>
              <a:rPr lang="zh-CN" altLang="en-US" sz="1600" dirty="0"/>
              <a:t>也都是公开的</a:t>
            </a:r>
          </a:p>
          <a:p>
            <a:pPr algn="just">
              <a:spcBef>
                <a:spcPts val="1800"/>
              </a:spcBef>
            </a:pPr>
            <a:r>
              <a:rPr lang="zh-CN" altLang="en-US" dirty="0"/>
              <a:t>公钥密码体制产生的主要原因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对称密钥密码体制的密钥分配问题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对数字签名的需求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>
            <a:off x="4932218" y="4080164"/>
            <a:ext cx="983673" cy="8866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94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公钥（非对称）密码体制</a:t>
            </a:r>
          </a:p>
        </p:txBody>
      </p:sp>
      <p:sp>
        <p:nvSpPr>
          <p:cNvPr id="2482179" name="Rectangle 3"/>
          <p:cNvSpPr>
            <a:spLocks noChangeArrowheads="1"/>
          </p:cNvSpPr>
          <p:nvPr/>
        </p:nvSpPr>
        <p:spPr bwMode="auto">
          <a:xfrm>
            <a:off x="2321169" y="2936631"/>
            <a:ext cx="1617785" cy="23211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82180" name="Rectangle 4"/>
          <p:cNvSpPr>
            <a:spLocks noChangeArrowheads="1"/>
          </p:cNvSpPr>
          <p:nvPr/>
        </p:nvSpPr>
        <p:spPr bwMode="auto">
          <a:xfrm>
            <a:off x="2602523" y="3358662"/>
            <a:ext cx="1055077" cy="14067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82181" name="Rectangle 5"/>
          <p:cNvSpPr>
            <a:spLocks noChangeArrowheads="1"/>
          </p:cNvSpPr>
          <p:nvPr/>
        </p:nvSpPr>
        <p:spPr bwMode="auto">
          <a:xfrm>
            <a:off x="2602523" y="3921369"/>
            <a:ext cx="1055077" cy="9847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482182" name="Group 6"/>
          <p:cNvGrpSpPr>
            <a:grpSpLocks/>
          </p:cNvGrpSpPr>
          <p:nvPr/>
        </p:nvGrpSpPr>
        <p:grpSpPr bwMode="auto">
          <a:xfrm>
            <a:off x="2954215" y="3851031"/>
            <a:ext cx="422031" cy="492369"/>
            <a:chOff x="5088" y="1776"/>
            <a:chExt cx="288" cy="336"/>
          </a:xfrm>
        </p:grpSpPr>
        <p:sp>
          <p:nvSpPr>
            <p:cNvPr id="2482183" name="Rectangle 7"/>
            <p:cNvSpPr>
              <a:spLocks noChangeArrowheads="1"/>
            </p:cNvSpPr>
            <p:nvPr/>
          </p:nvSpPr>
          <p:spPr bwMode="auto">
            <a:xfrm>
              <a:off x="5088" y="1896"/>
              <a:ext cx="288" cy="2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Arial" panose="020B06040202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2184" name="AutoShape 8"/>
            <p:cNvSpPr>
              <a:spLocks noChangeArrowheads="1"/>
            </p:cNvSpPr>
            <p:nvPr/>
          </p:nvSpPr>
          <p:spPr bwMode="auto">
            <a:xfrm>
              <a:off x="5140" y="1776"/>
              <a:ext cx="184" cy="216"/>
            </a:xfrm>
            <a:custGeom>
              <a:avLst/>
              <a:gdLst>
                <a:gd name="G0" fmla="+- 6307 0 0"/>
                <a:gd name="G1" fmla="+- 11228812 0 0"/>
                <a:gd name="G2" fmla="+- 0 0 11228812"/>
                <a:gd name="T0" fmla="*/ 0 256 1"/>
                <a:gd name="T1" fmla="*/ 180 256 1"/>
                <a:gd name="G3" fmla="+- 11228812 T0 T1"/>
                <a:gd name="T2" fmla="*/ 0 256 1"/>
                <a:gd name="T3" fmla="*/ 90 256 1"/>
                <a:gd name="G4" fmla="+- 11228812 T2 T3"/>
                <a:gd name="G5" fmla="*/ G4 2 1"/>
                <a:gd name="T4" fmla="*/ 90 256 1"/>
                <a:gd name="T5" fmla="*/ 0 256 1"/>
                <a:gd name="G6" fmla="+- 11228812 T4 T5"/>
                <a:gd name="G7" fmla="*/ G6 2 1"/>
                <a:gd name="G8" fmla="abs 11228812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307"/>
                <a:gd name="G18" fmla="*/ 6307 1 2"/>
                <a:gd name="G19" fmla="+- G18 5400 0"/>
                <a:gd name="G20" fmla="cos G19 11228812"/>
                <a:gd name="G21" fmla="sin G19 11228812"/>
                <a:gd name="G22" fmla="+- G20 10800 0"/>
                <a:gd name="G23" fmla="+- G21 10800 0"/>
                <a:gd name="G24" fmla="+- 10800 0 G20"/>
                <a:gd name="G25" fmla="+- 6307 10800 0"/>
                <a:gd name="G26" fmla="?: G9 G17 G25"/>
                <a:gd name="G27" fmla="?: G9 0 21600"/>
                <a:gd name="G28" fmla="cos 10800 11228812"/>
                <a:gd name="G29" fmla="sin 10800 11228812"/>
                <a:gd name="G30" fmla="sin 6307 11228812"/>
                <a:gd name="G31" fmla="+- G28 10800 0"/>
                <a:gd name="G32" fmla="+- G29 10800 0"/>
                <a:gd name="G33" fmla="+- G30 10800 0"/>
                <a:gd name="G34" fmla="?: G4 0 G31"/>
                <a:gd name="G35" fmla="?: 11228812 G34 0"/>
                <a:gd name="G36" fmla="?: G6 G35 G31"/>
                <a:gd name="G37" fmla="+- 21600 0 G36"/>
                <a:gd name="G38" fmla="?: G4 0 G33"/>
                <a:gd name="G39" fmla="?: 11228812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343 w 21600"/>
                <a:gd name="T15" fmla="*/ 12088 h 21600"/>
                <a:gd name="T16" fmla="*/ 10800 w 21600"/>
                <a:gd name="T17" fmla="*/ 4493 h 21600"/>
                <a:gd name="T18" fmla="*/ 19257 w 21600"/>
                <a:gd name="T19" fmla="*/ 1208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564" y="11749"/>
                  </a:moveTo>
                  <a:cubicBezTo>
                    <a:pt x="4517" y="11435"/>
                    <a:pt x="4493" y="11117"/>
                    <a:pt x="4493" y="10800"/>
                  </a:cubicBezTo>
                  <a:cubicBezTo>
                    <a:pt x="4493" y="7316"/>
                    <a:pt x="7316" y="4493"/>
                    <a:pt x="10800" y="4493"/>
                  </a:cubicBezTo>
                  <a:cubicBezTo>
                    <a:pt x="14283" y="4493"/>
                    <a:pt x="17107" y="7316"/>
                    <a:pt x="17107" y="10800"/>
                  </a:cubicBezTo>
                  <a:cubicBezTo>
                    <a:pt x="17106" y="11117"/>
                    <a:pt x="17082" y="11435"/>
                    <a:pt x="17035" y="11749"/>
                  </a:cubicBezTo>
                  <a:lnTo>
                    <a:pt x="21476" y="12426"/>
                  </a:lnTo>
                  <a:cubicBezTo>
                    <a:pt x="21558" y="11888"/>
                    <a:pt x="21600" y="1134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1344"/>
                    <a:pt x="41" y="11888"/>
                    <a:pt x="123" y="124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Arial" panose="020B060402020202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482185" name="Rectangle 9"/>
          <p:cNvSpPr>
            <a:spLocks noChangeArrowheads="1"/>
          </p:cNvSpPr>
          <p:nvPr/>
        </p:nvSpPr>
        <p:spPr bwMode="auto">
          <a:xfrm>
            <a:off x="3094893" y="3710354"/>
            <a:ext cx="70338" cy="2813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82186" name="AutoShape 10"/>
          <p:cNvSpPr>
            <a:spLocks noChangeArrowheads="1"/>
          </p:cNvSpPr>
          <p:nvPr/>
        </p:nvSpPr>
        <p:spPr bwMode="auto">
          <a:xfrm>
            <a:off x="4501662" y="2866292"/>
            <a:ext cx="1899138" cy="844062"/>
          </a:xfrm>
          <a:prstGeom prst="wedgeRoundRectCallout">
            <a:avLst>
              <a:gd name="adj1" fmla="val -74153"/>
              <a:gd name="adj2" fmla="val 1232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92">
                <a:solidFill>
                  <a:srgbClr val="FFFFFF"/>
                </a:solidFill>
                <a:ea typeface="华文楷体" panose="02010600040101010101" pitchFamily="2" charset="-122"/>
              </a:rPr>
              <a:t>意见箱</a:t>
            </a:r>
          </a:p>
        </p:txBody>
      </p:sp>
    </p:spTree>
    <p:extLst>
      <p:ext uri="{BB962C8B-B14F-4D97-AF65-F5344CB8AC3E}">
        <p14:creationId xmlns:p14="http://schemas.microsoft.com/office/powerpoint/2010/main" val="205372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131" name="Text Box 3"/>
          <p:cNvSpPr txBox="1">
            <a:spLocks noChangeArrowheads="1"/>
          </p:cNvSpPr>
          <p:nvPr/>
        </p:nvSpPr>
        <p:spPr bwMode="auto">
          <a:xfrm>
            <a:off x="1125415" y="2092569"/>
            <a:ext cx="84406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Alice</a:t>
            </a:r>
          </a:p>
        </p:txBody>
      </p:sp>
      <p:sp>
        <p:nvSpPr>
          <p:cNvPr id="2480132" name="Text Box 4"/>
          <p:cNvSpPr txBox="1">
            <a:spLocks noChangeArrowheads="1"/>
          </p:cNvSpPr>
          <p:nvPr/>
        </p:nvSpPr>
        <p:spPr bwMode="auto">
          <a:xfrm>
            <a:off x="1477108" y="3710355"/>
            <a:ext cx="133643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Bob</a:t>
            </a: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的公钥</a:t>
            </a:r>
          </a:p>
        </p:txBody>
      </p:sp>
      <p:grpSp>
        <p:nvGrpSpPr>
          <p:cNvPr id="2480133" name="Group 5"/>
          <p:cNvGrpSpPr>
            <a:grpSpLocks/>
          </p:cNvGrpSpPr>
          <p:nvPr/>
        </p:nvGrpSpPr>
        <p:grpSpPr bwMode="auto">
          <a:xfrm rot="16238617">
            <a:off x="7033846" y="3640015"/>
            <a:ext cx="492369" cy="1055077"/>
            <a:chOff x="576" y="2256"/>
            <a:chExt cx="336" cy="720"/>
          </a:xfrm>
        </p:grpSpPr>
        <p:sp>
          <p:nvSpPr>
            <p:cNvPr id="2480134" name="Oval 6"/>
            <p:cNvSpPr>
              <a:spLocks noChangeArrowheads="1"/>
            </p:cNvSpPr>
            <p:nvPr/>
          </p:nvSpPr>
          <p:spPr bwMode="auto">
            <a:xfrm>
              <a:off x="576" y="2256"/>
              <a:ext cx="336" cy="2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35" name="Rectangle 7"/>
            <p:cNvSpPr>
              <a:spLocks noChangeArrowheads="1"/>
            </p:cNvSpPr>
            <p:nvPr/>
          </p:nvSpPr>
          <p:spPr bwMode="auto">
            <a:xfrm>
              <a:off x="768" y="2448"/>
              <a:ext cx="48" cy="5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36" name="Rectangle 8"/>
            <p:cNvSpPr>
              <a:spLocks noChangeArrowheads="1"/>
            </p:cNvSpPr>
            <p:nvPr/>
          </p:nvSpPr>
          <p:spPr bwMode="auto">
            <a:xfrm>
              <a:off x="720" y="2496"/>
              <a:ext cx="48" cy="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37" name="Rectangle 9"/>
            <p:cNvSpPr>
              <a:spLocks noChangeArrowheads="1"/>
            </p:cNvSpPr>
            <p:nvPr/>
          </p:nvSpPr>
          <p:spPr bwMode="auto">
            <a:xfrm>
              <a:off x="720" y="2688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38" name="Rectangle 10"/>
            <p:cNvSpPr>
              <a:spLocks noChangeArrowheads="1"/>
            </p:cNvSpPr>
            <p:nvPr/>
          </p:nvSpPr>
          <p:spPr bwMode="auto">
            <a:xfrm>
              <a:off x="720" y="2784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39" name="Rectangle 11"/>
            <p:cNvSpPr>
              <a:spLocks noChangeArrowheads="1"/>
            </p:cNvSpPr>
            <p:nvPr/>
          </p:nvSpPr>
          <p:spPr bwMode="auto">
            <a:xfrm>
              <a:off x="720" y="2880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480140" name="Text Box 12"/>
          <p:cNvSpPr txBox="1">
            <a:spLocks noChangeArrowheads="1"/>
          </p:cNvSpPr>
          <p:nvPr/>
        </p:nvSpPr>
        <p:spPr bwMode="auto">
          <a:xfrm>
            <a:off x="7315200" y="3640017"/>
            <a:ext cx="133643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Bob</a:t>
            </a: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的私钥</a:t>
            </a:r>
          </a:p>
        </p:txBody>
      </p:sp>
      <p:sp>
        <p:nvSpPr>
          <p:cNvPr id="2480141" name="Rectangle 13"/>
          <p:cNvSpPr>
            <a:spLocks noChangeArrowheads="1"/>
          </p:cNvSpPr>
          <p:nvPr/>
        </p:nvSpPr>
        <p:spPr bwMode="auto">
          <a:xfrm>
            <a:off x="1266092" y="2655277"/>
            <a:ext cx="562708" cy="49236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明文</a:t>
            </a:r>
          </a:p>
        </p:txBody>
      </p:sp>
      <p:grpSp>
        <p:nvGrpSpPr>
          <p:cNvPr id="2480142" name="Group 14"/>
          <p:cNvGrpSpPr>
            <a:grpSpLocks/>
          </p:cNvGrpSpPr>
          <p:nvPr/>
        </p:nvGrpSpPr>
        <p:grpSpPr bwMode="auto">
          <a:xfrm rot="16246735">
            <a:off x="1336431" y="3710354"/>
            <a:ext cx="492369" cy="1055077"/>
            <a:chOff x="576" y="2256"/>
            <a:chExt cx="336" cy="720"/>
          </a:xfrm>
        </p:grpSpPr>
        <p:sp>
          <p:nvSpPr>
            <p:cNvPr id="2480143" name="Oval 15"/>
            <p:cNvSpPr>
              <a:spLocks noChangeArrowheads="1"/>
            </p:cNvSpPr>
            <p:nvPr/>
          </p:nvSpPr>
          <p:spPr bwMode="auto">
            <a:xfrm>
              <a:off x="576" y="2256"/>
              <a:ext cx="336" cy="2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44" name="Rectangle 16"/>
            <p:cNvSpPr>
              <a:spLocks noChangeArrowheads="1"/>
            </p:cNvSpPr>
            <p:nvPr/>
          </p:nvSpPr>
          <p:spPr bwMode="auto">
            <a:xfrm>
              <a:off x="768" y="2448"/>
              <a:ext cx="48" cy="5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45" name="Rectangle 17"/>
            <p:cNvSpPr>
              <a:spLocks noChangeArrowheads="1"/>
            </p:cNvSpPr>
            <p:nvPr/>
          </p:nvSpPr>
          <p:spPr bwMode="auto">
            <a:xfrm>
              <a:off x="720" y="2496"/>
              <a:ext cx="48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46" name="Rectangle 18"/>
            <p:cNvSpPr>
              <a:spLocks noChangeArrowheads="1"/>
            </p:cNvSpPr>
            <p:nvPr/>
          </p:nvSpPr>
          <p:spPr bwMode="auto">
            <a:xfrm>
              <a:off x="720" y="2688"/>
              <a:ext cx="4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47" name="Rectangle 19"/>
            <p:cNvSpPr>
              <a:spLocks noChangeArrowheads="1"/>
            </p:cNvSpPr>
            <p:nvPr/>
          </p:nvSpPr>
          <p:spPr bwMode="auto">
            <a:xfrm>
              <a:off x="720" y="2784"/>
              <a:ext cx="4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80148" name="Rectangle 20"/>
            <p:cNvSpPr>
              <a:spLocks noChangeArrowheads="1"/>
            </p:cNvSpPr>
            <p:nvPr/>
          </p:nvSpPr>
          <p:spPr bwMode="auto">
            <a:xfrm>
              <a:off x="720" y="2880"/>
              <a:ext cx="4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480149" name="Line 21"/>
          <p:cNvSpPr>
            <a:spLocks noChangeShapeType="1"/>
          </p:cNvSpPr>
          <p:nvPr/>
        </p:nvSpPr>
        <p:spPr bwMode="auto">
          <a:xfrm>
            <a:off x="1547446" y="3358661"/>
            <a:ext cx="0" cy="161778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480150" name="Group 22"/>
          <p:cNvGrpSpPr>
            <a:grpSpLocks/>
          </p:cNvGrpSpPr>
          <p:nvPr/>
        </p:nvGrpSpPr>
        <p:grpSpPr bwMode="auto">
          <a:xfrm>
            <a:off x="1055077" y="5117123"/>
            <a:ext cx="1195754" cy="633046"/>
            <a:chOff x="1680" y="2592"/>
            <a:chExt cx="816" cy="432"/>
          </a:xfrm>
        </p:grpSpPr>
        <p:grpSp>
          <p:nvGrpSpPr>
            <p:cNvPr id="2480151" name="Group 23"/>
            <p:cNvGrpSpPr>
              <a:grpSpLocks/>
            </p:cNvGrpSpPr>
            <p:nvPr/>
          </p:nvGrpSpPr>
          <p:grpSpPr bwMode="auto">
            <a:xfrm>
              <a:off x="1680" y="2592"/>
              <a:ext cx="816" cy="432"/>
              <a:chOff x="336" y="1392"/>
              <a:chExt cx="816" cy="432"/>
            </a:xfrm>
          </p:grpSpPr>
          <p:sp>
            <p:nvSpPr>
              <p:cNvPr id="2480152" name="Rectangle 24"/>
              <p:cNvSpPr>
                <a:spLocks noChangeArrowheads="1"/>
              </p:cNvSpPr>
              <p:nvPr/>
            </p:nvSpPr>
            <p:spPr bwMode="auto">
              <a:xfrm>
                <a:off x="336" y="1392"/>
                <a:ext cx="816" cy="43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215" b="1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80153" name="Line 25"/>
              <p:cNvSpPr>
                <a:spLocks noChangeShapeType="1"/>
              </p:cNvSpPr>
              <p:nvPr/>
            </p:nvSpPr>
            <p:spPr bwMode="auto">
              <a:xfrm>
                <a:off x="336" y="1440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215" b="1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80154" name="Line 26"/>
              <p:cNvSpPr>
                <a:spLocks noChangeShapeType="1"/>
              </p:cNvSpPr>
              <p:nvPr/>
            </p:nvSpPr>
            <p:spPr bwMode="auto">
              <a:xfrm flipH="1">
                <a:off x="816" y="1440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215" b="1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80155" name="Line 27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215" b="1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80156" name="Line 28"/>
              <p:cNvSpPr>
                <a:spLocks noChangeShapeType="1"/>
              </p:cNvSpPr>
              <p:nvPr/>
            </p:nvSpPr>
            <p:spPr bwMode="auto">
              <a:xfrm flipV="1">
                <a:off x="336" y="1584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215" b="1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80157" name="Line 29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215" b="1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480158" name="Text Box 30"/>
            <p:cNvSpPr txBox="1">
              <a:spLocks noChangeArrowheads="1"/>
            </p:cNvSpPr>
            <p:nvPr/>
          </p:nvSpPr>
          <p:spPr bwMode="auto">
            <a:xfrm>
              <a:off x="1824" y="2688"/>
              <a:ext cx="5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15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密文</a:t>
              </a:r>
            </a:p>
          </p:txBody>
        </p:sp>
      </p:grpSp>
      <p:sp>
        <p:nvSpPr>
          <p:cNvPr id="2480159" name="Text Box 31"/>
          <p:cNvSpPr txBox="1">
            <a:spLocks noChangeArrowheads="1"/>
          </p:cNvSpPr>
          <p:nvPr/>
        </p:nvSpPr>
        <p:spPr bwMode="auto">
          <a:xfrm>
            <a:off x="6893169" y="2092569"/>
            <a:ext cx="84406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Bob</a:t>
            </a: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公钥（非对称）密码体制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7244862" y="3217984"/>
            <a:ext cx="0" cy="161778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6963508" y="2655277"/>
            <a:ext cx="562708" cy="49236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明文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61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8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61163 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80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0149" grpId="0" animBg="1"/>
      <p:bldP spid="34" grpId="0" animBg="1"/>
      <p:bldP spid="37" grpId="0" animBg="1" autoUpdateAnimBg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3|17.4|58.3|48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5|116.7|3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|3|32.3|4.9|5.7|15.5|15.3|3.8|7.7|16.7|46.3|21.6|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9.2|2.8|9.7|18.2|2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31.6|16.5|3|9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23.4|14|14.3|21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3|9.3|9.1|4.8|1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3|18.7|5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7.4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5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1_白硕模版">
  <a:themeElements>
    <a:clrScheme name="1_白硕模版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1_白硕模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1_白硕模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白硕模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ICT PPT模板2">
  <a:themeElements>
    <a:clrScheme name="ICT PPT模板2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ICT PPT模板2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ICT PPT模板2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PPT模板2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29969</TotalTime>
  <Words>1028</Words>
  <Application>Microsoft Office PowerPoint</Application>
  <PresentationFormat>全屏显示(4:3)</PresentationFormat>
  <Paragraphs>248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方正舒体</vt:lpstr>
      <vt:lpstr>黑体</vt:lpstr>
      <vt:lpstr>华文楷体</vt:lpstr>
      <vt:lpstr>华文新魏</vt:lpstr>
      <vt:lpstr>隶书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Times New Roman</vt:lpstr>
      <vt:lpstr>Wingdings</vt:lpstr>
      <vt:lpstr>Pixel</vt:lpstr>
      <vt:lpstr>自定义设计方案</vt:lpstr>
      <vt:lpstr>3_自定义设计方案</vt:lpstr>
      <vt:lpstr>4_自定义设计方案</vt:lpstr>
      <vt:lpstr>9_自定义设计方案</vt:lpstr>
      <vt:lpstr>1_白硕模版</vt:lpstr>
      <vt:lpstr>ICT PPT模板2</vt:lpstr>
      <vt:lpstr>VISIO</vt:lpstr>
      <vt:lpstr>第七章 网络安全基础知识（2）</vt:lpstr>
      <vt:lpstr>提纲</vt:lpstr>
      <vt:lpstr>加密体制</vt:lpstr>
      <vt:lpstr>对称密钥密码体制</vt:lpstr>
      <vt:lpstr>对称密钥密码体制</vt:lpstr>
      <vt:lpstr>对称密钥密码体制</vt:lpstr>
      <vt:lpstr>公钥密码体制</vt:lpstr>
      <vt:lpstr>公钥（非对称）密码体制</vt:lpstr>
      <vt:lpstr>公钥（非对称）密码体制</vt:lpstr>
      <vt:lpstr>公钥密码体制</vt:lpstr>
      <vt:lpstr>公钥密码体制</vt:lpstr>
      <vt:lpstr>公钥密码体制</vt:lpstr>
      <vt:lpstr>公钥密码体制</vt:lpstr>
      <vt:lpstr>提纲</vt:lpstr>
      <vt:lpstr>数字签名</vt:lpstr>
      <vt:lpstr>数字签名</vt:lpstr>
      <vt:lpstr>具有保密性的数字签名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1554</cp:revision>
  <dcterms:created xsi:type="dcterms:W3CDTF">2017-02-02T15:53:23Z</dcterms:created>
  <dcterms:modified xsi:type="dcterms:W3CDTF">2020-06-09T00:00:59Z</dcterms:modified>
</cp:coreProperties>
</file>