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11" r:id="rId3"/>
    <p:sldMasterId id="2147483736" r:id="rId4"/>
    <p:sldMasterId id="2147483865" r:id="rId5"/>
    <p:sldMasterId id="2147483930" r:id="rId6"/>
    <p:sldMasterId id="2147483956" r:id="rId7"/>
  </p:sldMasterIdLst>
  <p:notesMasterIdLst>
    <p:notesMasterId r:id="rId30"/>
  </p:notesMasterIdLst>
  <p:sldIdLst>
    <p:sldId id="620" r:id="rId8"/>
    <p:sldId id="663" r:id="rId9"/>
    <p:sldId id="664" r:id="rId10"/>
    <p:sldId id="665" r:id="rId11"/>
    <p:sldId id="666" r:id="rId12"/>
    <p:sldId id="667" r:id="rId13"/>
    <p:sldId id="668" r:id="rId14"/>
    <p:sldId id="670" r:id="rId15"/>
    <p:sldId id="669" r:id="rId16"/>
    <p:sldId id="671" r:id="rId17"/>
    <p:sldId id="672" r:id="rId18"/>
    <p:sldId id="673" r:id="rId19"/>
    <p:sldId id="674" r:id="rId20"/>
    <p:sldId id="748" r:id="rId21"/>
    <p:sldId id="627" r:id="rId22"/>
    <p:sldId id="675" r:id="rId23"/>
    <p:sldId id="676" r:id="rId24"/>
    <p:sldId id="677" r:id="rId25"/>
    <p:sldId id="678" r:id="rId26"/>
    <p:sldId id="679" r:id="rId27"/>
    <p:sldId id="680" r:id="rId28"/>
    <p:sldId id="74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CC"/>
    <a:srgbClr val="D5D5FF"/>
    <a:srgbClr val="B3B3FF"/>
    <a:srgbClr val="CC0099"/>
    <a:srgbClr val="990099"/>
    <a:srgbClr val="4B7000"/>
    <a:srgbClr val="334C00"/>
    <a:srgbClr val="E7FFB7"/>
    <a:srgbClr val="7B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0204" autoAdjust="0"/>
  </p:normalViewPr>
  <p:slideViewPr>
    <p:cSldViewPr snapToGrid="0">
      <p:cViewPr varScale="1">
        <p:scale>
          <a:sx n="70" d="100"/>
          <a:sy n="70" d="100"/>
        </p:scale>
        <p:origin x="18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50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9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55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3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05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90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01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9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96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6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0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91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18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86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4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5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5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9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0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1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1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42989" y="4038600"/>
            <a:ext cx="7035800" cy="711200"/>
          </a:xfrm>
        </p:spPr>
        <p:txBody>
          <a:bodyPr anchor="b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03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524000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谈谈天</a:t>
            </a:r>
          </a:p>
        </p:txBody>
      </p:sp>
    </p:spTree>
    <p:extLst>
      <p:ext uri="{BB962C8B-B14F-4D97-AF65-F5344CB8AC3E}">
        <p14:creationId xmlns:p14="http://schemas.microsoft.com/office/powerpoint/2010/main" val="22642627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88074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02467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9" y="1125540"/>
            <a:ext cx="4100512" cy="53990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40"/>
            <a:ext cx="4102100" cy="53990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17714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10281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38564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1047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24297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8496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571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88913"/>
            <a:ext cx="2087562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5050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75478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37895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90263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92290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21852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38868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7464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2828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671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28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9458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39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188913"/>
            <a:ext cx="8355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125540"/>
            <a:ext cx="8355012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576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22041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844083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266124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688165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16531" indent="-31653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sz="2585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685817" indent="-263776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215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055103" indent="-21102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Ø"/>
        <a:defRPr kumimoji="1" sz="1846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477145" indent="-21102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ü"/>
        <a:defRPr kumimoji="1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1899186" indent="-211021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kern="1200">
          <a:solidFill>
            <a:srgbClr val="000000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5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82694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062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22041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844083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266124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688165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16531" indent="-316531" algn="l" rtl="0" fontAlgn="base">
        <a:spcBef>
          <a:spcPct val="20000"/>
        </a:spcBef>
        <a:spcAft>
          <a:spcPct val="0"/>
        </a:spcAft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fontAlgn="base">
        <a:spcBef>
          <a:spcPct val="20000"/>
        </a:spcBef>
        <a:spcAft>
          <a:spcPct val="0"/>
        </a:spcAft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rtl="0" fontAlgn="base">
        <a:spcBef>
          <a:spcPct val="20000"/>
        </a:spcBef>
        <a:spcAft>
          <a:spcPct val="0"/>
        </a:spcAft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rtl="0" fontAlgn="base">
        <a:spcBef>
          <a:spcPct val="20000"/>
        </a:spcBef>
        <a:spcAft>
          <a:spcPct val="0"/>
        </a:spcAft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rtl="0" fontAlgn="base">
        <a:spcBef>
          <a:spcPct val="20000"/>
        </a:spcBef>
        <a:spcAft>
          <a:spcPct val="0"/>
        </a:spcAft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第七章 网络安全基础</a:t>
            </a:r>
            <a:r>
              <a:rPr lang="zh-CN" altLang="en-US" dirty="0" smtClean="0"/>
              <a:t>知识（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0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8"/>
            <a:ext cx="8370711" cy="2107212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计算步骤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3)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分组</a:t>
            </a:r>
            <a:r>
              <a:rPr lang="zh-CN" altLang="en-US" sz="1600" dirty="0"/>
              <a:t>：把追加和填充后的消息分割为多个 </a:t>
            </a:r>
            <a:r>
              <a:rPr lang="en-US" altLang="zh-CN" sz="1600" dirty="0"/>
              <a:t>512 </a:t>
            </a:r>
            <a:r>
              <a:rPr lang="zh-CN" altLang="en-US" sz="1600" dirty="0"/>
              <a:t>位的数据块，每个 </a:t>
            </a:r>
            <a:r>
              <a:rPr lang="en-US" altLang="zh-CN" sz="1600" dirty="0"/>
              <a:t>512 </a:t>
            </a:r>
            <a:r>
              <a:rPr lang="zh-CN" altLang="en-US" sz="1600" dirty="0"/>
              <a:t>位的数据再分成 </a:t>
            </a:r>
            <a:r>
              <a:rPr lang="en-US" altLang="zh-CN" sz="1600" dirty="0"/>
              <a:t>4 </a:t>
            </a:r>
            <a:r>
              <a:rPr lang="zh-CN" altLang="en-US" sz="1600" dirty="0"/>
              <a:t>个 </a:t>
            </a:r>
            <a:r>
              <a:rPr lang="en-US" altLang="zh-CN" sz="1600" dirty="0"/>
              <a:t>128 </a:t>
            </a:r>
            <a:r>
              <a:rPr lang="zh-CN" altLang="en-US" sz="1600" dirty="0"/>
              <a:t>位的数据块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4)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计算</a:t>
            </a:r>
            <a:r>
              <a:rPr lang="zh-CN" altLang="en-US" sz="1600" dirty="0"/>
              <a:t>：将 </a:t>
            </a:r>
            <a:r>
              <a:rPr lang="en-US" altLang="zh-CN" sz="1600" dirty="0"/>
              <a:t>4 </a:t>
            </a:r>
            <a:r>
              <a:rPr lang="zh-CN" altLang="en-US" sz="1600" dirty="0"/>
              <a:t>个 </a:t>
            </a:r>
            <a:r>
              <a:rPr lang="en-US" altLang="zh-CN" sz="1600" dirty="0"/>
              <a:t>128 </a:t>
            </a:r>
            <a:r>
              <a:rPr lang="zh-CN" altLang="en-US" sz="1600" dirty="0"/>
              <a:t>位的数据块依次送到不同的散列函数进行</a:t>
            </a:r>
            <a:r>
              <a:rPr lang="en-US" altLang="zh-CN" sz="1600" dirty="0"/>
              <a:t>4</a:t>
            </a:r>
            <a:r>
              <a:rPr lang="zh-CN" altLang="en-US" sz="1600" dirty="0"/>
              <a:t>轮计算，每一轮又都按 </a:t>
            </a:r>
            <a:r>
              <a:rPr lang="en-US" altLang="zh-CN" sz="1600" dirty="0"/>
              <a:t>32 </a:t>
            </a:r>
            <a:r>
              <a:rPr lang="zh-CN" altLang="en-US" sz="1600" dirty="0"/>
              <a:t>位的小数据块进行复杂的运算，一直到最后计算出 </a:t>
            </a:r>
            <a:r>
              <a:rPr lang="en-US" altLang="zh-CN" sz="1600" dirty="0"/>
              <a:t>MD5 </a:t>
            </a:r>
            <a:r>
              <a:rPr lang="zh-CN" altLang="en-US" sz="1600" dirty="0"/>
              <a:t>报文摘要代码 </a:t>
            </a:r>
            <a:r>
              <a:rPr lang="en-US" altLang="zh-CN" sz="1600" dirty="0"/>
              <a:t>(128</a:t>
            </a:r>
            <a:r>
              <a:rPr lang="zh-CN" altLang="en-US" sz="1600" dirty="0"/>
              <a:t>位</a:t>
            </a:r>
            <a:r>
              <a:rPr lang="en-US" altLang="zh-CN" sz="16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58458" y="33406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875009"/>
              </p:ext>
            </p:extLst>
          </p:nvPr>
        </p:nvGraphicFramePr>
        <p:xfrm>
          <a:off x="2258458" y="3340620"/>
          <a:ext cx="4810125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Picture" r:id="rId5" imgW="4524137" imgH="3295650" progId="Word.Picture.8">
                  <p:embed/>
                </p:oleObj>
              </mc:Choice>
              <mc:Fallback>
                <p:oleObj name="Picture" r:id="rId5" imgW="4524137" imgH="3295650" progId="Word.Picture.8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458" y="3340620"/>
                        <a:ext cx="4810125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7898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SHA-1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7"/>
            <a:ext cx="8370711" cy="493854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/>
              <a:t>基本思想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要求输入消息长度小于 </a:t>
            </a:r>
            <a:r>
              <a:rPr lang="en-US" altLang="zh-CN" sz="1800" dirty="0"/>
              <a:t>2</a:t>
            </a:r>
            <a:r>
              <a:rPr lang="en-US" altLang="zh-CN" sz="1800" baseline="30000" dirty="0"/>
              <a:t>64</a:t>
            </a:r>
            <a:r>
              <a:rPr lang="zh-CN" altLang="en-US" sz="1800" dirty="0"/>
              <a:t>位，输出码长为 </a:t>
            </a:r>
            <a:r>
              <a:rPr lang="en-US" altLang="zh-CN" sz="1800" dirty="0"/>
              <a:t>160 </a:t>
            </a:r>
            <a:r>
              <a:rPr lang="zh-CN" altLang="en-US" sz="1800" dirty="0"/>
              <a:t>位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将明文分成若干 </a:t>
            </a:r>
            <a:r>
              <a:rPr lang="en-US" altLang="zh-CN" sz="1800" dirty="0"/>
              <a:t>512 </a:t>
            </a:r>
            <a:r>
              <a:rPr lang="zh-CN" altLang="en-US" sz="1800" dirty="0"/>
              <a:t>位的定长块，每一块与当前的报文摘要值结合，产生报文摘要的下一个中间结果，直到处理完毕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共扫描 </a:t>
            </a:r>
            <a:r>
              <a:rPr lang="en-US" altLang="zh-CN" sz="1800" dirty="0"/>
              <a:t>5 </a:t>
            </a:r>
            <a:r>
              <a:rPr lang="zh-CN" altLang="en-US" sz="1800" dirty="0"/>
              <a:t>遍，效率略低于 </a:t>
            </a:r>
            <a:r>
              <a:rPr lang="en-US" altLang="zh-CN" sz="1800" dirty="0"/>
              <a:t>MD5</a:t>
            </a:r>
            <a:r>
              <a:rPr lang="zh-CN" altLang="en-US" sz="1800" dirty="0"/>
              <a:t>，抗穷举性更高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4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</a:t>
            </a:r>
            <a:r>
              <a:rPr lang="zh-CN" altLang="zh-CN" dirty="0"/>
              <a:t>码</a:t>
            </a:r>
            <a:r>
              <a:rPr lang="en-US" altLang="zh-CN" dirty="0"/>
              <a:t> 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7"/>
            <a:ext cx="8370711" cy="493854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dirty="0"/>
              <a:t>MD5</a:t>
            </a:r>
            <a:r>
              <a:rPr lang="zh-CN" altLang="en-US" sz="2000" dirty="0"/>
              <a:t>等密码散列函数不能真正实现消息认证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可以防篡改，但不能</a:t>
            </a:r>
            <a:r>
              <a:rPr lang="zh-CN" altLang="en-US" sz="1800"/>
              <a:t>防伪造（</a:t>
            </a:r>
            <a:r>
              <a:rPr lang="zh-CN" altLang="en-US" sz="2400">
                <a:solidFill>
                  <a:srgbClr val="FF0000"/>
                </a:solidFill>
              </a:rPr>
              <a:t>从消息到消息，无用户相关信息</a:t>
            </a:r>
            <a:r>
              <a:rPr lang="zh-CN" altLang="en-US" sz="1800"/>
              <a:t>）</a:t>
            </a:r>
            <a:endParaRPr lang="en-US" altLang="zh-CN" sz="18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例如</a:t>
            </a:r>
            <a:endParaRPr lang="en-US" altLang="zh-CN" sz="18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入侵者创建了一个伪造的消息 </a:t>
            </a:r>
            <a:r>
              <a:rPr lang="en-US" altLang="zh-CN" sz="1600" dirty="0"/>
              <a:t>M</a:t>
            </a:r>
            <a:r>
              <a:rPr lang="zh-CN" altLang="en-US" sz="1600" dirty="0"/>
              <a:t>，同时计算出其散列 </a:t>
            </a:r>
            <a:r>
              <a:rPr lang="en-US" altLang="zh-CN" sz="1600" dirty="0"/>
              <a:t>H(M)</a:t>
            </a:r>
            <a:r>
              <a:rPr lang="zh-CN" altLang="en-US" sz="1600" dirty="0"/>
              <a:t>，并把拼接有散列的扩展消息冒充 </a:t>
            </a:r>
            <a:r>
              <a:rPr lang="en-US" altLang="zh-CN" sz="1600" dirty="0"/>
              <a:t>A </a:t>
            </a:r>
            <a:r>
              <a:rPr lang="zh-CN" altLang="en-US" sz="1600" dirty="0"/>
              <a:t>发送给 </a:t>
            </a:r>
            <a:r>
              <a:rPr lang="en-US" altLang="zh-CN" sz="1600" dirty="0"/>
              <a:t>B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B </a:t>
            </a:r>
            <a:r>
              <a:rPr lang="zh-CN" altLang="en-US" sz="1600" dirty="0"/>
              <a:t>收到扩展的报文 </a:t>
            </a:r>
            <a:r>
              <a:rPr lang="en-US" altLang="zh-CN" sz="1600" dirty="0"/>
              <a:t>(M, H(M)) </a:t>
            </a:r>
            <a:r>
              <a:rPr lang="zh-CN" altLang="en-US" sz="1600" dirty="0"/>
              <a:t>后， 通过散列函数的运算，计算出收到的消息 </a:t>
            </a:r>
            <a:r>
              <a:rPr lang="en-US" altLang="zh-CN" sz="1600" dirty="0"/>
              <a:t>MR </a:t>
            </a:r>
            <a:r>
              <a:rPr lang="zh-CN" altLang="en-US" sz="1600" dirty="0"/>
              <a:t>的散列 </a:t>
            </a:r>
            <a:r>
              <a:rPr lang="en-US" altLang="zh-CN" sz="1600" dirty="0"/>
              <a:t>H(MR)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若 </a:t>
            </a:r>
            <a:r>
              <a:rPr lang="en-US" altLang="zh-CN" sz="1600" dirty="0"/>
              <a:t>H(M) = H(MR)</a:t>
            </a:r>
            <a:r>
              <a:rPr lang="zh-CN" altLang="en-US" sz="1600" dirty="0"/>
              <a:t>，则 </a:t>
            </a:r>
            <a:r>
              <a:rPr lang="en-US" altLang="zh-CN" sz="1600" dirty="0"/>
              <a:t>B </a:t>
            </a:r>
            <a:r>
              <a:rPr lang="zh-CN" altLang="en-US" sz="1600" dirty="0"/>
              <a:t>就会误认为所收到的伪造消息就是 </a:t>
            </a:r>
            <a:r>
              <a:rPr lang="en-US" altLang="zh-CN" sz="1600" dirty="0"/>
              <a:t>A </a:t>
            </a:r>
            <a:r>
              <a:rPr lang="zh-CN" altLang="en-US" sz="1600" dirty="0"/>
              <a:t>发送的</a:t>
            </a:r>
            <a:endParaRPr lang="en-US" altLang="zh-CN" sz="1600" dirty="0"/>
          </a:p>
          <a:p>
            <a:pPr algn="just">
              <a:spcBef>
                <a:spcPts val="1800"/>
              </a:spcBef>
            </a:pPr>
            <a:r>
              <a:rPr lang="zh-CN" altLang="en-US" sz="2000" dirty="0"/>
              <a:t>为解决</a:t>
            </a:r>
            <a:r>
              <a:rPr lang="zh-CN" altLang="en-US" sz="2000"/>
              <a:t>该问题（</a:t>
            </a:r>
            <a:r>
              <a:rPr lang="zh-CN" altLang="en-US" sz="2000" b="1">
                <a:solidFill>
                  <a:srgbClr val="0000CC"/>
                </a:solidFill>
              </a:rPr>
              <a:t>伪造问题</a:t>
            </a:r>
            <a:r>
              <a:rPr lang="zh-CN" altLang="en-US" sz="2000"/>
              <a:t>），</a:t>
            </a:r>
            <a:r>
              <a:rPr lang="zh-CN" altLang="en-US" sz="2000" dirty="0"/>
              <a:t>可采用消息认证码</a:t>
            </a:r>
            <a:r>
              <a:rPr lang="en-US" altLang="zh-CN" sz="2000" dirty="0"/>
              <a:t>MAC (Message Authentication Code)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对散列进行一</a:t>
            </a:r>
            <a:r>
              <a:rPr lang="zh-CN" altLang="en-US" sz="1800"/>
              <a:t>次加密（对称密码）或签名（非对称密码）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9455" y="5702519"/>
            <a:ext cx="1762298" cy="61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7105" y="5721919"/>
            <a:ext cx="2008960" cy="61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25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</a:t>
            </a:r>
            <a:r>
              <a:rPr lang="zh-CN" altLang="zh-CN" dirty="0"/>
              <a:t>码</a:t>
            </a:r>
            <a:r>
              <a:rPr lang="en-US" altLang="zh-CN" dirty="0"/>
              <a:t> MAC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0927" y="1367411"/>
            <a:ext cx="8376241" cy="2239167"/>
            <a:chOff x="450927" y="1367411"/>
            <a:chExt cx="8376241" cy="2239167"/>
          </a:xfrm>
        </p:grpSpPr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132117" y="3206468"/>
              <a:ext cx="55707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使用</a:t>
              </a:r>
              <a:r>
                <a:rPr kumimoji="1" lang="zh-CN" altLang="en-US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传统对称密钥</a:t>
              </a:r>
              <a:r>
                <a:rPr kumimoji="1" lang="zh-CN" altLang="en-US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加密体制认证消息（防伪造）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50927" y="1367411"/>
              <a:ext cx="8376241" cy="1818542"/>
              <a:chOff x="488504" y="1195611"/>
              <a:chExt cx="9074261" cy="197008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292403" y="1195611"/>
                <a:ext cx="3270362" cy="1970087"/>
                <a:chOff x="5860355" y="1195611"/>
                <a:chExt cx="3270362" cy="1970087"/>
              </a:xfrm>
            </p:grpSpPr>
            <p:sp>
              <p:nvSpPr>
                <p:cNvPr id="30" name="Rectangle 17"/>
                <p:cNvSpPr>
                  <a:spLocks noChangeArrowheads="1"/>
                </p:cNvSpPr>
                <p:nvPr/>
              </p:nvSpPr>
              <p:spPr bwMode="auto">
                <a:xfrm>
                  <a:off x="5860355" y="1195611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31" name="Rectangle 18" descr="浅色竖线"/>
                <p:cNvSpPr>
                  <a:spLocks noChangeArrowheads="1"/>
                </p:cNvSpPr>
                <p:nvPr/>
              </p:nvSpPr>
              <p:spPr bwMode="auto">
                <a:xfrm>
                  <a:off x="5860355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Oval 19"/>
                <p:cNvSpPr>
                  <a:spLocks noChangeArrowheads="1"/>
                </p:cNvSpPr>
                <p:nvPr/>
              </p:nvSpPr>
              <p:spPr bwMode="auto">
                <a:xfrm>
                  <a:off x="6938268" y="2730723"/>
                  <a:ext cx="434975" cy="434975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D</a:t>
                  </a:r>
                </a:p>
              </p:txBody>
            </p:sp>
            <p:sp>
              <p:nvSpPr>
                <p:cNvPr id="33" name="Rectangle 20"/>
                <p:cNvSpPr>
                  <a:spLocks noChangeArrowheads="1"/>
                </p:cNvSpPr>
                <p:nvPr/>
              </p:nvSpPr>
              <p:spPr bwMode="auto">
                <a:xfrm>
                  <a:off x="7917755" y="2719611"/>
                  <a:ext cx="609600" cy="381000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</a:p>
              </p:txBody>
            </p:sp>
            <p:sp>
              <p:nvSpPr>
                <p:cNvPr id="34" name="Line 21"/>
                <p:cNvSpPr>
                  <a:spLocks noChangeShapeType="1"/>
                </p:cNvSpPr>
                <p:nvPr/>
              </p:nvSpPr>
              <p:spPr bwMode="auto">
                <a:xfrm>
                  <a:off x="7308155" y="2948211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22"/>
                <p:cNvSpPr>
                  <a:spLocks noChangeShapeType="1"/>
                </p:cNvSpPr>
                <p:nvPr/>
              </p:nvSpPr>
              <p:spPr bwMode="auto">
                <a:xfrm>
                  <a:off x="6317555" y="2948211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317555" y="26434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Rectangle 24"/>
                <p:cNvSpPr>
                  <a:spLocks noChangeArrowheads="1"/>
                </p:cNvSpPr>
                <p:nvPr/>
              </p:nvSpPr>
              <p:spPr bwMode="auto">
                <a:xfrm>
                  <a:off x="7917755" y="1500411"/>
                  <a:ext cx="609600" cy="381000"/>
                </a:xfrm>
                <a:prstGeom prst="rect">
                  <a:avLst/>
                </a:prstGeom>
                <a:solidFill>
                  <a:srgbClr val="00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7079554" y="1282923"/>
                  <a:ext cx="375451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39" name="AutoShape 26"/>
                <p:cNvSpPr>
                  <a:spLocks/>
                </p:cNvSpPr>
                <p:nvPr/>
              </p:nvSpPr>
              <p:spPr bwMode="auto">
                <a:xfrm>
                  <a:off x="6546155" y="1195611"/>
                  <a:ext cx="304800" cy="1066800"/>
                </a:xfrm>
                <a:prstGeom prst="rightBrace">
                  <a:avLst>
                    <a:gd name="adj1" fmla="val 29167"/>
                    <a:gd name="adj2" fmla="val 50000"/>
                  </a:avLst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auto">
                <a:xfrm>
                  <a:off x="7003355" y="1729011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AutoShape 28"/>
                <p:cNvSpPr>
                  <a:spLocks noChangeArrowheads="1"/>
                </p:cNvSpPr>
                <p:nvPr/>
              </p:nvSpPr>
              <p:spPr bwMode="auto">
                <a:xfrm>
                  <a:off x="8146355" y="1957611"/>
                  <a:ext cx="228600" cy="685800"/>
                </a:xfrm>
                <a:prstGeom prst="upDownArrow">
                  <a:avLst>
                    <a:gd name="adj1" fmla="val 50000"/>
                    <a:gd name="adj2" fmla="val 60000"/>
                  </a:avLst>
                </a:prstGeom>
                <a:solidFill>
                  <a:srgbClr val="FF66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74954" y="1995711"/>
                  <a:ext cx="755763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比较</a:t>
                  </a:r>
                </a:p>
              </p:txBody>
            </p:sp>
            <p:sp>
              <p:nvSpPr>
                <p:cNvPr id="4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003355" y="1984598"/>
                  <a:ext cx="352874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auto">
                <a:xfrm>
                  <a:off x="7155755" y="24148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641155" y="1455167"/>
                <a:ext cx="1319957" cy="760412"/>
                <a:chOff x="4641155" y="1455167"/>
                <a:chExt cx="1319957" cy="760412"/>
              </a:xfrm>
            </p:grpSpPr>
            <p:sp>
              <p:nvSpPr>
                <p:cNvPr id="28" name="右箭头 27"/>
                <p:cNvSpPr/>
                <p:nvPr/>
              </p:nvSpPr>
              <p:spPr bwMode="auto">
                <a:xfrm>
                  <a:off x="4641155" y="1744885"/>
                  <a:ext cx="1319957" cy="470694"/>
                </a:xfrm>
                <a:prstGeom prst="right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84406" tIns="42203" rIns="84406" bIns="42203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TextBox 4"/>
                <p:cNvSpPr txBox="1"/>
                <p:nvPr/>
              </p:nvSpPr>
              <p:spPr>
                <a:xfrm>
                  <a:off x="4808984" y="1455167"/>
                  <a:ext cx="755762" cy="43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发送</a:t>
                  </a: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488504" y="1195611"/>
                <a:ext cx="3708400" cy="1970087"/>
                <a:chOff x="488504" y="1195611"/>
                <a:chExt cx="3708400" cy="1970087"/>
              </a:xfrm>
            </p:grpSpPr>
            <p:sp>
              <p:nvSpPr>
                <p:cNvPr id="13" name="Rectangle 5"/>
                <p:cNvSpPr>
                  <a:spLocks noChangeArrowheads="1"/>
                </p:cNvSpPr>
                <p:nvPr/>
              </p:nvSpPr>
              <p:spPr bwMode="auto">
                <a:xfrm>
                  <a:off x="539304" y="1195611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539304" y="2719611"/>
                  <a:ext cx="609600" cy="381000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</a:p>
              </p:txBody>
            </p:sp>
            <p:sp>
              <p:nvSpPr>
                <p:cNvPr id="15" name="Oval 7"/>
                <p:cNvSpPr>
                  <a:spLocks noChangeArrowheads="1"/>
                </p:cNvSpPr>
                <p:nvPr/>
              </p:nvSpPr>
              <p:spPr bwMode="auto">
                <a:xfrm>
                  <a:off x="1693417" y="2730723"/>
                  <a:ext cx="434975" cy="434975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E</a:t>
                  </a:r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844104" y="2262411"/>
                  <a:ext cx="0" cy="4572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8504" y="2273523"/>
                  <a:ext cx="375451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18" name="Line 10"/>
                <p:cNvSpPr>
                  <a:spLocks noChangeShapeType="1"/>
                </p:cNvSpPr>
                <p:nvPr/>
              </p:nvSpPr>
              <p:spPr bwMode="auto">
                <a:xfrm>
                  <a:off x="1148904" y="2948211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2063304" y="2948211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" name="Rectangle 12" descr="浅色竖线"/>
                <p:cNvSpPr>
                  <a:spLocks noChangeArrowheads="1"/>
                </p:cNvSpPr>
                <p:nvPr/>
              </p:nvSpPr>
              <p:spPr bwMode="auto">
                <a:xfrm>
                  <a:off x="2672904" y="2719611"/>
                  <a:ext cx="5334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" name="Rectangle 13"/>
                <p:cNvSpPr>
                  <a:spLocks noChangeArrowheads="1"/>
                </p:cNvSpPr>
                <p:nvPr/>
              </p:nvSpPr>
              <p:spPr bwMode="auto">
                <a:xfrm>
                  <a:off x="3587304" y="1195611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22" name="Rectangle 14" descr="浅色竖线"/>
                <p:cNvSpPr>
                  <a:spLocks noChangeArrowheads="1"/>
                </p:cNvSpPr>
                <p:nvPr/>
              </p:nvSpPr>
              <p:spPr bwMode="auto">
                <a:xfrm>
                  <a:off x="3587304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>
                  <a:off x="3206304" y="2948211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92104" y="26434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758505" y="1984598"/>
                  <a:ext cx="352874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26" name="Line 31"/>
                <p:cNvSpPr>
                  <a:spLocks noChangeShapeType="1"/>
                </p:cNvSpPr>
                <p:nvPr/>
              </p:nvSpPr>
              <p:spPr bwMode="auto">
                <a:xfrm>
                  <a:off x="1910904" y="24148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TextBox 69"/>
                <p:cNvSpPr txBox="1"/>
                <p:nvPr/>
              </p:nvSpPr>
              <p:spPr>
                <a:xfrm>
                  <a:off x="2539591" y="2380818"/>
                  <a:ext cx="711098" cy="407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MAC</a:t>
                  </a:r>
                  <a:endParaRPr lang="zh-CN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5" name="内容占位符 2"/>
          <p:cNvSpPr>
            <a:spLocks noGrp="1"/>
          </p:cNvSpPr>
          <p:nvPr>
            <p:ph idx="1"/>
          </p:nvPr>
        </p:nvSpPr>
        <p:spPr>
          <a:xfrm>
            <a:off x="413656" y="4018948"/>
            <a:ext cx="8370711" cy="1794023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 smtClean="0"/>
              <a:t>采用对称密码体制，实现消息认证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能够防伪造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不能防抵赖</a:t>
            </a:r>
            <a:endParaRPr lang="en-US" altLang="zh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397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</a:t>
            </a:r>
            <a:r>
              <a:rPr lang="zh-CN" altLang="zh-CN" dirty="0"/>
              <a:t>码</a:t>
            </a:r>
            <a:r>
              <a:rPr lang="en-US" altLang="zh-CN" dirty="0"/>
              <a:t> MAC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50927" y="1479962"/>
            <a:ext cx="8435018" cy="2310834"/>
            <a:chOff x="450927" y="4027220"/>
            <a:chExt cx="8435018" cy="2310834"/>
          </a:xfrm>
        </p:grpSpPr>
        <p:sp>
          <p:nvSpPr>
            <p:cNvPr id="46" name="Text Box 34"/>
            <p:cNvSpPr txBox="1">
              <a:spLocks noChangeArrowheads="1"/>
            </p:cNvSpPr>
            <p:nvPr/>
          </p:nvSpPr>
          <p:spPr bwMode="auto">
            <a:xfrm>
              <a:off x="1974922" y="5937944"/>
              <a:ext cx="60837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使用公开密钥加密体制认证消息（防伪造，防抵赖）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450927" y="4027220"/>
              <a:ext cx="8435018" cy="1903398"/>
              <a:chOff x="488504" y="4077072"/>
              <a:chExt cx="9137936" cy="2062014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6321152" y="4154711"/>
                <a:ext cx="3305288" cy="1984375"/>
                <a:chOff x="6321152" y="4154711"/>
                <a:chExt cx="3305288" cy="1984375"/>
              </a:xfrm>
            </p:grpSpPr>
            <p:sp>
              <p:nvSpPr>
                <p:cNvPr id="68" name="Rectangle 49"/>
                <p:cNvSpPr>
                  <a:spLocks noChangeArrowheads="1"/>
                </p:cNvSpPr>
                <p:nvPr/>
              </p:nvSpPr>
              <p:spPr bwMode="auto">
                <a:xfrm>
                  <a:off x="6321152" y="4154711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69" name="Rectangle 50" descr="浅色竖线"/>
                <p:cNvSpPr>
                  <a:spLocks noChangeArrowheads="1"/>
                </p:cNvSpPr>
                <p:nvPr/>
              </p:nvSpPr>
              <p:spPr bwMode="auto">
                <a:xfrm>
                  <a:off x="6321152" y="5221511"/>
                  <a:ext cx="6096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Oval 51"/>
                <p:cNvSpPr>
                  <a:spLocks noChangeArrowheads="1"/>
                </p:cNvSpPr>
                <p:nvPr/>
              </p:nvSpPr>
              <p:spPr bwMode="auto">
                <a:xfrm>
                  <a:off x="7384777" y="5675536"/>
                  <a:ext cx="463550" cy="46355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D</a:t>
                  </a:r>
                </a:p>
              </p:txBody>
            </p:sp>
            <p:sp>
              <p:nvSpPr>
                <p:cNvPr id="71" name="Rectangle 52"/>
                <p:cNvSpPr>
                  <a:spLocks noChangeArrowheads="1"/>
                </p:cNvSpPr>
                <p:nvPr/>
              </p:nvSpPr>
              <p:spPr bwMode="auto">
                <a:xfrm>
                  <a:off x="8378552" y="5678711"/>
                  <a:ext cx="609600" cy="381000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</a:p>
              </p:txBody>
            </p:sp>
            <p:sp>
              <p:nvSpPr>
                <p:cNvPr id="72" name="Line 53"/>
                <p:cNvSpPr>
                  <a:spLocks noChangeShapeType="1"/>
                </p:cNvSpPr>
                <p:nvPr/>
              </p:nvSpPr>
              <p:spPr bwMode="auto">
                <a:xfrm>
                  <a:off x="7768952" y="5907311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4"/>
                <p:cNvSpPr>
                  <a:spLocks noChangeShapeType="1"/>
                </p:cNvSpPr>
                <p:nvPr/>
              </p:nvSpPr>
              <p:spPr bwMode="auto">
                <a:xfrm>
                  <a:off x="6778352" y="5907311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6778352" y="56025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Rectangle 56"/>
                <p:cNvSpPr>
                  <a:spLocks noChangeArrowheads="1"/>
                </p:cNvSpPr>
                <p:nvPr/>
              </p:nvSpPr>
              <p:spPr bwMode="auto">
                <a:xfrm>
                  <a:off x="8378552" y="4459511"/>
                  <a:ext cx="609600" cy="381000"/>
                </a:xfrm>
                <a:prstGeom prst="rect">
                  <a:avLst/>
                </a:prstGeom>
                <a:solidFill>
                  <a:srgbClr val="00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  <a:endParaRPr kumimoji="1" lang="zh-CN" altLang="en-US" sz="2000" b="1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7540352" y="4242024"/>
                  <a:ext cx="375451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77" name="AutoShape 58"/>
                <p:cNvSpPr>
                  <a:spLocks/>
                </p:cNvSpPr>
                <p:nvPr/>
              </p:nvSpPr>
              <p:spPr bwMode="auto">
                <a:xfrm>
                  <a:off x="7006952" y="4154711"/>
                  <a:ext cx="304800" cy="1066800"/>
                </a:xfrm>
                <a:prstGeom prst="rightBrace">
                  <a:avLst>
                    <a:gd name="adj1" fmla="val 29167"/>
                    <a:gd name="adj2" fmla="val 50000"/>
                  </a:avLst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9"/>
                <p:cNvSpPr>
                  <a:spLocks noChangeShapeType="1"/>
                </p:cNvSpPr>
                <p:nvPr/>
              </p:nvSpPr>
              <p:spPr bwMode="auto">
                <a:xfrm>
                  <a:off x="7464152" y="4688111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AutoShape 60"/>
                <p:cNvSpPr>
                  <a:spLocks noChangeArrowheads="1"/>
                </p:cNvSpPr>
                <p:nvPr/>
              </p:nvSpPr>
              <p:spPr bwMode="auto">
                <a:xfrm>
                  <a:off x="8607152" y="4916711"/>
                  <a:ext cx="228600" cy="685800"/>
                </a:xfrm>
                <a:prstGeom prst="upDownArrow">
                  <a:avLst>
                    <a:gd name="adj1" fmla="val 50000"/>
                    <a:gd name="adj2" fmla="val 60000"/>
                  </a:avLst>
                </a:prstGeom>
                <a:solidFill>
                  <a:srgbClr val="FF66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7464152" y="4956399"/>
                  <a:ext cx="451861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  <a:r>
                    <a:rPr kumimoji="1" lang="en-US" altLang="zh-CN" sz="2000" b="1" kern="0" baseline="-2500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</p:txBody>
            </p:sp>
            <p:sp>
              <p:nvSpPr>
                <p:cNvPr id="81" name="Line 64"/>
                <p:cNvSpPr>
                  <a:spLocks noChangeShapeType="1"/>
                </p:cNvSpPr>
                <p:nvPr/>
              </p:nvSpPr>
              <p:spPr bwMode="auto">
                <a:xfrm>
                  <a:off x="7616552" y="53866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Rectangle 65"/>
                <p:cNvSpPr>
                  <a:spLocks noChangeArrowheads="1"/>
                </p:cNvSpPr>
                <p:nvPr/>
              </p:nvSpPr>
              <p:spPr bwMode="auto">
                <a:xfrm>
                  <a:off x="8870677" y="4964336"/>
                  <a:ext cx="755763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kumimoji="1" lang="zh-CN" altLang="en-US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比较</a:t>
                  </a: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488504" y="4077072"/>
                <a:ext cx="3708400" cy="1984375"/>
                <a:chOff x="488504" y="4077072"/>
                <a:chExt cx="3708400" cy="1984375"/>
              </a:xfrm>
            </p:grpSpPr>
            <p:sp>
              <p:nvSpPr>
                <p:cNvPr id="53" name="Rectangle 37"/>
                <p:cNvSpPr>
                  <a:spLocks noChangeArrowheads="1"/>
                </p:cNvSpPr>
                <p:nvPr/>
              </p:nvSpPr>
              <p:spPr bwMode="auto">
                <a:xfrm>
                  <a:off x="539304" y="4077072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54" name="Rectangle 38"/>
                <p:cNvSpPr>
                  <a:spLocks noChangeArrowheads="1"/>
                </p:cNvSpPr>
                <p:nvPr/>
              </p:nvSpPr>
              <p:spPr bwMode="auto">
                <a:xfrm>
                  <a:off x="539304" y="5601072"/>
                  <a:ext cx="609600" cy="381000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</a:p>
              </p:txBody>
            </p:sp>
            <p:sp>
              <p:nvSpPr>
                <p:cNvPr id="55" name="Oval 39"/>
                <p:cNvSpPr>
                  <a:spLocks noChangeArrowheads="1"/>
                </p:cNvSpPr>
                <p:nvPr/>
              </p:nvSpPr>
              <p:spPr bwMode="auto">
                <a:xfrm>
                  <a:off x="1679129" y="5597897"/>
                  <a:ext cx="463550" cy="46355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E</a:t>
                  </a:r>
                </a:p>
              </p:txBody>
            </p:sp>
            <p:sp>
              <p:nvSpPr>
                <p:cNvPr id="56" name="Line 40"/>
                <p:cNvSpPr>
                  <a:spLocks noChangeShapeType="1"/>
                </p:cNvSpPr>
                <p:nvPr/>
              </p:nvSpPr>
              <p:spPr bwMode="auto">
                <a:xfrm>
                  <a:off x="844104" y="5143872"/>
                  <a:ext cx="0" cy="4572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88504" y="5154985"/>
                  <a:ext cx="375451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58" name="Line 42"/>
                <p:cNvSpPr>
                  <a:spLocks noChangeShapeType="1"/>
                </p:cNvSpPr>
                <p:nvPr/>
              </p:nvSpPr>
              <p:spPr bwMode="auto">
                <a:xfrm>
                  <a:off x="1148904" y="5829672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43"/>
                <p:cNvSpPr>
                  <a:spLocks noChangeShapeType="1"/>
                </p:cNvSpPr>
                <p:nvPr/>
              </p:nvSpPr>
              <p:spPr bwMode="auto">
                <a:xfrm>
                  <a:off x="2063304" y="5829672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Rectangle 44" descr="浅色竖线"/>
                <p:cNvSpPr>
                  <a:spLocks noChangeArrowheads="1"/>
                </p:cNvSpPr>
                <p:nvPr/>
              </p:nvSpPr>
              <p:spPr bwMode="auto">
                <a:xfrm>
                  <a:off x="2672904" y="5601072"/>
                  <a:ext cx="5334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Rectangle 45"/>
                <p:cNvSpPr>
                  <a:spLocks noChangeArrowheads="1"/>
                </p:cNvSpPr>
                <p:nvPr/>
              </p:nvSpPr>
              <p:spPr bwMode="auto">
                <a:xfrm>
                  <a:off x="3587304" y="4077072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62" name="Rectangle 46" descr="浅色竖线"/>
                <p:cNvSpPr>
                  <a:spLocks noChangeArrowheads="1"/>
                </p:cNvSpPr>
                <p:nvPr/>
              </p:nvSpPr>
              <p:spPr bwMode="auto">
                <a:xfrm>
                  <a:off x="3587304" y="5143872"/>
                  <a:ext cx="6096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7"/>
                <p:cNvSpPr>
                  <a:spLocks noChangeShapeType="1"/>
                </p:cNvSpPr>
                <p:nvPr/>
              </p:nvSpPr>
              <p:spPr bwMode="auto">
                <a:xfrm>
                  <a:off x="3206304" y="5829672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892104" y="5524872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758504" y="4878760"/>
                  <a:ext cx="439703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  <a:r>
                    <a:rPr kumimoji="1" lang="en-US" altLang="zh-CN" sz="2000" b="1" kern="0" baseline="-2500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</p:txBody>
            </p:sp>
            <p:sp>
              <p:nvSpPr>
                <p:cNvPr id="66" name="Line 62"/>
                <p:cNvSpPr>
                  <a:spLocks noChangeShapeType="1"/>
                </p:cNvSpPr>
                <p:nvPr/>
              </p:nvSpPr>
              <p:spPr bwMode="auto">
                <a:xfrm>
                  <a:off x="1910904" y="5308972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TextBox 72"/>
                <p:cNvSpPr txBox="1"/>
                <p:nvPr/>
              </p:nvSpPr>
              <p:spPr>
                <a:xfrm>
                  <a:off x="2539591" y="5208492"/>
                  <a:ext cx="711098" cy="407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MAC</a:t>
                  </a:r>
                  <a:endParaRPr lang="zh-CN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41155" y="4394573"/>
                <a:ext cx="1319957" cy="760412"/>
                <a:chOff x="4641155" y="1455167"/>
                <a:chExt cx="1319957" cy="760412"/>
              </a:xfrm>
            </p:grpSpPr>
            <p:sp>
              <p:nvSpPr>
                <p:cNvPr id="51" name="右箭头 50"/>
                <p:cNvSpPr/>
                <p:nvPr/>
              </p:nvSpPr>
              <p:spPr bwMode="auto">
                <a:xfrm>
                  <a:off x="4641155" y="1744885"/>
                  <a:ext cx="1319957" cy="470694"/>
                </a:xfrm>
                <a:prstGeom prst="right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84406" tIns="42203" rIns="84406" bIns="42203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TextBox 78"/>
                <p:cNvSpPr txBox="1"/>
                <p:nvPr/>
              </p:nvSpPr>
              <p:spPr>
                <a:xfrm>
                  <a:off x="4808984" y="1455167"/>
                  <a:ext cx="755762" cy="43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发送</a:t>
                  </a:r>
                </a:p>
              </p:txBody>
            </p:sp>
          </p:grpSp>
        </p:grpSp>
      </p:grpSp>
      <p:sp>
        <p:nvSpPr>
          <p:cNvPr id="3" name="矩形 2"/>
          <p:cNvSpPr/>
          <p:nvPr/>
        </p:nvSpPr>
        <p:spPr>
          <a:xfrm>
            <a:off x="1406233" y="2142506"/>
            <a:ext cx="694482" cy="474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SK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3" name="圆角矩形标注 82"/>
          <p:cNvSpPr/>
          <p:nvPr/>
        </p:nvSpPr>
        <p:spPr>
          <a:xfrm>
            <a:off x="127918" y="3869789"/>
            <a:ext cx="5663495" cy="1399253"/>
          </a:xfrm>
          <a:prstGeom prst="wedgeRoundRectCallout">
            <a:avLst>
              <a:gd name="adj1" fmla="val -38254"/>
              <a:gd name="adj2" fmla="val -94486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不需要对整个消息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进行加密，仅对其散列值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MD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进行加密</a:t>
            </a:r>
          </a:p>
          <a:p>
            <a:pPr marL="64575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MD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的长度通常都远小于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的长度，因此这种加密不会消耗很多计算资源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664048" y="2334087"/>
            <a:ext cx="694482" cy="386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PK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内容占位符 2"/>
          <p:cNvSpPr>
            <a:spLocks noGrp="1"/>
          </p:cNvSpPr>
          <p:nvPr>
            <p:ph idx="1"/>
          </p:nvPr>
        </p:nvSpPr>
        <p:spPr>
          <a:xfrm>
            <a:off x="413656" y="5466750"/>
            <a:ext cx="8370711" cy="116264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1800" dirty="0" smtClean="0"/>
              <a:t>采用对称密码体制，实现消息认证</a:t>
            </a:r>
            <a:endParaRPr lang="en-US" altLang="zh-CN" sz="18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能够防伪造</a:t>
            </a:r>
            <a:endParaRPr lang="en-US" altLang="zh-CN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能够防抵赖</a:t>
            </a:r>
            <a:endParaRPr lang="en-US" altLang="zh-CN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33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42" name="Rectangle 2"/>
          <p:cNvSpPr>
            <a:spLocks noChangeArrowheads="1"/>
          </p:cNvSpPr>
          <p:nvPr/>
        </p:nvSpPr>
        <p:spPr bwMode="auto">
          <a:xfrm>
            <a:off x="2391508" y="2233246"/>
            <a:ext cx="1125415" cy="4923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消息摘要</a:t>
            </a:r>
            <a:endParaRPr kumimoji="1" lang="zh-CN" altLang="en-US" sz="2215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3" name="Rectangle 3"/>
          <p:cNvSpPr>
            <a:spLocks noChangeArrowheads="1"/>
          </p:cNvSpPr>
          <p:nvPr/>
        </p:nvSpPr>
        <p:spPr bwMode="auto">
          <a:xfrm>
            <a:off x="914400" y="3499338"/>
            <a:ext cx="2391508" cy="56270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15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对原文的数字签名</a:t>
            </a:r>
            <a:endParaRPr kumimoji="1" lang="en-US" altLang="zh-CN" sz="2215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15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kumimoji="1" lang="en-US" altLang="zh-CN" sz="2215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MAC</a:t>
            </a:r>
            <a:r>
              <a:rPr kumimoji="1" lang="zh-CN" altLang="en-US" sz="2215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endParaRPr kumimoji="1" lang="zh-CN" altLang="en-US" sz="2215" dirty="0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4" name="Line 4"/>
          <p:cNvSpPr>
            <a:spLocks noChangeShapeType="1"/>
          </p:cNvSpPr>
          <p:nvPr/>
        </p:nvSpPr>
        <p:spPr bwMode="auto">
          <a:xfrm>
            <a:off x="2954215" y="967154"/>
            <a:ext cx="0" cy="1266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5" name="Line 5"/>
          <p:cNvSpPr>
            <a:spLocks noChangeShapeType="1"/>
          </p:cNvSpPr>
          <p:nvPr/>
        </p:nvSpPr>
        <p:spPr bwMode="auto">
          <a:xfrm flipH="1">
            <a:off x="2180492" y="2725615"/>
            <a:ext cx="703385" cy="7737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6" name="Line 6"/>
          <p:cNvSpPr>
            <a:spLocks noChangeShapeType="1"/>
          </p:cNvSpPr>
          <p:nvPr/>
        </p:nvSpPr>
        <p:spPr bwMode="auto">
          <a:xfrm>
            <a:off x="2180492" y="4062046"/>
            <a:ext cx="0" cy="5627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7" name="Line 7"/>
          <p:cNvSpPr>
            <a:spLocks noChangeShapeType="1"/>
          </p:cNvSpPr>
          <p:nvPr/>
        </p:nvSpPr>
        <p:spPr bwMode="auto">
          <a:xfrm>
            <a:off x="2180493" y="4624754"/>
            <a:ext cx="3727938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8" name="Rectangle 8"/>
          <p:cNvSpPr>
            <a:spLocks noChangeArrowheads="1"/>
          </p:cNvSpPr>
          <p:nvPr/>
        </p:nvSpPr>
        <p:spPr bwMode="auto">
          <a:xfrm>
            <a:off x="5556739" y="3569677"/>
            <a:ext cx="2180492" cy="6330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从数字签名解开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的消息摘要</a:t>
            </a:r>
          </a:p>
        </p:txBody>
      </p:sp>
      <p:sp>
        <p:nvSpPr>
          <p:cNvPr id="2467849" name="Line 9"/>
          <p:cNvSpPr>
            <a:spLocks noChangeShapeType="1"/>
          </p:cNvSpPr>
          <p:nvPr/>
        </p:nvSpPr>
        <p:spPr bwMode="auto">
          <a:xfrm flipH="1" flipV="1">
            <a:off x="6682154" y="4202723"/>
            <a:ext cx="703385" cy="4220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0" name="Rectangle 10"/>
          <p:cNvSpPr>
            <a:spLocks noChangeArrowheads="1"/>
          </p:cNvSpPr>
          <p:nvPr/>
        </p:nvSpPr>
        <p:spPr bwMode="auto">
          <a:xfrm>
            <a:off x="6119446" y="2233246"/>
            <a:ext cx="1125415" cy="492369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消息摘要</a:t>
            </a:r>
            <a:endParaRPr kumimoji="1" lang="zh-CN" altLang="en-US" sz="2215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1" name="Text Box 11"/>
          <p:cNvSpPr txBox="1">
            <a:spLocks noChangeArrowheads="1"/>
          </p:cNvSpPr>
          <p:nvPr/>
        </p:nvSpPr>
        <p:spPr bwMode="auto">
          <a:xfrm>
            <a:off x="914400" y="1037493"/>
            <a:ext cx="1406769" cy="433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散列算法</a:t>
            </a:r>
          </a:p>
        </p:txBody>
      </p:sp>
      <p:sp>
        <p:nvSpPr>
          <p:cNvPr id="2467852" name="Text Box 12"/>
          <p:cNvSpPr txBox="1">
            <a:spLocks noChangeArrowheads="1"/>
          </p:cNvSpPr>
          <p:nvPr/>
        </p:nvSpPr>
        <p:spPr bwMode="auto">
          <a:xfrm>
            <a:off x="351692" y="1811216"/>
            <a:ext cx="1709864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发送者私钥</a:t>
            </a:r>
          </a:p>
        </p:txBody>
      </p:sp>
      <p:sp>
        <p:nvSpPr>
          <p:cNvPr id="2467853" name="Text Box 13"/>
          <p:cNvSpPr txBox="1">
            <a:spLocks noChangeArrowheads="1"/>
          </p:cNvSpPr>
          <p:nvPr/>
        </p:nvSpPr>
        <p:spPr bwMode="auto">
          <a:xfrm>
            <a:off x="5636029" y="4695092"/>
            <a:ext cx="167917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发送者公钥</a:t>
            </a:r>
          </a:p>
        </p:txBody>
      </p:sp>
      <p:sp>
        <p:nvSpPr>
          <p:cNvPr id="2467854" name="Line 14"/>
          <p:cNvSpPr>
            <a:spLocks noChangeShapeType="1"/>
          </p:cNvSpPr>
          <p:nvPr/>
        </p:nvSpPr>
        <p:spPr bwMode="auto">
          <a:xfrm flipH="1">
            <a:off x="6611815" y="2725616"/>
            <a:ext cx="0" cy="35169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5" name="Line 15"/>
          <p:cNvSpPr>
            <a:spLocks noChangeShapeType="1"/>
          </p:cNvSpPr>
          <p:nvPr/>
        </p:nvSpPr>
        <p:spPr bwMode="auto">
          <a:xfrm flipH="1" flipV="1">
            <a:off x="6611815" y="3288323"/>
            <a:ext cx="0" cy="2813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6" name="Oval 16"/>
          <p:cNvSpPr>
            <a:spLocks noChangeArrowheads="1"/>
          </p:cNvSpPr>
          <p:nvPr/>
        </p:nvSpPr>
        <p:spPr bwMode="auto">
          <a:xfrm>
            <a:off x="6471138" y="3077308"/>
            <a:ext cx="281354" cy="211015"/>
          </a:xfrm>
          <a:prstGeom prst="ellipse">
            <a:avLst/>
          </a:prstGeom>
          <a:solidFill>
            <a:srgbClr val="CC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7" name="Text Box 17"/>
          <p:cNvSpPr txBox="1">
            <a:spLocks noChangeArrowheads="1"/>
          </p:cNvSpPr>
          <p:nvPr/>
        </p:nvSpPr>
        <p:spPr bwMode="auto">
          <a:xfrm>
            <a:off x="6822831" y="3006969"/>
            <a:ext cx="1125415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相等</a:t>
            </a:r>
            <a:r>
              <a:rPr kumimoji="1" lang="en-US" altLang="zh-CN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2467858" name="Line 18"/>
          <p:cNvSpPr>
            <a:spLocks noChangeShapeType="1"/>
          </p:cNvSpPr>
          <p:nvPr/>
        </p:nvSpPr>
        <p:spPr bwMode="auto">
          <a:xfrm>
            <a:off x="4783015" y="404446"/>
            <a:ext cx="0" cy="5134708"/>
          </a:xfrm>
          <a:prstGeom prst="line">
            <a:avLst/>
          </a:prstGeom>
          <a:noFill/>
          <a:ln w="38100">
            <a:solidFill>
              <a:srgbClr val="CC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9" name="Line 19"/>
          <p:cNvSpPr>
            <a:spLocks noChangeShapeType="1"/>
          </p:cNvSpPr>
          <p:nvPr/>
        </p:nvSpPr>
        <p:spPr bwMode="auto">
          <a:xfrm>
            <a:off x="3165231" y="756138"/>
            <a:ext cx="3165231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60" name="Line 20"/>
          <p:cNvSpPr>
            <a:spLocks noChangeShapeType="1"/>
          </p:cNvSpPr>
          <p:nvPr/>
        </p:nvSpPr>
        <p:spPr bwMode="auto">
          <a:xfrm>
            <a:off x="1899139" y="1529861"/>
            <a:ext cx="984738" cy="7033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467861" name="Group 21"/>
          <p:cNvGrpSpPr>
            <a:grpSpLocks/>
          </p:cNvGrpSpPr>
          <p:nvPr/>
        </p:nvGrpSpPr>
        <p:grpSpPr bwMode="auto">
          <a:xfrm rot="15827">
            <a:off x="844062" y="2162908"/>
            <a:ext cx="492369" cy="1055077"/>
            <a:chOff x="576" y="2256"/>
            <a:chExt cx="336" cy="720"/>
          </a:xfrm>
        </p:grpSpPr>
        <p:sp>
          <p:nvSpPr>
            <p:cNvPr id="2467862" name="Oval 22"/>
            <p:cNvSpPr>
              <a:spLocks noChangeArrowheads="1"/>
            </p:cNvSpPr>
            <p:nvPr/>
          </p:nvSpPr>
          <p:spPr bwMode="auto">
            <a:xfrm>
              <a:off x="576" y="2256"/>
              <a:ext cx="336" cy="2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63" name="Rectangle 23"/>
            <p:cNvSpPr>
              <a:spLocks noChangeArrowheads="1"/>
            </p:cNvSpPr>
            <p:nvPr/>
          </p:nvSpPr>
          <p:spPr bwMode="auto">
            <a:xfrm>
              <a:off x="768" y="2448"/>
              <a:ext cx="48" cy="5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64" name="Rectangle 24"/>
            <p:cNvSpPr>
              <a:spLocks noChangeArrowheads="1"/>
            </p:cNvSpPr>
            <p:nvPr/>
          </p:nvSpPr>
          <p:spPr bwMode="auto">
            <a:xfrm>
              <a:off x="720" y="2496"/>
              <a:ext cx="48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65" name="Rectangle 25"/>
            <p:cNvSpPr>
              <a:spLocks noChangeArrowheads="1"/>
            </p:cNvSpPr>
            <p:nvPr/>
          </p:nvSpPr>
          <p:spPr bwMode="auto">
            <a:xfrm>
              <a:off x="720" y="2688"/>
              <a:ext cx="48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66" name="Rectangle 26"/>
            <p:cNvSpPr>
              <a:spLocks noChangeArrowheads="1"/>
            </p:cNvSpPr>
            <p:nvPr/>
          </p:nvSpPr>
          <p:spPr bwMode="auto">
            <a:xfrm>
              <a:off x="720" y="2784"/>
              <a:ext cx="48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67" name="Rectangle 27"/>
            <p:cNvSpPr>
              <a:spLocks noChangeArrowheads="1"/>
            </p:cNvSpPr>
            <p:nvPr/>
          </p:nvSpPr>
          <p:spPr bwMode="auto">
            <a:xfrm>
              <a:off x="720" y="2880"/>
              <a:ext cx="48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467868" name="Line 28"/>
          <p:cNvSpPr>
            <a:spLocks noChangeShapeType="1"/>
          </p:cNvSpPr>
          <p:nvPr/>
        </p:nvSpPr>
        <p:spPr bwMode="auto">
          <a:xfrm>
            <a:off x="1266092" y="2795954"/>
            <a:ext cx="844062" cy="7033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69" name="Line 29"/>
          <p:cNvSpPr>
            <a:spLocks noChangeShapeType="1"/>
          </p:cNvSpPr>
          <p:nvPr/>
        </p:nvSpPr>
        <p:spPr bwMode="auto">
          <a:xfrm flipV="1">
            <a:off x="5908431" y="4202723"/>
            <a:ext cx="633046" cy="4220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467870" name="Group 30"/>
          <p:cNvGrpSpPr>
            <a:grpSpLocks/>
          </p:cNvGrpSpPr>
          <p:nvPr/>
        </p:nvGrpSpPr>
        <p:grpSpPr bwMode="auto">
          <a:xfrm>
            <a:off x="7244861" y="4695092"/>
            <a:ext cx="1195754" cy="633046"/>
            <a:chOff x="336" y="1392"/>
            <a:chExt cx="816" cy="432"/>
          </a:xfrm>
        </p:grpSpPr>
        <p:sp>
          <p:nvSpPr>
            <p:cNvPr id="2467871" name="Rectangle 31"/>
            <p:cNvSpPr>
              <a:spLocks noChangeArrowheads="1"/>
            </p:cNvSpPr>
            <p:nvPr/>
          </p:nvSpPr>
          <p:spPr bwMode="auto">
            <a:xfrm>
              <a:off x="336" y="1392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72" name="Line 32"/>
            <p:cNvSpPr>
              <a:spLocks noChangeShapeType="1"/>
            </p:cNvSpPr>
            <p:nvPr/>
          </p:nvSpPr>
          <p:spPr bwMode="auto">
            <a:xfrm>
              <a:off x="336" y="144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73" name="Line 33"/>
            <p:cNvSpPr>
              <a:spLocks noChangeShapeType="1"/>
            </p:cNvSpPr>
            <p:nvPr/>
          </p:nvSpPr>
          <p:spPr bwMode="auto">
            <a:xfrm flipH="1">
              <a:off x="816" y="144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74" name="Line 34"/>
            <p:cNvSpPr>
              <a:spLocks noChangeShapeType="1"/>
            </p:cNvSpPr>
            <p:nvPr/>
          </p:nvSpPr>
          <p:spPr bwMode="auto">
            <a:xfrm>
              <a:off x="720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75" name="Line 35"/>
            <p:cNvSpPr>
              <a:spLocks noChangeShapeType="1"/>
            </p:cNvSpPr>
            <p:nvPr/>
          </p:nvSpPr>
          <p:spPr bwMode="auto">
            <a:xfrm flipV="1">
              <a:off x="336" y="158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76" name="Line 36"/>
            <p:cNvSpPr>
              <a:spLocks noChangeShapeType="1"/>
            </p:cNvSpPr>
            <p:nvPr/>
          </p:nvSpPr>
          <p:spPr bwMode="auto">
            <a:xfrm>
              <a:off x="912" y="158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467877" name="Text Box 37"/>
          <p:cNvSpPr txBox="1">
            <a:spLocks noChangeArrowheads="1"/>
          </p:cNvSpPr>
          <p:nvPr/>
        </p:nvSpPr>
        <p:spPr bwMode="auto">
          <a:xfrm>
            <a:off x="7174523" y="1037493"/>
            <a:ext cx="1406769" cy="433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散列算法</a:t>
            </a:r>
          </a:p>
        </p:txBody>
      </p:sp>
      <p:sp>
        <p:nvSpPr>
          <p:cNvPr id="2467878" name="Line 38"/>
          <p:cNvSpPr>
            <a:spLocks noChangeShapeType="1"/>
          </p:cNvSpPr>
          <p:nvPr/>
        </p:nvSpPr>
        <p:spPr bwMode="auto">
          <a:xfrm>
            <a:off x="6611815" y="1037492"/>
            <a:ext cx="0" cy="11957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79" name="Line 39"/>
          <p:cNvSpPr>
            <a:spLocks noChangeShapeType="1"/>
          </p:cNvSpPr>
          <p:nvPr/>
        </p:nvSpPr>
        <p:spPr bwMode="auto">
          <a:xfrm flipH="1">
            <a:off x="6611816" y="1459523"/>
            <a:ext cx="1266092" cy="7737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80" name="Text Box 40"/>
          <p:cNvSpPr txBox="1">
            <a:spLocks noChangeArrowheads="1"/>
          </p:cNvSpPr>
          <p:nvPr/>
        </p:nvSpPr>
        <p:spPr bwMode="auto">
          <a:xfrm>
            <a:off x="2954215" y="5539154"/>
            <a:ext cx="267286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签名和验证过程</a:t>
            </a:r>
          </a:p>
        </p:txBody>
      </p:sp>
      <p:sp>
        <p:nvSpPr>
          <p:cNvPr id="2467881" name="AutoShape 41"/>
          <p:cNvSpPr>
            <a:spLocks noChangeArrowheads="1"/>
          </p:cNvSpPr>
          <p:nvPr/>
        </p:nvSpPr>
        <p:spPr bwMode="auto">
          <a:xfrm>
            <a:off x="2672862" y="404446"/>
            <a:ext cx="492369" cy="56270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原文</a:t>
            </a:r>
            <a:endParaRPr kumimoji="1" lang="zh-CN" altLang="en-US" sz="2215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82" name="AutoShape 42"/>
          <p:cNvSpPr>
            <a:spLocks noChangeArrowheads="1"/>
          </p:cNvSpPr>
          <p:nvPr/>
        </p:nvSpPr>
        <p:spPr bwMode="auto">
          <a:xfrm>
            <a:off x="6400800" y="404446"/>
            <a:ext cx="492369" cy="56270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原文</a:t>
            </a:r>
            <a:endParaRPr kumimoji="1" lang="zh-CN" altLang="en-US" sz="2215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29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67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6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67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67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6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46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6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6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67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67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46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46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6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6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6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46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500"/>
                                        <p:tgtEl>
                                          <p:spTgt spid="246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246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246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500"/>
                                        <p:tgtEl>
                                          <p:spTgt spid="246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9" dur="500"/>
                                        <p:tgtEl>
                                          <p:spTgt spid="246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42" grpId="0" animBg="1" autoUpdateAnimBg="0"/>
      <p:bldP spid="2467843" grpId="0" animBg="1" autoUpdateAnimBg="0"/>
      <p:bldP spid="2467845" grpId="0" animBg="1"/>
      <p:bldP spid="2467848" grpId="0" animBg="1" autoUpdateAnimBg="0"/>
      <p:bldP spid="2467850" grpId="0" animBg="1" autoUpdateAnimBg="0"/>
      <p:bldP spid="2467851" grpId="0" animBg="1" autoUpdateAnimBg="0"/>
      <p:bldP spid="2467857" grpId="0" autoUpdateAnimBg="0"/>
      <p:bldP spid="2467868" grpId="0" animBg="1"/>
      <p:bldP spid="2467877" grpId="0" animBg="1" autoUpdateAnimBg="0"/>
      <p:bldP spid="2467881" grpId="0" animBg="1" autoUpdateAnimBg="0"/>
      <p:bldP spid="2467882" grpId="0" animBg="1" autoUpdateAnimBg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实体认证：即端点认证，对通信对端进行认证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在系统接入的全部持续时间内，对和自己通信对端实体只需验证一次</a:t>
            </a:r>
            <a:endParaRPr lang="en-US" altLang="zh-CN" sz="18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区别于消息认证</a:t>
            </a:r>
            <a:endParaRPr lang="en-US" altLang="zh-CN" sz="18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每一个收到的消息都要通过认证确定消息的完整性及发送者</a:t>
            </a:r>
            <a:endParaRPr lang="zh-CN" altLang="en-US" sz="8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74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/>
              <a:t>利用对称密钥</a:t>
            </a:r>
            <a:r>
              <a:rPr lang="zh-CN" altLang="en-US" sz="2000" dirty="0"/>
              <a:t>实现最简单的实体认证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A </a:t>
            </a:r>
            <a:r>
              <a:rPr lang="zh-CN" altLang="en-US" sz="1600" dirty="0"/>
              <a:t>发送给 </a:t>
            </a:r>
            <a:r>
              <a:rPr lang="en-US" altLang="zh-CN" sz="1600" dirty="0"/>
              <a:t>B </a:t>
            </a:r>
            <a:r>
              <a:rPr lang="zh-CN" altLang="en-US" sz="1600" dirty="0"/>
              <a:t>的消息被加密，使用对称密钥 </a:t>
            </a:r>
            <a:r>
              <a:rPr lang="en-US" altLang="zh-CN" sz="1600" dirty="0"/>
              <a:t>K</a:t>
            </a:r>
            <a:r>
              <a:rPr lang="en-US" altLang="zh-CN" sz="1600" baseline="-25000" dirty="0"/>
              <a:t>AB 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B </a:t>
            </a:r>
            <a:r>
              <a:rPr lang="zh-CN" altLang="en-US" sz="1600" dirty="0"/>
              <a:t>用共享对称密钥 </a:t>
            </a:r>
            <a:r>
              <a:rPr lang="en-US" altLang="zh-CN" sz="1600" dirty="0"/>
              <a:t>K</a:t>
            </a:r>
            <a:r>
              <a:rPr lang="en-US" altLang="zh-CN" sz="1600" baseline="-25000" dirty="0"/>
              <a:t>AB </a:t>
            </a:r>
            <a:r>
              <a:rPr lang="zh-CN" altLang="en-US" sz="1600" dirty="0"/>
              <a:t>进行解密，鉴别 </a:t>
            </a:r>
            <a:r>
              <a:rPr lang="en-US" altLang="zh-CN" sz="1600" dirty="0"/>
              <a:t>A </a:t>
            </a:r>
            <a:r>
              <a:rPr lang="zh-CN" altLang="en-US" sz="1600" dirty="0"/>
              <a:t>的身份，因为该密钥只有 </a:t>
            </a:r>
            <a:r>
              <a:rPr lang="en-US" altLang="zh-CN" sz="1600" dirty="0"/>
              <a:t>A </a:t>
            </a:r>
            <a:r>
              <a:rPr lang="zh-CN" altLang="en-US" sz="1600" dirty="0"/>
              <a:t>和 </a:t>
            </a:r>
            <a:r>
              <a:rPr lang="en-US" altLang="zh-CN" sz="1600" dirty="0"/>
              <a:t>B </a:t>
            </a:r>
            <a:r>
              <a:rPr lang="zh-CN" altLang="en-US" sz="1600" dirty="0"/>
              <a:t>知道</a:t>
            </a:r>
            <a:endParaRPr lang="en-US" altLang="zh-CN" sz="1600" dirty="0"/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重放攻击</a:t>
            </a:r>
            <a:r>
              <a:rPr lang="en-US" altLang="zh-CN" sz="2000" dirty="0"/>
              <a:t>(replay attack)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入侵者 </a:t>
            </a:r>
            <a:r>
              <a:rPr lang="en-US" altLang="zh-CN" sz="1600" dirty="0"/>
              <a:t>C </a:t>
            </a:r>
            <a:r>
              <a:rPr lang="zh-CN" altLang="en-US" sz="1600" dirty="0"/>
              <a:t>可从网络上截获 </a:t>
            </a:r>
            <a:r>
              <a:rPr lang="en-US" altLang="zh-CN" sz="1600" dirty="0"/>
              <a:t>A </a:t>
            </a:r>
            <a:r>
              <a:rPr lang="zh-CN" altLang="en-US" sz="1600" dirty="0"/>
              <a:t>发给 </a:t>
            </a:r>
            <a:r>
              <a:rPr lang="en-US" altLang="zh-CN" sz="1600" dirty="0"/>
              <a:t>B </a:t>
            </a:r>
            <a:r>
              <a:rPr lang="zh-CN" altLang="en-US" sz="1600" dirty="0"/>
              <a:t>的消息，</a:t>
            </a:r>
            <a:r>
              <a:rPr lang="en-US" altLang="zh-CN" sz="1600" dirty="0"/>
              <a:t>C </a:t>
            </a:r>
            <a:r>
              <a:rPr lang="zh-CN" altLang="en-US" sz="1600" dirty="0"/>
              <a:t>不需破译该消息，直接把截获的加密消息发送给 </a:t>
            </a:r>
            <a:r>
              <a:rPr lang="en-US" altLang="zh-CN" sz="1600" dirty="0"/>
              <a:t>B</a:t>
            </a:r>
            <a:r>
              <a:rPr lang="zh-CN" altLang="en-US" sz="1600" dirty="0"/>
              <a:t>，使 </a:t>
            </a:r>
            <a:r>
              <a:rPr lang="en-US" altLang="zh-CN" sz="1600" dirty="0"/>
              <a:t>B </a:t>
            </a:r>
            <a:r>
              <a:rPr lang="zh-CN" altLang="en-US" sz="1600" dirty="0"/>
              <a:t>误认为 </a:t>
            </a:r>
            <a:r>
              <a:rPr lang="en-US" altLang="zh-CN" sz="1600" dirty="0"/>
              <a:t>C </a:t>
            </a:r>
            <a:r>
              <a:rPr lang="zh-CN" altLang="en-US" sz="1600" dirty="0"/>
              <a:t>就是 </a:t>
            </a:r>
            <a:r>
              <a:rPr lang="en-US" altLang="zh-CN" sz="1600" dirty="0"/>
              <a:t>A</a:t>
            </a:r>
            <a:r>
              <a:rPr lang="zh-CN" altLang="en-US" sz="1600" dirty="0"/>
              <a:t>；随后 </a:t>
            </a:r>
            <a:r>
              <a:rPr lang="en-US" altLang="zh-CN" sz="1600" dirty="0"/>
              <a:t>B </a:t>
            </a:r>
            <a:r>
              <a:rPr lang="zh-CN" altLang="en-US" sz="1600" dirty="0"/>
              <a:t>向伪装成 </a:t>
            </a:r>
            <a:r>
              <a:rPr lang="en-US" altLang="zh-CN" sz="1600" dirty="0"/>
              <a:t>A </a:t>
            </a:r>
            <a:r>
              <a:rPr lang="zh-CN" altLang="en-US" sz="1600" dirty="0"/>
              <a:t>的 </a:t>
            </a:r>
            <a:r>
              <a:rPr lang="en-US" altLang="zh-CN" sz="1600" dirty="0"/>
              <a:t>C </a:t>
            </a:r>
            <a:r>
              <a:rPr lang="zh-CN" altLang="en-US" sz="1600" dirty="0"/>
              <a:t>发送应发给 </a:t>
            </a:r>
            <a:r>
              <a:rPr lang="en-US" altLang="zh-CN" sz="1600" dirty="0"/>
              <a:t>A </a:t>
            </a:r>
            <a:r>
              <a:rPr lang="zh-CN" altLang="en-US" sz="1600" dirty="0"/>
              <a:t>的消息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C </a:t>
            </a:r>
            <a:r>
              <a:rPr lang="zh-CN" altLang="en-US" sz="1600" dirty="0"/>
              <a:t>甚至还可以截获 </a:t>
            </a:r>
            <a:r>
              <a:rPr lang="en-US" altLang="zh-CN" sz="1600" dirty="0"/>
              <a:t>A </a:t>
            </a:r>
            <a:r>
              <a:rPr lang="zh-CN" altLang="en-US" sz="1600" dirty="0"/>
              <a:t>的 </a:t>
            </a:r>
            <a:r>
              <a:rPr lang="en-US" altLang="zh-CN" sz="1600" dirty="0"/>
              <a:t>IP </a:t>
            </a:r>
            <a:r>
              <a:rPr lang="zh-CN" altLang="en-US" sz="1600"/>
              <a:t>地址，然后自己冒充</a:t>
            </a:r>
            <a:r>
              <a:rPr lang="en-US" altLang="zh-CN" sz="1600"/>
              <a:t>A</a:t>
            </a:r>
            <a:r>
              <a:rPr lang="zh-CN" altLang="en-US" sz="1600"/>
              <a:t>的</a:t>
            </a:r>
            <a:r>
              <a:rPr lang="en-US" altLang="zh-CN" sz="1600"/>
              <a:t>IP</a:t>
            </a:r>
            <a:r>
              <a:rPr lang="zh-CN" altLang="en-US" sz="1600"/>
              <a:t>地址发送截获的消息 </a:t>
            </a:r>
            <a:r>
              <a:rPr lang="en-US" altLang="zh-CN" sz="1600" dirty="0"/>
              <a:t>(</a:t>
            </a:r>
            <a:r>
              <a:rPr lang="zh-CN" altLang="en-US" sz="1600" dirty="0"/>
              <a:t>即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IP 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欺骗</a:t>
            </a:r>
            <a:r>
              <a:rPr lang="en-US" altLang="zh-CN" sz="1600" dirty="0"/>
              <a:t>)</a:t>
            </a:r>
            <a:r>
              <a:rPr lang="zh-CN" altLang="en-US" sz="1600" dirty="0"/>
              <a:t>，使 </a:t>
            </a:r>
            <a:r>
              <a:rPr lang="en-US" altLang="zh-CN" sz="1600" dirty="0"/>
              <a:t>B </a:t>
            </a:r>
            <a:r>
              <a:rPr lang="zh-CN" altLang="en-US" sz="1600" dirty="0"/>
              <a:t>更加容易受骗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5151" y="4946572"/>
            <a:ext cx="7133697" cy="1395469"/>
            <a:chOff x="128464" y="3571527"/>
            <a:chExt cx="9176515" cy="195128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850777" y="5044729"/>
              <a:ext cx="7615818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28464" y="3620740"/>
              <a:ext cx="458187" cy="578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412230" y="3571527"/>
              <a:ext cx="935567" cy="939800"/>
              <a:chOff x="921" y="2412"/>
              <a:chExt cx="284" cy="265"/>
            </a:xfrm>
          </p:grpSpPr>
          <p:grpSp>
            <p:nvGrpSpPr>
              <p:cNvPr id="44" name="Group 8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58" name="Freeform 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Freeform 1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Freeform 1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Freeform 1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Rectangle 13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Rectangle 14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Rectangle 15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66" name="Group 17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67" name="Freeform 1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8" name="Freeform 1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45" name="Group 21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46" name="Freeform 2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Freeform 2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2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2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Rectangle 26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Rectangle 27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Rectangle 28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54" name="Group 30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55" name="Freeform 3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6" name="Freeform 3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8863289" y="3620740"/>
              <a:ext cx="441690" cy="578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8011988" y="3571527"/>
              <a:ext cx="935567" cy="939800"/>
              <a:chOff x="921" y="2412"/>
              <a:chExt cx="284" cy="265"/>
            </a:xfrm>
          </p:grpSpPr>
          <p:grpSp>
            <p:nvGrpSpPr>
              <p:cNvPr id="18" name="Group 3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2" name="Freeform 3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Freeform 3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Freeform 4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Freeform 4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4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Rectangle 4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Rectangle 4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40" name="Group 4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41" name="Freeform 4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2" name="Freeform 4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9" name="Group 5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20" name="Freeform 5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" name="Freeform 5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" name="Freeform 5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" name="Freeform 5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" name="Rectangle 5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" name="Rectangle 5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" name="Rectangle 5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28" name="Group 5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29" name="Freeform 6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0" name="Freeform 6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1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3" name="Line 63"/>
            <p:cNvSpPr>
              <a:spLocks noChangeShapeType="1"/>
            </p:cNvSpPr>
            <p:nvPr/>
          </p:nvSpPr>
          <p:spPr bwMode="auto">
            <a:xfrm rot="16200000" flipH="1">
              <a:off x="388682" y="5041675"/>
              <a:ext cx="941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64"/>
            <p:cNvSpPr>
              <a:spLocks noChangeShapeType="1"/>
            </p:cNvSpPr>
            <p:nvPr/>
          </p:nvSpPr>
          <p:spPr bwMode="auto">
            <a:xfrm rot="16200000" flipH="1">
              <a:off x="8029715" y="5052113"/>
              <a:ext cx="941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Rectangle 65"/>
            <p:cNvSpPr>
              <a:spLocks noChangeArrowheads="1"/>
            </p:cNvSpPr>
            <p:nvPr/>
          </p:nvSpPr>
          <p:spPr bwMode="auto">
            <a:xfrm>
              <a:off x="3432184" y="4712940"/>
              <a:ext cx="2801540" cy="67151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15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A, </a:t>
              </a:r>
              <a:r>
                <a:rPr kumimoji="1" lang="zh-CN" altLang="en-US" sz="2215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口令</a:t>
              </a:r>
            </a:p>
          </p:txBody>
        </p:sp>
        <p:pic>
          <p:nvPicPr>
            <p:cNvPr id="16" name="Picture 6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071" y="4156686"/>
              <a:ext cx="522834" cy="748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7" name="Text Box 67"/>
            <p:cNvSpPr txBox="1">
              <a:spLocks noChangeArrowheads="1"/>
            </p:cNvSpPr>
            <p:nvPr/>
          </p:nvSpPr>
          <p:spPr bwMode="auto">
            <a:xfrm>
              <a:off x="2389991" y="4076352"/>
              <a:ext cx="722127" cy="578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15" b="1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lang="en-US" altLang="zh-CN" sz="2215" b="1" baseline="-25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7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1397375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在实体认证时</a:t>
            </a:r>
            <a:r>
              <a:rPr lang="zh-CN" altLang="en-US" sz="2000"/>
              <a:t>使用</a:t>
            </a:r>
            <a:r>
              <a:rPr lang="en-US" altLang="zh-CN" sz="2000"/>
              <a:t>nonce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rgbClr val="FF0000"/>
                </a:solidFill>
              </a:rPr>
              <a:t>即下图中的“</a:t>
            </a:r>
            <a:r>
              <a:rPr lang="en-US" altLang="zh-CN" sz="2000">
                <a:solidFill>
                  <a:srgbClr val="FF0000"/>
                </a:solidFill>
              </a:rPr>
              <a:t>R</a:t>
            </a:r>
            <a:r>
              <a:rPr lang="zh-CN" altLang="en-US" sz="2000">
                <a:solidFill>
                  <a:srgbClr val="FF0000"/>
                </a:solidFill>
              </a:rPr>
              <a:t>”</a:t>
            </a:r>
            <a:r>
              <a:rPr lang="zh-CN" altLang="en-US" sz="2000"/>
              <a:t>）  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Nonce</a:t>
            </a:r>
            <a:r>
              <a:rPr lang="zh-CN" altLang="en-US" sz="1600" dirty="0"/>
              <a:t>，一个不重复使用的大随机数，即“一次一数”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由于</a:t>
            </a:r>
            <a:r>
              <a:rPr lang="en-US" altLang="zh-CN" sz="1600" dirty="0"/>
              <a:t>nonce</a:t>
            </a:r>
            <a:r>
              <a:rPr lang="zh-CN" altLang="en-US" sz="1600" dirty="0"/>
              <a:t>不能重复使用，所以 </a:t>
            </a:r>
            <a:r>
              <a:rPr lang="en-US" altLang="zh-CN" sz="1600" dirty="0"/>
              <a:t>C </a:t>
            </a:r>
            <a:r>
              <a:rPr lang="zh-CN" altLang="en-US" sz="1600" dirty="0"/>
              <a:t>在进行重放攻击时无法重复使用所截获的</a:t>
            </a:r>
            <a:r>
              <a:rPr lang="en-US" altLang="zh-CN" sz="1600" dirty="0"/>
              <a:t>nonce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02" name="Group 80"/>
          <p:cNvGrpSpPr>
            <a:grpSpLocks/>
          </p:cNvGrpSpPr>
          <p:nvPr/>
        </p:nvGrpSpPr>
        <p:grpSpPr bwMode="auto">
          <a:xfrm>
            <a:off x="2134866" y="3395489"/>
            <a:ext cx="5253029" cy="374322"/>
            <a:chOff x="1036" y="1899"/>
            <a:chExt cx="3900" cy="388"/>
          </a:xfrm>
        </p:grpSpPr>
        <p:sp>
          <p:nvSpPr>
            <p:cNvPr id="203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4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585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A, </a:t>
              </a:r>
              <a:r>
                <a:rPr kumimoji="1" lang="en-US" altLang="zh-CN" sz="2585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58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205" name="Group 82"/>
          <p:cNvGrpSpPr>
            <a:grpSpLocks/>
          </p:cNvGrpSpPr>
          <p:nvPr/>
        </p:nvGrpSpPr>
        <p:grpSpPr bwMode="auto">
          <a:xfrm>
            <a:off x="2176141" y="5237794"/>
            <a:ext cx="5168172" cy="681110"/>
            <a:chOff x="1062" y="3275"/>
            <a:chExt cx="3837" cy="706"/>
          </a:xfrm>
        </p:grpSpPr>
        <p:sp>
          <p:nvSpPr>
            <p:cNvPr id="206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7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585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58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pic>
          <p:nvPicPr>
            <p:cNvPr id="208" name="Picture 7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09" name="Text Box 74"/>
            <p:cNvSpPr txBox="1">
              <a:spLocks noChangeArrowheads="1"/>
            </p:cNvSpPr>
            <p:nvPr/>
          </p:nvSpPr>
          <p:spPr bwMode="auto">
            <a:xfrm>
              <a:off x="2378" y="3275"/>
              <a:ext cx="417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221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</p:grpSp>
      <p:grpSp>
        <p:nvGrpSpPr>
          <p:cNvPr id="210" name="Group 81"/>
          <p:cNvGrpSpPr>
            <a:grpSpLocks/>
          </p:cNvGrpSpPr>
          <p:nvPr/>
        </p:nvGrpSpPr>
        <p:grpSpPr bwMode="auto">
          <a:xfrm>
            <a:off x="2161855" y="4179469"/>
            <a:ext cx="5204538" cy="875023"/>
            <a:chOff x="1053" y="2434"/>
            <a:chExt cx="3864" cy="907"/>
          </a:xfrm>
        </p:grpSpPr>
        <p:sp>
          <p:nvSpPr>
            <p:cNvPr id="211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2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215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3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585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58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14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613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585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58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kumimoji="1" lang="zh-CN" altLang="en-US" sz="2585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，</a:t>
              </a:r>
              <a:endPara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215" name="Picture 7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16" name="Text Box 76"/>
            <p:cNvSpPr txBox="1">
              <a:spLocks noChangeArrowheads="1"/>
            </p:cNvSpPr>
            <p:nvPr/>
          </p:nvSpPr>
          <p:spPr bwMode="auto">
            <a:xfrm>
              <a:off x="2780" y="2504"/>
              <a:ext cx="417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221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72894" y="2835987"/>
            <a:ext cx="6422992" cy="3391692"/>
            <a:chOff x="1472894" y="2835987"/>
            <a:chExt cx="6422992" cy="3391692"/>
          </a:xfrm>
        </p:grpSpPr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1561567" y="2878410"/>
              <a:ext cx="319140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15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grpSp>
          <p:nvGrpSpPr>
            <p:cNvPr id="145" name="Group 8"/>
            <p:cNvGrpSpPr>
              <a:grpSpLocks/>
            </p:cNvGrpSpPr>
            <p:nvPr/>
          </p:nvGrpSpPr>
          <p:grpSpPr bwMode="auto">
            <a:xfrm>
              <a:off x="1888101" y="2835987"/>
              <a:ext cx="532786" cy="475619"/>
              <a:chOff x="921" y="2412"/>
              <a:chExt cx="284" cy="265"/>
            </a:xfrm>
          </p:grpSpPr>
          <p:grpSp>
            <p:nvGrpSpPr>
              <p:cNvPr id="146" name="Group 9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60" name="Freeform 1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1" name="Freeform 11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2" name="Freeform 1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3" name="Freeform 13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4" name="Rectangle 14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5" name="Rectangle 15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6" name="Rectangle 16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68" name="Group 18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69" name="Freeform 1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0" name="Freeform 20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47" name="Group 22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48" name="Freeform 2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9" name="Freeform 24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0" name="Freeform 2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Freeform 26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Rectangle 28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4" name="Rectangle 29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5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56" name="Group 31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57" name="Freeform 3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8" name="Freeform 33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72" name="Text Box 36"/>
            <p:cNvSpPr txBox="1">
              <a:spLocks noChangeArrowheads="1"/>
            </p:cNvSpPr>
            <p:nvPr/>
          </p:nvSpPr>
          <p:spPr bwMode="auto">
            <a:xfrm>
              <a:off x="7576746" y="2887206"/>
              <a:ext cx="319140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15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grpSp>
          <p:nvGrpSpPr>
            <p:cNvPr id="173" name="Group 37"/>
            <p:cNvGrpSpPr>
              <a:grpSpLocks/>
            </p:cNvGrpSpPr>
            <p:nvPr/>
          </p:nvGrpSpPr>
          <p:grpSpPr bwMode="auto">
            <a:xfrm>
              <a:off x="7122753" y="2835987"/>
              <a:ext cx="532786" cy="475619"/>
              <a:chOff x="921" y="2412"/>
              <a:chExt cx="284" cy="265"/>
            </a:xfrm>
          </p:grpSpPr>
          <p:grpSp>
            <p:nvGrpSpPr>
              <p:cNvPr id="174" name="Group 38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88" name="Freeform 3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9" name="Freeform 4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0" name="Freeform 4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1" name="Freeform 4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2" name="Rectangle 43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3" name="Rectangle 44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4" name="Rectangle 45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96" name="Group 47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97" name="Freeform 4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8" name="Freeform 4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9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75" name="Group 51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76" name="Freeform 5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7" name="Freeform 5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8" name="Freeform 5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9" name="Freeform 5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0" name="Rectangle 56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1" name="Rectangle 57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2" name="Rectangle 58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84" name="Group 60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85" name="Freeform 6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6" name="Freeform 6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200" name="Line 64"/>
            <p:cNvSpPr>
              <a:spLocks noChangeShapeType="1"/>
            </p:cNvSpPr>
            <p:nvPr/>
          </p:nvSpPr>
          <p:spPr bwMode="auto">
            <a:xfrm rot="16200000" flipH="1" flipV="1">
              <a:off x="754547" y="4731258"/>
              <a:ext cx="277410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1" name="Line 65"/>
            <p:cNvSpPr>
              <a:spLocks noChangeShapeType="1"/>
            </p:cNvSpPr>
            <p:nvPr/>
          </p:nvSpPr>
          <p:spPr bwMode="auto">
            <a:xfrm rot="16200000" flipH="1">
              <a:off x="6013358" y="4722463"/>
              <a:ext cx="279169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7" name="Text Box 78"/>
            <p:cNvSpPr txBox="1">
              <a:spLocks noChangeArrowheads="1"/>
            </p:cNvSpPr>
            <p:nvPr/>
          </p:nvSpPr>
          <p:spPr bwMode="auto">
            <a:xfrm>
              <a:off x="1472894" y="5453621"/>
              <a:ext cx="626727" cy="774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时间</a:t>
              </a:r>
              <a:endParaRPr lang="zh-CN" altLang="en-US" sz="2215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8637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315" y="2119892"/>
            <a:ext cx="8229600" cy="4389765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/>
              <a:t>在使用公钥密码体制时，可以对</a:t>
            </a:r>
            <a:r>
              <a:rPr lang="en-US" altLang="zh-CN" dirty="0"/>
              <a:t>nonce</a:t>
            </a:r>
            <a:r>
              <a:rPr lang="zh-CN" altLang="en-US" dirty="0"/>
              <a:t>签名认证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B </a:t>
            </a:r>
            <a:r>
              <a:rPr lang="zh-CN" altLang="en-US" sz="1800" dirty="0"/>
              <a:t>用其私钥对 </a:t>
            </a:r>
            <a:r>
              <a:rPr lang="en-US" altLang="zh-CN" sz="1800" dirty="0"/>
              <a:t>A </a:t>
            </a:r>
            <a:r>
              <a:rPr lang="zh-CN" altLang="en-US" sz="1800" dirty="0"/>
              <a:t>发送过来的</a:t>
            </a:r>
            <a:r>
              <a:rPr lang="en-US" altLang="zh-CN" sz="1800" dirty="0"/>
              <a:t>nonce</a:t>
            </a:r>
            <a:r>
              <a:rPr lang="zh-CN" altLang="en-US" sz="1800" dirty="0"/>
              <a:t> </a:t>
            </a:r>
            <a:r>
              <a:rPr lang="en-US" altLang="zh-CN" sz="1800" dirty="0"/>
              <a:t>R</a:t>
            </a:r>
            <a:r>
              <a:rPr lang="en-US" altLang="zh-CN" sz="1800" baseline="-25000" dirty="0"/>
              <a:t>A  </a:t>
            </a:r>
            <a:r>
              <a:rPr lang="zh-CN" altLang="en-US" sz="1800" dirty="0"/>
              <a:t>进行签名后发回给 </a:t>
            </a:r>
            <a:r>
              <a:rPr lang="en-US" altLang="zh-CN" sz="1800" dirty="0"/>
              <a:t>A</a:t>
            </a:r>
            <a:r>
              <a:rPr lang="zh-CN" altLang="en-US" sz="1800" dirty="0"/>
              <a:t>；</a:t>
            </a:r>
            <a:r>
              <a:rPr lang="en-US" altLang="zh-CN" sz="1800" dirty="0"/>
              <a:t>A </a:t>
            </a:r>
            <a:r>
              <a:rPr lang="zh-CN" altLang="en-US" sz="1800" dirty="0"/>
              <a:t>用 </a:t>
            </a:r>
            <a:r>
              <a:rPr lang="en-US" altLang="zh-CN" sz="1800" dirty="0"/>
              <a:t>B </a:t>
            </a:r>
            <a:r>
              <a:rPr lang="zh-CN" altLang="en-US" sz="1800" dirty="0"/>
              <a:t>的公钥核实签名，如能得出自己原来发送的</a:t>
            </a:r>
            <a:r>
              <a:rPr lang="en-US" altLang="zh-CN" sz="1800" dirty="0"/>
              <a:t>nonce</a:t>
            </a:r>
            <a:r>
              <a:rPr lang="zh-CN" altLang="en-US" sz="1800" dirty="0"/>
              <a:t> </a:t>
            </a:r>
            <a:r>
              <a:rPr lang="en-US" altLang="zh-CN" sz="1800" dirty="0"/>
              <a:t>R</a:t>
            </a:r>
            <a:r>
              <a:rPr lang="en-US" altLang="zh-CN" sz="1800" baseline="-25000" dirty="0"/>
              <a:t>A </a:t>
            </a:r>
            <a:r>
              <a:rPr lang="zh-CN" altLang="en-US" sz="1800" dirty="0"/>
              <a:t>，就核实了和自己通信的对方的确是 </a:t>
            </a:r>
            <a:r>
              <a:rPr lang="en-US" altLang="zh-CN" sz="1800" dirty="0"/>
              <a:t>B</a:t>
            </a:r>
            <a:endParaRPr lang="zh-CN" altLang="en-US" sz="18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同样，</a:t>
            </a:r>
            <a:r>
              <a:rPr lang="en-US" altLang="zh-CN" sz="1800" dirty="0"/>
              <a:t>A </a:t>
            </a:r>
            <a:r>
              <a:rPr lang="zh-CN" altLang="en-US" sz="1800" dirty="0"/>
              <a:t>也用自己的私钥对</a:t>
            </a:r>
            <a:r>
              <a:rPr lang="en-US" altLang="zh-CN" sz="1800" dirty="0"/>
              <a:t>nonce</a:t>
            </a:r>
            <a:r>
              <a:rPr lang="zh-CN" altLang="en-US" sz="1800" dirty="0"/>
              <a:t> </a:t>
            </a:r>
            <a:r>
              <a:rPr lang="en-US" altLang="zh-CN" sz="1800" dirty="0"/>
              <a:t>R</a:t>
            </a:r>
            <a:r>
              <a:rPr lang="en-US" altLang="zh-CN" sz="1800" baseline="-25000" dirty="0"/>
              <a:t>B </a:t>
            </a:r>
            <a:r>
              <a:rPr lang="zh-CN" altLang="en-US" sz="1800" dirty="0"/>
              <a:t>进行签名后发送给 </a:t>
            </a:r>
            <a:r>
              <a:rPr lang="en-US" altLang="zh-CN" sz="1800" dirty="0"/>
              <a:t>B</a:t>
            </a:r>
            <a:r>
              <a:rPr lang="zh-CN" altLang="en-US" sz="1800" dirty="0"/>
              <a:t>；</a:t>
            </a:r>
            <a:r>
              <a:rPr lang="en-US" altLang="zh-CN" sz="1800" dirty="0"/>
              <a:t>B </a:t>
            </a:r>
            <a:r>
              <a:rPr lang="zh-CN" altLang="en-US" sz="1800" dirty="0"/>
              <a:t>用 </a:t>
            </a:r>
            <a:r>
              <a:rPr lang="en-US" altLang="zh-CN" sz="1800" dirty="0"/>
              <a:t>A </a:t>
            </a:r>
            <a:r>
              <a:rPr lang="zh-CN" altLang="en-US" sz="1800" dirty="0"/>
              <a:t>的公钥核实签名，鉴别 </a:t>
            </a:r>
            <a:r>
              <a:rPr lang="en-US" altLang="zh-CN" sz="1800" dirty="0"/>
              <a:t>A </a:t>
            </a:r>
            <a:r>
              <a:rPr lang="zh-CN" altLang="en-US" sz="1800" dirty="0"/>
              <a:t>的身份</a:t>
            </a:r>
          </a:p>
          <a:p>
            <a:pPr algn="just">
              <a:spcBef>
                <a:spcPts val="0"/>
              </a:spcBef>
            </a:pPr>
            <a:r>
              <a:rPr lang="zh-CN" altLang="en-US" dirty="0"/>
              <a:t>公钥密码体制仍有受到攻击的</a:t>
            </a:r>
            <a:r>
              <a:rPr lang="zh-CN" altLang="en-US" dirty="0" smtClean="0"/>
              <a:t>可能</a:t>
            </a:r>
            <a:endParaRPr lang="en-US" altLang="zh-CN" dirty="0" smtClean="0"/>
          </a:p>
          <a:p>
            <a:pPr algn="just">
              <a:spcBef>
                <a:spcPts val="0"/>
              </a:spcBef>
            </a:pPr>
            <a:endParaRPr lang="en-US" altLang="zh-CN" dirty="0" smtClean="0"/>
          </a:p>
          <a:p>
            <a:pPr lvl="1" algn="ctr">
              <a:spcBef>
                <a:spcPts val="0"/>
              </a:spcBef>
              <a:buNone/>
            </a:pPr>
            <a:r>
              <a:rPr lang="zh-CN" altLang="en-US" sz="3600" dirty="0" smtClean="0">
                <a:solidFill>
                  <a:srgbClr val="FF0000"/>
                </a:solidFill>
              </a:rPr>
              <a:t>决定</a:t>
            </a:r>
            <a:r>
              <a:rPr lang="zh-CN" altLang="en-US" sz="3600" dirty="0">
                <a:solidFill>
                  <a:srgbClr val="FF0000"/>
                </a:solidFill>
              </a:rPr>
              <a:t>了公钥的分配方式！！！！！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856" y="76201"/>
            <a:ext cx="3627015" cy="1952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41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网络安全问题概述</a:t>
            </a:r>
          </a:p>
          <a:p>
            <a:r>
              <a:rPr lang="en-US" altLang="zh-CN" dirty="0"/>
              <a:t>7.2  </a:t>
            </a:r>
            <a:r>
              <a:rPr lang="zh-CN" altLang="en-US" dirty="0"/>
              <a:t>加密体制</a:t>
            </a:r>
          </a:p>
          <a:p>
            <a:r>
              <a:rPr lang="en-US" altLang="zh-CN" dirty="0"/>
              <a:t>7.3  </a:t>
            </a:r>
            <a:r>
              <a:rPr lang="zh-CN" altLang="en-US" dirty="0"/>
              <a:t>数字签名</a:t>
            </a:r>
          </a:p>
          <a:p>
            <a:r>
              <a:rPr lang="en-US" altLang="zh-CN" dirty="0"/>
              <a:t>7.4  </a:t>
            </a:r>
            <a:r>
              <a:rPr lang="zh-CN" altLang="en-US" dirty="0"/>
              <a:t>认证</a:t>
            </a:r>
          </a:p>
          <a:p>
            <a:r>
              <a:rPr lang="en-US" altLang="zh-CN" dirty="0"/>
              <a:t>7.5  </a:t>
            </a:r>
            <a:r>
              <a:rPr lang="zh-CN" altLang="en-US" dirty="0"/>
              <a:t>密钥分配</a:t>
            </a:r>
          </a:p>
          <a:p>
            <a:r>
              <a:rPr lang="en-US" altLang="zh-CN" dirty="0"/>
              <a:t>7.6  </a:t>
            </a:r>
            <a:r>
              <a:rPr lang="zh-CN" altLang="en-US" dirty="0"/>
              <a:t>互联网使用的安全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7.7  </a:t>
            </a:r>
            <a:r>
              <a:rPr lang="zh-CN" altLang="en-US" dirty="0"/>
              <a:t>系统安全与安全防护思路的变化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059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8212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中间人攻击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181" name="Group 553"/>
          <p:cNvGrpSpPr>
            <a:grpSpLocks/>
          </p:cNvGrpSpPr>
          <p:nvPr/>
        </p:nvGrpSpPr>
        <p:grpSpPr bwMode="auto">
          <a:xfrm>
            <a:off x="791279" y="2987038"/>
            <a:ext cx="3986213" cy="391258"/>
            <a:chOff x="428" y="1792"/>
            <a:chExt cx="2511" cy="267"/>
          </a:xfrm>
        </p:grpSpPr>
        <p:sp>
          <p:nvSpPr>
            <p:cNvPr id="1182" name="Line 6"/>
            <p:cNvSpPr>
              <a:spLocks noChangeShapeType="1"/>
            </p:cNvSpPr>
            <p:nvPr/>
          </p:nvSpPr>
          <p:spPr bwMode="auto">
            <a:xfrm>
              <a:off x="428" y="1927"/>
              <a:ext cx="2511" cy="11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3" name="Rectangle 66"/>
            <p:cNvSpPr>
              <a:spLocks noChangeArrowheads="1"/>
            </p:cNvSpPr>
            <p:nvPr/>
          </p:nvSpPr>
          <p:spPr bwMode="auto">
            <a:xfrm>
              <a:off x="1031" y="1792"/>
              <a:ext cx="568" cy="26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我是 </a:t>
              </a:r>
              <a:r>
                <a:rPr kumimoji="1" lang="en-US" altLang="zh-CN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kumimoji="1" lang="en-US" altLang="zh-CN" sz="1662" b="1" i="1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39" name="Group 554"/>
          <p:cNvGrpSpPr>
            <a:grpSpLocks/>
          </p:cNvGrpSpPr>
          <p:nvPr/>
        </p:nvGrpSpPr>
        <p:grpSpPr bwMode="auto">
          <a:xfrm>
            <a:off x="4777491" y="3073495"/>
            <a:ext cx="3987800" cy="391257"/>
            <a:chOff x="2939" y="1851"/>
            <a:chExt cx="2512" cy="267"/>
          </a:xfrm>
        </p:grpSpPr>
        <p:sp>
          <p:nvSpPr>
            <p:cNvPr id="1640" name="Line 522"/>
            <p:cNvSpPr>
              <a:spLocks noChangeShapeType="1"/>
            </p:cNvSpPr>
            <p:nvPr/>
          </p:nvSpPr>
          <p:spPr bwMode="auto">
            <a:xfrm>
              <a:off x="2939" y="1987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1" name="Rectangle 523"/>
            <p:cNvSpPr>
              <a:spLocks noChangeArrowheads="1"/>
            </p:cNvSpPr>
            <p:nvPr/>
          </p:nvSpPr>
          <p:spPr bwMode="auto">
            <a:xfrm>
              <a:off x="3506" y="1851"/>
              <a:ext cx="619" cy="267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我是 </a:t>
              </a:r>
              <a:r>
                <a:rPr kumimoji="1" lang="en-US" altLang="zh-CN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42" name="Group 555"/>
          <p:cNvGrpSpPr>
            <a:grpSpLocks/>
          </p:cNvGrpSpPr>
          <p:nvPr/>
        </p:nvGrpSpPr>
        <p:grpSpPr bwMode="auto">
          <a:xfrm>
            <a:off x="4752090" y="3552677"/>
            <a:ext cx="3987800" cy="391258"/>
            <a:chOff x="2923" y="2178"/>
            <a:chExt cx="2512" cy="267"/>
          </a:xfrm>
        </p:grpSpPr>
        <p:sp>
          <p:nvSpPr>
            <p:cNvPr id="1643" name="Line 524"/>
            <p:cNvSpPr>
              <a:spLocks noChangeShapeType="1"/>
            </p:cNvSpPr>
            <p:nvPr/>
          </p:nvSpPr>
          <p:spPr bwMode="auto">
            <a:xfrm flipH="1">
              <a:off x="2923" y="2314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4" name="Rectangle 525"/>
            <p:cNvSpPr>
              <a:spLocks noChangeArrowheads="1"/>
            </p:cNvSpPr>
            <p:nvPr/>
          </p:nvSpPr>
          <p:spPr bwMode="auto">
            <a:xfrm>
              <a:off x="4383" y="2178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</p:grpSp>
      <p:grpSp>
        <p:nvGrpSpPr>
          <p:cNvPr id="1645" name="Group 558"/>
          <p:cNvGrpSpPr>
            <a:grpSpLocks/>
          </p:cNvGrpSpPr>
          <p:nvPr/>
        </p:nvGrpSpPr>
        <p:grpSpPr bwMode="auto">
          <a:xfrm>
            <a:off x="4752090" y="3791535"/>
            <a:ext cx="3987800" cy="675542"/>
            <a:chOff x="2923" y="2341"/>
            <a:chExt cx="2512" cy="461"/>
          </a:xfrm>
        </p:grpSpPr>
        <p:sp>
          <p:nvSpPr>
            <p:cNvPr id="1646" name="Line 526"/>
            <p:cNvSpPr>
              <a:spLocks noChangeShapeType="1"/>
            </p:cNvSpPr>
            <p:nvPr/>
          </p:nvSpPr>
          <p:spPr bwMode="auto">
            <a:xfrm>
              <a:off x="2923" y="2671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7" name="Rectangle 527"/>
            <p:cNvSpPr>
              <a:spLocks noChangeArrowheads="1"/>
            </p:cNvSpPr>
            <p:nvPr/>
          </p:nvSpPr>
          <p:spPr bwMode="auto">
            <a:xfrm>
              <a:off x="3567" y="2534"/>
              <a:ext cx="567" cy="2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pic>
          <p:nvPicPr>
            <p:cNvPr id="1648" name="Picture 52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" y="2386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49" name="Text Box 529"/>
            <p:cNvSpPr txBox="1">
              <a:spLocks noChangeArrowheads="1"/>
            </p:cNvSpPr>
            <p:nvPr/>
          </p:nvSpPr>
          <p:spPr bwMode="auto">
            <a:xfrm>
              <a:off x="3094" y="2341"/>
              <a:ext cx="30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</p:grpSp>
      <p:grpSp>
        <p:nvGrpSpPr>
          <p:cNvPr id="1656" name="Group 556"/>
          <p:cNvGrpSpPr>
            <a:grpSpLocks/>
          </p:cNvGrpSpPr>
          <p:nvPr/>
        </p:nvGrpSpPr>
        <p:grpSpPr bwMode="auto">
          <a:xfrm>
            <a:off x="767465" y="3683095"/>
            <a:ext cx="3987800" cy="391257"/>
            <a:chOff x="413" y="2267"/>
            <a:chExt cx="2512" cy="267"/>
          </a:xfrm>
        </p:grpSpPr>
        <p:sp>
          <p:nvSpPr>
            <p:cNvPr id="1657" name="Line 533"/>
            <p:cNvSpPr>
              <a:spLocks noChangeShapeType="1"/>
            </p:cNvSpPr>
            <p:nvPr/>
          </p:nvSpPr>
          <p:spPr bwMode="auto">
            <a:xfrm flipH="1">
              <a:off x="413" y="2386"/>
              <a:ext cx="2512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8" name="Rectangle 534"/>
            <p:cNvSpPr>
              <a:spLocks noChangeArrowheads="1"/>
            </p:cNvSpPr>
            <p:nvPr/>
          </p:nvSpPr>
          <p:spPr bwMode="auto">
            <a:xfrm>
              <a:off x="2011" y="2267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</p:grpSp>
      <p:grpSp>
        <p:nvGrpSpPr>
          <p:cNvPr id="1659" name="Group 557"/>
          <p:cNvGrpSpPr>
            <a:grpSpLocks/>
          </p:cNvGrpSpPr>
          <p:nvPr/>
        </p:nvGrpSpPr>
        <p:grpSpPr bwMode="auto">
          <a:xfrm>
            <a:off x="791279" y="3877991"/>
            <a:ext cx="3986213" cy="722435"/>
            <a:chOff x="428" y="2400"/>
            <a:chExt cx="2511" cy="493"/>
          </a:xfrm>
        </p:grpSpPr>
        <p:sp>
          <p:nvSpPr>
            <p:cNvPr id="1660" name="Line 535"/>
            <p:cNvSpPr>
              <a:spLocks noChangeShapeType="1"/>
            </p:cNvSpPr>
            <p:nvPr/>
          </p:nvSpPr>
          <p:spPr bwMode="auto">
            <a:xfrm>
              <a:off x="428" y="2762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1" name="Rectangle 536"/>
            <p:cNvSpPr>
              <a:spLocks noChangeArrowheads="1"/>
            </p:cNvSpPr>
            <p:nvPr/>
          </p:nvSpPr>
          <p:spPr bwMode="auto">
            <a:xfrm>
              <a:off x="1071" y="2626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pic>
          <p:nvPicPr>
            <p:cNvPr id="1662" name="Picture 5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2478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63" name="Text Box 538"/>
            <p:cNvSpPr txBox="1">
              <a:spLocks noChangeArrowheads="1"/>
            </p:cNvSpPr>
            <p:nvPr/>
          </p:nvSpPr>
          <p:spPr bwMode="auto">
            <a:xfrm>
              <a:off x="595" y="2400"/>
              <a:ext cx="3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82" name="组合 1681"/>
          <p:cNvGrpSpPr/>
          <p:nvPr/>
        </p:nvGrpSpPr>
        <p:grpSpPr>
          <a:xfrm>
            <a:off x="246373" y="2307099"/>
            <a:ext cx="8790381" cy="3944815"/>
            <a:chOff x="246373" y="2307099"/>
            <a:chExt cx="8790381" cy="3944815"/>
          </a:xfrm>
        </p:grpSpPr>
        <p:sp>
          <p:nvSpPr>
            <p:cNvPr id="1638" name="Line 521"/>
            <p:cNvSpPr>
              <a:spLocks noChangeShapeType="1"/>
            </p:cNvSpPr>
            <p:nvPr/>
          </p:nvSpPr>
          <p:spPr bwMode="auto">
            <a:xfrm rot="5400000">
              <a:off x="3190234" y="4601892"/>
              <a:ext cx="316816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681" name="组合 1680"/>
            <p:cNvGrpSpPr/>
            <p:nvPr/>
          </p:nvGrpSpPr>
          <p:grpSpPr>
            <a:xfrm>
              <a:off x="246373" y="2307099"/>
              <a:ext cx="8790381" cy="3944815"/>
              <a:chOff x="246373" y="2307099"/>
              <a:chExt cx="8790381" cy="3944815"/>
            </a:xfrm>
          </p:grpSpPr>
          <p:sp>
            <p:nvSpPr>
              <p:cNvPr id="1123" name="Text Box 7"/>
              <p:cNvSpPr txBox="1">
                <a:spLocks noChangeArrowheads="1"/>
              </p:cNvSpPr>
              <p:nvPr/>
            </p:nvSpPr>
            <p:spPr bwMode="auto">
              <a:xfrm>
                <a:off x="1011940" y="2307099"/>
                <a:ext cx="356188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1124" name="Group 8"/>
              <p:cNvGrpSpPr>
                <a:grpSpLocks/>
              </p:cNvGrpSpPr>
              <p:nvPr/>
            </p:nvGrpSpPr>
            <p:grpSpPr bwMode="auto">
              <a:xfrm>
                <a:off x="527753" y="2333475"/>
                <a:ext cx="573088" cy="609600"/>
                <a:chOff x="921" y="2412"/>
                <a:chExt cx="284" cy="265"/>
              </a:xfrm>
            </p:grpSpPr>
            <p:grpSp>
              <p:nvGrpSpPr>
                <p:cNvPr id="1125" name="Group 9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139" name="Freeform 10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0" name="Freeform 11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1" name="Freeform 12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2" name="Freeform 13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6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4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14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4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50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26" name="Group 22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1127" name="Freeform 23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28" name="Freeform 24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29" name="Freeform 25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0" name="Freeform 26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4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35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136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37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38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151" name="Text Box 36"/>
              <p:cNvSpPr txBox="1">
                <a:spLocks noChangeArrowheads="1"/>
              </p:cNvSpPr>
              <p:nvPr/>
            </p:nvSpPr>
            <p:spPr bwMode="auto">
              <a:xfrm>
                <a:off x="8184265" y="2307099"/>
                <a:ext cx="343364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grpSp>
            <p:nvGrpSpPr>
              <p:cNvPr id="1152" name="Group 37"/>
              <p:cNvGrpSpPr>
                <a:grpSpLocks/>
              </p:cNvGrpSpPr>
              <p:nvPr/>
            </p:nvGrpSpPr>
            <p:grpSpPr bwMode="auto">
              <a:xfrm>
                <a:off x="8462079" y="2333475"/>
                <a:ext cx="574675" cy="609600"/>
                <a:chOff x="921" y="2412"/>
                <a:chExt cx="284" cy="265"/>
              </a:xfrm>
            </p:grpSpPr>
            <p:grpSp>
              <p:nvGrpSpPr>
                <p:cNvPr id="1153" name="Group 38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167" name="Freeform 39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8" name="Freeform 40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9" name="Freeform 41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0" name="Freeform 42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4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7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17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7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78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54" name="Group 51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1155" name="Freeform 52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6" name="Freeform 53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7" name="Freeform 54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8" name="Freeform 55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2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63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164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65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66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179" name="Line 64"/>
              <p:cNvSpPr>
                <a:spLocks noChangeShapeType="1"/>
              </p:cNvSpPr>
              <p:nvPr/>
            </p:nvSpPr>
            <p:spPr bwMode="auto">
              <a:xfrm rot="5400000">
                <a:off x="-809655" y="4641457"/>
                <a:ext cx="322091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80" name="Line 65"/>
              <p:cNvSpPr>
                <a:spLocks noChangeShapeType="1"/>
              </p:cNvSpPr>
              <p:nvPr/>
            </p:nvSpPr>
            <p:spPr bwMode="auto">
              <a:xfrm rot="16200000" flipH="1">
                <a:off x="7159290" y="4608180"/>
                <a:ext cx="3194538" cy="793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184" name="Group 67"/>
              <p:cNvGrpSpPr>
                <a:grpSpLocks/>
              </p:cNvGrpSpPr>
              <p:nvPr/>
            </p:nvGrpSpPr>
            <p:grpSpPr bwMode="auto">
              <a:xfrm>
                <a:off x="4367915" y="2419935"/>
                <a:ext cx="736600" cy="594946"/>
                <a:chOff x="624" y="2968"/>
                <a:chExt cx="1331" cy="920"/>
              </a:xfrm>
            </p:grpSpPr>
            <p:sp>
              <p:nvSpPr>
                <p:cNvPr id="1185" name="Freeform 68"/>
                <p:cNvSpPr>
                  <a:spLocks/>
                </p:cNvSpPr>
                <p:nvPr/>
              </p:nvSpPr>
              <p:spPr bwMode="auto">
                <a:xfrm>
                  <a:off x="1238" y="2968"/>
                  <a:ext cx="713" cy="770"/>
                </a:xfrm>
                <a:custGeom>
                  <a:avLst/>
                  <a:gdLst>
                    <a:gd name="T0" fmla="*/ 992 w 1426"/>
                    <a:gd name="T1" fmla="*/ 2292 h 2309"/>
                    <a:gd name="T2" fmla="*/ 964 w 1426"/>
                    <a:gd name="T3" fmla="*/ 2309 h 2309"/>
                    <a:gd name="T4" fmla="*/ 0 w 1426"/>
                    <a:gd name="T5" fmla="*/ 1462 h 2309"/>
                    <a:gd name="T6" fmla="*/ 326 w 1426"/>
                    <a:gd name="T7" fmla="*/ 59 h 2309"/>
                    <a:gd name="T8" fmla="*/ 369 w 1426"/>
                    <a:gd name="T9" fmla="*/ 18 h 2309"/>
                    <a:gd name="T10" fmla="*/ 414 w 1426"/>
                    <a:gd name="T11" fmla="*/ 0 h 2309"/>
                    <a:gd name="T12" fmla="*/ 457 w 1426"/>
                    <a:gd name="T13" fmla="*/ 9 h 2309"/>
                    <a:gd name="T14" fmla="*/ 1381 w 1426"/>
                    <a:gd name="T15" fmla="*/ 400 h 2309"/>
                    <a:gd name="T16" fmla="*/ 1411 w 1426"/>
                    <a:gd name="T17" fmla="*/ 421 h 2309"/>
                    <a:gd name="T18" fmla="*/ 1422 w 1426"/>
                    <a:gd name="T19" fmla="*/ 425 h 2309"/>
                    <a:gd name="T20" fmla="*/ 1426 w 1426"/>
                    <a:gd name="T21" fmla="*/ 445 h 2309"/>
                    <a:gd name="T22" fmla="*/ 1017 w 1426"/>
                    <a:gd name="T23" fmla="*/ 2306 h 2309"/>
                    <a:gd name="T24" fmla="*/ 992 w 1426"/>
                    <a:gd name="T25" fmla="*/ 2292 h 2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26" h="2309">
                      <a:moveTo>
                        <a:pt x="992" y="2292"/>
                      </a:moveTo>
                      <a:lnTo>
                        <a:pt x="964" y="2309"/>
                      </a:lnTo>
                      <a:lnTo>
                        <a:pt x="0" y="1462"/>
                      </a:lnTo>
                      <a:lnTo>
                        <a:pt x="326" y="59"/>
                      </a:lnTo>
                      <a:lnTo>
                        <a:pt x="369" y="18"/>
                      </a:lnTo>
                      <a:lnTo>
                        <a:pt x="414" y="0"/>
                      </a:lnTo>
                      <a:lnTo>
                        <a:pt x="457" y="9"/>
                      </a:lnTo>
                      <a:lnTo>
                        <a:pt x="1381" y="400"/>
                      </a:lnTo>
                      <a:lnTo>
                        <a:pt x="1411" y="421"/>
                      </a:lnTo>
                      <a:lnTo>
                        <a:pt x="1422" y="425"/>
                      </a:lnTo>
                      <a:lnTo>
                        <a:pt x="1426" y="445"/>
                      </a:lnTo>
                      <a:lnTo>
                        <a:pt x="1017" y="2306"/>
                      </a:lnTo>
                      <a:lnTo>
                        <a:pt x="992" y="2292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6" name="Freeform 69"/>
                <p:cNvSpPr>
                  <a:spLocks/>
                </p:cNvSpPr>
                <p:nvPr/>
              </p:nvSpPr>
              <p:spPr bwMode="auto">
                <a:xfrm>
                  <a:off x="1668" y="3087"/>
                  <a:ext cx="286" cy="660"/>
                </a:xfrm>
                <a:custGeom>
                  <a:avLst/>
                  <a:gdLst>
                    <a:gd name="T0" fmla="*/ 573 w 573"/>
                    <a:gd name="T1" fmla="*/ 86 h 1980"/>
                    <a:gd name="T2" fmla="*/ 568 w 573"/>
                    <a:gd name="T3" fmla="*/ 132 h 1980"/>
                    <a:gd name="T4" fmla="*/ 155 w 573"/>
                    <a:gd name="T5" fmla="*/ 1923 h 1980"/>
                    <a:gd name="T6" fmla="*/ 151 w 573"/>
                    <a:gd name="T7" fmla="*/ 1955 h 1980"/>
                    <a:gd name="T8" fmla="*/ 140 w 573"/>
                    <a:gd name="T9" fmla="*/ 1972 h 1980"/>
                    <a:gd name="T10" fmla="*/ 125 w 573"/>
                    <a:gd name="T11" fmla="*/ 1980 h 1980"/>
                    <a:gd name="T12" fmla="*/ 111 w 573"/>
                    <a:gd name="T13" fmla="*/ 1975 h 1980"/>
                    <a:gd name="T14" fmla="*/ 86 w 573"/>
                    <a:gd name="T15" fmla="*/ 1955 h 1980"/>
                    <a:gd name="T16" fmla="*/ 0 w 573"/>
                    <a:gd name="T17" fmla="*/ 1880 h 1980"/>
                    <a:gd name="T18" fmla="*/ 425 w 573"/>
                    <a:gd name="T19" fmla="*/ 39 h 1980"/>
                    <a:gd name="T20" fmla="*/ 420 w 573"/>
                    <a:gd name="T21" fmla="*/ 27 h 1980"/>
                    <a:gd name="T22" fmla="*/ 396 w 573"/>
                    <a:gd name="T23" fmla="*/ 0 h 1980"/>
                    <a:gd name="T24" fmla="*/ 445 w 573"/>
                    <a:gd name="T25" fmla="*/ 20 h 1980"/>
                    <a:gd name="T26" fmla="*/ 541 w 573"/>
                    <a:gd name="T27" fmla="*/ 61 h 1980"/>
                    <a:gd name="T28" fmla="*/ 559 w 573"/>
                    <a:gd name="T29" fmla="*/ 75 h 1980"/>
                    <a:gd name="T30" fmla="*/ 573 w 573"/>
                    <a:gd name="T31" fmla="*/ 86 h 1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73" h="1980">
                      <a:moveTo>
                        <a:pt x="573" y="86"/>
                      </a:moveTo>
                      <a:lnTo>
                        <a:pt x="568" y="132"/>
                      </a:lnTo>
                      <a:lnTo>
                        <a:pt x="155" y="1923"/>
                      </a:lnTo>
                      <a:lnTo>
                        <a:pt x="151" y="1955"/>
                      </a:lnTo>
                      <a:lnTo>
                        <a:pt x="140" y="1972"/>
                      </a:lnTo>
                      <a:lnTo>
                        <a:pt x="125" y="1980"/>
                      </a:lnTo>
                      <a:lnTo>
                        <a:pt x="111" y="1975"/>
                      </a:lnTo>
                      <a:lnTo>
                        <a:pt x="86" y="1955"/>
                      </a:lnTo>
                      <a:lnTo>
                        <a:pt x="0" y="1880"/>
                      </a:lnTo>
                      <a:lnTo>
                        <a:pt x="425" y="39"/>
                      </a:lnTo>
                      <a:lnTo>
                        <a:pt x="420" y="27"/>
                      </a:lnTo>
                      <a:lnTo>
                        <a:pt x="396" y="0"/>
                      </a:lnTo>
                      <a:lnTo>
                        <a:pt x="445" y="20"/>
                      </a:lnTo>
                      <a:lnTo>
                        <a:pt x="541" y="61"/>
                      </a:lnTo>
                      <a:lnTo>
                        <a:pt x="559" y="75"/>
                      </a:lnTo>
                      <a:lnTo>
                        <a:pt x="573" y="86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20202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7" name="Freeform 70"/>
                <p:cNvSpPr>
                  <a:spLocks/>
                </p:cNvSpPr>
                <p:nvPr/>
              </p:nvSpPr>
              <p:spPr bwMode="auto">
                <a:xfrm>
                  <a:off x="1432" y="2970"/>
                  <a:ext cx="523" cy="147"/>
                </a:xfrm>
                <a:custGeom>
                  <a:avLst/>
                  <a:gdLst>
                    <a:gd name="T0" fmla="*/ 0 w 1045"/>
                    <a:gd name="T1" fmla="*/ 0 h 441"/>
                    <a:gd name="T2" fmla="*/ 31 w 1045"/>
                    <a:gd name="T3" fmla="*/ 1 h 441"/>
                    <a:gd name="T4" fmla="*/ 62 w 1045"/>
                    <a:gd name="T5" fmla="*/ 10 h 441"/>
                    <a:gd name="T6" fmla="*/ 1005 w 1045"/>
                    <a:gd name="T7" fmla="*/ 409 h 441"/>
                    <a:gd name="T8" fmla="*/ 1037 w 1045"/>
                    <a:gd name="T9" fmla="*/ 427 h 441"/>
                    <a:gd name="T10" fmla="*/ 1045 w 1045"/>
                    <a:gd name="T11" fmla="*/ 441 h 441"/>
                    <a:gd name="T12" fmla="*/ 0 w 1045"/>
                    <a:gd name="T13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5" h="441">
                      <a:moveTo>
                        <a:pt x="0" y="0"/>
                      </a:moveTo>
                      <a:lnTo>
                        <a:pt x="31" y="1"/>
                      </a:lnTo>
                      <a:lnTo>
                        <a:pt x="62" y="10"/>
                      </a:lnTo>
                      <a:lnTo>
                        <a:pt x="1005" y="409"/>
                      </a:lnTo>
                      <a:lnTo>
                        <a:pt x="1037" y="427"/>
                      </a:lnTo>
                      <a:lnTo>
                        <a:pt x="1045" y="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20202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8" name="Freeform 71"/>
                <p:cNvSpPr>
                  <a:spLocks/>
                </p:cNvSpPr>
                <p:nvPr/>
              </p:nvSpPr>
              <p:spPr bwMode="auto">
                <a:xfrm>
                  <a:off x="1315" y="3056"/>
                  <a:ext cx="478" cy="573"/>
                </a:xfrm>
                <a:custGeom>
                  <a:avLst/>
                  <a:gdLst>
                    <a:gd name="T0" fmla="*/ 619 w 955"/>
                    <a:gd name="T1" fmla="*/ 1719 h 1719"/>
                    <a:gd name="T2" fmla="*/ 0 w 955"/>
                    <a:gd name="T3" fmla="*/ 1212 h 1719"/>
                    <a:gd name="T4" fmla="*/ 290 w 955"/>
                    <a:gd name="T5" fmla="*/ 0 h 1719"/>
                    <a:gd name="T6" fmla="*/ 955 w 955"/>
                    <a:gd name="T7" fmla="*/ 313 h 1719"/>
                    <a:gd name="T8" fmla="*/ 619 w 955"/>
                    <a:gd name="T9" fmla="*/ 1719 h 17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1719">
                      <a:moveTo>
                        <a:pt x="619" y="1719"/>
                      </a:moveTo>
                      <a:lnTo>
                        <a:pt x="0" y="1212"/>
                      </a:lnTo>
                      <a:lnTo>
                        <a:pt x="290" y="0"/>
                      </a:lnTo>
                      <a:lnTo>
                        <a:pt x="955" y="313"/>
                      </a:lnTo>
                      <a:lnTo>
                        <a:pt x="619" y="17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9" name="Freeform 72"/>
                <p:cNvSpPr>
                  <a:spLocks/>
                </p:cNvSpPr>
                <p:nvPr/>
              </p:nvSpPr>
              <p:spPr bwMode="auto">
                <a:xfrm>
                  <a:off x="1337" y="3076"/>
                  <a:ext cx="431" cy="529"/>
                </a:xfrm>
                <a:custGeom>
                  <a:avLst/>
                  <a:gdLst>
                    <a:gd name="T0" fmla="*/ 546 w 862"/>
                    <a:gd name="T1" fmla="*/ 1587 h 1587"/>
                    <a:gd name="T2" fmla="*/ 0 w 862"/>
                    <a:gd name="T3" fmla="*/ 1134 h 1587"/>
                    <a:gd name="T4" fmla="*/ 272 w 862"/>
                    <a:gd name="T5" fmla="*/ 0 h 1587"/>
                    <a:gd name="T6" fmla="*/ 862 w 862"/>
                    <a:gd name="T7" fmla="*/ 268 h 1587"/>
                    <a:gd name="T8" fmla="*/ 546 w 862"/>
                    <a:gd name="T9" fmla="*/ 1587 h 1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2" h="1587">
                      <a:moveTo>
                        <a:pt x="546" y="1587"/>
                      </a:moveTo>
                      <a:lnTo>
                        <a:pt x="0" y="1134"/>
                      </a:lnTo>
                      <a:lnTo>
                        <a:pt x="272" y="0"/>
                      </a:lnTo>
                      <a:lnTo>
                        <a:pt x="862" y="268"/>
                      </a:lnTo>
                      <a:lnTo>
                        <a:pt x="546" y="1587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0" name="Freeform 73"/>
                <p:cNvSpPr>
                  <a:spLocks/>
                </p:cNvSpPr>
                <p:nvPr/>
              </p:nvSpPr>
              <p:spPr bwMode="auto">
                <a:xfrm>
                  <a:off x="1233" y="2968"/>
                  <a:ext cx="203" cy="494"/>
                </a:xfrm>
                <a:custGeom>
                  <a:avLst/>
                  <a:gdLst>
                    <a:gd name="T0" fmla="*/ 393 w 408"/>
                    <a:gd name="T1" fmla="*/ 0 h 1480"/>
                    <a:gd name="T2" fmla="*/ 370 w 408"/>
                    <a:gd name="T3" fmla="*/ 11 h 1480"/>
                    <a:gd name="T4" fmla="*/ 356 w 408"/>
                    <a:gd name="T5" fmla="*/ 19 h 1480"/>
                    <a:gd name="T6" fmla="*/ 338 w 408"/>
                    <a:gd name="T7" fmla="*/ 37 h 1480"/>
                    <a:gd name="T8" fmla="*/ 325 w 408"/>
                    <a:gd name="T9" fmla="*/ 59 h 1480"/>
                    <a:gd name="T10" fmla="*/ 320 w 408"/>
                    <a:gd name="T11" fmla="*/ 77 h 1480"/>
                    <a:gd name="T12" fmla="*/ 0 w 408"/>
                    <a:gd name="T13" fmla="*/ 1459 h 1480"/>
                    <a:gd name="T14" fmla="*/ 12 w 408"/>
                    <a:gd name="T15" fmla="*/ 1480 h 1480"/>
                    <a:gd name="T16" fmla="*/ 337 w 408"/>
                    <a:gd name="T17" fmla="*/ 77 h 1480"/>
                    <a:gd name="T18" fmla="*/ 346 w 408"/>
                    <a:gd name="T19" fmla="*/ 57 h 1480"/>
                    <a:gd name="T20" fmla="*/ 355 w 408"/>
                    <a:gd name="T21" fmla="*/ 43 h 1480"/>
                    <a:gd name="T22" fmla="*/ 368 w 408"/>
                    <a:gd name="T23" fmla="*/ 30 h 1480"/>
                    <a:gd name="T24" fmla="*/ 384 w 408"/>
                    <a:gd name="T25" fmla="*/ 19 h 1480"/>
                    <a:gd name="T26" fmla="*/ 400 w 408"/>
                    <a:gd name="T27" fmla="*/ 12 h 1480"/>
                    <a:gd name="T28" fmla="*/ 408 w 408"/>
                    <a:gd name="T29" fmla="*/ 5 h 1480"/>
                    <a:gd name="T30" fmla="*/ 393 w 408"/>
                    <a:gd name="T31" fmla="*/ 0 h 1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08" h="1480">
                      <a:moveTo>
                        <a:pt x="393" y="0"/>
                      </a:moveTo>
                      <a:lnTo>
                        <a:pt x="370" y="11"/>
                      </a:lnTo>
                      <a:lnTo>
                        <a:pt x="356" y="19"/>
                      </a:lnTo>
                      <a:lnTo>
                        <a:pt x="338" y="37"/>
                      </a:lnTo>
                      <a:lnTo>
                        <a:pt x="325" y="59"/>
                      </a:lnTo>
                      <a:lnTo>
                        <a:pt x="320" y="77"/>
                      </a:lnTo>
                      <a:lnTo>
                        <a:pt x="0" y="1459"/>
                      </a:lnTo>
                      <a:lnTo>
                        <a:pt x="12" y="1480"/>
                      </a:lnTo>
                      <a:lnTo>
                        <a:pt x="337" y="77"/>
                      </a:lnTo>
                      <a:lnTo>
                        <a:pt x="346" y="57"/>
                      </a:lnTo>
                      <a:lnTo>
                        <a:pt x="355" y="43"/>
                      </a:lnTo>
                      <a:lnTo>
                        <a:pt x="368" y="30"/>
                      </a:lnTo>
                      <a:lnTo>
                        <a:pt x="384" y="19"/>
                      </a:lnTo>
                      <a:lnTo>
                        <a:pt x="400" y="12"/>
                      </a:lnTo>
                      <a:lnTo>
                        <a:pt x="408" y="5"/>
                      </a:lnTo>
                      <a:lnTo>
                        <a:pt x="393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1" name="Freeform 74"/>
                <p:cNvSpPr>
                  <a:spLocks/>
                </p:cNvSpPr>
                <p:nvPr/>
              </p:nvSpPr>
              <p:spPr bwMode="auto">
                <a:xfrm>
                  <a:off x="1204" y="3479"/>
                  <a:ext cx="532" cy="321"/>
                </a:xfrm>
                <a:custGeom>
                  <a:avLst/>
                  <a:gdLst>
                    <a:gd name="T0" fmla="*/ 1065 w 1065"/>
                    <a:gd name="T1" fmla="*/ 963 h 963"/>
                    <a:gd name="T2" fmla="*/ 1047 w 1065"/>
                    <a:gd name="T3" fmla="*/ 833 h 963"/>
                    <a:gd name="T4" fmla="*/ 1015 w 1065"/>
                    <a:gd name="T5" fmla="*/ 776 h 963"/>
                    <a:gd name="T6" fmla="*/ 137 w 1065"/>
                    <a:gd name="T7" fmla="*/ 3 h 963"/>
                    <a:gd name="T8" fmla="*/ 96 w 1065"/>
                    <a:gd name="T9" fmla="*/ 0 h 963"/>
                    <a:gd name="T10" fmla="*/ 59 w 1065"/>
                    <a:gd name="T11" fmla="*/ 3 h 963"/>
                    <a:gd name="T12" fmla="*/ 32 w 1065"/>
                    <a:gd name="T13" fmla="*/ 42 h 963"/>
                    <a:gd name="T14" fmla="*/ 0 w 1065"/>
                    <a:gd name="T15" fmla="*/ 145 h 963"/>
                    <a:gd name="T16" fmla="*/ 865 w 1065"/>
                    <a:gd name="T17" fmla="*/ 954 h 963"/>
                    <a:gd name="T18" fmla="*/ 1065 w 1065"/>
                    <a:gd name="T19" fmla="*/ 963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5" h="963">
                      <a:moveTo>
                        <a:pt x="1065" y="963"/>
                      </a:moveTo>
                      <a:lnTo>
                        <a:pt x="1047" y="833"/>
                      </a:lnTo>
                      <a:lnTo>
                        <a:pt x="1015" y="776"/>
                      </a:lnTo>
                      <a:lnTo>
                        <a:pt x="137" y="3"/>
                      </a:lnTo>
                      <a:lnTo>
                        <a:pt x="96" y="0"/>
                      </a:lnTo>
                      <a:lnTo>
                        <a:pt x="59" y="3"/>
                      </a:lnTo>
                      <a:lnTo>
                        <a:pt x="32" y="42"/>
                      </a:lnTo>
                      <a:lnTo>
                        <a:pt x="0" y="145"/>
                      </a:lnTo>
                      <a:lnTo>
                        <a:pt x="865" y="954"/>
                      </a:lnTo>
                      <a:lnTo>
                        <a:pt x="1065" y="96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2" name="Freeform 75"/>
                <p:cNvSpPr>
                  <a:spLocks/>
                </p:cNvSpPr>
                <p:nvPr/>
              </p:nvSpPr>
              <p:spPr bwMode="auto">
                <a:xfrm>
                  <a:off x="642" y="3519"/>
                  <a:ext cx="985" cy="288"/>
                </a:xfrm>
                <a:custGeom>
                  <a:avLst/>
                  <a:gdLst>
                    <a:gd name="T0" fmla="*/ 0 w 1969"/>
                    <a:gd name="T1" fmla="*/ 0 h 862"/>
                    <a:gd name="T2" fmla="*/ 1121 w 1969"/>
                    <a:gd name="T3" fmla="*/ 24 h 862"/>
                    <a:gd name="T4" fmla="*/ 1969 w 1969"/>
                    <a:gd name="T5" fmla="*/ 814 h 862"/>
                    <a:gd name="T6" fmla="*/ 478 w 1969"/>
                    <a:gd name="T7" fmla="*/ 862 h 862"/>
                    <a:gd name="T8" fmla="*/ 0 w 1969"/>
                    <a:gd name="T9" fmla="*/ 0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9" h="862">
                      <a:moveTo>
                        <a:pt x="0" y="0"/>
                      </a:moveTo>
                      <a:lnTo>
                        <a:pt x="1121" y="24"/>
                      </a:lnTo>
                      <a:lnTo>
                        <a:pt x="1969" y="814"/>
                      </a:lnTo>
                      <a:lnTo>
                        <a:pt x="478" y="8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3" name="Freeform 76"/>
                <p:cNvSpPr>
                  <a:spLocks/>
                </p:cNvSpPr>
                <p:nvPr/>
              </p:nvSpPr>
              <p:spPr bwMode="auto">
                <a:xfrm>
                  <a:off x="852" y="3789"/>
                  <a:ext cx="889" cy="99"/>
                </a:xfrm>
                <a:custGeom>
                  <a:avLst/>
                  <a:gdLst>
                    <a:gd name="T0" fmla="*/ 54 w 1777"/>
                    <a:gd name="T1" fmla="*/ 52 h 297"/>
                    <a:gd name="T2" fmla="*/ 0 w 1777"/>
                    <a:gd name="T3" fmla="*/ 297 h 297"/>
                    <a:gd name="T4" fmla="*/ 1759 w 1777"/>
                    <a:gd name="T5" fmla="*/ 257 h 297"/>
                    <a:gd name="T6" fmla="*/ 1777 w 1777"/>
                    <a:gd name="T7" fmla="*/ 173 h 297"/>
                    <a:gd name="T8" fmla="*/ 1773 w 1777"/>
                    <a:gd name="T9" fmla="*/ 74 h 297"/>
                    <a:gd name="T10" fmla="*/ 1768 w 1777"/>
                    <a:gd name="T11" fmla="*/ 0 h 297"/>
                    <a:gd name="T12" fmla="*/ 54 w 1777"/>
                    <a:gd name="T13" fmla="*/ 52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77" h="297">
                      <a:moveTo>
                        <a:pt x="54" y="52"/>
                      </a:moveTo>
                      <a:lnTo>
                        <a:pt x="0" y="297"/>
                      </a:lnTo>
                      <a:lnTo>
                        <a:pt x="1759" y="257"/>
                      </a:lnTo>
                      <a:lnTo>
                        <a:pt x="1777" y="173"/>
                      </a:lnTo>
                      <a:lnTo>
                        <a:pt x="1773" y="74"/>
                      </a:lnTo>
                      <a:lnTo>
                        <a:pt x="1768" y="0"/>
                      </a:lnTo>
                      <a:lnTo>
                        <a:pt x="54" y="52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4" name="Freeform 77"/>
                <p:cNvSpPr>
                  <a:spLocks/>
                </p:cNvSpPr>
                <p:nvPr/>
              </p:nvSpPr>
              <p:spPr bwMode="auto">
                <a:xfrm>
                  <a:off x="624" y="3519"/>
                  <a:ext cx="256" cy="369"/>
                </a:xfrm>
                <a:custGeom>
                  <a:avLst/>
                  <a:gdLst>
                    <a:gd name="T0" fmla="*/ 37 w 513"/>
                    <a:gd name="T1" fmla="*/ 0 h 1106"/>
                    <a:gd name="T2" fmla="*/ 0 w 513"/>
                    <a:gd name="T3" fmla="*/ 200 h 1106"/>
                    <a:gd name="T4" fmla="*/ 457 w 513"/>
                    <a:gd name="T5" fmla="*/ 1106 h 1106"/>
                    <a:gd name="T6" fmla="*/ 513 w 513"/>
                    <a:gd name="T7" fmla="*/ 862 h 1106"/>
                    <a:gd name="T8" fmla="*/ 37 w 513"/>
                    <a:gd name="T9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3" h="1106">
                      <a:moveTo>
                        <a:pt x="37" y="0"/>
                      </a:moveTo>
                      <a:lnTo>
                        <a:pt x="0" y="200"/>
                      </a:lnTo>
                      <a:lnTo>
                        <a:pt x="457" y="1106"/>
                      </a:lnTo>
                      <a:lnTo>
                        <a:pt x="513" y="862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5" name="Freeform 78"/>
                <p:cNvSpPr>
                  <a:spLocks/>
                </p:cNvSpPr>
                <p:nvPr/>
              </p:nvSpPr>
              <p:spPr bwMode="auto">
                <a:xfrm>
                  <a:off x="1206" y="3791"/>
                  <a:ext cx="132" cy="8"/>
                </a:xfrm>
                <a:custGeom>
                  <a:avLst/>
                  <a:gdLst>
                    <a:gd name="T0" fmla="*/ 2 w 262"/>
                    <a:gd name="T1" fmla="*/ 25 h 25"/>
                    <a:gd name="T2" fmla="*/ 0 w 262"/>
                    <a:gd name="T3" fmla="*/ 0 h 25"/>
                    <a:gd name="T4" fmla="*/ 249 w 262"/>
                    <a:gd name="T5" fmla="*/ 0 h 25"/>
                    <a:gd name="T6" fmla="*/ 262 w 262"/>
                    <a:gd name="T7" fmla="*/ 19 h 25"/>
                    <a:gd name="T8" fmla="*/ 2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2" y="25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62" y="19"/>
                      </a:lnTo>
                      <a:lnTo>
                        <a:pt x="2" y="25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6" name="Freeform 79"/>
                <p:cNvSpPr>
                  <a:spLocks/>
                </p:cNvSpPr>
                <p:nvPr/>
              </p:nvSpPr>
              <p:spPr bwMode="auto">
                <a:xfrm>
                  <a:off x="927" y="3521"/>
                  <a:ext cx="281" cy="279"/>
                </a:xfrm>
                <a:custGeom>
                  <a:avLst/>
                  <a:gdLst>
                    <a:gd name="T0" fmla="*/ 557 w 561"/>
                    <a:gd name="T1" fmla="*/ 801 h 836"/>
                    <a:gd name="T2" fmla="*/ 0 w 561"/>
                    <a:gd name="T3" fmla="*/ 0 h 836"/>
                    <a:gd name="T4" fmla="*/ 561 w 561"/>
                    <a:gd name="T5" fmla="*/ 836 h 836"/>
                    <a:gd name="T6" fmla="*/ 557 w 561"/>
                    <a:gd name="T7" fmla="*/ 801 h 8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1" h="836">
                      <a:moveTo>
                        <a:pt x="557" y="801"/>
                      </a:moveTo>
                      <a:lnTo>
                        <a:pt x="0" y="0"/>
                      </a:lnTo>
                      <a:lnTo>
                        <a:pt x="561" y="836"/>
                      </a:lnTo>
                      <a:lnTo>
                        <a:pt x="557" y="801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197" name="Group 80"/>
                <p:cNvGrpSpPr>
                  <a:grpSpLocks/>
                </p:cNvGrpSpPr>
                <p:nvPr/>
              </p:nvGrpSpPr>
              <p:grpSpPr bwMode="auto">
                <a:xfrm>
                  <a:off x="700" y="3526"/>
                  <a:ext cx="515" cy="270"/>
                  <a:chOff x="700" y="3526"/>
                  <a:chExt cx="515" cy="270"/>
                </a:xfrm>
              </p:grpSpPr>
              <p:grpSp>
                <p:nvGrpSpPr>
                  <p:cNvPr id="1223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737" y="3534"/>
                    <a:ext cx="49" cy="23"/>
                    <a:chOff x="737" y="3534"/>
                    <a:chExt cx="49" cy="23"/>
                  </a:xfrm>
                </p:grpSpPr>
                <p:sp>
                  <p:nvSpPr>
                    <p:cNvPr id="1634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737" y="3534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7 h 67"/>
                        <a:gd name="T2" fmla="*/ 0 w 22"/>
                        <a:gd name="T3" fmla="*/ 26 h 67"/>
                        <a:gd name="T4" fmla="*/ 9 w 22"/>
                        <a:gd name="T5" fmla="*/ 0 h 67"/>
                        <a:gd name="T6" fmla="*/ 22 w 22"/>
                        <a:gd name="T7" fmla="*/ 30 h 67"/>
                        <a:gd name="T8" fmla="*/ 13 w 22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7">
                          <a:moveTo>
                            <a:pt x="13" y="67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5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742" y="3535"/>
                      <a:ext cx="36" cy="9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5 w 73"/>
                        <a:gd name="T7" fmla="*/ 11 h 29"/>
                        <a:gd name="T8" fmla="*/ 73 w 73"/>
                        <a:gd name="T9" fmla="*/ 29 h 29"/>
                        <a:gd name="T10" fmla="*/ 17 w 73"/>
                        <a:gd name="T11" fmla="*/ 29 h 29"/>
                        <a:gd name="T12" fmla="*/ 8 w 73"/>
                        <a:gd name="T13" fmla="*/ 20 h 29"/>
                        <a:gd name="T14" fmla="*/ 0 w 73"/>
                        <a:gd name="T15" fmla="*/ 6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5" y="11"/>
                          </a:lnTo>
                          <a:lnTo>
                            <a:pt x="73" y="29"/>
                          </a:lnTo>
                          <a:lnTo>
                            <a:pt x="17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6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744" y="3545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1 w 82"/>
                        <a:gd name="T3" fmla="*/ 19 h 35"/>
                        <a:gd name="T4" fmla="*/ 6 w 82"/>
                        <a:gd name="T5" fmla="*/ 7 h 35"/>
                        <a:gd name="T6" fmla="*/ 10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24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748" y="3547"/>
                    <a:ext cx="50" cy="23"/>
                    <a:chOff x="748" y="3547"/>
                    <a:chExt cx="50" cy="23"/>
                  </a:xfrm>
                </p:grpSpPr>
                <p:sp>
                  <p:nvSpPr>
                    <p:cNvPr id="1631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748" y="3547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2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753" y="3548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3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757" y="3558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0 h 36"/>
                        <a:gd name="T4" fmla="*/ 5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25" name="Freeform 89"/>
                  <p:cNvSpPr>
                    <a:spLocks/>
                  </p:cNvSpPr>
                  <p:nvPr/>
                </p:nvSpPr>
                <p:spPr bwMode="auto">
                  <a:xfrm>
                    <a:off x="952" y="3538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6" name="Freeform 90"/>
                  <p:cNvSpPr>
                    <a:spLocks/>
                  </p:cNvSpPr>
                  <p:nvPr/>
                </p:nvSpPr>
                <p:spPr bwMode="auto">
                  <a:xfrm>
                    <a:off x="861" y="3535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7" name="Freeform 91"/>
                  <p:cNvSpPr>
                    <a:spLocks/>
                  </p:cNvSpPr>
                  <p:nvPr/>
                </p:nvSpPr>
                <p:spPr bwMode="auto">
                  <a:xfrm>
                    <a:off x="867" y="3535"/>
                    <a:ext cx="34" cy="10"/>
                  </a:xfrm>
                  <a:custGeom>
                    <a:avLst/>
                    <a:gdLst>
                      <a:gd name="T0" fmla="*/ 0 w 70"/>
                      <a:gd name="T1" fmla="*/ 0 h 30"/>
                      <a:gd name="T2" fmla="*/ 49 w 70"/>
                      <a:gd name="T3" fmla="*/ 0 h 30"/>
                      <a:gd name="T4" fmla="*/ 50 w 70"/>
                      <a:gd name="T5" fmla="*/ 3 h 30"/>
                      <a:gd name="T6" fmla="*/ 54 w 70"/>
                      <a:gd name="T7" fmla="*/ 13 h 30"/>
                      <a:gd name="T8" fmla="*/ 70 w 70"/>
                      <a:gd name="T9" fmla="*/ 30 h 30"/>
                      <a:gd name="T10" fmla="*/ 16 w 70"/>
                      <a:gd name="T11" fmla="*/ 30 h 30"/>
                      <a:gd name="T12" fmla="*/ 7 w 70"/>
                      <a:gd name="T13" fmla="*/ 21 h 30"/>
                      <a:gd name="T14" fmla="*/ 0 w 70"/>
                      <a:gd name="T15" fmla="*/ 7 h 30"/>
                      <a:gd name="T16" fmla="*/ 0 w 70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0" h="30">
                        <a:moveTo>
                          <a:pt x="0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4" y="13"/>
                        </a:lnTo>
                        <a:lnTo>
                          <a:pt x="70" y="30"/>
                        </a:lnTo>
                        <a:lnTo>
                          <a:pt x="16" y="30"/>
                        </a:lnTo>
                        <a:lnTo>
                          <a:pt x="7" y="21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8" name="Freeform 92"/>
                  <p:cNvSpPr>
                    <a:spLocks/>
                  </p:cNvSpPr>
                  <p:nvPr/>
                </p:nvSpPr>
                <p:spPr bwMode="auto">
                  <a:xfrm>
                    <a:off x="868" y="354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29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872" y="3547"/>
                    <a:ext cx="50" cy="23"/>
                    <a:chOff x="872" y="3547"/>
                    <a:chExt cx="50" cy="23"/>
                  </a:xfrm>
                </p:grpSpPr>
                <p:sp>
                  <p:nvSpPr>
                    <p:cNvPr id="1628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872" y="3547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9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878" y="3547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30"/>
                        <a:gd name="T2" fmla="*/ 49 w 73"/>
                        <a:gd name="T3" fmla="*/ 0 h 30"/>
                        <a:gd name="T4" fmla="*/ 50 w 73"/>
                        <a:gd name="T5" fmla="*/ 3 h 30"/>
                        <a:gd name="T6" fmla="*/ 57 w 73"/>
                        <a:gd name="T7" fmla="*/ 12 h 30"/>
                        <a:gd name="T8" fmla="*/ 73 w 73"/>
                        <a:gd name="T9" fmla="*/ 30 h 30"/>
                        <a:gd name="T10" fmla="*/ 19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2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3"/>
                          </a:lnTo>
                          <a:lnTo>
                            <a:pt x="57" y="12"/>
                          </a:lnTo>
                          <a:lnTo>
                            <a:pt x="73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0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880" y="3558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0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885" y="3559"/>
                    <a:ext cx="50" cy="23"/>
                    <a:chOff x="885" y="3559"/>
                    <a:chExt cx="50" cy="23"/>
                  </a:xfrm>
                </p:grpSpPr>
                <p:sp>
                  <p:nvSpPr>
                    <p:cNvPr id="1625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885" y="3559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6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890" y="3560"/>
                      <a:ext cx="37" cy="10"/>
                    </a:xfrm>
                    <a:custGeom>
                      <a:avLst/>
                      <a:gdLst>
                        <a:gd name="T0" fmla="*/ 3 w 74"/>
                        <a:gd name="T1" fmla="*/ 0 h 30"/>
                        <a:gd name="T2" fmla="*/ 49 w 74"/>
                        <a:gd name="T3" fmla="*/ 0 h 30"/>
                        <a:gd name="T4" fmla="*/ 52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0 w 74"/>
                        <a:gd name="T13" fmla="*/ 21 h 30"/>
                        <a:gd name="T14" fmla="*/ 0 w 74"/>
                        <a:gd name="T15" fmla="*/ 6 h 30"/>
                        <a:gd name="T16" fmla="*/ 3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7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893" y="3570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1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898" y="3571"/>
                    <a:ext cx="49" cy="23"/>
                    <a:chOff x="898" y="3571"/>
                    <a:chExt cx="49" cy="23"/>
                  </a:xfrm>
                </p:grpSpPr>
                <p:sp>
                  <p:nvSpPr>
                    <p:cNvPr id="1622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898" y="3571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3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903" y="3572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11 w 75"/>
                        <a:gd name="T13" fmla="*/ 20 h 29"/>
                        <a:gd name="T14" fmla="*/ 0 w 75"/>
                        <a:gd name="T15" fmla="*/ 5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4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907" y="3582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2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911" y="3585"/>
                    <a:ext cx="49" cy="23"/>
                    <a:chOff x="911" y="3585"/>
                    <a:chExt cx="49" cy="23"/>
                  </a:xfrm>
                </p:grpSpPr>
                <p:sp>
                  <p:nvSpPr>
                    <p:cNvPr id="1619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911" y="3585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9 h 69"/>
                        <a:gd name="T2" fmla="*/ 0 w 24"/>
                        <a:gd name="T3" fmla="*/ 27 h 69"/>
                        <a:gd name="T4" fmla="*/ 10 w 24"/>
                        <a:gd name="T5" fmla="*/ 0 h 69"/>
                        <a:gd name="T6" fmla="*/ 24 w 24"/>
                        <a:gd name="T7" fmla="*/ 32 h 69"/>
                        <a:gd name="T8" fmla="*/ 15 w 24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0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915" y="3585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1 h 30"/>
                        <a:gd name="T14" fmla="*/ 0 w 75"/>
                        <a:gd name="T15" fmla="*/ 6 h 30"/>
                        <a:gd name="T16" fmla="*/ 3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1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1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919" y="359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3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99" cy="73"/>
                    <a:chOff x="923" y="3600"/>
                    <a:chExt cx="99" cy="73"/>
                  </a:xfrm>
                </p:grpSpPr>
                <p:grpSp>
                  <p:nvGrpSpPr>
                    <p:cNvPr id="1599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3" y="3600"/>
                      <a:ext cx="49" cy="23"/>
                      <a:chOff x="923" y="3600"/>
                      <a:chExt cx="49" cy="23"/>
                    </a:xfrm>
                  </p:grpSpPr>
                  <p:sp>
                    <p:nvSpPr>
                      <p:cNvPr id="1616" name="Freeform 1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3" y="3600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0 h 69"/>
                          <a:gd name="T8" fmla="*/ 13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3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0"/>
                            </a:lnTo>
                            <a:lnTo>
                              <a:pt x="13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7" name="Freeform 1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00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29"/>
                          <a:gd name="T2" fmla="*/ 50 w 75"/>
                          <a:gd name="T3" fmla="*/ 0 h 29"/>
                          <a:gd name="T4" fmla="*/ 52 w 75"/>
                          <a:gd name="T5" fmla="*/ 3 h 29"/>
                          <a:gd name="T6" fmla="*/ 57 w 75"/>
                          <a:gd name="T7" fmla="*/ 12 h 29"/>
                          <a:gd name="T8" fmla="*/ 75 w 75"/>
                          <a:gd name="T9" fmla="*/ 29 h 29"/>
                          <a:gd name="T10" fmla="*/ 19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6 h 29"/>
                          <a:gd name="T16" fmla="*/ 2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2"/>
                            </a:lnTo>
                            <a:lnTo>
                              <a:pt x="75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8" name="Freeform 1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0" y="3610"/>
                        <a:ext cx="42" cy="13"/>
                      </a:xfrm>
                      <a:custGeom>
                        <a:avLst/>
                        <a:gdLst>
                          <a:gd name="T0" fmla="*/ 0 w 82"/>
                          <a:gd name="T1" fmla="*/ 37 h 37"/>
                          <a:gd name="T2" fmla="*/ 2 w 82"/>
                          <a:gd name="T3" fmla="*/ 22 h 37"/>
                          <a:gd name="T4" fmla="*/ 7 w 82"/>
                          <a:gd name="T5" fmla="*/ 7 h 37"/>
                          <a:gd name="T6" fmla="*/ 13 w 82"/>
                          <a:gd name="T7" fmla="*/ 0 h 37"/>
                          <a:gd name="T8" fmla="*/ 69 w 82"/>
                          <a:gd name="T9" fmla="*/ 0 h 37"/>
                          <a:gd name="T10" fmla="*/ 82 w 82"/>
                          <a:gd name="T11" fmla="*/ 37 h 37"/>
                          <a:gd name="T12" fmla="*/ 0 w 82"/>
                          <a:gd name="T13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7">
                            <a:moveTo>
                              <a:pt x="0" y="37"/>
                            </a:moveTo>
                            <a:lnTo>
                              <a:pt x="2" y="22"/>
                            </a:lnTo>
                            <a:lnTo>
                              <a:pt x="7" y="7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2" y="37"/>
                            </a:lnTo>
                            <a:lnTo>
                              <a:pt x="0" y="37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0" name="Group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5" y="3612"/>
                      <a:ext cx="48" cy="23"/>
                      <a:chOff x="935" y="3612"/>
                      <a:chExt cx="48" cy="23"/>
                    </a:xfrm>
                  </p:grpSpPr>
                  <p:sp>
                    <p:nvSpPr>
                      <p:cNvPr id="1613" name="Freeform 1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5" y="3612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4" name="Freeform 1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9" y="3612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3 w 75"/>
                          <a:gd name="T5" fmla="*/ 3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3" y="3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5" name="Freeform 1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3" y="3623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2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1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7" y="3625"/>
                      <a:ext cx="50" cy="22"/>
                      <a:chOff x="947" y="3625"/>
                      <a:chExt cx="50" cy="22"/>
                    </a:xfrm>
                  </p:grpSpPr>
                  <p:sp>
                    <p:nvSpPr>
                      <p:cNvPr id="1610" name="Freeform 1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7" y="3625"/>
                        <a:ext cx="13" cy="22"/>
                      </a:xfrm>
                      <a:custGeom>
                        <a:avLst/>
                        <a:gdLst>
                          <a:gd name="T0" fmla="*/ 14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4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1" name="Freeform 1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625"/>
                        <a:ext cx="36" cy="10"/>
                      </a:xfrm>
                      <a:custGeom>
                        <a:avLst/>
                        <a:gdLst>
                          <a:gd name="T0" fmla="*/ 2 w 73"/>
                          <a:gd name="T1" fmla="*/ 0 h 29"/>
                          <a:gd name="T2" fmla="*/ 50 w 73"/>
                          <a:gd name="T3" fmla="*/ 0 h 29"/>
                          <a:gd name="T4" fmla="*/ 51 w 73"/>
                          <a:gd name="T5" fmla="*/ 2 h 29"/>
                          <a:gd name="T6" fmla="*/ 57 w 73"/>
                          <a:gd name="T7" fmla="*/ 11 h 29"/>
                          <a:gd name="T8" fmla="*/ 73 w 73"/>
                          <a:gd name="T9" fmla="*/ 29 h 29"/>
                          <a:gd name="T10" fmla="*/ 19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5 h 29"/>
                          <a:gd name="T16" fmla="*/ 2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7" y="11"/>
                            </a:lnTo>
                            <a:lnTo>
                              <a:pt x="73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2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" y="3635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3 w 83"/>
                          <a:gd name="T3" fmla="*/ 20 h 36"/>
                          <a:gd name="T4" fmla="*/ 7 w 83"/>
                          <a:gd name="T5" fmla="*/ 8 h 36"/>
                          <a:gd name="T6" fmla="*/ 12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3" y="20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2" name="Group 1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0" y="3637"/>
                      <a:ext cx="50" cy="23"/>
                      <a:chOff x="960" y="3637"/>
                      <a:chExt cx="50" cy="23"/>
                    </a:xfrm>
                  </p:grpSpPr>
                  <p:sp>
                    <p:nvSpPr>
                      <p:cNvPr id="1607" name="Freeform 1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0" y="3637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7 h 69"/>
                          <a:gd name="T4" fmla="*/ 12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7"/>
                            </a:lnTo>
                            <a:lnTo>
                              <a:pt x="12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8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5" y="3638"/>
                        <a:ext cx="37" cy="9"/>
                      </a:xfrm>
                      <a:custGeom>
                        <a:avLst/>
                        <a:gdLst>
                          <a:gd name="T0" fmla="*/ 3 w 74"/>
                          <a:gd name="T1" fmla="*/ 0 h 29"/>
                          <a:gd name="T2" fmla="*/ 49 w 74"/>
                          <a:gd name="T3" fmla="*/ 0 h 29"/>
                          <a:gd name="T4" fmla="*/ 53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9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5 h 29"/>
                          <a:gd name="T16" fmla="*/ 3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3" y="0"/>
                            </a:moveTo>
                            <a:lnTo>
                              <a:pt x="49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9" name="Freeform 1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8" y="3648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1 w 83"/>
                          <a:gd name="T3" fmla="*/ 19 h 35"/>
                          <a:gd name="T4" fmla="*/ 6 w 83"/>
                          <a:gd name="T5" fmla="*/ 7 h 35"/>
                          <a:gd name="T6" fmla="*/ 10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1" y="19"/>
                            </a:lnTo>
                            <a:lnTo>
                              <a:pt x="6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3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3" y="3650"/>
                      <a:ext cx="49" cy="23"/>
                      <a:chOff x="973" y="3650"/>
                      <a:chExt cx="49" cy="23"/>
                    </a:xfrm>
                  </p:grpSpPr>
                  <p:sp>
                    <p:nvSpPr>
                      <p:cNvPr id="1604" name="Freeform 1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3" y="3650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6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6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5" name="Freeform 1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8" y="3651"/>
                        <a:ext cx="37" cy="10"/>
                      </a:xfrm>
                      <a:custGeom>
                        <a:avLst/>
                        <a:gdLst>
                          <a:gd name="T0" fmla="*/ 2 w 74"/>
                          <a:gd name="T1" fmla="*/ 0 h 29"/>
                          <a:gd name="T2" fmla="*/ 49 w 74"/>
                          <a:gd name="T3" fmla="*/ 0 h 29"/>
                          <a:gd name="T4" fmla="*/ 50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9 w 74"/>
                          <a:gd name="T11" fmla="*/ 29 h 29"/>
                          <a:gd name="T12" fmla="*/ 10 w 74"/>
                          <a:gd name="T13" fmla="*/ 20 h 29"/>
                          <a:gd name="T14" fmla="*/ 0 w 74"/>
                          <a:gd name="T15" fmla="*/ 5 h 29"/>
                          <a:gd name="T16" fmla="*/ 2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2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9" y="29"/>
                            </a:lnTo>
                            <a:lnTo>
                              <a:pt x="10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6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2" y="366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0 h 36"/>
                          <a:gd name="T4" fmla="*/ 5 w 82"/>
                          <a:gd name="T5" fmla="*/ 8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5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34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100" cy="73"/>
                    <a:chOff x="985" y="3665"/>
                    <a:chExt cx="100" cy="73"/>
                  </a:xfrm>
                </p:grpSpPr>
                <p:grpSp>
                  <p:nvGrpSpPr>
                    <p:cNvPr id="1579" name="Group 1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5" y="3665"/>
                      <a:ext cx="50" cy="23"/>
                      <a:chOff x="985" y="3665"/>
                      <a:chExt cx="50" cy="23"/>
                    </a:xfrm>
                  </p:grpSpPr>
                  <p:sp>
                    <p:nvSpPr>
                      <p:cNvPr id="1596" name="Freeform 1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5" y="3665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7" name="Freeform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9" y="3665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8" name="Freeform 1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3" y="367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20 h 36"/>
                          <a:gd name="T4" fmla="*/ 6 w 83"/>
                          <a:gd name="T5" fmla="*/ 8 h 36"/>
                          <a:gd name="T6" fmla="*/ 10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6" y="8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0" name="Group 1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97" y="3677"/>
                      <a:ext cx="49" cy="23"/>
                      <a:chOff x="997" y="3677"/>
                      <a:chExt cx="49" cy="23"/>
                    </a:xfrm>
                  </p:grpSpPr>
                  <p:sp>
                    <p:nvSpPr>
                      <p:cNvPr id="1593" name="Freeform 1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7" y="3677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1 h 69"/>
                          <a:gd name="T8" fmla="*/ 13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3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3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4" name="Freeform 1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2" y="3678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50 w 73"/>
                          <a:gd name="T3" fmla="*/ 0 h 30"/>
                          <a:gd name="T4" fmla="*/ 51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10 w 73"/>
                          <a:gd name="T13" fmla="*/ 21 h 30"/>
                          <a:gd name="T14" fmla="*/ 0 w 73"/>
                          <a:gd name="T15" fmla="*/ 7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10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5" name="Freeform 1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5" y="3688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7 h 37"/>
                          <a:gd name="T2" fmla="*/ 4 w 83"/>
                          <a:gd name="T3" fmla="*/ 19 h 37"/>
                          <a:gd name="T4" fmla="*/ 8 w 83"/>
                          <a:gd name="T5" fmla="*/ 8 h 37"/>
                          <a:gd name="T6" fmla="*/ 13 w 83"/>
                          <a:gd name="T7" fmla="*/ 0 h 37"/>
                          <a:gd name="T8" fmla="*/ 68 w 83"/>
                          <a:gd name="T9" fmla="*/ 0 h 37"/>
                          <a:gd name="T10" fmla="*/ 83 w 83"/>
                          <a:gd name="T11" fmla="*/ 37 h 37"/>
                          <a:gd name="T12" fmla="*/ 0 w 83"/>
                          <a:gd name="T13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7">
                            <a:moveTo>
                              <a:pt x="0" y="37"/>
                            </a:moveTo>
                            <a:lnTo>
                              <a:pt x="4" y="19"/>
                            </a:lnTo>
                            <a:lnTo>
                              <a:pt x="8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7"/>
                            </a:lnTo>
                            <a:lnTo>
                              <a:pt x="0" y="37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1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0" y="3690"/>
                      <a:ext cx="48" cy="23"/>
                      <a:chOff x="1010" y="3690"/>
                      <a:chExt cx="48" cy="23"/>
                    </a:xfrm>
                  </p:grpSpPr>
                  <p:sp>
                    <p:nvSpPr>
                      <p:cNvPr id="1590" name="Freeform 1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0" y="3690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1" name="Freeform 1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4" y="3690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3 h 31"/>
                          <a:gd name="T6" fmla="*/ 56 w 75"/>
                          <a:gd name="T7" fmla="*/ 12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6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2" name="Freeform 1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8" y="370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5 h 35"/>
                          <a:gd name="T2" fmla="*/ 2 w 82"/>
                          <a:gd name="T3" fmla="*/ 19 h 35"/>
                          <a:gd name="T4" fmla="*/ 8 w 82"/>
                          <a:gd name="T5" fmla="*/ 7 h 35"/>
                          <a:gd name="T6" fmla="*/ 12 w 82"/>
                          <a:gd name="T7" fmla="*/ 0 h 35"/>
                          <a:gd name="T8" fmla="*/ 69 w 82"/>
                          <a:gd name="T9" fmla="*/ 0 h 35"/>
                          <a:gd name="T10" fmla="*/ 82 w 82"/>
                          <a:gd name="T11" fmla="*/ 35 h 35"/>
                          <a:gd name="T12" fmla="*/ 0 w 82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5">
                            <a:moveTo>
                              <a:pt x="0" y="35"/>
                            </a:moveTo>
                            <a:lnTo>
                              <a:pt x="2" y="19"/>
                            </a:lnTo>
                            <a:lnTo>
                              <a:pt x="8" y="7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2" name="Group 1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23" y="3703"/>
                      <a:ext cx="49" cy="22"/>
                      <a:chOff x="1023" y="3703"/>
                      <a:chExt cx="49" cy="22"/>
                    </a:xfrm>
                  </p:grpSpPr>
                  <p:sp>
                    <p:nvSpPr>
                      <p:cNvPr id="1587" name="Freeform 1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3" y="3703"/>
                        <a:ext cx="12" cy="22"/>
                      </a:xfrm>
                      <a:custGeom>
                        <a:avLst/>
                        <a:gdLst>
                          <a:gd name="T0" fmla="*/ 13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0 h 68"/>
                          <a:gd name="T8" fmla="*/ 13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0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8" name="Freeform 1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8" y="3703"/>
                        <a:ext cx="37" cy="10"/>
                      </a:xfrm>
                      <a:custGeom>
                        <a:avLst/>
                        <a:gdLst>
                          <a:gd name="T0" fmla="*/ 1 w 75"/>
                          <a:gd name="T1" fmla="*/ 0 h 29"/>
                          <a:gd name="T2" fmla="*/ 50 w 75"/>
                          <a:gd name="T3" fmla="*/ 0 h 29"/>
                          <a:gd name="T4" fmla="*/ 51 w 75"/>
                          <a:gd name="T5" fmla="*/ 2 h 29"/>
                          <a:gd name="T6" fmla="*/ 57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5 h 29"/>
                          <a:gd name="T16" fmla="*/ 1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7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9" name="Freeform 1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0" y="3713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3 w 83"/>
                          <a:gd name="T3" fmla="*/ 19 h 36"/>
                          <a:gd name="T4" fmla="*/ 7 w 83"/>
                          <a:gd name="T5" fmla="*/ 7 h 36"/>
                          <a:gd name="T6" fmla="*/ 13 w 83"/>
                          <a:gd name="T7" fmla="*/ 0 h 36"/>
                          <a:gd name="T8" fmla="*/ 70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3" y="19"/>
                            </a:lnTo>
                            <a:lnTo>
                              <a:pt x="7" y="7"/>
                            </a:lnTo>
                            <a:lnTo>
                              <a:pt x="13" y="0"/>
                            </a:lnTo>
                            <a:lnTo>
                              <a:pt x="70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3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6" y="3716"/>
                      <a:ext cx="49" cy="22"/>
                      <a:chOff x="1036" y="3716"/>
                      <a:chExt cx="49" cy="22"/>
                    </a:xfrm>
                  </p:grpSpPr>
                  <p:sp>
                    <p:nvSpPr>
                      <p:cNvPr id="1584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" y="3716"/>
                        <a:ext cx="11" cy="22"/>
                      </a:xfrm>
                      <a:custGeom>
                        <a:avLst/>
                        <a:gdLst>
                          <a:gd name="T0" fmla="*/ 13 w 22"/>
                          <a:gd name="T1" fmla="*/ 68 h 68"/>
                          <a:gd name="T2" fmla="*/ 0 w 22"/>
                          <a:gd name="T3" fmla="*/ 27 h 68"/>
                          <a:gd name="T4" fmla="*/ 9 w 22"/>
                          <a:gd name="T5" fmla="*/ 0 h 68"/>
                          <a:gd name="T6" fmla="*/ 22 w 22"/>
                          <a:gd name="T7" fmla="*/ 31 h 68"/>
                          <a:gd name="T8" fmla="*/ 13 w 22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2" y="31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5" name="Freeform 1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0" y="3716"/>
                        <a:ext cx="37" cy="10"/>
                      </a:xfrm>
                      <a:custGeom>
                        <a:avLst/>
                        <a:gdLst>
                          <a:gd name="T0" fmla="*/ 3 w 75"/>
                          <a:gd name="T1" fmla="*/ 0 h 29"/>
                          <a:gd name="T2" fmla="*/ 51 w 75"/>
                          <a:gd name="T3" fmla="*/ 0 h 29"/>
                          <a:gd name="T4" fmla="*/ 53 w 75"/>
                          <a:gd name="T5" fmla="*/ 2 h 29"/>
                          <a:gd name="T6" fmla="*/ 57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5 h 29"/>
                          <a:gd name="T16" fmla="*/ 3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3" y="0"/>
                            </a:moveTo>
                            <a:lnTo>
                              <a:pt x="51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6" name="Freeform 1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3" y="3726"/>
                        <a:ext cx="42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0 h 36"/>
                          <a:gd name="T4" fmla="*/ 6 w 82"/>
                          <a:gd name="T5" fmla="*/ 8 h 36"/>
                          <a:gd name="T6" fmla="*/ 10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6" y="8"/>
                            </a:lnTo>
                            <a:lnTo>
                              <a:pt x="10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35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1046" y="3727"/>
                    <a:ext cx="49" cy="23"/>
                    <a:chOff x="1046" y="3727"/>
                    <a:chExt cx="49" cy="23"/>
                  </a:xfrm>
                </p:grpSpPr>
                <p:sp>
                  <p:nvSpPr>
                    <p:cNvPr id="1576" name="Freeform 152"/>
                    <p:cNvSpPr>
                      <a:spLocks/>
                    </p:cNvSpPr>
                    <p:nvPr/>
                  </p:nvSpPr>
                  <p:spPr bwMode="auto">
                    <a:xfrm>
                      <a:off x="1046" y="3727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2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7" name="Freeform 153"/>
                    <p:cNvSpPr>
                      <a:spLocks/>
                    </p:cNvSpPr>
                    <p:nvPr/>
                  </p:nvSpPr>
                  <p:spPr bwMode="auto">
                    <a:xfrm>
                      <a:off x="1051" y="3727"/>
                      <a:ext cx="36" cy="11"/>
                    </a:xfrm>
                    <a:custGeom>
                      <a:avLst/>
                      <a:gdLst>
                        <a:gd name="T0" fmla="*/ 2 w 73"/>
                        <a:gd name="T1" fmla="*/ 0 h 31"/>
                        <a:gd name="T2" fmla="*/ 49 w 73"/>
                        <a:gd name="T3" fmla="*/ 0 h 31"/>
                        <a:gd name="T4" fmla="*/ 50 w 73"/>
                        <a:gd name="T5" fmla="*/ 4 h 31"/>
                        <a:gd name="T6" fmla="*/ 57 w 73"/>
                        <a:gd name="T7" fmla="*/ 13 h 31"/>
                        <a:gd name="T8" fmla="*/ 73 w 73"/>
                        <a:gd name="T9" fmla="*/ 31 h 31"/>
                        <a:gd name="T10" fmla="*/ 17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6 h 31"/>
                        <a:gd name="T16" fmla="*/ 2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4"/>
                          </a:lnTo>
                          <a:lnTo>
                            <a:pt x="57" y="13"/>
                          </a:lnTo>
                          <a:lnTo>
                            <a:pt x="73" y="31"/>
                          </a:lnTo>
                          <a:lnTo>
                            <a:pt x="17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8" name="Freeform 154"/>
                    <p:cNvSpPr>
                      <a:spLocks/>
                    </p:cNvSpPr>
                    <p:nvPr/>
                  </p:nvSpPr>
                  <p:spPr bwMode="auto">
                    <a:xfrm>
                      <a:off x="1054" y="373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1 w 82"/>
                        <a:gd name="T3" fmla="*/ 19 h 35"/>
                        <a:gd name="T4" fmla="*/ 6 w 82"/>
                        <a:gd name="T5" fmla="*/ 6 h 35"/>
                        <a:gd name="T6" fmla="*/ 10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6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058" y="3739"/>
                    <a:ext cx="50" cy="23"/>
                    <a:chOff x="1058" y="3739"/>
                    <a:chExt cx="50" cy="23"/>
                  </a:xfrm>
                </p:grpSpPr>
                <p:sp>
                  <p:nvSpPr>
                    <p:cNvPr id="1573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1058" y="3739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4" name="Freeform 157"/>
                    <p:cNvSpPr>
                      <a:spLocks/>
                    </p:cNvSpPr>
                    <p:nvPr/>
                  </p:nvSpPr>
                  <p:spPr bwMode="auto">
                    <a:xfrm>
                      <a:off x="1063" y="3740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8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11 w 75"/>
                        <a:gd name="T13" fmla="*/ 21 h 30"/>
                        <a:gd name="T14" fmla="*/ 0 w 75"/>
                        <a:gd name="T15" fmla="*/ 7 h 30"/>
                        <a:gd name="T16" fmla="*/ 3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3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8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11" y="21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5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1067" y="3750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7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1072" y="3753"/>
                    <a:ext cx="48" cy="22"/>
                    <a:chOff x="1072" y="3753"/>
                    <a:chExt cx="48" cy="22"/>
                  </a:xfrm>
                </p:grpSpPr>
                <p:sp>
                  <p:nvSpPr>
                    <p:cNvPr id="1570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1072" y="3753"/>
                      <a:ext cx="11" cy="22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9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1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1076" y="3753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50 w 74"/>
                        <a:gd name="T3" fmla="*/ 0 h 31"/>
                        <a:gd name="T4" fmla="*/ 52 w 74"/>
                        <a:gd name="T5" fmla="*/ 4 h 31"/>
                        <a:gd name="T6" fmla="*/ 57 w 74"/>
                        <a:gd name="T7" fmla="*/ 13 h 31"/>
                        <a:gd name="T8" fmla="*/ 74 w 74"/>
                        <a:gd name="T9" fmla="*/ 31 h 31"/>
                        <a:gd name="T10" fmla="*/ 19 w 74"/>
                        <a:gd name="T11" fmla="*/ 31 h 31"/>
                        <a:gd name="T12" fmla="*/ 11 w 74"/>
                        <a:gd name="T13" fmla="*/ 20 h 31"/>
                        <a:gd name="T14" fmla="*/ 0 w 74"/>
                        <a:gd name="T15" fmla="*/ 6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4" y="31"/>
                          </a:lnTo>
                          <a:lnTo>
                            <a:pt x="19" y="31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2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1079" y="376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3 w 81"/>
                        <a:gd name="T3" fmla="*/ 20 h 36"/>
                        <a:gd name="T4" fmla="*/ 6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38" name="Freeform 163"/>
                  <p:cNvSpPr>
                    <a:spLocks/>
                  </p:cNvSpPr>
                  <p:nvPr/>
                </p:nvSpPr>
                <p:spPr bwMode="auto">
                  <a:xfrm>
                    <a:off x="820" y="3535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39" name="Freeform 164"/>
                  <p:cNvSpPr>
                    <a:spLocks/>
                  </p:cNvSpPr>
                  <p:nvPr/>
                </p:nvSpPr>
                <p:spPr bwMode="auto">
                  <a:xfrm>
                    <a:off x="825" y="3535"/>
                    <a:ext cx="36" cy="9"/>
                  </a:xfrm>
                  <a:custGeom>
                    <a:avLst/>
                    <a:gdLst>
                      <a:gd name="T0" fmla="*/ 0 w 71"/>
                      <a:gd name="T1" fmla="*/ 0 h 27"/>
                      <a:gd name="T2" fmla="*/ 49 w 71"/>
                      <a:gd name="T3" fmla="*/ 0 h 27"/>
                      <a:gd name="T4" fmla="*/ 51 w 71"/>
                      <a:gd name="T5" fmla="*/ 2 h 27"/>
                      <a:gd name="T6" fmla="*/ 55 w 71"/>
                      <a:gd name="T7" fmla="*/ 12 h 27"/>
                      <a:gd name="T8" fmla="*/ 71 w 71"/>
                      <a:gd name="T9" fmla="*/ 27 h 27"/>
                      <a:gd name="T10" fmla="*/ 17 w 71"/>
                      <a:gd name="T11" fmla="*/ 27 h 27"/>
                      <a:gd name="T12" fmla="*/ 8 w 71"/>
                      <a:gd name="T13" fmla="*/ 20 h 27"/>
                      <a:gd name="T14" fmla="*/ 0 w 71"/>
                      <a:gd name="T15" fmla="*/ 6 h 27"/>
                      <a:gd name="T16" fmla="*/ 0 w 71"/>
                      <a:gd name="T17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1" h="27">
                        <a:moveTo>
                          <a:pt x="0" y="0"/>
                        </a:moveTo>
                        <a:lnTo>
                          <a:pt x="49" y="0"/>
                        </a:lnTo>
                        <a:lnTo>
                          <a:pt x="51" y="2"/>
                        </a:lnTo>
                        <a:lnTo>
                          <a:pt x="55" y="12"/>
                        </a:lnTo>
                        <a:lnTo>
                          <a:pt x="71" y="27"/>
                        </a:lnTo>
                        <a:lnTo>
                          <a:pt x="17" y="27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40" name="Freeform 165"/>
                  <p:cNvSpPr>
                    <a:spLocks/>
                  </p:cNvSpPr>
                  <p:nvPr/>
                </p:nvSpPr>
                <p:spPr bwMode="auto">
                  <a:xfrm>
                    <a:off x="828" y="354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41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832" y="3547"/>
                    <a:ext cx="49" cy="23"/>
                    <a:chOff x="832" y="3547"/>
                    <a:chExt cx="49" cy="23"/>
                  </a:xfrm>
                </p:grpSpPr>
                <p:sp>
                  <p:nvSpPr>
                    <p:cNvPr id="1567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832" y="3547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1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8" name="Freeform 168"/>
                    <p:cNvSpPr>
                      <a:spLocks/>
                    </p:cNvSpPr>
                    <p:nvPr/>
                  </p:nvSpPr>
                  <p:spPr bwMode="auto">
                    <a:xfrm>
                      <a:off x="837" y="354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9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840" y="355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2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844" y="3560"/>
                    <a:ext cx="49" cy="22"/>
                    <a:chOff x="844" y="3560"/>
                    <a:chExt cx="49" cy="22"/>
                  </a:xfrm>
                </p:grpSpPr>
                <p:sp>
                  <p:nvSpPr>
                    <p:cNvPr id="1564" name="Freeform 171"/>
                    <p:cNvSpPr>
                      <a:spLocks/>
                    </p:cNvSpPr>
                    <p:nvPr/>
                  </p:nvSpPr>
                  <p:spPr bwMode="auto">
                    <a:xfrm>
                      <a:off x="844" y="3560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5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849" y="3560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48 w 73"/>
                        <a:gd name="T3" fmla="*/ 0 h 29"/>
                        <a:gd name="T4" fmla="*/ 50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6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853" y="3571"/>
                      <a:ext cx="40" cy="11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6 w 82"/>
                        <a:gd name="T5" fmla="*/ 7 h 35"/>
                        <a:gd name="T6" fmla="*/ 11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3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857" y="3572"/>
                    <a:ext cx="50" cy="23"/>
                    <a:chOff x="857" y="3572"/>
                    <a:chExt cx="50" cy="23"/>
                  </a:xfrm>
                </p:grpSpPr>
                <p:sp>
                  <p:nvSpPr>
                    <p:cNvPr id="1561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857" y="3572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5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5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2" name="Freeform 176"/>
                    <p:cNvSpPr>
                      <a:spLocks/>
                    </p:cNvSpPr>
                    <p:nvPr/>
                  </p:nvSpPr>
                  <p:spPr bwMode="auto">
                    <a:xfrm>
                      <a:off x="862" y="3573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10 w 73"/>
                        <a:gd name="T13" fmla="*/ 20 h 29"/>
                        <a:gd name="T14" fmla="*/ 0 w 73"/>
                        <a:gd name="T15" fmla="*/ 5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3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865" y="358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4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70" y="3585"/>
                    <a:ext cx="48" cy="23"/>
                    <a:chOff x="870" y="3585"/>
                    <a:chExt cx="48" cy="23"/>
                  </a:xfrm>
                </p:grpSpPr>
                <p:sp>
                  <p:nvSpPr>
                    <p:cNvPr id="1558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870" y="358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6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59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874" y="3586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0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878" y="3596"/>
                      <a:ext cx="40" cy="12"/>
                    </a:xfrm>
                    <a:custGeom>
                      <a:avLst/>
                      <a:gdLst>
                        <a:gd name="T0" fmla="*/ 0 w 80"/>
                        <a:gd name="T1" fmla="*/ 36 h 36"/>
                        <a:gd name="T2" fmla="*/ 1 w 80"/>
                        <a:gd name="T3" fmla="*/ 20 h 36"/>
                        <a:gd name="T4" fmla="*/ 6 w 80"/>
                        <a:gd name="T5" fmla="*/ 8 h 36"/>
                        <a:gd name="T6" fmla="*/ 10 w 80"/>
                        <a:gd name="T7" fmla="*/ 0 h 36"/>
                        <a:gd name="T8" fmla="*/ 67 w 80"/>
                        <a:gd name="T9" fmla="*/ 0 h 36"/>
                        <a:gd name="T10" fmla="*/ 80 w 80"/>
                        <a:gd name="T11" fmla="*/ 36 h 36"/>
                        <a:gd name="T12" fmla="*/ 0 w 80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0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0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5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100" cy="73"/>
                    <a:chOff x="882" y="3600"/>
                    <a:chExt cx="100" cy="73"/>
                  </a:xfrm>
                </p:grpSpPr>
                <p:grpSp>
                  <p:nvGrpSpPr>
                    <p:cNvPr id="1538" name="Group 1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2" y="3600"/>
                      <a:ext cx="49" cy="23"/>
                      <a:chOff x="882" y="3600"/>
                      <a:chExt cx="49" cy="23"/>
                    </a:xfrm>
                  </p:grpSpPr>
                  <p:sp>
                    <p:nvSpPr>
                      <p:cNvPr id="1555" name="Freeform 1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2" y="3600"/>
                        <a:ext cx="12" cy="23"/>
                      </a:xfrm>
                      <a:custGeom>
                        <a:avLst/>
                        <a:gdLst>
                          <a:gd name="T0" fmla="*/ 13 w 23"/>
                          <a:gd name="T1" fmla="*/ 70 h 70"/>
                          <a:gd name="T2" fmla="*/ 0 w 23"/>
                          <a:gd name="T3" fmla="*/ 27 h 70"/>
                          <a:gd name="T4" fmla="*/ 9 w 23"/>
                          <a:gd name="T5" fmla="*/ 0 h 70"/>
                          <a:gd name="T6" fmla="*/ 23 w 23"/>
                          <a:gd name="T7" fmla="*/ 31 h 70"/>
                          <a:gd name="T8" fmla="*/ 13 w 23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3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3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6" name="Freeform 1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7" y="3600"/>
                        <a:ext cx="37" cy="11"/>
                      </a:xfrm>
                      <a:custGeom>
                        <a:avLst/>
                        <a:gdLst>
                          <a:gd name="T0" fmla="*/ 1 w 73"/>
                          <a:gd name="T1" fmla="*/ 0 h 31"/>
                          <a:gd name="T2" fmla="*/ 50 w 73"/>
                          <a:gd name="T3" fmla="*/ 0 h 31"/>
                          <a:gd name="T4" fmla="*/ 51 w 73"/>
                          <a:gd name="T5" fmla="*/ 4 h 31"/>
                          <a:gd name="T6" fmla="*/ 56 w 73"/>
                          <a:gd name="T7" fmla="*/ 13 h 31"/>
                          <a:gd name="T8" fmla="*/ 73 w 73"/>
                          <a:gd name="T9" fmla="*/ 31 h 31"/>
                          <a:gd name="T10" fmla="*/ 18 w 73"/>
                          <a:gd name="T11" fmla="*/ 31 h 31"/>
                          <a:gd name="T12" fmla="*/ 9 w 73"/>
                          <a:gd name="T13" fmla="*/ 22 h 31"/>
                          <a:gd name="T14" fmla="*/ 0 w 73"/>
                          <a:gd name="T15" fmla="*/ 7 h 31"/>
                          <a:gd name="T16" fmla="*/ 1 w 73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3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7" name="Freeform 1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11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8 h 38"/>
                          <a:gd name="T2" fmla="*/ 1 w 83"/>
                          <a:gd name="T3" fmla="*/ 22 h 38"/>
                          <a:gd name="T4" fmla="*/ 8 w 83"/>
                          <a:gd name="T5" fmla="*/ 8 h 38"/>
                          <a:gd name="T6" fmla="*/ 12 w 83"/>
                          <a:gd name="T7" fmla="*/ 0 h 38"/>
                          <a:gd name="T8" fmla="*/ 68 w 83"/>
                          <a:gd name="T9" fmla="*/ 0 h 38"/>
                          <a:gd name="T10" fmla="*/ 83 w 83"/>
                          <a:gd name="T11" fmla="*/ 38 h 38"/>
                          <a:gd name="T12" fmla="*/ 0 w 83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8">
                            <a:moveTo>
                              <a:pt x="0" y="38"/>
                            </a:moveTo>
                            <a:lnTo>
                              <a:pt x="1" y="22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39" name="Group 1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4" y="3612"/>
                      <a:ext cx="49" cy="23"/>
                      <a:chOff x="894" y="3612"/>
                      <a:chExt cx="49" cy="23"/>
                    </a:xfrm>
                  </p:grpSpPr>
                  <p:sp>
                    <p:nvSpPr>
                      <p:cNvPr id="1552" name="Freeform 1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4" y="3612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3" name="Freeform 1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613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2"/>
                          <a:gd name="T2" fmla="*/ 50 w 75"/>
                          <a:gd name="T3" fmla="*/ 0 h 32"/>
                          <a:gd name="T4" fmla="*/ 52 w 75"/>
                          <a:gd name="T5" fmla="*/ 3 h 32"/>
                          <a:gd name="T6" fmla="*/ 57 w 75"/>
                          <a:gd name="T7" fmla="*/ 15 h 32"/>
                          <a:gd name="T8" fmla="*/ 75 w 75"/>
                          <a:gd name="T9" fmla="*/ 32 h 32"/>
                          <a:gd name="T10" fmla="*/ 19 w 75"/>
                          <a:gd name="T11" fmla="*/ 32 h 32"/>
                          <a:gd name="T12" fmla="*/ 10 w 75"/>
                          <a:gd name="T13" fmla="*/ 22 h 32"/>
                          <a:gd name="T14" fmla="*/ 0 w 75"/>
                          <a:gd name="T15" fmla="*/ 7 h 32"/>
                          <a:gd name="T16" fmla="*/ 2 w 75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2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5"/>
                            </a:lnTo>
                            <a:lnTo>
                              <a:pt x="75" y="32"/>
                            </a:lnTo>
                            <a:lnTo>
                              <a:pt x="19" y="32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4" name="Freeform 1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2" y="3623"/>
                        <a:ext cx="41" cy="12"/>
                      </a:xfrm>
                      <a:custGeom>
                        <a:avLst/>
                        <a:gdLst>
                          <a:gd name="T0" fmla="*/ 0 w 81"/>
                          <a:gd name="T1" fmla="*/ 36 h 36"/>
                          <a:gd name="T2" fmla="*/ 1 w 81"/>
                          <a:gd name="T3" fmla="*/ 21 h 36"/>
                          <a:gd name="T4" fmla="*/ 5 w 81"/>
                          <a:gd name="T5" fmla="*/ 8 h 36"/>
                          <a:gd name="T6" fmla="*/ 12 w 81"/>
                          <a:gd name="T7" fmla="*/ 0 h 36"/>
                          <a:gd name="T8" fmla="*/ 68 w 81"/>
                          <a:gd name="T9" fmla="*/ 0 h 36"/>
                          <a:gd name="T10" fmla="*/ 81 w 81"/>
                          <a:gd name="T11" fmla="*/ 36 h 36"/>
                          <a:gd name="T12" fmla="*/ 0 w 81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5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0" name="Group 1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7" y="3625"/>
                      <a:ext cx="49" cy="23"/>
                      <a:chOff x="907" y="3625"/>
                      <a:chExt cx="49" cy="23"/>
                    </a:xfrm>
                  </p:grpSpPr>
                  <p:sp>
                    <p:nvSpPr>
                      <p:cNvPr id="1549" name="Freeform 1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625"/>
                        <a:ext cx="11" cy="23"/>
                      </a:xfrm>
                      <a:custGeom>
                        <a:avLst/>
                        <a:gdLst>
                          <a:gd name="T0" fmla="*/ 15 w 24"/>
                          <a:gd name="T1" fmla="*/ 68 h 68"/>
                          <a:gd name="T2" fmla="*/ 0 w 24"/>
                          <a:gd name="T3" fmla="*/ 27 h 68"/>
                          <a:gd name="T4" fmla="*/ 11 w 24"/>
                          <a:gd name="T5" fmla="*/ 0 h 68"/>
                          <a:gd name="T6" fmla="*/ 24 w 24"/>
                          <a:gd name="T7" fmla="*/ 30 h 68"/>
                          <a:gd name="T8" fmla="*/ 15 w 24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4" y="30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0" name="Freeform 1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2" y="3626"/>
                        <a:ext cx="36" cy="9"/>
                      </a:xfrm>
                      <a:custGeom>
                        <a:avLst/>
                        <a:gdLst>
                          <a:gd name="T0" fmla="*/ 1 w 72"/>
                          <a:gd name="T1" fmla="*/ 0 h 29"/>
                          <a:gd name="T2" fmla="*/ 50 w 72"/>
                          <a:gd name="T3" fmla="*/ 0 h 29"/>
                          <a:gd name="T4" fmla="*/ 51 w 72"/>
                          <a:gd name="T5" fmla="*/ 2 h 29"/>
                          <a:gd name="T6" fmla="*/ 56 w 72"/>
                          <a:gd name="T7" fmla="*/ 11 h 29"/>
                          <a:gd name="T8" fmla="*/ 72 w 72"/>
                          <a:gd name="T9" fmla="*/ 29 h 29"/>
                          <a:gd name="T10" fmla="*/ 17 w 72"/>
                          <a:gd name="T11" fmla="*/ 29 h 29"/>
                          <a:gd name="T12" fmla="*/ 9 w 72"/>
                          <a:gd name="T13" fmla="*/ 20 h 29"/>
                          <a:gd name="T14" fmla="*/ 0 w 72"/>
                          <a:gd name="T15" fmla="*/ 6 h 29"/>
                          <a:gd name="T16" fmla="*/ 1 w 72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2" y="29"/>
                            </a:lnTo>
                            <a:lnTo>
                              <a:pt x="17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1" name="Freeform 1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4" y="363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7 w 83"/>
                          <a:gd name="T5" fmla="*/ 7 h 36"/>
                          <a:gd name="T6" fmla="*/ 10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1" name="Group 1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" y="3638"/>
                      <a:ext cx="49" cy="22"/>
                      <a:chOff x="919" y="3638"/>
                      <a:chExt cx="49" cy="22"/>
                    </a:xfrm>
                  </p:grpSpPr>
                  <p:sp>
                    <p:nvSpPr>
                      <p:cNvPr id="1546" name="Freeform 1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638"/>
                        <a:ext cx="13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7" name="Freeform 1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4" y="3638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48 w 73"/>
                          <a:gd name="T3" fmla="*/ 0 h 30"/>
                          <a:gd name="T4" fmla="*/ 52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9 w 73"/>
                          <a:gd name="T13" fmla="*/ 21 h 30"/>
                          <a:gd name="T14" fmla="*/ 0 w 73"/>
                          <a:gd name="T15" fmla="*/ 5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48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8" name="Freeform 1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48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2" name="Group 1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2" y="3651"/>
                      <a:ext cx="50" cy="22"/>
                      <a:chOff x="932" y="3651"/>
                      <a:chExt cx="50" cy="22"/>
                    </a:xfrm>
                  </p:grpSpPr>
                  <p:sp>
                    <p:nvSpPr>
                      <p:cNvPr id="1543" name="Freeform 2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651"/>
                        <a:ext cx="12" cy="22"/>
                      </a:xfrm>
                      <a:custGeom>
                        <a:avLst/>
                        <a:gdLst>
                          <a:gd name="T0" fmla="*/ 15 w 24"/>
                          <a:gd name="T1" fmla="*/ 67 h 67"/>
                          <a:gd name="T2" fmla="*/ 0 w 24"/>
                          <a:gd name="T3" fmla="*/ 26 h 67"/>
                          <a:gd name="T4" fmla="*/ 11 w 24"/>
                          <a:gd name="T5" fmla="*/ 0 h 67"/>
                          <a:gd name="T6" fmla="*/ 24 w 24"/>
                          <a:gd name="T7" fmla="*/ 30 h 67"/>
                          <a:gd name="T8" fmla="*/ 15 w 24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7">
                            <a:moveTo>
                              <a:pt x="15" y="67"/>
                            </a:moveTo>
                            <a:lnTo>
                              <a:pt x="0" y="26"/>
                            </a:lnTo>
                            <a:lnTo>
                              <a:pt x="11" y="0"/>
                            </a:lnTo>
                            <a:lnTo>
                              <a:pt x="24" y="30"/>
                            </a:lnTo>
                            <a:lnTo>
                              <a:pt x="15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4" name="Freeform 2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7" y="3651"/>
                        <a:ext cx="37" cy="10"/>
                      </a:xfrm>
                      <a:custGeom>
                        <a:avLst/>
                        <a:gdLst>
                          <a:gd name="T0" fmla="*/ 1 w 72"/>
                          <a:gd name="T1" fmla="*/ 0 h 29"/>
                          <a:gd name="T2" fmla="*/ 49 w 72"/>
                          <a:gd name="T3" fmla="*/ 0 h 29"/>
                          <a:gd name="T4" fmla="*/ 50 w 72"/>
                          <a:gd name="T5" fmla="*/ 2 h 29"/>
                          <a:gd name="T6" fmla="*/ 57 w 72"/>
                          <a:gd name="T7" fmla="*/ 11 h 29"/>
                          <a:gd name="T8" fmla="*/ 72 w 72"/>
                          <a:gd name="T9" fmla="*/ 29 h 29"/>
                          <a:gd name="T10" fmla="*/ 18 w 72"/>
                          <a:gd name="T11" fmla="*/ 29 h 29"/>
                          <a:gd name="T12" fmla="*/ 9 w 72"/>
                          <a:gd name="T13" fmla="*/ 20 h 29"/>
                          <a:gd name="T14" fmla="*/ 0 w 72"/>
                          <a:gd name="T15" fmla="*/ 5 h 29"/>
                          <a:gd name="T16" fmla="*/ 1 w 72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2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5" name="Freeform 2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0" y="3662"/>
                        <a:ext cx="42" cy="11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3 w 83"/>
                          <a:gd name="T3" fmla="*/ 19 h 35"/>
                          <a:gd name="T4" fmla="*/ 7 w 83"/>
                          <a:gd name="T5" fmla="*/ 7 h 35"/>
                          <a:gd name="T6" fmla="*/ 11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3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46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99" cy="74"/>
                    <a:chOff x="944" y="3665"/>
                    <a:chExt cx="99" cy="74"/>
                  </a:xfrm>
                </p:grpSpPr>
                <p:grpSp>
                  <p:nvGrpSpPr>
                    <p:cNvPr id="1518" name="Group 2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4" y="3665"/>
                      <a:ext cx="49" cy="23"/>
                      <a:chOff x="944" y="3665"/>
                      <a:chExt cx="49" cy="23"/>
                    </a:xfrm>
                  </p:grpSpPr>
                  <p:sp>
                    <p:nvSpPr>
                      <p:cNvPr id="1535" name="Freeform 2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4" y="3665"/>
                        <a:ext cx="13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6" name="Freeform 2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9" y="3666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7 w 75"/>
                          <a:gd name="T7" fmla="*/ 13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1 w 75"/>
                          <a:gd name="T13" fmla="*/ 22 h 31"/>
                          <a:gd name="T14" fmla="*/ 0 w 75"/>
                          <a:gd name="T15" fmla="*/ 7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7" y="13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1" y="22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7" name="Freeform 2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676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20 h 36"/>
                          <a:gd name="T4" fmla="*/ 5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5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19" name="Group 2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7" y="3678"/>
                      <a:ext cx="48" cy="23"/>
                      <a:chOff x="957" y="3678"/>
                      <a:chExt cx="48" cy="23"/>
                    </a:xfrm>
                  </p:grpSpPr>
                  <p:sp>
                    <p:nvSpPr>
                      <p:cNvPr id="1532" name="Freeform 2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7" y="3678"/>
                        <a:ext cx="11" cy="23"/>
                      </a:xfrm>
                      <a:custGeom>
                        <a:avLst/>
                        <a:gdLst>
                          <a:gd name="T0" fmla="*/ 13 w 24"/>
                          <a:gd name="T1" fmla="*/ 70 h 70"/>
                          <a:gd name="T2" fmla="*/ 0 w 24"/>
                          <a:gd name="T3" fmla="*/ 27 h 70"/>
                          <a:gd name="T4" fmla="*/ 9 w 24"/>
                          <a:gd name="T5" fmla="*/ 0 h 70"/>
                          <a:gd name="T6" fmla="*/ 24 w 24"/>
                          <a:gd name="T7" fmla="*/ 31 h 70"/>
                          <a:gd name="T8" fmla="*/ 13 w 24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4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3" name="Freeform 2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678"/>
                        <a:ext cx="37" cy="10"/>
                      </a:xfrm>
                      <a:custGeom>
                        <a:avLst/>
                        <a:gdLst>
                          <a:gd name="T0" fmla="*/ 2 w 74"/>
                          <a:gd name="T1" fmla="*/ 0 h 30"/>
                          <a:gd name="T2" fmla="*/ 50 w 74"/>
                          <a:gd name="T3" fmla="*/ 0 h 30"/>
                          <a:gd name="T4" fmla="*/ 52 w 74"/>
                          <a:gd name="T5" fmla="*/ 3 h 30"/>
                          <a:gd name="T6" fmla="*/ 56 w 74"/>
                          <a:gd name="T7" fmla="*/ 12 h 30"/>
                          <a:gd name="T8" fmla="*/ 74 w 74"/>
                          <a:gd name="T9" fmla="*/ 30 h 30"/>
                          <a:gd name="T10" fmla="*/ 19 w 74"/>
                          <a:gd name="T11" fmla="*/ 30 h 30"/>
                          <a:gd name="T12" fmla="*/ 11 w 74"/>
                          <a:gd name="T13" fmla="*/ 20 h 30"/>
                          <a:gd name="T14" fmla="*/ 0 w 74"/>
                          <a:gd name="T15" fmla="*/ 6 h 30"/>
                          <a:gd name="T16" fmla="*/ 2 w 74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30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4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4" name="Freeform 2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4" y="3688"/>
                        <a:ext cx="41" cy="13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1 h 38"/>
                          <a:gd name="T4" fmla="*/ 7 w 82"/>
                          <a:gd name="T5" fmla="*/ 8 h 38"/>
                          <a:gd name="T6" fmla="*/ 11 w 82"/>
                          <a:gd name="T7" fmla="*/ 0 h 38"/>
                          <a:gd name="T8" fmla="*/ 68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1"/>
                            </a:lnTo>
                            <a:lnTo>
                              <a:pt x="7" y="8"/>
                            </a:lnTo>
                            <a:lnTo>
                              <a:pt x="11" y="0"/>
                            </a:lnTo>
                            <a:lnTo>
                              <a:pt x="68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0" name="Group 2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9" y="3690"/>
                      <a:ext cx="49" cy="23"/>
                      <a:chOff x="969" y="3690"/>
                      <a:chExt cx="49" cy="23"/>
                    </a:xfrm>
                  </p:grpSpPr>
                  <p:sp>
                    <p:nvSpPr>
                      <p:cNvPr id="1529" name="Freeform 2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9" y="3690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70 h 70"/>
                          <a:gd name="T2" fmla="*/ 0 w 25"/>
                          <a:gd name="T3" fmla="*/ 29 h 70"/>
                          <a:gd name="T4" fmla="*/ 9 w 25"/>
                          <a:gd name="T5" fmla="*/ 0 h 70"/>
                          <a:gd name="T6" fmla="*/ 25 w 25"/>
                          <a:gd name="T7" fmla="*/ 33 h 70"/>
                          <a:gd name="T8" fmla="*/ 15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5" y="70"/>
                            </a:moveTo>
                            <a:lnTo>
                              <a:pt x="0" y="29"/>
                            </a:lnTo>
                            <a:lnTo>
                              <a:pt x="9" y="0"/>
                            </a:lnTo>
                            <a:lnTo>
                              <a:pt x="25" y="33"/>
                            </a:lnTo>
                            <a:lnTo>
                              <a:pt x="15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0" name="Freeform 2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4" y="3691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6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9" y="22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1" name="Freeform 2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7" y="3701"/>
                        <a:ext cx="41" cy="12"/>
                      </a:xfrm>
                      <a:custGeom>
                        <a:avLst/>
                        <a:gdLst>
                          <a:gd name="T0" fmla="*/ 0 w 81"/>
                          <a:gd name="T1" fmla="*/ 36 h 36"/>
                          <a:gd name="T2" fmla="*/ 1 w 81"/>
                          <a:gd name="T3" fmla="*/ 19 h 36"/>
                          <a:gd name="T4" fmla="*/ 6 w 81"/>
                          <a:gd name="T5" fmla="*/ 7 h 36"/>
                          <a:gd name="T6" fmla="*/ 12 w 81"/>
                          <a:gd name="T7" fmla="*/ 0 h 36"/>
                          <a:gd name="T8" fmla="*/ 68 w 81"/>
                          <a:gd name="T9" fmla="*/ 0 h 36"/>
                          <a:gd name="T10" fmla="*/ 81 w 81"/>
                          <a:gd name="T11" fmla="*/ 36 h 36"/>
                          <a:gd name="T12" fmla="*/ 0 w 81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6" y="7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1" name="Group 2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2" y="3703"/>
                      <a:ext cx="49" cy="23"/>
                      <a:chOff x="982" y="3703"/>
                      <a:chExt cx="49" cy="23"/>
                    </a:xfrm>
                  </p:grpSpPr>
                  <p:sp>
                    <p:nvSpPr>
                      <p:cNvPr id="1526" name="Freeform 2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2" y="3703"/>
                        <a:ext cx="13" cy="23"/>
                      </a:xfrm>
                      <a:custGeom>
                        <a:avLst/>
                        <a:gdLst>
                          <a:gd name="T0" fmla="*/ 14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4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7" name="Freeform 2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7" y="3703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50 w 73"/>
                          <a:gd name="T3" fmla="*/ 0 h 30"/>
                          <a:gd name="T4" fmla="*/ 51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9 w 73"/>
                          <a:gd name="T13" fmla="*/ 21 h 30"/>
                          <a:gd name="T14" fmla="*/ 0 w 73"/>
                          <a:gd name="T15" fmla="*/ 7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8" name="Freeform 2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9" y="3714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6 w 83"/>
                          <a:gd name="T5" fmla="*/ 8 h 36"/>
                          <a:gd name="T6" fmla="*/ 13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6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2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95" y="3716"/>
                      <a:ext cx="48" cy="23"/>
                      <a:chOff x="995" y="3716"/>
                      <a:chExt cx="48" cy="23"/>
                    </a:xfrm>
                  </p:grpSpPr>
                  <p:sp>
                    <p:nvSpPr>
                      <p:cNvPr id="1523" name="Freeform 2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5" y="3716"/>
                        <a:ext cx="11" cy="23"/>
                      </a:xfrm>
                      <a:custGeom>
                        <a:avLst/>
                        <a:gdLst>
                          <a:gd name="T0" fmla="*/ 15 w 24"/>
                          <a:gd name="T1" fmla="*/ 68 h 68"/>
                          <a:gd name="T2" fmla="*/ 0 w 24"/>
                          <a:gd name="T3" fmla="*/ 27 h 68"/>
                          <a:gd name="T4" fmla="*/ 10 w 24"/>
                          <a:gd name="T5" fmla="*/ 0 h 68"/>
                          <a:gd name="T6" fmla="*/ 24 w 24"/>
                          <a:gd name="T7" fmla="*/ 30 h 68"/>
                          <a:gd name="T8" fmla="*/ 15 w 24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4" y="30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4" name="Freeform 2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9" y="3717"/>
                        <a:ext cx="38" cy="9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49 w 74"/>
                          <a:gd name="T3" fmla="*/ 0 h 29"/>
                          <a:gd name="T4" fmla="*/ 52 w 74"/>
                          <a:gd name="T5" fmla="*/ 3 h 29"/>
                          <a:gd name="T6" fmla="*/ 56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6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2" y="3"/>
                            </a:lnTo>
                            <a:lnTo>
                              <a:pt x="56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5" name="Freeform 2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3" y="3727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5 w 82"/>
                          <a:gd name="T5" fmla="*/ 7 h 36"/>
                          <a:gd name="T6" fmla="*/ 11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5" y="7"/>
                            </a:lnTo>
                            <a:lnTo>
                              <a:pt x="11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47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1005" y="3727"/>
                    <a:ext cx="49" cy="23"/>
                    <a:chOff x="1005" y="3727"/>
                    <a:chExt cx="49" cy="23"/>
                  </a:xfrm>
                </p:grpSpPr>
                <p:sp>
                  <p:nvSpPr>
                    <p:cNvPr id="1515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05" y="3727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6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1010" y="3728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31"/>
                        <a:gd name="T2" fmla="*/ 48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2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7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13" y="373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8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018" y="3740"/>
                    <a:ext cx="49" cy="22"/>
                    <a:chOff x="1018" y="3740"/>
                    <a:chExt cx="49" cy="22"/>
                  </a:xfrm>
                </p:grpSpPr>
                <p:sp>
                  <p:nvSpPr>
                    <p:cNvPr id="1512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18" y="3740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3" name="Freeform 230"/>
                    <p:cNvSpPr>
                      <a:spLocks/>
                    </p:cNvSpPr>
                    <p:nvPr/>
                  </p:nvSpPr>
                  <p:spPr bwMode="auto">
                    <a:xfrm>
                      <a:off x="1022" y="3740"/>
                      <a:ext cx="38" cy="10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49 w 74"/>
                        <a:gd name="T3" fmla="*/ 0 h 31"/>
                        <a:gd name="T4" fmla="*/ 51 w 74"/>
                        <a:gd name="T5" fmla="*/ 4 h 31"/>
                        <a:gd name="T6" fmla="*/ 57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10 w 74"/>
                        <a:gd name="T13" fmla="*/ 22 h 31"/>
                        <a:gd name="T14" fmla="*/ 0 w 74"/>
                        <a:gd name="T15" fmla="*/ 7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7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4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1026" y="3750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1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1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9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1030" y="3753"/>
                    <a:ext cx="49" cy="23"/>
                    <a:chOff x="1030" y="3753"/>
                    <a:chExt cx="49" cy="23"/>
                  </a:xfrm>
                </p:grpSpPr>
                <p:sp>
                  <p:nvSpPr>
                    <p:cNvPr id="1509" name="Freeform 233"/>
                    <p:cNvSpPr>
                      <a:spLocks/>
                    </p:cNvSpPr>
                    <p:nvPr/>
                  </p:nvSpPr>
                  <p:spPr bwMode="auto">
                    <a:xfrm>
                      <a:off x="1030" y="3753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2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0" name="Freeform 234"/>
                    <p:cNvSpPr>
                      <a:spLocks/>
                    </p:cNvSpPr>
                    <p:nvPr/>
                  </p:nvSpPr>
                  <p:spPr bwMode="auto">
                    <a:xfrm>
                      <a:off x="1035" y="3753"/>
                      <a:ext cx="37" cy="11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51 w 74"/>
                        <a:gd name="T3" fmla="*/ 0 h 31"/>
                        <a:gd name="T4" fmla="*/ 52 w 74"/>
                        <a:gd name="T5" fmla="*/ 4 h 31"/>
                        <a:gd name="T6" fmla="*/ 56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10 w 74"/>
                        <a:gd name="T13" fmla="*/ 22 h 31"/>
                        <a:gd name="T14" fmla="*/ 0 w 74"/>
                        <a:gd name="T15" fmla="*/ 7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51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1" name="Freeform 235"/>
                    <p:cNvSpPr>
                      <a:spLocks/>
                    </p:cNvSpPr>
                    <p:nvPr/>
                  </p:nvSpPr>
                  <p:spPr bwMode="auto">
                    <a:xfrm>
                      <a:off x="1039" y="376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7 w 82"/>
                        <a:gd name="T5" fmla="*/ 7 h 35"/>
                        <a:gd name="T6" fmla="*/ 11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50" name="Freeform 236"/>
                  <p:cNvSpPr>
                    <a:spLocks/>
                  </p:cNvSpPr>
                  <p:nvPr/>
                </p:nvSpPr>
                <p:spPr bwMode="auto">
                  <a:xfrm>
                    <a:off x="778" y="3535"/>
                    <a:ext cx="12" cy="23"/>
                  </a:xfrm>
                  <a:custGeom>
                    <a:avLst/>
                    <a:gdLst>
                      <a:gd name="T0" fmla="*/ 13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3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51" name="Freeform 237"/>
                  <p:cNvSpPr>
                    <a:spLocks/>
                  </p:cNvSpPr>
                  <p:nvPr/>
                </p:nvSpPr>
                <p:spPr bwMode="auto">
                  <a:xfrm>
                    <a:off x="783" y="3535"/>
                    <a:ext cx="36" cy="11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50 w 72"/>
                      <a:gd name="T3" fmla="*/ 0 h 31"/>
                      <a:gd name="T4" fmla="*/ 51 w 72"/>
                      <a:gd name="T5" fmla="*/ 4 h 31"/>
                      <a:gd name="T6" fmla="*/ 57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52" name="Freeform 238"/>
                  <p:cNvSpPr>
                    <a:spLocks/>
                  </p:cNvSpPr>
                  <p:nvPr/>
                </p:nvSpPr>
                <p:spPr bwMode="auto">
                  <a:xfrm>
                    <a:off x="786" y="3546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1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53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790" y="3547"/>
                    <a:ext cx="49" cy="23"/>
                    <a:chOff x="790" y="3547"/>
                    <a:chExt cx="49" cy="23"/>
                  </a:xfrm>
                </p:grpSpPr>
                <p:sp>
                  <p:nvSpPr>
                    <p:cNvPr id="1506" name="Freeform 240"/>
                    <p:cNvSpPr>
                      <a:spLocks/>
                    </p:cNvSpPr>
                    <p:nvPr/>
                  </p:nvSpPr>
                  <p:spPr bwMode="auto">
                    <a:xfrm>
                      <a:off x="790" y="3547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7" name="Freeform 241"/>
                    <p:cNvSpPr>
                      <a:spLocks/>
                    </p:cNvSpPr>
                    <p:nvPr/>
                  </p:nvSpPr>
                  <p:spPr bwMode="auto">
                    <a:xfrm>
                      <a:off x="795" y="354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48 w 73"/>
                        <a:gd name="T3" fmla="*/ 0 h 29"/>
                        <a:gd name="T4" fmla="*/ 50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8" name="Freeform 242"/>
                    <p:cNvSpPr>
                      <a:spLocks/>
                    </p:cNvSpPr>
                    <p:nvPr/>
                  </p:nvSpPr>
                  <p:spPr bwMode="auto">
                    <a:xfrm>
                      <a:off x="798" y="355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7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4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803" y="3560"/>
                    <a:ext cx="49" cy="22"/>
                    <a:chOff x="803" y="3560"/>
                    <a:chExt cx="49" cy="22"/>
                  </a:xfrm>
                </p:grpSpPr>
                <p:sp>
                  <p:nvSpPr>
                    <p:cNvPr id="1503" name="Freeform 244"/>
                    <p:cNvSpPr>
                      <a:spLocks/>
                    </p:cNvSpPr>
                    <p:nvPr/>
                  </p:nvSpPr>
                  <p:spPr bwMode="auto">
                    <a:xfrm>
                      <a:off x="803" y="3560"/>
                      <a:ext cx="12" cy="22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1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4" name="Freeform 245"/>
                    <p:cNvSpPr>
                      <a:spLocks/>
                    </p:cNvSpPr>
                    <p:nvPr/>
                  </p:nvSpPr>
                  <p:spPr bwMode="auto">
                    <a:xfrm>
                      <a:off x="808" y="3560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5" name="Freeform 246"/>
                    <p:cNvSpPr>
                      <a:spLocks/>
                    </p:cNvSpPr>
                    <p:nvPr/>
                  </p:nvSpPr>
                  <p:spPr bwMode="auto">
                    <a:xfrm>
                      <a:off x="811" y="3571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2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2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5" name="Group 247"/>
                  <p:cNvGrpSpPr>
                    <a:grpSpLocks/>
                  </p:cNvGrpSpPr>
                  <p:nvPr/>
                </p:nvGrpSpPr>
                <p:grpSpPr bwMode="auto">
                  <a:xfrm>
                    <a:off x="815" y="3572"/>
                    <a:ext cx="50" cy="23"/>
                    <a:chOff x="815" y="3572"/>
                    <a:chExt cx="50" cy="23"/>
                  </a:xfrm>
                </p:grpSpPr>
                <p:sp>
                  <p:nvSpPr>
                    <p:cNvPr id="1500" name="Freeform 248"/>
                    <p:cNvSpPr>
                      <a:spLocks/>
                    </p:cNvSpPr>
                    <p:nvPr/>
                  </p:nvSpPr>
                  <p:spPr bwMode="auto">
                    <a:xfrm>
                      <a:off x="815" y="3572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5 h 68"/>
                        <a:gd name="T4" fmla="*/ 10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5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1" name="Freeform 249"/>
                    <p:cNvSpPr>
                      <a:spLocks/>
                    </p:cNvSpPr>
                    <p:nvPr/>
                  </p:nvSpPr>
                  <p:spPr bwMode="auto">
                    <a:xfrm>
                      <a:off x="820" y="3573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2" name="Freeform 250"/>
                    <p:cNvSpPr>
                      <a:spLocks/>
                    </p:cNvSpPr>
                    <p:nvPr/>
                  </p:nvSpPr>
                  <p:spPr bwMode="auto">
                    <a:xfrm>
                      <a:off x="824" y="3583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6 w 82"/>
                        <a:gd name="T5" fmla="*/ 7 h 36"/>
                        <a:gd name="T6" fmla="*/ 10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6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828" y="3585"/>
                    <a:ext cx="49" cy="23"/>
                    <a:chOff x="828" y="3585"/>
                    <a:chExt cx="49" cy="23"/>
                  </a:xfrm>
                </p:grpSpPr>
                <p:sp>
                  <p:nvSpPr>
                    <p:cNvPr id="1497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828" y="358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98" name="Freeform 253"/>
                    <p:cNvSpPr>
                      <a:spLocks/>
                    </p:cNvSpPr>
                    <p:nvPr/>
                  </p:nvSpPr>
                  <p:spPr bwMode="auto">
                    <a:xfrm>
                      <a:off x="833" y="3586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1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99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837" y="3596"/>
                      <a:ext cx="40" cy="12"/>
                    </a:xfrm>
                    <a:custGeom>
                      <a:avLst/>
                      <a:gdLst>
                        <a:gd name="T0" fmla="*/ 0 w 80"/>
                        <a:gd name="T1" fmla="*/ 36 h 36"/>
                        <a:gd name="T2" fmla="*/ 1 w 80"/>
                        <a:gd name="T3" fmla="*/ 20 h 36"/>
                        <a:gd name="T4" fmla="*/ 5 w 80"/>
                        <a:gd name="T5" fmla="*/ 8 h 36"/>
                        <a:gd name="T6" fmla="*/ 10 w 80"/>
                        <a:gd name="T7" fmla="*/ 0 h 36"/>
                        <a:gd name="T8" fmla="*/ 67 w 80"/>
                        <a:gd name="T9" fmla="*/ 0 h 36"/>
                        <a:gd name="T10" fmla="*/ 80 w 80"/>
                        <a:gd name="T11" fmla="*/ 36 h 36"/>
                        <a:gd name="T12" fmla="*/ 0 w 80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0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0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7" name="Group 25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100" cy="73"/>
                    <a:chOff x="840" y="3600"/>
                    <a:chExt cx="100" cy="73"/>
                  </a:xfrm>
                </p:grpSpPr>
                <p:grpSp>
                  <p:nvGrpSpPr>
                    <p:cNvPr id="1477" name="Group 2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0" y="3600"/>
                      <a:ext cx="49" cy="23"/>
                      <a:chOff x="840" y="3600"/>
                      <a:chExt cx="49" cy="23"/>
                    </a:xfrm>
                  </p:grpSpPr>
                  <p:sp>
                    <p:nvSpPr>
                      <p:cNvPr id="1494" name="Freeform 2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0" y="3600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70 h 70"/>
                          <a:gd name="T2" fmla="*/ 0 w 25"/>
                          <a:gd name="T3" fmla="*/ 27 h 70"/>
                          <a:gd name="T4" fmla="*/ 10 w 25"/>
                          <a:gd name="T5" fmla="*/ 0 h 70"/>
                          <a:gd name="T6" fmla="*/ 25 w 25"/>
                          <a:gd name="T7" fmla="*/ 31 h 70"/>
                          <a:gd name="T8" fmla="*/ 15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5" y="70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5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5" name="Freeform 2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5" y="3600"/>
                        <a:ext cx="37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6" name="Freeform 2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8" y="3611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2 h 38"/>
                          <a:gd name="T4" fmla="*/ 8 w 82"/>
                          <a:gd name="T5" fmla="*/ 8 h 38"/>
                          <a:gd name="T6" fmla="*/ 12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2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78" name="Group 2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3" y="3612"/>
                      <a:ext cx="48" cy="23"/>
                      <a:chOff x="853" y="3612"/>
                      <a:chExt cx="48" cy="23"/>
                    </a:xfrm>
                  </p:grpSpPr>
                  <p:sp>
                    <p:nvSpPr>
                      <p:cNvPr id="1491" name="Freeform 2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3" y="3612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10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10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2" name="Freeform 2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7" y="3613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2"/>
                          <a:gd name="T2" fmla="*/ 50 w 73"/>
                          <a:gd name="T3" fmla="*/ 0 h 32"/>
                          <a:gd name="T4" fmla="*/ 51 w 73"/>
                          <a:gd name="T5" fmla="*/ 3 h 32"/>
                          <a:gd name="T6" fmla="*/ 56 w 73"/>
                          <a:gd name="T7" fmla="*/ 15 h 32"/>
                          <a:gd name="T8" fmla="*/ 73 w 73"/>
                          <a:gd name="T9" fmla="*/ 32 h 32"/>
                          <a:gd name="T10" fmla="*/ 18 w 73"/>
                          <a:gd name="T11" fmla="*/ 32 h 32"/>
                          <a:gd name="T12" fmla="*/ 9 w 73"/>
                          <a:gd name="T13" fmla="*/ 22 h 32"/>
                          <a:gd name="T14" fmla="*/ 0 w 73"/>
                          <a:gd name="T15" fmla="*/ 7 h 32"/>
                          <a:gd name="T16" fmla="*/ 1 w 73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2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5"/>
                            </a:lnTo>
                            <a:lnTo>
                              <a:pt x="73" y="32"/>
                            </a:lnTo>
                            <a:lnTo>
                              <a:pt x="18" y="32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3" name="Freeform 2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0" y="3623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21 h 36"/>
                          <a:gd name="T4" fmla="*/ 6 w 83"/>
                          <a:gd name="T5" fmla="*/ 8 h 36"/>
                          <a:gd name="T6" fmla="*/ 13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6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79" name="Group 2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5" y="3625"/>
                      <a:ext cx="49" cy="23"/>
                      <a:chOff x="865" y="3625"/>
                      <a:chExt cx="49" cy="23"/>
                    </a:xfrm>
                  </p:grpSpPr>
                  <p:sp>
                    <p:nvSpPr>
                      <p:cNvPr id="1488" name="Freeform 2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5" y="362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0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0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9" name="Freeform 2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0" y="3626"/>
                        <a:ext cx="37" cy="9"/>
                      </a:xfrm>
                      <a:custGeom>
                        <a:avLst/>
                        <a:gdLst>
                          <a:gd name="T0" fmla="*/ 1 w 73"/>
                          <a:gd name="T1" fmla="*/ 0 h 29"/>
                          <a:gd name="T2" fmla="*/ 50 w 73"/>
                          <a:gd name="T3" fmla="*/ 0 h 29"/>
                          <a:gd name="T4" fmla="*/ 52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6 h 29"/>
                          <a:gd name="T16" fmla="*/ 1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0" name="Freeform 2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3" y="3636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7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80" name="Group 2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8" y="3638"/>
                      <a:ext cx="49" cy="22"/>
                      <a:chOff x="878" y="3638"/>
                      <a:chExt cx="49" cy="22"/>
                    </a:xfrm>
                  </p:grpSpPr>
                  <p:sp>
                    <p:nvSpPr>
                      <p:cNvPr id="1485" name="Freeform 2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8" y="3638"/>
                        <a:ext cx="12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6" name="Freeform 2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3" y="3638"/>
                        <a:ext cx="36" cy="10"/>
                      </a:xfrm>
                      <a:custGeom>
                        <a:avLst/>
                        <a:gdLst>
                          <a:gd name="T0" fmla="*/ 1 w 72"/>
                          <a:gd name="T1" fmla="*/ 0 h 30"/>
                          <a:gd name="T2" fmla="*/ 49 w 72"/>
                          <a:gd name="T3" fmla="*/ 0 h 30"/>
                          <a:gd name="T4" fmla="*/ 51 w 72"/>
                          <a:gd name="T5" fmla="*/ 3 h 30"/>
                          <a:gd name="T6" fmla="*/ 56 w 72"/>
                          <a:gd name="T7" fmla="*/ 12 h 30"/>
                          <a:gd name="T8" fmla="*/ 72 w 72"/>
                          <a:gd name="T9" fmla="*/ 30 h 30"/>
                          <a:gd name="T10" fmla="*/ 18 w 72"/>
                          <a:gd name="T11" fmla="*/ 30 h 30"/>
                          <a:gd name="T12" fmla="*/ 9 w 72"/>
                          <a:gd name="T13" fmla="*/ 21 h 30"/>
                          <a:gd name="T14" fmla="*/ 0 w 72"/>
                          <a:gd name="T15" fmla="*/ 5 h 30"/>
                          <a:gd name="T16" fmla="*/ 1 w 72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30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2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7" name="Freeform 2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6" y="3648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1 w 82"/>
                          <a:gd name="T7" fmla="*/ 0 h 36"/>
                          <a:gd name="T8" fmla="*/ 66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1" y="0"/>
                            </a:lnTo>
                            <a:lnTo>
                              <a:pt x="66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81" name="Group 2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651"/>
                      <a:ext cx="50" cy="22"/>
                      <a:chOff x="890" y="3651"/>
                      <a:chExt cx="50" cy="22"/>
                    </a:xfrm>
                  </p:grpSpPr>
                  <p:sp>
                    <p:nvSpPr>
                      <p:cNvPr id="1482" name="Freeform 2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51"/>
                        <a:ext cx="13" cy="22"/>
                      </a:xfrm>
                      <a:custGeom>
                        <a:avLst/>
                        <a:gdLst>
                          <a:gd name="T0" fmla="*/ 16 w 25"/>
                          <a:gd name="T1" fmla="*/ 67 h 67"/>
                          <a:gd name="T2" fmla="*/ 0 w 25"/>
                          <a:gd name="T3" fmla="*/ 26 h 67"/>
                          <a:gd name="T4" fmla="*/ 12 w 25"/>
                          <a:gd name="T5" fmla="*/ 0 h 67"/>
                          <a:gd name="T6" fmla="*/ 25 w 25"/>
                          <a:gd name="T7" fmla="*/ 30 h 67"/>
                          <a:gd name="T8" fmla="*/ 16 w 25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7">
                            <a:moveTo>
                              <a:pt x="16" y="67"/>
                            </a:moveTo>
                            <a:lnTo>
                              <a:pt x="0" y="26"/>
                            </a:lnTo>
                            <a:lnTo>
                              <a:pt x="12" y="0"/>
                            </a:lnTo>
                            <a:lnTo>
                              <a:pt x="25" y="30"/>
                            </a:lnTo>
                            <a:lnTo>
                              <a:pt x="16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3" name="Freeform 2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5" y="3651"/>
                        <a:ext cx="37" cy="10"/>
                      </a:xfrm>
                      <a:custGeom>
                        <a:avLst/>
                        <a:gdLst>
                          <a:gd name="T0" fmla="*/ 2 w 73"/>
                          <a:gd name="T1" fmla="*/ 0 h 29"/>
                          <a:gd name="T2" fmla="*/ 48 w 73"/>
                          <a:gd name="T3" fmla="*/ 0 h 29"/>
                          <a:gd name="T4" fmla="*/ 51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5 h 29"/>
                          <a:gd name="T16" fmla="*/ 2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2" y="0"/>
                            </a:moveTo>
                            <a:lnTo>
                              <a:pt x="48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4" name="Freeform 2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662"/>
                        <a:ext cx="41" cy="11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2 w 83"/>
                          <a:gd name="T3" fmla="*/ 19 h 35"/>
                          <a:gd name="T4" fmla="*/ 7 w 83"/>
                          <a:gd name="T5" fmla="*/ 7 h 35"/>
                          <a:gd name="T6" fmla="*/ 11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2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58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99" cy="74"/>
                    <a:chOff x="903" y="3665"/>
                    <a:chExt cx="99" cy="74"/>
                  </a:xfrm>
                </p:grpSpPr>
                <p:grpSp>
                  <p:nvGrpSpPr>
                    <p:cNvPr id="1457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3" y="3665"/>
                      <a:ext cx="49" cy="23"/>
                      <a:chOff x="903" y="3665"/>
                      <a:chExt cx="49" cy="23"/>
                    </a:xfrm>
                  </p:grpSpPr>
                  <p:sp>
                    <p:nvSpPr>
                      <p:cNvPr id="1474" name="Freeform 2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3" y="366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10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5" name="Freeform 2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666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1"/>
                          <a:gd name="T2" fmla="*/ 49 w 73"/>
                          <a:gd name="T3" fmla="*/ 0 h 31"/>
                          <a:gd name="T4" fmla="*/ 51 w 73"/>
                          <a:gd name="T5" fmla="*/ 4 h 31"/>
                          <a:gd name="T6" fmla="*/ 56 w 73"/>
                          <a:gd name="T7" fmla="*/ 13 h 31"/>
                          <a:gd name="T8" fmla="*/ 73 w 73"/>
                          <a:gd name="T9" fmla="*/ 31 h 31"/>
                          <a:gd name="T10" fmla="*/ 18 w 73"/>
                          <a:gd name="T11" fmla="*/ 31 h 31"/>
                          <a:gd name="T12" fmla="*/ 10 w 73"/>
                          <a:gd name="T13" fmla="*/ 22 h 31"/>
                          <a:gd name="T14" fmla="*/ 0 w 73"/>
                          <a:gd name="T15" fmla="*/ 7 h 31"/>
                          <a:gd name="T16" fmla="*/ 1 w 73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1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3" y="31"/>
                            </a:lnTo>
                            <a:lnTo>
                              <a:pt x="18" y="31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6" name="Freeform 2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1" y="3676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20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6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6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58" name="Group 2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4" y="3678"/>
                      <a:ext cx="49" cy="23"/>
                      <a:chOff x="914" y="3678"/>
                      <a:chExt cx="49" cy="23"/>
                    </a:xfrm>
                  </p:grpSpPr>
                  <p:sp>
                    <p:nvSpPr>
                      <p:cNvPr id="1471" name="Freeform 2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4" y="3678"/>
                        <a:ext cx="13" cy="23"/>
                      </a:xfrm>
                      <a:custGeom>
                        <a:avLst/>
                        <a:gdLst>
                          <a:gd name="T0" fmla="*/ 14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4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4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2" name="Freeform 2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678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0"/>
                          <a:gd name="T2" fmla="*/ 50 w 75"/>
                          <a:gd name="T3" fmla="*/ 0 h 30"/>
                          <a:gd name="T4" fmla="*/ 51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1 w 75"/>
                          <a:gd name="T13" fmla="*/ 20 h 30"/>
                          <a:gd name="T14" fmla="*/ 0 w 75"/>
                          <a:gd name="T15" fmla="*/ 6 h 30"/>
                          <a:gd name="T16" fmla="*/ 1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3" name="Freeform 2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2" y="3688"/>
                        <a:ext cx="41" cy="13"/>
                      </a:xfrm>
                      <a:custGeom>
                        <a:avLst/>
                        <a:gdLst>
                          <a:gd name="T0" fmla="*/ 0 w 81"/>
                          <a:gd name="T1" fmla="*/ 38 h 38"/>
                          <a:gd name="T2" fmla="*/ 2 w 81"/>
                          <a:gd name="T3" fmla="*/ 21 h 38"/>
                          <a:gd name="T4" fmla="*/ 8 w 81"/>
                          <a:gd name="T5" fmla="*/ 8 h 38"/>
                          <a:gd name="T6" fmla="*/ 12 w 81"/>
                          <a:gd name="T7" fmla="*/ 0 h 38"/>
                          <a:gd name="T8" fmla="*/ 68 w 81"/>
                          <a:gd name="T9" fmla="*/ 0 h 38"/>
                          <a:gd name="T10" fmla="*/ 81 w 81"/>
                          <a:gd name="T11" fmla="*/ 38 h 38"/>
                          <a:gd name="T12" fmla="*/ 0 w 81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8">
                            <a:moveTo>
                              <a:pt x="0" y="38"/>
                            </a:moveTo>
                            <a:lnTo>
                              <a:pt x="2" y="21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59" name="Group 2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8" y="3690"/>
                      <a:ext cx="48" cy="23"/>
                      <a:chOff x="928" y="3690"/>
                      <a:chExt cx="48" cy="23"/>
                    </a:xfrm>
                  </p:grpSpPr>
                  <p:sp>
                    <p:nvSpPr>
                      <p:cNvPr id="1468" name="Freeform 2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90"/>
                        <a:ext cx="12" cy="23"/>
                      </a:xfrm>
                      <a:custGeom>
                        <a:avLst/>
                        <a:gdLst>
                          <a:gd name="T0" fmla="*/ 13 w 25"/>
                          <a:gd name="T1" fmla="*/ 70 h 70"/>
                          <a:gd name="T2" fmla="*/ 0 w 25"/>
                          <a:gd name="T3" fmla="*/ 29 h 70"/>
                          <a:gd name="T4" fmla="*/ 9 w 25"/>
                          <a:gd name="T5" fmla="*/ 0 h 70"/>
                          <a:gd name="T6" fmla="*/ 25 w 25"/>
                          <a:gd name="T7" fmla="*/ 33 h 70"/>
                          <a:gd name="T8" fmla="*/ 13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3" y="70"/>
                            </a:moveTo>
                            <a:lnTo>
                              <a:pt x="0" y="29"/>
                            </a:lnTo>
                            <a:lnTo>
                              <a:pt x="9" y="0"/>
                            </a:lnTo>
                            <a:lnTo>
                              <a:pt x="25" y="33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9" name="Freeform 2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691"/>
                        <a:ext cx="38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6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0" y="22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0" name="Freeform 2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5" y="3701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19 h 36"/>
                          <a:gd name="T4" fmla="*/ 8 w 83"/>
                          <a:gd name="T5" fmla="*/ 7 h 36"/>
                          <a:gd name="T6" fmla="*/ 13 w 83"/>
                          <a:gd name="T7" fmla="*/ 0 h 36"/>
                          <a:gd name="T8" fmla="*/ 69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8" y="7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60" name="Group 2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0" y="3703"/>
                      <a:ext cx="49" cy="23"/>
                      <a:chOff x="940" y="3703"/>
                      <a:chExt cx="49" cy="23"/>
                    </a:xfrm>
                  </p:grpSpPr>
                  <p:sp>
                    <p:nvSpPr>
                      <p:cNvPr id="1465" name="Freeform 2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0" y="3703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6" name="Freeform 2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5" y="3703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0"/>
                          <a:gd name="T2" fmla="*/ 52 w 75"/>
                          <a:gd name="T3" fmla="*/ 0 h 30"/>
                          <a:gd name="T4" fmla="*/ 53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0 w 75"/>
                          <a:gd name="T13" fmla="*/ 21 h 30"/>
                          <a:gd name="T14" fmla="*/ 0 w 75"/>
                          <a:gd name="T15" fmla="*/ 7 h 30"/>
                          <a:gd name="T16" fmla="*/ 2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2" y="0"/>
                            </a:moveTo>
                            <a:lnTo>
                              <a:pt x="52" y="0"/>
                            </a:lnTo>
                            <a:lnTo>
                              <a:pt x="53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0" y="21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7" name="Freeform 2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8" y="3714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7 w 82"/>
                          <a:gd name="T5" fmla="*/ 8 h 36"/>
                          <a:gd name="T6" fmla="*/ 12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61" name="Group 2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3" y="3716"/>
                      <a:ext cx="49" cy="23"/>
                      <a:chOff x="953" y="3716"/>
                      <a:chExt cx="49" cy="23"/>
                    </a:xfrm>
                  </p:grpSpPr>
                  <p:sp>
                    <p:nvSpPr>
                      <p:cNvPr id="1462" name="Freeform 2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716"/>
                        <a:ext cx="12" cy="23"/>
                      </a:xfrm>
                      <a:custGeom>
                        <a:avLst/>
                        <a:gdLst>
                          <a:gd name="T0" fmla="*/ 14 w 23"/>
                          <a:gd name="T1" fmla="*/ 68 h 68"/>
                          <a:gd name="T2" fmla="*/ 0 w 23"/>
                          <a:gd name="T3" fmla="*/ 27 h 68"/>
                          <a:gd name="T4" fmla="*/ 9 w 23"/>
                          <a:gd name="T5" fmla="*/ 0 h 68"/>
                          <a:gd name="T6" fmla="*/ 23 w 23"/>
                          <a:gd name="T7" fmla="*/ 30 h 68"/>
                          <a:gd name="T8" fmla="*/ 14 w 23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3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3" y="30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3" name="Freeform 2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8" y="3717"/>
                        <a:ext cx="37" cy="9"/>
                      </a:xfrm>
                      <a:custGeom>
                        <a:avLst/>
                        <a:gdLst>
                          <a:gd name="T0" fmla="*/ 1 w 75"/>
                          <a:gd name="T1" fmla="*/ 0 h 29"/>
                          <a:gd name="T2" fmla="*/ 50 w 75"/>
                          <a:gd name="T3" fmla="*/ 0 h 29"/>
                          <a:gd name="T4" fmla="*/ 51 w 75"/>
                          <a:gd name="T5" fmla="*/ 3 h 29"/>
                          <a:gd name="T6" fmla="*/ 56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6 h 29"/>
                          <a:gd name="T16" fmla="*/ 1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4" name="Freeform 2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727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59" name="Group 297"/>
                  <p:cNvGrpSpPr>
                    <a:grpSpLocks/>
                  </p:cNvGrpSpPr>
                  <p:nvPr/>
                </p:nvGrpSpPr>
                <p:grpSpPr bwMode="auto">
                  <a:xfrm>
                    <a:off x="963" y="3727"/>
                    <a:ext cx="49" cy="23"/>
                    <a:chOff x="963" y="3727"/>
                    <a:chExt cx="49" cy="23"/>
                  </a:xfrm>
                </p:grpSpPr>
                <p:sp>
                  <p:nvSpPr>
                    <p:cNvPr id="1454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63" y="3727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5" name="Freeform 299"/>
                    <p:cNvSpPr>
                      <a:spLocks/>
                    </p:cNvSpPr>
                    <p:nvPr/>
                  </p:nvSpPr>
                  <p:spPr bwMode="auto">
                    <a:xfrm>
                      <a:off x="968" y="372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8 w 73"/>
                        <a:gd name="T3" fmla="*/ 0 h 31"/>
                        <a:gd name="T4" fmla="*/ 50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6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72" y="373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0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976" y="3740"/>
                    <a:ext cx="50" cy="22"/>
                    <a:chOff x="976" y="3740"/>
                    <a:chExt cx="50" cy="22"/>
                  </a:xfrm>
                </p:grpSpPr>
                <p:sp>
                  <p:nvSpPr>
                    <p:cNvPr id="1451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976" y="3740"/>
                      <a:ext cx="12" cy="22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10 w 23"/>
                        <a:gd name="T5" fmla="*/ 0 h 68"/>
                        <a:gd name="T6" fmla="*/ 23 w 23"/>
                        <a:gd name="T7" fmla="*/ 31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3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2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980" y="3740"/>
                      <a:ext cx="38" cy="10"/>
                    </a:xfrm>
                    <a:custGeom>
                      <a:avLst/>
                      <a:gdLst>
                        <a:gd name="T0" fmla="*/ 4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60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2 w 75"/>
                        <a:gd name="T13" fmla="*/ 22 h 31"/>
                        <a:gd name="T14" fmla="*/ 0 w 75"/>
                        <a:gd name="T15" fmla="*/ 7 h 31"/>
                        <a:gd name="T16" fmla="*/ 4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4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60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2" y="22"/>
                          </a:lnTo>
                          <a:lnTo>
                            <a:pt x="0" y="7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3" name="Freeform 304"/>
                    <p:cNvSpPr>
                      <a:spLocks/>
                    </p:cNvSpPr>
                    <p:nvPr/>
                  </p:nvSpPr>
                  <p:spPr bwMode="auto">
                    <a:xfrm>
                      <a:off x="984" y="3750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1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1" name="Group 305"/>
                  <p:cNvGrpSpPr>
                    <a:grpSpLocks/>
                  </p:cNvGrpSpPr>
                  <p:nvPr/>
                </p:nvGrpSpPr>
                <p:grpSpPr bwMode="auto">
                  <a:xfrm>
                    <a:off x="761" y="3560"/>
                    <a:ext cx="50" cy="22"/>
                    <a:chOff x="761" y="3560"/>
                    <a:chExt cx="50" cy="22"/>
                  </a:xfrm>
                </p:grpSpPr>
                <p:sp>
                  <p:nvSpPr>
                    <p:cNvPr id="1448" name="Freeform 306"/>
                    <p:cNvSpPr>
                      <a:spLocks/>
                    </p:cNvSpPr>
                    <p:nvPr/>
                  </p:nvSpPr>
                  <p:spPr bwMode="auto">
                    <a:xfrm>
                      <a:off x="761" y="3560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9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767" y="3560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9 w 73"/>
                        <a:gd name="T3" fmla="*/ 0 h 29"/>
                        <a:gd name="T4" fmla="*/ 50 w 73"/>
                        <a:gd name="T5" fmla="*/ 2 h 29"/>
                        <a:gd name="T6" fmla="*/ 55 w 73"/>
                        <a:gd name="T7" fmla="*/ 11 h 29"/>
                        <a:gd name="T8" fmla="*/ 73 w 73"/>
                        <a:gd name="T9" fmla="*/ 29 h 29"/>
                        <a:gd name="T10" fmla="*/ 17 w 73"/>
                        <a:gd name="T11" fmla="*/ 29 h 29"/>
                        <a:gd name="T12" fmla="*/ 8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5" y="11"/>
                          </a:lnTo>
                          <a:lnTo>
                            <a:pt x="73" y="29"/>
                          </a:lnTo>
                          <a:lnTo>
                            <a:pt x="17" y="29"/>
                          </a:lnTo>
                          <a:lnTo>
                            <a:pt x="8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0" name="Freeform 308"/>
                    <p:cNvSpPr>
                      <a:spLocks/>
                    </p:cNvSpPr>
                    <p:nvPr/>
                  </p:nvSpPr>
                  <p:spPr bwMode="auto">
                    <a:xfrm>
                      <a:off x="769" y="3571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8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2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774" y="3572"/>
                    <a:ext cx="49" cy="23"/>
                    <a:chOff x="774" y="3572"/>
                    <a:chExt cx="49" cy="23"/>
                  </a:xfrm>
                </p:grpSpPr>
                <p:sp>
                  <p:nvSpPr>
                    <p:cNvPr id="1445" name="Freeform 310"/>
                    <p:cNvSpPr>
                      <a:spLocks/>
                    </p:cNvSpPr>
                    <p:nvPr/>
                  </p:nvSpPr>
                  <p:spPr bwMode="auto">
                    <a:xfrm>
                      <a:off x="774" y="357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5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5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6" name="Freeform 311"/>
                    <p:cNvSpPr>
                      <a:spLocks/>
                    </p:cNvSpPr>
                    <p:nvPr/>
                  </p:nvSpPr>
                  <p:spPr bwMode="auto">
                    <a:xfrm>
                      <a:off x="778" y="3573"/>
                      <a:ext cx="38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7" name="Freeform 312"/>
                    <p:cNvSpPr>
                      <a:spLocks/>
                    </p:cNvSpPr>
                    <p:nvPr/>
                  </p:nvSpPr>
                  <p:spPr bwMode="auto">
                    <a:xfrm>
                      <a:off x="782" y="358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3" name="Group 313"/>
                  <p:cNvGrpSpPr>
                    <a:grpSpLocks/>
                  </p:cNvGrpSpPr>
                  <p:nvPr/>
                </p:nvGrpSpPr>
                <p:grpSpPr bwMode="auto">
                  <a:xfrm>
                    <a:off x="787" y="3585"/>
                    <a:ext cx="49" cy="23"/>
                    <a:chOff x="787" y="3585"/>
                    <a:chExt cx="49" cy="23"/>
                  </a:xfrm>
                </p:grpSpPr>
                <p:sp>
                  <p:nvSpPr>
                    <p:cNvPr id="1442" name="Freeform 314"/>
                    <p:cNvSpPr>
                      <a:spLocks/>
                    </p:cNvSpPr>
                    <p:nvPr/>
                  </p:nvSpPr>
                  <p:spPr bwMode="auto">
                    <a:xfrm>
                      <a:off x="787" y="3585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6 h 68"/>
                        <a:gd name="T4" fmla="*/ 9 w 24"/>
                        <a:gd name="T5" fmla="*/ 0 h 68"/>
                        <a:gd name="T6" fmla="*/ 24 w 24"/>
                        <a:gd name="T7" fmla="*/ 31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3" name="Freeform 315"/>
                    <p:cNvSpPr>
                      <a:spLocks/>
                    </p:cNvSpPr>
                    <p:nvPr/>
                  </p:nvSpPr>
                  <p:spPr bwMode="auto">
                    <a:xfrm>
                      <a:off x="792" y="3586"/>
                      <a:ext cx="36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2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1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4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795" y="3596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0 h 36"/>
                        <a:gd name="T4" fmla="*/ 6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4" name="Group 31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99" cy="73"/>
                    <a:chOff x="799" y="3600"/>
                    <a:chExt cx="99" cy="73"/>
                  </a:xfrm>
                </p:grpSpPr>
                <p:grpSp>
                  <p:nvGrpSpPr>
                    <p:cNvPr id="1422" name="Group 3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9" y="3600"/>
                      <a:ext cx="48" cy="23"/>
                      <a:chOff x="799" y="3600"/>
                      <a:chExt cx="48" cy="23"/>
                    </a:xfrm>
                  </p:grpSpPr>
                  <p:sp>
                    <p:nvSpPr>
                      <p:cNvPr id="1439" name="Freeform 3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99" y="3600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4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4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0" name="Freeform 3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3" y="3600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1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1" name="Freeform 3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7" y="361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2 h 38"/>
                          <a:gd name="T4" fmla="*/ 7 w 82"/>
                          <a:gd name="T5" fmla="*/ 8 h 38"/>
                          <a:gd name="T6" fmla="*/ 12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2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3" name="Group 3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1" y="3612"/>
                      <a:ext cx="48" cy="23"/>
                      <a:chOff x="811" y="3612"/>
                      <a:chExt cx="48" cy="23"/>
                    </a:xfrm>
                  </p:grpSpPr>
                  <p:sp>
                    <p:nvSpPr>
                      <p:cNvPr id="1436" name="Freeform 3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1" y="3612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8 h 69"/>
                          <a:gd name="T4" fmla="*/ 11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8"/>
                            </a:lnTo>
                            <a:lnTo>
                              <a:pt x="11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7" name="Freeform 3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5" y="3613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2"/>
                          <a:gd name="T2" fmla="*/ 52 w 75"/>
                          <a:gd name="T3" fmla="*/ 0 h 32"/>
                          <a:gd name="T4" fmla="*/ 53 w 75"/>
                          <a:gd name="T5" fmla="*/ 3 h 32"/>
                          <a:gd name="T6" fmla="*/ 57 w 75"/>
                          <a:gd name="T7" fmla="*/ 15 h 32"/>
                          <a:gd name="T8" fmla="*/ 75 w 75"/>
                          <a:gd name="T9" fmla="*/ 32 h 32"/>
                          <a:gd name="T10" fmla="*/ 19 w 75"/>
                          <a:gd name="T11" fmla="*/ 32 h 32"/>
                          <a:gd name="T12" fmla="*/ 10 w 75"/>
                          <a:gd name="T13" fmla="*/ 22 h 32"/>
                          <a:gd name="T14" fmla="*/ 0 w 75"/>
                          <a:gd name="T15" fmla="*/ 7 h 32"/>
                          <a:gd name="T16" fmla="*/ 3 w 75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2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3"/>
                            </a:lnTo>
                            <a:lnTo>
                              <a:pt x="57" y="15"/>
                            </a:lnTo>
                            <a:lnTo>
                              <a:pt x="75" y="32"/>
                            </a:lnTo>
                            <a:lnTo>
                              <a:pt x="19" y="32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8" name="Freeform 3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9" y="3623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1 h 36"/>
                          <a:gd name="T4" fmla="*/ 7 w 82"/>
                          <a:gd name="T5" fmla="*/ 8 h 36"/>
                          <a:gd name="T6" fmla="*/ 12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4" name="Group 3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23" y="3625"/>
                      <a:ext cx="49" cy="23"/>
                      <a:chOff x="823" y="3625"/>
                      <a:chExt cx="49" cy="23"/>
                    </a:xfrm>
                  </p:grpSpPr>
                  <p:sp>
                    <p:nvSpPr>
                      <p:cNvPr id="1433" name="Freeform 3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3" y="3625"/>
                        <a:ext cx="13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0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0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4" name="Freeform 3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8" y="3626"/>
                        <a:ext cx="37" cy="9"/>
                      </a:xfrm>
                      <a:custGeom>
                        <a:avLst/>
                        <a:gdLst>
                          <a:gd name="T0" fmla="*/ 1 w 73"/>
                          <a:gd name="T1" fmla="*/ 0 h 29"/>
                          <a:gd name="T2" fmla="*/ 50 w 73"/>
                          <a:gd name="T3" fmla="*/ 0 h 29"/>
                          <a:gd name="T4" fmla="*/ 51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6 h 29"/>
                          <a:gd name="T16" fmla="*/ 1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5" name="Freeform 3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2" y="3636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5" name="Group 3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638"/>
                      <a:ext cx="50" cy="22"/>
                      <a:chOff x="836" y="3638"/>
                      <a:chExt cx="50" cy="22"/>
                    </a:xfrm>
                  </p:grpSpPr>
                  <p:sp>
                    <p:nvSpPr>
                      <p:cNvPr id="1430" name="Freeform 3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" y="3638"/>
                        <a:ext cx="12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2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2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1" name="Freeform 3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2" y="3638"/>
                        <a:ext cx="36" cy="10"/>
                      </a:xfrm>
                      <a:custGeom>
                        <a:avLst/>
                        <a:gdLst>
                          <a:gd name="T0" fmla="*/ 1 w 72"/>
                          <a:gd name="T1" fmla="*/ 0 h 30"/>
                          <a:gd name="T2" fmla="*/ 49 w 72"/>
                          <a:gd name="T3" fmla="*/ 0 h 30"/>
                          <a:gd name="T4" fmla="*/ 51 w 72"/>
                          <a:gd name="T5" fmla="*/ 3 h 30"/>
                          <a:gd name="T6" fmla="*/ 55 w 72"/>
                          <a:gd name="T7" fmla="*/ 12 h 30"/>
                          <a:gd name="T8" fmla="*/ 72 w 72"/>
                          <a:gd name="T9" fmla="*/ 30 h 30"/>
                          <a:gd name="T10" fmla="*/ 17 w 72"/>
                          <a:gd name="T11" fmla="*/ 30 h 30"/>
                          <a:gd name="T12" fmla="*/ 8 w 72"/>
                          <a:gd name="T13" fmla="*/ 21 h 30"/>
                          <a:gd name="T14" fmla="*/ 0 w 72"/>
                          <a:gd name="T15" fmla="*/ 5 h 30"/>
                          <a:gd name="T16" fmla="*/ 1 w 72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30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3"/>
                            </a:lnTo>
                            <a:lnTo>
                              <a:pt x="55" y="12"/>
                            </a:lnTo>
                            <a:lnTo>
                              <a:pt x="72" y="30"/>
                            </a:lnTo>
                            <a:lnTo>
                              <a:pt x="17" y="30"/>
                            </a:lnTo>
                            <a:lnTo>
                              <a:pt x="8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2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4" y="3648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19 h 36"/>
                          <a:gd name="T4" fmla="*/ 7 w 83"/>
                          <a:gd name="T5" fmla="*/ 8 h 36"/>
                          <a:gd name="T6" fmla="*/ 11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7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6" name="Group 3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9" y="3651"/>
                      <a:ext cx="49" cy="22"/>
                      <a:chOff x="849" y="3651"/>
                      <a:chExt cx="49" cy="22"/>
                    </a:xfrm>
                  </p:grpSpPr>
                  <p:sp>
                    <p:nvSpPr>
                      <p:cNvPr id="1427" name="Freeform 3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9" y="3651"/>
                        <a:ext cx="12" cy="22"/>
                      </a:xfrm>
                      <a:custGeom>
                        <a:avLst/>
                        <a:gdLst>
                          <a:gd name="T0" fmla="*/ 15 w 25"/>
                          <a:gd name="T1" fmla="*/ 67 h 67"/>
                          <a:gd name="T2" fmla="*/ 0 w 25"/>
                          <a:gd name="T3" fmla="*/ 26 h 67"/>
                          <a:gd name="T4" fmla="*/ 10 w 25"/>
                          <a:gd name="T5" fmla="*/ 0 h 67"/>
                          <a:gd name="T6" fmla="*/ 25 w 25"/>
                          <a:gd name="T7" fmla="*/ 30 h 67"/>
                          <a:gd name="T8" fmla="*/ 15 w 25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7">
                            <a:moveTo>
                              <a:pt x="15" y="67"/>
                            </a:moveTo>
                            <a:lnTo>
                              <a:pt x="0" y="26"/>
                            </a:lnTo>
                            <a:lnTo>
                              <a:pt x="10" y="0"/>
                            </a:lnTo>
                            <a:lnTo>
                              <a:pt x="25" y="30"/>
                            </a:lnTo>
                            <a:lnTo>
                              <a:pt x="15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8" name="Freeform 3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4" y="3651"/>
                        <a:ext cx="37" cy="10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49 w 74"/>
                          <a:gd name="T3" fmla="*/ 0 h 29"/>
                          <a:gd name="T4" fmla="*/ 50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5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9" name="Freeform 3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7" y="3662"/>
                        <a:ext cx="41" cy="11"/>
                      </a:xfrm>
                      <a:custGeom>
                        <a:avLst/>
                        <a:gdLst>
                          <a:gd name="T0" fmla="*/ 0 w 81"/>
                          <a:gd name="T1" fmla="*/ 35 h 35"/>
                          <a:gd name="T2" fmla="*/ 1 w 81"/>
                          <a:gd name="T3" fmla="*/ 19 h 35"/>
                          <a:gd name="T4" fmla="*/ 5 w 81"/>
                          <a:gd name="T5" fmla="*/ 7 h 35"/>
                          <a:gd name="T6" fmla="*/ 10 w 81"/>
                          <a:gd name="T7" fmla="*/ 0 h 35"/>
                          <a:gd name="T8" fmla="*/ 67 w 81"/>
                          <a:gd name="T9" fmla="*/ 0 h 35"/>
                          <a:gd name="T10" fmla="*/ 81 w 81"/>
                          <a:gd name="T11" fmla="*/ 35 h 35"/>
                          <a:gd name="T12" fmla="*/ 0 w 81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5">
                            <a:moveTo>
                              <a:pt x="0" y="35"/>
                            </a:moveTo>
                            <a:lnTo>
                              <a:pt x="1" y="19"/>
                            </a:lnTo>
                            <a:lnTo>
                              <a:pt x="5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1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65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99" cy="74"/>
                    <a:chOff x="861" y="3665"/>
                    <a:chExt cx="99" cy="74"/>
                  </a:xfrm>
                </p:grpSpPr>
                <p:grpSp>
                  <p:nvGrpSpPr>
                    <p:cNvPr id="1402" name="Group 3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1" y="3665"/>
                      <a:ext cx="50" cy="23"/>
                      <a:chOff x="861" y="3665"/>
                      <a:chExt cx="50" cy="23"/>
                    </a:xfrm>
                  </p:grpSpPr>
                  <p:sp>
                    <p:nvSpPr>
                      <p:cNvPr id="1419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1" y="366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11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0" name="Freeform 3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5" y="3666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1"/>
                          <a:gd name="T2" fmla="*/ 52 w 75"/>
                          <a:gd name="T3" fmla="*/ 0 h 31"/>
                          <a:gd name="T4" fmla="*/ 53 w 75"/>
                          <a:gd name="T5" fmla="*/ 4 h 31"/>
                          <a:gd name="T6" fmla="*/ 57 w 75"/>
                          <a:gd name="T7" fmla="*/ 13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1 w 75"/>
                          <a:gd name="T13" fmla="*/ 22 h 31"/>
                          <a:gd name="T14" fmla="*/ 0 w 75"/>
                          <a:gd name="T15" fmla="*/ 7 h 31"/>
                          <a:gd name="T16" fmla="*/ 3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4"/>
                            </a:lnTo>
                            <a:lnTo>
                              <a:pt x="57" y="13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1" y="22"/>
                            </a:lnTo>
                            <a:lnTo>
                              <a:pt x="0" y="7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1" name="Freeform 3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9" y="367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20 h 36"/>
                          <a:gd name="T4" fmla="*/ 7 w 83"/>
                          <a:gd name="T5" fmla="*/ 7 h 36"/>
                          <a:gd name="T6" fmla="*/ 11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3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3" y="3678"/>
                      <a:ext cx="49" cy="23"/>
                      <a:chOff x="873" y="3678"/>
                      <a:chExt cx="49" cy="23"/>
                    </a:xfrm>
                  </p:grpSpPr>
                  <p:sp>
                    <p:nvSpPr>
                      <p:cNvPr id="1416" name="Freeform 3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3" y="3678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3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7" name="Freeform 3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8" y="3678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0"/>
                          <a:gd name="T2" fmla="*/ 50 w 75"/>
                          <a:gd name="T3" fmla="*/ 0 h 30"/>
                          <a:gd name="T4" fmla="*/ 52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1 w 75"/>
                          <a:gd name="T13" fmla="*/ 20 h 30"/>
                          <a:gd name="T14" fmla="*/ 0 w 75"/>
                          <a:gd name="T15" fmla="*/ 6 h 30"/>
                          <a:gd name="T16" fmla="*/ 2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8" name="Freeform 3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0" y="3688"/>
                        <a:ext cx="42" cy="13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4 w 82"/>
                          <a:gd name="T3" fmla="*/ 21 h 38"/>
                          <a:gd name="T4" fmla="*/ 8 w 82"/>
                          <a:gd name="T5" fmla="*/ 8 h 38"/>
                          <a:gd name="T6" fmla="*/ 13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4" y="21"/>
                            </a:lnTo>
                            <a:lnTo>
                              <a:pt x="8" y="8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4" name="Group 3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6" y="3690"/>
                      <a:ext cx="49" cy="23"/>
                      <a:chOff x="886" y="3690"/>
                      <a:chExt cx="49" cy="23"/>
                    </a:xfrm>
                  </p:grpSpPr>
                  <p:sp>
                    <p:nvSpPr>
                      <p:cNvPr id="1413" name="Freeform 3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6" y="3690"/>
                        <a:ext cx="12" cy="23"/>
                      </a:xfrm>
                      <a:custGeom>
                        <a:avLst/>
                        <a:gdLst>
                          <a:gd name="T0" fmla="*/ 14 w 24"/>
                          <a:gd name="T1" fmla="*/ 70 h 70"/>
                          <a:gd name="T2" fmla="*/ 0 w 24"/>
                          <a:gd name="T3" fmla="*/ 29 h 70"/>
                          <a:gd name="T4" fmla="*/ 10 w 24"/>
                          <a:gd name="T5" fmla="*/ 0 h 70"/>
                          <a:gd name="T6" fmla="*/ 24 w 24"/>
                          <a:gd name="T7" fmla="*/ 33 h 70"/>
                          <a:gd name="T8" fmla="*/ 14 w 24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70">
                            <a:moveTo>
                              <a:pt x="14" y="70"/>
                            </a:moveTo>
                            <a:lnTo>
                              <a:pt x="0" y="29"/>
                            </a:lnTo>
                            <a:lnTo>
                              <a:pt x="10" y="0"/>
                            </a:lnTo>
                            <a:lnTo>
                              <a:pt x="24" y="33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4" name="Freeform 3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91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1"/>
                          <a:gd name="T2" fmla="*/ 52 w 75"/>
                          <a:gd name="T3" fmla="*/ 0 h 31"/>
                          <a:gd name="T4" fmla="*/ 53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6 h 31"/>
                          <a:gd name="T16" fmla="*/ 3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0" y="22"/>
                            </a:lnTo>
                            <a:lnTo>
                              <a:pt x="0" y="6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5" name="Freeform 3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3" y="3701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8 w 83"/>
                          <a:gd name="T5" fmla="*/ 7 h 36"/>
                          <a:gd name="T6" fmla="*/ 12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8" y="7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5" name="Group 3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9" y="3703"/>
                      <a:ext cx="48" cy="23"/>
                      <a:chOff x="899" y="3703"/>
                      <a:chExt cx="48" cy="23"/>
                    </a:xfrm>
                  </p:grpSpPr>
                  <p:sp>
                    <p:nvSpPr>
                      <p:cNvPr id="1410" name="Freeform 3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703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1" name="Freeform 3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3" y="3703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0"/>
                          <a:gd name="T2" fmla="*/ 50 w 75"/>
                          <a:gd name="T3" fmla="*/ 0 h 30"/>
                          <a:gd name="T4" fmla="*/ 51 w 75"/>
                          <a:gd name="T5" fmla="*/ 3 h 30"/>
                          <a:gd name="T6" fmla="*/ 56 w 75"/>
                          <a:gd name="T7" fmla="*/ 12 h 30"/>
                          <a:gd name="T8" fmla="*/ 75 w 75"/>
                          <a:gd name="T9" fmla="*/ 30 h 30"/>
                          <a:gd name="T10" fmla="*/ 18 w 75"/>
                          <a:gd name="T11" fmla="*/ 30 h 30"/>
                          <a:gd name="T12" fmla="*/ 9 w 75"/>
                          <a:gd name="T13" fmla="*/ 21 h 30"/>
                          <a:gd name="T14" fmla="*/ 0 w 75"/>
                          <a:gd name="T15" fmla="*/ 7 h 30"/>
                          <a:gd name="T16" fmla="*/ 1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5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2" name="Freeform 3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714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5 w 82"/>
                          <a:gd name="T5" fmla="*/ 8 h 36"/>
                          <a:gd name="T6" fmla="*/ 12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5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6" name="Group 3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2" y="3716"/>
                      <a:ext cx="48" cy="23"/>
                      <a:chOff x="912" y="3716"/>
                      <a:chExt cx="48" cy="23"/>
                    </a:xfrm>
                  </p:grpSpPr>
                  <p:sp>
                    <p:nvSpPr>
                      <p:cNvPr id="1407" name="Freeform 3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2" y="3716"/>
                        <a:ext cx="11" cy="23"/>
                      </a:xfrm>
                      <a:custGeom>
                        <a:avLst/>
                        <a:gdLst>
                          <a:gd name="T0" fmla="*/ 13 w 22"/>
                          <a:gd name="T1" fmla="*/ 68 h 68"/>
                          <a:gd name="T2" fmla="*/ 0 w 22"/>
                          <a:gd name="T3" fmla="*/ 27 h 68"/>
                          <a:gd name="T4" fmla="*/ 9 w 22"/>
                          <a:gd name="T5" fmla="*/ 0 h 68"/>
                          <a:gd name="T6" fmla="*/ 22 w 22"/>
                          <a:gd name="T7" fmla="*/ 30 h 68"/>
                          <a:gd name="T8" fmla="*/ 13 w 22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2" y="30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08" name="Freeform 3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6" y="3717"/>
                        <a:ext cx="37" cy="9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50 w 74"/>
                          <a:gd name="T3" fmla="*/ 0 h 29"/>
                          <a:gd name="T4" fmla="*/ 51 w 74"/>
                          <a:gd name="T5" fmla="*/ 3 h 29"/>
                          <a:gd name="T6" fmla="*/ 55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8 w 74"/>
                          <a:gd name="T13" fmla="*/ 20 h 29"/>
                          <a:gd name="T14" fmla="*/ 0 w 74"/>
                          <a:gd name="T15" fmla="*/ 6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5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8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09" name="Freeform 3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727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7 w 83"/>
                          <a:gd name="T5" fmla="*/ 7 h 36"/>
                          <a:gd name="T6" fmla="*/ 11 w 83"/>
                          <a:gd name="T7" fmla="*/ 0 h 36"/>
                          <a:gd name="T8" fmla="*/ 69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9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66" name="Group 359"/>
                  <p:cNvGrpSpPr>
                    <a:grpSpLocks/>
                  </p:cNvGrpSpPr>
                  <p:nvPr/>
                </p:nvGrpSpPr>
                <p:grpSpPr bwMode="auto">
                  <a:xfrm>
                    <a:off x="922" y="3727"/>
                    <a:ext cx="49" cy="23"/>
                    <a:chOff x="922" y="3727"/>
                    <a:chExt cx="49" cy="23"/>
                  </a:xfrm>
                </p:grpSpPr>
                <p:sp>
                  <p:nvSpPr>
                    <p:cNvPr id="1399" name="Freeform 360"/>
                    <p:cNvSpPr>
                      <a:spLocks/>
                    </p:cNvSpPr>
                    <p:nvPr/>
                  </p:nvSpPr>
                  <p:spPr bwMode="auto">
                    <a:xfrm>
                      <a:off x="922" y="3727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9 h 69"/>
                        <a:gd name="T2" fmla="*/ 0 w 24"/>
                        <a:gd name="T3" fmla="*/ 27 h 69"/>
                        <a:gd name="T4" fmla="*/ 11 w 24"/>
                        <a:gd name="T5" fmla="*/ 0 h 69"/>
                        <a:gd name="T6" fmla="*/ 24 w 24"/>
                        <a:gd name="T7" fmla="*/ 32 h 69"/>
                        <a:gd name="T8" fmla="*/ 15 w 24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00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27" y="372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1"/>
                        <a:gd name="T2" fmla="*/ 49 w 72"/>
                        <a:gd name="T3" fmla="*/ 0 h 31"/>
                        <a:gd name="T4" fmla="*/ 50 w 72"/>
                        <a:gd name="T5" fmla="*/ 4 h 31"/>
                        <a:gd name="T6" fmla="*/ 56 w 72"/>
                        <a:gd name="T7" fmla="*/ 13 h 31"/>
                        <a:gd name="T8" fmla="*/ 72 w 72"/>
                        <a:gd name="T9" fmla="*/ 31 h 31"/>
                        <a:gd name="T10" fmla="*/ 18 w 72"/>
                        <a:gd name="T11" fmla="*/ 31 h 31"/>
                        <a:gd name="T12" fmla="*/ 9 w 72"/>
                        <a:gd name="T13" fmla="*/ 22 h 31"/>
                        <a:gd name="T14" fmla="*/ 0 w 72"/>
                        <a:gd name="T15" fmla="*/ 7 h 31"/>
                        <a:gd name="T16" fmla="*/ 1 w 72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4"/>
                          </a:lnTo>
                          <a:lnTo>
                            <a:pt x="56" y="13"/>
                          </a:lnTo>
                          <a:lnTo>
                            <a:pt x="72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01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30" y="373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95" y="3526"/>
                    <a:ext cx="44" cy="23"/>
                    <a:chOff x="895" y="3526"/>
                    <a:chExt cx="44" cy="23"/>
                  </a:xfrm>
                </p:grpSpPr>
                <p:sp>
                  <p:nvSpPr>
                    <p:cNvPr id="1396" name="Freeform 364"/>
                    <p:cNvSpPr>
                      <a:spLocks/>
                    </p:cNvSpPr>
                    <p:nvPr/>
                  </p:nvSpPr>
                  <p:spPr bwMode="auto">
                    <a:xfrm>
                      <a:off x="895" y="3526"/>
                      <a:ext cx="19" cy="23"/>
                    </a:xfrm>
                    <a:custGeom>
                      <a:avLst/>
                      <a:gdLst>
                        <a:gd name="T0" fmla="*/ 22 w 38"/>
                        <a:gd name="T1" fmla="*/ 69 h 69"/>
                        <a:gd name="T2" fmla="*/ 0 w 38"/>
                        <a:gd name="T3" fmla="*/ 34 h 69"/>
                        <a:gd name="T4" fmla="*/ 11 w 38"/>
                        <a:gd name="T5" fmla="*/ 0 h 69"/>
                        <a:gd name="T6" fmla="*/ 38 w 38"/>
                        <a:gd name="T7" fmla="*/ 34 h 69"/>
                        <a:gd name="T8" fmla="*/ 22 w 38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9">
                          <a:moveTo>
                            <a:pt x="22" y="69"/>
                          </a:moveTo>
                          <a:lnTo>
                            <a:pt x="0" y="34"/>
                          </a:lnTo>
                          <a:lnTo>
                            <a:pt x="11" y="0"/>
                          </a:lnTo>
                          <a:lnTo>
                            <a:pt x="38" y="34"/>
                          </a:lnTo>
                          <a:lnTo>
                            <a:pt x="22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7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01" y="3526"/>
                      <a:ext cx="33" cy="12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40 w 64"/>
                        <a:gd name="T3" fmla="*/ 0 h 35"/>
                        <a:gd name="T4" fmla="*/ 64 w 64"/>
                        <a:gd name="T5" fmla="*/ 35 h 35"/>
                        <a:gd name="T6" fmla="*/ 23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5"/>
                          </a:lnTo>
                          <a:lnTo>
                            <a:pt x="23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8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07" y="3538"/>
                      <a:ext cx="32" cy="11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3 w 65"/>
                        <a:gd name="T3" fmla="*/ 0 h 31"/>
                        <a:gd name="T4" fmla="*/ 54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3" y="0"/>
                          </a:lnTo>
                          <a:lnTo>
                            <a:pt x="54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8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907" y="3540"/>
                    <a:ext cx="45" cy="22"/>
                    <a:chOff x="907" y="3540"/>
                    <a:chExt cx="45" cy="22"/>
                  </a:xfrm>
                </p:grpSpPr>
                <p:sp>
                  <p:nvSpPr>
                    <p:cNvPr id="1393" name="Freeform 368"/>
                    <p:cNvSpPr>
                      <a:spLocks/>
                    </p:cNvSpPr>
                    <p:nvPr/>
                  </p:nvSpPr>
                  <p:spPr bwMode="auto">
                    <a:xfrm>
                      <a:off x="907" y="3540"/>
                      <a:ext cx="20" cy="22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4 h 68"/>
                        <a:gd name="T4" fmla="*/ 11 w 39"/>
                        <a:gd name="T5" fmla="*/ 0 h 68"/>
                        <a:gd name="T6" fmla="*/ 39 w 39"/>
                        <a:gd name="T7" fmla="*/ 34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4"/>
                          </a:lnTo>
                          <a:lnTo>
                            <a:pt x="11" y="0"/>
                          </a:lnTo>
                          <a:lnTo>
                            <a:pt x="39" y="34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4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14" y="354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40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5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19" y="3552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9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920" y="3553"/>
                    <a:ext cx="45" cy="23"/>
                    <a:chOff x="920" y="3553"/>
                    <a:chExt cx="45" cy="23"/>
                  </a:xfrm>
                </p:grpSpPr>
                <p:sp>
                  <p:nvSpPr>
                    <p:cNvPr id="1390" name="Freeform 372"/>
                    <p:cNvSpPr>
                      <a:spLocks/>
                    </p:cNvSpPr>
                    <p:nvPr/>
                  </p:nvSpPr>
                  <p:spPr bwMode="auto">
                    <a:xfrm>
                      <a:off x="920" y="3553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68 h 68"/>
                        <a:gd name="T2" fmla="*/ 0 w 41"/>
                        <a:gd name="T3" fmla="*/ 32 h 68"/>
                        <a:gd name="T4" fmla="*/ 14 w 41"/>
                        <a:gd name="T5" fmla="*/ 0 h 68"/>
                        <a:gd name="T6" fmla="*/ 41 w 41"/>
                        <a:gd name="T7" fmla="*/ 32 h 68"/>
                        <a:gd name="T8" fmla="*/ 24 w 41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68">
                          <a:moveTo>
                            <a:pt x="24" y="68"/>
                          </a:moveTo>
                          <a:lnTo>
                            <a:pt x="0" y="32"/>
                          </a:lnTo>
                          <a:lnTo>
                            <a:pt x="14" y="0"/>
                          </a:lnTo>
                          <a:lnTo>
                            <a:pt x="41" y="32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27" y="3554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39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32" y="3566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3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0" name="Group 375"/>
                  <p:cNvGrpSpPr>
                    <a:grpSpLocks/>
                  </p:cNvGrpSpPr>
                  <p:nvPr/>
                </p:nvGrpSpPr>
                <p:grpSpPr bwMode="auto">
                  <a:xfrm>
                    <a:off x="934" y="3566"/>
                    <a:ext cx="44" cy="23"/>
                    <a:chOff x="934" y="3566"/>
                    <a:chExt cx="44" cy="23"/>
                  </a:xfrm>
                </p:grpSpPr>
                <p:sp>
                  <p:nvSpPr>
                    <p:cNvPr id="1387" name="Freeform 376"/>
                    <p:cNvSpPr>
                      <a:spLocks/>
                    </p:cNvSpPr>
                    <p:nvPr/>
                  </p:nvSpPr>
                  <p:spPr bwMode="auto">
                    <a:xfrm>
                      <a:off x="934" y="3566"/>
                      <a:ext cx="19" cy="23"/>
                    </a:xfrm>
                    <a:custGeom>
                      <a:avLst/>
                      <a:gdLst>
                        <a:gd name="T0" fmla="*/ 22 w 40"/>
                        <a:gd name="T1" fmla="*/ 68 h 68"/>
                        <a:gd name="T2" fmla="*/ 0 w 40"/>
                        <a:gd name="T3" fmla="*/ 33 h 68"/>
                        <a:gd name="T4" fmla="*/ 12 w 40"/>
                        <a:gd name="T5" fmla="*/ 0 h 68"/>
                        <a:gd name="T6" fmla="*/ 40 w 40"/>
                        <a:gd name="T7" fmla="*/ 33 h 68"/>
                        <a:gd name="T8" fmla="*/ 22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88" name="Freeform 377"/>
                    <p:cNvSpPr>
                      <a:spLocks/>
                    </p:cNvSpPr>
                    <p:nvPr/>
                  </p:nvSpPr>
                  <p:spPr bwMode="auto">
                    <a:xfrm>
                      <a:off x="940" y="3567"/>
                      <a:ext cx="32" cy="11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1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89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945" y="3579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8 h 28"/>
                        <a:gd name="T2" fmla="*/ 13 w 65"/>
                        <a:gd name="T3" fmla="*/ 0 h 28"/>
                        <a:gd name="T4" fmla="*/ 54 w 65"/>
                        <a:gd name="T5" fmla="*/ 0 h 28"/>
                        <a:gd name="T6" fmla="*/ 65 w 65"/>
                        <a:gd name="T7" fmla="*/ 28 h 28"/>
                        <a:gd name="T8" fmla="*/ 0 w 65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4" y="0"/>
                          </a:lnTo>
                          <a:lnTo>
                            <a:pt x="65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1" name="Group 37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83" cy="63"/>
                    <a:chOff x="949" y="3579"/>
                    <a:chExt cx="83" cy="63"/>
                  </a:xfrm>
                </p:grpSpPr>
                <p:grpSp>
                  <p:nvGrpSpPr>
                    <p:cNvPr id="1371" name="Group 3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9" y="3579"/>
                      <a:ext cx="44" cy="23"/>
                      <a:chOff x="949" y="3579"/>
                      <a:chExt cx="44" cy="23"/>
                    </a:xfrm>
                  </p:grpSpPr>
                  <p:sp>
                    <p:nvSpPr>
                      <p:cNvPr id="1384" name="Freeform 3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9" y="3579"/>
                        <a:ext cx="19" cy="23"/>
                      </a:xfrm>
                      <a:custGeom>
                        <a:avLst/>
                        <a:gdLst>
                          <a:gd name="T0" fmla="*/ 21 w 38"/>
                          <a:gd name="T1" fmla="*/ 68 h 68"/>
                          <a:gd name="T2" fmla="*/ 0 w 38"/>
                          <a:gd name="T3" fmla="*/ 32 h 68"/>
                          <a:gd name="T4" fmla="*/ 11 w 38"/>
                          <a:gd name="T5" fmla="*/ 0 h 68"/>
                          <a:gd name="T6" fmla="*/ 38 w 38"/>
                          <a:gd name="T7" fmla="*/ 32 h 68"/>
                          <a:gd name="T8" fmla="*/ 21 w 38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8" h="68">
                            <a:moveTo>
                              <a:pt x="21" y="68"/>
                            </a:moveTo>
                            <a:lnTo>
                              <a:pt x="0" y="32"/>
                            </a:lnTo>
                            <a:lnTo>
                              <a:pt x="11" y="0"/>
                            </a:lnTo>
                            <a:lnTo>
                              <a:pt x="38" y="32"/>
                            </a:lnTo>
                            <a:lnTo>
                              <a:pt x="21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5" name="Freeform 3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" y="3579"/>
                        <a:ext cx="32" cy="11"/>
                      </a:xfrm>
                      <a:custGeom>
                        <a:avLst/>
                        <a:gdLst>
                          <a:gd name="T0" fmla="*/ 0 w 66"/>
                          <a:gd name="T1" fmla="*/ 0 h 32"/>
                          <a:gd name="T2" fmla="*/ 42 w 66"/>
                          <a:gd name="T3" fmla="*/ 0 h 32"/>
                          <a:gd name="T4" fmla="*/ 66 w 66"/>
                          <a:gd name="T5" fmla="*/ 32 h 32"/>
                          <a:gd name="T6" fmla="*/ 25 w 66"/>
                          <a:gd name="T7" fmla="*/ 32 h 32"/>
                          <a:gd name="T8" fmla="*/ 0 w 66"/>
                          <a:gd name="T9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2">
                            <a:moveTo>
                              <a:pt x="0" y="0"/>
                            </a:moveTo>
                            <a:lnTo>
                              <a:pt x="42" y="0"/>
                            </a:lnTo>
                            <a:lnTo>
                              <a:pt x="66" y="32"/>
                            </a:lnTo>
                            <a:lnTo>
                              <a:pt x="25" y="3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6" name="Freeform 3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0" y="3591"/>
                        <a:ext cx="33" cy="10"/>
                      </a:xfrm>
                      <a:custGeom>
                        <a:avLst/>
                        <a:gdLst>
                          <a:gd name="T0" fmla="*/ 0 w 65"/>
                          <a:gd name="T1" fmla="*/ 31 h 31"/>
                          <a:gd name="T2" fmla="*/ 14 w 65"/>
                          <a:gd name="T3" fmla="*/ 0 h 31"/>
                          <a:gd name="T4" fmla="*/ 55 w 65"/>
                          <a:gd name="T5" fmla="*/ 0 h 31"/>
                          <a:gd name="T6" fmla="*/ 65 w 65"/>
                          <a:gd name="T7" fmla="*/ 31 h 31"/>
                          <a:gd name="T8" fmla="*/ 0 w 65"/>
                          <a:gd name="T9" fmla="*/ 31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1">
                            <a:moveTo>
                              <a:pt x="0" y="31"/>
                            </a:moveTo>
                            <a:lnTo>
                              <a:pt x="14" y="0"/>
                            </a:lnTo>
                            <a:lnTo>
                              <a:pt x="55" y="0"/>
                            </a:lnTo>
                            <a:lnTo>
                              <a:pt x="65" y="31"/>
                            </a:lnTo>
                            <a:lnTo>
                              <a:pt x="0" y="31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2" name="Group 3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1" y="3592"/>
                      <a:ext cx="45" cy="23"/>
                      <a:chOff x="961" y="3592"/>
                      <a:chExt cx="45" cy="23"/>
                    </a:xfrm>
                  </p:grpSpPr>
                  <p:sp>
                    <p:nvSpPr>
                      <p:cNvPr id="1381" name="Freeform 3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592"/>
                        <a:ext cx="20" cy="23"/>
                      </a:xfrm>
                      <a:custGeom>
                        <a:avLst/>
                        <a:gdLst>
                          <a:gd name="T0" fmla="*/ 23 w 40"/>
                          <a:gd name="T1" fmla="*/ 69 h 69"/>
                          <a:gd name="T2" fmla="*/ 0 w 40"/>
                          <a:gd name="T3" fmla="*/ 33 h 69"/>
                          <a:gd name="T4" fmla="*/ 12 w 40"/>
                          <a:gd name="T5" fmla="*/ 0 h 69"/>
                          <a:gd name="T6" fmla="*/ 40 w 40"/>
                          <a:gd name="T7" fmla="*/ 33 h 69"/>
                          <a:gd name="T8" fmla="*/ 23 w 40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9">
                            <a:moveTo>
                              <a:pt x="23" y="69"/>
                            </a:moveTo>
                            <a:lnTo>
                              <a:pt x="0" y="33"/>
                            </a:lnTo>
                            <a:lnTo>
                              <a:pt x="12" y="0"/>
                            </a:lnTo>
                            <a:lnTo>
                              <a:pt x="40" y="33"/>
                            </a:lnTo>
                            <a:lnTo>
                              <a:pt x="23" y="69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2" name="Freeform 3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8" y="3593"/>
                        <a:ext cx="33" cy="11"/>
                      </a:xfrm>
                      <a:custGeom>
                        <a:avLst/>
                        <a:gdLst>
                          <a:gd name="T0" fmla="*/ 0 w 66"/>
                          <a:gd name="T1" fmla="*/ 0 h 35"/>
                          <a:gd name="T2" fmla="*/ 41 w 66"/>
                          <a:gd name="T3" fmla="*/ 0 h 35"/>
                          <a:gd name="T4" fmla="*/ 66 w 66"/>
                          <a:gd name="T5" fmla="*/ 35 h 35"/>
                          <a:gd name="T6" fmla="*/ 24 w 66"/>
                          <a:gd name="T7" fmla="*/ 35 h 35"/>
                          <a:gd name="T8" fmla="*/ 0 w 66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5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6" y="35"/>
                            </a:lnTo>
                            <a:lnTo>
                              <a:pt x="24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3" name="Freeform 3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3" y="3605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30 h 30"/>
                          <a:gd name="T2" fmla="*/ 13 w 66"/>
                          <a:gd name="T3" fmla="*/ 0 h 30"/>
                          <a:gd name="T4" fmla="*/ 55 w 66"/>
                          <a:gd name="T5" fmla="*/ 0 h 30"/>
                          <a:gd name="T6" fmla="*/ 66 w 66"/>
                          <a:gd name="T7" fmla="*/ 30 h 30"/>
                          <a:gd name="T8" fmla="*/ 0 w 66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0">
                            <a:moveTo>
                              <a:pt x="0" y="30"/>
                            </a:moveTo>
                            <a:lnTo>
                              <a:pt x="13" y="0"/>
                            </a:lnTo>
                            <a:lnTo>
                              <a:pt x="55" y="0"/>
                            </a:lnTo>
                            <a:lnTo>
                              <a:pt x="66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3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4" y="3606"/>
                      <a:ext cx="44" cy="23"/>
                      <a:chOff x="974" y="3606"/>
                      <a:chExt cx="44" cy="23"/>
                    </a:xfrm>
                  </p:grpSpPr>
                  <p:sp>
                    <p:nvSpPr>
                      <p:cNvPr id="1378" name="Freeform 3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4" y="3606"/>
                        <a:ext cx="19" cy="23"/>
                      </a:xfrm>
                      <a:custGeom>
                        <a:avLst/>
                        <a:gdLst>
                          <a:gd name="T0" fmla="*/ 24 w 40"/>
                          <a:gd name="T1" fmla="*/ 68 h 68"/>
                          <a:gd name="T2" fmla="*/ 0 w 40"/>
                          <a:gd name="T3" fmla="*/ 35 h 68"/>
                          <a:gd name="T4" fmla="*/ 12 w 40"/>
                          <a:gd name="T5" fmla="*/ 0 h 68"/>
                          <a:gd name="T6" fmla="*/ 40 w 40"/>
                          <a:gd name="T7" fmla="*/ 35 h 68"/>
                          <a:gd name="T8" fmla="*/ 24 w 40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8">
                            <a:moveTo>
                              <a:pt x="24" y="68"/>
                            </a:moveTo>
                            <a:lnTo>
                              <a:pt x="0" y="35"/>
                            </a:lnTo>
                            <a:lnTo>
                              <a:pt x="12" y="0"/>
                            </a:lnTo>
                            <a:lnTo>
                              <a:pt x="40" y="35"/>
                            </a:lnTo>
                            <a:lnTo>
                              <a:pt x="24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9" name="Freeform 3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0" y="3606"/>
                        <a:ext cx="32" cy="12"/>
                      </a:xfrm>
                      <a:custGeom>
                        <a:avLst/>
                        <a:gdLst>
                          <a:gd name="T0" fmla="*/ 0 w 65"/>
                          <a:gd name="T1" fmla="*/ 0 h 35"/>
                          <a:gd name="T2" fmla="*/ 42 w 65"/>
                          <a:gd name="T3" fmla="*/ 0 h 35"/>
                          <a:gd name="T4" fmla="*/ 65 w 65"/>
                          <a:gd name="T5" fmla="*/ 35 h 35"/>
                          <a:gd name="T6" fmla="*/ 25 w 65"/>
                          <a:gd name="T7" fmla="*/ 35 h 35"/>
                          <a:gd name="T8" fmla="*/ 0 w 65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5">
                            <a:moveTo>
                              <a:pt x="0" y="0"/>
                            </a:moveTo>
                            <a:lnTo>
                              <a:pt x="42" y="0"/>
                            </a:lnTo>
                            <a:lnTo>
                              <a:pt x="65" y="35"/>
                            </a:lnTo>
                            <a:lnTo>
                              <a:pt x="25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0" name="Freeform 3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6" y="3619"/>
                        <a:ext cx="32" cy="9"/>
                      </a:xfrm>
                      <a:custGeom>
                        <a:avLst/>
                        <a:gdLst>
                          <a:gd name="T0" fmla="*/ 0 w 65"/>
                          <a:gd name="T1" fmla="*/ 29 h 29"/>
                          <a:gd name="T2" fmla="*/ 12 w 65"/>
                          <a:gd name="T3" fmla="*/ 0 h 29"/>
                          <a:gd name="T4" fmla="*/ 53 w 65"/>
                          <a:gd name="T5" fmla="*/ 0 h 29"/>
                          <a:gd name="T6" fmla="*/ 65 w 65"/>
                          <a:gd name="T7" fmla="*/ 29 h 29"/>
                          <a:gd name="T8" fmla="*/ 0 w 65"/>
                          <a:gd name="T9" fmla="*/ 29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29">
                            <a:moveTo>
                              <a:pt x="0" y="29"/>
                            </a:moveTo>
                            <a:lnTo>
                              <a:pt x="12" y="0"/>
                            </a:lnTo>
                            <a:lnTo>
                              <a:pt x="53" y="0"/>
                            </a:lnTo>
                            <a:lnTo>
                              <a:pt x="65" y="29"/>
                            </a:lnTo>
                            <a:lnTo>
                              <a:pt x="0" y="29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4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7" y="3619"/>
                      <a:ext cx="45" cy="23"/>
                      <a:chOff x="987" y="3619"/>
                      <a:chExt cx="45" cy="23"/>
                    </a:xfrm>
                  </p:grpSpPr>
                  <p:sp>
                    <p:nvSpPr>
                      <p:cNvPr id="1375" name="Freeform 3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7" y="3619"/>
                        <a:ext cx="20" cy="23"/>
                      </a:xfrm>
                      <a:custGeom>
                        <a:avLst/>
                        <a:gdLst>
                          <a:gd name="T0" fmla="*/ 22 w 39"/>
                          <a:gd name="T1" fmla="*/ 68 h 68"/>
                          <a:gd name="T2" fmla="*/ 0 w 39"/>
                          <a:gd name="T3" fmla="*/ 33 h 68"/>
                          <a:gd name="T4" fmla="*/ 12 w 39"/>
                          <a:gd name="T5" fmla="*/ 0 h 68"/>
                          <a:gd name="T6" fmla="*/ 39 w 39"/>
                          <a:gd name="T7" fmla="*/ 33 h 68"/>
                          <a:gd name="T8" fmla="*/ 22 w 39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68">
                            <a:moveTo>
                              <a:pt x="22" y="68"/>
                            </a:moveTo>
                            <a:lnTo>
                              <a:pt x="0" y="33"/>
                            </a:lnTo>
                            <a:lnTo>
                              <a:pt x="12" y="0"/>
                            </a:lnTo>
                            <a:lnTo>
                              <a:pt x="39" y="33"/>
                            </a:lnTo>
                            <a:lnTo>
                              <a:pt x="22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6" name="Freeform 3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4" y="3620"/>
                        <a:ext cx="32" cy="11"/>
                      </a:xfrm>
                      <a:custGeom>
                        <a:avLst/>
                        <a:gdLst>
                          <a:gd name="T0" fmla="*/ 0 w 64"/>
                          <a:gd name="T1" fmla="*/ 0 h 33"/>
                          <a:gd name="T2" fmla="*/ 41 w 64"/>
                          <a:gd name="T3" fmla="*/ 0 h 33"/>
                          <a:gd name="T4" fmla="*/ 64 w 64"/>
                          <a:gd name="T5" fmla="*/ 33 h 33"/>
                          <a:gd name="T6" fmla="*/ 25 w 64"/>
                          <a:gd name="T7" fmla="*/ 33 h 33"/>
                          <a:gd name="T8" fmla="*/ 0 w 64"/>
                          <a:gd name="T9" fmla="*/ 0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4" h="33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4" y="33"/>
                            </a:lnTo>
                            <a:lnTo>
                              <a:pt x="25" y="3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7" name="Freeform 3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9" y="3632"/>
                        <a:ext cx="33" cy="9"/>
                      </a:xfrm>
                      <a:custGeom>
                        <a:avLst/>
                        <a:gdLst>
                          <a:gd name="T0" fmla="*/ 0 w 65"/>
                          <a:gd name="T1" fmla="*/ 29 h 29"/>
                          <a:gd name="T2" fmla="*/ 14 w 65"/>
                          <a:gd name="T3" fmla="*/ 0 h 29"/>
                          <a:gd name="T4" fmla="*/ 53 w 65"/>
                          <a:gd name="T5" fmla="*/ 0 h 29"/>
                          <a:gd name="T6" fmla="*/ 65 w 65"/>
                          <a:gd name="T7" fmla="*/ 29 h 29"/>
                          <a:gd name="T8" fmla="*/ 0 w 65"/>
                          <a:gd name="T9" fmla="*/ 29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29">
                            <a:moveTo>
                              <a:pt x="0" y="29"/>
                            </a:moveTo>
                            <a:lnTo>
                              <a:pt x="14" y="0"/>
                            </a:lnTo>
                            <a:lnTo>
                              <a:pt x="53" y="0"/>
                            </a:lnTo>
                            <a:lnTo>
                              <a:pt x="65" y="29"/>
                            </a:lnTo>
                            <a:lnTo>
                              <a:pt x="0" y="29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72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83" cy="63"/>
                    <a:chOff x="1002" y="3632"/>
                    <a:chExt cx="83" cy="63"/>
                  </a:xfrm>
                </p:grpSpPr>
                <p:grpSp>
                  <p:nvGrpSpPr>
                    <p:cNvPr id="1355" name="Group 3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02" y="3632"/>
                      <a:ext cx="44" cy="22"/>
                      <a:chOff x="1002" y="3632"/>
                      <a:chExt cx="44" cy="22"/>
                    </a:xfrm>
                  </p:grpSpPr>
                  <p:sp>
                    <p:nvSpPr>
                      <p:cNvPr id="1368" name="Freeform 3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2" y="3632"/>
                        <a:ext cx="19" cy="22"/>
                      </a:xfrm>
                      <a:custGeom>
                        <a:avLst/>
                        <a:gdLst>
                          <a:gd name="T0" fmla="*/ 21 w 38"/>
                          <a:gd name="T1" fmla="*/ 68 h 68"/>
                          <a:gd name="T2" fmla="*/ 0 w 38"/>
                          <a:gd name="T3" fmla="*/ 33 h 68"/>
                          <a:gd name="T4" fmla="*/ 10 w 38"/>
                          <a:gd name="T5" fmla="*/ 0 h 68"/>
                          <a:gd name="T6" fmla="*/ 38 w 38"/>
                          <a:gd name="T7" fmla="*/ 33 h 68"/>
                          <a:gd name="T8" fmla="*/ 21 w 38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8" h="68">
                            <a:moveTo>
                              <a:pt x="21" y="68"/>
                            </a:moveTo>
                            <a:lnTo>
                              <a:pt x="0" y="33"/>
                            </a:lnTo>
                            <a:lnTo>
                              <a:pt x="10" y="0"/>
                            </a:lnTo>
                            <a:lnTo>
                              <a:pt x="38" y="33"/>
                            </a:lnTo>
                            <a:lnTo>
                              <a:pt x="21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9" name="Freeform 3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8" y="3632"/>
                        <a:ext cx="33" cy="12"/>
                      </a:xfrm>
                      <a:custGeom>
                        <a:avLst/>
                        <a:gdLst>
                          <a:gd name="T0" fmla="*/ 0 w 65"/>
                          <a:gd name="T1" fmla="*/ 0 h 35"/>
                          <a:gd name="T2" fmla="*/ 40 w 65"/>
                          <a:gd name="T3" fmla="*/ 0 h 35"/>
                          <a:gd name="T4" fmla="*/ 65 w 65"/>
                          <a:gd name="T5" fmla="*/ 35 h 35"/>
                          <a:gd name="T6" fmla="*/ 25 w 65"/>
                          <a:gd name="T7" fmla="*/ 35 h 35"/>
                          <a:gd name="T8" fmla="*/ 0 w 65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5">
                            <a:moveTo>
                              <a:pt x="0" y="0"/>
                            </a:moveTo>
                            <a:lnTo>
                              <a:pt x="40" y="0"/>
                            </a:lnTo>
                            <a:lnTo>
                              <a:pt x="65" y="35"/>
                            </a:lnTo>
                            <a:lnTo>
                              <a:pt x="25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0" name="Freeform 4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3" y="3644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28 h 28"/>
                          <a:gd name="T2" fmla="*/ 13 w 66"/>
                          <a:gd name="T3" fmla="*/ 0 h 28"/>
                          <a:gd name="T4" fmla="*/ 55 w 66"/>
                          <a:gd name="T5" fmla="*/ 0 h 28"/>
                          <a:gd name="T6" fmla="*/ 66 w 66"/>
                          <a:gd name="T7" fmla="*/ 28 h 28"/>
                          <a:gd name="T8" fmla="*/ 0 w 66"/>
                          <a:gd name="T9" fmla="*/ 28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28">
                            <a:moveTo>
                              <a:pt x="0" y="28"/>
                            </a:moveTo>
                            <a:lnTo>
                              <a:pt x="13" y="0"/>
                            </a:lnTo>
                            <a:lnTo>
                              <a:pt x="55" y="0"/>
                            </a:lnTo>
                            <a:lnTo>
                              <a:pt x="66" y="28"/>
                            </a:lnTo>
                            <a:lnTo>
                              <a:pt x="0" y="28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6" name="Group 4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4" y="3645"/>
                      <a:ext cx="44" cy="23"/>
                      <a:chOff x="1014" y="3645"/>
                      <a:chExt cx="44" cy="23"/>
                    </a:xfrm>
                  </p:grpSpPr>
                  <p:sp>
                    <p:nvSpPr>
                      <p:cNvPr id="1365" name="Freeform 4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4" y="3645"/>
                        <a:ext cx="19" cy="23"/>
                      </a:xfrm>
                      <a:custGeom>
                        <a:avLst/>
                        <a:gdLst>
                          <a:gd name="T0" fmla="*/ 24 w 40"/>
                          <a:gd name="T1" fmla="*/ 68 h 68"/>
                          <a:gd name="T2" fmla="*/ 0 w 40"/>
                          <a:gd name="T3" fmla="*/ 33 h 68"/>
                          <a:gd name="T4" fmla="*/ 14 w 40"/>
                          <a:gd name="T5" fmla="*/ 0 h 68"/>
                          <a:gd name="T6" fmla="*/ 40 w 40"/>
                          <a:gd name="T7" fmla="*/ 33 h 68"/>
                          <a:gd name="T8" fmla="*/ 24 w 40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8">
                            <a:moveTo>
                              <a:pt x="24" y="68"/>
                            </a:moveTo>
                            <a:lnTo>
                              <a:pt x="0" y="33"/>
                            </a:lnTo>
                            <a:lnTo>
                              <a:pt x="14" y="0"/>
                            </a:lnTo>
                            <a:lnTo>
                              <a:pt x="40" y="33"/>
                            </a:lnTo>
                            <a:lnTo>
                              <a:pt x="24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6" name="Freeform 4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1" y="3646"/>
                        <a:ext cx="32" cy="11"/>
                      </a:xfrm>
                      <a:custGeom>
                        <a:avLst/>
                        <a:gdLst>
                          <a:gd name="T0" fmla="*/ 0 w 63"/>
                          <a:gd name="T1" fmla="*/ 0 h 33"/>
                          <a:gd name="T2" fmla="*/ 41 w 63"/>
                          <a:gd name="T3" fmla="*/ 0 h 33"/>
                          <a:gd name="T4" fmla="*/ 63 w 63"/>
                          <a:gd name="T5" fmla="*/ 33 h 33"/>
                          <a:gd name="T6" fmla="*/ 24 w 63"/>
                          <a:gd name="T7" fmla="*/ 33 h 33"/>
                          <a:gd name="T8" fmla="*/ 0 w 63"/>
                          <a:gd name="T9" fmla="*/ 0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3" h="33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3" y="33"/>
                            </a:lnTo>
                            <a:lnTo>
                              <a:pt x="24" y="3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7" name="Freeform 4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6" y="3658"/>
                        <a:ext cx="32" cy="10"/>
                      </a:xfrm>
                      <a:custGeom>
                        <a:avLst/>
                        <a:gdLst>
                          <a:gd name="T0" fmla="*/ 0 w 65"/>
                          <a:gd name="T1" fmla="*/ 30 h 30"/>
                          <a:gd name="T2" fmla="*/ 12 w 65"/>
                          <a:gd name="T3" fmla="*/ 0 h 30"/>
                          <a:gd name="T4" fmla="*/ 53 w 65"/>
                          <a:gd name="T5" fmla="*/ 0 h 30"/>
                          <a:gd name="T6" fmla="*/ 65 w 65"/>
                          <a:gd name="T7" fmla="*/ 30 h 30"/>
                          <a:gd name="T8" fmla="*/ 0 w 65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0">
                            <a:moveTo>
                              <a:pt x="0" y="30"/>
                            </a:moveTo>
                            <a:lnTo>
                              <a:pt x="12" y="0"/>
                            </a:lnTo>
                            <a:lnTo>
                              <a:pt x="53" y="0"/>
                            </a:lnTo>
                            <a:lnTo>
                              <a:pt x="65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7" name="Group 4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27" y="3659"/>
                      <a:ext cx="45" cy="23"/>
                      <a:chOff x="1027" y="3659"/>
                      <a:chExt cx="45" cy="23"/>
                    </a:xfrm>
                  </p:grpSpPr>
                  <p:sp>
                    <p:nvSpPr>
                      <p:cNvPr id="1362" name="Freeform 4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7" y="3659"/>
                        <a:ext cx="20" cy="23"/>
                      </a:xfrm>
                      <a:custGeom>
                        <a:avLst/>
                        <a:gdLst>
                          <a:gd name="T0" fmla="*/ 22 w 39"/>
                          <a:gd name="T1" fmla="*/ 70 h 70"/>
                          <a:gd name="T2" fmla="*/ 0 w 39"/>
                          <a:gd name="T3" fmla="*/ 34 h 70"/>
                          <a:gd name="T4" fmla="*/ 12 w 39"/>
                          <a:gd name="T5" fmla="*/ 0 h 70"/>
                          <a:gd name="T6" fmla="*/ 39 w 39"/>
                          <a:gd name="T7" fmla="*/ 34 h 70"/>
                          <a:gd name="T8" fmla="*/ 22 w 39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70">
                            <a:moveTo>
                              <a:pt x="22" y="70"/>
                            </a:moveTo>
                            <a:lnTo>
                              <a:pt x="0" y="34"/>
                            </a:lnTo>
                            <a:lnTo>
                              <a:pt x="12" y="0"/>
                            </a:lnTo>
                            <a:lnTo>
                              <a:pt x="39" y="34"/>
                            </a:lnTo>
                            <a:lnTo>
                              <a:pt x="22" y="70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3" name="Freeform 4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3" y="3659"/>
                        <a:ext cx="33" cy="11"/>
                      </a:xfrm>
                      <a:custGeom>
                        <a:avLst/>
                        <a:gdLst>
                          <a:gd name="T0" fmla="*/ 0 w 64"/>
                          <a:gd name="T1" fmla="*/ 0 h 34"/>
                          <a:gd name="T2" fmla="*/ 39 w 64"/>
                          <a:gd name="T3" fmla="*/ 0 h 34"/>
                          <a:gd name="T4" fmla="*/ 64 w 64"/>
                          <a:gd name="T5" fmla="*/ 34 h 34"/>
                          <a:gd name="T6" fmla="*/ 25 w 64"/>
                          <a:gd name="T7" fmla="*/ 34 h 34"/>
                          <a:gd name="T8" fmla="*/ 0 w 64"/>
                          <a:gd name="T9" fmla="*/ 0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4" h="34">
                            <a:moveTo>
                              <a:pt x="0" y="0"/>
                            </a:moveTo>
                            <a:lnTo>
                              <a:pt x="39" y="0"/>
                            </a:lnTo>
                            <a:lnTo>
                              <a:pt x="64" y="34"/>
                            </a:lnTo>
                            <a:lnTo>
                              <a:pt x="25" y="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4" name="Freeform 4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9" y="3671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30 h 30"/>
                          <a:gd name="T2" fmla="*/ 12 w 66"/>
                          <a:gd name="T3" fmla="*/ 0 h 30"/>
                          <a:gd name="T4" fmla="*/ 54 w 66"/>
                          <a:gd name="T5" fmla="*/ 0 h 30"/>
                          <a:gd name="T6" fmla="*/ 66 w 66"/>
                          <a:gd name="T7" fmla="*/ 30 h 30"/>
                          <a:gd name="T8" fmla="*/ 0 w 66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0">
                            <a:moveTo>
                              <a:pt x="0" y="30"/>
                            </a:moveTo>
                            <a:lnTo>
                              <a:pt x="12" y="0"/>
                            </a:lnTo>
                            <a:lnTo>
                              <a:pt x="54" y="0"/>
                            </a:lnTo>
                            <a:lnTo>
                              <a:pt x="66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8" name="Group 4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0" y="3672"/>
                      <a:ext cx="45" cy="23"/>
                      <a:chOff x="1040" y="3672"/>
                      <a:chExt cx="45" cy="23"/>
                    </a:xfrm>
                  </p:grpSpPr>
                  <p:sp>
                    <p:nvSpPr>
                      <p:cNvPr id="1359" name="Freeform 4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0" y="3672"/>
                        <a:ext cx="20" cy="23"/>
                      </a:xfrm>
                      <a:custGeom>
                        <a:avLst/>
                        <a:gdLst>
                          <a:gd name="T0" fmla="*/ 24 w 41"/>
                          <a:gd name="T1" fmla="*/ 70 h 70"/>
                          <a:gd name="T2" fmla="*/ 0 w 41"/>
                          <a:gd name="T3" fmla="*/ 35 h 70"/>
                          <a:gd name="T4" fmla="*/ 13 w 41"/>
                          <a:gd name="T5" fmla="*/ 0 h 70"/>
                          <a:gd name="T6" fmla="*/ 41 w 41"/>
                          <a:gd name="T7" fmla="*/ 35 h 70"/>
                          <a:gd name="T8" fmla="*/ 24 w 41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1" h="70">
                            <a:moveTo>
                              <a:pt x="24" y="70"/>
                            </a:moveTo>
                            <a:lnTo>
                              <a:pt x="0" y="35"/>
                            </a:lnTo>
                            <a:lnTo>
                              <a:pt x="13" y="0"/>
                            </a:lnTo>
                            <a:lnTo>
                              <a:pt x="41" y="35"/>
                            </a:lnTo>
                            <a:lnTo>
                              <a:pt x="24" y="70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0" name="Freeform 4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7" y="3672"/>
                        <a:ext cx="32" cy="12"/>
                      </a:xfrm>
                      <a:custGeom>
                        <a:avLst/>
                        <a:gdLst>
                          <a:gd name="T0" fmla="*/ 0 w 65"/>
                          <a:gd name="T1" fmla="*/ 0 h 34"/>
                          <a:gd name="T2" fmla="*/ 41 w 65"/>
                          <a:gd name="T3" fmla="*/ 0 h 34"/>
                          <a:gd name="T4" fmla="*/ 65 w 65"/>
                          <a:gd name="T5" fmla="*/ 34 h 34"/>
                          <a:gd name="T6" fmla="*/ 24 w 65"/>
                          <a:gd name="T7" fmla="*/ 34 h 34"/>
                          <a:gd name="T8" fmla="*/ 0 w 65"/>
                          <a:gd name="T9" fmla="*/ 0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4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5" y="34"/>
                            </a:lnTo>
                            <a:lnTo>
                              <a:pt x="24" y="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1" name="Freeform 4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3" y="3685"/>
                        <a:ext cx="32" cy="9"/>
                      </a:xfrm>
                      <a:custGeom>
                        <a:avLst/>
                        <a:gdLst>
                          <a:gd name="T0" fmla="*/ 0 w 66"/>
                          <a:gd name="T1" fmla="*/ 28 h 28"/>
                          <a:gd name="T2" fmla="*/ 12 w 66"/>
                          <a:gd name="T3" fmla="*/ 0 h 28"/>
                          <a:gd name="T4" fmla="*/ 54 w 66"/>
                          <a:gd name="T5" fmla="*/ 0 h 28"/>
                          <a:gd name="T6" fmla="*/ 66 w 66"/>
                          <a:gd name="T7" fmla="*/ 28 h 28"/>
                          <a:gd name="T8" fmla="*/ 0 w 66"/>
                          <a:gd name="T9" fmla="*/ 28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28">
                            <a:moveTo>
                              <a:pt x="0" y="28"/>
                            </a:moveTo>
                            <a:lnTo>
                              <a:pt x="12" y="0"/>
                            </a:lnTo>
                            <a:lnTo>
                              <a:pt x="54" y="0"/>
                            </a:lnTo>
                            <a:lnTo>
                              <a:pt x="66" y="28"/>
                            </a:lnTo>
                            <a:lnTo>
                              <a:pt x="0" y="28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73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1054" y="3685"/>
                    <a:ext cx="45" cy="23"/>
                    <a:chOff x="1054" y="3685"/>
                    <a:chExt cx="45" cy="23"/>
                  </a:xfrm>
                </p:grpSpPr>
                <p:sp>
                  <p:nvSpPr>
                    <p:cNvPr id="135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1054" y="3685"/>
                      <a:ext cx="20" cy="23"/>
                    </a:xfrm>
                    <a:custGeom>
                      <a:avLst/>
                      <a:gdLst>
                        <a:gd name="T0" fmla="*/ 23 w 39"/>
                        <a:gd name="T1" fmla="*/ 70 h 70"/>
                        <a:gd name="T2" fmla="*/ 0 w 39"/>
                        <a:gd name="T3" fmla="*/ 34 h 70"/>
                        <a:gd name="T4" fmla="*/ 13 w 39"/>
                        <a:gd name="T5" fmla="*/ 0 h 70"/>
                        <a:gd name="T6" fmla="*/ 39 w 39"/>
                        <a:gd name="T7" fmla="*/ 34 h 70"/>
                        <a:gd name="T8" fmla="*/ 23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3" y="70"/>
                          </a:moveTo>
                          <a:lnTo>
                            <a:pt x="0" y="34"/>
                          </a:lnTo>
                          <a:lnTo>
                            <a:pt x="13" y="0"/>
                          </a:lnTo>
                          <a:lnTo>
                            <a:pt x="39" y="34"/>
                          </a:lnTo>
                          <a:lnTo>
                            <a:pt x="23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1061" y="3685"/>
                      <a:ext cx="32" cy="12"/>
                    </a:xfrm>
                    <a:custGeom>
                      <a:avLst/>
                      <a:gdLst>
                        <a:gd name="T0" fmla="*/ 0 w 63"/>
                        <a:gd name="T1" fmla="*/ 0 h 35"/>
                        <a:gd name="T2" fmla="*/ 41 w 63"/>
                        <a:gd name="T3" fmla="*/ 0 h 35"/>
                        <a:gd name="T4" fmla="*/ 63 w 63"/>
                        <a:gd name="T5" fmla="*/ 35 h 35"/>
                        <a:gd name="T6" fmla="*/ 24 w 63"/>
                        <a:gd name="T7" fmla="*/ 35 h 35"/>
                        <a:gd name="T8" fmla="*/ 0 w 63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1066" y="3697"/>
                      <a:ext cx="33" cy="10"/>
                    </a:xfrm>
                    <a:custGeom>
                      <a:avLst/>
                      <a:gdLst>
                        <a:gd name="T0" fmla="*/ 0 w 64"/>
                        <a:gd name="T1" fmla="*/ 30 h 30"/>
                        <a:gd name="T2" fmla="*/ 13 w 64"/>
                        <a:gd name="T3" fmla="*/ 0 h 30"/>
                        <a:gd name="T4" fmla="*/ 52 w 64"/>
                        <a:gd name="T5" fmla="*/ 0 h 30"/>
                        <a:gd name="T6" fmla="*/ 64 w 64"/>
                        <a:gd name="T7" fmla="*/ 30 h 30"/>
                        <a:gd name="T8" fmla="*/ 0 w 64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2" y="0"/>
                          </a:lnTo>
                          <a:lnTo>
                            <a:pt x="64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4" name="Group 417"/>
                  <p:cNvGrpSpPr>
                    <a:grpSpLocks/>
                  </p:cNvGrpSpPr>
                  <p:nvPr/>
                </p:nvGrpSpPr>
                <p:grpSpPr bwMode="auto">
                  <a:xfrm>
                    <a:off x="1067" y="3698"/>
                    <a:ext cx="45" cy="23"/>
                    <a:chOff x="1067" y="3698"/>
                    <a:chExt cx="45" cy="23"/>
                  </a:xfrm>
                </p:grpSpPr>
                <p:sp>
                  <p:nvSpPr>
                    <p:cNvPr id="1349" name="Freeform 418"/>
                    <p:cNvSpPr>
                      <a:spLocks/>
                    </p:cNvSpPr>
                    <p:nvPr/>
                  </p:nvSpPr>
                  <p:spPr bwMode="auto">
                    <a:xfrm>
                      <a:off x="1067" y="3698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9 h 69"/>
                        <a:gd name="T2" fmla="*/ 0 w 39"/>
                        <a:gd name="T3" fmla="*/ 34 h 69"/>
                        <a:gd name="T4" fmla="*/ 12 w 39"/>
                        <a:gd name="T5" fmla="*/ 0 h 69"/>
                        <a:gd name="T6" fmla="*/ 39 w 39"/>
                        <a:gd name="T7" fmla="*/ 34 h 69"/>
                        <a:gd name="T8" fmla="*/ 22 w 39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9">
                          <a:moveTo>
                            <a:pt x="22" y="69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0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1074" y="3699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1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1079" y="371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1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1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5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1079" y="3712"/>
                    <a:ext cx="44" cy="23"/>
                    <a:chOff x="1079" y="3712"/>
                    <a:chExt cx="44" cy="23"/>
                  </a:xfrm>
                </p:grpSpPr>
                <p:sp>
                  <p:nvSpPr>
                    <p:cNvPr id="1346" name="Freeform 422"/>
                    <p:cNvSpPr>
                      <a:spLocks/>
                    </p:cNvSpPr>
                    <p:nvPr/>
                  </p:nvSpPr>
                  <p:spPr bwMode="auto">
                    <a:xfrm>
                      <a:off x="1079" y="3712"/>
                      <a:ext cx="21" cy="23"/>
                    </a:xfrm>
                    <a:custGeom>
                      <a:avLst/>
                      <a:gdLst>
                        <a:gd name="T0" fmla="*/ 24 w 41"/>
                        <a:gd name="T1" fmla="*/ 68 h 68"/>
                        <a:gd name="T2" fmla="*/ 0 w 41"/>
                        <a:gd name="T3" fmla="*/ 32 h 68"/>
                        <a:gd name="T4" fmla="*/ 13 w 41"/>
                        <a:gd name="T5" fmla="*/ 0 h 68"/>
                        <a:gd name="T6" fmla="*/ 41 w 41"/>
                        <a:gd name="T7" fmla="*/ 32 h 68"/>
                        <a:gd name="T8" fmla="*/ 24 w 41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68">
                          <a:moveTo>
                            <a:pt x="24" y="68"/>
                          </a:moveTo>
                          <a:lnTo>
                            <a:pt x="0" y="32"/>
                          </a:lnTo>
                          <a:lnTo>
                            <a:pt x="13" y="0"/>
                          </a:lnTo>
                          <a:lnTo>
                            <a:pt x="41" y="32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7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1087" y="3713"/>
                      <a:ext cx="31" cy="10"/>
                    </a:xfrm>
                    <a:custGeom>
                      <a:avLst/>
                      <a:gdLst>
                        <a:gd name="T0" fmla="*/ 0 w 63"/>
                        <a:gd name="T1" fmla="*/ 0 h 32"/>
                        <a:gd name="T2" fmla="*/ 40 w 63"/>
                        <a:gd name="T3" fmla="*/ 0 h 32"/>
                        <a:gd name="T4" fmla="*/ 63 w 63"/>
                        <a:gd name="T5" fmla="*/ 32 h 32"/>
                        <a:gd name="T6" fmla="*/ 23 w 63"/>
                        <a:gd name="T7" fmla="*/ 32 h 32"/>
                        <a:gd name="T8" fmla="*/ 0 w 63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2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3" y="32"/>
                          </a:lnTo>
                          <a:lnTo>
                            <a:pt x="23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8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1092" y="3724"/>
                      <a:ext cx="31" cy="11"/>
                    </a:xfrm>
                    <a:custGeom>
                      <a:avLst/>
                      <a:gdLst>
                        <a:gd name="T0" fmla="*/ 0 w 63"/>
                        <a:gd name="T1" fmla="*/ 31 h 31"/>
                        <a:gd name="T2" fmla="*/ 12 w 63"/>
                        <a:gd name="T3" fmla="*/ 0 h 31"/>
                        <a:gd name="T4" fmla="*/ 52 w 63"/>
                        <a:gd name="T5" fmla="*/ 0 h 31"/>
                        <a:gd name="T6" fmla="*/ 63 w 63"/>
                        <a:gd name="T7" fmla="*/ 31 h 31"/>
                        <a:gd name="T8" fmla="*/ 0 w 63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1">
                          <a:moveTo>
                            <a:pt x="0" y="31"/>
                          </a:moveTo>
                          <a:lnTo>
                            <a:pt x="12" y="0"/>
                          </a:lnTo>
                          <a:lnTo>
                            <a:pt x="52" y="0"/>
                          </a:lnTo>
                          <a:lnTo>
                            <a:pt x="63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6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093" y="3725"/>
                    <a:ext cx="45" cy="23"/>
                    <a:chOff x="1093" y="3725"/>
                    <a:chExt cx="45" cy="23"/>
                  </a:xfrm>
                </p:grpSpPr>
                <p:sp>
                  <p:nvSpPr>
                    <p:cNvPr id="1343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1093" y="3725"/>
                      <a:ext cx="20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2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4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1100" y="3726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40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5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1106" y="3738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8 h 28"/>
                        <a:gd name="T2" fmla="*/ 12 w 65"/>
                        <a:gd name="T3" fmla="*/ 0 h 28"/>
                        <a:gd name="T4" fmla="*/ 53 w 65"/>
                        <a:gd name="T5" fmla="*/ 0 h 28"/>
                        <a:gd name="T6" fmla="*/ 65 w 65"/>
                        <a:gd name="T7" fmla="*/ 28 h 28"/>
                        <a:gd name="T8" fmla="*/ 0 w 65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7" name="Group 429"/>
                  <p:cNvGrpSpPr>
                    <a:grpSpLocks/>
                  </p:cNvGrpSpPr>
                  <p:nvPr/>
                </p:nvGrpSpPr>
                <p:grpSpPr bwMode="auto">
                  <a:xfrm>
                    <a:off x="1108" y="3739"/>
                    <a:ext cx="44" cy="23"/>
                    <a:chOff x="1108" y="3739"/>
                    <a:chExt cx="44" cy="23"/>
                  </a:xfrm>
                </p:grpSpPr>
                <p:sp>
                  <p:nvSpPr>
                    <p:cNvPr id="1340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1108" y="3739"/>
                      <a:ext cx="19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4 h 69"/>
                        <a:gd name="T4" fmla="*/ 12 w 40"/>
                        <a:gd name="T5" fmla="*/ 0 h 69"/>
                        <a:gd name="T6" fmla="*/ 40 w 40"/>
                        <a:gd name="T7" fmla="*/ 34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40" y="34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1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1114" y="374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42 w 64"/>
                        <a:gd name="T3" fmla="*/ 0 h 35"/>
                        <a:gd name="T4" fmla="*/ 64 w 64"/>
                        <a:gd name="T5" fmla="*/ 35 h 35"/>
                        <a:gd name="T6" fmla="*/ 25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4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2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1120" y="3752"/>
                      <a:ext cx="32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5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5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8" name="Group 433"/>
                  <p:cNvGrpSpPr>
                    <a:grpSpLocks/>
                  </p:cNvGrpSpPr>
                  <p:nvPr/>
                </p:nvGrpSpPr>
                <p:grpSpPr bwMode="auto">
                  <a:xfrm>
                    <a:off x="1121" y="3753"/>
                    <a:ext cx="45" cy="23"/>
                    <a:chOff x="1121" y="3753"/>
                    <a:chExt cx="45" cy="23"/>
                  </a:xfrm>
                </p:grpSpPr>
                <p:sp>
                  <p:nvSpPr>
                    <p:cNvPr id="1337" name="Freeform 434"/>
                    <p:cNvSpPr>
                      <a:spLocks/>
                    </p:cNvSpPr>
                    <p:nvPr/>
                  </p:nvSpPr>
                  <p:spPr bwMode="auto">
                    <a:xfrm>
                      <a:off x="1121" y="3753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5 h 68"/>
                        <a:gd name="T4" fmla="*/ 12 w 39"/>
                        <a:gd name="T5" fmla="*/ 0 h 68"/>
                        <a:gd name="T6" fmla="*/ 39 w 39"/>
                        <a:gd name="T7" fmla="*/ 35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39" y="35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8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1127" y="3753"/>
                      <a:ext cx="33" cy="12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39 w 64"/>
                        <a:gd name="T3" fmla="*/ 0 h 35"/>
                        <a:gd name="T4" fmla="*/ 64 w 64"/>
                        <a:gd name="T5" fmla="*/ 35 h 35"/>
                        <a:gd name="T6" fmla="*/ 24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9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1133" y="3766"/>
                      <a:ext cx="33" cy="9"/>
                    </a:xfrm>
                    <a:custGeom>
                      <a:avLst/>
                      <a:gdLst>
                        <a:gd name="T0" fmla="*/ 0 w 66"/>
                        <a:gd name="T1" fmla="*/ 29 h 29"/>
                        <a:gd name="T2" fmla="*/ 12 w 66"/>
                        <a:gd name="T3" fmla="*/ 0 h 29"/>
                        <a:gd name="T4" fmla="*/ 54 w 66"/>
                        <a:gd name="T5" fmla="*/ 0 h 29"/>
                        <a:gd name="T6" fmla="*/ 66 w 66"/>
                        <a:gd name="T7" fmla="*/ 29 h 29"/>
                        <a:gd name="T8" fmla="*/ 0 w 66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9" name="Group 437"/>
                  <p:cNvGrpSpPr>
                    <a:grpSpLocks/>
                  </p:cNvGrpSpPr>
                  <p:nvPr/>
                </p:nvGrpSpPr>
                <p:grpSpPr bwMode="auto">
                  <a:xfrm>
                    <a:off x="1133" y="3767"/>
                    <a:ext cx="44" cy="23"/>
                    <a:chOff x="1133" y="3767"/>
                    <a:chExt cx="44" cy="23"/>
                  </a:xfrm>
                </p:grpSpPr>
                <p:sp>
                  <p:nvSpPr>
                    <p:cNvPr id="1334" name="Freeform 438"/>
                    <p:cNvSpPr>
                      <a:spLocks/>
                    </p:cNvSpPr>
                    <p:nvPr/>
                  </p:nvSpPr>
                  <p:spPr bwMode="auto">
                    <a:xfrm>
                      <a:off x="1133" y="3767"/>
                      <a:ext cx="20" cy="23"/>
                    </a:xfrm>
                    <a:custGeom>
                      <a:avLst/>
                      <a:gdLst>
                        <a:gd name="T0" fmla="*/ 23 w 39"/>
                        <a:gd name="T1" fmla="*/ 69 h 69"/>
                        <a:gd name="T2" fmla="*/ 0 w 39"/>
                        <a:gd name="T3" fmla="*/ 33 h 69"/>
                        <a:gd name="T4" fmla="*/ 12 w 39"/>
                        <a:gd name="T5" fmla="*/ 0 h 69"/>
                        <a:gd name="T6" fmla="*/ 39 w 39"/>
                        <a:gd name="T7" fmla="*/ 33 h 69"/>
                        <a:gd name="T8" fmla="*/ 23 w 39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5" name="Freeform 439"/>
                    <p:cNvSpPr>
                      <a:spLocks/>
                    </p:cNvSpPr>
                    <p:nvPr/>
                  </p:nvSpPr>
                  <p:spPr bwMode="auto">
                    <a:xfrm>
                      <a:off x="1140" y="3767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3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3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6" name="Freeform 440"/>
                    <p:cNvSpPr>
                      <a:spLocks/>
                    </p:cNvSpPr>
                    <p:nvPr/>
                  </p:nvSpPr>
                  <p:spPr bwMode="auto">
                    <a:xfrm>
                      <a:off x="1146" y="3779"/>
                      <a:ext cx="31" cy="10"/>
                    </a:xfrm>
                    <a:custGeom>
                      <a:avLst/>
                      <a:gdLst>
                        <a:gd name="T0" fmla="*/ 0 w 63"/>
                        <a:gd name="T1" fmla="*/ 31 h 31"/>
                        <a:gd name="T2" fmla="*/ 11 w 63"/>
                        <a:gd name="T3" fmla="*/ 0 h 31"/>
                        <a:gd name="T4" fmla="*/ 52 w 63"/>
                        <a:gd name="T5" fmla="*/ 0 h 31"/>
                        <a:gd name="T6" fmla="*/ 63 w 63"/>
                        <a:gd name="T7" fmla="*/ 31 h 31"/>
                        <a:gd name="T8" fmla="*/ 0 w 63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1">
                          <a:moveTo>
                            <a:pt x="0" y="31"/>
                          </a:moveTo>
                          <a:lnTo>
                            <a:pt x="11" y="0"/>
                          </a:lnTo>
                          <a:lnTo>
                            <a:pt x="52" y="0"/>
                          </a:lnTo>
                          <a:lnTo>
                            <a:pt x="63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80" name="Freeform 441"/>
                  <p:cNvSpPr>
                    <a:spLocks/>
                  </p:cNvSpPr>
                  <p:nvPr/>
                </p:nvSpPr>
                <p:spPr bwMode="auto">
                  <a:xfrm>
                    <a:off x="972" y="3556"/>
                    <a:ext cx="40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7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1" name="Freeform 442"/>
                  <p:cNvSpPr>
                    <a:spLocks/>
                  </p:cNvSpPr>
                  <p:nvPr/>
                </p:nvSpPr>
                <p:spPr bwMode="auto">
                  <a:xfrm>
                    <a:off x="993" y="3576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2" name="Freeform 443"/>
                  <p:cNvSpPr>
                    <a:spLocks/>
                  </p:cNvSpPr>
                  <p:nvPr/>
                </p:nvSpPr>
                <p:spPr bwMode="auto">
                  <a:xfrm>
                    <a:off x="1012" y="3594"/>
                    <a:ext cx="39" cy="12"/>
                  </a:xfrm>
                  <a:custGeom>
                    <a:avLst/>
                    <a:gdLst>
                      <a:gd name="T0" fmla="*/ 0 w 78"/>
                      <a:gd name="T1" fmla="*/ 0 h 36"/>
                      <a:gd name="T2" fmla="*/ 27 w 78"/>
                      <a:gd name="T3" fmla="*/ 36 h 36"/>
                      <a:gd name="T4" fmla="*/ 78 w 78"/>
                      <a:gd name="T5" fmla="*/ 36 h 36"/>
                      <a:gd name="T6" fmla="*/ 49 w 78"/>
                      <a:gd name="T7" fmla="*/ 0 h 36"/>
                      <a:gd name="T8" fmla="*/ 0 w 78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8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78" y="36"/>
                        </a:lnTo>
                        <a:lnTo>
                          <a:pt x="4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3" name="Freeform 444"/>
                  <p:cNvSpPr>
                    <a:spLocks/>
                  </p:cNvSpPr>
                  <p:nvPr/>
                </p:nvSpPr>
                <p:spPr bwMode="auto">
                  <a:xfrm>
                    <a:off x="1032" y="3613"/>
                    <a:ext cx="40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4" name="Freeform 445"/>
                  <p:cNvSpPr>
                    <a:spLocks/>
                  </p:cNvSpPr>
                  <p:nvPr/>
                </p:nvSpPr>
                <p:spPr bwMode="auto">
                  <a:xfrm>
                    <a:off x="1053" y="3632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5" name="Freeform 446"/>
                  <p:cNvSpPr>
                    <a:spLocks/>
                  </p:cNvSpPr>
                  <p:nvPr/>
                </p:nvSpPr>
                <p:spPr bwMode="auto">
                  <a:xfrm>
                    <a:off x="1074" y="3651"/>
                    <a:ext cx="40" cy="12"/>
                  </a:xfrm>
                  <a:custGeom>
                    <a:avLst/>
                    <a:gdLst>
                      <a:gd name="T0" fmla="*/ 0 w 79"/>
                      <a:gd name="T1" fmla="*/ 0 h 35"/>
                      <a:gd name="T2" fmla="*/ 28 w 79"/>
                      <a:gd name="T3" fmla="*/ 35 h 35"/>
                      <a:gd name="T4" fmla="*/ 79 w 79"/>
                      <a:gd name="T5" fmla="*/ 35 h 35"/>
                      <a:gd name="T6" fmla="*/ 50 w 79"/>
                      <a:gd name="T7" fmla="*/ 0 h 35"/>
                      <a:gd name="T8" fmla="*/ 0 w 79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5">
                        <a:moveTo>
                          <a:pt x="0" y="0"/>
                        </a:moveTo>
                        <a:lnTo>
                          <a:pt x="28" y="35"/>
                        </a:lnTo>
                        <a:lnTo>
                          <a:pt x="79" y="35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6" name="Freeform 447"/>
                  <p:cNvSpPr>
                    <a:spLocks/>
                  </p:cNvSpPr>
                  <p:nvPr/>
                </p:nvSpPr>
                <p:spPr bwMode="auto">
                  <a:xfrm>
                    <a:off x="1095" y="3669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8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7" name="Freeform 448"/>
                  <p:cNvSpPr>
                    <a:spLocks/>
                  </p:cNvSpPr>
                  <p:nvPr/>
                </p:nvSpPr>
                <p:spPr bwMode="auto">
                  <a:xfrm>
                    <a:off x="1115" y="3688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7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8" name="Freeform 449"/>
                  <p:cNvSpPr>
                    <a:spLocks/>
                  </p:cNvSpPr>
                  <p:nvPr/>
                </p:nvSpPr>
                <p:spPr bwMode="auto">
                  <a:xfrm>
                    <a:off x="1134" y="3707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9" name="Freeform 450"/>
                  <p:cNvSpPr>
                    <a:spLocks/>
                  </p:cNvSpPr>
                  <p:nvPr/>
                </p:nvSpPr>
                <p:spPr bwMode="auto">
                  <a:xfrm>
                    <a:off x="1154" y="372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7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90" name="Freeform 451"/>
                  <p:cNvSpPr>
                    <a:spLocks/>
                  </p:cNvSpPr>
                  <p:nvPr/>
                </p:nvSpPr>
                <p:spPr bwMode="auto">
                  <a:xfrm>
                    <a:off x="1175" y="3745"/>
                    <a:ext cx="40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28 w 81"/>
                      <a:gd name="T3" fmla="*/ 36 h 36"/>
                      <a:gd name="T4" fmla="*/ 81 w 81"/>
                      <a:gd name="T5" fmla="*/ 36 h 36"/>
                      <a:gd name="T6" fmla="*/ 52 w 81"/>
                      <a:gd name="T7" fmla="*/ 0 h 36"/>
                      <a:gd name="T8" fmla="*/ 0 w 81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81" y="36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91" name="Group 452"/>
                  <p:cNvGrpSpPr>
                    <a:grpSpLocks/>
                  </p:cNvGrpSpPr>
                  <p:nvPr/>
                </p:nvGrpSpPr>
                <p:grpSpPr bwMode="auto">
                  <a:xfrm>
                    <a:off x="700" y="3535"/>
                    <a:ext cx="49" cy="24"/>
                    <a:chOff x="700" y="3535"/>
                    <a:chExt cx="49" cy="24"/>
                  </a:xfrm>
                </p:grpSpPr>
                <p:sp>
                  <p:nvSpPr>
                    <p:cNvPr id="1331" name="Freeform 453"/>
                    <p:cNvSpPr>
                      <a:spLocks/>
                    </p:cNvSpPr>
                    <p:nvPr/>
                  </p:nvSpPr>
                  <p:spPr bwMode="auto">
                    <a:xfrm>
                      <a:off x="700" y="3535"/>
                      <a:ext cx="12" cy="24"/>
                    </a:xfrm>
                    <a:custGeom>
                      <a:avLst/>
                      <a:gdLst>
                        <a:gd name="T0" fmla="*/ 15 w 24"/>
                        <a:gd name="T1" fmla="*/ 70 h 70"/>
                        <a:gd name="T2" fmla="*/ 0 w 24"/>
                        <a:gd name="T3" fmla="*/ 27 h 70"/>
                        <a:gd name="T4" fmla="*/ 10 w 24"/>
                        <a:gd name="T5" fmla="*/ 0 h 70"/>
                        <a:gd name="T6" fmla="*/ 24 w 24"/>
                        <a:gd name="T7" fmla="*/ 32 h 70"/>
                        <a:gd name="T8" fmla="*/ 15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2" name="Freeform 454"/>
                    <p:cNvSpPr>
                      <a:spLocks/>
                    </p:cNvSpPr>
                    <p:nvPr/>
                  </p:nvSpPr>
                  <p:spPr bwMode="auto">
                    <a:xfrm>
                      <a:off x="705" y="353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2 w 73"/>
                        <a:gd name="T5" fmla="*/ 4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6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3" name="Freeform 455"/>
                    <p:cNvSpPr>
                      <a:spLocks/>
                    </p:cNvSpPr>
                    <p:nvPr/>
                  </p:nvSpPr>
                  <p:spPr bwMode="auto">
                    <a:xfrm>
                      <a:off x="708" y="354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6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6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2" name="Group 456"/>
                  <p:cNvGrpSpPr>
                    <a:grpSpLocks/>
                  </p:cNvGrpSpPr>
                  <p:nvPr/>
                </p:nvGrpSpPr>
                <p:grpSpPr bwMode="auto">
                  <a:xfrm>
                    <a:off x="714" y="3551"/>
                    <a:ext cx="49" cy="22"/>
                    <a:chOff x="714" y="3551"/>
                    <a:chExt cx="49" cy="22"/>
                  </a:xfrm>
                </p:grpSpPr>
                <p:sp>
                  <p:nvSpPr>
                    <p:cNvPr id="1328" name="Freeform 457"/>
                    <p:cNvSpPr>
                      <a:spLocks/>
                    </p:cNvSpPr>
                    <p:nvPr/>
                  </p:nvSpPr>
                  <p:spPr bwMode="auto">
                    <a:xfrm>
                      <a:off x="714" y="35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9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9" name="Freeform 458"/>
                    <p:cNvSpPr>
                      <a:spLocks/>
                    </p:cNvSpPr>
                    <p:nvPr/>
                  </p:nvSpPr>
                  <p:spPr bwMode="auto">
                    <a:xfrm>
                      <a:off x="719" y="3551"/>
                      <a:ext cx="36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50 w 74"/>
                        <a:gd name="T3" fmla="*/ 0 h 29"/>
                        <a:gd name="T4" fmla="*/ 52 w 74"/>
                        <a:gd name="T5" fmla="*/ 2 h 29"/>
                        <a:gd name="T6" fmla="*/ 57 w 74"/>
                        <a:gd name="T7" fmla="*/ 13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3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0" name="Freeform 459"/>
                    <p:cNvSpPr>
                      <a:spLocks/>
                    </p:cNvSpPr>
                    <p:nvPr/>
                  </p:nvSpPr>
                  <p:spPr bwMode="auto">
                    <a:xfrm>
                      <a:off x="722" y="35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3" name="Group 460"/>
                  <p:cNvGrpSpPr>
                    <a:grpSpLocks/>
                  </p:cNvGrpSpPr>
                  <p:nvPr/>
                </p:nvGrpSpPr>
                <p:grpSpPr bwMode="auto">
                  <a:xfrm>
                    <a:off x="728" y="3564"/>
                    <a:ext cx="48" cy="23"/>
                    <a:chOff x="728" y="3564"/>
                    <a:chExt cx="48" cy="23"/>
                  </a:xfrm>
                </p:grpSpPr>
                <p:sp>
                  <p:nvSpPr>
                    <p:cNvPr id="1325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728" y="3564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6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732" y="3565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50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6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7" name="Freeform 463"/>
                    <p:cNvSpPr>
                      <a:spLocks/>
                    </p:cNvSpPr>
                    <p:nvPr/>
                  </p:nvSpPr>
                  <p:spPr bwMode="auto">
                    <a:xfrm>
                      <a:off x="735" y="3575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4" name="Group 464"/>
                  <p:cNvGrpSpPr>
                    <a:grpSpLocks/>
                  </p:cNvGrpSpPr>
                  <p:nvPr/>
                </p:nvGrpSpPr>
                <p:grpSpPr bwMode="auto">
                  <a:xfrm>
                    <a:off x="742" y="3582"/>
                    <a:ext cx="49" cy="23"/>
                    <a:chOff x="742" y="3582"/>
                    <a:chExt cx="49" cy="23"/>
                  </a:xfrm>
                </p:grpSpPr>
                <p:sp>
                  <p:nvSpPr>
                    <p:cNvPr id="1322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742" y="3582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6 h 68"/>
                        <a:gd name="T4" fmla="*/ 11 w 24"/>
                        <a:gd name="T5" fmla="*/ 0 h 68"/>
                        <a:gd name="T6" fmla="*/ 24 w 24"/>
                        <a:gd name="T7" fmla="*/ 31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3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747" y="3582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8 w 72"/>
                        <a:gd name="T3" fmla="*/ 0 h 30"/>
                        <a:gd name="T4" fmla="*/ 50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6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4" name="Freeform 467"/>
                    <p:cNvSpPr>
                      <a:spLocks/>
                    </p:cNvSpPr>
                    <p:nvPr/>
                  </p:nvSpPr>
                  <p:spPr bwMode="auto">
                    <a:xfrm>
                      <a:off x="750" y="359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5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752" y="3597"/>
                    <a:ext cx="133" cy="106"/>
                    <a:chOff x="752" y="3597"/>
                    <a:chExt cx="133" cy="106"/>
                  </a:xfrm>
                </p:grpSpPr>
                <p:sp>
                  <p:nvSpPr>
                    <p:cNvPr id="1319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752" y="3598"/>
                      <a:ext cx="91" cy="105"/>
                    </a:xfrm>
                    <a:custGeom>
                      <a:avLst/>
                      <a:gdLst>
                        <a:gd name="T0" fmla="*/ 171 w 182"/>
                        <a:gd name="T1" fmla="*/ 314 h 314"/>
                        <a:gd name="T2" fmla="*/ 0 w 182"/>
                        <a:gd name="T3" fmla="*/ 27 h 314"/>
                        <a:gd name="T4" fmla="*/ 13 w 182"/>
                        <a:gd name="T5" fmla="*/ 0 h 314"/>
                        <a:gd name="T6" fmla="*/ 182 w 182"/>
                        <a:gd name="T7" fmla="*/ 278 h 314"/>
                        <a:gd name="T8" fmla="*/ 171 w 182"/>
                        <a:gd name="T9" fmla="*/ 314 h 3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2" h="314">
                          <a:moveTo>
                            <a:pt x="171" y="314"/>
                          </a:moveTo>
                          <a:lnTo>
                            <a:pt x="0" y="27"/>
                          </a:lnTo>
                          <a:lnTo>
                            <a:pt x="13" y="0"/>
                          </a:lnTo>
                          <a:lnTo>
                            <a:pt x="182" y="278"/>
                          </a:lnTo>
                          <a:lnTo>
                            <a:pt x="171" y="314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0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759" y="3597"/>
                      <a:ext cx="118" cy="94"/>
                    </a:xfrm>
                    <a:custGeom>
                      <a:avLst/>
                      <a:gdLst>
                        <a:gd name="T0" fmla="*/ 1 w 235"/>
                        <a:gd name="T1" fmla="*/ 0 h 281"/>
                        <a:gd name="T2" fmla="*/ 56 w 235"/>
                        <a:gd name="T3" fmla="*/ 0 h 281"/>
                        <a:gd name="T4" fmla="*/ 58 w 235"/>
                        <a:gd name="T5" fmla="*/ 0 h 281"/>
                        <a:gd name="T6" fmla="*/ 65 w 235"/>
                        <a:gd name="T7" fmla="*/ 10 h 281"/>
                        <a:gd name="T8" fmla="*/ 235 w 235"/>
                        <a:gd name="T9" fmla="*/ 281 h 281"/>
                        <a:gd name="T10" fmla="*/ 165 w 235"/>
                        <a:gd name="T11" fmla="*/ 277 h 281"/>
                        <a:gd name="T12" fmla="*/ 9 w 235"/>
                        <a:gd name="T13" fmla="*/ 19 h 281"/>
                        <a:gd name="T14" fmla="*/ 0 w 235"/>
                        <a:gd name="T15" fmla="*/ 4 h 281"/>
                        <a:gd name="T16" fmla="*/ 1 w 235"/>
                        <a:gd name="T17" fmla="*/ 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35" h="281">
                          <a:moveTo>
                            <a:pt x="1" y="0"/>
                          </a:moveTo>
                          <a:lnTo>
                            <a:pt x="56" y="0"/>
                          </a:lnTo>
                          <a:lnTo>
                            <a:pt x="58" y="0"/>
                          </a:lnTo>
                          <a:lnTo>
                            <a:pt x="65" y="10"/>
                          </a:lnTo>
                          <a:lnTo>
                            <a:pt x="235" y="281"/>
                          </a:lnTo>
                          <a:lnTo>
                            <a:pt x="165" y="277"/>
                          </a:lnTo>
                          <a:lnTo>
                            <a:pt x="9" y="19"/>
                          </a:lnTo>
                          <a:lnTo>
                            <a:pt x="0" y="4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1" name="Freeform 471"/>
                    <p:cNvSpPr>
                      <a:spLocks/>
                    </p:cNvSpPr>
                    <p:nvPr/>
                  </p:nvSpPr>
                  <p:spPr bwMode="auto">
                    <a:xfrm>
                      <a:off x="838" y="3691"/>
                      <a:ext cx="47" cy="12"/>
                    </a:xfrm>
                    <a:custGeom>
                      <a:avLst/>
                      <a:gdLst>
                        <a:gd name="T0" fmla="*/ 0 w 95"/>
                        <a:gd name="T1" fmla="*/ 36 h 36"/>
                        <a:gd name="T2" fmla="*/ 2 w 95"/>
                        <a:gd name="T3" fmla="*/ 19 h 36"/>
                        <a:gd name="T4" fmla="*/ 8 w 95"/>
                        <a:gd name="T5" fmla="*/ 7 h 36"/>
                        <a:gd name="T6" fmla="*/ 12 w 95"/>
                        <a:gd name="T7" fmla="*/ 0 h 36"/>
                        <a:gd name="T8" fmla="*/ 76 w 95"/>
                        <a:gd name="T9" fmla="*/ 0 h 36"/>
                        <a:gd name="T10" fmla="*/ 95 w 95"/>
                        <a:gd name="T11" fmla="*/ 36 h 36"/>
                        <a:gd name="T12" fmla="*/ 0 w 95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5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76" y="0"/>
                          </a:lnTo>
                          <a:lnTo>
                            <a:pt x="95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6" name="Group 472"/>
                  <p:cNvGrpSpPr>
                    <a:grpSpLocks/>
                  </p:cNvGrpSpPr>
                  <p:nvPr/>
                </p:nvGrpSpPr>
                <p:grpSpPr bwMode="auto">
                  <a:xfrm>
                    <a:off x="844" y="3694"/>
                    <a:ext cx="48" cy="23"/>
                    <a:chOff x="844" y="3694"/>
                    <a:chExt cx="48" cy="23"/>
                  </a:xfrm>
                </p:grpSpPr>
                <p:sp>
                  <p:nvSpPr>
                    <p:cNvPr id="1316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844" y="3694"/>
                      <a:ext cx="11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9 w 24"/>
                        <a:gd name="T5" fmla="*/ 0 h 68"/>
                        <a:gd name="T6" fmla="*/ 24 w 24"/>
                        <a:gd name="T7" fmla="*/ 32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2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7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848" y="3695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1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9 w 74"/>
                        <a:gd name="T13" fmla="*/ 21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8" name="Freeform 475"/>
                    <p:cNvSpPr>
                      <a:spLocks/>
                    </p:cNvSpPr>
                    <p:nvPr/>
                  </p:nvSpPr>
                  <p:spPr bwMode="auto">
                    <a:xfrm>
                      <a:off x="851" y="3706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4 h 34"/>
                        <a:gd name="T2" fmla="*/ 1 w 81"/>
                        <a:gd name="T3" fmla="*/ 19 h 34"/>
                        <a:gd name="T4" fmla="*/ 5 w 81"/>
                        <a:gd name="T5" fmla="*/ 6 h 34"/>
                        <a:gd name="T6" fmla="*/ 10 w 81"/>
                        <a:gd name="T7" fmla="*/ 0 h 34"/>
                        <a:gd name="T8" fmla="*/ 67 w 81"/>
                        <a:gd name="T9" fmla="*/ 0 h 34"/>
                        <a:gd name="T10" fmla="*/ 81 w 81"/>
                        <a:gd name="T11" fmla="*/ 34 h 34"/>
                        <a:gd name="T12" fmla="*/ 0 w 81"/>
                        <a:gd name="T13" fmla="*/ 34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4">
                          <a:moveTo>
                            <a:pt x="0" y="34"/>
                          </a:moveTo>
                          <a:lnTo>
                            <a:pt x="1" y="19"/>
                          </a:lnTo>
                          <a:lnTo>
                            <a:pt x="5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4"/>
                          </a:lnTo>
                          <a:lnTo>
                            <a:pt x="0" y="34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7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857" y="3710"/>
                    <a:ext cx="49" cy="22"/>
                    <a:chOff x="857" y="3710"/>
                    <a:chExt cx="49" cy="22"/>
                  </a:xfrm>
                </p:grpSpPr>
                <p:sp>
                  <p:nvSpPr>
                    <p:cNvPr id="1313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857" y="3710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4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862" y="3710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5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865" y="3720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86" y="3766"/>
                    <a:ext cx="49" cy="23"/>
                    <a:chOff x="1086" y="3766"/>
                    <a:chExt cx="49" cy="23"/>
                  </a:xfrm>
                </p:grpSpPr>
                <p:sp>
                  <p:nvSpPr>
                    <p:cNvPr id="1310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86" y="376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9 h 69"/>
                        <a:gd name="T2" fmla="*/ 0 w 22"/>
                        <a:gd name="T3" fmla="*/ 27 h 69"/>
                        <a:gd name="T4" fmla="*/ 9 w 22"/>
                        <a:gd name="T5" fmla="*/ 0 h 69"/>
                        <a:gd name="T6" fmla="*/ 22 w 22"/>
                        <a:gd name="T7" fmla="*/ 32 h 69"/>
                        <a:gd name="T8" fmla="*/ 13 w 22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2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1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90" y="3767"/>
                      <a:ext cx="37" cy="10"/>
                    </a:xfrm>
                    <a:custGeom>
                      <a:avLst/>
                      <a:gdLst>
                        <a:gd name="T0" fmla="*/ 3 w 74"/>
                        <a:gd name="T1" fmla="*/ 0 h 31"/>
                        <a:gd name="T2" fmla="*/ 51 w 74"/>
                        <a:gd name="T3" fmla="*/ 0 h 31"/>
                        <a:gd name="T4" fmla="*/ 53 w 74"/>
                        <a:gd name="T5" fmla="*/ 4 h 31"/>
                        <a:gd name="T6" fmla="*/ 56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9 w 74"/>
                        <a:gd name="T13" fmla="*/ 22 h 31"/>
                        <a:gd name="T14" fmla="*/ 0 w 74"/>
                        <a:gd name="T15" fmla="*/ 6 h 31"/>
                        <a:gd name="T16" fmla="*/ 3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4"/>
                          </a:lnTo>
                          <a:lnTo>
                            <a:pt x="56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2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93" y="3777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6 h 36"/>
                        <a:gd name="T6" fmla="*/ 11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6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9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934" y="3740"/>
                    <a:ext cx="48" cy="23"/>
                    <a:chOff x="934" y="3740"/>
                    <a:chExt cx="48" cy="23"/>
                  </a:xfrm>
                </p:grpSpPr>
                <p:sp>
                  <p:nvSpPr>
                    <p:cNvPr id="1307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934" y="3740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2 h 70"/>
                        <a:gd name="T8" fmla="*/ 15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2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8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938" y="374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4 h 30"/>
                        <a:gd name="T6" fmla="*/ 57 w 74"/>
                        <a:gd name="T7" fmla="*/ 13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9 w 74"/>
                        <a:gd name="T13" fmla="*/ 22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9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941" y="375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6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300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943" y="3754"/>
                    <a:ext cx="49" cy="23"/>
                    <a:chOff x="943" y="3754"/>
                    <a:chExt cx="49" cy="23"/>
                  </a:xfrm>
                </p:grpSpPr>
                <p:sp>
                  <p:nvSpPr>
                    <p:cNvPr id="1304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943" y="3754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5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5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5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948" y="3755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30"/>
                        <a:gd name="T2" fmla="*/ 49 w 74"/>
                        <a:gd name="T3" fmla="*/ 0 h 30"/>
                        <a:gd name="T4" fmla="*/ 50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8 w 74"/>
                        <a:gd name="T11" fmla="*/ 30 h 30"/>
                        <a:gd name="T12" fmla="*/ 9 w 74"/>
                        <a:gd name="T13" fmla="*/ 21 h 30"/>
                        <a:gd name="T14" fmla="*/ 0 w 74"/>
                        <a:gd name="T15" fmla="*/ 5 h 30"/>
                        <a:gd name="T16" fmla="*/ 1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6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951" y="3765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301" name="Freeform 492"/>
                  <p:cNvSpPr>
                    <a:spLocks/>
                  </p:cNvSpPr>
                  <p:nvPr/>
                </p:nvSpPr>
                <p:spPr bwMode="auto">
                  <a:xfrm>
                    <a:off x="987" y="3753"/>
                    <a:ext cx="25" cy="43"/>
                  </a:xfrm>
                  <a:custGeom>
                    <a:avLst/>
                    <a:gdLst>
                      <a:gd name="T0" fmla="*/ 40 w 51"/>
                      <a:gd name="T1" fmla="*/ 128 h 128"/>
                      <a:gd name="T2" fmla="*/ 0 w 51"/>
                      <a:gd name="T3" fmla="*/ 29 h 128"/>
                      <a:gd name="T4" fmla="*/ 0 w 51"/>
                      <a:gd name="T5" fmla="*/ 20 h 128"/>
                      <a:gd name="T6" fmla="*/ 2 w 51"/>
                      <a:gd name="T7" fmla="*/ 11 h 128"/>
                      <a:gd name="T8" fmla="*/ 10 w 51"/>
                      <a:gd name="T9" fmla="*/ 0 h 128"/>
                      <a:gd name="T10" fmla="*/ 51 w 51"/>
                      <a:gd name="T11" fmla="*/ 91 h 128"/>
                      <a:gd name="T12" fmla="*/ 40 w 51"/>
                      <a:gd name="T13" fmla="*/ 128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1" h="128">
                        <a:moveTo>
                          <a:pt x="40" y="128"/>
                        </a:moveTo>
                        <a:lnTo>
                          <a:pt x="0" y="29"/>
                        </a:lnTo>
                        <a:lnTo>
                          <a:pt x="0" y="20"/>
                        </a:lnTo>
                        <a:lnTo>
                          <a:pt x="2" y="11"/>
                        </a:lnTo>
                        <a:lnTo>
                          <a:pt x="10" y="0"/>
                        </a:lnTo>
                        <a:lnTo>
                          <a:pt x="51" y="91"/>
                        </a:lnTo>
                        <a:lnTo>
                          <a:pt x="40" y="12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302" name="Freeform 493"/>
                  <p:cNvSpPr>
                    <a:spLocks/>
                  </p:cNvSpPr>
                  <p:nvPr/>
                </p:nvSpPr>
                <p:spPr bwMode="auto">
                  <a:xfrm>
                    <a:off x="992" y="3753"/>
                    <a:ext cx="91" cy="29"/>
                  </a:xfrm>
                  <a:custGeom>
                    <a:avLst/>
                    <a:gdLst>
                      <a:gd name="T0" fmla="*/ 0 w 183"/>
                      <a:gd name="T1" fmla="*/ 0 h 85"/>
                      <a:gd name="T2" fmla="*/ 64 w 183"/>
                      <a:gd name="T3" fmla="*/ 0 h 85"/>
                      <a:gd name="T4" fmla="*/ 67 w 183"/>
                      <a:gd name="T5" fmla="*/ 13 h 85"/>
                      <a:gd name="T6" fmla="*/ 75 w 183"/>
                      <a:gd name="T7" fmla="*/ 28 h 85"/>
                      <a:gd name="T8" fmla="*/ 84 w 183"/>
                      <a:gd name="T9" fmla="*/ 42 h 85"/>
                      <a:gd name="T10" fmla="*/ 158 w 183"/>
                      <a:gd name="T11" fmla="*/ 42 h 85"/>
                      <a:gd name="T12" fmla="*/ 163 w 183"/>
                      <a:gd name="T13" fmla="*/ 55 h 85"/>
                      <a:gd name="T14" fmla="*/ 172 w 183"/>
                      <a:gd name="T15" fmla="*/ 67 h 85"/>
                      <a:gd name="T16" fmla="*/ 183 w 183"/>
                      <a:gd name="T17" fmla="*/ 85 h 85"/>
                      <a:gd name="T18" fmla="*/ 64 w 183"/>
                      <a:gd name="T19" fmla="*/ 85 h 85"/>
                      <a:gd name="T20" fmla="*/ 41 w 183"/>
                      <a:gd name="T21" fmla="*/ 85 h 85"/>
                      <a:gd name="T22" fmla="*/ 0 w 183"/>
                      <a:gd name="T23" fmla="*/ 0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83" h="85">
                        <a:moveTo>
                          <a:pt x="0" y="0"/>
                        </a:moveTo>
                        <a:lnTo>
                          <a:pt x="64" y="0"/>
                        </a:lnTo>
                        <a:lnTo>
                          <a:pt x="67" y="13"/>
                        </a:lnTo>
                        <a:lnTo>
                          <a:pt x="75" y="28"/>
                        </a:lnTo>
                        <a:lnTo>
                          <a:pt x="84" y="42"/>
                        </a:lnTo>
                        <a:lnTo>
                          <a:pt x="158" y="42"/>
                        </a:lnTo>
                        <a:lnTo>
                          <a:pt x="163" y="55"/>
                        </a:lnTo>
                        <a:lnTo>
                          <a:pt x="172" y="67"/>
                        </a:lnTo>
                        <a:lnTo>
                          <a:pt x="183" y="85"/>
                        </a:lnTo>
                        <a:lnTo>
                          <a:pt x="64" y="85"/>
                        </a:lnTo>
                        <a:lnTo>
                          <a:pt x="41" y="8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303" name="Freeform 494"/>
                  <p:cNvSpPr>
                    <a:spLocks/>
                  </p:cNvSpPr>
                  <p:nvPr/>
                </p:nvSpPr>
                <p:spPr bwMode="auto">
                  <a:xfrm>
                    <a:off x="1008" y="3782"/>
                    <a:ext cx="81" cy="12"/>
                  </a:xfrm>
                  <a:custGeom>
                    <a:avLst/>
                    <a:gdLst>
                      <a:gd name="T0" fmla="*/ 0 w 160"/>
                      <a:gd name="T1" fmla="*/ 36 h 36"/>
                      <a:gd name="T2" fmla="*/ 1 w 160"/>
                      <a:gd name="T3" fmla="*/ 20 h 36"/>
                      <a:gd name="T4" fmla="*/ 7 w 160"/>
                      <a:gd name="T5" fmla="*/ 8 h 36"/>
                      <a:gd name="T6" fmla="*/ 10 w 160"/>
                      <a:gd name="T7" fmla="*/ 0 h 36"/>
                      <a:gd name="T8" fmla="*/ 150 w 160"/>
                      <a:gd name="T9" fmla="*/ 0 h 36"/>
                      <a:gd name="T10" fmla="*/ 160 w 160"/>
                      <a:gd name="T11" fmla="*/ 36 h 36"/>
                      <a:gd name="T12" fmla="*/ 0 w 16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0" y="0"/>
                        </a:lnTo>
                        <a:lnTo>
                          <a:pt x="150" y="0"/>
                        </a:lnTo>
                        <a:lnTo>
                          <a:pt x="16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198" name="Group 495"/>
                <p:cNvGrpSpPr>
                  <a:grpSpLocks/>
                </p:cNvGrpSpPr>
                <p:nvPr/>
              </p:nvGrpSpPr>
              <p:grpSpPr bwMode="auto">
                <a:xfrm>
                  <a:off x="920" y="3821"/>
                  <a:ext cx="413" cy="50"/>
                  <a:chOff x="920" y="3821"/>
                  <a:chExt cx="413" cy="50"/>
                </a:xfrm>
              </p:grpSpPr>
              <p:sp>
                <p:nvSpPr>
                  <p:cNvPr id="1219" name="Freeform 496"/>
                  <p:cNvSpPr>
                    <a:spLocks/>
                  </p:cNvSpPr>
                  <p:nvPr/>
                </p:nvSpPr>
                <p:spPr bwMode="auto">
                  <a:xfrm>
                    <a:off x="920" y="3821"/>
                    <a:ext cx="413" cy="50"/>
                  </a:xfrm>
                  <a:custGeom>
                    <a:avLst/>
                    <a:gdLst>
                      <a:gd name="T0" fmla="*/ 35 w 825"/>
                      <a:gd name="T1" fmla="*/ 13 h 151"/>
                      <a:gd name="T2" fmla="*/ 17 w 825"/>
                      <a:gd name="T3" fmla="*/ 27 h 151"/>
                      <a:gd name="T4" fmla="*/ 9 w 825"/>
                      <a:gd name="T5" fmla="*/ 48 h 151"/>
                      <a:gd name="T6" fmla="*/ 0 w 825"/>
                      <a:gd name="T7" fmla="*/ 97 h 151"/>
                      <a:gd name="T8" fmla="*/ 4 w 825"/>
                      <a:gd name="T9" fmla="*/ 124 h 151"/>
                      <a:gd name="T10" fmla="*/ 13 w 825"/>
                      <a:gd name="T11" fmla="*/ 138 h 151"/>
                      <a:gd name="T12" fmla="*/ 26 w 825"/>
                      <a:gd name="T13" fmla="*/ 151 h 151"/>
                      <a:gd name="T14" fmla="*/ 783 w 825"/>
                      <a:gd name="T15" fmla="*/ 142 h 151"/>
                      <a:gd name="T16" fmla="*/ 807 w 825"/>
                      <a:gd name="T17" fmla="*/ 128 h 151"/>
                      <a:gd name="T18" fmla="*/ 816 w 825"/>
                      <a:gd name="T19" fmla="*/ 107 h 151"/>
                      <a:gd name="T20" fmla="*/ 825 w 825"/>
                      <a:gd name="T21" fmla="*/ 61 h 151"/>
                      <a:gd name="T22" fmla="*/ 821 w 825"/>
                      <a:gd name="T23" fmla="*/ 27 h 151"/>
                      <a:gd name="T24" fmla="*/ 806 w 825"/>
                      <a:gd name="T25" fmla="*/ 9 h 151"/>
                      <a:gd name="T26" fmla="*/ 785 w 825"/>
                      <a:gd name="T27" fmla="*/ 0 h 151"/>
                      <a:gd name="T28" fmla="*/ 35 w 825"/>
                      <a:gd name="T29" fmla="*/ 13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25" h="151">
                        <a:moveTo>
                          <a:pt x="35" y="13"/>
                        </a:moveTo>
                        <a:lnTo>
                          <a:pt x="17" y="27"/>
                        </a:lnTo>
                        <a:lnTo>
                          <a:pt x="9" y="48"/>
                        </a:lnTo>
                        <a:lnTo>
                          <a:pt x="0" y="97"/>
                        </a:lnTo>
                        <a:lnTo>
                          <a:pt x="4" y="124"/>
                        </a:lnTo>
                        <a:lnTo>
                          <a:pt x="13" y="138"/>
                        </a:lnTo>
                        <a:lnTo>
                          <a:pt x="26" y="151"/>
                        </a:lnTo>
                        <a:lnTo>
                          <a:pt x="783" y="142"/>
                        </a:lnTo>
                        <a:lnTo>
                          <a:pt x="807" y="128"/>
                        </a:lnTo>
                        <a:lnTo>
                          <a:pt x="816" y="107"/>
                        </a:lnTo>
                        <a:lnTo>
                          <a:pt x="825" y="61"/>
                        </a:lnTo>
                        <a:lnTo>
                          <a:pt x="821" y="27"/>
                        </a:lnTo>
                        <a:lnTo>
                          <a:pt x="806" y="9"/>
                        </a:lnTo>
                        <a:lnTo>
                          <a:pt x="785" y="0"/>
                        </a:lnTo>
                        <a:lnTo>
                          <a:pt x="35" y="13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0" name="Freeform 497"/>
                  <p:cNvSpPr>
                    <a:spLocks/>
                  </p:cNvSpPr>
                  <p:nvPr/>
                </p:nvSpPr>
                <p:spPr bwMode="auto">
                  <a:xfrm>
                    <a:off x="972" y="3833"/>
                    <a:ext cx="330" cy="27"/>
                  </a:xfrm>
                  <a:custGeom>
                    <a:avLst/>
                    <a:gdLst>
                      <a:gd name="T0" fmla="*/ 4 w 658"/>
                      <a:gd name="T1" fmla="*/ 23 h 79"/>
                      <a:gd name="T2" fmla="*/ 0 w 658"/>
                      <a:gd name="T3" fmla="*/ 50 h 79"/>
                      <a:gd name="T4" fmla="*/ 153 w 658"/>
                      <a:gd name="T5" fmla="*/ 50 h 79"/>
                      <a:gd name="T6" fmla="*/ 153 w 658"/>
                      <a:gd name="T7" fmla="*/ 79 h 79"/>
                      <a:gd name="T8" fmla="*/ 500 w 658"/>
                      <a:gd name="T9" fmla="*/ 73 h 79"/>
                      <a:gd name="T10" fmla="*/ 500 w 658"/>
                      <a:gd name="T11" fmla="*/ 50 h 79"/>
                      <a:gd name="T12" fmla="*/ 656 w 658"/>
                      <a:gd name="T13" fmla="*/ 50 h 79"/>
                      <a:gd name="T14" fmla="*/ 658 w 658"/>
                      <a:gd name="T15" fmla="*/ 23 h 79"/>
                      <a:gd name="T16" fmla="*/ 504 w 658"/>
                      <a:gd name="T17" fmla="*/ 23 h 79"/>
                      <a:gd name="T18" fmla="*/ 504 w 658"/>
                      <a:gd name="T19" fmla="*/ 0 h 79"/>
                      <a:gd name="T20" fmla="*/ 153 w 658"/>
                      <a:gd name="T21" fmla="*/ 8 h 79"/>
                      <a:gd name="T22" fmla="*/ 153 w 658"/>
                      <a:gd name="T23" fmla="*/ 23 h 79"/>
                      <a:gd name="T24" fmla="*/ 4 w 658"/>
                      <a:gd name="T25" fmla="*/ 23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58" h="79">
                        <a:moveTo>
                          <a:pt x="4" y="23"/>
                        </a:moveTo>
                        <a:lnTo>
                          <a:pt x="0" y="50"/>
                        </a:lnTo>
                        <a:lnTo>
                          <a:pt x="153" y="50"/>
                        </a:lnTo>
                        <a:lnTo>
                          <a:pt x="153" y="79"/>
                        </a:lnTo>
                        <a:lnTo>
                          <a:pt x="500" y="73"/>
                        </a:lnTo>
                        <a:lnTo>
                          <a:pt x="500" y="50"/>
                        </a:lnTo>
                        <a:lnTo>
                          <a:pt x="656" y="50"/>
                        </a:lnTo>
                        <a:lnTo>
                          <a:pt x="658" y="23"/>
                        </a:lnTo>
                        <a:lnTo>
                          <a:pt x="504" y="23"/>
                        </a:lnTo>
                        <a:lnTo>
                          <a:pt x="504" y="0"/>
                        </a:lnTo>
                        <a:lnTo>
                          <a:pt x="153" y="8"/>
                        </a:lnTo>
                        <a:lnTo>
                          <a:pt x="153" y="23"/>
                        </a:lnTo>
                        <a:lnTo>
                          <a:pt x="4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1" name="Rectangle 498"/>
                  <p:cNvSpPr>
                    <a:spLocks noChangeArrowheads="1"/>
                  </p:cNvSpPr>
                  <p:nvPr/>
                </p:nvSpPr>
                <p:spPr bwMode="auto">
                  <a:xfrm>
                    <a:off x="982" y="3856"/>
                    <a:ext cx="26" cy="7"/>
                  </a:xfrm>
                  <a:prstGeom prst="rect">
                    <a:avLst/>
                  </a:prstGeom>
                  <a:solidFill>
                    <a:srgbClr val="00A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2" name="Rectangle 499"/>
                  <p:cNvSpPr>
                    <a:spLocks noChangeArrowheads="1"/>
                  </p:cNvSpPr>
                  <p:nvPr/>
                </p:nvSpPr>
                <p:spPr bwMode="auto">
                  <a:xfrm>
                    <a:off x="1237" y="3855"/>
                    <a:ext cx="53" cy="6"/>
                  </a:xfrm>
                  <a:prstGeom prst="rect">
                    <a:avLst/>
                  </a:prstGeom>
                  <a:solidFill>
                    <a:srgbClr val="202020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199" name="Group 500"/>
                <p:cNvGrpSpPr>
                  <a:grpSpLocks/>
                </p:cNvGrpSpPr>
                <p:nvPr/>
              </p:nvGrpSpPr>
              <p:grpSpPr bwMode="auto">
                <a:xfrm>
                  <a:off x="1227" y="3477"/>
                  <a:ext cx="508" cy="321"/>
                  <a:chOff x="1227" y="3477"/>
                  <a:chExt cx="508" cy="321"/>
                </a:xfrm>
              </p:grpSpPr>
              <p:sp>
                <p:nvSpPr>
                  <p:cNvPr id="1200" name="Freeform 501"/>
                  <p:cNvSpPr>
                    <a:spLocks/>
                  </p:cNvSpPr>
                  <p:nvPr/>
                </p:nvSpPr>
                <p:spPr bwMode="auto">
                  <a:xfrm>
                    <a:off x="1640" y="3731"/>
                    <a:ext cx="95" cy="66"/>
                  </a:xfrm>
                  <a:custGeom>
                    <a:avLst/>
                    <a:gdLst>
                      <a:gd name="T0" fmla="*/ 126 w 191"/>
                      <a:gd name="T1" fmla="*/ 9 h 200"/>
                      <a:gd name="T2" fmla="*/ 93 w 191"/>
                      <a:gd name="T3" fmla="*/ 0 h 200"/>
                      <a:gd name="T4" fmla="*/ 59 w 191"/>
                      <a:gd name="T5" fmla="*/ 5 h 200"/>
                      <a:gd name="T6" fmla="*/ 32 w 191"/>
                      <a:gd name="T7" fmla="*/ 17 h 200"/>
                      <a:gd name="T8" fmla="*/ 9 w 191"/>
                      <a:gd name="T9" fmla="*/ 45 h 200"/>
                      <a:gd name="T10" fmla="*/ 0 w 191"/>
                      <a:gd name="T11" fmla="*/ 94 h 200"/>
                      <a:gd name="T12" fmla="*/ 0 w 191"/>
                      <a:gd name="T13" fmla="*/ 137 h 200"/>
                      <a:gd name="T14" fmla="*/ 0 w 191"/>
                      <a:gd name="T15" fmla="*/ 200 h 200"/>
                      <a:gd name="T16" fmla="*/ 191 w 191"/>
                      <a:gd name="T17" fmla="*/ 200 h 200"/>
                      <a:gd name="T18" fmla="*/ 181 w 191"/>
                      <a:gd name="T19" fmla="*/ 81 h 200"/>
                      <a:gd name="T20" fmla="*/ 157 w 191"/>
                      <a:gd name="T21" fmla="*/ 30 h 200"/>
                      <a:gd name="T22" fmla="*/ 126 w 191"/>
                      <a:gd name="T23" fmla="*/ 9 h 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1" h="200">
                        <a:moveTo>
                          <a:pt x="126" y="9"/>
                        </a:moveTo>
                        <a:lnTo>
                          <a:pt x="93" y="0"/>
                        </a:lnTo>
                        <a:lnTo>
                          <a:pt x="59" y="5"/>
                        </a:lnTo>
                        <a:lnTo>
                          <a:pt x="32" y="17"/>
                        </a:lnTo>
                        <a:lnTo>
                          <a:pt x="9" y="45"/>
                        </a:lnTo>
                        <a:lnTo>
                          <a:pt x="0" y="94"/>
                        </a:lnTo>
                        <a:lnTo>
                          <a:pt x="0" y="137"/>
                        </a:lnTo>
                        <a:lnTo>
                          <a:pt x="0" y="200"/>
                        </a:lnTo>
                        <a:lnTo>
                          <a:pt x="191" y="200"/>
                        </a:lnTo>
                        <a:lnTo>
                          <a:pt x="181" y="81"/>
                        </a:lnTo>
                        <a:lnTo>
                          <a:pt x="157" y="30"/>
                        </a:lnTo>
                        <a:lnTo>
                          <a:pt x="126" y="9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1" name="Freeform 502"/>
                  <p:cNvSpPr>
                    <a:spLocks/>
                  </p:cNvSpPr>
                  <p:nvPr/>
                </p:nvSpPr>
                <p:spPr bwMode="auto">
                  <a:xfrm>
                    <a:off x="1227" y="3477"/>
                    <a:ext cx="429" cy="264"/>
                  </a:xfrm>
                  <a:custGeom>
                    <a:avLst/>
                    <a:gdLst>
                      <a:gd name="T0" fmla="*/ 0 w 860"/>
                      <a:gd name="T1" fmla="*/ 0 h 791"/>
                      <a:gd name="T2" fmla="*/ 860 w 860"/>
                      <a:gd name="T3" fmla="*/ 764 h 791"/>
                      <a:gd name="T4" fmla="*/ 849 w 860"/>
                      <a:gd name="T5" fmla="*/ 777 h 791"/>
                      <a:gd name="T6" fmla="*/ 838 w 860"/>
                      <a:gd name="T7" fmla="*/ 791 h 791"/>
                      <a:gd name="T8" fmla="*/ 0 w 860"/>
                      <a:gd name="T9" fmla="*/ 0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0" h="791">
                        <a:moveTo>
                          <a:pt x="0" y="0"/>
                        </a:moveTo>
                        <a:lnTo>
                          <a:pt x="860" y="764"/>
                        </a:lnTo>
                        <a:lnTo>
                          <a:pt x="849" y="777"/>
                        </a:lnTo>
                        <a:lnTo>
                          <a:pt x="838" y="7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2" name="Freeform 503"/>
                  <p:cNvSpPr>
                    <a:spLocks/>
                  </p:cNvSpPr>
                  <p:nvPr/>
                </p:nvSpPr>
                <p:spPr bwMode="auto">
                  <a:xfrm>
                    <a:off x="1521" y="3650"/>
                    <a:ext cx="141" cy="122"/>
                  </a:xfrm>
                  <a:custGeom>
                    <a:avLst/>
                    <a:gdLst>
                      <a:gd name="T0" fmla="*/ 4 w 281"/>
                      <a:gd name="T1" fmla="*/ 95 h 366"/>
                      <a:gd name="T2" fmla="*/ 24 w 281"/>
                      <a:gd name="T3" fmla="*/ 62 h 366"/>
                      <a:gd name="T4" fmla="*/ 54 w 281"/>
                      <a:gd name="T5" fmla="*/ 43 h 366"/>
                      <a:gd name="T6" fmla="*/ 78 w 281"/>
                      <a:gd name="T7" fmla="*/ 42 h 366"/>
                      <a:gd name="T8" fmla="*/ 128 w 281"/>
                      <a:gd name="T9" fmla="*/ 43 h 366"/>
                      <a:gd name="T10" fmla="*/ 132 w 281"/>
                      <a:gd name="T11" fmla="*/ 0 h 366"/>
                      <a:gd name="T12" fmla="*/ 281 w 281"/>
                      <a:gd name="T13" fmla="*/ 130 h 366"/>
                      <a:gd name="T14" fmla="*/ 272 w 281"/>
                      <a:gd name="T15" fmla="*/ 179 h 366"/>
                      <a:gd name="T16" fmla="*/ 228 w 281"/>
                      <a:gd name="T17" fmla="*/ 170 h 366"/>
                      <a:gd name="T18" fmla="*/ 191 w 281"/>
                      <a:gd name="T19" fmla="*/ 184 h 366"/>
                      <a:gd name="T20" fmla="*/ 158 w 281"/>
                      <a:gd name="T21" fmla="*/ 210 h 366"/>
                      <a:gd name="T22" fmla="*/ 150 w 281"/>
                      <a:gd name="T23" fmla="*/ 232 h 366"/>
                      <a:gd name="T24" fmla="*/ 149 w 281"/>
                      <a:gd name="T25" fmla="*/ 295 h 366"/>
                      <a:gd name="T26" fmla="*/ 149 w 281"/>
                      <a:gd name="T27" fmla="*/ 338 h 366"/>
                      <a:gd name="T28" fmla="*/ 150 w 281"/>
                      <a:gd name="T29" fmla="*/ 366 h 366"/>
                      <a:gd name="T30" fmla="*/ 0 w 281"/>
                      <a:gd name="T31" fmla="*/ 229 h 366"/>
                      <a:gd name="T32" fmla="*/ 0 w 281"/>
                      <a:gd name="T33" fmla="*/ 139 h 366"/>
                      <a:gd name="T34" fmla="*/ 4 w 281"/>
                      <a:gd name="T35" fmla="*/ 95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81" h="366">
                        <a:moveTo>
                          <a:pt x="4" y="95"/>
                        </a:moveTo>
                        <a:lnTo>
                          <a:pt x="24" y="62"/>
                        </a:lnTo>
                        <a:lnTo>
                          <a:pt x="54" y="43"/>
                        </a:lnTo>
                        <a:lnTo>
                          <a:pt x="78" y="42"/>
                        </a:lnTo>
                        <a:lnTo>
                          <a:pt x="128" y="43"/>
                        </a:lnTo>
                        <a:lnTo>
                          <a:pt x="132" y="0"/>
                        </a:lnTo>
                        <a:lnTo>
                          <a:pt x="281" y="130"/>
                        </a:lnTo>
                        <a:lnTo>
                          <a:pt x="272" y="179"/>
                        </a:lnTo>
                        <a:lnTo>
                          <a:pt x="228" y="170"/>
                        </a:lnTo>
                        <a:lnTo>
                          <a:pt x="191" y="184"/>
                        </a:lnTo>
                        <a:lnTo>
                          <a:pt x="158" y="210"/>
                        </a:lnTo>
                        <a:lnTo>
                          <a:pt x="150" y="232"/>
                        </a:lnTo>
                        <a:lnTo>
                          <a:pt x="149" y="295"/>
                        </a:lnTo>
                        <a:lnTo>
                          <a:pt x="149" y="338"/>
                        </a:lnTo>
                        <a:lnTo>
                          <a:pt x="150" y="366"/>
                        </a:lnTo>
                        <a:lnTo>
                          <a:pt x="0" y="229"/>
                        </a:lnTo>
                        <a:lnTo>
                          <a:pt x="0" y="139"/>
                        </a:lnTo>
                        <a:lnTo>
                          <a:pt x="4" y="95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3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1586" y="3665"/>
                    <a:ext cx="76" cy="4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4" name="Freeform 505"/>
                  <p:cNvSpPr>
                    <a:spLocks/>
                  </p:cNvSpPr>
                  <p:nvPr/>
                </p:nvSpPr>
                <p:spPr bwMode="auto">
                  <a:xfrm>
                    <a:off x="1242" y="3486"/>
                    <a:ext cx="111" cy="96"/>
                  </a:xfrm>
                  <a:custGeom>
                    <a:avLst/>
                    <a:gdLst>
                      <a:gd name="T0" fmla="*/ 10 w 222"/>
                      <a:gd name="T1" fmla="*/ 98 h 289"/>
                      <a:gd name="T2" fmla="*/ 27 w 222"/>
                      <a:gd name="T3" fmla="*/ 64 h 289"/>
                      <a:gd name="T4" fmla="*/ 53 w 222"/>
                      <a:gd name="T5" fmla="*/ 45 h 289"/>
                      <a:gd name="T6" fmla="*/ 81 w 222"/>
                      <a:gd name="T7" fmla="*/ 41 h 289"/>
                      <a:gd name="T8" fmla="*/ 131 w 222"/>
                      <a:gd name="T9" fmla="*/ 42 h 289"/>
                      <a:gd name="T10" fmla="*/ 135 w 222"/>
                      <a:gd name="T11" fmla="*/ 0 h 289"/>
                      <a:gd name="T12" fmla="*/ 222 w 222"/>
                      <a:gd name="T13" fmla="*/ 80 h 289"/>
                      <a:gd name="T14" fmla="*/ 218 w 222"/>
                      <a:gd name="T15" fmla="*/ 120 h 289"/>
                      <a:gd name="T16" fmla="*/ 190 w 222"/>
                      <a:gd name="T17" fmla="*/ 118 h 289"/>
                      <a:gd name="T18" fmla="*/ 168 w 222"/>
                      <a:gd name="T19" fmla="*/ 116 h 289"/>
                      <a:gd name="T20" fmla="*/ 135 w 222"/>
                      <a:gd name="T21" fmla="*/ 125 h 289"/>
                      <a:gd name="T22" fmla="*/ 118 w 222"/>
                      <a:gd name="T23" fmla="*/ 137 h 289"/>
                      <a:gd name="T24" fmla="*/ 102 w 222"/>
                      <a:gd name="T25" fmla="*/ 161 h 289"/>
                      <a:gd name="T26" fmla="*/ 98 w 222"/>
                      <a:gd name="T27" fmla="*/ 192 h 289"/>
                      <a:gd name="T28" fmla="*/ 93 w 222"/>
                      <a:gd name="T29" fmla="*/ 289 h 289"/>
                      <a:gd name="T30" fmla="*/ 0 w 222"/>
                      <a:gd name="T31" fmla="*/ 197 h 289"/>
                      <a:gd name="T32" fmla="*/ 4 w 222"/>
                      <a:gd name="T33" fmla="*/ 138 h 289"/>
                      <a:gd name="T34" fmla="*/ 10 w 222"/>
                      <a:gd name="T35" fmla="*/ 9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22" h="289">
                        <a:moveTo>
                          <a:pt x="10" y="98"/>
                        </a:moveTo>
                        <a:lnTo>
                          <a:pt x="27" y="64"/>
                        </a:lnTo>
                        <a:lnTo>
                          <a:pt x="53" y="45"/>
                        </a:lnTo>
                        <a:lnTo>
                          <a:pt x="81" y="41"/>
                        </a:lnTo>
                        <a:lnTo>
                          <a:pt x="131" y="42"/>
                        </a:lnTo>
                        <a:lnTo>
                          <a:pt x="135" y="0"/>
                        </a:lnTo>
                        <a:lnTo>
                          <a:pt x="222" y="80"/>
                        </a:lnTo>
                        <a:lnTo>
                          <a:pt x="218" y="120"/>
                        </a:lnTo>
                        <a:lnTo>
                          <a:pt x="190" y="118"/>
                        </a:lnTo>
                        <a:lnTo>
                          <a:pt x="168" y="116"/>
                        </a:lnTo>
                        <a:lnTo>
                          <a:pt x="135" y="125"/>
                        </a:lnTo>
                        <a:lnTo>
                          <a:pt x="118" y="137"/>
                        </a:lnTo>
                        <a:lnTo>
                          <a:pt x="102" y="161"/>
                        </a:lnTo>
                        <a:lnTo>
                          <a:pt x="98" y="192"/>
                        </a:lnTo>
                        <a:lnTo>
                          <a:pt x="93" y="289"/>
                        </a:lnTo>
                        <a:lnTo>
                          <a:pt x="0" y="197"/>
                        </a:lnTo>
                        <a:lnTo>
                          <a:pt x="4" y="138"/>
                        </a:lnTo>
                        <a:lnTo>
                          <a:pt x="10" y="98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5" name="Freeform 506"/>
                  <p:cNvSpPr>
                    <a:spLocks/>
                  </p:cNvSpPr>
                  <p:nvPr/>
                </p:nvSpPr>
                <p:spPr bwMode="auto">
                  <a:xfrm>
                    <a:off x="1456" y="3626"/>
                    <a:ext cx="64" cy="62"/>
                  </a:xfrm>
                  <a:custGeom>
                    <a:avLst/>
                    <a:gdLst>
                      <a:gd name="T0" fmla="*/ 128 w 128"/>
                      <a:gd name="T1" fmla="*/ 5 h 186"/>
                      <a:gd name="T2" fmla="*/ 59 w 128"/>
                      <a:gd name="T3" fmla="*/ 0 h 186"/>
                      <a:gd name="T4" fmla="*/ 30 w 128"/>
                      <a:gd name="T5" fmla="*/ 14 h 186"/>
                      <a:gd name="T6" fmla="*/ 9 w 128"/>
                      <a:gd name="T7" fmla="*/ 40 h 186"/>
                      <a:gd name="T8" fmla="*/ 0 w 128"/>
                      <a:gd name="T9" fmla="*/ 89 h 186"/>
                      <a:gd name="T10" fmla="*/ 0 w 128"/>
                      <a:gd name="T11" fmla="*/ 186 h 186"/>
                      <a:gd name="T12" fmla="*/ 0 w 128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186">
                        <a:moveTo>
                          <a:pt x="128" y="5"/>
                        </a:moveTo>
                        <a:lnTo>
                          <a:pt x="59" y="0"/>
                        </a:lnTo>
                        <a:lnTo>
                          <a:pt x="30" y="14"/>
                        </a:lnTo>
                        <a:lnTo>
                          <a:pt x="9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6" name="Freeform 507"/>
                  <p:cNvSpPr>
                    <a:spLocks/>
                  </p:cNvSpPr>
                  <p:nvPr/>
                </p:nvSpPr>
                <p:spPr bwMode="auto">
                  <a:xfrm>
                    <a:off x="1440" y="3615"/>
                    <a:ext cx="63" cy="61"/>
                  </a:xfrm>
                  <a:custGeom>
                    <a:avLst/>
                    <a:gdLst>
                      <a:gd name="T0" fmla="*/ 126 w 126"/>
                      <a:gd name="T1" fmla="*/ 3 h 185"/>
                      <a:gd name="T2" fmla="*/ 59 w 126"/>
                      <a:gd name="T3" fmla="*/ 0 h 185"/>
                      <a:gd name="T4" fmla="*/ 24 w 126"/>
                      <a:gd name="T5" fmla="*/ 15 h 185"/>
                      <a:gd name="T6" fmla="*/ 9 w 126"/>
                      <a:gd name="T7" fmla="*/ 39 h 185"/>
                      <a:gd name="T8" fmla="*/ 0 w 126"/>
                      <a:gd name="T9" fmla="*/ 88 h 185"/>
                      <a:gd name="T10" fmla="*/ 0 w 126"/>
                      <a:gd name="T11" fmla="*/ 185 h 185"/>
                      <a:gd name="T12" fmla="*/ 0 w 126"/>
                      <a:gd name="T13" fmla="*/ 180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6" h="185">
                        <a:moveTo>
                          <a:pt x="126" y="3"/>
                        </a:moveTo>
                        <a:lnTo>
                          <a:pt x="59" y="0"/>
                        </a:lnTo>
                        <a:lnTo>
                          <a:pt x="24" y="15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5"/>
                        </a:lnTo>
                        <a:lnTo>
                          <a:pt x="0" y="180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7" name="Freeform 508"/>
                  <p:cNvSpPr>
                    <a:spLocks/>
                  </p:cNvSpPr>
                  <p:nvPr/>
                </p:nvSpPr>
                <p:spPr bwMode="auto">
                  <a:xfrm>
                    <a:off x="1422" y="3604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5"/>
                      <a:gd name="T2" fmla="*/ 59 w 127"/>
                      <a:gd name="T3" fmla="*/ 0 h 185"/>
                      <a:gd name="T4" fmla="*/ 30 w 127"/>
                      <a:gd name="T5" fmla="*/ 14 h 185"/>
                      <a:gd name="T6" fmla="*/ 9 w 127"/>
                      <a:gd name="T7" fmla="*/ 39 h 185"/>
                      <a:gd name="T8" fmla="*/ 0 w 127"/>
                      <a:gd name="T9" fmla="*/ 88 h 185"/>
                      <a:gd name="T10" fmla="*/ 0 w 127"/>
                      <a:gd name="T11" fmla="*/ 185 h 185"/>
                      <a:gd name="T12" fmla="*/ 0 w 127"/>
                      <a:gd name="T13" fmla="*/ 182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5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0" y="14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5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8" name="Freeform 509"/>
                  <p:cNvSpPr>
                    <a:spLocks/>
                  </p:cNvSpPr>
                  <p:nvPr/>
                </p:nvSpPr>
                <p:spPr bwMode="auto">
                  <a:xfrm>
                    <a:off x="1401" y="3594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6"/>
                      <a:gd name="T2" fmla="*/ 59 w 127"/>
                      <a:gd name="T3" fmla="*/ 0 h 186"/>
                      <a:gd name="T4" fmla="*/ 32 w 127"/>
                      <a:gd name="T5" fmla="*/ 10 h 186"/>
                      <a:gd name="T6" fmla="*/ 9 w 127"/>
                      <a:gd name="T7" fmla="*/ 39 h 186"/>
                      <a:gd name="T8" fmla="*/ 0 w 127"/>
                      <a:gd name="T9" fmla="*/ 88 h 186"/>
                      <a:gd name="T10" fmla="*/ 0 w 127"/>
                      <a:gd name="T11" fmla="*/ 186 h 186"/>
                      <a:gd name="T12" fmla="*/ 0 w 127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2" y="10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9" name="Freeform 510"/>
                  <p:cNvSpPr>
                    <a:spLocks/>
                  </p:cNvSpPr>
                  <p:nvPr/>
                </p:nvSpPr>
                <p:spPr bwMode="auto">
                  <a:xfrm>
                    <a:off x="1383" y="3583"/>
                    <a:ext cx="64" cy="62"/>
                  </a:xfrm>
                  <a:custGeom>
                    <a:avLst/>
                    <a:gdLst>
                      <a:gd name="T0" fmla="*/ 128 w 128"/>
                      <a:gd name="T1" fmla="*/ 4 h 186"/>
                      <a:gd name="T2" fmla="*/ 59 w 128"/>
                      <a:gd name="T3" fmla="*/ 0 h 186"/>
                      <a:gd name="T4" fmla="*/ 32 w 128"/>
                      <a:gd name="T5" fmla="*/ 13 h 186"/>
                      <a:gd name="T6" fmla="*/ 9 w 128"/>
                      <a:gd name="T7" fmla="*/ 40 h 186"/>
                      <a:gd name="T8" fmla="*/ 0 w 128"/>
                      <a:gd name="T9" fmla="*/ 88 h 186"/>
                      <a:gd name="T10" fmla="*/ 0 w 128"/>
                      <a:gd name="T11" fmla="*/ 186 h 186"/>
                      <a:gd name="T12" fmla="*/ 0 w 128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186">
                        <a:moveTo>
                          <a:pt x="128" y="4"/>
                        </a:moveTo>
                        <a:lnTo>
                          <a:pt x="59" y="0"/>
                        </a:lnTo>
                        <a:lnTo>
                          <a:pt x="32" y="13"/>
                        </a:lnTo>
                        <a:lnTo>
                          <a:pt x="9" y="40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0" name="Freeform 511"/>
                  <p:cNvSpPr>
                    <a:spLocks/>
                  </p:cNvSpPr>
                  <p:nvPr/>
                </p:nvSpPr>
                <p:spPr bwMode="auto">
                  <a:xfrm>
                    <a:off x="1365" y="3570"/>
                    <a:ext cx="63" cy="62"/>
                  </a:xfrm>
                  <a:custGeom>
                    <a:avLst/>
                    <a:gdLst>
                      <a:gd name="T0" fmla="*/ 126 w 126"/>
                      <a:gd name="T1" fmla="*/ 4 h 186"/>
                      <a:gd name="T2" fmla="*/ 58 w 126"/>
                      <a:gd name="T3" fmla="*/ 0 h 186"/>
                      <a:gd name="T4" fmla="*/ 31 w 126"/>
                      <a:gd name="T5" fmla="*/ 14 h 186"/>
                      <a:gd name="T6" fmla="*/ 8 w 126"/>
                      <a:gd name="T7" fmla="*/ 40 h 186"/>
                      <a:gd name="T8" fmla="*/ 0 w 126"/>
                      <a:gd name="T9" fmla="*/ 89 h 186"/>
                      <a:gd name="T10" fmla="*/ 0 w 126"/>
                      <a:gd name="T11" fmla="*/ 186 h 186"/>
                      <a:gd name="T12" fmla="*/ 0 w 126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6" h="186">
                        <a:moveTo>
                          <a:pt x="126" y="4"/>
                        </a:moveTo>
                        <a:lnTo>
                          <a:pt x="58" y="0"/>
                        </a:lnTo>
                        <a:lnTo>
                          <a:pt x="31" y="14"/>
                        </a:lnTo>
                        <a:lnTo>
                          <a:pt x="8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1" name="Freeform 512"/>
                  <p:cNvSpPr>
                    <a:spLocks/>
                  </p:cNvSpPr>
                  <p:nvPr/>
                </p:nvSpPr>
                <p:spPr bwMode="auto">
                  <a:xfrm>
                    <a:off x="1349" y="3558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6"/>
                      <a:gd name="T2" fmla="*/ 59 w 127"/>
                      <a:gd name="T3" fmla="*/ 0 h 186"/>
                      <a:gd name="T4" fmla="*/ 33 w 127"/>
                      <a:gd name="T5" fmla="*/ 16 h 186"/>
                      <a:gd name="T6" fmla="*/ 9 w 127"/>
                      <a:gd name="T7" fmla="*/ 40 h 186"/>
                      <a:gd name="T8" fmla="*/ 0 w 127"/>
                      <a:gd name="T9" fmla="*/ 89 h 186"/>
                      <a:gd name="T10" fmla="*/ 0 w 127"/>
                      <a:gd name="T11" fmla="*/ 186 h 186"/>
                      <a:gd name="T12" fmla="*/ 0 w 127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3" y="16"/>
                        </a:lnTo>
                        <a:lnTo>
                          <a:pt x="9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2" name="Freeform 513"/>
                  <p:cNvSpPr>
                    <a:spLocks/>
                  </p:cNvSpPr>
                  <p:nvPr/>
                </p:nvSpPr>
                <p:spPr bwMode="auto">
                  <a:xfrm>
                    <a:off x="1331" y="3550"/>
                    <a:ext cx="63" cy="62"/>
                  </a:xfrm>
                  <a:custGeom>
                    <a:avLst/>
                    <a:gdLst>
                      <a:gd name="T0" fmla="*/ 127 w 127"/>
                      <a:gd name="T1" fmla="*/ 4 h 186"/>
                      <a:gd name="T2" fmla="*/ 59 w 127"/>
                      <a:gd name="T3" fmla="*/ 0 h 186"/>
                      <a:gd name="T4" fmla="*/ 32 w 127"/>
                      <a:gd name="T5" fmla="*/ 13 h 186"/>
                      <a:gd name="T6" fmla="*/ 10 w 127"/>
                      <a:gd name="T7" fmla="*/ 39 h 186"/>
                      <a:gd name="T8" fmla="*/ 0 w 127"/>
                      <a:gd name="T9" fmla="*/ 88 h 186"/>
                      <a:gd name="T10" fmla="*/ 0 w 127"/>
                      <a:gd name="T11" fmla="*/ 186 h 186"/>
                      <a:gd name="T12" fmla="*/ 0 w 127"/>
                      <a:gd name="T13" fmla="*/ 180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4"/>
                        </a:moveTo>
                        <a:lnTo>
                          <a:pt x="59" y="0"/>
                        </a:lnTo>
                        <a:lnTo>
                          <a:pt x="32" y="13"/>
                        </a:lnTo>
                        <a:lnTo>
                          <a:pt x="10" y="39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0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3" name="Freeform 514"/>
                  <p:cNvSpPr>
                    <a:spLocks/>
                  </p:cNvSpPr>
                  <p:nvPr/>
                </p:nvSpPr>
                <p:spPr bwMode="auto">
                  <a:xfrm>
                    <a:off x="1308" y="3501"/>
                    <a:ext cx="47" cy="25"/>
                  </a:xfrm>
                  <a:custGeom>
                    <a:avLst/>
                    <a:gdLst>
                      <a:gd name="T0" fmla="*/ 0 w 96"/>
                      <a:gd name="T1" fmla="*/ 0 h 74"/>
                      <a:gd name="T2" fmla="*/ 89 w 96"/>
                      <a:gd name="T3" fmla="*/ 74 h 74"/>
                      <a:gd name="T4" fmla="*/ 96 w 96"/>
                      <a:gd name="T5" fmla="*/ 74 h 74"/>
                      <a:gd name="T6" fmla="*/ 93 w 96"/>
                      <a:gd name="T7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6" h="74">
                        <a:moveTo>
                          <a:pt x="0" y="0"/>
                        </a:moveTo>
                        <a:lnTo>
                          <a:pt x="89" y="74"/>
                        </a:lnTo>
                        <a:lnTo>
                          <a:pt x="96" y="74"/>
                        </a:lnTo>
                        <a:lnTo>
                          <a:pt x="93" y="74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4" name="Oval 515"/>
                  <p:cNvSpPr>
                    <a:spLocks noChangeArrowheads="1"/>
                  </p:cNvSpPr>
                  <p:nvPr/>
                </p:nvSpPr>
                <p:spPr bwMode="auto">
                  <a:xfrm>
                    <a:off x="1339" y="3772"/>
                    <a:ext cx="78" cy="26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5" name="Oval 516"/>
                  <p:cNvSpPr>
                    <a:spLocks noChangeArrowheads="1"/>
                  </p:cNvSpPr>
                  <p:nvPr/>
                </p:nvSpPr>
                <p:spPr bwMode="auto">
                  <a:xfrm>
                    <a:off x="1432" y="3771"/>
                    <a:ext cx="78" cy="25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6" name="Freeform 517"/>
                  <p:cNvSpPr>
                    <a:spLocks/>
                  </p:cNvSpPr>
                  <p:nvPr/>
                </p:nvSpPr>
                <p:spPr bwMode="auto">
                  <a:xfrm>
                    <a:off x="1511" y="3785"/>
                    <a:ext cx="94" cy="8"/>
                  </a:xfrm>
                  <a:custGeom>
                    <a:avLst/>
                    <a:gdLst>
                      <a:gd name="T0" fmla="*/ 0 w 188"/>
                      <a:gd name="T1" fmla="*/ 25 h 25"/>
                      <a:gd name="T2" fmla="*/ 6 w 188"/>
                      <a:gd name="T3" fmla="*/ 0 h 25"/>
                      <a:gd name="T4" fmla="*/ 175 w 188"/>
                      <a:gd name="T5" fmla="*/ 0 h 25"/>
                      <a:gd name="T6" fmla="*/ 188 w 188"/>
                      <a:gd name="T7" fmla="*/ 19 h 25"/>
                      <a:gd name="T8" fmla="*/ 0 w 188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8" h="25">
                        <a:moveTo>
                          <a:pt x="0" y="25"/>
                        </a:moveTo>
                        <a:lnTo>
                          <a:pt x="6" y="0"/>
                        </a:lnTo>
                        <a:lnTo>
                          <a:pt x="175" y="0"/>
                        </a:lnTo>
                        <a:lnTo>
                          <a:pt x="188" y="1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7" name="Oval 518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3767"/>
                    <a:ext cx="78" cy="27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8" name="Oval 519"/>
                  <p:cNvSpPr>
                    <a:spLocks noChangeArrowheads="1"/>
                  </p:cNvSpPr>
                  <p:nvPr/>
                </p:nvSpPr>
                <p:spPr bwMode="auto">
                  <a:xfrm>
                    <a:off x="1431" y="3766"/>
                    <a:ext cx="77" cy="25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637" name="Text Box 520"/>
              <p:cNvSpPr txBox="1">
                <a:spLocks noChangeArrowheads="1"/>
              </p:cNvSpPr>
              <p:nvPr/>
            </p:nvSpPr>
            <p:spPr bwMode="auto">
              <a:xfrm>
                <a:off x="3372822" y="2313631"/>
                <a:ext cx="1250663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15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中间人 </a:t>
                </a:r>
                <a:r>
                  <a:rPr kumimoji="1" lang="en-US" altLang="zh-CN" sz="2215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</a:p>
            </p:txBody>
          </p:sp>
          <p:sp>
            <p:nvSpPr>
              <p:cNvPr id="1680" name="Text Box 551"/>
              <p:cNvSpPr txBox="1">
                <a:spLocks noChangeArrowheads="1"/>
              </p:cNvSpPr>
              <p:nvPr/>
            </p:nvSpPr>
            <p:spPr bwMode="auto">
              <a:xfrm>
                <a:off x="246373" y="5819626"/>
                <a:ext cx="611065" cy="348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62" b="1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时间</a:t>
                </a:r>
              </a:p>
            </p:txBody>
          </p:sp>
        </p:grpSp>
      </p:grpSp>
      <p:sp>
        <p:nvSpPr>
          <p:cNvPr id="1683" name="圆角矩形标注 1682"/>
          <p:cNvSpPr/>
          <p:nvPr/>
        </p:nvSpPr>
        <p:spPr>
          <a:xfrm>
            <a:off x="3159809" y="1045537"/>
            <a:ext cx="4485898" cy="538038"/>
          </a:xfrm>
          <a:prstGeom prst="wedgeRoundRectCallout">
            <a:avLst>
              <a:gd name="adj1" fmla="val -61783"/>
              <a:gd name="adj2" fmla="val 295523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发送“我是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A”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的消息，表明自己的身份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84" name="圆角矩形标注 1683"/>
          <p:cNvSpPr/>
          <p:nvPr/>
        </p:nvSpPr>
        <p:spPr>
          <a:xfrm>
            <a:off x="3870049" y="1020759"/>
            <a:ext cx="3923132" cy="538038"/>
          </a:xfrm>
          <a:prstGeom prst="wedgeRoundRectCallout">
            <a:avLst>
              <a:gd name="adj1" fmla="val -26241"/>
              <a:gd name="adj2" fmla="val 328285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截获，把此消息原封不动地转发给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685" name="圆角矩形标注 1684"/>
          <p:cNvSpPr/>
          <p:nvPr/>
        </p:nvSpPr>
        <p:spPr>
          <a:xfrm>
            <a:off x="3029638" y="1163077"/>
            <a:ext cx="6024195" cy="538038"/>
          </a:xfrm>
          <a:prstGeom prst="wedgeRoundRectCallout">
            <a:avLst>
              <a:gd name="adj1" fmla="val 44238"/>
              <a:gd name="adj2" fmla="val 428618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选择一个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nonce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，但同样被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截获后照样转发给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686" name="圆角矩形标注 1685"/>
          <p:cNvSpPr/>
          <p:nvPr/>
        </p:nvSpPr>
        <p:spPr>
          <a:xfrm>
            <a:off x="718517" y="1657051"/>
            <a:ext cx="7654302" cy="538038"/>
          </a:xfrm>
          <a:prstGeom prst="wedgeRoundRectCallout">
            <a:avLst>
              <a:gd name="adj1" fmla="val -48115"/>
              <a:gd name="adj2" fmla="val 461380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收到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后用自己的私钥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对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加密后发回给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，中途被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截获并丢弃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87" name="圆角矩形标注 1686"/>
          <p:cNvSpPr/>
          <p:nvPr/>
        </p:nvSpPr>
        <p:spPr>
          <a:xfrm>
            <a:off x="2335575" y="1667644"/>
            <a:ext cx="6784249" cy="538038"/>
          </a:xfrm>
          <a:prstGeom prst="wedgeRoundRectCallout">
            <a:avLst>
              <a:gd name="adj1" fmla="val -14059"/>
              <a:gd name="adj2" fmla="val 428618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用自己的私钥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对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加密后发回给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，使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误以为是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发来的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373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3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0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0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3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" grpId="0" animBg="1"/>
      <p:bldP spid="1683" grpId="1" animBg="1"/>
      <p:bldP spid="1684" grpId="0" animBg="1"/>
      <p:bldP spid="1684" grpId="1" animBg="1"/>
      <p:bldP spid="1685" grpId="0" animBg="1"/>
      <p:bldP spid="1685" grpId="1" animBg="1"/>
      <p:bldP spid="1686" grpId="0" animBg="1"/>
      <p:bldP spid="1686" grpId="1" animBg="1"/>
      <p:bldP spid="1687" grpId="0" animBg="1"/>
      <p:bldP spid="1687" grpId="1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8212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中间人攻击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181" name="Group 553"/>
          <p:cNvGrpSpPr>
            <a:grpSpLocks/>
          </p:cNvGrpSpPr>
          <p:nvPr/>
        </p:nvGrpSpPr>
        <p:grpSpPr bwMode="auto">
          <a:xfrm>
            <a:off x="791279" y="2987038"/>
            <a:ext cx="3986213" cy="391258"/>
            <a:chOff x="428" y="1792"/>
            <a:chExt cx="2511" cy="267"/>
          </a:xfrm>
        </p:grpSpPr>
        <p:sp>
          <p:nvSpPr>
            <p:cNvPr id="1182" name="Line 6"/>
            <p:cNvSpPr>
              <a:spLocks noChangeShapeType="1"/>
            </p:cNvSpPr>
            <p:nvPr/>
          </p:nvSpPr>
          <p:spPr bwMode="auto">
            <a:xfrm>
              <a:off x="428" y="1927"/>
              <a:ext cx="2511" cy="11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3" name="Rectangle 66"/>
            <p:cNvSpPr>
              <a:spLocks noChangeArrowheads="1"/>
            </p:cNvSpPr>
            <p:nvPr/>
          </p:nvSpPr>
          <p:spPr bwMode="auto">
            <a:xfrm>
              <a:off x="1031" y="1792"/>
              <a:ext cx="568" cy="26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我是 </a:t>
              </a:r>
              <a:r>
                <a:rPr kumimoji="1" lang="en-US" altLang="zh-CN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kumimoji="1" lang="en-US" altLang="zh-CN" sz="1662" b="1" i="1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39" name="Group 554"/>
          <p:cNvGrpSpPr>
            <a:grpSpLocks/>
          </p:cNvGrpSpPr>
          <p:nvPr/>
        </p:nvGrpSpPr>
        <p:grpSpPr bwMode="auto">
          <a:xfrm>
            <a:off x="4777491" y="3073495"/>
            <a:ext cx="3987800" cy="391257"/>
            <a:chOff x="2939" y="1851"/>
            <a:chExt cx="2512" cy="267"/>
          </a:xfrm>
        </p:grpSpPr>
        <p:sp>
          <p:nvSpPr>
            <p:cNvPr id="1640" name="Line 522"/>
            <p:cNvSpPr>
              <a:spLocks noChangeShapeType="1"/>
            </p:cNvSpPr>
            <p:nvPr/>
          </p:nvSpPr>
          <p:spPr bwMode="auto">
            <a:xfrm>
              <a:off x="2939" y="1987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1" name="Rectangle 523"/>
            <p:cNvSpPr>
              <a:spLocks noChangeArrowheads="1"/>
            </p:cNvSpPr>
            <p:nvPr/>
          </p:nvSpPr>
          <p:spPr bwMode="auto">
            <a:xfrm>
              <a:off x="3506" y="1851"/>
              <a:ext cx="619" cy="267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我是 </a:t>
              </a:r>
              <a:r>
                <a:rPr kumimoji="1" lang="en-US" altLang="zh-CN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42" name="Group 555"/>
          <p:cNvGrpSpPr>
            <a:grpSpLocks/>
          </p:cNvGrpSpPr>
          <p:nvPr/>
        </p:nvGrpSpPr>
        <p:grpSpPr bwMode="auto">
          <a:xfrm>
            <a:off x="4752090" y="3552677"/>
            <a:ext cx="3987800" cy="391258"/>
            <a:chOff x="2923" y="2178"/>
            <a:chExt cx="2512" cy="267"/>
          </a:xfrm>
        </p:grpSpPr>
        <p:sp>
          <p:nvSpPr>
            <p:cNvPr id="1643" name="Line 524"/>
            <p:cNvSpPr>
              <a:spLocks noChangeShapeType="1"/>
            </p:cNvSpPr>
            <p:nvPr/>
          </p:nvSpPr>
          <p:spPr bwMode="auto">
            <a:xfrm flipH="1">
              <a:off x="2923" y="2314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4" name="Rectangle 525"/>
            <p:cNvSpPr>
              <a:spLocks noChangeArrowheads="1"/>
            </p:cNvSpPr>
            <p:nvPr/>
          </p:nvSpPr>
          <p:spPr bwMode="auto">
            <a:xfrm>
              <a:off x="4383" y="2178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</p:grpSp>
      <p:grpSp>
        <p:nvGrpSpPr>
          <p:cNvPr id="1645" name="Group 558"/>
          <p:cNvGrpSpPr>
            <a:grpSpLocks/>
          </p:cNvGrpSpPr>
          <p:nvPr/>
        </p:nvGrpSpPr>
        <p:grpSpPr bwMode="auto">
          <a:xfrm>
            <a:off x="4752090" y="3791535"/>
            <a:ext cx="3987800" cy="675542"/>
            <a:chOff x="2923" y="2341"/>
            <a:chExt cx="2512" cy="461"/>
          </a:xfrm>
        </p:grpSpPr>
        <p:sp>
          <p:nvSpPr>
            <p:cNvPr id="1646" name="Line 526"/>
            <p:cNvSpPr>
              <a:spLocks noChangeShapeType="1"/>
            </p:cNvSpPr>
            <p:nvPr/>
          </p:nvSpPr>
          <p:spPr bwMode="auto">
            <a:xfrm>
              <a:off x="2923" y="2671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7" name="Rectangle 527"/>
            <p:cNvSpPr>
              <a:spLocks noChangeArrowheads="1"/>
            </p:cNvSpPr>
            <p:nvPr/>
          </p:nvSpPr>
          <p:spPr bwMode="auto">
            <a:xfrm>
              <a:off x="3567" y="2534"/>
              <a:ext cx="567" cy="2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pic>
          <p:nvPicPr>
            <p:cNvPr id="1648" name="Picture 52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" y="2386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49" name="Text Box 529"/>
            <p:cNvSpPr txBox="1">
              <a:spLocks noChangeArrowheads="1"/>
            </p:cNvSpPr>
            <p:nvPr/>
          </p:nvSpPr>
          <p:spPr bwMode="auto">
            <a:xfrm>
              <a:off x="3094" y="2341"/>
              <a:ext cx="30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</p:grpSp>
      <p:grpSp>
        <p:nvGrpSpPr>
          <p:cNvPr id="1650" name="Group 559"/>
          <p:cNvGrpSpPr>
            <a:grpSpLocks/>
          </p:cNvGrpSpPr>
          <p:nvPr/>
        </p:nvGrpSpPr>
        <p:grpSpPr bwMode="auto">
          <a:xfrm>
            <a:off x="4777491" y="4509572"/>
            <a:ext cx="3987800" cy="391257"/>
            <a:chOff x="2939" y="2831"/>
            <a:chExt cx="2512" cy="267"/>
          </a:xfrm>
        </p:grpSpPr>
        <p:sp>
          <p:nvSpPr>
            <p:cNvPr id="1651" name="Line 5"/>
            <p:cNvSpPr>
              <a:spLocks noChangeShapeType="1"/>
            </p:cNvSpPr>
            <p:nvPr/>
          </p:nvSpPr>
          <p:spPr bwMode="auto">
            <a:xfrm flipH="1">
              <a:off x="2939" y="2950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2" name="Rectangle 530"/>
            <p:cNvSpPr>
              <a:spLocks noChangeArrowheads="1"/>
            </p:cNvSpPr>
            <p:nvPr/>
          </p:nvSpPr>
          <p:spPr bwMode="auto">
            <a:xfrm>
              <a:off x="4281" y="2831"/>
              <a:ext cx="980" cy="2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请把公钥发来</a:t>
              </a:r>
              <a:endParaRPr kumimoji="1" lang="zh-CN" altLang="en-US" sz="1662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53" name="Group 563"/>
          <p:cNvGrpSpPr>
            <a:grpSpLocks/>
          </p:cNvGrpSpPr>
          <p:nvPr/>
        </p:nvGrpSpPr>
        <p:grpSpPr bwMode="auto">
          <a:xfrm>
            <a:off x="4777491" y="4930138"/>
            <a:ext cx="3987800" cy="391258"/>
            <a:chOff x="2939" y="3118"/>
            <a:chExt cx="2512" cy="267"/>
          </a:xfrm>
        </p:grpSpPr>
        <p:sp>
          <p:nvSpPr>
            <p:cNvPr id="1654" name="Line 531"/>
            <p:cNvSpPr>
              <a:spLocks noChangeShapeType="1"/>
            </p:cNvSpPr>
            <p:nvPr/>
          </p:nvSpPr>
          <p:spPr bwMode="auto">
            <a:xfrm>
              <a:off x="2939" y="3264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5" name="Rectangle 532"/>
            <p:cNvSpPr>
              <a:spLocks noChangeArrowheads="1"/>
            </p:cNvSpPr>
            <p:nvPr/>
          </p:nvSpPr>
          <p:spPr bwMode="auto">
            <a:xfrm>
              <a:off x="3559" y="3118"/>
              <a:ext cx="567" cy="26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PK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</p:grpSp>
      <p:grpSp>
        <p:nvGrpSpPr>
          <p:cNvPr id="1656" name="Group 556"/>
          <p:cNvGrpSpPr>
            <a:grpSpLocks/>
          </p:cNvGrpSpPr>
          <p:nvPr/>
        </p:nvGrpSpPr>
        <p:grpSpPr bwMode="auto">
          <a:xfrm>
            <a:off x="767465" y="3683095"/>
            <a:ext cx="3987800" cy="391257"/>
            <a:chOff x="413" y="2267"/>
            <a:chExt cx="2512" cy="267"/>
          </a:xfrm>
        </p:grpSpPr>
        <p:sp>
          <p:nvSpPr>
            <p:cNvPr id="1657" name="Line 533"/>
            <p:cNvSpPr>
              <a:spLocks noChangeShapeType="1"/>
            </p:cNvSpPr>
            <p:nvPr/>
          </p:nvSpPr>
          <p:spPr bwMode="auto">
            <a:xfrm flipH="1">
              <a:off x="413" y="2386"/>
              <a:ext cx="2512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8" name="Rectangle 534"/>
            <p:cNvSpPr>
              <a:spLocks noChangeArrowheads="1"/>
            </p:cNvSpPr>
            <p:nvPr/>
          </p:nvSpPr>
          <p:spPr bwMode="auto">
            <a:xfrm>
              <a:off x="2011" y="2267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</p:grpSp>
      <p:grpSp>
        <p:nvGrpSpPr>
          <p:cNvPr id="1659" name="Group 557"/>
          <p:cNvGrpSpPr>
            <a:grpSpLocks/>
          </p:cNvGrpSpPr>
          <p:nvPr/>
        </p:nvGrpSpPr>
        <p:grpSpPr bwMode="auto">
          <a:xfrm>
            <a:off x="791279" y="3877991"/>
            <a:ext cx="3986213" cy="722435"/>
            <a:chOff x="428" y="2400"/>
            <a:chExt cx="2511" cy="493"/>
          </a:xfrm>
        </p:grpSpPr>
        <p:sp>
          <p:nvSpPr>
            <p:cNvPr id="1660" name="Line 535"/>
            <p:cNvSpPr>
              <a:spLocks noChangeShapeType="1"/>
            </p:cNvSpPr>
            <p:nvPr/>
          </p:nvSpPr>
          <p:spPr bwMode="auto">
            <a:xfrm>
              <a:off x="428" y="2762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1" name="Rectangle 536"/>
            <p:cNvSpPr>
              <a:spLocks noChangeArrowheads="1"/>
            </p:cNvSpPr>
            <p:nvPr/>
          </p:nvSpPr>
          <p:spPr bwMode="auto">
            <a:xfrm>
              <a:off x="1071" y="2626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pic>
          <p:nvPicPr>
            <p:cNvPr id="1662" name="Picture 5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2478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63" name="Text Box 538"/>
            <p:cNvSpPr txBox="1">
              <a:spLocks noChangeArrowheads="1"/>
            </p:cNvSpPr>
            <p:nvPr/>
          </p:nvSpPr>
          <p:spPr bwMode="auto">
            <a:xfrm>
              <a:off x="595" y="2400"/>
              <a:ext cx="3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64" name="Group 560"/>
          <p:cNvGrpSpPr>
            <a:grpSpLocks/>
          </p:cNvGrpSpPr>
          <p:nvPr/>
        </p:nvGrpSpPr>
        <p:grpSpPr bwMode="auto">
          <a:xfrm>
            <a:off x="791279" y="4683954"/>
            <a:ext cx="3986213" cy="391258"/>
            <a:chOff x="428" y="2950"/>
            <a:chExt cx="2511" cy="267"/>
          </a:xfrm>
        </p:grpSpPr>
        <p:sp>
          <p:nvSpPr>
            <p:cNvPr id="1665" name="Line 539"/>
            <p:cNvSpPr>
              <a:spLocks noChangeShapeType="1"/>
            </p:cNvSpPr>
            <p:nvPr/>
          </p:nvSpPr>
          <p:spPr bwMode="auto">
            <a:xfrm flipH="1">
              <a:off x="428" y="3069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6" name="Rectangle 540"/>
            <p:cNvSpPr>
              <a:spLocks noChangeArrowheads="1"/>
            </p:cNvSpPr>
            <p:nvPr/>
          </p:nvSpPr>
          <p:spPr bwMode="auto">
            <a:xfrm>
              <a:off x="1769" y="2950"/>
              <a:ext cx="980" cy="2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请把公钥发来</a:t>
              </a:r>
              <a:endParaRPr kumimoji="1" lang="zh-CN" altLang="en-US" sz="1662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67" name="Group 562"/>
          <p:cNvGrpSpPr>
            <a:grpSpLocks/>
          </p:cNvGrpSpPr>
          <p:nvPr/>
        </p:nvGrpSpPr>
        <p:grpSpPr bwMode="auto">
          <a:xfrm>
            <a:off x="791279" y="5122103"/>
            <a:ext cx="3986213" cy="391257"/>
            <a:chOff x="428" y="3249"/>
            <a:chExt cx="2511" cy="267"/>
          </a:xfrm>
        </p:grpSpPr>
        <p:sp>
          <p:nvSpPr>
            <p:cNvPr id="1668" name="Line 541"/>
            <p:cNvSpPr>
              <a:spLocks noChangeShapeType="1"/>
            </p:cNvSpPr>
            <p:nvPr/>
          </p:nvSpPr>
          <p:spPr bwMode="auto">
            <a:xfrm>
              <a:off x="428" y="3382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9" name="Rectangle 542"/>
            <p:cNvSpPr>
              <a:spLocks noChangeArrowheads="1"/>
            </p:cNvSpPr>
            <p:nvPr/>
          </p:nvSpPr>
          <p:spPr bwMode="auto">
            <a:xfrm>
              <a:off x="1047" y="3249"/>
              <a:ext cx="568" cy="267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PK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70" name="Group 565"/>
          <p:cNvGrpSpPr>
            <a:grpSpLocks/>
          </p:cNvGrpSpPr>
          <p:nvPr/>
        </p:nvGrpSpPr>
        <p:grpSpPr bwMode="auto">
          <a:xfrm>
            <a:off x="4777491" y="5271572"/>
            <a:ext cx="3987800" cy="719503"/>
            <a:chOff x="2939" y="3351"/>
            <a:chExt cx="2512" cy="491"/>
          </a:xfrm>
        </p:grpSpPr>
        <p:sp>
          <p:nvSpPr>
            <p:cNvPr id="1671" name="Line 543"/>
            <p:cNvSpPr>
              <a:spLocks noChangeShapeType="1"/>
            </p:cNvSpPr>
            <p:nvPr/>
          </p:nvSpPr>
          <p:spPr bwMode="auto">
            <a:xfrm flipH="1">
              <a:off x="2939" y="3711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72" name="Rectangle 544"/>
            <p:cNvSpPr>
              <a:spLocks noChangeArrowheads="1"/>
            </p:cNvSpPr>
            <p:nvPr/>
          </p:nvSpPr>
          <p:spPr bwMode="auto">
            <a:xfrm>
              <a:off x="4693" y="3575"/>
              <a:ext cx="567" cy="26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DATA</a:t>
              </a:r>
              <a:endParaRPr kumimoji="1" lang="en-US" altLang="zh-CN" sz="1662" b="1" i="1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673" name="Picture 54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427"/>
              <a:ext cx="227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74" name="Text Box 546"/>
            <p:cNvSpPr txBox="1">
              <a:spLocks noChangeArrowheads="1"/>
            </p:cNvSpPr>
            <p:nvPr/>
          </p:nvSpPr>
          <p:spPr bwMode="auto">
            <a:xfrm>
              <a:off x="4272" y="3351"/>
              <a:ext cx="30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PK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</p:grpSp>
      <p:grpSp>
        <p:nvGrpSpPr>
          <p:cNvPr id="1675" name="Group 564"/>
          <p:cNvGrpSpPr>
            <a:grpSpLocks/>
          </p:cNvGrpSpPr>
          <p:nvPr/>
        </p:nvGrpSpPr>
        <p:grpSpPr bwMode="auto">
          <a:xfrm>
            <a:off x="791279" y="5448883"/>
            <a:ext cx="3986213" cy="716574"/>
            <a:chOff x="428" y="3472"/>
            <a:chExt cx="2511" cy="489"/>
          </a:xfrm>
        </p:grpSpPr>
        <p:sp>
          <p:nvSpPr>
            <p:cNvPr id="1676" name="Line 547"/>
            <p:cNvSpPr>
              <a:spLocks noChangeShapeType="1"/>
            </p:cNvSpPr>
            <p:nvPr/>
          </p:nvSpPr>
          <p:spPr bwMode="auto">
            <a:xfrm flipH="1">
              <a:off x="428" y="3830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77" name="Rectangle 548"/>
            <p:cNvSpPr>
              <a:spLocks noChangeArrowheads="1"/>
            </p:cNvSpPr>
            <p:nvPr/>
          </p:nvSpPr>
          <p:spPr bwMode="auto">
            <a:xfrm>
              <a:off x="2166" y="3694"/>
              <a:ext cx="568" cy="267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DATA</a:t>
              </a:r>
            </a:p>
          </p:txBody>
        </p:sp>
        <p:pic>
          <p:nvPicPr>
            <p:cNvPr id="1678" name="Picture 54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546"/>
              <a:ext cx="2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79" name="Text Box 550"/>
            <p:cNvSpPr txBox="1">
              <a:spLocks noChangeArrowheads="1"/>
            </p:cNvSpPr>
            <p:nvPr/>
          </p:nvSpPr>
          <p:spPr bwMode="auto">
            <a:xfrm>
              <a:off x="1737" y="3472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PK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82" name="组合 1681"/>
          <p:cNvGrpSpPr/>
          <p:nvPr/>
        </p:nvGrpSpPr>
        <p:grpSpPr>
          <a:xfrm>
            <a:off x="246373" y="2307099"/>
            <a:ext cx="8790381" cy="3944815"/>
            <a:chOff x="246373" y="2307099"/>
            <a:chExt cx="8790381" cy="3944815"/>
          </a:xfrm>
        </p:grpSpPr>
        <p:sp>
          <p:nvSpPr>
            <p:cNvPr id="1638" name="Line 521"/>
            <p:cNvSpPr>
              <a:spLocks noChangeShapeType="1"/>
            </p:cNvSpPr>
            <p:nvPr/>
          </p:nvSpPr>
          <p:spPr bwMode="auto">
            <a:xfrm rot="5400000">
              <a:off x="3190234" y="4601892"/>
              <a:ext cx="316816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681" name="组合 1680"/>
            <p:cNvGrpSpPr/>
            <p:nvPr/>
          </p:nvGrpSpPr>
          <p:grpSpPr>
            <a:xfrm>
              <a:off x="246373" y="2307099"/>
              <a:ext cx="8790381" cy="3944815"/>
              <a:chOff x="246373" y="2307099"/>
              <a:chExt cx="8790381" cy="3944815"/>
            </a:xfrm>
          </p:grpSpPr>
          <p:sp>
            <p:nvSpPr>
              <p:cNvPr id="1123" name="Text Box 7"/>
              <p:cNvSpPr txBox="1">
                <a:spLocks noChangeArrowheads="1"/>
              </p:cNvSpPr>
              <p:nvPr/>
            </p:nvSpPr>
            <p:spPr bwMode="auto">
              <a:xfrm>
                <a:off x="1011940" y="2307099"/>
                <a:ext cx="356188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1124" name="Group 8"/>
              <p:cNvGrpSpPr>
                <a:grpSpLocks/>
              </p:cNvGrpSpPr>
              <p:nvPr/>
            </p:nvGrpSpPr>
            <p:grpSpPr bwMode="auto">
              <a:xfrm>
                <a:off x="527753" y="2333475"/>
                <a:ext cx="573088" cy="609600"/>
                <a:chOff x="921" y="2412"/>
                <a:chExt cx="284" cy="265"/>
              </a:xfrm>
            </p:grpSpPr>
            <p:grpSp>
              <p:nvGrpSpPr>
                <p:cNvPr id="1125" name="Group 9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139" name="Freeform 10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0" name="Freeform 11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1" name="Freeform 12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2" name="Freeform 13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6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4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14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4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50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26" name="Group 22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1127" name="Freeform 23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28" name="Freeform 24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29" name="Freeform 25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0" name="Freeform 26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4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35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136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37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38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151" name="Text Box 36"/>
              <p:cNvSpPr txBox="1">
                <a:spLocks noChangeArrowheads="1"/>
              </p:cNvSpPr>
              <p:nvPr/>
            </p:nvSpPr>
            <p:spPr bwMode="auto">
              <a:xfrm>
                <a:off x="8184265" y="2307099"/>
                <a:ext cx="343364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grpSp>
            <p:nvGrpSpPr>
              <p:cNvPr id="1152" name="Group 37"/>
              <p:cNvGrpSpPr>
                <a:grpSpLocks/>
              </p:cNvGrpSpPr>
              <p:nvPr/>
            </p:nvGrpSpPr>
            <p:grpSpPr bwMode="auto">
              <a:xfrm>
                <a:off x="8462079" y="2333475"/>
                <a:ext cx="574675" cy="609600"/>
                <a:chOff x="921" y="2412"/>
                <a:chExt cx="284" cy="265"/>
              </a:xfrm>
            </p:grpSpPr>
            <p:grpSp>
              <p:nvGrpSpPr>
                <p:cNvPr id="1153" name="Group 38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167" name="Freeform 39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8" name="Freeform 40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9" name="Freeform 41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0" name="Freeform 42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4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7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17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7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78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54" name="Group 51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1155" name="Freeform 52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6" name="Freeform 53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7" name="Freeform 54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8" name="Freeform 55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2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63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164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65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66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179" name="Line 64"/>
              <p:cNvSpPr>
                <a:spLocks noChangeShapeType="1"/>
              </p:cNvSpPr>
              <p:nvPr/>
            </p:nvSpPr>
            <p:spPr bwMode="auto">
              <a:xfrm rot="5400000">
                <a:off x="-809655" y="4641457"/>
                <a:ext cx="322091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80" name="Line 65"/>
              <p:cNvSpPr>
                <a:spLocks noChangeShapeType="1"/>
              </p:cNvSpPr>
              <p:nvPr/>
            </p:nvSpPr>
            <p:spPr bwMode="auto">
              <a:xfrm rot="16200000" flipH="1">
                <a:off x="7159290" y="4608180"/>
                <a:ext cx="3194538" cy="793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184" name="Group 67"/>
              <p:cNvGrpSpPr>
                <a:grpSpLocks/>
              </p:cNvGrpSpPr>
              <p:nvPr/>
            </p:nvGrpSpPr>
            <p:grpSpPr bwMode="auto">
              <a:xfrm>
                <a:off x="4367915" y="2419935"/>
                <a:ext cx="736600" cy="594946"/>
                <a:chOff x="624" y="2968"/>
                <a:chExt cx="1331" cy="920"/>
              </a:xfrm>
            </p:grpSpPr>
            <p:sp>
              <p:nvSpPr>
                <p:cNvPr id="1185" name="Freeform 68"/>
                <p:cNvSpPr>
                  <a:spLocks/>
                </p:cNvSpPr>
                <p:nvPr/>
              </p:nvSpPr>
              <p:spPr bwMode="auto">
                <a:xfrm>
                  <a:off x="1238" y="2968"/>
                  <a:ext cx="713" cy="770"/>
                </a:xfrm>
                <a:custGeom>
                  <a:avLst/>
                  <a:gdLst>
                    <a:gd name="T0" fmla="*/ 992 w 1426"/>
                    <a:gd name="T1" fmla="*/ 2292 h 2309"/>
                    <a:gd name="T2" fmla="*/ 964 w 1426"/>
                    <a:gd name="T3" fmla="*/ 2309 h 2309"/>
                    <a:gd name="T4" fmla="*/ 0 w 1426"/>
                    <a:gd name="T5" fmla="*/ 1462 h 2309"/>
                    <a:gd name="T6" fmla="*/ 326 w 1426"/>
                    <a:gd name="T7" fmla="*/ 59 h 2309"/>
                    <a:gd name="T8" fmla="*/ 369 w 1426"/>
                    <a:gd name="T9" fmla="*/ 18 h 2309"/>
                    <a:gd name="T10" fmla="*/ 414 w 1426"/>
                    <a:gd name="T11" fmla="*/ 0 h 2309"/>
                    <a:gd name="T12" fmla="*/ 457 w 1426"/>
                    <a:gd name="T13" fmla="*/ 9 h 2309"/>
                    <a:gd name="T14" fmla="*/ 1381 w 1426"/>
                    <a:gd name="T15" fmla="*/ 400 h 2309"/>
                    <a:gd name="T16" fmla="*/ 1411 w 1426"/>
                    <a:gd name="T17" fmla="*/ 421 h 2309"/>
                    <a:gd name="T18" fmla="*/ 1422 w 1426"/>
                    <a:gd name="T19" fmla="*/ 425 h 2309"/>
                    <a:gd name="T20" fmla="*/ 1426 w 1426"/>
                    <a:gd name="T21" fmla="*/ 445 h 2309"/>
                    <a:gd name="T22" fmla="*/ 1017 w 1426"/>
                    <a:gd name="T23" fmla="*/ 2306 h 2309"/>
                    <a:gd name="T24" fmla="*/ 992 w 1426"/>
                    <a:gd name="T25" fmla="*/ 2292 h 2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26" h="2309">
                      <a:moveTo>
                        <a:pt x="992" y="2292"/>
                      </a:moveTo>
                      <a:lnTo>
                        <a:pt x="964" y="2309"/>
                      </a:lnTo>
                      <a:lnTo>
                        <a:pt x="0" y="1462"/>
                      </a:lnTo>
                      <a:lnTo>
                        <a:pt x="326" y="59"/>
                      </a:lnTo>
                      <a:lnTo>
                        <a:pt x="369" y="18"/>
                      </a:lnTo>
                      <a:lnTo>
                        <a:pt x="414" y="0"/>
                      </a:lnTo>
                      <a:lnTo>
                        <a:pt x="457" y="9"/>
                      </a:lnTo>
                      <a:lnTo>
                        <a:pt x="1381" y="400"/>
                      </a:lnTo>
                      <a:lnTo>
                        <a:pt x="1411" y="421"/>
                      </a:lnTo>
                      <a:lnTo>
                        <a:pt x="1422" y="425"/>
                      </a:lnTo>
                      <a:lnTo>
                        <a:pt x="1426" y="445"/>
                      </a:lnTo>
                      <a:lnTo>
                        <a:pt x="1017" y="2306"/>
                      </a:lnTo>
                      <a:lnTo>
                        <a:pt x="992" y="2292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6" name="Freeform 69"/>
                <p:cNvSpPr>
                  <a:spLocks/>
                </p:cNvSpPr>
                <p:nvPr/>
              </p:nvSpPr>
              <p:spPr bwMode="auto">
                <a:xfrm>
                  <a:off x="1668" y="3087"/>
                  <a:ext cx="286" cy="660"/>
                </a:xfrm>
                <a:custGeom>
                  <a:avLst/>
                  <a:gdLst>
                    <a:gd name="T0" fmla="*/ 573 w 573"/>
                    <a:gd name="T1" fmla="*/ 86 h 1980"/>
                    <a:gd name="T2" fmla="*/ 568 w 573"/>
                    <a:gd name="T3" fmla="*/ 132 h 1980"/>
                    <a:gd name="T4" fmla="*/ 155 w 573"/>
                    <a:gd name="T5" fmla="*/ 1923 h 1980"/>
                    <a:gd name="T6" fmla="*/ 151 w 573"/>
                    <a:gd name="T7" fmla="*/ 1955 h 1980"/>
                    <a:gd name="T8" fmla="*/ 140 w 573"/>
                    <a:gd name="T9" fmla="*/ 1972 h 1980"/>
                    <a:gd name="T10" fmla="*/ 125 w 573"/>
                    <a:gd name="T11" fmla="*/ 1980 h 1980"/>
                    <a:gd name="T12" fmla="*/ 111 w 573"/>
                    <a:gd name="T13" fmla="*/ 1975 h 1980"/>
                    <a:gd name="T14" fmla="*/ 86 w 573"/>
                    <a:gd name="T15" fmla="*/ 1955 h 1980"/>
                    <a:gd name="T16" fmla="*/ 0 w 573"/>
                    <a:gd name="T17" fmla="*/ 1880 h 1980"/>
                    <a:gd name="T18" fmla="*/ 425 w 573"/>
                    <a:gd name="T19" fmla="*/ 39 h 1980"/>
                    <a:gd name="T20" fmla="*/ 420 w 573"/>
                    <a:gd name="T21" fmla="*/ 27 h 1980"/>
                    <a:gd name="T22" fmla="*/ 396 w 573"/>
                    <a:gd name="T23" fmla="*/ 0 h 1980"/>
                    <a:gd name="T24" fmla="*/ 445 w 573"/>
                    <a:gd name="T25" fmla="*/ 20 h 1980"/>
                    <a:gd name="T26" fmla="*/ 541 w 573"/>
                    <a:gd name="T27" fmla="*/ 61 h 1980"/>
                    <a:gd name="T28" fmla="*/ 559 w 573"/>
                    <a:gd name="T29" fmla="*/ 75 h 1980"/>
                    <a:gd name="T30" fmla="*/ 573 w 573"/>
                    <a:gd name="T31" fmla="*/ 86 h 1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73" h="1980">
                      <a:moveTo>
                        <a:pt x="573" y="86"/>
                      </a:moveTo>
                      <a:lnTo>
                        <a:pt x="568" y="132"/>
                      </a:lnTo>
                      <a:lnTo>
                        <a:pt x="155" y="1923"/>
                      </a:lnTo>
                      <a:lnTo>
                        <a:pt x="151" y="1955"/>
                      </a:lnTo>
                      <a:lnTo>
                        <a:pt x="140" y="1972"/>
                      </a:lnTo>
                      <a:lnTo>
                        <a:pt x="125" y="1980"/>
                      </a:lnTo>
                      <a:lnTo>
                        <a:pt x="111" y="1975"/>
                      </a:lnTo>
                      <a:lnTo>
                        <a:pt x="86" y="1955"/>
                      </a:lnTo>
                      <a:lnTo>
                        <a:pt x="0" y="1880"/>
                      </a:lnTo>
                      <a:lnTo>
                        <a:pt x="425" y="39"/>
                      </a:lnTo>
                      <a:lnTo>
                        <a:pt x="420" y="27"/>
                      </a:lnTo>
                      <a:lnTo>
                        <a:pt x="396" y="0"/>
                      </a:lnTo>
                      <a:lnTo>
                        <a:pt x="445" y="20"/>
                      </a:lnTo>
                      <a:lnTo>
                        <a:pt x="541" y="61"/>
                      </a:lnTo>
                      <a:lnTo>
                        <a:pt x="559" y="75"/>
                      </a:lnTo>
                      <a:lnTo>
                        <a:pt x="573" y="86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20202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7" name="Freeform 70"/>
                <p:cNvSpPr>
                  <a:spLocks/>
                </p:cNvSpPr>
                <p:nvPr/>
              </p:nvSpPr>
              <p:spPr bwMode="auto">
                <a:xfrm>
                  <a:off x="1432" y="2970"/>
                  <a:ext cx="523" cy="147"/>
                </a:xfrm>
                <a:custGeom>
                  <a:avLst/>
                  <a:gdLst>
                    <a:gd name="T0" fmla="*/ 0 w 1045"/>
                    <a:gd name="T1" fmla="*/ 0 h 441"/>
                    <a:gd name="T2" fmla="*/ 31 w 1045"/>
                    <a:gd name="T3" fmla="*/ 1 h 441"/>
                    <a:gd name="T4" fmla="*/ 62 w 1045"/>
                    <a:gd name="T5" fmla="*/ 10 h 441"/>
                    <a:gd name="T6" fmla="*/ 1005 w 1045"/>
                    <a:gd name="T7" fmla="*/ 409 h 441"/>
                    <a:gd name="T8" fmla="*/ 1037 w 1045"/>
                    <a:gd name="T9" fmla="*/ 427 h 441"/>
                    <a:gd name="T10" fmla="*/ 1045 w 1045"/>
                    <a:gd name="T11" fmla="*/ 441 h 441"/>
                    <a:gd name="T12" fmla="*/ 0 w 1045"/>
                    <a:gd name="T13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5" h="441">
                      <a:moveTo>
                        <a:pt x="0" y="0"/>
                      </a:moveTo>
                      <a:lnTo>
                        <a:pt x="31" y="1"/>
                      </a:lnTo>
                      <a:lnTo>
                        <a:pt x="62" y="10"/>
                      </a:lnTo>
                      <a:lnTo>
                        <a:pt x="1005" y="409"/>
                      </a:lnTo>
                      <a:lnTo>
                        <a:pt x="1037" y="427"/>
                      </a:lnTo>
                      <a:lnTo>
                        <a:pt x="1045" y="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20202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8" name="Freeform 71"/>
                <p:cNvSpPr>
                  <a:spLocks/>
                </p:cNvSpPr>
                <p:nvPr/>
              </p:nvSpPr>
              <p:spPr bwMode="auto">
                <a:xfrm>
                  <a:off x="1315" y="3056"/>
                  <a:ext cx="478" cy="573"/>
                </a:xfrm>
                <a:custGeom>
                  <a:avLst/>
                  <a:gdLst>
                    <a:gd name="T0" fmla="*/ 619 w 955"/>
                    <a:gd name="T1" fmla="*/ 1719 h 1719"/>
                    <a:gd name="T2" fmla="*/ 0 w 955"/>
                    <a:gd name="T3" fmla="*/ 1212 h 1719"/>
                    <a:gd name="T4" fmla="*/ 290 w 955"/>
                    <a:gd name="T5" fmla="*/ 0 h 1719"/>
                    <a:gd name="T6" fmla="*/ 955 w 955"/>
                    <a:gd name="T7" fmla="*/ 313 h 1719"/>
                    <a:gd name="T8" fmla="*/ 619 w 955"/>
                    <a:gd name="T9" fmla="*/ 1719 h 17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1719">
                      <a:moveTo>
                        <a:pt x="619" y="1719"/>
                      </a:moveTo>
                      <a:lnTo>
                        <a:pt x="0" y="1212"/>
                      </a:lnTo>
                      <a:lnTo>
                        <a:pt x="290" y="0"/>
                      </a:lnTo>
                      <a:lnTo>
                        <a:pt x="955" y="313"/>
                      </a:lnTo>
                      <a:lnTo>
                        <a:pt x="619" y="17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9" name="Freeform 72"/>
                <p:cNvSpPr>
                  <a:spLocks/>
                </p:cNvSpPr>
                <p:nvPr/>
              </p:nvSpPr>
              <p:spPr bwMode="auto">
                <a:xfrm>
                  <a:off x="1337" y="3076"/>
                  <a:ext cx="431" cy="529"/>
                </a:xfrm>
                <a:custGeom>
                  <a:avLst/>
                  <a:gdLst>
                    <a:gd name="T0" fmla="*/ 546 w 862"/>
                    <a:gd name="T1" fmla="*/ 1587 h 1587"/>
                    <a:gd name="T2" fmla="*/ 0 w 862"/>
                    <a:gd name="T3" fmla="*/ 1134 h 1587"/>
                    <a:gd name="T4" fmla="*/ 272 w 862"/>
                    <a:gd name="T5" fmla="*/ 0 h 1587"/>
                    <a:gd name="T6" fmla="*/ 862 w 862"/>
                    <a:gd name="T7" fmla="*/ 268 h 1587"/>
                    <a:gd name="T8" fmla="*/ 546 w 862"/>
                    <a:gd name="T9" fmla="*/ 1587 h 1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2" h="1587">
                      <a:moveTo>
                        <a:pt x="546" y="1587"/>
                      </a:moveTo>
                      <a:lnTo>
                        <a:pt x="0" y="1134"/>
                      </a:lnTo>
                      <a:lnTo>
                        <a:pt x="272" y="0"/>
                      </a:lnTo>
                      <a:lnTo>
                        <a:pt x="862" y="268"/>
                      </a:lnTo>
                      <a:lnTo>
                        <a:pt x="546" y="1587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0" name="Freeform 73"/>
                <p:cNvSpPr>
                  <a:spLocks/>
                </p:cNvSpPr>
                <p:nvPr/>
              </p:nvSpPr>
              <p:spPr bwMode="auto">
                <a:xfrm>
                  <a:off x="1233" y="2968"/>
                  <a:ext cx="203" cy="494"/>
                </a:xfrm>
                <a:custGeom>
                  <a:avLst/>
                  <a:gdLst>
                    <a:gd name="T0" fmla="*/ 393 w 408"/>
                    <a:gd name="T1" fmla="*/ 0 h 1480"/>
                    <a:gd name="T2" fmla="*/ 370 w 408"/>
                    <a:gd name="T3" fmla="*/ 11 h 1480"/>
                    <a:gd name="T4" fmla="*/ 356 w 408"/>
                    <a:gd name="T5" fmla="*/ 19 h 1480"/>
                    <a:gd name="T6" fmla="*/ 338 w 408"/>
                    <a:gd name="T7" fmla="*/ 37 h 1480"/>
                    <a:gd name="T8" fmla="*/ 325 w 408"/>
                    <a:gd name="T9" fmla="*/ 59 h 1480"/>
                    <a:gd name="T10" fmla="*/ 320 w 408"/>
                    <a:gd name="T11" fmla="*/ 77 h 1480"/>
                    <a:gd name="T12" fmla="*/ 0 w 408"/>
                    <a:gd name="T13" fmla="*/ 1459 h 1480"/>
                    <a:gd name="T14" fmla="*/ 12 w 408"/>
                    <a:gd name="T15" fmla="*/ 1480 h 1480"/>
                    <a:gd name="T16" fmla="*/ 337 w 408"/>
                    <a:gd name="T17" fmla="*/ 77 h 1480"/>
                    <a:gd name="T18" fmla="*/ 346 w 408"/>
                    <a:gd name="T19" fmla="*/ 57 h 1480"/>
                    <a:gd name="T20" fmla="*/ 355 w 408"/>
                    <a:gd name="T21" fmla="*/ 43 h 1480"/>
                    <a:gd name="T22" fmla="*/ 368 w 408"/>
                    <a:gd name="T23" fmla="*/ 30 h 1480"/>
                    <a:gd name="T24" fmla="*/ 384 w 408"/>
                    <a:gd name="T25" fmla="*/ 19 h 1480"/>
                    <a:gd name="T26" fmla="*/ 400 w 408"/>
                    <a:gd name="T27" fmla="*/ 12 h 1480"/>
                    <a:gd name="T28" fmla="*/ 408 w 408"/>
                    <a:gd name="T29" fmla="*/ 5 h 1480"/>
                    <a:gd name="T30" fmla="*/ 393 w 408"/>
                    <a:gd name="T31" fmla="*/ 0 h 1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08" h="1480">
                      <a:moveTo>
                        <a:pt x="393" y="0"/>
                      </a:moveTo>
                      <a:lnTo>
                        <a:pt x="370" y="11"/>
                      </a:lnTo>
                      <a:lnTo>
                        <a:pt x="356" y="19"/>
                      </a:lnTo>
                      <a:lnTo>
                        <a:pt x="338" y="37"/>
                      </a:lnTo>
                      <a:lnTo>
                        <a:pt x="325" y="59"/>
                      </a:lnTo>
                      <a:lnTo>
                        <a:pt x="320" y="77"/>
                      </a:lnTo>
                      <a:lnTo>
                        <a:pt x="0" y="1459"/>
                      </a:lnTo>
                      <a:lnTo>
                        <a:pt x="12" y="1480"/>
                      </a:lnTo>
                      <a:lnTo>
                        <a:pt x="337" y="77"/>
                      </a:lnTo>
                      <a:lnTo>
                        <a:pt x="346" y="57"/>
                      </a:lnTo>
                      <a:lnTo>
                        <a:pt x="355" y="43"/>
                      </a:lnTo>
                      <a:lnTo>
                        <a:pt x="368" y="30"/>
                      </a:lnTo>
                      <a:lnTo>
                        <a:pt x="384" y="19"/>
                      </a:lnTo>
                      <a:lnTo>
                        <a:pt x="400" y="12"/>
                      </a:lnTo>
                      <a:lnTo>
                        <a:pt x="408" y="5"/>
                      </a:lnTo>
                      <a:lnTo>
                        <a:pt x="393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1" name="Freeform 74"/>
                <p:cNvSpPr>
                  <a:spLocks/>
                </p:cNvSpPr>
                <p:nvPr/>
              </p:nvSpPr>
              <p:spPr bwMode="auto">
                <a:xfrm>
                  <a:off x="1204" y="3479"/>
                  <a:ext cx="532" cy="321"/>
                </a:xfrm>
                <a:custGeom>
                  <a:avLst/>
                  <a:gdLst>
                    <a:gd name="T0" fmla="*/ 1065 w 1065"/>
                    <a:gd name="T1" fmla="*/ 963 h 963"/>
                    <a:gd name="T2" fmla="*/ 1047 w 1065"/>
                    <a:gd name="T3" fmla="*/ 833 h 963"/>
                    <a:gd name="T4" fmla="*/ 1015 w 1065"/>
                    <a:gd name="T5" fmla="*/ 776 h 963"/>
                    <a:gd name="T6" fmla="*/ 137 w 1065"/>
                    <a:gd name="T7" fmla="*/ 3 h 963"/>
                    <a:gd name="T8" fmla="*/ 96 w 1065"/>
                    <a:gd name="T9" fmla="*/ 0 h 963"/>
                    <a:gd name="T10" fmla="*/ 59 w 1065"/>
                    <a:gd name="T11" fmla="*/ 3 h 963"/>
                    <a:gd name="T12" fmla="*/ 32 w 1065"/>
                    <a:gd name="T13" fmla="*/ 42 h 963"/>
                    <a:gd name="T14" fmla="*/ 0 w 1065"/>
                    <a:gd name="T15" fmla="*/ 145 h 963"/>
                    <a:gd name="T16" fmla="*/ 865 w 1065"/>
                    <a:gd name="T17" fmla="*/ 954 h 963"/>
                    <a:gd name="T18" fmla="*/ 1065 w 1065"/>
                    <a:gd name="T19" fmla="*/ 963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5" h="963">
                      <a:moveTo>
                        <a:pt x="1065" y="963"/>
                      </a:moveTo>
                      <a:lnTo>
                        <a:pt x="1047" y="833"/>
                      </a:lnTo>
                      <a:lnTo>
                        <a:pt x="1015" y="776"/>
                      </a:lnTo>
                      <a:lnTo>
                        <a:pt x="137" y="3"/>
                      </a:lnTo>
                      <a:lnTo>
                        <a:pt x="96" y="0"/>
                      </a:lnTo>
                      <a:lnTo>
                        <a:pt x="59" y="3"/>
                      </a:lnTo>
                      <a:lnTo>
                        <a:pt x="32" y="42"/>
                      </a:lnTo>
                      <a:lnTo>
                        <a:pt x="0" y="145"/>
                      </a:lnTo>
                      <a:lnTo>
                        <a:pt x="865" y="954"/>
                      </a:lnTo>
                      <a:lnTo>
                        <a:pt x="1065" y="96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2" name="Freeform 75"/>
                <p:cNvSpPr>
                  <a:spLocks/>
                </p:cNvSpPr>
                <p:nvPr/>
              </p:nvSpPr>
              <p:spPr bwMode="auto">
                <a:xfrm>
                  <a:off x="642" y="3519"/>
                  <a:ext cx="985" cy="288"/>
                </a:xfrm>
                <a:custGeom>
                  <a:avLst/>
                  <a:gdLst>
                    <a:gd name="T0" fmla="*/ 0 w 1969"/>
                    <a:gd name="T1" fmla="*/ 0 h 862"/>
                    <a:gd name="T2" fmla="*/ 1121 w 1969"/>
                    <a:gd name="T3" fmla="*/ 24 h 862"/>
                    <a:gd name="T4" fmla="*/ 1969 w 1969"/>
                    <a:gd name="T5" fmla="*/ 814 h 862"/>
                    <a:gd name="T6" fmla="*/ 478 w 1969"/>
                    <a:gd name="T7" fmla="*/ 862 h 862"/>
                    <a:gd name="T8" fmla="*/ 0 w 1969"/>
                    <a:gd name="T9" fmla="*/ 0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9" h="862">
                      <a:moveTo>
                        <a:pt x="0" y="0"/>
                      </a:moveTo>
                      <a:lnTo>
                        <a:pt x="1121" y="24"/>
                      </a:lnTo>
                      <a:lnTo>
                        <a:pt x="1969" y="814"/>
                      </a:lnTo>
                      <a:lnTo>
                        <a:pt x="478" y="8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3" name="Freeform 76"/>
                <p:cNvSpPr>
                  <a:spLocks/>
                </p:cNvSpPr>
                <p:nvPr/>
              </p:nvSpPr>
              <p:spPr bwMode="auto">
                <a:xfrm>
                  <a:off x="852" y="3789"/>
                  <a:ext cx="889" cy="99"/>
                </a:xfrm>
                <a:custGeom>
                  <a:avLst/>
                  <a:gdLst>
                    <a:gd name="T0" fmla="*/ 54 w 1777"/>
                    <a:gd name="T1" fmla="*/ 52 h 297"/>
                    <a:gd name="T2" fmla="*/ 0 w 1777"/>
                    <a:gd name="T3" fmla="*/ 297 h 297"/>
                    <a:gd name="T4" fmla="*/ 1759 w 1777"/>
                    <a:gd name="T5" fmla="*/ 257 h 297"/>
                    <a:gd name="T6" fmla="*/ 1777 w 1777"/>
                    <a:gd name="T7" fmla="*/ 173 h 297"/>
                    <a:gd name="T8" fmla="*/ 1773 w 1777"/>
                    <a:gd name="T9" fmla="*/ 74 h 297"/>
                    <a:gd name="T10" fmla="*/ 1768 w 1777"/>
                    <a:gd name="T11" fmla="*/ 0 h 297"/>
                    <a:gd name="T12" fmla="*/ 54 w 1777"/>
                    <a:gd name="T13" fmla="*/ 52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77" h="297">
                      <a:moveTo>
                        <a:pt x="54" y="52"/>
                      </a:moveTo>
                      <a:lnTo>
                        <a:pt x="0" y="297"/>
                      </a:lnTo>
                      <a:lnTo>
                        <a:pt x="1759" y="257"/>
                      </a:lnTo>
                      <a:lnTo>
                        <a:pt x="1777" y="173"/>
                      </a:lnTo>
                      <a:lnTo>
                        <a:pt x="1773" y="74"/>
                      </a:lnTo>
                      <a:lnTo>
                        <a:pt x="1768" y="0"/>
                      </a:lnTo>
                      <a:lnTo>
                        <a:pt x="54" y="52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4" name="Freeform 77"/>
                <p:cNvSpPr>
                  <a:spLocks/>
                </p:cNvSpPr>
                <p:nvPr/>
              </p:nvSpPr>
              <p:spPr bwMode="auto">
                <a:xfrm>
                  <a:off x="624" y="3519"/>
                  <a:ext cx="256" cy="369"/>
                </a:xfrm>
                <a:custGeom>
                  <a:avLst/>
                  <a:gdLst>
                    <a:gd name="T0" fmla="*/ 37 w 513"/>
                    <a:gd name="T1" fmla="*/ 0 h 1106"/>
                    <a:gd name="T2" fmla="*/ 0 w 513"/>
                    <a:gd name="T3" fmla="*/ 200 h 1106"/>
                    <a:gd name="T4" fmla="*/ 457 w 513"/>
                    <a:gd name="T5" fmla="*/ 1106 h 1106"/>
                    <a:gd name="T6" fmla="*/ 513 w 513"/>
                    <a:gd name="T7" fmla="*/ 862 h 1106"/>
                    <a:gd name="T8" fmla="*/ 37 w 513"/>
                    <a:gd name="T9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3" h="1106">
                      <a:moveTo>
                        <a:pt x="37" y="0"/>
                      </a:moveTo>
                      <a:lnTo>
                        <a:pt x="0" y="200"/>
                      </a:lnTo>
                      <a:lnTo>
                        <a:pt x="457" y="1106"/>
                      </a:lnTo>
                      <a:lnTo>
                        <a:pt x="513" y="862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5" name="Freeform 78"/>
                <p:cNvSpPr>
                  <a:spLocks/>
                </p:cNvSpPr>
                <p:nvPr/>
              </p:nvSpPr>
              <p:spPr bwMode="auto">
                <a:xfrm>
                  <a:off x="1206" y="3791"/>
                  <a:ext cx="132" cy="8"/>
                </a:xfrm>
                <a:custGeom>
                  <a:avLst/>
                  <a:gdLst>
                    <a:gd name="T0" fmla="*/ 2 w 262"/>
                    <a:gd name="T1" fmla="*/ 25 h 25"/>
                    <a:gd name="T2" fmla="*/ 0 w 262"/>
                    <a:gd name="T3" fmla="*/ 0 h 25"/>
                    <a:gd name="T4" fmla="*/ 249 w 262"/>
                    <a:gd name="T5" fmla="*/ 0 h 25"/>
                    <a:gd name="T6" fmla="*/ 262 w 262"/>
                    <a:gd name="T7" fmla="*/ 19 h 25"/>
                    <a:gd name="T8" fmla="*/ 2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2" y="25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62" y="19"/>
                      </a:lnTo>
                      <a:lnTo>
                        <a:pt x="2" y="25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6" name="Freeform 79"/>
                <p:cNvSpPr>
                  <a:spLocks/>
                </p:cNvSpPr>
                <p:nvPr/>
              </p:nvSpPr>
              <p:spPr bwMode="auto">
                <a:xfrm>
                  <a:off x="927" y="3521"/>
                  <a:ext cx="281" cy="279"/>
                </a:xfrm>
                <a:custGeom>
                  <a:avLst/>
                  <a:gdLst>
                    <a:gd name="T0" fmla="*/ 557 w 561"/>
                    <a:gd name="T1" fmla="*/ 801 h 836"/>
                    <a:gd name="T2" fmla="*/ 0 w 561"/>
                    <a:gd name="T3" fmla="*/ 0 h 836"/>
                    <a:gd name="T4" fmla="*/ 561 w 561"/>
                    <a:gd name="T5" fmla="*/ 836 h 836"/>
                    <a:gd name="T6" fmla="*/ 557 w 561"/>
                    <a:gd name="T7" fmla="*/ 801 h 8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1" h="836">
                      <a:moveTo>
                        <a:pt x="557" y="801"/>
                      </a:moveTo>
                      <a:lnTo>
                        <a:pt x="0" y="0"/>
                      </a:lnTo>
                      <a:lnTo>
                        <a:pt x="561" y="836"/>
                      </a:lnTo>
                      <a:lnTo>
                        <a:pt x="557" y="801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197" name="Group 80"/>
                <p:cNvGrpSpPr>
                  <a:grpSpLocks/>
                </p:cNvGrpSpPr>
                <p:nvPr/>
              </p:nvGrpSpPr>
              <p:grpSpPr bwMode="auto">
                <a:xfrm>
                  <a:off x="700" y="3526"/>
                  <a:ext cx="515" cy="270"/>
                  <a:chOff x="700" y="3526"/>
                  <a:chExt cx="515" cy="270"/>
                </a:xfrm>
              </p:grpSpPr>
              <p:grpSp>
                <p:nvGrpSpPr>
                  <p:cNvPr id="1223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737" y="3534"/>
                    <a:ext cx="49" cy="23"/>
                    <a:chOff x="737" y="3534"/>
                    <a:chExt cx="49" cy="23"/>
                  </a:xfrm>
                </p:grpSpPr>
                <p:sp>
                  <p:nvSpPr>
                    <p:cNvPr id="1634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737" y="3534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7 h 67"/>
                        <a:gd name="T2" fmla="*/ 0 w 22"/>
                        <a:gd name="T3" fmla="*/ 26 h 67"/>
                        <a:gd name="T4" fmla="*/ 9 w 22"/>
                        <a:gd name="T5" fmla="*/ 0 h 67"/>
                        <a:gd name="T6" fmla="*/ 22 w 22"/>
                        <a:gd name="T7" fmla="*/ 30 h 67"/>
                        <a:gd name="T8" fmla="*/ 13 w 22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7">
                          <a:moveTo>
                            <a:pt x="13" y="67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5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742" y="3535"/>
                      <a:ext cx="36" cy="9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5 w 73"/>
                        <a:gd name="T7" fmla="*/ 11 h 29"/>
                        <a:gd name="T8" fmla="*/ 73 w 73"/>
                        <a:gd name="T9" fmla="*/ 29 h 29"/>
                        <a:gd name="T10" fmla="*/ 17 w 73"/>
                        <a:gd name="T11" fmla="*/ 29 h 29"/>
                        <a:gd name="T12" fmla="*/ 8 w 73"/>
                        <a:gd name="T13" fmla="*/ 20 h 29"/>
                        <a:gd name="T14" fmla="*/ 0 w 73"/>
                        <a:gd name="T15" fmla="*/ 6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5" y="11"/>
                          </a:lnTo>
                          <a:lnTo>
                            <a:pt x="73" y="29"/>
                          </a:lnTo>
                          <a:lnTo>
                            <a:pt x="17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6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744" y="3545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1 w 82"/>
                        <a:gd name="T3" fmla="*/ 19 h 35"/>
                        <a:gd name="T4" fmla="*/ 6 w 82"/>
                        <a:gd name="T5" fmla="*/ 7 h 35"/>
                        <a:gd name="T6" fmla="*/ 10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24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748" y="3547"/>
                    <a:ext cx="50" cy="23"/>
                    <a:chOff x="748" y="3547"/>
                    <a:chExt cx="50" cy="23"/>
                  </a:xfrm>
                </p:grpSpPr>
                <p:sp>
                  <p:nvSpPr>
                    <p:cNvPr id="1631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748" y="3547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2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753" y="3548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3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757" y="3558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0 h 36"/>
                        <a:gd name="T4" fmla="*/ 5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25" name="Freeform 89"/>
                  <p:cNvSpPr>
                    <a:spLocks/>
                  </p:cNvSpPr>
                  <p:nvPr/>
                </p:nvSpPr>
                <p:spPr bwMode="auto">
                  <a:xfrm>
                    <a:off x="952" y="3538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6" name="Freeform 90"/>
                  <p:cNvSpPr>
                    <a:spLocks/>
                  </p:cNvSpPr>
                  <p:nvPr/>
                </p:nvSpPr>
                <p:spPr bwMode="auto">
                  <a:xfrm>
                    <a:off x="861" y="3535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7" name="Freeform 91"/>
                  <p:cNvSpPr>
                    <a:spLocks/>
                  </p:cNvSpPr>
                  <p:nvPr/>
                </p:nvSpPr>
                <p:spPr bwMode="auto">
                  <a:xfrm>
                    <a:off x="867" y="3535"/>
                    <a:ext cx="34" cy="10"/>
                  </a:xfrm>
                  <a:custGeom>
                    <a:avLst/>
                    <a:gdLst>
                      <a:gd name="T0" fmla="*/ 0 w 70"/>
                      <a:gd name="T1" fmla="*/ 0 h 30"/>
                      <a:gd name="T2" fmla="*/ 49 w 70"/>
                      <a:gd name="T3" fmla="*/ 0 h 30"/>
                      <a:gd name="T4" fmla="*/ 50 w 70"/>
                      <a:gd name="T5" fmla="*/ 3 h 30"/>
                      <a:gd name="T6" fmla="*/ 54 w 70"/>
                      <a:gd name="T7" fmla="*/ 13 h 30"/>
                      <a:gd name="T8" fmla="*/ 70 w 70"/>
                      <a:gd name="T9" fmla="*/ 30 h 30"/>
                      <a:gd name="T10" fmla="*/ 16 w 70"/>
                      <a:gd name="T11" fmla="*/ 30 h 30"/>
                      <a:gd name="T12" fmla="*/ 7 w 70"/>
                      <a:gd name="T13" fmla="*/ 21 h 30"/>
                      <a:gd name="T14" fmla="*/ 0 w 70"/>
                      <a:gd name="T15" fmla="*/ 7 h 30"/>
                      <a:gd name="T16" fmla="*/ 0 w 70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0" h="30">
                        <a:moveTo>
                          <a:pt x="0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4" y="13"/>
                        </a:lnTo>
                        <a:lnTo>
                          <a:pt x="70" y="30"/>
                        </a:lnTo>
                        <a:lnTo>
                          <a:pt x="16" y="30"/>
                        </a:lnTo>
                        <a:lnTo>
                          <a:pt x="7" y="21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8" name="Freeform 92"/>
                  <p:cNvSpPr>
                    <a:spLocks/>
                  </p:cNvSpPr>
                  <p:nvPr/>
                </p:nvSpPr>
                <p:spPr bwMode="auto">
                  <a:xfrm>
                    <a:off x="868" y="354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29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872" y="3547"/>
                    <a:ext cx="50" cy="23"/>
                    <a:chOff x="872" y="3547"/>
                    <a:chExt cx="50" cy="23"/>
                  </a:xfrm>
                </p:grpSpPr>
                <p:sp>
                  <p:nvSpPr>
                    <p:cNvPr id="1628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872" y="3547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9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878" y="3547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30"/>
                        <a:gd name="T2" fmla="*/ 49 w 73"/>
                        <a:gd name="T3" fmla="*/ 0 h 30"/>
                        <a:gd name="T4" fmla="*/ 50 w 73"/>
                        <a:gd name="T5" fmla="*/ 3 h 30"/>
                        <a:gd name="T6" fmla="*/ 57 w 73"/>
                        <a:gd name="T7" fmla="*/ 12 h 30"/>
                        <a:gd name="T8" fmla="*/ 73 w 73"/>
                        <a:gd name="T9" fmla="*/ 30 h 30"/>
                        <a:gd name="T10" fmla="*/ 19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2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3"/>
                          </a:lnTo>
                          <a:lnTo>
                            <a:pt x="57" y="12"/>
                          </a:lnTo>
                          <a:lnTo>
                            <a:pt x="73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0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880" y="3558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0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885" y="3559"/>
                    <a:ext cx="50" cy="23"/>
                    <a:chOff x="885" y="3559"/>
                    <a:chExt cx="50" cy="23"/>
                  </a:xfrm>
                </p:grpSpPr>
                <p:sp>
                  <p:nvSpPr>
                    <p:cNvPr id="1625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885" y="3559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6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890" y="3560"/>
                      <a:ext cx="37" cy="10"/>
                    </a:xfrm>
                    <a:custGeom>
                      <a:avLst/>
                      <a:gdLst>
                        <a:gd name="T0" fmla="*/ 3 w 74"/>
                        <a:gd name="T1" fmla="*/ 0 h 30"/>
                        <a:gd name="T2" fmla="*/ 49 w 74"/>
                        <a:gd name="T3" fmla="*/ 0 h 30"/>
                        <a:gd name="T4" fmla="*/ 52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0 w 74"/>
                        <a:gd name="T13" fmla="*/ 21 h 30"/>
                        <a:gd name="T14" fmla="*/ 0 w 74"/>
                        <a:gd name="T15" fmla="*/ 6 h 30"/>
                        <a:gd name="T16" fmla="*/ 3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7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893" y="3570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1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898" y="3571"/>
                    <a:ext cx="49" cy="23"/>
                    <a:chOff x="898" y="3571"/>
                    <a:chExt cx="49" cy="23"/>
                  </a:xfrm>
                </p:grpSpPr>
                <p:sp>
                  <p:nvSpPr>
                    <p:cNvPr id="1622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898" y="3571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3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903" y="3572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11 w 75"/>
                        <a:gd name="T13" fmla="*/ 20 h 29"/>
                        <a:gd name="T14" fmla="*/ 0 w 75"/>
                        <a:gd name="T15" fmla="*/ 5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4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907" y="3582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2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911" y="3585"/>
                    <a:ext cx="49" cy="23"/>
                    <a:chOff x="911" y="3585"/>
                    <a:chExt cx="49" cy="23"/>
                  </a:xfrm>
                </p:grpSpPr>
                <p:sp>
                  <p:nvSpPr>
                    <p:cNvPr id="1619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911" y="3585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9 h 69"/>
                        <a:gd name="T2" fmla="*/ 0 w 24"/>
                        <a:gd name="T3" fmla="*/ 27 h 69"/>
                        <a:gd name="T4" fmla="*/ 10 w 24"/>
                        <a:gd name="T5" fmla="*/ 0 h 69"/>
                        <a:gd name="T6" fmla="*/ 24 w 24"/>
                        <a:gd name="T7" fmla="*/ 32 h 69"/>
                        <a:gd name="T8" fmla="*/ 15 w 24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0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915" y="3585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1 h 30"/>
                        <a:gd name="T14" fmla="*/ 0 w 75"/>
                        <a:gd name="T15" fmla="*/ 6 h 30"/>
                        <a:gd name="T16" fmla="*/ 3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1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1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919" y="359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3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99" cy="73"/>
                    <a:chOff x="923" y="3600"/>
                    <a:chExt cx="99" cy="73"/>
                  </a:xfrm>
                </p:grpSpPr>
                <p:grpSp>
                  <p:nvGrpSpPr>
                    <p:cNvPr id="1599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3" y="3600"/>
                      <a:ext cx="49" cy="23"/>
                      <a:chOff x="923" y="3600"/>
                      <a:chExt cx="49" cy="23"/>
                    </a:xfrm>
                  </p:grpSpPr>
                  <p:sp>
                    <p:nvSpPr>
                      <p:cNvPr id="1616" name="Freeform 1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3" y="3600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0 h 69"/>
                          <a:gd name="T8" fmla="*/ 13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3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0"/>
                            </a:lnTo>
                            <a:lnTo>
                              <a:pt x="13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7" name="Freeform 1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00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29"/>
                          <a:gd name="T2" fmla="*/ 50 w 75"/>
                          <a:gd name="T3" fmla="*/ 0 h 29"/>
                          <a:gd name="T4" fmla="*/ 52 w 75"/>
                          <a:gd name="T5" fmla="*/ 3 h 29"/>
                          <a:gd name="T6" fmla="*/ 57 w 75"/>
                          <a:gd name="T7" fmla="*/ 12 h 29"/>
                          <a:gd name="T8" fmla="*/ 75 w 75"/>
                          <a:gd name="T9" fmla="*/ 29 h 29"/>
                          <a:gd name="T10" fmla="*/ 19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6 h 29"/>
                          <a:gd name="T16" fmla="*/ 2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2"/>
                            </a:lnTo>
                            <a:lnTo>
                              <a:pt x="75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8" name="Freeform 1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0" y="3610"/>
                        <a:ext cx="42" cy="13"/>
                      </a:xfrm>
                      <a:custGeom>
                        <a:avLst/>
                        <a:gdLst>
                          <a:gd name="T0" fmla="*/ 0 w 82"/>
                          <a:gd name="T1" fmla="*/ 37 h 37"/>
                          <a:gd name="T2" fmla="*/ 2 w 82"/>
                          <a:gd name="T3" fmla="*/ 22 h 37"/>
                          <a:gd name="T4" fmla="*/ 7 w 82"/>
                          <a:gd name="T5" fmla="*/ 7 h 37"/>
                          <a:gd name="T6" fmla="*/ 13 w 82"/>
                          <a:gd name="T7" fmla="*/ 0 h 37"/>
                          <a:gd name="T8" fmla="*/ 69 w 82"/>
                          <a:gd name="T9" fmla="*/ 0 h 37"/>
                          <a:gd name="T10" fmla="*/ 82 w 82"/>
                          <a:gd name="T11" fmla="*/ 37 h 37"/>
                          <a:gd name="T12" fmla="*/ 0 w 82"/>
                          <a:gd name="T13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7">
                            <a:moveTo>
                              <a:pt x="0" y="37"/>
                            </a:moveTo>
                            <a:lnTo>
                              <a:pt x="2" y="22"/>
                            </a:lnTo>
                            <a:lnTo>
                              <a:pt x="7" y="7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2" y="37"/>
                            </a:lnTo>
                            <a:lnTo>
                              <a:pt x="0" y="37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0" name="Group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5" y="3612"/>
                      <a:ext cx="48" cy="23"/>
                      <a:chOff x="935" y="3612"/>
                      <a:chExt cx="48" cy="23"/>
                    </a:xfrm>
                  </p:grpSpPr>
                  <p:sp>
                    <p:nvSpPr>
                      <p:cNvPr id="1613" name="Freeform 1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5" y="3612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4" name="Freeform 1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9" y="3612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3 w 75"/>
                          <a:gd name="T5" fmla="*/ 3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3" y="3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5" name="Freeform 1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3" y="3623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2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1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7" y="3625"/>
                      <a:ext cx="50" cy="22"/>
                      <a:chOff x="947" y="3625"/>
                      <a:chExt cx="50" cy="22"/>
                    </a:xfrm>
                  </p:grpSpPr>
                  <p:sp>
                    <p:nvSpPr>
                      <p:cNvPr id="1610" name="Freeform 1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7" y="3625"/>
                        <a:ext cx="13" cy="22"/>
                      </a:xfrm>
                      <a:custGeom>
                        <a:avLst/>
                        <a:gdLst>
                          <a:gd name="T0" fmla="*/ 14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4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1" name="Freeform 1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625"/>
                        <a:ext cx="36" cy="10"/>
                      </a:xfrm>
                      <a:custGeom>
                        <a:avLst/>
                        <a:gdLst>
                          <a:gd name="T0" fmla="*/ 2 w 73"/>
                          <a:gd name="T1" fmla="*/ 0 h 29"/>
                          <a:gd name="T2" fmla="*/ 50 w 73"/>
                          <a:gd name="T3" fmla="*/ 0 h 29"/>
                          <a:gd name="T4" fmla="*/ 51 w 73"/>
                          <a:gd name="T5" fmla="*/ 2 h 29"/>
                          <a:gd name="T6" fmla="*/ 57 w 73"/>
                          <a:gd name="T7" fmla="*/ 11 h 29"/>
                          <a:gd name="T8" fmla="*/ 73 w 73"/>
                          <a:gd name="T9" fmla="*/ 29 h 29"/>
                          <a:gd name="T10" fmla="*/ 19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5 h 29"/>
                          <a:gd name="T16" fmla="*/ 2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7" y="11"/>
                            </a:lnTo>
                            <a:lnTo>
                              <a:pt x="73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2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" y="3635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3 w 83"/>
                          <a:gd name="T3" fmla="*/ 20 h 36"/>
                          <a:gd name="T4" fmla="*/ 7 w 83"/>
                          <a:gd name="T5" fmla="*/ 8 h 36"/>
                          <a:gd name="T6" fmla="*/ 12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3" y="20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2" name="Group 1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0" y="3637"/>
                      <a:ext cx="50" cy="23"/>
                      <a:chOff x="960" y="3637"/>
                      <a:chExt cx="50" cy="23"/>
                    </a:xfrm>
                  </p:grpSpPr>
                  <p:sp>
                    <p:nvSpPr>
                      <p:cNvPr id="1607" name="Freeform 1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0" y="3637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7 h 69"/>
                          <a:gd name="T4" fmla="*/ 12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7"/>
                            </a:lnTo>
                            <a:lnTo>
                              <a:pt x="12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8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5" y="3638"/>
                        <a:ext cx="37" cy="9"/>
                      </a:xfrm>
                      <a:custGeom>
                        <a:avLst/>
                        <a:gdLst>
                          <a:gd name="T0" fmla="*/ 3 w 74"/>
                          <a:gd name="T1" fmla="*/ 0 h 29"/>
                          <a:gd name="T2" fmla="*/ 49 w 74"/>
                          <a:gd name="T3" fmla="*/ 0 h 29"/>
                          <a:gd name="T4" fmla="*/ 53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9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5 h 29"/>
                          <a:gd name="T16" fmla="*/ 3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3" y="0"/>
                            </a:moveTo>
                            <a:lnTo>
                              <a:pt x="49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9" name="Freeform 1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8" y="3648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1 w 83"/>
                          <a:gd name="T3" fmla="*/ 19 h 35"/>
                          <a:gd name="T4" fmla="*/ 6 w 83"/>
                          <a:gd name="T5" fmla="*/ 7 h 35"/>
                          <a:gd name="T6" fmla="*/ 10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1" y="19"/>
                            </a:lnTo>
                            <a:lnTo>
                              <a:pt x="6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3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3" y="3650"/>
                      <a:ext cx="49" cy="23"/>
                      <a:chOff x="973" y="3650"/>
                      <a:chExt cx="49" cy="23"/>
                    </a:xfrm>
                  </p:grpSpPr>
                  <p:sp>
                    <p:nvSpPr>
                      <p:cNvPr id="1604" name="Freeform 1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3" y="3650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6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6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5" name="Freeform 1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8" y="3651"/>
                        <a:ext cx="37" cy="10"/>
                      </a:xfrm>
                      <a:custGeom>
                        <a:avLst/>
                        <a:gdLst>
                          <a:gd name="T0" fmla="*/ 2 w 74"/>
                          <a:gd name="T1" fmla="*/ 0 h 29"/>
                          <a:gd name="T2" fmla="*/ 49 w 74"/>
                          <a:gd name="T3" fmla="*/ 0 h 29"/>
                          <a:gd name="T4" fmla="*/ 50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9 w 74"/>
                          <a:gd name="T11" fmla="*/ 29 h 29"/>
                          <a:gd name="T12" fmla="*/ 10 w 74"/>
                          <a:gd name="T13" fmla="*/ 20 h 29"/>
                          <a:gd name="T14" fmla="*/ 0 w 74"/>
                          <a:gd name="T15" fmla="*/ 5 h 29"/>
                          <a:gd name="T16" fmla="*/ 2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2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9" y="29"/>
                            </a:lnTo>
                            <a:lnTo>
                              <a:pt x="10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6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2" y="366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0 h 36"/>
                          <a:gd name="T4" fmla="*/ 5 w 82"/>
                          <a:gd name="T5" fmla="*/ 8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5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34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100" cy="73"/>
                    <a:chOff x="985" y="3665"/>
                    <a:chExt cx="100" cy="73"/>
                  </a:xfrm>
                </p:grpSpPr>
                <p:grpSp>
                  <p:nvGrpSpPr>
                    <p:cNvPr id="1579" name="Group 1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5" y="3665"/>
                      <a:ext cx="50" cy="23"/>
                      <a:chOff x="985" y="3665"/>
                      <a:chExt cx="50" cy="23"/>
                    </a:xfrm>
                  </p:grpSpPr>
                  <p:sp>
                    <p:nvSpPr>
                      <p:cNvPr id="1596" name="Freeform 1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5" y="3665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7" name="Freeform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9" y="3665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8" name="Freeform 1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3" y="367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20 h 36"/>
                          <a:gd name="T4" fmla="*/ 6 w 83"/>
                          <a:gd name="T5" fmla="*/ 8 h 36"/>
                          <a:gd name="T6" fmla="*/ 10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6" y="8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0" name="Group 1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97" y="3677"/>
                      <a:ext cx="49" cy="23"/>
                      <a:chOff x="997" y="3677"/>
                      <a:chExt cx="49" cy="23"/>
                    </a:xfrm>
                  </p:grpSpPr>
                  <p:sp>
                    <p:nvSpPr>
                      <p:cNvPr id="1593" name="Freeform 1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7" y="3677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1 h 69"/>
                          <a:gd name="T8" fmla="*/ 13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3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3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4" name="Freeform 1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2" y="3678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50 w 73"/>
                          <a:gd name="T3" fmla="*/ 0 h 30"/>
                          <a:gd name="T4" fmla="*/ 51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10 w 73"/>
                          <a:gd name="T13" fmla="*/ 21 h 30"/>
                          <a:gd name="T14" fmla="*/ 0 w 73"/>
                          <a:gd name="T15" fmla="*/ 7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10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5" name="Freeform 1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5" y="3688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7 h 37"/>
                          <a:gd name="T2" fmla="*/ 4 w 83"/>
                          <a:gd name="T3" fmla="*/ 19 h 37"/>
                          <a:gd name="T4" fmla="*/ 8 w 83"/>
                          <a:gd name="T5" fmla="*/ 8 h 37"/>
                          <a:gd name="T6" fmla="*/ 13 w 83"/>
                          <a:gd name="T7" fmla="*/ 0 h 37"/>
                          <a:gd name="T8" fmla="*/ 68 w 83"/>
                          <a:gd name="T9" fmla="*/ 0 h 37"/>
                          <a:gd name="T10" fmla="*/ 83 w 83"/>
                          <a:gd name="T11" fmla="*/ 37 h 37"/>
                          <a:gd name="T12" fmla="*/ 0 w 83"/>
                          <a:gd name="T13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7">
                            <a:moveTo>
                              <a:pt x="0" y="37"/>
                            </a:moveTo>
                            <a:lnTo>
                              <a:pt x="4" y="19"/>
                            </a:lnTo>
                            <a:lnTo>
                              <a:pt x="8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7"/>
                            </a:lnTo>
                            <a:lnTo>
                              <a:pt x="0" y="37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1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0" y="3690"/>
                      <a:ext cx="48" cy="23"/>
                      <a:chOff x="1010" y="3690"/>
                      <a:chExt cx="48" cy="23"/>
                    </a:xfrm>
                  </p:grpSpPr>
                  <p:sp>
                    <p:nvSpPr>
                      <p:cNvPr id="1590" name="Freeform 1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0" y="3690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1" name="Freeform 1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4" y="3690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3 h 31"/>
                          <a:gd name="T6" fmla="*/ 56 w 75"/>
                          <a:gd name="T7" fmla="*/ 12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6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2" name="Freeform 1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8" y="370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5 h 35"/>
                          <a:gd name="T2" fmla="*/ 2 w 82"/>
                          <a:gd name="T3" fmla="*/ 19 h 35"/>
                          <a:gd name="T4" fmla="*/ 8 w 82"/>
                          <a:gd name="T5" fmla="*/ 7 h 35"/>
                          <a:gd name="T6" fmla="*/ 12 w 82"/>
                          <a:gd name="T7" fmla="*/ 0 h 35"/>
                          <a:gd name="T8" fmla="*/ 69 w 82"/>
                          <a:gd name="T9" fmla="*/ 0 h 35"/>
                          <a:gd name="T10" fmla="*/ 82 w 82"/>
                          <a:gd name="T11" fmla="*/ 35 h 35"/>
                          <a:gd name="T12" fmla="*/ 0 w 82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5">
                            <a:moveTo>
                              <a:pt x="0" y="35"/>
                            </a:moveTo>
                            <a:lnTo>
                              <a:pt x="2" y="19"/>
                            </a:lnTo>
                            <a:lnTo>
                              <a:pt x="8" y="7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2" name="Group 1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23" y="3703"/>
                      <a:ext cx="49" cy="22"/>
                      <a:chOff x="1023" y="3703"/>
                      <a:chExt cx="49" cy="22"/>
                    </a:xfrm>
                  </p:grpSpPr>
                  <p:sp>
                    <p:nvSpPr>
                      <p:cNvPr id="1587" name="Freeform 1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3" y="3703"/>
                        <a:ext cx="12" cy="22"/>
                      </a:xfrm>
                      <a:custGeom>
                        <a:avLst/>
                        <a:gdLst>
                          <a:gd name="T0" fmla="*/ 13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0 h 68"/>
                          <a:gd name="T8" fmla="*/ 13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0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8" name="Freeform 1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8" y="3703"/>
                        <a:ext cx="37" cy="10"/>
                      </a:xfrm>
                      <a:custGeom>
                        <a:avLst/>
                        <a:gdLst>
                          <a:gd name="T0" fmla="*/ 1 w 75"/>
                          <a:gd name="T1" fmla="*/ 0 h 29"/>
                          <a:gd name="T2" fmla="*/ 50 w 75"/>
                          <a:gd name="T3" fmla="*/ 0 h 29"/>
                          <a:gd name="T4" fmla="*/ 51 w 75"/>
                          <a:gd name="T5" fmla="*/ 2 h 29"/>
                          <a:gd name="T6" fmla="*/ 57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5 h 29"/>
                          <a:gd name="T16" fmla="*/ 1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7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9" name="Freeform 1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0" y="3713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3 w 83"/>
                          <a:gd name="T3" fmla="*/ 19 h 36"/>
                          <a:gd name="T4" fmla="*/ 7 w 83"/>
                          <a:gd name="T5" fmla="*/ 7 h 36"/>
                          <a:gd name="T6" fmla="*/ 13 w 83"/>
                          <a:gd name="T7" fmla="*/ 0 h 36"/>
                          <a:gd name="T8" fmla="*/ 70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3" y="19"/>
                            </a:lnTo>
                            <a:lnTo>
                              <a:pt x="7" y="7"/>
                            </a:lnTo>
                            <a:lnTo>
                              <a:pt x="13" y="0"/>
                            </a:lnTo>
                            <a:lnTo>
                              <a:pt x="70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3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6" y="3716"/>
                      <a:ext cx="49" cy="22"/>
                      <a:chOff x="1036" y="3716"/>
                      <a:chExt cx="49" cy="22"/>
                    </a:xfrm>
                  </p:grpSpPr>
                  <p:sp>
                    <p:nvSpPr>
                      <p:cNvPr id="1584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" y="3716"/>
                        <a:ext cx="11" cy="22"/>
                      </a:xfrm>
                      <a:custGeom>
                        <a:avLst/>
                        <a:gdLst>
                          <a:gd name="T0" fmla="*/ 13 w 22"/>
                          <a:gd name="T1" fmla="*/ 68 h 68"/>
                          <a:gd name="T2" fmla="*/ 0 w 22"/>
                          <a:gd name="T3" fmla="*/ 27 h 68"/>
                          <a:gd name="T4" fmla="*/ 9 w 22"/>
                          <a:gd name="T5" fmla="*/ 0 h 68"/>
                          <a:gd name="T6" fmla="*/ 22 w 22"/>
                          <a:gd name="T7" fmla="*/ 31 h 68"/>
                          <a:gd name="T8" fmla="*/ 13 w 22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2" y="31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5" name="Freeform 1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0" y="3716"/>
                        <a:ext cx="37" cy="10"/>
                      </a:xfrm>
                      <a:custGeom>
                        <a:avLst/>
                        <a:gdLst>
                          <a:gd name="T0" fmla="*/ 3 w 75"/>
                          <a:gd name="T1" fmla="*/ 0 h 29"/>
                          <a:gd name="T2" fmla="*/ 51 w 75"/>
                          <a:gd name="T3" fmla="*/ 0 h 29"/>
                          <a:gd name="T4" fmla="*/ 53 w 75"/>
                          <a:gd name="T5" fmla="*/ 2 h 29"/>
                          <a:gd name="T6" fmla="*/ 57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5 h 29"/>
                          <a:gd name="T16" fmla="*/ 3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3" y="0"/>
                            </a:moveTo>
                            <a:lnTo>
                              <a:pt x="51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6" name="Freeform 1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3" y="3726"/>
                        <a:ext cx="42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0 h 36"/>
                          <a:gd name="T4" fmla="*/ 6 w 82"/>
                          <a:gd name="T5" fmla="*/ 8 h 36"/>
                          <a:gd name="T6" fmla="*/ 10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6" y="8"/>
                            </a:lnTo>
                            <a:lnTo>
                              <a:pt x="10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35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1046" y="3727"/>
                    <a:ext cx="49" cy="23"/>
                    <a:chOff x="1046" y="3727"/>
                    <a:chExt cx="49" cy="23"/>
                  </a:xfrm>
                </p:grpSpPr>
                <p:sp>
                  <p:nvSpPr>
                    <p:cNvPr id="1576" name="Freeform 152"/>
                    <p:cNvSpPr>
                      <a:spLocks/>
                    </p:cNvSpPr>
                    <p:nvPr/>
                  </p:nvSpPr>
                  <p:spPr bwMode="auto">
                    <a:xfrm>
                      <a:off x="1046" y="3727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2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7" name="Freeform 153"/>
                    <p:cNvSpPr>
                      <a:spLocks/>
                    </p:cNvSpPr>
                    <p:nvPr/>
                  </p:nvSpPr>
                  <p:spPr bwMode="auto">
                    <a:xfrm>
                      <a:off x="1051" y="3727"/>
                      <a:ext cx="36" cy="11"/>
                    </a:xfrm>
                    <a:custGeom>
                      <a:avLst/>
                      <a:gdLst>
                        <a:gd name="T0" fmla="*/ 2 w 73"/>
                        <a:gd name="T1" fmla="*/ 0 h 31"/>
                        <a:gd name="T2" fmla="*/ 49 w 73"/>
                        <a:gd name="T3" fmla="*/ 0 h 31"/>
                        <a:gd name="T4" fmla="*/ 50 w 73"/>
                        <a:gd name="T5" fmla="*/ 4 h 31"/>
                        <a:gd name="T6" fmla="*/ 57 w 73"/>
                        <a:gd name="T7" fmla="*/ 13 h 31"/>
                        <a:gd name="T8" fmla="*/ 73 w 73"/>
                        <a:gd name="T9" fmla="*/ 31 h 31"/>
                        <a:gd name="T10" fmla="*/ 17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6 h 31"/>
                        <a:gd name="T16" fmla="*/ 2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4"/>
                          </a:lnTo>
                          <a:lnTo>
                            <a:pt x="57" y="13"/>
                          </a:lnTo>
                          <a:lnTo>
                            <a:pt x="73" y="31"/>
                          </a:lnTo>
                          <a:lnTo>
                            <a:pt x="17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8" name="Freeform 154"/>
                    <p:cNvSpPr>
                      <a:spLocks/>
                    </p:cNvSpPr>
                    <p:nvPr/>
                  </p:nvSpPr>
                  <p:spPr bwMode="auto">
                    <a:xfrm>
                      <a:off x="1054" y="373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1 w 82"/>
                        <a:gd name="T3" fmla="*/ 19 h 35"/>
                        <a:gd name="T4" fmla="*/ 6 w 82"/>
                        <a:gd name="T5" fmla="*/ 6 h 35"/>
                        <a:gd name="T6" fmla="*/ 10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6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058" y="3739"/>
                    <a:ext cx="50" cy="23"/>
                    <a:chOff x="1058" y="3739"/>
                    <a:chExt cx="50" cy="23"/>
                  </a:xfrm>
                </p:grpSpPr>
                <p:sp>
                  <p:nvSpPr>
                    <p:cNvPr id="1573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1058" y="3739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4" name="Freeform 157"/>
                    <p:cNvSpPr>
                      <a:spLocks/>
                    </p:cNvSpPr>
                    <p:nvPr/>
                  </p:nvSpPr>
                  <p:spPr bwMode="auto">
                    <a:xfrm>
                      <a:off x="1063" y="3740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8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11 w 75"/>
                        <a:gd name="T13" fmla="*/ 21 h 30"/>
                        <a:gd name="T14" fmla="*/ 0 w 75"/>
                        <a:gd name="T15" fmla="*/ 7 h 30"/>
                        <a:gd name="T16" fmla="*/ 3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3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8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11" y="21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5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1067" y="3750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7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1072" y="3753"/>
                    <a:ext cx="48" cy="22"/>
                    <a:chOff x="1072" y="3753"/>
                    <a:chExt cx="48" cy="22"/>
                  </a:xfrm>
                </p:grpSpPr>
                <p:sp>
                  <p:nvSpPr>
                    <p:cNvPr id="1570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1072" y="3753"/>
                      <a:ext cx="11" cy="22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9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1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1076" y="3753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50 w 74"/>
                        <a:gd name="T3" fmla="*/ 0 h 31"/>
                        <a:gd name="T4" fmla="*/ 52 w 74"/>
                        <a:gd name="T5" fmla="*/ 4 h 31"/>
                        <a:gd name="T6" fmla="*/ 57 w 74"/>
                        <a:gd name="T7" fmla="*/ 13 h 31"/>
                        <a:gd name="T8" fmla="*/ 74 w 74"/>
                        <a:gd name="T9" fmla="*/ 31 h 31"/>
                        <a:gd name="T10" fmla="*/ 19 w 74"/>
                        <a:gd name="T11" fmla="*/ 31 h 31"/>
                        <a:gd name="T12" fmla="*/ 11 w 74"/>
                        <a:gd name="T13" fmla="*/ 20 h 31"/>
                        <a:gd name="T14" fmla="*/ 0 w 74"/>
                        <a:gd name="T15" fmla="*/ 6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4" y="31"/>
                          </a:lnTo>
                          <a:lnTo>
                            <a:pt x="19" y="31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2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1079" y="376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3 w 81"/>
                        <a:gd name="T3" fmla="*/ 20 h 36"/>
                        <a:gd name="T4" fmla="*/ 6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38" name="Freeform 163"/>
                  <p:cNvSpPr>
                    <a:spLocks/>
                  </p:cNvSpPr>
                  <p:nvPr/>
                </p:nvSpPr>
                <p:spPr bwMode="auto">
                  <a:xfrm>
                    <a:off x="820" y="3535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39" name="Freeform 164"/>
                  <p:cNvSpPr>
                    <a:spLocks/>
                  </p:cNvSpPr>
                  <p:nvPr/>
                </p:nvSpPr>
                <p:spPr bwMode="auto">
                  <a:xfrm>
                    <a:off x="825" y="3535"/>
                    <a:ext cx="36" cy="9"/>
                  </a:xfrm>
                  <a:custGeom>
                    <a:avLst/>
                    <a:gdLst>
                      <a:gd name="T0" fmla="*/ 0 w 71"/>
                      <a:gd name="T1" fmla="*/ 0 h 27"/>
                      <a:gd name="T2" fmla="*/ 49 w 71"/>
                      <a:gd name="T3" fmla="*/ 0 h 27"/>
                      <a:gd name="T4" fmla="*/ 51 w 71"/>
                      <a:gd name="T5" fmla="*/ 2 h 27"/>
                      <a:gd name="T6" fmla="*/ 55 w 71"/>
                      <a:gd name="T7" fmla="*/ 12 h 27"/>
                      <a:gd name="T8" fmla="*/ 71 w 71"/>
                      <a:gd name="T9" fmla="*/ 27 h 27"/>
                      <a:gd name="T10" fmla="*/ 17 w 71"/>
                      <a:gd name="T11" fmla="*/ 27 h 27"/>
                      <a:gd name="T12" fmla="*/ 8 w 71"/>
                      <a:gd name="T13" fmla="*/ 20 h 27"/>
                      <a:gd name="T14" fmla="*/ 0 w 71"/>
                      <a:gd name="T15" fmla="*/ 6 h 27"/>
                      <a:gd name="T16" fmla="*/ 0 w 71"/>
                      <a:gd name="T17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1" h="27">
                        <a:moveTo>
                          <a:pt x="0" y="0"/>
                        </a:moveTo>
                        <a:lnTo>
                          <a:pt x="49" y="0"/>
                        </a:lnTo>
                        <a:lnTo>
                          <a:pt x="51" y="2"/>
                        </a:lnTo>
                        <a:lnTo>
                          <a:pt x="55" y="12"/>
                        </a:lnTo>
                        <a:lnTo>
                          <a:pt x="71" y="27"/>
                        </a:lnTo>
                        <a:lnTo>
                          <a:pt x="17" y="27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40" name="Freeform 165"/>
                  <p:cNvSpPr>
                    <a:spLocks/>
                  </p:cNvSpPr>
                  <p:nvPr/>
                </p:nvSpPr>
                <p:spPr bwMode="auto">
                  <a:xfrm>
                    <a:off x="828" y="354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41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832" y="3547"/>
                    <a:ext cx="49" cy="23"/>
                    <a:chOff x="832" y="3547"/>
                    <a:chExt cx="49" cy="23"/>
                  </a:xfrm>
                </p:grpSpPr>
                <p:sp>
                  <p:nvSpPr>
                    <p:cNvPr id="1567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832" y="3547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1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8" name="Freeform 168"/>
                    <p:cNvSpPr>
                      <a:spLocks/>
                    </p:cNvSpPr>
                    <p:nvPr/>
                  </p:nvSpPr>
                  <p:spPr bwMode="auto">
                    <a:xfrm>
                      <a:off x="837" y="354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9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840" y="355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2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844" y="3560"/>
                    <a:ext cx="49" cy="22"/>
                    <a:chOff x="844" y="3560"/>
                    <a:chExt cx="49" cy="22"/>
                  </a:xfrm>
                </p:grpSpPr>
                <p:sp>
                  <p:nvSpPr>
                    <p:cNvPr id="1564" name="Freeform 171"/>
                    <p:cNvSpPr>
                      <a:spLocks/>
                    </p:cNvSpPr>
                    <p:nvPr/>
                  </p:nvSpPr>
                  <p:spPr bwMode="auto">
                    <a:xfrm>
                      <a:off x="844" y="3560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5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849" y="3560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48 w 73"/>
                        <a:gd name="T3" fmla="*/ 0 h 29"/>
                        <a:gd name="T4" fmla="*/ 50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6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853" y="3571"/>
                      <a:ext cx="40" cy="11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6 w 82"/>
                        <a:gd name="T5" fmla="*/ 7 h 35"/>
                        <a:gd name="T6" fmla="*/ 11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3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857" y="3572"/>
                    <a:ext cx="50" cy="23"/>
                    <a:chOff x="857" y="3572"/>
                    <a:chExt cx="50" cy="23"/>
                  </a:xfrm>
                </p:grpSpPr>
                <p:sp>
                  <p:nvSpPr>
                    <p:cNvPr id="1561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857" y="3572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5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5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2" name="Freeform 176"/>
                    <p:cNvSpPr>
                      <a:spLocks/>
                    </p:cNvSpPr>
                    <p:nvPr/>
                  </p:nvSpPr>
                  <p:spPr bwMode="auto">
                    <a:xfrm>
                      <a:off x="862" y="3573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10 w 73"/>
                        <a:gd name="T13" fmla="*/ 20 h 29"/>
                        <a:gd name="T14" fmla="*/ 0 w 73"/>
                        <a:gd name="T15" fmla="*/ 5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3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865" y="358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4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70" y="3585"/>
                    <a:ext cx="48" cy="23"/>
                    <a:chOff x="870" y="3585"/>
                    <a:chExt cx="48" cy="23"/>
                  </a:xfrm>
                </p:grpSpPr>
                <p:sp>
                  <p:nvSpPr>
                    <p:cNvPr id="1558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870" y="358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6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59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874" y="3586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0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878" y="3596"/>
                      <a:ext cx="40" cy="12"/>
                    </a:xfrm>
                    <a:custGeom>
                      <a:avLst/>
                      <a:gdLst>
                        <a:gd name="T0" fmla="*/ 0 w 80"/>
                        <a:gd name="T1" fmla="*/ 36 h 36"/>
                        <a:gd name="T2" fmla="*/ 1 w 80"/>
                        <a:gd name="T3" fmla="*/ 20 h 36"/>
                        <a:gd name="T4" fmla="*/ 6 w 80"/>
                        <a:gd name="T5" fmla="*/ 8 h 36"/>
                        <a:gd name="T6" fmla="*/ 10 w 80"/>
                        <a:gd name="T7" fmla="*/ 0 h 36"/>
                        <a:gd name="T8" fmla="*/ 67 w 80"/>
                        <a:gd name="T9" fmla="*/ 0 h 36"/>
                        <a:gd name="T10" fmla="*/ 80 w 80"/>
                        <a:gd name="T11" fmla="*/ 36 h 36"/>
                        <a:gd name="T12" fmla="*/ 0 w 80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0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0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5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100" cy="73"/>
                    <a:chOff x="882" y="3600"/>
                    <a:chExt cx="100" cy="73"/>
                  </a:xfrm>
                </p:grpSpPr>
                <p:grpSp>
                  <p:nvGrpSpPr>
                    <p:cNvPr id="1538" name="Group 1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2" y="3600"/>
                      <a:ext cx="49" cy="23"/>
                      <a:chOff x="882" y="3600"/>
                      <a:chExt cx="49" cy="23"/>
                    </a:xfrm>
                  </p:grpSpPr>
                  <p:sp>
                    <p:nvSpPr>
                      <p:cNvPr id="1555" name="Freeform 1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2" y="3600"/>
                        <a:ext cx="12" cy="23"/>
                      </a:xfrm>
                      <a:custGeom>
                        <a:avLst/>
                        <a:gdLst>
                          <a:gd name="T0" fmla="*/ 13 w 23"/>
                          <a:gd name="T1" fmla="*/ 70 h 70"/>
                          <a:gd name="T2" fmla="*/ 0 w 23"/>
                          <a:gd name="T3" fmla="*/ 27 h 70"/>
                          <a:gd name="T4" fmla="*/ 9 w 23"/>
                          <a:gd name="T5" fmla="*/ 0 h 70"/>
                          <a:gd name="T6" fmla="*/ 23 w 23"/>
                          <a:gd name="T7" fmla="*/ 31 h 70"/>
                          <a:gd name="T8" fmla="*/ 13 w 23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3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3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6" name="Freeform 1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7" y="3600"/>
                        <a:ext cx="37" cy="11"/>
                      </a:xfrm>
                      <a:custGeom>
                        <a:avLst/>
                        <a:gdLst>
                          <a:gd name="T0" fmla="*/ 1 w 73"/>
                          <a:gd name="T1" fmla="*/ 0 h 31"/>
                          <a:gd name="T2" fmla="*/ 50 w 73"/>
                          <a:gd name="T3" fmla="*/ 0 h 31"/>
                          <a:gd name="T4" fmla="*/ 51 w 73"/>
                          <a:gd name="T5" fmla="*/ 4 h 31"/>
                          <a:gd name="T6" fmla="*/ 56 w 73"/>
                          <a:gd name="T7" fmla="*/ 13 h 31"/>
                          <a:gd name="T8" fmla="*/ 73 w 73"/>
                          <a:gd name="T9" fmla="*/ 31 h 31"/>
                          <a:gd name="T10" fmla="*/ 18 w 73"/>
                          <a:gd name="T11" fmla="*/ 31 h 31"/>
                          <a:gd name="T12" fmla="*/ 9 w 73"/>
                          <a:gd name="T13" fmla="*/ 22 h 31"/>
                          <a:gd name="T14" fmla="*/ 0 w 73"/>
                          <a:gd name="T15" fmla="*/ 7 h 31"/>
                          <a:gd name="T16" fmla="*/ 1 w 73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3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7" name="Freeform 1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11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8 h 38"/>
                          <a:gd name="T2" fmla="*/ 1 w 83"/>
                          <a:gd name="T3" fmla="*/ 22 h 38"/>
                          <a:gd name="T4" fmla="*/ 8 w 83"/>
                          <a:gd name="T5" fmla="*/ 8 h 38"/>
                          <a:gd name="T6" fmla="*/ 12 w 83"/>
                          <a:gd name="T7" fmla="*/ 0 h 38"/>
                          <a:gd name="T8" fmla="*/ 68 w 83"/>
                          <a:gd name="T9" fmla="*/ 0 h 38"/>
                          <a:gd name="T10" fmla="*/ 83 w 83"/>
                          <a:gd name="T11" fmla="*/ 38 h 38"/>
                          <a:gd name="T12" fmla="*/ 0 w 83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8">
                            <a:moveTo>
                              <a:pt x="0" y="38"/>
                            </a:moveTo>
                            <a:lnTo>
                              <a:pt x="1" y="22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39" name="Group 1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4" y="3612"/>
                      <a:ext cx="49" cy="23"/>
                      <a:chOff x="894" y="3612"/>
                      <a:chExt cx="49" cy="23"/>
                    </a:xfrm>
                  </p:grpSpPr>
                  <p:sp>
                    <p:nvSpPr>
                      <p:cNvPr id="1552" name="Freeform 1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4" y="3612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3" name="Freeform 1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613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2"/>
                          <a:gd name="T2" fmla="*/ 50 w 75"/>
                          <a:gd name="T3" fmla="*/ 0 h 32"/>
                          <a:gd name="T4" fmla="*/ 52 w 75"/>
                          <a:gd name="T5" fmla="*/ 3 h 32"/>
                          <a:gd name="T6" fmla="*/ 57 w 75"/>
                          <a:gd name="T7" fmla="*/ 15 h 32"/>
                          <a:gd name="T8" fmla="*/ 75 w 75"/>
                          <a:gd name="T9" fmla="*/ 32 h 32"/>
                          <a:gd name="T10" fmla="*/ 19 w 75"/>
                          <a:gd name="T11" fmla="*/ 32 h 32"/>
                          <a:gd name="T12" fmla="*/ 10 w 75"/>
                          <a:gd name="T13" fmla="*/ 22 h 32"/>
                          <a:gd name="T14" fmla="*/ 0 w 75"/>
                          <a:gd name="T15" fmla="*/ 7 h 32"/>
                          <a:gd name="T16" fmla="*/ 2 w 75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2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5"/>
                            </a:lnTo>
                            <a:lnTo>
                              <a:pt x="75" y="32"/>
                            </a:lnTo>
                            <a:lnTo>
                              <a:pt x="19" y="32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4" name="Freeform 1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2" y="3623"/>
                        <a:ext cx="41" cy="12"/>
                      </a:xfrm>
                      <a:custGeom>
                        <a:avLst/>
                        <a:gdLst>
                          <a:gd name="T0" fmla="*/ 0 w 81"/>
                          <a:gd name="T1" fmla="*/ 36 h 36"/>
                          <a:gd name="T2" fmla="*/ 1 w 81"/>
                          <a:gd name="T3" fmla="*/ 21 h 36"/>
                          <a:gd name="T4" fmla="*/ 5 w 81"/>
                          <a:gd name="T5" fmla="*/ 8 h 36"/>
                          <a:gd name="T6" fmla="*/ 12 w 81"/>
                          <a:gd name="T7" fmla="*/ 0 h 36"/>
                          <a:gd name="T8" fmla="*/ 68 w 81"/>
                          <a:gd name="T9" fmla="*/ 0 h 36"/>
                          <a:gd name="T10" fmla="*/ 81 w 81"/>
                          <a:gd name="T11" fmla="*/ 36 h 36"/>
                          <a:gd name="T12" fmla="*/ 0 w 81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5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0" name="Group 1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7" y="3625"/>
                      <a:ext cx="49" cy="23"/>
                      <a:chOff x="907" y="3625"/>
                      <a:chExt cx="49" cy="23"/>
                    </a:xfrm>
                  </p:grpSpPr>
                  <p:sp>
                    <p:nvSpPr>
                      <p:cNvPr id="1549" name="Freeform 1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625"/>
                        <a:ext cx="11" cy="23"/>
                      </a:xfrm>
                      <a:custGeom>
                        <a:avLst/>
                        <a:gdLst>
                          <a:gd name="T0" fmla="*/ 15 w 24"/>
                          <a:gd name="T1" fmla="*/ 68 h 68"/>
                          <a:gd name="T2" fmla="*/ 0 w 24"/>
                          <a:gd name="T3" fmla="*/ 27 h 68"/>
                          <a:gd name="T4" fmla="*/ 11 w 24"/>
                          <a:gd name="T5" fmla="*/ 0 h 68"/>
                          <a:gd name="T6" fmla="*/ 24 w 24"/>
                          <a:gd name="T7" fmla="*/ 30 h 68"/>
                          <a:gd name="T8" fmla="*/ 15 w 24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4" y="30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0" name="Freeform 1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2" y="3626"/>
                        <a:ext cx="36" cy="9"/>
                      </a:xfrm>
                      <a:custGeom>
                        <a:avLst/>
                        <a:gdLst>
                          <a:gd name="T0" fmla="*/ 1 w 72"/>
                          <a:gd name="T1" fmla="*/ 0 h 29"/>
                          <a:gd name="T2" fmla="*/ 50 w 72"/>
                          <a:gd name="T3" fmla="*/ 0 h 29"/>
                          <a:gd name="T4" fmla="*/ 51 w 72"/>
                          <a:gd name="T5" fmla="*/ 2 h 29"/>
                          <a:gd name="T6" fmla="*/ 56 w 72"/>
                          <a:gd name="T7" fmla="*/ 11 h 29"/>
                          <a:gd name="T8" fmla="*/ 72 w 72"/>
                          <a:gd name="T9" fmla="*/ 29 h 29"/>
                          <a:gd name="T10" fmla="*/ 17 w 72"/>
                          <a:gd name="T11" fmla="*/ 29 h 29"/>
                          <a:gd name="T12" fmla="*/ 9 w 72"/>
                          <a:gd name="T13" fmla="*/ 20 h 29"/>
                          <a:gd name="T14" fmla="*/ 0 w 72"/>
                          <a:gd name="T15" fmla="*/ 6 h 29"/>
                          <a:gd name="T16" fmla="*/ 1 w 72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2" y="29"/>
                            </a:lnTo>
                            <a:lnTo>
                              <a:pt x="17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1" name="Freeform 1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4" y="363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7 w 83"/>
                          <a:gd name="T5" fmla="*/ 7 h 36"/>
                          <a:gd name="T6" fmla="*/ 10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1" name="Group 1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" y="3638"/>
                      <a:ext cx="49" cy="22"/>
                      <a:chOff x="919" y="3638"/>
                      <a:chExt cx="49" cy="22"/>
                    </a:xfrm>
                  </p:grpSpPr>
                  <p:sp>
                    <p:nvSpPr>
                      <p:cNvPr id="1546" name="Freeform 1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638"/>
                        <a:ext cx="13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7" name="Freeform 1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4" y="3638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48 w 73"/>
                          <a:gd name="T3" fmla="*/ 0 h 30"/>
                          <a:gd name="T4" fmla="*/ 52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9 w 73"/>
                          <a:gd name="T13" fmla="*/ 21 h 30"/>
                          <a:gd name="T14" fmla="*/ 0 w 73"/>
                          <a:gd name="T15" fmla="*/ 5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48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8" name="Freeform 1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48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2" name="Group 1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2" y="3651"/>
                      <a:ext cx="50" cy="22"/>
                      <a:chOff x="932" y="3651"/>
                      <a:chExt cx="50" cy="22"/>
                    </a:xfrm>
                  </p:grpSpPr>
                  <p:sp>
                    <p:nvSpPr>
                      <p:cNvPr id="1543" name="Freeform 2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651"/>
                        <a:ext cx="12" cy="22"/>
                      </a:xfrm>
                      <a:custGeom>
                        <a:avLst/>
                        <a:gdLst>
                          <a:gd name="T0" fmla="*/ 15 w 24"/>
                          <a:gd name="T1" fmla="*/ 67 h 67"/>
                          <a:gd name="T2" fmla="*/ 0 w 24"/>
                          <a:gd name="T3" fmla="*/ 26 h 67"/>
                          <a:gd name="T4" fmla="*/ 11 w 24"/>
                          <a:gd name="T5" fmla="*/ 0 h 67"/>
                          <a:gd name="T6" fmla="*/ 24 w 24"/>
                          <a:gd name="T7" fmla="*/ 30 h 67"/>
                          <a:gd name="T8" fmla="*/ 15 w 24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7">
                            <a:moveTo>
                              <a:pt x="15" y="67"/>
                            </a:moveTo>
                            <a:lnTo>
                              <a:pt x="0" y="26"/>
                            </a:lnTo>
                            <a:lnTo>
                              <a:pt x="11" y="0"/>
                            </a:lnTo>
                            <a:lnTo>
                              <a:pt x="24" y="30"/>
                            </a:lnTo>
                            <a:lnTo>
                              <a:pt x="15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4" name="Freeform 2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7" y="3651"/>
                        <a:ext cx="37" cy="10"/>
                      </a:xfrm>
                      <a:custGeom>
                        <a:avLst/>
                        <a:gdLst>
                          <a:gd name="T0" fmla="*/ 1 w 72"/>
                          <a:gd name="T1" fmla="*/ 0 h 29"/>
                          <a:gd name="T2" fmla="*/ 49 w 72"/>
                          <a:gd name="T3" fmla="*/ 0 h 29"/>
                          <a:gd name="T4" fmla="*/ 50 w 72"/>
                          <a:gd name="T5" fmla="*/ 2 h 29"/>
                          <a:gd name="T6" fmla="*/ 57 w 72"/>
                          <a:gd name="T7" fmla="*/ 11 h 29"/>
                          <a:gd name="T8" fmla="*/ 72 w 72"/>
                          <a:gd name="T9" fmla="*/ 29 h 29"/>
                          <a:gd name="T10" fmla="*/ 18 w 72"/>
                          <a:gd name="T11" fmla="*/ 29 h 29"/>
                          <a:gd name="T12" fmla="*/ 9 w 72"/>
                          <a:gd name="T13" fmla="*/ 20 h 29"/>
                          <a:gd name="T14" fmla="*/ 0 w 72"/>
                          <a:gd name="T15" fmla="*/ 5 h 29"/>
                          <a:gd name="T16" fmla="*/ 1 w 72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2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5" name="Freeform 2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0" y="3662"/>
                        <a:ext cx="42" cy="11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3 w 83"/>
                          <a:gd name="T3" fmla="*/ 19 h 35"/>
                          <a:gd name="T4" fmla="*/ 7 w 83"/>
                          <a:gd name="T5" fmla="*/ 7 h 35"/>
                          <a:gd name="T6" fmla="*/ 11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3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46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99" cy="74"/>
                    <a:chOff x="944" y="3665"/>
                    <a:chExt cx="99" cy="74"/>
                  </a:xfrm>
                </p:grpSpPr>
                <p:grpSp>
                  <p:nvGrpSpPr>
                    <p:cNvPr id="1518" name="Group 2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4" y="3665"/>
                      <a:ext cx="49" cy="23"/>
                      <a:chOff x="944" y="3665"/>
                      <a:chExt cx="49" cy="23"/>
                    </a:xfrm>
                  </p:grpSpPr>
                  <p:sp>
                    <p:nvSpPr>
                      <p:cNvPr id="1535" name="Freeform 2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4" y="3665"/>
                        <a:ext cx="13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6" name="Freeform 2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9" y="3666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7 w 75"/>
                          <a:gd name="T7" fmla="*/ 13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1 w 75"/>
                          <a:gd name="T13" fmla="*/ 22 h 31"/>
                          <a:gd name="T14" fmla="*/ 0 w 75"/>
                          <a:gd name="T15" fmla="*/ 7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7" y="13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1" y="22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7" name="Freeform 2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676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20 h 36"/>
                          <a:gd name="T4" fmla="*/ 5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5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19" name="Group 2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7" y="3678"/>
                      <a:ext cx="48" cy="23"/>
                      <a:chOff x="957" y="3678"/>
                      <a:chExt cx="48" cy="23"/>
                    </a:xfrm>
                  </p:grpSpPr>
                  <p:sp>
                    <p:nvSpPr>
                      <p:cNvPr id="1532" name="Freeform 2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7" y="3678"/>
                        <a:ext cx="11" cy="23"/>
                      </a:xfrm>
                      <a:custGeom>
                        <a:avLst/>
                        <a:gdLst>
                          <a:gd name="T0" fmla="*/ 13 w 24"/>
                          <a:gd name="T1" fmla="*/ 70 h 70"/>
                          <a:gd name="T2" fmla="*/ 0 w 24"/>
                          <a:gd name="T3" fmla="*/ 27 h 70"/>
                          <a:gd name="T4" fmla="*/ 9 w 24"/>
                          <a:gd name="T5" fmla="*/ 0 h 70"/>
                          <a:gd name="T6" fmla="*/ 24 w 24"/>
                          <a:gd name="T7" fmla="*/ 31 h 70"/>
                          <a:gd name="T8" fmla="*/ 13 w 24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4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3" name="Freeform 2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678"/>
                        <a:ext cx="37" cy="10"/>
                      </a:xfrm>
                      <a:custGeom>
                        <a:avLst/>
                        <a:gdLst>
                          <a:gd name="T0" fmla="*/ 2 w 74"/>
                          <a:gd name="T1" fmla="*/ 0 h 30"/>
                          <a:gd name="T2" fmla="*/ 50 w 74"/>
                          <a:gd name="T3" fmla="*/ 0 h 30"/>
                          <a:gd name="T4" fmla="*/ 52 w 74"/>
                          <a:gd name="T5" fmla="*/ 3 h 30"/>
                          <a:gd name="T6" fmla="*/ 56 w 74"/>
                          <a:gd name="T7" fmla="*/ 12 h 30"/>
                          <a:gd name="T8" fmla="*/ 74 w 74"/>
                          <a:gd name="T9" fmla="*/ 30 h 30"/>
                          <a:gd name="T10" fmla="*/ 19 w 74"/>
                          <a:gd name="T11" fmla="*/ 30 h 30"/>
                          <a:gd name="T12" fmla="*/ 11 w 74"/>
                          <a:gd name="T13" fmla="*/ 20 h 30"/>
                          <a:gd name="T14" fmla="*/ 0 w 74"/>
                          <a:gd name="T15" fmla="*/ 6 h 30"/>
                          <a:gd name="T16" fmla="*/ 2 w 74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30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4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4" name="Freeform 2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4" y="3688"/>
                        <a:ext cx="41" cy="13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1 h 38"/>
                          <a:gd name="T4" fmla="*/ 7 w 82"/>
                          <a:gd name="T5" fmla="*/ 8 h 38"/>
                          <a:gd name="T6" fmla="*/ 11 w 82"/>
                          <a:gd name="T7" fmla="*/ 0 h 38"/>
                          <a:gd name="T8" fmla="*/ 68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1"/>
                            </a:lnTo>
                            <a:lnTo>
                              <a:pt x="7" y="8"/>
                            </a:lnTo>
                            <a:lnTo>
                              <a:pt x="11" y="0"/>
                            </a:lnTo>
                            <a:lnTo>
                              <a:pt x="68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0" name="Group 2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9" y="3690"/>
                      <a:ext cx="49" cy="23"/>
                      <a:chOff x="969" y="3690"/>
                      <a:chExt cx="49" cy="23"/>
                    </a:xfrm>
                  </p:grpSpPr>
                  <p:sp>
                    <p:nvSpPr>
                      <p:cNvPr id="1529" name="Freeform 2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9" y="3690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70 h 70"/>
                          <a:gd name="T2" fmla="*/ 0 w 25"/>
                          <a:gd name="T3" fmla="*/ 29 h 70"/>
                          <a:gd name="T4" fmla="*/ 9 w 25"/>
                          <a:gd name="T5" fmla="*/ 0 h 70"/>
                          <a:gd name="T6" fmla="*/ 25 w 25"/>
                          <a:gd name="T7" fmla="*/ 33 h 70"/>
                          <a:gd name="T8" fmla="*/ 15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5" y="70"/>
                            </a:moveTo>
                            <a:lnTo>
                              <a:pt x="0" y="29"/>
                            </a:lnTo>
                            <a:lnTo>
                              <a:pt x="9" y="0"/>
                            </a:lnTo>
                            <a:lnTo>
                              <a:pt x="25" y="33"/>
                            </a:lnTo>
                            <a:lnTo>
                              <a:pt x="15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0" name="Freeform 2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4" y="3691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6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9" y="22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1" name="Freeform 2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7" y="3701"/>
                        <a:ext cx="41" cy="12"/>
                      </a:xfrm>
                      <a:custGeom>
                        <a:avLst/>
                        <a:gdLst>
                          <a:gd name="T0" fmla="*/ 0 w 81"/>
                          <a:gd name="T1" fmla="*/ 36 h 36"/>
                          <a:gd name="T2" fmla="*/ 1 w 81"/>
                          <a:gd name="T3" fmla="*/ 19 h 36"/>
                          <a:gd name="T4" fmla="*/ 6 w 81"/>
                          <a:gd name="T5" fmla="*/ 7 h 36"/>
                          <a:gd name="T6" fmla="*/ 12 w 81"/>
                          <a:gd name="T7" fmla="*/ 0 h 36"/>
                          <a:gd name="T8" fmla="*/ 68 w 81"/>
                          <a:gd name="T9" fmla="*/ 0 h 36"/>
                          <a:gd name="T10" fmla="*/ 81 w 81"/>
                          <a:gd name="T11" fmla="*/ 36 h 36"/>
                          <a:gd name="T12" fmla="*/ 0 w 81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6" y="7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1" name="Group 2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2" y="3703"/>
                      <a:ext cx="49" cy="23"/>
                      <a:chOff x="982" y="3703"/>
                      <a:chExt cx="49" cy="23"/>
                    </a:xfrm>
                  </p:grpSpPr>
                  <p:sp>
                    <p:nvSpPr>
                      <p:cNvPr id="1526" name="Freeform 2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2" y="3703"/>
                        <a:ext cx="13" cy="23"/>
                      </a:xfrm>
                      <a:custGeom>
                        <a:avLst/>
                        <a:gdLst>
                          <a:gd name="T0" fmla="*/ 14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4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7" name="Freeform 2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7" y="3703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50 w 73"/>
                          <a:gd name="T3" fmla="*/ 0 h 30"/>
                          <a:gd name="T4" fmla="*/ 51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9 w 73"/>
                          <a:gd name="T13" fmla="*/ 21 h 30"/>
                          <a:gd name="T14" fmla="*/ 0 w 73"/>
                          <a:gd name="T15" fmla="*/ 7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8" name="Freeform 2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9" y="3714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6 w 83"/>
                          <a:gd name="T5" fmla="*/ 8 h 36"/>
                          <a:gd name="T6" fmla="*/ 13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6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2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95" y="3716"/>
                      <a:ext cx="48" cy="23"/>
                      <a:chOff x="995" y="3716"/>
                      <a:chExt cx="48" cy="23"/>
                    </a:xfrm>
                  </p:grpSpPr>
                  <p:sp>
                    <p:nvSpPr>
                      <p:cNvPr id="1523" name="Freeform 2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5" y="3716"/>
                        <a:ext cx="11" cy="23"/>
                      </a:xfrm>
                      <a:custGeom>
                        <a:avLst/>
                        <a:gdLst>
                          <a:gd name="T0" fmla="*/ 15 w 24"/>
                          <a:gd name="T1" fmla="*/ 68 h 68"/>
                          <a:gd name="T2" fmla="*/ 0 w 24"/>
                          <a:gd name="T3" fmla="*/ 27 h 68"/>
                          <a:gd name="T4" fmla="*/ 10 w 24"/>
                          <a:gd name="T5" fmla="*/ 0 h 68"/>
                          <a:gd name="T6" fmla="*/ 24 w 24"/>
                          <a:gd name="T7" fmla="*/ 30 h 68"/>
                          <a:gd name="T8" fmla="*/ 15 w 24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4" y="30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4" name="Freeform 2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9" y="3717"/>
                        <a:ext cx="38" cy="9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49 w 74"/>
                          <a:gd name="T3" fmla="*/ 0 h 29"/>
                          <a:gd name="T4" fmla="*/ 52 w 74"/>
                          <a:gd name="T5" fmla="*/ 3 h 29"/>
                          <a:gd name="T6" fmla="*/ 56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6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2" y="3"/>
                            </a:lnTo>
                            <a:lnTo>
                              <a:pt x="56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5" name="Freeform 2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3" y="3727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5 w 82"/>
                          <a:gd name="T5" fmla="*/ 7 h 36"/>
                          <a:gd name="T6" fmla="*/ 11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5" y="7"/>
                            </a:lnTo>
                            <a:lnTo>
                              <a:pt x="11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47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1005" y="3727"/>
                    <a:ext cx="49" cy="23"/>
                    <a:chOff x="1005" y="3727"/>
                    <a:chExt cx="49" cy="23"/>
                  </a:xfrm>
                </p:grpSpPr>
                <p:sp>
                  <p:nvSpPr>
                    <p:cNvPr id="1515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05" y="3727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6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1010" y="3728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31"/>
                        <a:gd name="T2" fmla="*/ 48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2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7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13" y="373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8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018" y="3740"/>
                    <a:ext cx="49" cy="22"/>
                    <a:chOff x="1018" y="3740"/>
                    <a:chExt cx="49" cy="22"/>
                  </a:xfrm>
                </p:grpSpPr>
                <p:sp>
                  <p:nvSpPr>
                    <p:cNvPr id="1512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18" y="3740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3" name="Freeform 230"/>
                    <p:cNvSpPr>
                      <a:spLocks/>
                    </p:cNvSpPr>
                    <p:nvPr/>
                  </p:nvSpPr>
                  <p:spPr bwMode="auto">
                    <a:xfrm>
                      <a:off x="1022" y="3740"/>
                      <a:ext cx="38" cy="10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49 w 74"/>
                        <a:gd name="T3" fmla="*/ 0 h 31"/>
                        <a:gd name="T4" fmla="*/ 51 w 74"/>
                        <a:gd name="T5" fmla="*/ 4 h 31"/>
                        <a:gd name="T6" fmla="*/ 57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10 w 74"/>
                        <a:gd name="T13" fmla="*/ 22 h 31"/>
                        <a:gd name="T14" fmla="*/ 0 w 74"/>
                        <a:gd name="T15" fmla="*/ 7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7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4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1026" y="3750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1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1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9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1030" y="3753"/>
                    <a:ext cx="49" cy="23"/>
                    <a:chOff x="1030" y="3753"/>
                    <a:chExt cx="49" cy="23"/>
                  </a:xfrm>
                </p:grpSpPr>
                <p:sp>
                  <p:nvSpPr>
                    <p:cNvPr id="1509" name="Freeform 233"/>
                    <p:cNvSpPr>
                      <a:spLocks/>
                    </p:cNvSpPr>
                    <p:nvPr/>
                  </p:nvSpPr>
                  <p:spPr bwMode="auto">
                    <a:xfrm>
                      <a:off x="1030" y="3753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2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0" name="Freeform 234"/>
                    <p:cNvSpPr>
                      <a:spLocks/>
                    </p:cNvSpPr>
                    <p:nvPr/>
                  </p:nvSpPr>
                  <p:spPr bwMode="auto">
                    <a:xfrm>
                      <a:off x="1035" y="3753"/>
                      <a:ext cx="37" cy="11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51 w 74"/>
                        <a:gd name="T3" fmla="*/ 0 h 31"/>
                        <a:gd name="T4" fmla="*/ 52 w 74"/>
                        <a:gd name="T5" fmla="*/ 4 h 31"/>
                        <a:gd name="T6" fmla="*/ 56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10 w 74"/>
                        <a:gd name="T13" fmla="*/ 22 h 31"/>
                        <a:gd name="T14" fmla="*/ 0 w 74"/>
                        <a:gd name="T15" fmla="*/ 7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51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1" name="Freeform 235"/>
                    <p:cNvSpPr>
                      <a:spLocks/>
                    </p:cNvSpPr>
                    <p:nvPr/>
                  </p:nvSpPr>
                  <p:spPr bwMode="auto">
                    <a:xfrm>
                      <a:off x="1039" y="376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7 w 82"/>
                        <a:gd name="T5" fmla="*/ 7 h 35"/>
                        <a:gd name="T6" fmla="*/ 11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50" name="Freeform 236"/>
                  <p:cNvSpPr>
                    <a:spLocks/>
                  </p:cNvSpPr>
                  <p:nvPr/>
                </p:nvSpPr>
                <p:spPr bwMode="auto">
                  <a:xfrm>
                    <a:off x="778" y="3535"/>
                    <a:ext cx="12" cy="23"/>
                  </a:xfrm>
                  <a:custGeom>
                    <a:avLst/>
                    <a:gdLst>
                      <a:gd name="T0" fmla="*/ 13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3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51" name="Freeform 237"/>
                  <p:cNvSpPr>
                    <a:spLocks/>
                  </p:cNvSpPr>
                  <p:nvPr/>
                </p:nvSpPr>
                <p:spPr bwMode="auto">
                  <a:xfrm>
                    <a:off x="783" y="3535"/>
                    <a:ext cx="36" cy="11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50 w 72"/>
                      <a:gd name="T3" fmla="*/ 0 h 31"/>
                      <a:gd name="T4" fmla="*/ 51 w 72"/>
                      <a:gd name="T5" fmla="*/ 4 h 31"/>
                      <a:gd name="T6" fmla="*/ 57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52" name="Freeform 238"/>
                  <p:cNvSpPr>
                    <a:spLocks/>
                  </p:cNvSpPr>
                  <p:nvPr/>
                </p:nvSpPr>
                <p:spPr bwMode="auto">
                  <a:xfrm>
                    <a:off x="786" y="3546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1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53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790" y="3547"/>
                    <a:ext cx="49" cy="23"/>
                    <a:chOff x="790" y="3547"/>
                    <a:chExt cx="49" cy="23"/>
                  </a:xfrm>
                </p:grpSpPr>
                <p:sp>
                  <p:nvSpPr>
                    <p:cNvPr id="1506" name="Freeform 240"/>
                    <p:cNvSpPr>
                      <a:spLocks/>
                    </p:cNvSpPr>
                    <p:nvPr/>
                  </p:nvSpPr>
                  <p:spPr bwMode="auto">
                    <a:xfrm>
                      <a:off x="790" y="3547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7" name="Freeform 241"/>
                    <p:cNvSpPr>
                      <a:spLocks/>
                    </p:cNvSpPr>
                    <p:nvPr/>
                  </p:nvSpPr>
                  <p:spPr bwMode="auto">
                    <a:xfrm>
                      <a:off x="795" y="354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48 w 73"/>
                        <a:gd name="T3" fmla="*/ 0 h 29"/>
                        <a:gd name="T4" fmla="*/ 50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8" name="Freeform 242"/>
                    <p:cNvSpPr>
                      <a:spLocks/>
                    </p:cNvSpPr>
                    <p:nvPr/>
                  </p:nvSpPr>
                  <p:spPr bwMode="auto">
                    <a:xfrm>
                      <a:off x="798" y="355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7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4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803" y="3560"/>
                    <a:ext cx="49" cy="22"/>
                    <a:chOff x="803" y="3560"/>
                    <a:chExt cx="49" cy="22"/>
                  </a:xfrm>
                </p:grpSpPr>
                <p:sp>
                  <p:nvSpPr>
                    <p:cNvPr id="1503" name="Freeform 244"/>
                    <p:cNvSpPr>
                      <a:spLocks/>
                    </p:cNvSpPr>
                    <p:nvPr/>
                  </p:nvSpPr>
                  <p:spPr bwMode="auto">
                    <a:xfrm>
                      <a:off x="803" y="3560"/>
                      <a:ext cx="12" cy="22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1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4" name="Freeform 245"/>
                    <p:cNvSpPr>
                      <a:spLocks/>
                    </p:cNvSpPr>
                    <p:nvPr/>
                  </p:nvSpPr>
                  <p:spPr bwMode="auto">
                    <a:xfrm>
                      <a:off x="808" y="3560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5" name="Freeform 246"/>
                    <p:cNvSpPr>
                      <a:spLocks/>
                    </p:cNvSpPr>
                    <p:nvPr/>
                  </p:nvSpPr>
                  <p:spPr bwMode="auto">
                    <a:xfrm>
                      <a:off x="811" y="3571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2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2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5" name="Group 247"/>
                  <p:cNvGrpSpPr>
                    <a:grpSpLocks/>
                  </p:cNvGrpSpPr>
                  <p:nvPr/>
                </p:nvGrpSpPr>
                <p:grpSpPr bwMode="auto">
                  <a:xfrm>
                    <a:off x="815" y="3572"/>
                    <a:ext cx="50" cy="23"/>
                    <a:chOff x="815" y="3572"/>
                    <a:chExt cx="50" cy="23"/>
                  </a:xfrm>
                </p:grpSpPr>
                <p:sp>
                  <p:nvSpPr>
                    <p:cNvPr id="1500" name="Freeform 248"/>
                    <p:cNvSpPr>
                      <a:spLocks/>
                    </p:cNvSpPr>
                    <p:nvPr/>
                  </p:nvSpPr>
                  <p:spPr bwMode="auto">
                    <a:xfrm>
                      <a:off x="815" y="3572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5 h 68"/>
                        <a:gd name="T4" fmla="*/ 10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5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1" name="Freeform 249"/>
                    <p:cNvSpPr>
                      <a:spLocks/>
                    </p:cNvSpPr>
                    <p:nvPr/>
                  </p:nvSpPr>
                  <p:spPr bwMode="auto">
                    <a:xfrm>
                      <a:off x="820" y="3573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2" name="Freeform 250"/>
                    <p:cNvSpPr>
                      <a:spLocks/>
                    </p:cNvSpPr>
                    <p:nvPr/>
                  </p:nvSpPr>
                  <p:spPr bwMode="auto">
                    <a:xfrm>
                      <a:off x="824" y="3583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6 w 82"/>
                        <a:gd name="T5" fmla="*/ 7 h 36"/>
                        <a:gd name="T6" fmla="*/ 10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6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828" y="3585"/>
                    <a:ext cx="49" cy="23"/>
                    <a:chOff x="828" y="3585"/>
                    <a:chExt cx="49" cy="23"/>
                  </a:xfrm>
                </p:grpSpPr>
                <p:sp>
                  <p:nvSpPr>
                    <p:cNvPr id="1497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828" y="358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98" name="Freeform 253"/>
                    <p:cNvSpPr>
                      <a:spLocks/>
                    </p:cNvSpPr>
                    <p:nvPr/>
                  </p:nvSpPr>
                  <p:spPr bwMode="auto">
                    <a:xfrm>
                      <a:off x="833" y="3586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1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99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837" y="3596"/>
                      <a:ext cx="40" cy="12"/>
                    </a:xfrm>
                    <a:custGeom>
                      <a:avLst/>
                      <a:gdLst>
                        <a:gd name="T0" fmla="*/ 0 w 80"/>
                        <a:gd name="T1" fmla="*/ 36 h 36"/>
                        <a:gd name="T2" fmla="*/ 1 w 80"/>
                        <a:gd name="T3" fmla="*/ 20 h 36"/>
                        <a:gd name="T4" fmla="*/ 5 w 80"/>
                        <a:gd name="T5" fmla="*/ 8 h 36"/>
                        <a:gd name="T6" fmla="*/ 10 w 80"/>
                        <a:gd name="T7" fmla="*/ 0 h 36"/>
                        <a:gd name="T8" fmla="*/ 67 w 80"/>
                        <a:gd name="T9" fmla="*/ 0 h 36"/>
                        <a:gd name="T10" fmla="*/ 80 w 80"/>
                        <a:gd name="T11" fmla="*/ 36 h 36"/>
                        <a:gd name="T12" fmla="*/ 0 w 80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0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0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7" name="Group 25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100" cy="73"/>
                    <a:chOff x="840" y="3600"/>
                    <a:chExt cx="100" cy="73"/>
                  </a:xfrm>
                </p:grpSpPr>
                <p:grpSp>
                  <p:nvGrpSpPr>
                    <p:cNvPr id="1477" name="Group 2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0" y="3600"/>
                      <a:ext cx="49" cy="23"/>
                      <a:chOff x="840" y="3600"/>
                      <a:chExt cx="49" cy="23"/>
                    </a:xfrm>
                  </p:grpSpPr>
                  <p:sp>
                    <p:nvSpPr>
                      <p:cNvPr id="1494" name="Freeform 2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0" y="3600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70 h 70"/>
                          <a:gd name="T2" fmla="*/ 0 w 25"/>
                          <a:gd name="T3" fmla="*/ 27 h 70"/>
                          <a:gd name="T4" fmla="*/ 10 w 25"/>
                          <a:gd name="T5" fmla="*/ 0 h 70"/>
                          <a:gd name="T6" fmla="*/ 25 w 25"/>
                          <a:gd name="T7" fmla="*/ 31 h 70"/>
                          <a:gd name="T8" fmla="*/ 15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5" y="70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5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5" name="Freeform 2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5" y="3600"/>
                        <a:ext cx="37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6" name="Freeform 2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8" y="3611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2 h 38"/>
                          <a:gd name="T4" fmla="*/ 8 w 82"/>
                          <a:gd name="T5" fmla="*/ 8 h 38"/>
                          <a:gd name="T6" fmla="*/ 12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2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78" name="Group 2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3" y="3612"/>
                      <a:ext cx="48" cy="23"/>
                      <a:chOff x="853" y="3612"/>
                      <a:chExt cx="48" cy="23"/>
                    </a:xfrm>
                  </p:grpSpPr>
                  <p:sp>
                    <p:nvSpPr>
                      <p:cNvPr id="1491" name="Freeform 2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3" y="3612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10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10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2" name="Freeform 2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7" y="3613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2"/>
                          <a:gd name="T2" fmla="*/ 50 w 73"/>
                          <a:gd name="T3" fmla="*/ 0 h 32"/>
                          <a:gd name="T4" fmla="*/ 51 w 73"/>
                          <a:gd name="T5" fmla="*/ 3 h 32"/>
                          <a:gd name="T6" fmla="*/ 56 w 73"/>
                          <a:gd name="T7" fmla="*/ 15 h 32"/>
                          <a:gd name="T8" fmla="*/ 73 w 73"/>
                          <a:gd name="T9" fmla="*/ 32 h 32"/>
                          <a:gd name="T10" fmla="*/ 18 w 73"/>
                          <a:gd name="T11" fmla="*/ 32 h 32"/>
                          <a:gd name="T12" fmla="*/ 9 w 73"/>
                          <a:gd name="T13" fmla="*/ 22 h 32"/>
                          <a:gd name="T14" fmla="*/ 0 w 73"/>
                          <a:gd name="T15" fmla="*/ 7 h 32"/>
                          <a:gd name="T16" fmla="*/ 1 w 73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2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5"/>
                            </a:lnTo>
                            <a:lnTo>
                              <a:pt x="73" y="32"/>
                            </a:lnTo>
                            <a:lnTo>
                              <a:pt x="18" y="32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3" name="Freeform 2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0" y="3623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21 h 36"/>
                          <a:gd name="T4" fmla="*/ 6 w 83"/>
                          <a:gd name="T5" fmla="*/ 8 h 36"/>
                          <a:gd name="T6" fmla="*/ 13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6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79" name="Group 2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5" y="3625"/>
                      <a:ext cx="49" cy="23"/>
                      <a:chOff x="865" y="3625"/>
                      <a:chExt cx="49" cy="23"/>
                    </a:xfrm>
                  </p:grpSpPr>
                  <p:sp>
                    <p:nvSpPr>
                      <p:cNvPr id="1488" name="Freeform 2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5" y="362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0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0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9" name="Freeform 2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0" y="3626"/>
                        <a:ext cx="37" cy="9"/>
                      </a:xfrm>
                      <a:custGeom>
                        <a:avLst/>
                        <a:gdLst>
                          <a:gd name="T0" fmla="*/ 1 w 73"/>
                          <a:gd name="T1" fmla="*/ 0 h 29"/>
                          <a:gd name="T2" fmla="*/ 50 w 73"/>
                          <a:gd name="T3" fmla="*/ 0 h 29"/>
                          <a:gd name="T4" fmla="*/ 52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6 h 29"/>
                          <a:gd name="T16" fmla="*/ 1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0" name="Freeform 2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3" y="3636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7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80" name="Group 2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8" y="3638"/>
                      <a:ext cx="49" cy="22"/>
                      <a:chOff x="878" y="3638"/>
                      <a:chExt cx="49" cy="22"/>
                    </a:xfrm>
                  </p:grpSpPr>
                  <p:sp>
                    <p:nvSpPr>
                      <p:cNvPr id="1485" name="Freeform 2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8" y="3638"/>
                        <a:ext cx="12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6" name="Freeform 2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3" y="3638"/>
                        <a:ext cx="36" cy="10"/>
                      </a:xfrm>
                      <a:custGeom>
                        <a:avLst/>
                        <a:gdLst>
                          <a:gd name="T0" fmla="*/ 1 w 72"/>
                          <a:gd name="T1" fmla="*/ 0 h 30"/>
                          <a:gd name="T2" fmla="*/ 49 w 72"/>
                          <a:gd name="T3" fmla="*/ 0 h 30"/>
                          <a:gd name="T4" fmla="*/ 51 w 72"/>
                          <a:gd name="T5" fmla="*/ 3 h 30"/>
                          <a:gd name="T6" fmla="*/ 56 w 72"/>
                          <a:gd name="T7" fmla="*/ 12 h 30"/>
                          <a:gd name="T8" fmla="*/ 72 w 72"/>
                          <a:gd name="T9" fmla="*/ 30 h 30"/>
                          <a:gd name="T10" fmla="*/ 18 w 72"/>
                          <a:gd name="T11" fmla="*/ 30 h 30"/>
                          <a:gd name="T12" fmla="*/ 9 w 72"/>
                          <a:gd name="T13" fmla="*/ 21 h 30"/>
                          <a:gd name="T14" fmla="*/ 0 w 72"/>
                          <a:gd name="T15" fmla="*/ 5 h 30"/>
                          <a:gd name="T16" fmla="*/ 1 w 72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30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2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7" name="Freeform 2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6" y="3648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1 w 82"/>
                          <a:gd name="T7" fmla="*/ 0 h 36"/>
                          <a:gd name="T8" fmla="*/ 66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1" y="0"/>
                            </a:lnTo>
                            <a:lnTo>
                              <a:pt x="66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81" name="Group 2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651"/>
                      <a:ext cx="50" cy="22"/>
                      <a:chOff x="890" y="3651"/>
                      <a:chExt cx="50" cy="22"/>
                    </a:xfrm>
                  </p:grpSpPr>
                  <p:sp>
                    <p:nvSpPr>
                      <p:cNvPr id="1482" name="Freeform 2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51"/>
                        <a:ext cx="13" cy="22"/>
                      </a:xfrm>
                      <a:custGeom>
                        <a:avLst/>
                        <a:gdLst>
                          <a:gd name="T0" fmla="*/ 16 w 25"/>
                          <a:gd name="T1" fmla="*/ 67 h 67"/>
                          <a:gd name="T2" fmla="*/ 0 w 25"/>
                          <a:gd name="T3" fmla="*/ 26 h 67"/>
                          <a:gd name="T4" fmla="*/ 12 w 25"/>
                          <a:gd name="T5" fmla="*/ 0 h 67"/>
                          <a:gd name="T6" fmla="*/ 25 w 25"/>
                          <a:gd name="T7" fmla="*/ 30 h 67"/>
                          <a:gd name="T8" fmla="*/ 16 w 25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7">
                            <a:moveTo>
                              <a:pt x="16" y="67"/>
                            </a:moveTo>
                            <a:lnTo>
                              <a:pt x="0" y="26"/>
                            </a:lnTo>
                            <a:lnTo>
                              <a:pt x="12" y="0"/>
                            </a:lnTo>
                            <a:lnTo>
                              <a:pt x="25" y="30"/>
                            </a:lnTo>
                            <a:lnTo>
                              <a:pt x="16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3" name="Freeform 2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5" y="3651"/>
                        <a:ext cx="37" cy="10"/>
                      </a:xfrm>
                      <a:custGeom>
                        <a:avLst/>
                        <a:gdLst>
                          <a:gd name="T0" fmla="*/ 2 w 73"/>
                          <a:gd name="T1" fmla="*/ 0 h 29"/>
                          <a:gd name="T2" fmla="*/ 48 w 73"/>
                          <a:gd name="T3" fmla="*/ 0 h 29"/>
                          <a:gd name="T4" fmla="*/ 51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5 h 29"/>
                          <a:gd name="T16" fmla="*/ 2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2" y="0"/>
                            </a:moveTo>
                            <a:lnTo>
                              <a:pt x="48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4" name="Freeform 2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662"/>
                        <a:ext cx="41" cy="11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2 w 83"/>
                          <a:gd name="T3" fmla="*/ 19 h 35"/>
                          <a:gd name="T4" fmla="*/ 7 w 83"/>
                          <a:gd name="T5" fmla="*/ 7 h 35"/>
                          <a:gd name="T6" fmla="*/ 11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2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58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99" cy="74"/>
                    <a:chOff x="903" y="3665"/>
                    <a:chExt cx="99" cy="74"/>
                  </a:xfrm>
                </p:grpSpPr>
                <p:grpSp>
                  <p:nvGrpSpPr>
                    <p:cNvPr id="1457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3" y="3665"/>
                      <a:ext cx="49" cy="23"/>
                      <a:chOff x="903" y="3665"/>
                      <a:chExt cx="49" cy="23"/>
                    </a:xfrm>
                  </p:grpSpPr>
                  <p:sp>
                    <p:nvSpPr>
                      <p:cNvPr id="1474" name="Freeform 2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3" y="366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10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5" name="Freeform 2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666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1"/>
                          <a:gd name="T2" fmla="*/ 49 w 73"/>
                          <a:gd name="T3" fmla="*/ 0 h 31"/>
                          <a:gd name="T4" fmla="*/ 51 w 73"/>
                          <a:gd name="T5" fmla="*/ 4 h 31"/>
                          <a:gd name="T6" fmla="*/ 56 w 73"/>
                          <a:gd name="T7" fmla="*/ 13 h 31"/>
                          <a:gd name="T8" fmla="*/ 73 w 73"/>
                          <a:gd name="T9" fmla="*/ 31 h 31"/>
                          <a:gd name="T10" fmla="*/ 18 w 73"/>
                          <a:gd name="T11" fmla="*/ 31 h 31"/>
                          <a:gd name="T12" fmla="*/ 10 w 73"/>
                          <a:gd name="T13" fmla="*/ 22 h 31"/>
                          <a:gd name="T14" fmla="*/ 0 w 73"/>
                          <a:gd name="T15" fmla="*/ 7 h 31"/>
                          <a:gd name="T16" fmla="*/ 1 w 73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1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3" y="31"/>
                            </a:lnTo>
                            <a:lnTo>
                              <a:pt x="18" y="31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6" name="Freeform 2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1" y="3676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20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6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6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58" name="Group 2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4" y="3678"/>
                      <a:ext cx="49" cy="23"/>
                      <a:chOff x="914" y="3678"/>
                      <a:chExt cx="49" cy="23"/>
                    </a:xfrm>
                  </p:grpSpPr>
                  <p:sp>
                    <p:nvSpPr>
                      <p:cNvPr id="1471" name="Freeform 2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4" y="3678"/>
                        <a:ext cx="13" cy="23"/>
                      </a:xfrm>
                      <a:custGeom>
                        <a:avLst/>
                        <a:gdLst>
                          <a:gd name="T0" fmla="*/ 14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4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4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2" name="Freeform 2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678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0"/>
                          <a:gd name="T2" fmla="*/ 50 w 75"/>
                          <a:gd name="T3" fmla="*/ 0 h 30"/>
                          <a:gd name="T4" fmla="*/ 51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1 w 75"/>
                          <a:gd name="T13" fmla="*/ 20 h 30"/>
                          <a:gd name="T14" fmla="*/ 0 w 75"/>
                          <a:gd name="T15" fmla="*/ 6 h 30"/>
                          <a:gd name="T16" fmla="*/ 1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3" name="Freeform 2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2" y="3688"/>
                        <a:ext cx="41" cy="13"/>
                      </a:xfrm>
                      <a:custGeom>
                        <a:avLst/>
                        <a:gdLst>
                          <a:gd name="T0" fmla="*/ 0 w 81"/>
                          <a:gd name="T1" fmla="*/ 38 h 38"/>
                          <a:gd name="T2" fmla="*/ 2 w 81"/>
                          <a:gd name="T3" fmla="*/ 21 h 38"/>
                          <a:gd name="T4" fmla="*/ 8 w 81"/>
                          <a:gd name="T5" fmla="*/ 8 h 38"/>
                          <a:gd name="T6" fmla="*/ 12 w 81"/>
                          <a:gd name="T7" fmla="*/ 0 h 38"/>
                          <a:gd name="T8" fmla="*/ 68 w 81"/>
                          <a:gd name="T9" fmla="*/ 0 h 38"/>
                          <a:gd name="T10" fmla="*/ 81 w 81"/>
                          <a:gd name="T11" fmla="*/ 38 h 38"/>
                          <a:gd name="T12" fmla="*/ 0 w 81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8">
                            <a:moveTo>
                              <a:pt x="0" y="38"/>
                            </a:moveTo>
                            <a:lnTo>
                              <a:pt x="2" y="21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59" name="Group 2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8" y="3690"/>
                      <a:ext cx="48" cy="23"/>
                      <a:chOff x="928" y="3690"/>
                      <a:chExt cx="48" cy="23"/>
                    </a:xfrm>
                  </p:grpSpPr>
                  <p:sp>
                    <p:nvSpPr>
                      <p:cNvPr id="1468" name="Freeform 2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90"/>
                        <a:ext cx="12" cy="23"/>
                      </a:xfrm>
                      <a:custGeom>
                        <a:avLst/>
                        <a:gdLst>
                          <a:gd name="T0" fmla="*/ 13 w 25"/>
                          <a:gd name="T1" fmla="*/ 70 h 70"/>
                          <a:gd name="T2" fmla="*/ 0 w 25"/>
                          <a:gd name="T3" fmla="*/ 29 h 70"/>
                          <a:gd name="T4" fmla="*/ 9 w 25"/>
                          <a:gd name="T5" fmla="*/ 0 h 70"/>
                          <a:gd name="T6" fmla="*/ 25 w 25"/>
                          <a:gd name="T7" fmla="*/ 33 h 70"/>
                          <a:gd name="T8" fmla="*/ 13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3" y="70"/>
                            </a:moveTo>
                            <a:lnTo>
                              <a:pt x="0" y="29"/>
                            </a:lnTo>
                            <a:lnTo>
                              <a:pt x="9" y="0"/>
                            </a:lnTo>
                            <a:lnTo>
                              <a:pt x="25" y="33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9" name="Freeform 2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691"/>
                        <a:ext cx="38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6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0" y="22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0" name="Freeform 2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5" y="3701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19 h 36"/>
                          <a:gd name="T4" fmla="*/ 8 w 83"/>
                          <a:gd name="T5" fmla="*/ 7 h 36"/>
                          <a:gd name="T6" fmla="*/ 13 w 83"/>
                          <a:gd name="T7" fmla="*/ 0 h 36"/>
                          <a:gd name="T8" fmla="*/ 69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8" y="7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60" name="Group 2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0" y="3703"/>
                      <a:ext cx="49" cy="23"/>
                      <a:chOff x="940" y="3703"/>
                      <a:chExt cx="49" cy="23"/>
                    </a:xfrm>
                  </p:grpSpPr>
                  <p:sp>
                    <p:nvSpPr>
                      <p:cNvPr id="1465" name="Freeform 2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0" y="3703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6" name="Freeform 2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5" y="3703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0"/>
                          <a:gd name="T2" fmla="*/ 52 w 75"/>
                          <a:gd name="T3" fmla="*/ 0 h 30"/>
                          <a:gd name="T4" fmla="*/ 53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0 w 75"/>
                          <a:gd name="T13" fmla="*/ 21 h 30"/>
                          <a:gd name="T14" fmla="*/ 0 w 75"/>
                          <a:gd name="T15" fmla="*/ 7 h 30"/>
                          <a:gd name="T16" fmla="*/ 2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2" y="0"/>
                            </a:moveTo>
                            <a:lnTo>
                              <a:pt x="52" y="0"/>
                            </a:lnTo>
                            <a:lnTo>
                              <a:pt x="53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0" y="21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7" name="Freeform 2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8" y="3714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7 w 82"/>
                          <a:gd name="T5" fmla="*/ 8 h 36"/>
                          <a:gd name="T6" fmla="*/ 12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61" name="Group 2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3" y="3716"/>
                      <a:ext cx="49" cy="23"/>
                      <a:chOff x="953" y="3716"/>
                      <a:chExt cx="49" cy="23"/>
                    </a:xfrm>
                  </p:grpSpPr>
                  <p:sp>
                    <p:nvSpPr>
                      <p:cNvPr id="1462" name="Freeform 2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716"/>
                        <a:ext cx="12" cy="23"/>
                      </a:xfrm>
                      <a:custGeom>
                        <a:avLst/>
                        <a:gdLst>
                          <a:gd name="T0" fmla="*/ 14 w 23"/>
                          <a:gd name="T1" fmla="*/ 68 h 68"/>
                          <a:gd name="T2" fmla="*/ 0 w 23"/>
                          <a:gd name="T3" fmla="*/ 27 h 68"/>
                          <a:gd name="T4" fmla="*/ 9 w 23"/>
                          <a:gd name="T5" fmla="*/ 0 h 68"/>
                          <a:gd name="T6" fmla="*/ 23 w 23"/>
                          <a:gd name="T7" fmla="*/ 30 h 68"/>
                          <a:gd name="T8" fmla="*/ 14 w 23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3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3" y="30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3" name="Freeform 2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8" y="3717"/>
                        <a:ext cx="37" cy="9"/>
                      </a:xfrm>
                      <a:custGeom>
                        <a:avLst/>
                        <a:gdLst>
                          <a:gd name="T0" fmla="*/ 1 w 75"/>
                          <a:gd name="T1" fmla="*/ 0 h 29"/>
                          <a:gd name="T2" fmla="*/ 50 w 75"/>
                          <a:gd name="T3" fmla="*/ 0 h 29"/>
                          <a:gd name="T4" fmla="*/ 51 w 75"/>
                          <a:gd name="T5" fmla="*/ 3 h 29"/>
                          <a:gd name="T6" fmla="*/ 56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6 h 29"/>
                          <a:gd name="T16" fmla="*/ 1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4" name="Freeform 2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727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59" name="Group 297"/>
                  <p:cNvGrpSpPr>
                    <a:grpSpLocks/>
                  </p:cNvGrpSpPr>
                  <p:nvPr/>
                </p:nvGrpSpPr>
                <p:grpSpPr bwMode="auto">
                  <a:xfrm>
                    <a:off x="963" y="3727"/>
                    <a:ext cx="49" cy="23"/>
                    <a:chOff x="963" y="3727"/>
                    <a:chExt cx="49" cy="23"/>
                  </a:xfrm>
                </p:grpSpPr>
                <p:sp>
                  <p:nvSpPr>
                    <p:cNvPr id="1454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63" y="3727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5" name="Freeform 299"/>
                    <p:cNvSpPr>
                      <a:spLocks/>
                    </p:cNvSpPr>
                    <p:nvPr/>
                  </p:nvSpPr>
                  <p:spPr bwMode="auto">
                    <a:xfrm>
                      <a:off x="968" y="372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8 w 73"/>
                        <a:gd name="T3" fmla="*/ 0 h 31"/>
                        <a:gd name="T4" fmla="*/ 50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6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72" y="373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0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976" y="3740"/>
                    <a:ext cx="50" cy="22"/>
                    <a:chOff x="976" y="3740"/>
                    <a:chExt cx="50" cy="22"/>
                  </a:xfrm>
                </p:grpSpPr>
                <p:sp>
                  <p:nvSpPr>
                    <p:cNvPr id="1451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976" y="3740"/>
                      <a:ext cx="12" cy="22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10 w 23"/>
                        <a:gd name="T5" fmla="*/ 0 h 68"/>
                        <a:gd name="T6" fmla="*/ 23 w 23"/>
                        <a:gd name="T7" fmla="*/ 31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3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2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980" y="3740"/>
                      <a:ext cx="38" cy="10"/>
                    </a:xfrm>
                    <a:custGeom>
                      <a:avLst/>
                      <a:gdLst>
                        <a:gd name="T0" fmla="*/ 4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60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2 w 75"/>
                        <a:gd name="T13" fmla="*/ 22 h 31"/>
                        <a:gd name="T14" fmla="*/ 0 w 75"/>
                        <a:gd name="T15" fmla="*/ 7 h 31"/>
                        <a:gd name="T16" fmla="*/ 4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4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60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2" y="22"/>
                          </a:lnTo>
                          <a:lnTo>
                            <a:pt x="0" y="7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3" name="Freeform 304"/>
                    <p:cNvSpPr>
                      <a:spLocks/>
                    </p:cNvSpPr>
                    <p:nvPr/>
                  </p:nvSpPr>
                  <p:spPr bwMode="auto">
                    <a:xfrm>
                      <a:off x="984" y="3750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1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1" name="Group 305"/>
                  <p:cNvGrpSpPr>
                    <a:grpSpLocks/>
                  </p:cNvGrpSpPr>
                  <p:nvPr/>
                </p:nvGrpSpPr>
                <p:grpSpPr bwMode="auto">
                  <a:xfrm>
                    <a:off x="761" y="3560"/>
                    <a:ext cx="50" cy="22"/>
                    <a:chOff x="761" y="3560"/>
                    <a:chExt cx="50" cy="22"/>
                  </a:xfrm>
                </p:grpSpPr>
                <p:sp>
                  <p:nvSpPr>
                    <p:cNvPr id="1448" name="Freeform 306"/>
                    <p:cNvSpPr>
                      <a:spLocks/>
                    </p:cNvSpPr>
                    <p:nvPr/>
                  </p:nvSpPr>
                  <p:spPr bwMode="auto">
                    <a:xfrm>
                      <a:off x="761" y="3560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9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767" y="3560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9 w 73"/>
                        <a:gd name="T3" fmla="*/ 0 h 29"/>
                        <a:gd name="T4" fmla="*/ 50 w 73"/>
                        <a:gd name="T5" fmla="*/ 2 h 29"/>
                        <a:gd name="T6" fmla="*/ 55 w 73"/>
                        <a:gd name="T7" fmla="*/ 11 h 29"/>
                        <a:gd name="T8" fmla="*/ 73 w 73"/>
                        <a:gd name="T9" fmla="*/ 29 h 29"/>
                        <a:gd name="T10" fmla="*/ 17 w 73"/>
                        <a:gd name="T11" fmla="*/ 29 h 29"/>
                        <a:gd name="T12" fmla="*/ 8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5" y="11"/>
                          </a:lnTo>
                          <a:lnTo>
                            <a:pt x="73" y="29"/>
                          </a:lnTo>
                          <a:lnTo>
                            <a:pt x="17" y="29"/>
                          </a:lnTo>
                          <a:lnTo>
                            <a:pt x="8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0" name="Freeform 308"/>
                    <p:cNvSpPr>
                      <a:spLocks/>
                    </p:cNvSpPr>
                    <p:nvPr/>
                  </p:nvSpPr>
                  <p:spPr bwMode="auto">
                    <a:xfrm>
                      <a:off x="769" y="3571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8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2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774" y="3572"/>
                    <a:ext cx="49" cy="23"/>
                    <a:chOff x="774" y="3572"/>
                    <a:chExt cx="49" cy="23"/>
                  </a:xfrm>
                </p:grpSpPr>
                <p:sp>
                  <p:nvSpPr>
                    <p:cNvPr id="1445" name="Freeform 310"/>
                    <p:cNvSpPr>
                      <a:spLocks/>
                    </p:cNvSpPr>
                    <p:nvPr/>
                  </p:nvSpPr>
                  <p:spPr bwMode="auto">
                    <a:xfrm>
                      <a:off x="774" y="357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5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5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6" name="Freeform 311"/>
                    <p:cNvSpPr>
                      <a:spLocks/>
                    </p:cNvSpPr>
                    <p:nvPr/>
                  </p:nvSpPr>
                  <p:spPr bwMode="auto">
                    <a:xfrm>
                      <a:off x="778" y="3573"/>
                      <a:ext cx="38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7" name="Freeform 312"/>
                    <p:cNvSpPr>
                      <a:spLocks/>
                    </p:cNvSpPr>
                    <p:nvPr/>
                  </p:nvSpPr>
                  <p:spPr bwMode="auto">
                    <a:xfrm>
                      <a:off x="782" y="358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3" name="Group 313"/>
                  <p:cNvGrpSpPr>
                    <a:grpSpLocks/>
                  </p:cNvGrpSpPr>
                  <p:nvPr/>
                </p:nvGrpSpPr>
                <p:grpSpPr bwMode="auto">
                  <a:xfrm>
                    <a:off x="787" y="3585"/>
                    <a:ext cx="49" cy="23"/>
                    <a:chOff x="787" y="3585"/>
                    <a:chExt cx="49" cy="23"/>
                  </a:xfrm>
                </p:grpSpPr>
                <p:sp>
                  <p:nvSpPr>
                    <p:cNvPr id="1442" name="Freeform 314"/>
                    <p:cNvSpPr>
                      <a:spLocks/>
                    </p:cNvSpPr>
                    <p:nvPr/>
                  </p:nvSpPr>
                  <p:spPr bwMode="auto">
                    <a:xfrm>
                      <a:off x="787" y="3585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6 h 68"/>
                        <a:gd name="T4" fmla="*/ 9 w 24"/>
                        <a:gd name="T5" fmla="*/ 0 h 68"/>
                        <a:gd name="T6" fmla="*/ 24 w 24"/>
                        <a:gd name="T7" fmla="*/ 31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3" name="Freeform 315"/>
                    <p:cNvSpPr>
                      <a:spLocks/>
                    </p:cNvSpPr>
                    <p:nvPr/>
                  </p:nvSpPr>
                  <p:spPr bwMode="auto">
                    <a:xfrm>
                      <a:off x="792" y="3586"/>
                      <a:ext cx="36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2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1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4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795" y="3596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0 h 36"/>
                        <a:gd name="T4" fmla="*/ 6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4" name="Group 31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99" cy="73"/>
                    <a:chOff x="799" y="3600"/>
                    <a:chExt cx="99" cy="73"/>
                  </a:xfrm>
                </p:grpSpPr>
                <p:grpSp>
                  <p:nvGrpSpPr>
                    <p:cNvPr id="1422" name="Group 3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9" y="3600"/>
                      <a:ext cx="48" cy="23"/>
                      <a:chOff x="799" y="3600"/>
                      <a:chExt cx="48" cy="23"/>
                    </a:xfrm>
                  </p:grpSpPr>
                  <p:sp>
                    <p:nvSpPr>
                      <p:cNvPr id="1439" name="Freeform 3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99" y="3600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4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4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0" name="Freeform 3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3" y="3600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1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1" name="Freeform 3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7" y="361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2 h 38"/>
                          <a:gd name="T4" fmla="*/ 7 w 82"/>
                          <a:gd name="T5" fmla="*/ 8 h 38"/>
                          <a:gd name="T6" fmla="*/ 12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2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3" name="Group 3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1" y="3612"/>
                      <a:ext cx="48" cy="23"/>
                      <a:chOff x="811" y="3612"/>
                      <a:chExt cx="48" cy="23"/>
                    </a:xfrm>
                  </p:grpSpPr>
                  <p:sp>
                    <p:nvSpPr>
                      <p:cNvPr id="1436" name="Freeform 3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1" y="3612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8 h 69"/>
                          <a:gd name="T4" fmla="*/ 11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8"/>
                            </a:lnTo>
                            <a:lnTo>
                              <a:pt x="11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7" name="Freeform 3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5" y="3613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2"/>
                          <a:gd name="T2" fmla="*/ 52 w 75"/>
                          <a:gd name="T3" fmla="*/ 0 h 32"/>
                          <a:gd name="T4" fmla="*/ 53 w 75"/>
                          <a:gd name="T5" fmla="*/ 3 h 32"/>
                          <a:gd name="T6" fmla="*/ 57 w 75"/>
                          <a:gd name="T7" fmla="*/ 15 h 32"/>
                          <a:gd name="T8" fmla="*/ 75 w 75"/>
                          <a:gd name="T9" fmla="*/ 32 h 32"/>
                          <a:gd name="T10" fmla="*/ 19 w 75"/>
                          <a:gd name="T11" fmla="*/ 32 h 32"/>
                          <a:gd name="T12" fmla="*/ 10 w 75"/>
                          <a:gd name="T13" fmla="*/ 22 h 32"/>
                          <a:gd name="T14" fmla="*/ 0 w 75"/>
                          <a:gd name="T15" fmla="*/ 7 h 32"/>
                          <a:gd name="T16" fmla="*/ 3 w 75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2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3"/>
                            </a:lnTo>
                            <a:lnTo>
                              <a:pt x="57" y="15"/>
                            </a:lnTo>
                            <a:lnTo>
                              <a:pt x="75" y="32"/>
                            </a:lnTo>
                            <a:lnTo>
                              <a:pt x="19" y="32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8" name="Freeform 3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9" y="3623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1 h 36"/>
                          <a:gd name="T4" fmla="*/ 7 w 82"/>
                          <a:gd name="T5" fmla="*/ 8 h 36"/>
                          <a:gd name="T6" fmla="*/ 12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4" name="Group 3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23" y="3625"/>
                      <a:ext cx="49" cy="23"/>
                      <a:chOff x="823" y="3625"/>
                      <a:chExt cx="49" cy="23"/>
                    </a:xfrm>
                  </p:grpSpPr>
                  <p:sp>
                    <p:nvSpPr>
                      <p:cNvPr id="1433" name="Freeform 3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3" y="3625"/>
                        <a:ext cx="13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0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0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4" name="Freeform 3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8" y="3626"/>
                        <a:ext cx="37" cy="9"/>
                      </a:xfrm>
                      <a:custGeom>
                        <a:avLst/>
                        <a:gdLst>
                          <a:gd name="T0" fmla="*/ 1 w 73"/>
                          <a:gd name="T1" fmla="*/ 0 h 29"/>
                          <a:gd name="T2" fmla="*/ 50 w 73"/>
                          <a:gd name="T3" fmla="*/ 0 h 29"/>
                          <a:gd name="T4" fmla="*/ 51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6 h 29"/>
                          <a:gd name="T16" fmla="*/ 1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5" name="Freeform 3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2" y="3636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5" name="Group 3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638"/>
                      <a:ext cx="50" cy="22"/>
                      <a:chOff x="836" y="3638"/>
                      <a:chExt cx="50" cy="22"/>
                    </a:xfrm>
                  </p:grpSpPr>
                  <p:sp>
                    <p:nvSpPr>
                      <p:cNvPr id="1430" name="Freeform 3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" y="3638"/>
                        <a:ext cx="12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2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2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1" name="Freeform 3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2" y="3638"/>
                        <a:ext cx="36" cy="10"/>
                      </a:xfrm>
                      <a:custGeom>
                        <a:avLst/>
                        <a:gdLst>
                          <a:gd name="T0" fmla="*/ 1 w 72"/>
                          <a:gd name="T1" fmla="*/ 0 h 30"/>
                          <a:gd name="T2" fmla="*/ 49 w 72"/>
                          <a:gd name="T3" fmla="*/ 0 h 30"/>
                          <a:gd name="T4" fmla="*/ 51 w 72"/>
                          <a:gd name="T5" fmla="*/ 3 h 30"/>
                          <a:gd name="T6" fmla="*/ 55 w 72"/>
                          <a:gd name="T7" fmla="*/ 12 h 30"/>
                          <a:gd name="T8" fmla="*/ 72 w 72"/>
                          <a:gd name="T9" fmla="*/ 30 h 30"/>
                          <a:gd name="T10" fmla="*/ 17 w 72"/>
                          <a:gd name="T11" fmla="*/ 30 h 30"/>
                          <a:gd name="T12" fmla="*/ 8 w 72"/>
                          <a:gd name="T13" fmla="*/ 21 h 30"/>
                          <a:gd name="T14" fmla="*/ 0 w 72"/>
                          <a:gd name="T15" fmla="*/ 5 h 30"/>
                          <a:gd name="T16" fmla="*/ 1 w 72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30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3"/>
                            </a:lnTo>
                            <a:lnTo>
                              <a:pt x="55" y="12"/>
                            </a:lnTo>
                            <a:lnTo>
                              <a:pt x="72" y="30"/>
                            </a:lnTo>
                            <a:lnTo>
                              <a:pt x="17" y="30"/>
                            </a:lnTo>
                            <a:lnTo>
                              <a:pt x="8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2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4" y="3648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19 h 36"/>
                          <a:gd name="T4" fmla="*/ 7 w 83"/>
                          <a:gd name="T5" fmla="*/ 8 h 36"/>
                          <a:gd name="T6" fmla="*/ 11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7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6" name="Group 3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9" y="3651"/>
                      <a:ext cx="49" cy="22"/>
                      <a:chOff x="849" y="3651"/>
                      <a:chExt cx="49" cy="22"/>
                    </a:xfrm>
                  </p:grpSpPr>
                  <p:sp>
                    <p:nvSpPr>
                      <p:cNvPr id="1427" name="Freeform 3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9" y="3651"/>
                        <a:ext cx="12" cy="22"/>
                      </a:xfrm>
                      <a:custGeom>
                        <a:avLst/>
                        <a:gdLst>
                          <a:gd name="T0" fmla="*/ 15 w 25"/>
                          <a:gd name="T1" fmla="*/ 67 h 67"/>
                          <a:gd name="T2" fmla="*/ 0 w 25"/>
                          <a:gd name="T3" fmla="*/ 26 h 67"/>
                          <a:gd name="T4" fmla="*/ 10 w 25"/>
                          <a:gd name="T5" fmla="*/ 0 h 67"/>
                          <a:gd name="T6" fmla="*/ 25 w 25"/>
                          <a:gd name="T7" fmla="*/ 30 h 67"/>
                          <a:gd name="T8" fmla="*/ 15 w 25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7">
                            <a:moveTo>
                              <a:pt x="15" y="67"/>
                            </a:moveTo>
                            <a:lnTo>
                              <a:pt x="0" y="26"/>
                            </a:lnTo>
                            <a:lnTo>
                              <a:pt x="10" y="0"/>
                            </a:lnTo>
                            <a:lnTo>
                              <a:pt x="25" y="30"/>
                            </a:lnTo>
                            <a:lnTo>
                              <a:pt x="15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8" name="Freeform 3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4" y="3651"/>
                        <a:ext cx="37" cy="10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49 w 74"/>
                          <a:gd name="T3" fmla="*/ 0 h 29"/>
                          <a:gd name="T4" fmla="*/ 50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5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9" name="Freeform 3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7" y="3662"/>
                        <a:ext cx="41" cy="11"/>
                      </a:xfrm>
                      <a:custGeom>
                        <a:avLst/>
                        <a:gdLst>
                          <a:gd name="T0" fmla="*/ 0 w 81"/>
                          <a:gd name="T1" fmla="*/ 35 h 35"/>
                          <a:gd name="T2" fmla="*/ 1 w 81"/>
                          <a:gd name="T3" fmla="*/ 19 h 35"/>
                          <a:gd name="T4" fmla="*/ 5 w 81"/>
                          <a:gd name="T5" fmla="*/ 7 h 35"/>
                          <a:gd name="T6" fmla="*/ 10 w 81"/>
                          <a:gd name="T7" fmla="*/ 0 h 35"/>
                          <a:gd name="T8" fmla="*/ 67 w 81"/>
                          <a:gd name="T9" fmla="*/ 0 h 35"/>
                          <a:gd name="T10" fmla="*/ 81 w 81"/>
                          <a:gd name="T11" fmla="*/ 35 h 35"/>
                          <a:gd name="T12" fmla="*/ 0 w 81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5">
                            <a:moveTo>
                              <a:pt x="0" y="35"/>
                            </a:moveTo>
                            <a:lnTo>
                              <a:pt x="1" y="19"/>
                            </a:lnTo>
                            <a:lnTo>
                              <a:pt x="5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1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65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99" cy="74"/>
                    <a:chOff x="861" y="3665"/>
                    <a:chExt cx="99" cy="74"/>
                  </a:xfrm>
                </p:grpSpPr>
                <p:grpSp>
                  <p:nvGrpSpPr>
                    <p:cNvPr id="1402" name="Group 3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1" y="3665"/>
                      <a:ext cx="50" cy="23"/>
                      <a:chOff x="861" y="3665"/>
                      <a:chExt cx="50" cy="23"/>
                    </a:xfrm>
                  </p:grpSpPr>
                  <p:sp>
                    <p:nvSpPr>
                      <p:cNvPr id="1419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1" y="366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11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0" name="Freeform 3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5" y="3666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1"/>
                          <a:gd name="T2" fmla="*/ 52 w 75"/>
                          <a:gd name="T3" fmla="*/ 0 h 31"/>
                          <a:gd name="T4" fmla="*/ 53 w 75"/>
                          <a:gd name="T5" fmla="*/ 4 h 31"/>
                          <a:gd name="T6" fmla="*/ 57 w 75"/>
                          <a:gd name="T7" fmla="*/ 13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1 w 75"/>
                          <a:gd name="T13" fmla="*/ 22 h 31"/>
                          <a:gd name="T14" fmla="*/ 0 w 75"/>
                          <a:gd name="T15" fmla="*/ 7 h 31"/>
                          <a:gd name="T16" fmla="*/ 3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4"/>
                            </a:lnTo>
                            <a:lnTo>
                              <a:pt x="57" y="13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1" y="22"/>
                            </a:lnTo>
                            <a:lnTo>
                              <a:pt x="0" y="7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1" name="Freeform 3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9" y="367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20 h 36"/>
                          <a:gd name="T4" fmla="*/ 7 w 83"/>
                          <a:gd name="T5" fmla="*/ 7 h 36"/>
                          <a:gd name="T6" fmla="*/ 11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3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3" y="3678"/>
                      <a:ext cx="49" cy="23"/>
                      <a:chOff x="873" y="3678"/>
                      <a:chExt cx="49" cy="23"/>
                    </a:xfrm>
                  </p:grpSpPr>
                  <p:sp>
                    <p:nvSpPr>
                      <p:cNvPr id="1416" name="Freeform 3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3" y="3678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3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7" name="Freeform 3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8" y="3678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0"/>
                          <a:gd name="T2" fmla="*/ 50 w 75"/>
                          <a:gd name="T3" fmla="*/ 0 h 30"/>
                          <a:gd name="T4" fmla="*/ 52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1 w 75"/>
                          <a:gd name="T13" fmla="*/ 20 h 30"/>
                          <a:gd name="T14" fmla="*/ 0 w 75"/>
                          <a:gd name="T15" fmla="*/ 6 h 30"/>
                          <a:gd name="T16" fmla="*/ 2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8" name="Freeform 3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0" y="3688"/>
                        <a:ext cx="42" cy="13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4 w 82"/>
                          <a:gd name="T3" fmla="*/ 21 h 38"/>
                          <a:gd name="T4" fmla="*/ 8 w 82"/>
                          <a:gd name="T5" fmla="*/ 8 h 38"/>
                          <a:gd name="T6" fmla="*/ 13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4" y="21"/>
                            </a:lnTo>
                            <a:lnTo>
                              <a:pt x="8" y="8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4" name="Group 3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6" y="3690"/>
                      <a:ext cx="49" cy="23"/>
                      <a:chOff x="886" y="3690"/>
                      <a:chExt cx="49" cy="23"/>
                    </a:xfrm>
                  </p:grpSpPr>
                  <p:sp>
                    <p:nvSpPr>
                      <p:cNvPr id="1413" name="Freeform 3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6" y="3690"/>
                        <a:ext cx="12" cy="23"/>
                      </a:xfrm>
                      <a:custGeom>
                        <a:avLst/>
                        <a:gdLst>
                          <a:gd name="T0" fmla="*/ 14 w 24"/>
                          <a:gd name="T1" fmla="*/ 70 h 70"/>
                          <a:gd name="T2" fmla="*/ 0 w 24"/>
                          <a:gd name="T3" fmla="*/ 29 h 70"/>
                          <a:gd name="T4" fmla="*/ 10 w 24"/>
                          <a:gd name="T5" fmla="*/ 0 h 70"/>
                          <a:gd name="T6" fmla="*/ 24 w 24"/>
                          <a:gd name="T7" fmla="*/ 33 h 70"/>
                          <a:gd name="T8" fmla="*/ 14 w 24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70">
                            <a:moveTo>
                              <a:pt x="14" y="70"/>
                            </a:moveTo>
                            <a:lnTo>
                              <a:pt x="0" y="29"/>
                            </a:lnTo>
                            <a:lnTo>
                              <a:pt x="10" y="0"/>
                            </a:lnTo>
                            <a:lnTo>
                              <a:pt x="24" y="33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4" name="Freeform 3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91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1"/>
                          <a:gd name="T2" fmla="*/ 52 w 75"/>
                          <a:gd name="T3" fmla="*/ 0 h 31"/>
                          <a:gd name="T4" fmla="*/ 53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6 h 31"/>
                          <a:gd name="T16" fmla="*/ 3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0" y="22"/>
                            </a:lnTo>
                            <a:lnTo>
                              <a:pt x="0" y="6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5" name="Freeform 3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3" y="3701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8 w 83"/>
                          <a:gd name="T5" fmla="*/ 7 h 36"/>
                          <a:gd name="T6" fmla="*/ 12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8" y="7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5" name="Group 3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9" y="3703"/>
                      <a:ext cx="48" cy="23"/>
                      <a:chOff x="899" y="3703"/>
                      <a:chExt cx="48" cy="23"/>
                    </a:xfrm>
                  </p:grpSpPr>
                  <p:sp>
                    <p:nvSpPr>
                      <p:cNvPr id="1410" name="Freeform 3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703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1" name="Freeform 3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3" y="3703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0"/>
                          <a:gd name="T2" fmla="*/ 50 w 75"/>
                          <a:gd name="T3" fmla="*/ 0 h 30"/>
                          <a:gd name="T4" fmla="*/ 51 w 75"/>
                          <a:gd name="T5" fmla="*/ 3 h 30"/>
                          <a:gd name="T6" fmla="*/ 56 w 75"/>
                          <a:gd name="T7" fmla="*/ 12 h 30"/>
                          <a:gd name="T8" fmla="*/ 75 w 75"/>
                          <a:gd name="T9" fmla="*/ 30 h 30"/>
                          <a:gd name="T10" fmla="*/ 18 w 75"/>
                          <a:gd name="T11" fmla="*/ 30 h 30"/>
                          <a:gd name="T12" fmla="*/ 9 w 75"/>
                          <a:gd name="T13" fmla="*/ 21 h 30"/>
                          <a:gd name="T14" fmla="*/ 0 w 75"/>
                          <a:gd name="T15" fmla="*/ 7 h 30"/>
                          <a:gd name="T16" fmla="*/ 1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5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2" name="Freeform 3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714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5 w 82"/>
                          <a:gd name="T5" fmla="*/ 8 h 36"/>
                          <a:gd name="T6" fmla="*/ 12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5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6" name="Group 3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2" y="3716"/>
                      <a:ext cx="48" cy="23"/>
                      <a:chOff x="912" y="3716"/>
                      <a:chExt cx="48" cy="23"/>
                    </a:xfrm>
                  </p:grpSpPr>
                  <p:sp>
                    <p:nvSpPr>
                      <p:cNvPr id="1407" name="Freeform 3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2" y="3716"/>
                        <a:ext cx="11" cy="23"/>
                      </a:xfrm>
                      <a:custGeom>
                        <a:avLst/>
                        <a:gdLst>
                          <a:gd name="T0" fmla="*/ 13 w 22"/>
                          <a:gd name="T1" fmla="*/ 68 h 68"/>
                          <a:gd name="T2" fmla="*/ 0 w 22"/>
                          <a:gd name="T3" fmla="*/ 27 h 68"/>
                          <a:gd name="T4" fmla="*/ 9 w 22"/>
                          <a:gd name="T5" fmla="*/ 0 h 68"/>
                          <a:gd name="T6" fmla="*/ 22 w 22"/>
                          <a:gd name="T7" fmla="*/ 30 h 68"/>
                          <a:gd name="T8" fmla="*/ 13 w 22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2" y="30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08" name="Freeform 3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6" y="3717"/>
                        <a:ext cx="37" cy="9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50 w 74"/>
                          <a:gd name="T3" fmla="*/ 0 h 29"/>
                          <a:gd name="T4" fmla="*/ 51 w 74"/>
                          <a:gd name="T5" fmla="*/ 3 h 29"/>
                          <a:gd name="T6" fmla="*/ 55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8 w 74"/>
                          <a:gd name="T13" fmla="*/ 20 h 29"/>
                          <a:gd name="T14" fmla="*/ 0 w 74"/>
                          <a:gd name="T15" fmla="*/ 6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5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8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09" name="Freeform 3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727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7 w 83"/>
                          <a:gd name="T5" fmla="*/ 7 h 36"/>
                          <a:gd name="T6" fmla="*/ 11 w 83"/>
                          <a:gd name="T7" fmla="*/ 0 h 36"/>
                          <a:gd name="T8" fmla="*/ 69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9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66" name="Group 359"/>
                  <p:cNvGrpSpPr>
                    <a:grpSpLocks/>
                  </p:cNvGrpSpPr>
                  <p:nvPr/>
                </p:nvGrpSpPr>
                <p:grpSpPr bwMode="auto">
                  <a:xfrm>
                    <a:off x="922" y="3727"/>
                    <a:ext cx="49" cy="23"/>
                    <a:chOff x="922" y="3727"/>
                    <a:chExt cx="49" cy="23"/>
                  </a:xfrm>
                </p:grpSpPr>
                <p:sp>
                  <p:nvSpPr>
                    <p:cNvPr id="1399" name="Freeform 360"/>
                    <p:cNvSpPr>
                      <a:spLocks/>
                    </p:cNvSpPr>
                    <p:nvPr/>
                  </p:nvSpPr>
                  <p:spPr bwMode="auto">
                    <a:xfrm>
                      <a:off x="922" y="3727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9 h 69"/>
                        <a:gd name="T2" fmla="*/ 0 w 24"/>
                        <a:gd name="T3" fmla="*/ 27 h 69"/>
                        <a:gd name="T4" fmla="*/ 11 w 24"/>
                        <a:gd name="T5" fmla="*/ 0 h 69"/>
                        <a:gd name="T6" fmla="*/ 24 w 24"/>
                        <a:gd name="T7" fmla="*/ 32 h 69"/>
                        <a:gd name="T8" fmla="*/ 15 w 24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00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27" y="372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1"/>
                        <a:gd name="T2" fmla="*/ 49 w 72"/>
                        <a:gd name="T3" fmla="*/ 0 h 31"/>
                        <a:gd name="T4" fmla="*/ 50 w 72"/>
                        <a:gd name="T5" fmla="*/ 4 h 31"/>
                        <a:gd name="T6" fmla="*/ 56 w 72"/>
                        <a:gd name="T7" fmla="*/ 13 h 31"/>
                        <a:gd name="T8" fmla="*/ 72 w 72"/>
                        <a:gd name="T9" fmla="*/ 31 h 31"/>
                        <a:gd name="T10" fmla="*/ 18 w 72"/>
                        <a:gd name="T11" fmla="*/ 31 h 31"/>
                        <a:gd name="T12" fmla="*/ 9 w 72"/>
                        <a:gd name="T13" fmla="*/ 22 h 31"/>
                        <a:gd name="T14" fmla="*/ 0 w 72"/>
                        <a:gd name="T15" fmla="*/ 7 h 31"/>
                        <a:gd name="T16" fmla="*/ 1 w 72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4"/>
                          </a:lnTo>
                          <a:lnTo>
                            <a:pt x="56" y="13"/>
                          </a:lnTo>
                          <a:lnTo>
                            <a:pt x="72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01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30" y="373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95" y="3526"/>
                    <a:ext cx="44" cy="23"/>
                    <a:chOff x="895" y="3526"/>
                    <a:chExt cx="44" cy="23"/>
                  </a:xfrm>
                </p:grpSpPr>
                <p:sp>
                  <p:nvSpPr>
                    <p:cNvPr id="1396" name="Freeform 364"/>
                    <p:cNvSpPr>
                      <a:spLocks/>
                    </p:cNvSpPr>
                    <p:nvPr/>
                  </p:nvSpPr>
                  <p:spPr bwMode="auto">
                    <a:xfrm>
                      <a:off x="895" y="3526"/>
                      <a:ext cx="19" cy="23"/>
                    </a:xfrm>
                    <a:custGeom>
                      <a:avLst/>
                      <a:gdLst>
                        <a:gd name="T0" fmla="*/ 22 w 38"/>
                        <a:gd name="T1" fmla="*/ 69 h 69"/>
                        <a:gd name="T2" fmla="*/ 0 w 38"/>
                        <a:gd name="T3" fmla="*/ 34 h 69"/>
                        <a:gd name="T4" fmla="*/ 11 w 38"/>
                        <a:gd name="T5" fmla="*/ 0 h 69"/>
                        <a:gd name="T6" fmla="*/ 38 w 38"/>
                        <a:gd name="T7" fmla="*/ 34 h 69"/>
                        <a:gd name="T8" fmla="*/ 22 w 38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9">
                          <a:moveTo>
                            <a:pt x="22" y="69"/>
                          </a:moveTo>
                          <a:lnTo>
                            <a:pt x="0" y="34"/>
                          </a:lnTo>
                          <a:lnTo>
                            <a:pt x="11" y="0"/>
                          </a:lnTo>
                          <a:lnTo>
                            <a:pt x="38" y="34"/>
                          </a:lnTo>
                          <a:lnTo>
                            <a:pt x="22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7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01" y="3526"/>
                      <a:ext cx="33" cy="12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40 w 64"/>
                        <a:gd name="T3" fmla="*/ 0 h 35"/>
                        <a:gd name="T4" fmla="*/ 64 w 64"/>
                        <a:gd name="T5" fmla="*/ 35 h 35"/>
                        <a:gd name="T6" fmla="*/ 23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5"/>
                          </a:lnTo>
                          <a:lnTo>
                            <a:pt x="23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8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07" y="3538"/>
                      <a:ext cx="32" cy="11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3 w 65"/>
                        <a:gd name="T3" fmla="*/ 0 h 31"/>
                        <a:gd name="T4" fmla="*/ 54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3" y="0"/>
                          </a:lnTo>
                          <a:lnTo>
                            <a:pt x="54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8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907" y="3540"/>
                    <a:ext cx="45" cy="22"/>
                    <a:chOff x="907" y="3540"/>
                    <a:chExt cx="45" cy="22"/>
                  </a:xfrm>
                </p:grpSpPr>
                <p:sp>
                  <p:nvSpPr>
                    <p:cNvPr id="1393" name="Freeform 368"/>
                    <p:cNvSpPr>
                      <a:spLocks/>
                    </p:cNvSpPr>
                    <p:nvPr/>
                  </p:nvSpPr>
                  <p:spPr bwMode="auto">
                    <a:xfrm>
                      <a:off x="907" y="3540"/>
                      <a:ext cx="20" cy="22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4 h 68"/>
                        <a:gd name="T4" fmla="*/ 11 w 39"/>
                        <a:gd name="T5" fmla="*/ 0 h 68"/>
                        <a:gd name="T6" fmla="*/ 39 w 39"/>
                        <a:gd name="T7" fmla="*/ 34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4"/>
                          </a:lnTo>
                          <a:lnTo>
                            <a:pt x="11" y="0"/>
                          </a:lnTo>
                          <a:lnTo>
                            <a:pt x="39" y="34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4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14" y="354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40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5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19" y="3552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9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920" y="3553"/>
                    <a:ext cx="45" cy="23"/>
                    <a:chOff x="920" y="3553"/>
                    <a:chExt cx="45" cy="23"/>
                  </a:xfrm>
                </p:grpSpPr>
                <p:sp>
                  <p:nvSpPr>
                    <p:cNvPr id="1390" name="Freeform 372"/>
                    <p:cNvSpPr>
                      <a:spLocks/>
                    </p:cNvSpPr>
                    <p:nvPr/>
                  </p:nvSpPr>
                  <p:spPr bwMode="auto">
                    <a:xfrm>
                      <a:off x="920" y="3553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68 h 68"/>
                        <a:gd name="T2" fmla="*/ 0 w 41"/>
                        <a:gd name="T3" fmla="*/ 32 h 68"/>
                        <a:gd name="T4" fmla="*/ 14 w 41"/>
                        <a:gd name="T5" fmla="*/ 0 h 68"/>
                        <a:gd name="T6" fmla="*/ 41 w 41"/>
                        <a:gd name="T7" fmla="*/ 32 h 68"/>
                        <a:gd name="T8" fmla="*/ 24 w 41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68">
                          <a:moveTo>
                            <a:pt x="24" y="68"/>
                          </a:moveTo>
                          <a:lnTo>
                            <a:pt x="0" y="32"/>
                          </a:lnTo>
                          <a:lnTo>
                            <a:pt x="14" y="0"/>
                          </a:lnTo>
                          <a:lnTo>
                            <a:pt x="41" y="32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27" y="3554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39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32" y="3566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3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0" name="Group 375"/>
                  <p:cNvGrpSpPr>
                    <a:grpSpLocks/>
                  </p:cNvGrpSpPr>
                  <p:nvPr/>
                </p:nvGrpSpPr>
                <p:grpSpPr bwMode="auto">
                  <a:xfrm>
                    <a:off x="934" y="3566"/>
                    <a:ext cx="44" cy="23"/>
                    <a:chOff x="934" y="3566"/>
                    <a:chExt cx="44" cy="23"/>
                  </a:xfrm>
                </p:grpSpPr>
                <p:sp>
                  <p:nvSpPr>
                    <p:cNvPr id="1387" name="Freeform 376"/>
                    <p:cNvSpPr>
                      <a:spLocks/>
                    </p:cNvSpPr>
                    <p:nvPr/>
                  </p:nvSpPr>
                  <p:spPr bwMode="auto">
                    <a:xfrm>
                      <a:off x="934" y="3566"/>
                      <a:ext cx="19" cy="23"/>
                    </a:xfrm>
                    <a:custGeom>
                      <a:avLst/>
                      <a:gdLst>
                        <a:gd name="T0" fmla="*/ 22 w 40"/>
                        <a:gd name="T1" fmla="*/ 68 h 68"/>
                        <a:gd name="T2" fmla="*/ 0 w 40"/>
                        <a:gd name="T3" fmla="*/ 33 h 68"/>
                        <a:gd name="T4" fmla="*/ 12 w 40"/>
                        <a:gd name="T5" fmla="*/ 0 h 68"/>
                        <a:gd name="T6" fmla="*/ 40 w 40"/>
                        <a:gd name="T7" fmla="*/ 33 h 68"/>
                        <a:gd name="T8" fmla="*/ 22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88" name="Freeform 377"/>
                    <p:cNvSpPr>
                      <a:spLocks/>
                    </p:cNvSpPr>
                    <p:nvPr/>
                  </p:nvSpPr>
                  <p:spPr bwMode="auto">
                    <a:xfrm>
                      <a:off x="940" y="3567"/>
                      <a:ext cx="32" cy="11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1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89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945" y="3579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8 h 28"/>
                        <a:gd name="T2" fmla="*/ 13 w 65"/>
                        <a:gd name="T3" fmla="*/ 0 h 28"/>
                        <a:gd name="T4" fmla="*/ 54 w 65"/>
                        <a:gd name="T5" fmla="*/ 0 h 28"/>
                        <a:gd name="T6" fmla="*/ 65 w 65"/>
                        <a:gd name="T7" fmla="*/ 28 h 28"/>
                        <a:gd name="T8" fmla="*/ 0 w 65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4" y="0"/>
                          </a:lnTo>
                          <a:lnTo>
                            <a:pt x="65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1" name="Group 37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83" cy="63"/>
                    <a:chOff x="949" y="3579"/>
                    <a:chExt cx="83" cy="63"/>
                  </a:xfrm>
                </p:grpSpPr>
                <p:grpSp>
                  <p:nvGrpSpPr>
                    <p:cNvPr id="1371" name="Group 3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9" y="3579"/>
                      <a:ext cx="44" cy="23"/>
                      <a:chOff x="949" y="3579"/>
                      <a:chExt cx="44" cy="23"/>
                    </a:xfrm>
                  </p:grpSpPr>
                  <p:sp>
                    <p:nvSpPr>
                      <p:cNvPr id="1384" name="Freeform 3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9" y="3579"/>
                        <a:ext cx="19" cy="23"/>
                      </a:xfrm>
                      <a:custGeom>
                        <a:avLst/>
                        <a:gdLst>
                          <a:gd name="T0" fmla="*/ 21 w 38"/>
                          <a:gd name="T1" fmla="*/ 68 h 68"/>
                          <a:gd name="T2" fmla="*/ 0 w 38"/>
                          <a:gd name="T3" fmla="*/ 32 h 68"/>
                          <a:gd name="T4" fmla="*/ 11 w 38"/>
                          <a:gd name="T5" fmla="*/ 0 h 68"/>
                          <a:gd name="T6" fmla="*/ 38 w 38"/>
                          <a:gd name="T7" fmla="*/ 32 h 68"/>
                          <a:gd name="T8" fmla="*/ 21 w 38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8" h="68">
                            <a:moveTo>
                              <a:pt x="21" y="68"/>
                            </a:moveTo>
                            <a:lnTo>
                              <a:pt x="0" y="32"/>
                            </a:lnTo>
                            <a:lnTo>
                              <a:pt x="11" y="0"/>
                            </a:lnTo>
                            <a:lnTo>
                              <a:pt x="38" y="32"/>
                            </a:lnTo>
                            <a:lnTo>
                              <a:pt x="21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5" name="Freeform 3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" y="3579"/>
                        <a:ext cx="32" cy="11"/>
                      </a:xfrm>
                      <a:custGeom>
                        <a:avLst/>
                        <a:gdLst>
                          <a:gd name="T0" fmla="*/ 0 w 66"/>
                          <a:gd name="T1" fmla="*/ 0 h 32"/>
                          <a:gd name="T2" fmla="*/ 42 w 66"/>
                          <a:gd name="T3" fmla="*/ 0 h 32"/>
                          <a:gd name="T4" fmla="*/ 66 w 66"/>
                          <a:gd name="T5" fmla="*/ 32 h 32"/>
                          <a:gd name="T6" fmla="*/ 25 w 66"/>
                          <a:gd name="T7" fmla="*/ 32 h 32"/>
                          <a:gd name="T8" fmla="*/ 0 w 66"/>
                          <a:gd name="T9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2">
                            <a:moveTo>
                              <a:pt x="0" y="0"/>
                            </a:moveTo>
                            <a:lnTo>
                              <a:pt x="42" y="0"/>
                            </a:lnTo>
                            <a:lnTo>
                              <a:pt x="66" y="32"/>
                            </a:lnTo>
                            <a:lnTo>
                              <a:pt x="25" y="3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6" name="Freeform 3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0" y="3591"/>
                        <a:ext cx="33" cy="10"/>
                      </a:xfrm>
                      <a:custGeom>
                        <a:avLst/>
                        <a:gdLst>
                          <a:gd name="T0" fmla="*/ 0 w 65"/>
                          <a:gd name="T1" fmla="*/ 31 h 31"/>
                          <a:gd name="T2" fmla="*/ 14 w 65"/>
                          <a:gd name="T3" fmla="*/ 0 h 31"/>
                          <a:gd name="T4" fmla="*/ 55 w 65"/>
                          <a:gd name="T5" fmla="*/ 0 h 31"/>
                          <a:gd name="T6" fmla="*/ 65 w 65"/>
                          <a:gd name="T7" fmla="*/ 31 h 31"/>
                          <a:gd name="T8" fmla="*/ 0 w 65"/>
                          <a:gd name="T9" fmla="*/ 31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1">
                            <a:moveTo>
                              <a:pt x="0" y="31"/>
                            </a:moveTo>
                            <a:lnTo>
                              <a:pt x="14" y="0"/>
                            </a:lnTo>
                            <a:lnTo>
                              <a:pt x="55" y="0"/>
                            </a:lnTo>
                            <a:lnTo>
                              <a:pt x="65" y="31"/>
                            </a:lnTo>
                            <a:lnTo>
                              <a:pt x="0" y="31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2" name="Group 3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1" y="3592"/>
                      <a:ext cx="45" cy="23"/>
                      <a:chOff x="961" y="3592"/>
                      <a:chExt cx="45" cy="23"/>
                    </a:xfrm>
                  </p:grpSpPr>
                  <p:sp>
                    <p:nvSpPr>
                      <p:cNvPr id="1381" name="Freeform 3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592"/>
                        <a:ext cx="20" cy="23"/>
                      </a:xfrm>
                      <a:custGeom>
                        <a:avLst/>
                        <a:gdLst>
                          <a:gd name="T0" fmla="*/ 23 w 40"/>
                          <a:gd name="T1" fmla="*/ 69 h 69"/>
                          <a:gd name="T2" fmla="*/ 0 w 40"/>
                          <a:gd name="T3" fmla="*/ 33 h 69"/>
                          <a:gd name="T4" fmla="*/ 12 w 40"/>
                          <a:gd name="T5" fmla="*/ 0 h 69"/>
                          <a:gd name="T6" fmla="*/ 40 w 40"/>
                          <a:gd name="T7" fmla="*/ 33 h 69"/>
                          <a:gd name="T8" fmla="*/ 23 w 40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9">
                            <a:moveTo>
                              <a:pt x="23" y="69"/>
                            </a:moveTo>
                            <a:lnTo>
                              <a:pt x="0" y="33"/>
                            </a:lnTo>
                            <a:lnTo>
                              <a:pt x="12" y="0"/>
                            </a:lnTo>
                            <a:lnTo>
                              <a:pt x="40" y="33"/>
                            </a:lnTo>
                            <a:lnTo>
                              <a:pt x="23" y="69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2" name="Freeform 3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8" y="3593"/>
                        <a:ext cx="33" cy="11"/>
                      </a:xfrm>
                      <a:custGeom>
                        <a:avLst/>
                        <a:gdLst>
                          <a:gd name="T0" fmla="*/ 0 w 66"/>
                          <a:gd name="T1" fmla="*/ 0 h 35"/>
                          <a:gd name="T2" fmla="*/ 41 w 66"/>
                          <a:gd name="T3" fmla="*/ 0 h 35"/>
                          <a:gd name="T4" fmla="*/ 66 w 66"/>
                          <a:gd name="T5" fmla="*/ 35 h 35"/>
                          <a:gd name="T6" fmla="*/ 24 w 66"/>
                          <a:gd name="T7" fmla="*/ 35 h 35"/>
                          <a:gd name="T8" fmla="*/ 0 w 66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5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6" y="35"/>
                            </a:lnTo>
                            <a:lnTo>
                              <a:pt x="24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3" name="Freeform 3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3" y="3605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30 h 30"/>
                          <a:gd name="T2" fmla="*/ 13 w 66"/>
                          <a:gd name="T3" fmla="*/ 0 h 30"/>
                          <a:gd name="T4" fmla="*/ 55 w 66"/>
                          <a:gd name="T5" fmla="*/ 0 h 30"/>
                          <a:gd name="T6" fmla="*/ 66 w 66"/>
                          <a:gd name="T7" fmla="*/ 30 h 30"/>
                          <a:gd name="T8" fmla="*/ 0 w 66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0">
                            <a:moveTo>
                              <a:pt x="0" y="30"/>
                            </a:moveTo>
                            <a:lnTo>
                              <a:pt x="13" y="0"/>
                            </a:lnTo>
                            <a:lnTo>
                              <a:pt x="55" y="0"/>
                            </a:lnTo>
                            <a:lnTo>
                              <a:pt x="66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3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4" y="3606"/>
                      <a:ext cx="44" cy="23"/>
                      <a:chOff x="974" y="3606"/>
                      <a:chExt cx="44" cy="23"/>
                    </a:xfrm>
                  </p:grpSpPr>
                  <p:sp>
                    <p:nvSpPr>
                      <p:cNvPr id="1378" name="Freeform 3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4" y="3606"/>
                        <a:ext cx="19" cy="23"/>
                      </a:xfrm>
                      <a:custGeom>
                        <a:avLst/>
                        <a:gdLst>
                          <a:gd name="T0" fmla="*/ 24 w 40"/>
                          <a:gd name="T1" fmla="*/ 68 h 68"/>
                          <a:gd name="T2" fmla="*/ 0 w 40"/>
                          <a:gd name="T3" fmla="*/ 35 h 68"/>
                          <a:gd name="T4" fmla="*/ 12 w 40"/>
                          <a:gd name="T5" fmla="*/ 0 h 68"/>
                          <a:gd name="T6" fmla="*/ 40 w 40"/>
                          <a:gd name="T7" fmla="*/ 35 h 68"/>
                          <a:gd name="T8" fmla="*/ 24 w 40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8">
                            <a:moveTo>
                              <a:pt x="24" y="68"/>
                            </a:moveTo>
                            <a:lnTo>
                              <a:pt x="0" y="35"/>
                            </a:lnTo>
                            <a:lnTo>
                              <a:pt x="12" y="0"/>
                            </a:lnTo>
                            <a:lnTo>
                              <a:pt x="40" y="35"/>
                            </a:lnTo>
                            <a:lnTo>
                              <a:pt x="24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9" name="Freeform 3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0" y="3606"/>
                        <a:ext cx="32" cy="12"/>
                      </a:xfrm>
                      <a:custGeom>
                        <a:avLst/>
                        <a:gdLst>
                          <a:gd name="T0" fmla="*/ 0 w 65"/>
                          <a:gd name="T1" fmla="*/ 0 h 35"/>
                          <a:gd name="T2" fmla="*/ 42 w 65"/>
                          <a:gd name="T3" fmla="*/ 0 h 35"/>
                          <a:gd name="T4" fmla="*/ 65 w 65"/>
                          <a:gd name="T5" fmla="*/ 35 h 35"/>
                          <a:gd name="T6" fmla="*/ 25 w 65"/>
                          <a:gd name="T7" fmla="*/ 35 h 35"/>
                          <a:gd name="T8" fmla="*/ 0 w 65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5">
                            <a:moveTo>
                              <a:pt x="0" y="0"/>
                            </a:moveTo>
                            <a:lnTo>
                              <a:pt x="42" y="0"/>
                            </a:lnTo>
                            <a:lnTo>
                              <a:pt x="65" y="35"/>
                            </a:lnTo>
                            <a:lnTo>
                              <a:pt x="25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0" name="Freeform 3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6" y="3619"/>
                        <a:ext cx="32" cy="9"/>
                      </a:xfrm>
                      <a:custGeom>
                        <a:avLst/>
                        <a:gdLst>
                          <a:gd name="T0" fmla="*/ 0 w 65"/>
                          <a:gd name="T1" fmla="*/ 29 h 29"/>
                          <a:gd name="T2" fmla="*/ 12 w 65"/>
                          <a:gd name="T3" fmla="*/ 0 h 29"/>
                          <a:gd name="T4" fmla="*/ 53 w 65"/>
                          <a:gd name="T5" fmla="*/ 0 h 29"/>
                          <a:gd name="T6" fmla="*/ 65 w 65"/>
                          <a:gd name="T7" fmla="*/ 29 h 29"/>
                          <a:gd name="T8" fmla="*/ 0 w 65"/>
                          <a:gd name="T9" fmla="*/ 29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29">
                            <a:moveTo>
                              <a:pt x="0" y="29"/>
                            </a:moveTo>
                            <a:lnTo>
                              <a:pt x="12" y="0"/>
                            </a:lnTo>
                            <a:lnTo>
                              <a:pt x="53" y="0"/>
                            </a:lnTo>
                            <a:lnTo>
                              <a:pt x="65" y="29"/>
                            </a:lnTo>
                            <a:lnTo>
                              <a:pt x="0" y="29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4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7" y="3619"/>
                      <a:ext cx="45" cy="23"/>
                      <a:chOff x="987" y="3619"/>
                      <a:chExt cx="45" cy="23"/>
                    </a:xfrm>
                  </p:grpSpPr>
                  <p:sp>
                    <p:nvSpPr>
                      <p:cNvPr id="1375" name="Freeform 3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7" y="3619"/>
                        <a:ext cx="20" cy="23"/>
                      </a:xfrm>
                      <a:custGeom>
                        <a:avLst/>
                        <a:gdLst>
                          <a:gd name="T0" fmla="*/ 22 w 39"/>
                          <a:gd name="T1" fmla="*/ 68 h 68"/>
                          <a:gd name="T2" fmla="*/ 0 w 39"/>
                          <a:gd name="T3" fmla="*/ 33 h 68"/>
                          <a:gd name="T4" fmla="*/ 12 w 39"/>
                          <a:gd name="T5" fmla="*/ 0 h 68"/>
                          <a:gd name="T6" fmla="*/ 39 w 39"/>
                          <a:gd name="T7" fmla="*/ 33 h 68"/>
                          <a:gd name="T8" fmla="*/ 22 w 39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68">
                            <a:moveTo>
                              <a:pt x="22" y="68"/>
                            </a:moveTo>
                            <a:lnTo>
                              <a:pt x="0" y="33"/>
                            </a:lnTo>
                            <a:lnTo>
                              <a:pt x="12" y="0"/>
                            </a:lnTo>
                            <a:lnTo>
                              <a:pt x="39" y="33"/>
                            </a:lnTo>
                            <a:lnTo>
                              <a:pt x="22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6" name="Freeform 3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4" y="3620"/>
                        <a:ext cx="32" cy="11"/>
                      </a:xfrm>
                      <a:custGeom>
                        <a:avLst/>
                        <a:gdLst>
                          <a:gd name="T0" fmla="*/ 0 w 64"/>
                          <a:gd name="T1" fmla="*/ 0 h 33"/>
                          <a:gd name="T2" fmla="*/ 41 w 64"/>
                          <a:gd name="T3" fmla="*/ 0 h 33"/>
                          <a:gd name="T4" fmla="*/ 64 w 64"/>
                          <a:gd name="T5" fmla="*/ 33 h 33"/>
                          <a:gd name="T6" fmla="*/ 25 w 64"/>
                          <a:gd name="T7" fmla="*/ 33 h 33"/>
                          <a:gd name="T8" fmla="*/ 0 w 64"/>
                          <a:gd name="T9" fmla="*/ 0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4" h="33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4" y="33"/>
                            </a:lnTo>
                            <a:lnTo>
                              <a:pt x="25" y="3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7" name="Freeform 3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9" y="3632"/>
                        <a:ext cx="33" cy="9"/>
                      </a:xfrm>
                      <a:custGeom>
                        <a:avLst/>
                        <a:gdLst>
                          <a:gd name="T0" fmla="*/ 0 w 65"/>
                          <a:gd name="T1" fmla="*/ 29 h 29"/>
                          <a:gd name="T2" fmla="*/ 14 w 65"/>
                          <a:gd name="T3" fmla="*/ 0 h 29"/>
                          <a:gd name="T4" fmla="*/ 53 w 65"/>
                          <a:gd name="T5" fmla="*/ 0 h 29"/>
                          <a:gd name="T6" fmla="*/ 65 w 65"/>
                          <a:gd name="T7" fmla="*/ 29 h 29"/>
                          <a:gd name="T8" fmla="*/ 0 w 65"/>
                          <a:gd name="T9" fmla="*/ 29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29">
                            <a:moveTo>
                              <a:pt x="0" y="29"/>
                            </a:moveTo>
                            <a:lnTo>
                              <a:pt x="14" y="0"/>
                            </a:lnTo>
                            <a:lnTo>
                              <a:pt x="53" y="0"/>
                            </a:lnTo>
                            <a:lnTo>
                              <a:pt x="65" y="29"/>
                            </a:lnTo>
                            <a:lnTo>
                              <a:pt x="0" y="29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72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83" cy="63"/>
                    <a:chOff x="1002" y="3632"/>
                    <a:chExt cx="83" cy="63"/>
                  </a:xfrm>
                </p:grpSpPr>
                <p:grpSp>
                  <p:nvGrpSpPr>
                    <p:cNvPr id="1355" name="Group 3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02" y="3632"/>
                      <a:ext cx="44" cy="22"/>
                      <a:chOff x="1002" y="3632"/>
                      <a:chExt cx="44" cy="22"/>
                    </a:xfrm>
                  </p:grpSpPr>
                  <p:sp>
                    <p:nvSpPr>
                      <p:cNvPr id="1368" name="Freeform 3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2" y="3632"/>
                        <a:ext cx="19" cy="22"/>
                      </a:xfrm>
                      <a:custGeom>
                        <a:avLst/>
                        <a:gdLst>
                          <a:gd name="T0" fmla="*/ 21 w 38"/>
                          <a:gd name="T1" fmla="*/ 68 h 68"/>
                          <a:gd name="T2" fmla="*/ 0 w 38"/>
                          <a:gd name="T3" fmla="*/ 33 h 68"/>
                          <a:gd name="T4" fmla="*/ 10 w 38"/>
                          <a:gd name="T5" fmla="*/ 0 h 68"/>
                          <a:gd name="T6" fmla="*/ 38 w 38"/>
                          <a:gd name="T7" fmla="*/ 33 h 68"/>
                          <a:gd name="T8" fmla="*/ 21 w 38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8" h="68">
                            <a:moveTo>
                              <a:pt x="21" y="68"/>
                            </a:moveTo>
                            <a:lnTo>
                              <a:pt x="0" y="33"/>
                            </a:lnTo>
                            <a:lnTo>
                              <a:pt x="10" y="0"/>
                            </a:lnTo>
                            <a:lnTo>
                              <a:pt x="38" y="33"/>
                            </a:lnTo>
                            <a:lnTo>
                              <a:pt x="21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9" name="Freeform 3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8" y="3632"/>
                        <a:ext cx="33" cy="12"/>
                      </a:xfrm>
                      <a:custGeom>
                        <a:avLst/>
                        <a:gdLst>
                          <a:gd name="T0" fmla="*/ 0 w 65"/>
                          <a:gd name="T1" fmla="*/ 0 h 35"/>
                          <a:gd name="T2" fmla="*/ 40 w 65"/>
                          <a:gd name="T3" fmla="*/ 0 h 35"/>
                          <a:gd name="T4" fmla="*/ 65 w 65"/>
                          <a:gd name="T5" fmla="*/ 35 h 35"/>
                          <a:gd name="T6" fmla="*/ 25 w 65"/>
                          <a:gd name="T7" fmla="*/ 35 h 35"/>
                          <a:gd name="T8" fmla="*/ 0 w 65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5">
                            <a:moveTo>
                              <a:pt x="0" y="0"/>
                            </a:moveTo>
                            <a:lnTo>
                              <a:pt x="40" y="0"/>
                            </a:lnTo>
                            <a:lnTo>
                              <a:pt x="65" y="35"/>
                            </a:lnTo>
                            <a:lnTo>
                              <a:pt x="25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0" name="Freeform 4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3" y="3644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28 h 28"/>
                          <a:gd name="T2" fmla="*/ 13 w 66"/>
                          <a:gd name="T3" fmla="*/ 0 h 28"/>
                          <a:gd name="T4" fmla="*/ 55 w 66"/>
                          <a:gd name="T5" fmla="*/ 0 h 28"/>
                          <a:gd name="T6" fmla="*/ 66 w 66"/>
                          <a:gd name="T7" fmla="*/ 28 h 28"/>
                          <a:gd name="T8" fmla="*/ 0 w 66"/>
                          <a:gd name="T9" fmla="*/ 28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28">
                            <a:moveTo>
                              <a:pt x="0" y="28"/>
                            </a:moveTo>
                            <a:lnTo>
                              <a:pt x="13" y="0"/>
                            </a:lnTo>
                            <a:lnTo>
                              <a:pt x="55" y="0"/>
                            </a:lnTo>
                            <a:lnTo>
                              <a:pt x="66" y="28"/>
                            </a:lnTo>
                            <a:lnTo>
                              <a:pt x="0" y="28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6" name="Group 4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4" y="3645"/>
                      <a:ext cx="44" cy="23"/>
                      <a:chOff x="1014" y="3645"/>
                      <a:chExt cx="44" cy="23"/>
                    </a:xfrm>
                  </p:grpSpPr>
                  <p:sp>
                    <p:nvSpPr>
                      <p:cNvPr id="1365" name="Freeform 4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4" y="3645"/>
                        <a:ext cx="19" cy="23"/>
                      </a:xfrm>
                      <a:custGeom>
                        <a:avLst/>
                        <a:gdLst>
                          <a:gd name="T0" fmla="*/ 24 w 40"/>
                          <a:gd name="T1" fmla="*/ 68 h 68"/>
                          <a:gd name="T2" fmla="*/ 0 w 40"/>
                          <a:gd name="T3" fmla="*/ 33 h 68"/>
                          <a:gd name="T4" fmla="*/ 14 w 40"/>
                          <a:gd name="T5" fmla="*/ 0 h 68"/>
                          <a:gd name="T6" fmla="*/ 40 w 40"/>
                          <a:gd name="T7" fmla="*/ 33 h 68"/>
                          <a:gd name="T8" fmla="*/ 24 w 40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8">
                            <a:moveTo>
                              <a:pt x="24" y="68"/>
                            </a:moveTo>
                            <a:lnTo>
                              <a:pt x="0" y="33"/>
                            </a:lnTo>
                            <a:lnTo>
                              <a:pt x="14" y="0"/>
                            </a:lnTo>
                            <a:lnTo>
                              <a:pt x="40" y="33"/>
                            </a:lnTo>
                            <a:lnTo>
                              <a:pt x="24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6" name="Freeform 4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1" y="3646"/>
                        <a:ext cx="32" cy="11"/>
                      </a:xfrm>
                      <a:custGeom>
                        <a:avLst/>
                        <a:gdLst>
                          <a:gd name="T0" fmla="*/ 0 w 63"/>
                          <a:gd name="T1" fmla="*/ 0 h 33"/>
                          <a:gd name="T2" fmla="*/ 41 w 63"/>
                          <a:gd name="T3" fmla="*/ 0 h 33"/>
                          <a:gd name="T4" fmla="*/ 63 w 63"/>
                          <a:gd name="T5" fmla="*/ 33 h 33"/>
                          <a:gd name="T6" fmla="*/ 24 w 63"/>
                          <a:gd name="T7" fmla="*/ 33 h 33"/>
                          <a:gd name="T8" fmla="*/ 0 w 63"/>
                          <a:gd name="T9" fmla="*/ 0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3" h="33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3" y="33"/>
                            </a:lnTo>
                            <a:lnTo>
                              <a:pt x="24" y="3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7" name="Freeform 4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6" y="3658"/>
                        <a:ext cx="32" cy="10"/>
                      </a:xfrm>
                      <a:custGeom>
                        <a:avLst/>
                        <a:gdLst>
                          <a:gd name="T0" fmla="*/ 0 w 65"/>
                          <a:gd name="T1" fmla="*/ 30 h 30"/>
                          <a:gd name="T2" fmla="*/ 12 w 65"/>
                          <a:gd name="T3" fmla="*/ 0 h 30"/>
                          <a:gd name="T4" fmla="*/ 53 w 65"/>
                          <a:gd name="T5" fmla="*/ 0 h 30"/>
                          <a:gd name="T6" fmla="*/ 65 w 65"/>
                          <a:gd name="T7" fmla="*/ 30 h 30"/>
                          <a:gd name="T8" fmla="*/ 0 w 65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0">
                            <a:moveTo>
                              <a:pt x="0" y="30"/>
                            </a:moveTo>
                            <a:lnTo>
                              <a:pt x="12" y="0"/>
                            </a:lnTo>
                            <a:lnTo>
                              <a:pt x="53" y="0"/>
                            </a:lnTo>
                            <a:lnTo>
                              <a:pt x="65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7" name="Group 4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27" y="3659"/>
                      <a:ext cx="45" cy="23"/>
                      <a:chOff x="1027" y="3659"/>
                      <a:chExt cx="45" cy="23"/>
                    </a:xfrm>
                  </p:grpSpPr>
                  <p:sp>
                    <p:nvSpPr>
                      <p:cNvPr id="1362" name="Freeform 4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7" y="3659"/>
                        <a:ext cx="20" cy="23"/>
                      </a:xfrm>
                      <a:custGeom>
                        <a:avLst/>
                        <a:gdLst>
                          <a:gd name="T0" fmla="*/ 22 w 39"/>
                          <a:gd name="T1" fmla="*/ 70 h 70"/>
                          <a:gd name="T2" fmla="*/ 0 w 39"/>
                          <a:gd name="T3" fmla="*/ 34 h 70"/>
                          <a:gd name="T4" fmla="*/ 12 w 39"/>
                          <a:gd name="T5" fmla="*/ 0 h 70"/>
                          <a:gd name="T6" fmla="*/ 39 w 39"/>
                          <a:gd name="T7" fmla="*/ 34 h 70"/>
                          <a:gd name="T8" fmla="*/ 22 w 39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70">
                            <a:moveTo>
                              <a:pt x="22" y="70"/>
                            </a:moveTo>
                            <a:lnTo>
                              <a:pt x="0" y="34"/>
                            </a:lnTo>
                            <a:lnTo>
                              <a:pt x="12" y="0"/>
                            </a:lnTo>
                            <a:lnTo>
                              <a:pt x="39" y="34"/>
                            </a:lnTo>
                            <a:lnTo>
                              <a:pt x="22" y="70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3" name="Freeform 4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3" y="3659"/>
                        <a:ext cx="33" cy="11"/>
                      </a:xfrm>
                      <a:custGeom>
                        <a:avLst/>
                        <a:gdLst>
                          <a:gd name="T0" fmla="*/ 0 w 64"/>
                          <a:gd name="T1" fmla="*/ 0 h 34"/>
                          <a:gd name="T2" fmla="*/ 39 w 64"/>
                          <a:gd name="T3" fmla="*/ 0 h 34"/>
                          <a:gd name="T4" fmla="*/ 64 w 64"/>
                          <a:gd name="T5" fmla="*/ 34 h 34"/>
                          <a:gd name="T6" fmla="*/ 25 w 64"/>
                          <a:gd name="T7" fmla="*/ 34 h 34"/>
                          <a:gd name="T8" fmla="*/ 0 w 64"/>
                          <a:gd name="T9" fmla="*/ 0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4" h="34">
                            <a:moveTo>
                              <a:pt x="0" y="0"/>
                            </a:moveTo>
                            <a:lnTo>
                              <a:pt x="39" y="0"/>
                            </a:lnTo>
                            <a:lnTo>
                              <a:pt x="64" y="34"/>
                            </a:lnTo>
                            <a:lnTo>
                              <a:pt x="25" y="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4" name="Freeform 4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9" y="3671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30 h 30"/>
                          <a:gd name="T2" fmla="*/ 12 w 66"/>
                          <a:gd name="T3" fmla="*/ 0 h 30"/>
                          <a:gd name="T4" fmla="*/ 54 w 66"/>
                          <a:gd name="T5" fmla="*/ 0 h 30"/>
                          <a:gd name="T6" fmla="*/ 66 w 66"/>
                          <a:gd name="T7" fmla="*/ 30 h 30"/>
                          <a:gd name="T8" fmla="*/ 0 w 66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0">
                            <a:moveTo>
                              <a:pt x="0" y="30"/>
                            </a:moveTo>
                            <a:lnTo>
                              <a:pt x="12" y="0"/>
                            </a:lnTo>
                            <a:lnTo>
                              <a:pt x="54" y="0"/>
                            </a:lnTo>
                            <a:lnTo>
                              <a:pt x="66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8" name="Group 4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0" y="3672"/>
                      <a:ext cx="45" cy="23"/>
                      <a:chOff x="1040" y="3672"/>
                      <a:chExt cx="45" cy="23"/>
                    </a:xfrm>
                  </p:grpSpPr>
                  <p:sp>
                    <p:nvSpPr>
                      <p:cNvPr id="1359" name="Freeform 4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0" y="3672"/>
                        <a:ext cx="20" cy="23"/>
                      </a:xfrm>
                      <a:custGeom>
                        <a:avLst/>
                        <a:gdLst>
                          <a:gd name="T0" fmla="*/ 24 w 41"/>
                          <a:gd name="T1" fmla="*/ 70 h 70"/>
                          <a:gd name="T2" fmla="*/ 0 w 41"/>
                          <a:gd name="T3" fmla="*/ 35 h 70"/>
                          <a:gd name="T4" fmla="*/ 13 w 41"/>
                          <a:gd name="T5" fmla="*/ 0 h 70"/>
                          <a:gd name="T6" fmla="*/ 41 w 41"/>
                          <a:gd name="T7" fmla="*/ 35 h 70"/>
                          <a:gd name="T8" fmla="*/ 24 w 41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1" h="70">
                            <a:moveTo>
                              <a:pt x="24" y="70"/>
                            </a:moveTo>
                            <a:lnTo>
                              <a:pt x="0" y="35"/>
                            </a:lnTo>
                            <a:lnTo>
                              <a:pt x="13" y="0"/>
                            </a:lnTo>
                            <a:lnTo>
                              <a:pt x="41" y="35"/>
                            </a:lnTo>
                            <a:lnTo>
                              <a:pt x="24" y="70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0" name="Freeform 4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7" y="3672"/>
                        <a:ext cx="32" cy="12"/>
                      </a:xfrm>
                      <a:custGeom>
                        <a:avLst/>
                        <a:gdLst>
                          <a:gd name="T0" fmla="*/ 0 w 65"/>
                          <a:gd name="T1" fmla="*/ 0 h 34"/>
                          <a:gd name="T2" fmla="*/ 41 w 65"/>
                          <a:gd name="T3" fmla="*/ 0 h 34"/>
                          <a:gd name="T4" fmla="*/ 65 w 65"/>
                          <a:gd name="T5" fmla="*/ 34 h 34"/>
                          <a:gd name="T6" fmla="*/ 24 w 65"/>
                          <a:gd name="T7" fmla="*/ 34 h 34"/>
                          <a:gd name="T8" fmla="*/ 0 w 65"/>
                          <a:gd name="T9" fmla="*/ 0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4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5" y="34"/>
                            </a:lnTo>
                            <a:lnTo>
                              <a:pt x="24" y="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1" name="Freeform 4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3" y="3685"/>
                        <a:ext cx="32" cy="9"/>
                      </a:xfrm>
                      <a:custGeom>
                        <a:avLst/>
                        <a:gdLst>
                          <a:gd name="T0" fmla="*/ 0 w 66"/>
                          <a:gd name="T1" fmla="*/ 28 h 28"/>
                          <a:gd name="T2" fmla="*/ 12 w 66"/>
                          <a:gd name="T3" fmla="*/ 0 h 28"/>
                          <a:gd name="T4" fmla="*/ 54 w 66"/>
                          <a:gd name="T5" fmla="*/ 0 h 28"/>
                          <a:gd name="T6" fmla="*/ 66 w 66"/>
                          <a:gd name="T7" fmla="*/ 28 h 28"/>
                          <a:gd name="T8" fmla="*/ 0 w 66"/>
                          <a:gd name="T9" fmla="*/ 28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28">
                            <a:moveTo>
                              <a:pt x="0" y="28"/>
                            </a:moveTo>
                            <a:lnTo>
                              <a:pt x="12" y="0"/>
                            </a:lnTo>
                            <a:lnTo>
                              <a:pt x="54" y="0"/>
                            </a:lnTo>
                            <a:lnTo>
                              <a:pt x="66" y="28"/>
                            </a:lnTo>
                            <a:lnTo>
                              <a:pt x="0" y="28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73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1054" y="3685"/>
                    <a:ext cx="45" cy="23"/>
                    <a:chOff x="1054" y="3685"/>
                    <a:chExt cx="45" cy="23"/>
                  </a:xfrm>
                </p:grpSpPr>
                <p:sp>
                  <p:nvSpPr>
                    <p:cNvPr id="135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1054" y="3685"/>
                      <a:ext cx="20" cy="23"/>
                    </a:xfrm>
                    <a:custGeom>
                      <a:avLst/>
                      <a:gdLst>
                        <a:gd name="T0" fmla="*/ 23 w 39"/>
                        <a:gd name="T1" fmla="*/ 70 h 70"/>
                        <a:gd name="T2" fmla="*/ 0 w 39"/>
                        <a:gd name="T3" fmla="*/ 34 h 70"/>
                        <a:gd name="T4" fmla="*/ 13 w 39"/>
                        <a:gd name="T5" fmla="*/ 0 h 70"/>
                        <a:gd name="T6" fmla="*/ 39 w 39"/>
                        <a:gd name="T7" fmla="*/ 34 h 70"/>
                        <a:gd name="T8" fmla="*/ 23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3" y="70"/>
                          </a:moveTo>
                          <a:lnTo>
                            <a:pt x="0" y="34"/>
                          </a:lnTo>
                          <a:lnTo>
                            <a:pt x="13" y="0"/>
                          </a:lnTo>
                          <a:lnTo>
                            <a:pt x="39" y="34"/>
                          </a:lnTo>
                          <a:lnTo>
                            <a:pt x="23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1061" y="3685"/>
                      <a:ext cx="32" cy="12"/>
                    </a:xfrm>
                    <a:custGeom>
                      <a:avLst/>
                      <a:gdLst>
                        <a:gd name="T0" fmla="*/ 0 w 63"/>
                        <a:gd name="T1" fmla="*/ 0 h 35"/>
                        <a:gd name="T2" fmla="*/ 41 w 63"/>
                        <a:gd name="T3" fmla="*/ 0 h 35"/>
                        <a:gd name="T4" fmla="*/ 63 w 63"/>
                        <a:gd name="T5" fmla="*/ 35 h 35"/>
                        <a:gd name="T6" fmla="*/ 24 w 63"/>
                        <a:gd name="T7" fmla="*/ 35 h 35"/>
                        <a:gd name="T8" fmla="*/ 0 w 63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1066" y="3697"/>
                      <a:ext cx="33" cy="10"/>
                    </a:xfrm>
                    <a:custGeom>
                      <a:avLst/>
                      <a:gdLst>
                        <a:gd name="T0" fmla="*/ 0 w 64"/>
                        <a:gd name="T1" fmla="*/ 30 h 30"/>
                        <a:gd name="T2" fmla="*/ 13 w 64"/>
                        <a:gd name="T3" fmla="*/ 0 h 30"/>
                        <a:gd name="T4" fmla="*/ 52 w 64"/>
                        <a:gd name="T5" fmla="*/ 0 h 30"/>
                        <a:gd name="T6" fmla="*/ 64 w 64"/>
                        <a:gd name="T7" fmla="*/ 30 h 30"/>
                        <a:gd name="T8" fmla="*/ 0 w 64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2" y="0"/>
                          </a:lnTo>
                          <a:lnTo>
                            <a:pt x="64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4" name="Group 417"/>
                  <p:cNvGrpSpPr>
                    <a:grpSpLocks/>
                  </p:cNvGrpSpPr>
                  <p:nvPr/>
                </p:nvGrpSpPr>
                <p:grpSpPr bwMode="auto">
                  <a:xfrm>
                    <a:off x="1067" y="3698"/>
                    <a:ext cx="45" cy="23"/>
                    <a:chOff x="1067" y="3698"/>
                    <a:chExt cx="45" cy="23"/>
                  </a:xfrm>
                </p:grpSpPr>
                <p:sp>
                  <p:nvSpPr>
                    <p:cNvPr id="1349" name="Freeform 418"/>
                    <p:cNvSpPr>
                      <a:spLocks/>
                    </p:cNvSpPr>
                    <p:nvPr/>
                  </p:nvSpPr>
                  <p:spPr bwMode="auto">
                    <a:xfrm>
                      <a:off x="1067" y="3698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9 h 69"/>
                        <a:gd name="T2" fmla="*/ 0 w 39"/>
                        <a:gd name="T3" fmla="*/ 34 h 69"/>
                        <a:gd name="T4" fmla="*/ 12 w 39"/>
                        <a:gd name="T5" fmla="*/ 0 h 69"/>
                        <a:gd name="T6" fmla="*/ 39 w 39"/>
                        <a:gd name="T7" fmla="*/ 34 h 69"/>
                        <a:gd name="T8" fmla="*/ 22 w 39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9">
                          <a:moveTo>
                            <a:pt x="22" y="69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0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1074" y="3699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1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1079" y="371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1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1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5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1079" y="3712"/>
                    <a:ext cx="44" cy="23"/>
                    <a:chOff x="1079" y="3712"/>
                    <a:chExt cx="44" cy="23"/>
                  </a:xfrm>
                </p:grpSpPr>
                <p:sp>
                  <p:nvSpPr>
                    <p:cNvPr id="1346" name="Freeform 422"/>
                    <p:cNvSpPr>
                      <a:spLocks/>
                    </p:cNvSpPr>
                    <p:nvPr/>
                  </p:nvSpPr>
                  <p:spPr bwMode="auto">
                    <a:xfrm>
                      <a:off x="1079" y="3712"/>
                      <a:ext cx="21" cy="23"/>
                    </a:xfrm>
                    <a:custGeom>
                      <a:avLst/>
                      <a:gdLst>
                        <a:gd name="T0" fmla="*/ 24 w 41"/>
                        <a:gd name="T1" fmla="*/ 68 h 68"/>
                        <a:gd name="T2" fmla="*/ 0 w 41"/>
                        <a:gd name="T3" fmla="*/ 32 h 68"/>
                        <a:gd name="T4" fmla="*/ 13 w 41"/>
                        <a:gd name="T5" fmla="*/ 0 h 68"/>
                        <a:gd name="T6" fmla="*/ 41 w 41"/>
                        <a:gd name="T7" fmla="*/ 32 h 68"/>
                        <a:gd name="T8" fmla="*/ 24 w 41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68">
                          <a:moveTo>
                            <a:pt x="24" y="68"/>
                          </a:moveTo>
                          <a:lnTo>
                            <a:pt x="0" y="32"/>
                          </a:lnTo>
                          <a:lnTo>
                            <a:pt x="13" y="0"/>
                          </a:lnTo>
                          <a:lnTo>
                            <a:pt x="41" y="32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7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1087" y="3713"/>
                      <a:ext cx="31" cy="10"/>
                    </a:xfrm>
                    <a:custGeom>
                      <a:avLst/>
                      <a:gdLst>
                        <a:gd name="T0" fmla="*/ 0 w 63"/>
                        <a:gd name="T1" fmla="*/ 0 h 32"/>
                        <a:gd name="T2" fmla="*/ 40 w 63"/>
                        <a:gd name="T3" fmla="*/ 0 h 32"/>
                        <a:gd name="T4" fmla="*/ 63 w 63"/>
                        <a:gd name="T5" fmla="*/ 32 h 32"/>
                        <a:gd name="T6" fmla="*/ 23 w 63"/>
                        <a:gd name="T7" fmla="*/ 32 h 32"/>
                        <a:gd name="T8" fmla="*/ 0 w 63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2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3" y="32"/>
                          </a:lnTo>
                          <a:lnTo>
                            <a:pt x="23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8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1092" y="3724"/>
                      <a:ext cx="31" cy="11"/>
                    </a:xfrm>
                    <a:custGeom>
                      <a:avLst/>
                      <a:gdLst>
                        <a:gd name="T0" fmla="*/ 0 w 63"/>
                        <a:gd name="T1" fmla="*/ 31 h 31"/>
                        <a:gd name="T2" fmla="*/ 12 w 63"/>
                        <a:gd name="T3" fmla="*/ 0 h 31"/>
                        <a:gd name="T4" fmla="*/ 52 w 63"/>
                        <a:gd name="T5" fmla="*/ 0 h 31"/>
                        <a:gd name="T6" fmla="*/ 63 w 63"/>
                        <a:gd name="T7" fmla="*/ 31 h 31"/>
                        <a:gd name="T8" fmla="*/ 0 w 63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1">
                          <a:moveTo>
                            <a:pt x="0" y="31"/>
                          </a:moveTo>
                          <a:lnTo>
                            <a:pt x="12" y="0"/>
                          </a:lnTo>
                          <a:lnTo>
                            <a:pt x="52" y="0"/>
                          </a:lnTo>
                          <a:lnTo>
                            <a:pt x="63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6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093" y="3725"/>
                    <a:ext cx="45" cy="23"/>
                    <a:chOff x="1093" y="3725"/>
                    <a:chExt cx="45" cy="23"/>
                  </a:xfrm>
                </p:grpSpPr>
                <p:sp>
                  <p:nvSpPr>
                    <p:cNvPr id="1343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1093" y="3725"/>
                      <a:ext cx="20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2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4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1100" y="3726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40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5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1106" y="3738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8 h 28"/>
                        <a:gd name="T2" fmla="*/ 12 w 65"/>
                        <a:gd name="T3" fmla="*/ 0 h 28"/>
                        <a:gd name="T4" fmla="*/ 53 w 65"/>
                        <a:gd name="T5" fmla="*/ 0 h 28"/>
                        <a:gd name="T6" fmla="*/ 65 w 65"/>
                        <a:gd name="T7" fmla="*/ 28 h 28"/>
                        <a:gd name="T8" fmla="*/ 0 w 65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7" name="Group 429"/>
                  <p:cNvGrpSpPr>
                    <a:grpSpLocks/>
                  </p:cNvGrpSpPr>
                  <p:nvPr/>
                </p:nvGrpSpPr>
                <p:grpSpPr bwMode="auto">
                  <a:xfrm>
                    <a:off x="1108" y="3739"/>
                    <a:ext cx="44" cy="23"/>
                    <a:chOff x="1108" y="3739"/>
                    <a:chExt cx="44" cy="23"/>
                  </a:xfrm>
                </p:grpSpPr>
                <p:sp>
                  <p:nvSpPr>
                    <p:cNvPr id="1340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1108" y="3739"/>
                      <a:ext cx="19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4 h 69"/>
                        <a:gd name="T4" fmla="*/ 12 w 40"/>
                        <a:gd name="T5" fmla="*/ 0 h 69"/>
                        <a:gd name="T6" fmla="*/ 40 w 40"/>
                        <a:gd name="T7" fmla="*/ 34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40" y="34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1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1114" y="374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42 w 64"/>
                        <a:gd name="T3" fmla="*/ 0 h 35"/>
                        <a:gd name="T4" fmla="*/ 64 w 64"/>
                        <a:gd name="T5" fmla="*/ 35 h 35"/>
                        <a:gd name="T6" fmla="*/ 25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4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2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1120" y="3752"/>
                      <a:ext cx="32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5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5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8" name="Group 433"/>
                  <p:cNvGrpSpPr>
                    <a:grpSpLocks/>
                  </p:cNvGrpSpPr>
                  <p:nvPr/>
                </p:nvGrpSpPr>
                <p:grpSpPr bwMode="auto">
                  <a:xfrm>
                    <a:off x="1121" y="3753"/>
                    <a:ext cx="45" cy="23"/>
                    <a:chOff x="1121" y="3753"/>
                    <a:chExt cx="45" cy="23"/>
                  </a:xfrm>
                </p:grpSpPr>
                <p:sp>
                  <p:nvSpPr>
                    <p:cNvPr id="1337" name="Freeform 434"/>
                    <p:cNvSpPr>
                      <a:spLocks/>
                    </p:cNvSpPr>
                    <p:nvPr/>
                  </p:nvSpPr>
                  <p:spPr bwMode="auto">
                    <a:xfrm>
                      <a:off x="1121" y="3753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5 h 68"/>
                        <a:gd name="T4" fmla="*/ 12 w 39"/>
                        <a:gd name="T5" fmla="*/ 0 h 68"/>
                        <a:gd name="T6" fmla="*/ 39 w 39"/>
                        <a:gd name="T7" fmla="*/ 35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39" y="35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8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1127" y="3753"/>
                      <a:ext cx="33" cy="12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39 w 64"/>
                        <a:gd name="T3" fmla="*/ 0 h 35"/>
                        <a:gd name="T4" fmla="*/ 64 w 64"/>
                        <a:gd name="T5" fmla="*/ 35 h 35"/>
                        <a:gd name="T6" fmla="*/ 24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9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1133" y="3766"/>
                      <a:ext cx="33" cy="9"/>
                    </a:xfrm>
                    <a:custGeom>
                      <a:avLst/>
                      <a:gdLst>
                        <a:gd name="T0" fmla="*/ 0 w 66"/>
                        <a:gd name="T1" fmla="*/ 29 h 29"/>
                        <a:gd name="T2" fmla="*/ 12 w 66"/>
                        <a:gd name="T3" fmla="*/ 0 h 29"/>
                        <a:gd name="T4" fmla="*/ 54 w 66"/>
                        <a:gd name="T5" fmla="*/ 0 h 29"/>
                        <a:gd name="T6" fmla="*/ 66 w 66"/>
                        <a:gd name="T7" fmla="*/ 29 h 29"/>
                        <a:gd name="T8" fmla="*/ 0 w 66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9" name="Group 437"/>
                  <p:cNvGrpSpPr>
                    <a:grpSpLocks/>
                  </p:cNvGrpSpPr>
                  <p:nvPr/>
                </p:nvGrpSpPr>
                <p:grpSpPr bwMode="auto">
                  <a:xfrm>
                    <a:off x="1133" y="3767"/>
                    <a:ext cx="44" cy="23"/>
                    <a:chOff x="1133" y="3767"/>
                    <a:chExt cx="44" cy="23"/>
                  </a:xfrm>
                </p:grpSpPr>
                <p:sp>
                  <p:nvSpPr>
                    <p:cNvPr id="1334" name="Freeform 438"/>
                    <p:cNvSpPr>
                      <a:spLocks/>
                    </p:cNvSpPr>
                    <p:nvPr/>
                  </p:nvSpPr>
                  <p:spPr bwMode="auto">
                    <a:xfrm>
                      <a:off x="1133" y="3767"/>
                      <a:ext cx="20" cy="23"/>
                    </a:xfrm>
                    <a:custGeom>
                      <a:avLst/>
                      <a:gdLst>
                        <a:gd name="T0" fmla="*/ 23 w 39"/>
                        <a:gd name="T1" fmla="*/ 69 h 69"/>
                        <a:gd name="T2" fmla="*/ 0 w 39"/>
                        <a:gd name="T3" fmla="*/ 33 h 69"/>
                        <a:gd name="T4" fmla="*/ 12 w 39"/>
                        <a:gd name="T5" fmla="*/ 0 h 69"/>
                        <a:gd name="T6" fmla="*/ 39 w 39"/>
                        <a:gd name="T7" fmla="*/ 33 h 69"/>
                        <a:gd name="T8" fmla="*/ 23 w 39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5" name="Freeform 439"/>
                    <p:cNvSpPr>
                      <a:spLocks/>
                    </p:cNvSpPr>
                    <p:nvPr/>
                  </p:nvSpPr>
                  <p:spPr bwMode="auto">
                    <a:xfrm>
                      <a:off x="1140" y="3767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3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3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6" name="Freeform 440"/>
                    <p:cNvSpPr>
                      <a:spLocks/>
                    </p:cNvSpPr>
                    <p:nvPr/>
                  </p:nvSpPr>
                  <p:spPr bwMode="auto">
                    <a:xfrm>
                      <a:off x="1146" y="3779"/>
                      <a:ext cx="31" cy="10"/>
                    </a:xfrm>
                    <a:custGeom>
                      <a:avLst/>
                      <a:gdLst>
                        <a:gd name="T0" fmla="*/ 0 w 63"/>
                        <a:gd name="T1" fmla="*/ 31 h 31"/>
                        <a:gd name="T2" fmla="*/ 11 w 63"/>
                        <a:gd name="T3" fmla="*/ 0 h 31"/>
                        <a:gd name="T4" fmla="*/ 52 w 63"/>
                        <a:gd name="T5" fmla="*/ 0 h 31"/>
                        <a:gd name="T6" fmla="*/ 63 w 63"/>
                        <a:gd name="T7" fmla="*/ 31 h 31"/>
                        <a:gd name="T8" fmla="*/ 0 w 63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1">
                          <a:moveTo>
                            <a:pt x="0" y="31"/>
                          </a:moveTo>
                          <a:lnTo>
                            <a:pt x="11" y="0"/>
                          </a:lnTo>
                          <a:lnTo>
                            <a:pt x="52" y="0"/>
                          </a:lnTo>
                          <a:lnTo>
                            <a:pt x="63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80" name="Freeform 441"/>
                  <p:cNvSpPr>
                    <a:spLocks/>
                  </p:cNvSpPr>
                  <p:nvPr/>
                </p:nvSpPr>
                <p:spPr bwMode="auto">
                  <a:xfrm>
                    <a:off x="972" y="3556"/>
                    <a:ext cx="40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7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1" name="Freeform 442"/>
                  <p:cNvSpPr>
                    <a:spLocks/>
                  </p:cNvSpPr>
                  <p:nvPr/>
                </p:nvSpPr>
                <p:spPr bwMode="auto">
                  <a:xfrm>
                    <a:off x="993" y="3576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2" name="Freeform 443"/>
                  <p:cNvSpPr>
                    <a:spLocks/>
                  </p:cNvSpPr>
                  <p:nvPr/>
                </p:nvSpPr>
                <p:spPr bwMode="auto">
                  <a:xfrm>
                    <a:off x="1012" y="3594"/>
                    <a:ext cx="39" cy="12"/>
                  </a:xfrm>
                  <a:custGeom>
                    <a:avLst/>
                    <a:gdLst>
                      <a:gd name="T0" fmla="*/ 0 w 78"/>
                      <a:gd name="T1" fmla="*/ 0 h 36"/>
                      <a:gd name="T2" fmla="*/ 27 w 78"/>
                      <a:gd name="T3" fmla="*/ 36 h 36"/>
                      <a:gd name="T4" fmla="*/ 78 w 78"/>
                      <a:gd name="T5" fmla="*/ 36 h 36"/>
                      <a:gd name="T6" fmla="*/ 49 w 78"/>
                      <a:gd name="T7" fmla="*/ 0 h 36"/>
                      <a:gd name="T8" fmla="*/ 0 w 78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8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78" y="36"/>
                        </a:lnTo>
                        <a:lnTo>
                          <a:pt x="4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3" name="Freeform 444"/>
                  <p:cNvSpPr>
                    <a:spLocks/>
                  </p:cNvSpPr>
                  <p:nvPr/>
                </p:nvSpPr>
                <p:spPr bwMode="auto">
                  <a:xfrm>
                    <a:off x="1032" y="3613"/>
                    <a:ext cx="40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4" name="Freeform 445"/>
                  <p:cNvSpPr>
                    <a:spLocks/>
                  </p:cNvSpPr>
                  <p:nvPr/>
                </p:nvSpPr>
                <p:spPr bwMode="auto">
                  <a:xfrm>
                    <a:off x="1053" y="3632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5" name="Freeform 446"/>
                  <p:cNvSpPr>
                    <a:spLocks/>
                  </p:cNvSpPr>
                  <p:nvPr/>
                </p:nvSpPr>
                <p:spPr bwMode="auto">
                  <a:xfrm>
                    <a:off x="1074" y="3651"/>
                    <a:ext cx="40" cy="12"/>
                  </a:xfrm>
                  <a:custGeom>
                    <a:avLst/>
                    <a:gdLst>
                      <a:gd name="T0" fmla="*/ 0 w 79"/>
                      <a:gd name="T1" fmla="*/ 0 h 35"/>
                      <a:gd name="T2" fmla="*/ 28 w 79"/>
                      <a:gd name="T3" fmla="*/ 35 h 35"/>
                      <a:gd name="T4" fmla="*/ 79 w 79"/>
                      <a:gd name="T5" fmla="*/ 35 h 35"/>
                      <a:gd name="T6" fmla="*/ 50 w 79"/>
                      <a:gd name="T7" fmla="*/ 0 h 35"/>
                      <a:gd name="T8" fmla="*/ 0 w 79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5">
                        <a:moveTo>
                          <a:pt x="0" y="0"/>
                        </a:moveTo>
                        <a:lnTo>
                          <a:pt x="28" y="35"/>
                        </a:lnTo>
                        <a:lnTo>
                          <a:pt x="79" y="35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6" name="Freeform 447"/>
                  <p:cNvSpPr>
                    <a:spLocks/>
                  </p:cNvSpPr>
                  <p:nvPr/>
                </p:nvSpPr>
                <p:spPr bwMode="auto">
                  <a:xfrm>
                    <a:off x="1095" y="3669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8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7" name="Freeform 448"/>
                  <p:cNvSpPr>
                    <a:spLocks/>
                  </p:cNvSpPr>
                  <p:nvPr/>
                </p:nvSpPr>
                <p:spPr bwMode="auto">
                  <a:xfrm>
                    <a:off x="1115" y="3688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7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8" name="Freeform 449"/>
                  <p:cNvSpPr>
                    <a:spLocks/>
                  </p:cNvSpPr>
                  <p:nvPr/>
                </p:nvSpPr>
                <p:spPr bwMode="auto">
                  <a:xfrm>
                    <a:off x="1134" y="3707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9" name="Freeform 450"/>
                  <p:cNvSpPr>
                    <a:spLocks/>
                  </p:cNvSpPr>
                  <p:nvPr/>
                </p:nvSpPr>
                <p:spPr bwMode="auto">
                  <a:xfrm>
                    <a:off x="1154" y="372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7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90" name="Freeform 451"/>
                  <p:cNvSpPr>
                    <a:spLocks/>
                  </p:cNvSpPr>
                  <p:nvPr/>
                </p:nvSpPr>
                <p:spPr bwMode="auto">
                  <a:xfrm>
                    <a:off x="1175" y="3745"/>
                    <a:ext cx="40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28 w 81"/>
                      <a:gd name="T3" fmla="*/ 36 h 36"/>
                      <a:gd name="T4" fmla="*/ 81 w 81"/>
                      <a:gd name="T5" fmla="*/ 36 h 36"/>
                      <a:gd name="T6" fmla="*/ 52 w 81"/>
                      <a:gd name="T7" fmla="*/ 0 h 36"/>
                      <a:gd name="T8" fmla="*/ 0 w 81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81" y="36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91" name="Group 452"/>
                  <p:cNvGrpSpPr>
                    <a:grpSpLocks/>
                  </p:cNvGrpSpPr>
                  <p:nvPr/>
                </p:nvGrpSpPr>
                <p:grpSpPr bwMode="auto">
                  <a:xfrm>
                    <a:off x="700" y="3535"/>
                    <a:ext cx="49" cy="24"/>
                    <a:chOff x="700" y="3535"/>
                    <a:chExt cx="49" cy="24"/>
                  </a:xfrm>
                </p:grpSpPr>
                <p:sp>
                  <p:nvSpPr>
                    <p:cNvPr id="1331" name="Freeform 453"/>
                    <p:cNvSpPr>
                      <a:spLocks/>
                    </p:cNvSpPr>
                    <p:nvPr/>
                  </p:nvSpPr>
                  <p:spPr bwMode="auto">
                    <a:xfrm>
                      <a:off x="700" y="3535"/>
                      <a:ext cx="12" cy="24"/>
                    </a:xfrm>
                    <a:custGeom>
                      <a:avLst/>
                      <a:gdLst>
                        <a:gd name="T0" fmla="*/ 15 w 24"/>
                        <a:gd name="T1" fmla="*/ 70 h 70"/>
                        <a:gd name="T2" fmla="*/ 0 w 24"/>
                        <a:gd name="T3" fmla="*/ 27 h 70"/>
                        <a:gd name="T4" fmla="*/ 10 w 24"/>
                        <a:gd name="T5" fmla="*/ 0 h 70"/>
                        <a:gd name="T6" fmla="*/ 24 w 24"/>
                        <a:gd name="T7" fmla="*/ 32 h 70"/>
                        <a:gd name="T8" fmla="*/ 15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2" name="Freeform 454"/>
                    <p:cNvSpPr>
                      <a:spLocks/>
                    </p:cNvSpPr>
                    <p:nvPr/>
                  </p:nvSpPr>
                  <p:spPr bwMode="auto">
                    <a:xfrm>
                      <a:off x="705" y="353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2 w 73"/>
                        <a:gd name="T5" fmla="*/ 4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6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3" name="Freeform 455"/>
                    <p:cNvSpPr>
                      <a:spLocks/>
                    </p:cNvSpPr>
                    <p:nvPr/>
                  </p:nvSpPr>
                  <p:spPr bwMode="auto">
                    <a:xfrm>
                      <a:off x="708" y="354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6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6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2" name="Group 456"/>
                  <p:cNvGrpSpPr>
                    <a:grpSpLocks/>
                  </p:cNvGrpSpPr>
                  <p:nvPr/>
                </p:nvGrpSpPr>
                <p:grpSpPr bwMode="auto">
                  <a:xfrm>
                    <a:off x="714" y="3551"/>
                    <a:ext cx="49" cy="22"/>
                    <a:chOff x="714" y="3551"/>
                    <a:chExt cx="49" cy="22"/>
                  </a:xfrm>
                </p:grpSpPr>
                <p:sp>
                  <p:nvSpPr>
                    <p:cNvPr id="1328" name="Freeform 457"/>
                    <p:cNvSpPr>
                      <a:spLocks/>
                    </p:cNvSpPr>
                    <p:nvPr/>
                  </p:nvSpPr>
                  <p:spPr bwMode="auto">
                    <a:xfrm>
                      <a:off x="714" y="35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9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9" name="Freeform 458"/>
                    <p:cNvSpPr>
                      <a:spLocks/>
                    </p:cNvSpPr>
                    <p:nvPr/>
                  </p:nvSpPr>
                  <p:spPr bwMode="auto">
                    <a:xfrm>
                      <a:off x="719" y="3551"/>
                      <a:ext cx="36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50 w 74"/>
                        <a:gd name="T3" fmla="*/ 0 h 29"/>
                        <a:gd name="T4" fmla="*/ 52 w 74"/>
                        <a:gd name="T5" fmla="*/ 2 h 29"/>
                        <a:gd name="T6" fmla="*/ 57 w 74"/>
                        <a:gd name="T7" fmla="*/ 13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3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0" name="Freeform 459"/>
                    <p:cNvSpPr>
                      <a:spLocks/>
                    </p:cNvSpPr>
                    <p:nvPr/>
                  </p:nvSpPr>
                  <p:spPr bwMode="auto">
                    <a:xfrm>
                      <a:off x="722" y="35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3" name="Group 460"/>
                  <p:cNvGrpSpPr>
                    <a:grpSpLocks/>
                  </p:cNvGrpSpPr>
                  <p:nvPr/>
                </p:nvGrpSpPr>
                <p:grpSpPr bwMode="auto">
                  <a:xfrm>
                    <a:off x="728" y="3564"/>
                    <a:ext cx="48" cy="23"/>
                    <a:chOff x="728" y="3564"/>
                    <a:chExt cx="48" cy="23"/>
                  </a:xfrm>
                </p:grpSpPr>
                <p:sp>
                  <p:nvSpPr>
                    <p:cNvPr id="1325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728" y="3564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6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732" y="3565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50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6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7" name="Freeform 463"/>
                    <p:cNvSpPr>
                      <a:spLocks/>
                    </p:cNvSpPr>
                    <p:nvPr/>
                  </p:nvSpPr>
                  <p:spPr bwMode="auto">
                    <a:xfrm>
                      <a:off x="735" y="3575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4" name="Group 464"/>
                  <p:cNvGrpSpPr>
                    <a:grpSpLocks/>
                  </p:cNvGrpSpPr>
                  <p:nvPr/>
                </p:nvGrpSpPr>
                <p:grpSpPr bwMode="auto">
                  <a:xfrm>
                    <a:off x="742" y="3582"/>
                    <a:ext cx="49" cy="23"/>
                    <a:chOff x="742" y="3582"/>
                    <a:chExt cx="49" cy="23"/>
                  </a:xfrm>
                </p:grpSpPr>
                <p:sp>
                  <p:nvSpPr>
                    <p:cNvPr id="1322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742" y="3582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6 h 68"/>
                        <a:gd name="T4" fmla="*/ 11 w 24"/>
                        <a:gd name="T5" fmla="*/ 0 h 68"/>
                        <a:gd name="T6" fmla="*/ 24 w 24"/>
                        <a:gd name="T7" fmla="*/ 31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3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747" y="3582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8 w 72"/>
                        <a:gd name="T3" fmla="*/ 0 h 30"/>
                        <a:gd name="T4" fmla="*/ 50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6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4" name="Freeform 467"/>
                    <p:cNvSpPr>
                      <a:spLocks/>
                    </p:cNvSpPr>
                    <p:nvPr/>
                  </p:nvSpPr>
                  <p:spPr bwMode="auto">
                    <a:xfrm>
                      <a:off x="750" y="359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5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752" y="3597"/>
                    <a:ext cx="133" cy="106"/>
                    <a:chOff x="752" y="3597"/>
                    <a:chExt cx="133" cy="106"/>
                  </a:xfrm>
                </p:grpSpPr>
                <p:sp>
                  <p:nvSpPr>
                    <p:cNvPr id="1319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752" y="3598"/>
                      <a:ext cx="91" cy="105"/>
                    </a:xfrm>
                    <a:custGeom>
                      <a:avLst/>
                      <a:gdLst>
                        <a:gd name="T0" fmla="*/ 171 w 182"/>
                        <a:gd name="T1" fmla="*/ 314 h 314"/>
                        <a:gd name="T2" fmla="*/ 0 w 182"/>
                        <a:gd name="T3" fmla="*/ 27 h 314"/>
                        <a:gd name="T4" fmla="*/ 13 w 182"/>
                        <a:gd name="T5" fmla="*/ 0 h 314"/>
                        <a:gd name="T6" fmla="*/ 182 w 182"/>
                        <a:gd name="T7" fmla="*/ 278 h 314"/>
                        <a:gd name="T8" fmla="*/ 171 w 182"/>
                        <a:gd name="T9" fmla="*/ 314 h 3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2" h="314">
                          <a:moveTo>
                            <a:pt x="171" y="314"/>
                          </a:moveTo>
                          <a:lnTo>
                            <a:pt x="0" y="27"/>
                          </a:lnTo>
                          <a:lnTo>
                            <a:pt x="13" y="0"/>
                          </a:lnTo>
                          <a:lnTo>
                            <a:pt x="182" y="278"/>
                          </a:lnTo>
                          <a:lnTo>
                            <a:pt x="171" y="314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0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759" y="3597"/>
                      <a:ext cx="118" cy="94"/>
                    </a:xfrm>
                    <a:custGeom>
                      <a:avLst/>
                      <a:gdLst>
                        <a:gd name="T0" fmla="*/ 1 w 235"/>
                        <a:gd name="T1" fmla="*/ 0 h 281"/>
                        <a:gd name="T2" fmla="*/ 56 w 235"/>
                        <a:gd name="T3" fmla="*/ 0 h 281"/>
                        <a:gd name="T4" fmla="*/ 58 w 235"/>
                        <a:gd name="T5" fmla="*/ 0 h 281"/>
                        <a:gd name="T6" fmla="*/ 65 w 235"/>
                        <a:gd name="T7" fmla="*/ 10 h 281"/>
                        <a:gd name="T8" fmla="*/ 235 w 235"/>
                        <a:gd name="T9" fmla="*/ 281 h 281"/>
                        <a:gd name="T10" fmla="*/ 165 w 235"/>
                        <a:gd name="T11" fmla="*/ 277 h 281"/>
                        <a:gd name="T12" fmla="*/ 9 w 235"/>
                        <a:gd name="T13" fmla="*/ 19 h 281"/>
                        <a:gd name="T14" fmla="*/ 0 w 235"/>
                        <a:gd name="T15" fmla="*/ 4 h 281"/>
                        <a:gd name="T16" fmla="*/ 1 w 235"/>
                        <a:gd name="T17" fmla="*/ 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35" h="281">
                          <a:moveTo>
                            <a:pt x="1" y="0"/>
                          </a:moveTo>
                          <a:lnTo>
                            <a:pt x="56" y="0"/>
                          </a:lnTo>
                          <a:lnTo>
                            <a:pt x="58" y="0"/>
                          </a:lnTo>
                          <a:lnTo>
                            <a:pt x="65" y="10"/>
                          </a:lnTo>
                          <a:lnTo>
                            <a:pt x="235" y="281"/>
                          </a:lnTo>
                          <a:lnTo>
                            <a:pt x="165" y="277"/>
                          </a:lnTo>
                          <a:lnTo>
                            <a:pt x="9" y="19"/>
                          </a:lnTo>
                          <a:lnTo>
                            <a:pt x="0" y="4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1" name="Freeform 471"/>
                    <p:cNvSpPr>
                      <a:spLocks/>
                    </p:cNvSpPr>
                    <p:nvPr/>
                  </p:nvSpPr>
                  <p:spPr bwMode="auto">
                    <a:xfrm>
                      <a:off x="838" y="3691"/>
                      <a:ext cx="47" cy="12"/>
                    </a:xfrm>
                    <a:custGeom>
                      <a:avLst/>
                      <a:gdLst>
                        <a:gd name="T0" fmla="*/ 0 w 95"/>
                        <a:gd name="T1" fmla="*/ 36 h 36"/>
                        <a:gd name="T2" fmla="*/ 2 w 95"/>
                        <a:gd name="T3" fmla="*/ 19 h 36"/>
                        <a:gd name="T4" fmla="*/ 8 w 95"/>
                        <a:gd name="T5" fmla="*/ 7 h 36"/>
                        <a:gd name="T6" fmla="*/ 12 w 95"/>
                        <a:gd name="T7" fmla="*/ 0 h 36"/>
                        <a:gd name="T8" fmla="*/ 76 w 95"/>
                        <a:gd name="T9" fmla="*/ 0 h 36"/>
                        <a:gd name="T10" fmla="*/ 95 w 95"/>
                        <a:gd name="T11" fmla="*/ 36 h 36"/>
                        <a:gd name="T12" fmla="*/ 0 w 95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5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76" y="0"/>
                          </a:lnTo>
                          <a:lnTo>
                            <a:pt x="95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6" name="Group 472"/>
                  <p:cNvGrpSpPr>
                    <a:grpSpLocks/>
                  </p:cNvGrpSpPr>
                  <p:nvPr/>
                </p:nvGrpSpPr>
                <p:grpSpPr bwMode="auto">
                  <a:xfrm>
                    <a:off x="844" y="3694"/>
                    <a:ext cx="48" cy="23"/>
                    <a:chOff x="844" y="3694"/>
                    <a:chExt cx="48" cy="23"/>
                  </a:xfrm>
                </p:grpSpPr>
                <p:sp>
                  <p:nvSpPr>
                    <p:cNvPr id="1316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844" y="3694"/>
                      <a:ext cx="11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9 w 24"/>
                        <a:gd name="T5" fmla="*/ 0 h 68"/>
                        <a:gd name="T6" fmla="*/ 24 w 24"/>
                        <a:gd name="T7" fmla="*/ 32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2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7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848" y="3695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1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9 w 74"/>
                        <a:gd name="T13" fmla="*/ 21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8" name="Freeform 475"/>
                    <p:cNvSpPr>
                      <a:spLocks/>
                    </p:cNvSpPr>
                    <p:nvPr/>
                  </p:nvSpPr>
                  <p:spPr bwMode="auto">
                    <a:xfrm>
                      <a:off x="851" y="3706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4 h 34"/>
                        <a:gd name="T2" fmla="*/ 1 w 81"/>
                        <a:gd name="T3" fmla="*/ 19 h 34"/>
                        <a:gd name="T4" fmla="*/ 5 w 81"/>
                        <a:gd name="T5" fmla="*/ 6 h 34"/>
                        <a:gd name="T6" fmla="*/ 10 w 81"/>
                        <a:gd name="T7" fmla="*/ 0 h 34"/>
                        <a:gd name="T8" fmla="*/ 67 w 81"/>
                        <a:gd name="T9" fmla="*/ 0 h 34"/>
                        <a:gd name="T10" fmla="*/ 81 w 81"/>
                        <a:gd name="T11" fmla="*/ 34 h 34"/>
                        <a:gd name="T12" fmla="*/ 0 w 81"/>
                        <a:gd name="T13" fmla="*/ 34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4">
                          <a:moveTo>
                            <a:pt x="0" y="34"/>
                          </a:moveTo>
                          <a:lnTo>
                            <a:pt x="1" y="19"/>
                          </a:lnTo>
                          <a:lnTo>
                            <a:pt x="5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4"/>
                          </a:lnTo>
                          <a:lnTo>
                            <a:pt x="0" y="34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7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857" y="3710"/>
                    <a:ext cx="49" cy="22"/>
                    <a:chOff x="857" y="3710"/>
                    <a:chExt cx="49" cy="22"/>
                  </a:xfrm>
                </p:grpSpPr>
                <p:sp>
                  <p:nvSpPr>
                    <p:cNvPr id="1313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857" y="3710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4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862" y="3710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5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865" y="3720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86" y="3766"/>
                    <a:ext cx="49" cy="23"/>
                    <a:chOff x="1086" y="3766"/>
                    <a:chExt cx="49" cy="23"/>
                  </a:xfrm>
                </p:grpSpPr>
                <p:sp>
                  <p:nvSpPr>
                    <p:cNvPr id="1310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86" y="376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9 h 69"/>
                        <a:gd name="T2" fmla="*/ 0 w 22"/>
                        <a:gd name="T3" fmla="*/ 27 h 69"/>
                        <a:gd name="T4" fmla="*/ 9 w 22"/>
                        <a:gd name="T5" fmla="*/ 0 h 69"/>
                        <a:gd name="T6" fmla="*/ 22 w 22"/>
                        <a:gd name="T7" fmla="*/ 32 h 69"/>
                        <a:gd name="T8" fmla="*/ 13 w 22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2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1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90" y="3767"/>
                      <a:ext cx="37" cy="10"/>
                    </a:xfrm>
                    <a:custGeom>
                      <a:avLst/>
                      <a:gdLst>
                        <a:gd name="T0" fmla="*/ 3 w 74"/>
                        <a:gd name="T1" fmla="*/ 0 h 31"/>
                        <a:gd name="T2" fmla="*/ 51 w 74"/>
                        <a:gd name="T3" fmla="*/ 0 h 31"/>
                        <a:gd name="T4" fmla="*/ 53 w 74"/>
                        <a:gd name="T5" fmla="*/ 4 h 31"/>
                        <a:gd name="T6" fmla="*/ 56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9 w 74"/>
                        <a:gd name="T13" fmla="*/ 22 h 31"/>
                        <a:gd name="T14" fmla="*/ 0 w 74"/>
                        <a:gd name="T15" fmla="*/ 6 h 31"/>
                        <a:gd name="T16" fmla="*/ 3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4"/>
                          </a:lnTo>
                          <a:lnTo>
                            <a:pt x="56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2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93" y="3777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6 h 36"/>
                        <a:gd name="T6" fmla="*/ 11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6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9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934" y="3740"/>
                    <a:ext cx="48" cy="23"/>
                    <a:chOff x="934" y="3740"/>
                    <a:chExt cx="48" cy="23"/>
                  </a:xfrm>
                </p:grpSpPr>
                <p:sp>
                  <p:nvSpPr>
                    <p:cNvPr id="1307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934" y="3740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2 h 70"/>
                        <a:gd name="T8" fmla="*/ 15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2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8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938" y="374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4 h 30"/>
                        <a:gd name="T6" fmla="*/ 57 w 74"/>
                        <a:gd name="T7" fmla="*/ 13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9 w 74"/>
                        <a:gd name="T13" fmla="*/ 22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9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941" y="375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6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300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943" y="3754"/>
                    <a:ext cx="49" cy="23"/>
                    <a:chOff x="943" y="3754"/>
                    <a:chExt cx="49" cy="23"/>
                  </a:xfrm>
                </p:grpSpPr>
                <p:sp>
                  <p:nvSpPr>
                    <p:cNvPr id="1304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943" y="3754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5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5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5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948" y="3755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30"/>
                        <a:gd name="T2" fmla="*/ 49 w 74"/>
                        <a:gd name="T3" fmla="*/ 0 h 30"/>
                        <a:gd name="T4" fmla="*/ 50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8 w 74"/>
                        <a:gd name="T11" fmla="*/ 30 h 30"/>
                        <a:gd name="T12" fmla="*/ 9 w 74"/>
                        <a:gd name="T13" fmla="*/ 21 h 30"/>
                        <a:gd name="T14" fmla="*/ 0 w 74"/>
                        <a:gd name="T15" fmla="*/ 5 h 30"/>
                        <a:gd name="T16" fmla="*/ 1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6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951" y="3765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301" name="Freeform 492"/>
                  <p:cNvSpPr>
                    <a:spLocks/>
                  </p:cNvSpPr>
                  <p:nvPr/>
                </p:nvSpPr>
                <p:spPr bwMode="auto">
                  <a:xfrm>
                    <a:off x="987" y="3753"/>
                    <a:ext cx="25" cy="43"/>
                  </a:xfrm>
                  <a:custGeom>
                    <a:avLst/>
                    <a:gdLst>
                      <a:gd name="T0" fmla="*/ 40 w 51"/>
                      <a:gd name="T1" fmla="*/ 128 h 128"/>
                      <a:gd name="T2" fmla="*/ 0 w 51"/>
                      <a:gd name="T3" fmla="*/ 29 h 128"/>
                      <a:gd name="T4" fmla="*/ 0 w 51"/>
                      <a:gd name="T5" fmla="*/ 20 h 128"/>
                      <a:gd name="T6" fmla="*/ 2 w 51"/>
                      <a:gd name="T7" fmla="*/ 11 h 128"/>
                      <a:gd name="T8" fmla="*/ 10 w 51"/>
                      <a:gd name="T9" fmla="*/ 0 h 128"/>
                      <a:gd name="T10" fmla="*/ 51 w 51"/>
                      <a:gd name="T11" fmla="*/ 91 h 128"/>
                      <a:gd name="T12" fmla="*/ 40 w 51"/>
                      <a:gd name="T13" fmla="*/ 128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1" h="128">
                        <a:moveTo>
                          <a:pt x="40" y="128"/>
                        </a:moveTo>
                        <a:lnTo>
                          <a:pt x="0" y="29"/>
                        </a:lnTo>
                        <a:lnTo>
                          <a:pt x="0" y="20"/>
                        </a:lnTo>
                        <a:lnTo>
                          <a:pt x="2" y="11"/>
                        </a:lnTo>
                        <a:lnTo>
                          <a:pt x="10" y="0"/>
                        </a:lnTo>
                        <a:lnTo>
                          <a:pt x="51" y="91"/>
                        </a:lnTo>
                        <a:lnTo>
                          <a:pt x="40" y="12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302" name="Freeform 493"/>
                  <p:cNvSpPr>
                    <a:spLocks/>
                  </p:cNvSpPr>
                  <p:nvPr/>
                </p:nvSpPr>
                <p:spPr bwMode="auto">
                  <a:xfrm>
                    <a:off x="992" y="3753"/>
                    <a:ext cx="91" cy="29"/>
                  </a:xfrm>
                  <a:custGeom>
                    <a:avLst/>
                    <a:gdLst>
                      <a:gd name="T0" fmla="*/ 0 w 183"/>
                      <a:gd name="T1" fmla="*/ 0 h 85"/>
                      <a:gd name="T2" fmla="*/ 64 w 183"/>
                      <a:gd name="T3" fmla="*/ 0 h 85"/>
                      <a:gd name="T4" fmla="*/ 67 w 183"/>
                      <a:gd name="T5" fmla="*/ 13 h 85"/>
                      <a:gd name="T6" fmla="*/ 75 w 183"/>
                      <a:gd name="T7" fmla="*/ 28 h 85"/>
                      <a:gd name="T8" fmla="*/ 84 w 183"/>
                      <a:gd name="T9" fmla="*/ 42 h 85"/>
                      <a:gd name="T10" fmla="*/ 158 w 183"/>
                      <a:gd name="T11" fmla="*/ 42 h 85"/>
                      <a:gd name="T12" fmla="*/ 163 w 183"/>
                      <a:gd name="T13" fmla="*/ 55 h 85"/>
                      <a:gd name="T14" fmla="*/ 172 w 183"/>
                      <a:gd name="T15" fmla="*/ 67 h 85"/>
                      <a:gd name="T16" fmla="*/ 183 w 183"/>
                      <a:gd name="T17" fmla="*/ 85 h 85"/>
                      <a:gd name="T18" fmla="*/ 64 w 183"/>
                      <a:gd name="T19" fmla="*/ 85 h 85"/>
                      <a:gd name="T20" fmla="*/ 41 w 183"/>
                      <a:gd name="T21" fmla="*/ 85 h 85"/>
                      <a:gd name="T22" fmla="*/ 0 w 183"/>
                      <a:gd name="T23" fmla="*/ 0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83" h="85">
                        <a:moveTo>
                          <a:pt x="0" y="0"/>
                        </a:moveTo>
                        <a:lnTo>
                          <a:pt x="64" y="0"/>
                        </a:lnTo>
                        <a:lnTo>
                          <a:pt x="67" y="13"/>
                        </a:lnTo>
                        <a:lnTo>
                          <a:pt x="75" y="28"/>
                        </a:lnTo>
                        <a:lnTo>
                          <a:pt x="84" y="42"/>
                        </a:lnTo>
                        <a:lnTo>
                          <a:pt x="158" y="42"/>
                        </a:lnTo>
                        <a:lnTo>
                          <a:pt x="163" y="55"/>
                        </a:lnTo>
                        <a:lnTo>
                          <a:pt x="172" y="67"/>
                        </a:lnTo>
                        <a:lnTo>
                          <a:pt x="183" y="85"/>
                        </a:lnTo>
                        <a:lnTo>
                          <a:pt x="64" y="85"/>
                        </a:lnTo>
                        <a:lnTo>
                          <a:pt x="41" y="8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303" name="Freeform 494"/>
                  <p:cNvSpPr>
                    <a:spLocks/>
                  </p:cNvSpPr>
                  <p:nvPr/>
                </p:nvSpPr>
                <p:spPr bwMode="auto">
                  <a:xfrm>
                    <a:off x="1008" y="3782"/>
                    <a:ext cx="81" cy="12"/>
                  </a:xfrm>
                  <a:custGeom>
                    <a:avLst/>
                    <a:gdLst>
                      <a:gd name="T0" fmla="*/ 0 w 160"/>
                      <a:gd name="T1" fmla="*/ 36 h 36"/>
                      <a:gd name="T2" fmla="*/ 1 w 160"/>
                      <a:gd name="T3" fmla="*/ 20 h 36"/>
                      <a:gd name="T4" fmla="*/ 7 w 160"/>
                      <a:gd name="T5" fmla="*/ 8 h 36"/>
                      <a:gd name="T6" fmla="*/ 10 w 160"/>
                      <a:gd name="T7" fmla="*/ 0 h 36"/>
                      <a:gd name="T8" fmla="*/ 150 w 160"/>
                      <a:gd name="T9" fmla="*/ 0 h 36"/>
                      <a:gd name="T10" fmla="*/ 160 w 160"/>
                      <a:gd name="T11" fmla="*/ 36 h 36"/>
                      <a:gd name="T12" fmla="*/ 0 w 16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0" y="0"/>
                        </a:lnTo>
                        <a:lnTo>
                          <a:pt x="150" y="0"/>
                        </a:lnTo>
                        <a:lnTo>
                          <a:pt x="16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198" name="Group 495"/>
                <p:cNvGrpSpPr>
                  <a:grpSpLocks/>
                </p:cNvGrpSpPr>
                <p:nvPr/>
              </p:nvGrpSpPr>
              <p:grpSpPr bwMode="auto">
                <a:xfrm>
                  <a:off x="920" y="3821"/>
                  <a:ext cx="413" cy="50"/>
                  <a:chOff x="920" y="3821"/>
                  <a:chExt cx="413" cy="50"/>
                </a:xfrm>
              </p:grpSpPr>
              <p:sp>
                <p:nvSpPr>
                  <p:cNvPr id="1219" name="Freeform 496"/>
                  <p:cNvSpPr>
                    <a:spLocks/>
                  </p:cNvSpPr>
                  <p:nvPr/>
                </p:nvSpPr>
                <p:spPr bwMode="auto">
                  <a:xfrm>
                    <a:off x="920" y="3821"/>
                    <a:ext cx="413" cy="50"/>
                  </a:xfrm>
                  <a:custGeom>
                    <a:avLst/>
                    <a:gdLst>
                      <a:gd name="T0" fmla="*/ 35 w 825"/>
                      <a:gd name="T1" fmla="*/ 13 h 151"/>
                      <a:gd name="T2" fmla="*/ 17 w 825"/>
                      <a:gd name="T3" fmla="*/ 27 h 151"/>
                      <a:gd name="T4" fmla="*/ 9 w 825"/>
                      <a:gd name="T5" fmla="*/ 48 h 151"/>
                      <a:gd name="T6" fmla="*/ 0 w 825"/>
                      <a:gd name="T7" fmla="*/ 97 h 151"/>
                      <a:gd name="T8" fmla="*/ 4 w 825"/>
                      <a:gd name="T9" fmla="*/ 124 h 151"/>
                      <a:gd name="T10" fmla="*/ 13 w 825"/>
                      <a:gd name="T11" fmla="*/ 138 h 151"/>
                      <a:gd name="T12" fmla="*/ 26 w 825"/>
                      <a:gd name="T13" fmla="*/ 151 h 151"/>
                      <a:gd name="T14" fmla="*/ 783 w 825"/>
                      <a:gd name="T15" fmla="*/ 142 h 151"/>
                      <a:gd name="T16" fmla="*/ 807 w 825"/>
                      <a:gd name="T17" fmla="*/ 128 h 151"/>
                      <a:gd name="T18" fmla="*/ 816 w 825"/>
                      <a:gd name="T19" fmla="*/ 107 h 151"/>
                      <a:gd name="T20" fmla="*/ 825 w 825"/>
                      <a:gd name="T21" fmla="*/ 61 h 151"/>
                      <a:gd name="T22" fmla="*/ 821 w 825"/>
                      <a:gd name="T23" fmla="*/ 27 h 151"/>
                      <a:gd name="T24" fmla="*/ 806 w 825"/>
                      <a:gd name="T25" fmla="*/ 9 h 151"/>
                      <a:gd name="T26" fmla="*/ 785 w 825"/>
                      <a:gd name="T27" fmla="*/ 0 h 151"/>
                      <a:gd name="T28" fmla="*/ 35 w 825"/>
                      <a:gd name="T29" fmla="*/ 13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25" h="151">
                        <a:moveTo>
                          <a:pt x="35" y="13"/>
                        </a:moveTo>
                        <a:lnTo>
                          <a:pt x="17" y="27"/>
                        </a:lnTo>
                        <a:lnTo>
                          <a:pt x="9" y="48"/>
                        </a:lnTo>
                        <a:lnTo>
                          <a:pt x="0" y="97"/>
                        </a:lnTo>
                        <a:lnTo>
                          <a:pt x="4" y="124"/>
                        </a:lnTo>
                        <a:lnTo>
                          <a:pt x="13" y="138"/>
                        </a:lnTo>
                        <a:lnTo>
                          <a:pt x="26" y="151"/>
                        </a:lnTo>
                        <a:lnTo>
                          <a:pt x="783" y="142"/>
                        </a:lnTo>
                        <a:lnTo>
                          <a:pt x="807" y="128"/>
                        </a:lnTo>
                        <a:lnTo>
                          <a:pt x="816" y="107"/>
                        </a:lnTo>
                        <a:lnTo>
                          <a:pt x="825" y="61"/>
                        </a:lnTo>
                        <a:lnTo>
                          <a:pt x="821" y="27"/>
                        </a:lnTo>
                        <a:lnTo>
                          <a:pt x="806" y="9"/>
                        </a:lnTo>
                        <a:lnTo>
                          <a:pt x="785" y="0"/>
                        </a:lnTo>
                        <a:lnTo>
                          <a:pt x="35" y="13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0" name="Freeform 497"/>
                  <p:cNvSpPr>
                    <a:spLocks/>
                  </p:cNvSpPr>
                  <p:nvPr/>
                </p:nvSpPr>
                <p:spPr bwMode="auto">
                  <a:xfrm>
                    <a:off x="972" y="3833"/>
                    <a:ext cx="330" cy="27"/>
                  </a:xfrm>
                  <a:custGeom>
                    <a:avLst/>
                    <a:gdLst>
                      <a:gd name="T0" fmla="*/ 4 w 658"/>
                      <a:gd name="T1" fmla="*/ 23 h 79"/>
                      <a:gd name="T2" fmla="*/ 0 w 658"/>
                      <a:gd name="T3" fmla="*/ 50 h 79"/>
                      <a:gd name="T4" fmla="*/ 153 w 658"/>
                      <a:gd name="T5" fmla="*/ 50 h 79"/>
                      <a:gd name="T6" fmla="*/ 153 w 658"/>
                      <a:gd name="T7" fmla="*/ 79 h 79"/>
                      <a:gd name="T8" fmla="*/ 500 w 658"/>
                      <a:gd name="T9" fmla="*/ 73 h 79"/>
                      <a:gd name="T10" fmla="*/ 500 w 658"/>
                      <a:gd name="T11" fmla="*/ 50 h 79"/>
                      <a:gd name="T12" fmla="*/ 656 w 658"/>
                      <a:gd name="T13" fmla="*/ 50 h 79"/>
                      <a:gd name="T14" fmla="*/ 658 w 658"/>
                      <a:gd name="T15" fmla="*/ 23 h 79"/>
                      <a:gd name="T16" fmla="*/ 504 w 658"/>
                      <a:gd name="T17" fmla="*/ 23 h 79"/>
                      <a:gd name="T18" fmla="*/ 504 w 658"/>
                      <a:gd name="T19" fmla="*/ 0 h 79"/>
                      <a:gd name="T20" fmla="*/ 153 w 658"/>
                      <a:gd name="T21" fmla="*/ 8 h 79"/>
                      <a:gd name="T22" fmla="*/ 153 w 658"/>
                      <a:gd name="T23" fmla="*/ 23 h 79"/>
                      <a:gd name="T24" fmla="*/ 4 w 658"/>
                      <a:gd name="T25" fmla="*/ 23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58" h="79">
                        <a:moveTo>
                          <a:pt x="4" y="23"/>
                        </a:moveTo>
                        <a:lnTo>
                          <a:pt x="0" y="50"/>
                        </a:lnTo>
                        <a:lnTo>
                          <a:pt x="153" y="50"/>
                        </a:lnTo>
                        <a:lnTo>
                          <a:pt x="153" y="79"/>
                        </a:lnTo>
                        <a:lnTo>
                          <a:pt x="500" y="73"/>
                        </a:lnTo>
                        <a:lnTo>
                          <a:pt x="500" y="50"/>
                        </a:lnTo>
                        <a:lnTo>
                          <a:pt x="656" y="50"/>
                        </a:lnTo>
                        <a:lnTo>
                          <a:pt x="658" y="23"/>
                        </a:lnTo>
                        <a:lnTo>
                          <a:pt x="504" y="23"/>
                        </a:lnTo>
                        <a:lnTo>
                          <a:pt x="504" y="0"/>
                        </a:lnTo>
                        <a:lnTo>
                          <a:pt x="153" y="8"/>
                        </a:lnTo>
                        <a:lnTo>
                          <a:pt x="153" y="23"/>
                        </a:lnTo>
                        <a:lnTo>
                          <a:pt x="4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1" name="Rectangle 498"/>
                  <p:cNvSpPr>
                    <a:spLocks noChangeArrowheads="1"/>
                  </p:cNvSpPr>
                  <p:nvPr/>
                </p:nvSpPr>
                <p:spPr bwMode="auto">
                  <a:xfrm>
                    <a:off x="982" y="3856"/>
                    <a:ext cx="26" cy="7"/>
                  </a:xfrm>
                  <a:prstGeom prst="rect">
                    <a:avLst/>
                  </a:prstGeom>
                  <a:solidFill>
                    <a:srgbClr val="00A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2" name="Rectangle 499"/>
                  <p:cNvSpPr>
                    <a:spLocks noChangeArrowheads="1"/>
                  </p:cNvSpPr>
                  <p:nvPr/>
                </p:nvSpPr>
                <p:spPr bwMode="auto">
                  <a:xfrm>
                    <a:off x="1237" y="3855"/>
                    <a:ext cx="53" cy="6"/>
                  </a:xfrm>
                  <a:prstGeom prst="rect">
                    <a:avLst/>
                  </a:prstGeom>
                  <a:solidFill>
                    <a:srgbClr val="202020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199" name="Group 500"/>
                <p:cNvGrpSpPr>
                  <a:grpSpLocks/>
                </p:cNvGrpSpPr>
                <p:nvPr/>
              </p:nvGrpSpPr>
              <p:grpSpPr bwMode="auto">
                <a:xfrm>
                  <a:off x="1227" y="3477"/>
                  <a:ext cx="508" cy="321"/>
                  <a:chOff x="1227" y="3477"/>
                  <a:chExt cx="508" cy="321"/>
                </a:xfrm>
              </p:grpSpPr>
              <p:sp>
                <p:nvSpPr>
                  <p:cNvPr id="1200" name="Freeform 501"/>
                  <p:cNvSpPr>
                    <a:spLocks/>
                  </p:cNvSpPr>
                  <p:nvPr/>
                </p:nvSpPr>
                <p:spPr bwMode="auto">
                  <a:xfrm>
                    <a:off x="1640" y="3731"/>
                    <a:ext cx="95" cy="66"/>
                  </a:xfrm>
                  <a:custGeom>
                    <a:avLst/>
                    <a:gdLst>
                      <a:gd name="T0" fmla="*/ 126 w 191"/>
                      <a:gd name="T1" fmla="*/ 9 h 200"/>
                      <a:gd name="T2" fmla="*/ 93 w 191"/>
                      <a:gd name="T3" fmla="*/ 0 h 200"/>
                      <a:gd name="T4" fmla="*/ 59 w 191"/>
                      <a:gd name="T5" fmla="*/ 5 h 200"/>
                      <a:gd name="T6" fmla="*/ 32 w 191"/>
                      <a:gd name="T7" fmla="*/ 17 h 200"/>
                      <a:gd name="T8" fmla="*/ 9 w 191"/>
                      <a:gd name="T9" fmla="*/ 45 h 200"/>
                      <a:gd name="T10" fmla="*/ 0 w 191"/>
                      <a:gd name="T11" fmla="*/ 94 h 200"/>
                      <a:gd name="T12" fmla="*/ 0 w 191"/>
                      <a:gd name="T13" fmla="*/ 137 h 200"/>
                      <a:gd name="T14" fmla="*/ 0 w 191"/>
                      <a:gd name="T15" fmla="*/ 200 h 200"/>
                      <a:gd name="T16" fmla="*/ 191 w 191"/>
                      <a:gd name="T17" fmla="*/ 200 h 200"/>
                      <a:gd name="T18" fmla="*/ 181 w 191"/>
                      <a:gd name="T19" fmla="*/ 81 h 200"/>
                      <a:gd name="T20" fmla="*/ 157 w 191"/>
                      <a:gd name="T21" fmla="*/ 30 h 200"/>
                      <a:gd name="T22" fmla="*/ 126 w 191"/>
                      <a:gd name="T23" fmla="*/ 9 h 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1" h="200">
                        <a:moveTo>
                          <a:pt x="126" y="9"/>
                        </a:moveTo>
                        <a:lnTo>
                          <a:pt x="93" y="0"/>
                        </a:lnTo>
                        <a:lnTo>
                          <a:pt x="59" y="5"/>
                        </a:lnTo>
                        <a:lnTo>
                          <a:pt x="32" y="17"/>
                        </a:lnTo>
                        <a:lnTo>
                          <a:pt x="9" y="45"/>
                        </a:lnTo>
                        <a:lnTo>
                          <a:pt x="0" y="94"/>
                        </a:lnTo>
                        <a:lnTo>
                          <a:pt x="0" y="137"/>
                        </a:lnTo>
                        <a:lnTo>
                          <a:pt x="0" y="200"/>
                        </a:lnTo>
                        <a:lnTo>
                          <a:pt x="191" y="200"/>
                        </a:lnTo>
                        <a:lnTo>
                          <a:pt x="181" y="81"/>
                        </a:lnTo>
                        <a:lnTo>
                          <a:pt x="157" y="30"/>
                        </a:lnTo>
                        <a:lnTo>
                          <a:pt x="126" y="9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1" name="Freeform 502"/>
                  <p:cNvSpPr>
                    <a:spLocks/>
                  </p:cNvSpPr>
                  <p:nvPr/>
                </p:nvSpPr>
                <p:spPr bwMode="auto">
                  <a:xfrm>
                    <a:off x="1227" y="3477"/>
                    <a:ext cx="429" cy="264"/>
                  </a:xfrm>
                  <a:custGeom>
                    <a:avLst/>
                    <a:gdLst>
                      <a:gd name="T0" fmla="*/ 0 w 860"/>
                      <a:gd name="T1" fmla="*/ 0 h 791"/>
                      <a:gd name="T2" fmla="*/ 860 w 860"/>
                      <a:gd name="T3" fmla="*/ 764 h 791"/>
                      <a:gd name="T4" fmla="*/ 849 w 860"/>
                      <a:gd name="T5" fmla="*/ 777 h 791"/>
                      <a:gd name="T6" fmla="*/ 838 w 860"/>
                      <a:gd name="T7" fmla="*/ 791 h 791"/>
                      <a:gd name="T8" fmla="*/ 0 w 860"/>
                      <a:gd name="T9" fmla="*/ 0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0" h="791">
                        <a:moveTo>
                          <a:pt x="0" y="0"/>
                        </a:moveTo>
                        <a:lnTo>
                          <a:pt x="860" y="764"/>
                        </a:lnTo>
                        <a:lnTo>
                          <a:pt x="849" y="777"/>
                        </a:lnTo>
                        <a:lnTo>
                          <a:pt x="838" y="7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2" name="Freeform 503"/>
                  <p:cNvSpPr>
                    <a:spLocks/>
                  </p:cNvSpPr>
                  <p:nvPr/>
                </p:nvSpPr>
                <p:spPr bwMode="auto">
                  <a:xfrm>
                    <a:off x="1521" y="3650"/>
                    <a:ext cx="141" cy="122"/>
                  </a:xfrm>
                  <a:custGeom>
                    <a:avLst/>
                    <a:gdLst>
                      <a:gd name="T0" fmla="*/ 4 w 281"/>
                      <a:gd name="T1" fmla="*/ 95 h 366"/>
                      <a:gd name="T2" fmla="*/ 24 w 281"/>
                      <a:gd name="T3" fmla="*/ 62 h 366"/>
                      <a:gd name="T4" fmla="*/ 54 w 281"/>
                      <a:gd name="T5" fmla="*/ 43 h 366"/>
                      <a:gd name="T6" fmla="*/ 78 w 281"/>
                      <a:gd name="T7" fmla="*/ 42 h 366"/>
                      <a:gd name="T8" fmla="*/ 128 w 281"/>
                      <a:gd name="T9" fmla="*/ 43 h 366"/>
                      <a:gd name="T10" fmla="*/ 132 w 281"/>
                      <a:gd name="T11" fmla="*/ 0 h 366"/>
                      <a:gd name="T12" fmla="*/ 281 w 281"/>
                      <a:gd name="T13" fmla="*/ 130 h 366"/>
                      <a:gd name="T14" fmla="*/ 272 w 281"/>
                      <a:gd name="T15" fmla="*/ 179 h 366"/>
                      <a:gd name="T16" fmla="*/ 228 w 281"/>
                      <a:gd name="T17" fmla="*/ 170 h 366"/>
                      <a:gd name="T18" fmla="*/ 191 w 281"/>
                      <a:gd name="T19" fmla="*/ 184 h 366"/>
                      <a:gd name="T20" fmla="*/ 158 w 281"/>
                      <a:gd name="T21" fmla="*/ 210 h 366"/>
                      <a:gd name="T22" fmla="*/ 150 w 281"/>
                      <a:gd name="T23" fmla="*/ 232 h 366"/>
                      <a:gd name="T24" fmla="*/ 149 w 281"/>
                      <a:gd name="T25" fmla="*/ 295 h 366"/>
                      <a:gd name="T26" fmla="*/ 149 w 281"/>
                      <a:gd name="T27" fmla="*/ 338 h 366"/>
                      <a:gd name="T28" fmla="*/ 150 w 281"/>
                      <a:gd name="T29" fmla="*/ 366 h 366"/>
                      <a:gd name="T30" fmla="*/ 0 w 281"/>
                      <a:gd name="T31" fmla="*/ 229 h 366"/>
                      <a:gd name="T32" fmla="*/ 0 w 281"/>
                      <a:gd name="T33" fmla="*/ 139 h 366"/>
                      <a:gd name="T34" fmla="*/ 4 w 281"/>
                      <a:gd name="T35" fmla="*/ 95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81" h="366">
                        <a:moveTo>
                          <a:pt x="4" y="95"/>
                        </a:moveTo>
                        <a:lnTo>
                          <a:pt x="24" y="62"/>
                        </a:lnTo>
                        <a:lnTo>
                          <a:pt x="54" y="43"/>
                        </a:lnTo>
                        <a:lnTo>
                          <a:pt x="78" y="42"/>
                        </a:lnTo>
                        <a:lnTo>
                          <a:pt x="128" y="43"/>
                        </a:lnTo>
                        <a:lnTo>
                          <a:pt x="132" y="0"/>
                        </a:lnTo>
                        <a:lnTo>
                          <a:pt x="281" y="130"/>
                        </a:lnTo>
                        <a:lnTo>
                          <a:pt x="272" y="179"/>
                        </a:lnTo>
                        <a:lnTo>
                          <a:pt x="228" y="170"/>
                        </a:lnTo>
                        <a:lnTo>
                          <a:pt x="191" y="184"/>
                        </a:lnTo>
                        <a:lnTo>
                          <a:pt x="158" y="210"/>
                        </a:lnTo>
                        <a:lnTo>
                          <a:pt x="150" y="232"/>
                        </a:lnTo>
                        <a:lnTo>
                          <a:pt x="149" y="295"/>
                        </a:lnTo>
                        <a:lnTo>
                          <a:pt x="149" y="338"/>
                        </a:lnTo>
                        <a:lnTo>
                          <a:pt x="150" y="366"/>
                        </a:lnTo>
                        <a:lnTo>
                          <a:pt x="0" y="229"/>
                        </a:lnTo>
                        <a:lnTo>
                          <a:pt x="0" y="139"/>
                        </a:lnTo>
                        <a:lnTo>
                          <a:pt x="4" y="95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3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1586" y="3665"/>
                    <a:ext cx="76" cy="4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4" name="Freeform 505"/>
                  <p:cNvSpPr>
                    <a:spLocks/>
                  </p:cNvSpPr>
                  <p:nvPr/>
                </p:nvSpPr>
                <p:spPr bwMode="auto">
                  <a:xfrm>
                    <a:off x="1242" y="3486"/>
                    <a:ext cx="111" cy="96"/>
                  </a:xfrm>
                  <a:custGeom>
                    <a:avLst/>
                    <a:gdLst>
                      <a:gd name="T0" fmla="*/ 10 w 222"/>
                      <a:gd name="T1" fmla="*/ 98 h 289"/>
                      <a:gd name="T2" fmla="*/ 27 w 222"/>
                      <a:gd name="T3" fmla="*/ 64 h 289"/>
                      <a:gd name="T4" fmla="*/ 53 w 222"/>
                      <a:gd name="T5" fmla="*/ 45 h 289"/>
                      <a:gd name="T6" fmla="*/ 81 w 222"/>
                      <a:gd name="T7" fmla="*/ 41 h 289"/>
                      <a:gd name="T8" fmla="*/ 131 w 222"/>
                      <a:gd name="T9" fmla="*/ 42 h 289"/>
                      <a:gd name="T10" fmla="*/ 135 w 222"/>
                      <a:gd name="T11" fmla="*/ 0 h 289"/>
                      <a:gd name="T12" fmla="*/ 222 w 222"/>
                      <a:gd name="T13" fmla="*/ 80 h 289"/>
                      <a:gd name="T14" fmla="*/ 218 w 222"/>
                      <a:gd name="T15" fmla="*/ 120 h 289"/>
                      <a:gd name="T16" fmla="*/ 190 w 222"/>
                      <a:gd name="T17" fmla="*/ 118 h 289"/>
                      <a:gd name="T18" fmla="*/ 168 w 222"/>
                      <a:gd name="T19" fmla="*/ 116 h 289"/>
                      <a:gd name="T20" fmla="*/ 135 w 222"/>
                      <a:gd name="T21" fmla="*/ 125 h 289"/>
                      <a:gd name="T22" fmla="*/ 118 w 222"/>
                      <a:gd name="T23" fmla="*/ 137 h 289"/>
                      <a:gd name="T24" fmla="*/ 102 w 222"/>
                      <a:gd name="T25" fmla="*/ 161 h 289"/>
                      <a:gd name="T26" fmla="*/ 98 w 222"/>
                      <a:gd name="T27" fmla="*/ 192 h 289"/>
                      <a:gd name="T28" fmla="*/ 93 w 222"/>
                      <a:gd name="T29" fmla="*/ 289 h 289"/>
                      <a:gd name="T30" fmla="*/ 0 w 222"/>
                      <a:gd name="T31" fmla="*/ 197 h 289"/>
                      <a:gd name="T32" fmla="*/ 4 w 222"/>
                      <a:gd name="T33" fmla="*/ 138 h 289"/>
                      <a:gd name="T34" fmla="*/ 10 w 222"/>
                      <a:gd name="T35" fmla="*/ 9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22" h="289">
                        <a:moveTo>
                          <a:pt x="10" y="98"/>
                        </a:moveTo>
                        <a:lnTo>
                          <a:pt x="27" y="64"/>
                        </a:lnTo>
                        <a:lnTo>
                          <a:pt x="53" y="45"/>
                        </a:lnTo>
                        <a:lnTo>
                          <a:pt x="81" y="41"/>
                        </a:lnTo>
                        <a:lnTo>
                          <a:pt x="131" y="42"/>
                        </a:lnTo>
                        <a:lnTo>
                          <a:pt x="135" y="0"/>
                        </a:lnTo>
                        <a:lnTo>
                          <a:pt x="222" y="80"/>
                        </a:lnTo>
                        <a:lnTo>
                          <a:pt x="218" y="120"/>
                        </a:lnTo>
                        <a:lnTo>
                          <a:pt x="190" y="118"/>
                        </a:lnTo>
                        <a:lnTo>
                          <a:pt x="168" y="116"/>
                        </a:lnTo>
                        <a:lnTo>
                          <a:pt x="135" y="125"/>
                        </a:lnTo>
                        <a:lnTo>
                          <a:pt x="118" y="137"/>
                        </a:lnTo>
                        <a:lnTo>
                          <a:pt x="102" y="161"/>
                        </a:lnTo>
                        <a:lnTo>
                          <a:pt x="98" y="192"/>
                        </a:lnTo>
                        <a:lnTo>
                          <a:pt x="93" y="289"/>
                        </a:lnTo>
                        <a:lnTo>
                          <a:pt x="0" y="197"/>
                        </a:lnTo>
                        <a:lnTo>
                          <a:pt x="4" y="138"/>
                        </a:lnTo>
                        <a:lnTo>
                          <a:pt x="10" y="98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5" name="Freeform 506"/>
                  <p:cNvSpPr>
                    <a:spLocks/>
                  </p:cNvSpPr>
                  <p:nvPr/>
                </p:nvSpPr>
                <p:spPr bwMode="auto">
                  <a:xfrm>
                    <a:off x="1456" y="3626"/>
                    <a:ext cx="64" cy="62"/>
                  </a:xfrm>
                  <a:custGeom>
                    <a:avLst/>
                    <a:gdLst>
                      <a:gd name="T0" fmla="*/ 128 w 128"/>
                      <a:gd name="T1" fmla="*/ 5 h 186"/>
                      <a:gd name="T2" fmla="*/ 59 w 128"/>
                      <a:gd name="T3" fmla="*/ 0 h 186"/>
                      <a:gd name="T4" fmla="*/ 30 w 128"/>
                      <a:gd name="T5" fmla="*/ 14 h 186"/>
                      <a:gd name="T6" fmla="*/ 9 w 128"/>
                      <a:gd name="T7" fmla="*/ 40 h 186"/>
                      <a:gd name="T8" fmla="*/ 0 w 128"/>
                      <a:gd name="T9" fmla="*/ 89 h 186"/>
                      <a:gd name="T10" fmla="*/ 0 w 128"/>
                      <a:gd name="T11" fmla="*/ 186 h 186"/>
                      <a:gd name="T12" fmla="*/ 0 w 128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186">
                        <a:moveTo>
                          <a:pt x="128" y="5"/>
                        </a:moveTo>
                        <a:lnTo>
                          <a:pt x="59" y="0"/>
                        </a:lnTo>
                        <a:lnTo>
                          <a:pt x="30" y="14"/>
                        </a:lnTo>
                        <a:lnTo>
                          <a:pt x="9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6" name="Freeform 507"/>
                  <p:cNvSpPr>
                    <a:spLocks/>
                  </p:cNvSpPr>
                  <p:nvPr/>
                </p:nvSpPr>
                <p:spPr bwMode="auto">
                  <a:xfrm>
                    <a:off x="1440" y="3615"/>
                    <a:ext cx="63" cy="61"/>
                  </a:xfrm>
                  <a:custGeom>
                    <a:avLst/>
                    <a:gdLst>
                      <a:gd name="T0" fmla="*/ 126 w 126"/>
                      <a:gd name="T1" fmla="*/ 3 h 185"/>
                      <a:gd name="T2" fmla="*/ 59 w 126"/>
                      <a:gd name="T3" fmla="*/ 0 h 185"/>
                      <a:gd name="T4" fmla="*/ 24 w 126"/>
                      <a:gd name="T5" fmla="*/ 15 h 185"/>
                      <a:gd name="T6" fmla="*/ 9 w 126"/>
                      <a:gd name="T7" fmla="*/ 39 h 185"/>
                      <a:gd name="T8" fmla="*/ 0 w 126"/>
                      <a:gd name="T9" fmla="*/ 88 h 185"/>
                      <a:gd name="T10" fmla="*/ 0 w 126"/>
                      <a:gd name="T11" fmla="*/ 185 h 185"/>
                      <a:gd name="T12" fmla="*/ 0 w 126"/>
                      <a:gd name="T13" fmla="*/ 180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6" h="185">
                        <a:moveTo>
                          <a:pt x="126" y="3"/>
                        </a:moveTo>
                        <a:lnTo>
                          <a:pt x="59" y="0"/>
                        </a:lnTo>
                        <a:lnTo>
                          <a:pt x="24" y="15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5"/>
                        </a:lnTo>
                        <a:lnTo>
                          <a:pt x="0" y="180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7" name="Freeform 508"/>
                  <p:cNvSpPr>
                    <a:spLocks/>
                  </p:cNvSpPr>
                  <p:nvPr/>
                </p:nvSpPr>
                <p:spPr bwMode="auto">
                  <a:xfrm>
                    <a:off x="1422" y="3604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5"/>
                      <a:gd name="T2" fmla="*/ 59 w 127"/>
                      <a:gd name="T3" fmla="*/ 0 h 185"/>
                      <a:gd name="T4" fmla="*/ 30 w 127"/>
                      <a:gd name="T5" fmla="*/ 14 h 185"/>
                      <a:gd name="T6" fmla="*/ 9 w 127"/>
                      <a:gd name="T7" fmla="*/ 39 h 185"/>
                      <a:gd name="T8" fmla="*/ 0 w 127"/>
                      <a:gd name="T9" fmla="*/ 88 h 185"/>
                      <a:gd name="T10" fmla="*/ 0 w 127"/>
                      <a:gd name="T11" fmla="*/ 185 h 185"/>
                      <a:gd name="T12" fmla="*/ 0 w 127"/>
                      <a:gd name="T13" fmla="*/ 182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5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0" y="14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5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8" name="Freeform 509"/>
                  <p:cNvSpPr>
                    <a:spLocks/>
                  </p:cNvSpPr>
                  <p:nvPr/>
                </p:nvSpPr>
                <p:spPr bwMode="auto">
                  <a:xfrm>
                    <a:off x="1401" y="3594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6"/>
                      <a:gd name="T2" fmla="*/ 59 w 127"/>
                      <a:gd name="T3" fmla="*/ 0 h 186"/>
                      <a:gd name="T4" fmla="*/ 32 w 127"/>
                      <a:gd name="T5" fmla="*/ 10 h 186"/>
                      <a:gd name="T6" fmla="*/ 9 w 127"/>
                      <a:gd name="T7" fmla="*/ 39 h 186"/>
                      <a:gd name="T8" fmla="*/ 0 w 127"/>
                      <a:gd name="T9" fmla="*/ 88 h 186"/>
                      <a:gd name="T10" fmla="*/ 0 w 127"/>
                      <a:gd name="T11" fmla="*/ 186 h 186"/>
                      <a:gd name="T12" fmla="*/ 0 w 127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2" y="10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9" name="Freeform 510"/>
                  <p:cNvSpPr>
                    <a:spLocks/>
                  </p:cNvSpPr>
                  <p:nvPr/>
                </p:nvSpPr>
                <p:spPr bwMode="auto">
                  <a:xfrm>
                    <a:off x="1383" y="3583"/>
                    <a:ext cx="64" cy="62"/>
                  </a:xfrm>
                  <a:custGeom>
                    <a:avLst/>
                    <a:gdLst>
                      <a:gd name="T0" fmla="*/ 128 w 128"/>
                      <a:gd name="T1" fmla="*/ 4 h 186"/>
                      <a:gd name="T2" fmla="*/ 59 w 128"/>
                      <a:gd name="T3" fmla="*/ 0 h 186"/>
                      <a:gd name="T4" fmla="*/ 32 w 128"/>
                      <a:gd name="T5" fmla="*/ 13 h 186"/>
                      <a:gd name="T6" fmla="*/ 9 w 128"/>
                      <a:gd name="T7" fmla="*/ 40 h 186"/>
                      <a:gd name="T8" fmla="*/ 0 w 128"/>
                      <a:gd name="T9" fmla="*/ 88 h 186"/>
                      <a:gd name="T10" fmla="*/ 0 w 128"/>
                      <a:gd name="T11" fmla="*/ 186 h 186"/>
                      <a:gd name="T12" fmla="*/ 0 w 128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186">
                        <a:moveTo>
                          <a:pt x="128" y="4"/>
                        </a:moveTo>
                        <a:lnTo>
                          <a:pt x="59" y="0"/>
                        </a:lnTo>
                        <a:lnTo>
                          <a:pt x="32" y="13"/>
                        </a:lnTo>
                        <a:lnTo>
                          <a:pt x="9" y="40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0" name="Freeform 511"/>
                  <p:cNvSpPr>
                    <a:spLocks/>
                  </p:cNvSpPr>
                  <p:nvPr/>
                </p:nvSpPr>
                <p:spPr bwMode="auto">
                  <a:xfrm>
                    <a:off x="1365" y="3570"/>
                    <a:ext cx="63" cy="62"/>
                  </a:xfrm>
                  <a:custGeom>
                    <a:avLst/>
                    <a:gdLst>
                      <a:gd name="T0" fmla="*/ 126 w 126"/>
                      <a:gd name="T1" fmla="*/ 4 h 186"/>
                      <a:gd name="T2" fmla="*/ 58 w 126"/>
                      <a:gd name="T3" fmla="*/ 0 h 186"/>
                      <a:gd name="T4" fmla="*/ 31 w 126"/>
                      <a:gd name="T5" fmla="*/ 14 h 186"/>
                      <a:gd name="T6" fmla="*/ 8 w 126"/>
                      <a:gd name="T7" fmla="*/ 40 h 186"/>
                      <a:gd name="T8" fmla="*/ 0 w 126"/>
                      <a:gd name="T9" fmla="*/ 89 h 186"/>
                      <a:gd name="T10" fmla="*/ 0 w 126"/>
                      <a:gd name="T11" fmla="*/ 186 h 186"/>
                      <a:gd name="T12" fmla="*/ 0 w 126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6" h="186">
                        <a:moveTo>
                          <a:pt x="126" y="4"/>
                        </a:moveTo>
                        <a:lnTo>
                          <a:pt x="58" y="0"/>
                        </a:lnTo>
                        <a:lnTo>
                          <a:pt x="31" y="14"/>
                        </a:lnTo>
                        <a:lnTo>
                          <a:pt x="8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1" name="Freeform 512"/>
                  <p:cNvSpPr>
                    <a:spLocks/>
                  </p:cNvSpPr>
                  <p:nvPr/>
                </p:nvSpPr>
                <p:spPr bwMode="auto">
                  <a:xfrm>
                    <a:off x="1349" y="3558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6"/>
                      <a:gd name="T2" fmla="*/ 59 w 127"/>
                      <a:gd name="T3" fmla="*/ 0 h 186"/>
                      <a:gd name="T4" fmla="*/ 33 w 127"/>
                      <a:gd name="T5" fmla="*/ 16 h 186"/>
                      <a:gd name="T6" fmla="*/ 9 w 127"/>
                      <a:gd name="T7" fmla="*/ 40 h 186"/>
                      <a:gd name="T8" fmla="*/ 0 w 127"/>
                      <a:gd name="T9" fmla="*/ 89 h 186"/>
                      <a:gd name="T10" fmla="*/ 0 w 127"/>
                      <a:gd name="T11" fmla="*/ 186 h 186"/>
                      <a:gd name="T12" fmla="*/ 0 w 127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3" y="16"/>
                        </a:lnTo>
                        <a:lnTo>
                          <a:pt x="9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2" name="Freeform 513"/>
                  <p:cNvSpPr>
                    <a:spLocks/>
                  </p:cNvSpPr>
                  <p:nvPr/>
                </p:nvSpPr>
                <p:spPr bwMode="auto">
                  <a:xfrm>
                    <a:off x="1331" y="3550"/>
                    <a:ext cx="63" cy="62"/>
                  </a:xfrm>
                  <a:custGeom>
                    <a:avLst/>
                    <a:gdLst>
                      <a:gd name="T0" fmla="*/ 127 w 127"/>
                      <a:gd name="T1" fmla="*/ 4 h 186"/>
                      <a:gd name="T2" fmla="*/ 59 w 127"/>
                      <a:gd name="T3" fmla="*/ 0 h 186"/>
                      <a:gd name="T4" fmla="*/ 32 w 127"/>
                      <a:gd name="T5" fmla="*/ 13 h 186"/>
                      <a:gd name="T6" fmla="*/ 10 w 127"/>
                      <a:gd name="T7" fmla="*/ 39 h 186"/>
                      <a:gd name="T8" fmla="*/ 0 w 127"/>
                      <a:gd name="T9" fmla="*/ 88 h 186"/>
                      <a:gd name="T10" fmla="*/ 0 w 127"/>
                      <a:gd name="T11" fmla="*/ 186 h 186"/>
                      <a:gd name="T12" fmla="*/ 0 w 127"/>
                      <a:gd name="T13" fmla="*/ 180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4"/>
                        </a:moveTo>
                        <a:lnTo>
                          <a:pt x="59" y="0"/>
                        </a:lnTo>
                        <a:lnTo>
                          <a:pt x="32" y="13"/>
                        </a:lnTo>
                        <a:lnTo>
                          <a:pt x="10" y="39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0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3" name="Freeform 514"/>
                  <p:cNvSpPr>
                    <a:spLocks/>
                  </p:cNvSpPr>
                  <p:nvPr/>
                </p:nvSpPr>
                <p:spPr bwMode="auto">
                  <a:xfrm>
                    <a:off x="1308" y="3501"/>
                    <a:ext cx="47" cy="25"/>
                  </a:xfrm>
                  <a:custGeom>
                    <a:avLst/>
                    <a:gdLst>
                      <a:gd name="T0" fmla="*/ 0 w 96"/>
                      <a:gd name="T1" fmla="*/ 0 h 74"/>
                      <a:gd name="T2" fmla="*/ 89 w 96"/>
                      <a:gd name="T3" fmla="*/ 74 h 74"/>
                      <a:gd name="T4" fmla="*/ 96 w 96"/>
                      <a:gd name="T5" fmla="*/ 74 h 74"/>
                      <a:gd name="T6" fmla="*/ 93 w 96"/>
                      <a:gd name="T7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6" h="74">
                        <a:moveTo>
                          <a:pt x="0" y="0"/>
                        </a:moveTo>
                        <a:lnTo>
                          <a:pt x="89" y="74"/>
                        </a:lnTo>
                        <a:lnTo>
                          <a:pt x="96" y="74"/>
                        </a:lnTo>
                        <a:lnTo>
                          <a:pt x="93" y="74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4" name="Oval 515"/>
                  <p:cNvSpPr>
                    <a:spLocks noChangeArrowheads="1"/>
                  </p:cNvSpPr>
                  <p:nvPr/>
                </p:nvSpPr>
                <p:spPr bwMode="auto">
                  <a:xfrm>
                    <a:off x="1339" y="3772"/>
                    <a:ext cx="78" cy="26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5" name="Oval 516"/>
                  <p:cNvSpPr>
                    <a:spLocks noChangeArrowheads="1"/>
                  </p:cNvSpPr>
                  <p:nvPr/>
                </p:nvSpPr>
                <p:spPr bwMode="auto">
                  <a:xfrm>
                    <a:off x="1432" y="3771"/>
                    <a:ext cx="78" cy="25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6" name="Freeform 517"/>
                  <p:cNvSpPr>
                    <a:spLocks/>
                  </p:cNvSpPr>
                  <p:nvPr/>
                </p:nvSpPr>
                <p:spPr bwMode="auto">
                  <a:xfrm>
                    <a:off x="1511" y="3785"/>
                    <a:ext cx="94" cy="8"/>
                  </a:xfrm>
                  <a:custGeom>
                    <a:avLst/>
                    <a:gdLst>
                      <a:gd name="T0" fmla="*/ 0 w 188"/>
                      <a:gd name="T1" fmla="*/ 25 h 25"/>
                      <a:gd name="T2" fmla="*/ 6 w 188"/>
                      <a:gd name="T3" fmla="*/ 0 h 25"/>
                      <a:gd name="T4" fmla="*/ 175 w 188"/>
                      <a:gd name="T5" fmla="*/ 0 h 25"/>
                      <a:gd name="T6" fmla="*/ 188 w 188"/>
                      <a:gd name="T7" fmla="*/ 19 h 25"/>
                      <a:gd name="T8" fmla="*/ 0 w 188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8" h="25">
                        <a:moveTo>
                          <a:pt x="0" y="25"/>
                        </a:moveTo>
                        <a:lnTo>
                          <a:pt x="6" y="0"/>
                        </a:lnTo>
                        <a:lnTo>
                          <a:pt x="175" y="0"/>
                        </a:lnTo>
                        <a:lnTo>
                          <a:pt x="188" y="1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7" name="Oval 518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3767"/>
                    <a:ext cx="78" cy="27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8" name="Oval 519"/>
                  <p:cNvSpPr>
                    <a:spLocks noChangeArrowheads="1"/>
                  </p:cNvSpPr>
                  <p:nvPr/>
                </p:nvSpPr>
                <p:spPr bwMode="auto">
                  <a:xfrm>
                    <a:off x="1431" y="3766"/>
                    <a:ext cx="77" cy="25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637" name="Text Box 520"/>
              <p:cNvSpPr txBox="1">
                <a:spLocks noChangeArrowheads="1"/>
              </p:cNvSpPr>
              <p:nvPr/>
            </p:nvSpPr>
            <p:spPr bwMode="auto">
              <a:xfrm>
                <a:off x="3372822" y="2313631"/>
                <a:ext cx="1250663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15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中间人 </a:t>
                </a:r>
                <a:r>
                  <a:rPr kumimoji="1" lang="en-US" altLang="zh-CN" sz="2215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</a:p>
            </p:txBody>
          </p:sp>
          <p:sp>
            <p:nvSpPr>
              <p:cNvPr id="1680" name="Text Box 551"/>
              <p:cNvSpPr txBox="1">
                <a:spLocks noChangeArrowheads="1"/>
              </p:cNvSpPr>
              <p:nvPr/>
            </p:nvSpPr>
            <p:spPr bwMode="auto">
              <a:xfrm>
                <a:off x="246373" y="5819626"/>
                <a:ext cx="611065" cy="348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62" b="1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时间</a:t>
                </a:r>
              </a:p>
            </p:txBody>
          </p:sp>
        </p:grpSp>
      </p:grpSp>
      <p:sp>
        <p:nvSpPr>
          <p:cNvPr id="1683" name="圆角矩形标注 1682"/>
          <p:cNvSpPr/>
          <p:nvPr/>
        </p:nvSpPr>
        <p:spPr>
          <a:xfrm>
            <a:off x="3159808" y="1045537"/>
            <a:ext cx="4811731" cy="538038"/>
          </a:xfrm>
          <a:prstGeom prst="wedgeRoundRectCallout">
            <a:avLst>
              <a:gd name="adj1" fmla="val 65819"/>
              <a:gd name="adj2" fmla="val 625187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索取其公钥，此报文被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截获后转发给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571" name="圆角矩形标注 570"/>
          <p:cNvSpPr/>
          <p:nvPr/>
        </p:nvSpPr>
        <p:spPr>
          <a:xfrm>
            <a:off x="1118151" y="1827902"/>
            <a:ext cx="7391585" cy="538038"/>
          </a:xfrm>
          <a:prstGeom prst="wedgeRoundRectCallout">
            <a:avLst>
              <a:gd name="adj1" fmla="val -792"/>
              <a:gd name="adj2" fmla="val 565807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把自己的公钥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冒充是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也截获到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的公钥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572" name="圆角矩形标注 571"/>
          <p:cNvSpPr/>
          <p:nvPr/>
        </p:nvSpPr>
        <p:spPr>
          <a:xfrm>
            <a:off x="2919816" y="1880131"/>
            <a:ext cx="5466356" cy="538038"/>
          </a:xfrm>
          <a:prstGeom prst="wedgeRoundRectCallout">
            <a:avLst>
              <a:gd name="adj1" fmla="val 56532"/>
              <a:gd name="adj2" fmla="val 678425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用收到的公钥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（以为是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的）对数据加密发送给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endParaRPr lang="en-US" altLang="zh-CN" sz="1600" baseline="-25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73" name="圆角矩形标注 572"/>
          <p:cNvSpPr/>
          <p:nvPr/>
        </p:nvSpPr>
        <p:spPr>
          <a:xfrm>
            <a:off x="1748543" y="1311440"/>
            <a:ext cx="6222996" cy="690408"/>
          </a:xfrm>
          <a:prstGeom prst="wedgeRoundRectCallout">
            <a:avLst>
              <a:gd name="adj1" fmla="val -1555"/>
              <a:gd name="adj2" fmla="val 599294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截获后用自己的私钥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解密，复制一份留下，再用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的公钥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对数据加密后发送给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endParaRPr lang="en-US" altLang="zh-CN" sz="1600" baseline="-25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74" name="圆角矩形标注 573"/>
          <p:cNvSpPr/>
          <p:nvPr/>
        </p:nvSpPr>
        <p:spPr>
          <a:xfrm>
            <a:off x="276930" y="901770"/>
            <a:ext cx="7907335" cy="918370"/>
          </a:xfrm>
          <a:prstGeom prst="wedgeRoundRectCallout">
            <a:avLst>
              <a:gd name="adj1" fmla="val -42993"/>
              <a:gd name="adj2" fmla="val 491259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收到数据后，用自己的私钥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解密，以为和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进行了保密通信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其实，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发送给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的加密数据已被中间人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截获并解密了一份，但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却都不知道</a:t>
            </a:r>
            <a:endParaRPr lang="en-US" altLang="zh-CN" sz="1600" baseline="-25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75" name="圆角矩形 574"/>
          <p:cNvSpPr/>
          <p:nvPr/>
        </p:nvSpPr>
        <p:spPr>
          <a:xfrm>
            <a:off x="736487" y="6097680"/>
            <a:ext cx="7831772" cy="60261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由此可见，公钥的分配以及认证公钥</a:t>
            </a: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的真实性必须得到保证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84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0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0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" grpId="0" animBg="1"/>
      <p:bldP spid="1683" grpId="1" animBg="1"/>
      <p:bldP spid="571" grpId="0" animBg="1"/>
      <p:bldP spid="571" grpId="1" animBg="1"/>
      <p:bldP spid="572" grpId="0" animBg="1"/>
      <p:bldP spid="572" grpId="1" animBg="1"/>
      <p:bldP spid="573" grpId="0" animBg="1"/>
      <p:bldP spid="573" grpId="1" animBg="1"/>
      <p:bldP spid="574" grpId="0" animBg="1"/>
      <p:bldP spid="574" grpId="1" animBg="1"/>
      <p:bldP spid="575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83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认证 </a:t>
            </a:r>
            <a:r>
              <a:rPr lang="en-US" altLang="zh-CN" sz="2000" dirty="0"/>
              <a:t>(authentication)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在信息安全领域，对付被动攻击的重要措施是加密，而对付主动攻击中的篡改和伪造则要用认证 </a:t>
            </a:r>
            <a:r>
              <a:rPr lang="en-US" altLang="zh-CN" sz="1600" dirty="0"/>
              <a:t>(</a:t>
            </a:r>
            <a:r>
              <a:rPr lang="zh-CN" altLang="en-US" sz="1600" dirty="0"/>
              <a:t>鉴别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认证使得通信的接收方能够验证所收到的消息 </a:t>
            </a:r>
            <a:r>
              <a:rPr lang="en-US" altLang="zh-CN" sz="1600" dirty="0"/>
              <a:t>(</a:t>
            </a:r>
            <a:r>
              <a:rPr lang="zh-CN" altLang="en-US" sz="1600" dirty="0"/>
              <a:t>发送者、消息内容、发送时间、序列等</a:t>
            </a:r>
            <a:r>
              <a:rPr lang="en-US" altLang="zh-CN" sz="1600" dirty="0"/>
              <a:t>) </a:t>
            </a:r>
            <a:r>
              <a:rPr lang="zh-CN" altLang="en-US" sz="1600" dirty="0"/>
              <a:t>的真伪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在网络应用中，许多消息并不需要加密，应当使接收者能用更简单的方法认证消息的真伪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认证与授权 </a:t>
            </a:r>
            <a:r>
              <a:rPr lang="en-US" altLang="zh-CN" sz="1600" dirty="0"/>
              <a:t>(authorization)</a:t>
            </a:r>
            <a:r>
              <a:rPr lang="zh-CN" altLang="en-US" sz="1600" dirty="0"/>
              <a:t>是不同的概念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/>
              <a:t>授权涉及的问题是：所进行的过程是否被允许 </a:t>
            </a:r>
            <a:r>
              <a:rPr lang="en-US" altLang="zh-CN" sz="1400" dirty="0"/>
              <a:t>(</a:t>
            </a:r>
            <a:r>
              <a:rPr lang="zh-CN" altLang="en-US" sz="1400" dirty="0"/>
              <a:t>如是否可以对某文件进行读或写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6330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消息认证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即认证所收到的消息的确是消息的发送者所发送的，而不是其他人伪造或篡改的，这就包含了</a:t>
            </a:r>
            <a:r>
              <a:rPr lang="zh-CN" altLang="en-US" sz="1600" dirty="0">
                <a:solidFill>
                  <a:srgbClr val="FF0000"/>
                </a:solidFill>
              </a:rPr>
              <a:t>端点认证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消息</a:t>
            </a:r>
            <a:r>
              <a:rPr lang="zh-CN" altLang="en-US" sz="1600" dirty="0" smtClean="0">
                <a:solidFill>
                  <a:srgbClr val="FF0000"/>
                </a:solidFill>
              </a:rPr>
              <a:t>完整性认证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algn="just">
              <a:spcBef>
                <a:spcPts val="1800"/>
              </a:spcBef>
            </a:pPr>
            <a:r>
              <a:rPr lang="zh-CN" altLang="en-US" sz="2000" dirty="0"/>
              <a:t>实体认证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即端点认证，仅仅认证发送消息的实体，实体可以是一个人，也可以是一个进程 </a:t>
            </a:r>
            <a:r>
              <a:rPr lang="en-US" altLang="zh-CN" sz="1600" dirty="0"/>
              <a:t>(</a:t>
            </a:r>
            <a:r>
              <a:rPr lang="zh-CN" altLang="en-US" sz="1600" dirty="0"/>
              <a:t>客户或服务器</a:t>
            </a:r>
            <a:r>
              <a:rPr lang="en-US" altLang="zh-CN" sz="1600" dirty="0"/>
              <a:t>)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04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数字签名能够</a:t>
            </a:r>
            <a:r>
              <a:rPr lang="zh-CN" altLang="en-US" sz="2000" dirty="0" smtClean="0"/>
              <a:t>实现消息认证</a:t>
            </a:r>
            <a:r>
              <a:rPr lang="zh-CN" altLang="en-US" sz="2000" dirty="0"/>
              <a:t>，但利用该方法认证消息存在缺点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对较长的消息 </a:t>
            </a:r>
            <a:r>
              <a:rPr lang="en-US" altLang="zh-CN" sz="1600" dirty="0"/>
              <a:t>(</a:t>
            </a:r>
            <a:r>
              <a:rPr lang="zh-CN" altLang="en-US" sz="1600" dirty="0"/>
              <a:t>这是很常见的</a:t>
            </a:r>
            <a:r>
              <a:rPr lang="en-US" altLang="zh-CN" sz="1600" dirty="0"/>
              <a:t>) </a:t>
            </a:r>
            <a:r>
              <a:rPr lang="zh-CN" altLang="en-US" sz="1600" dirty="0"/>
              <a:t>进行数字签名，会使计算机增加非常大的负担，因为这需要进行较多的时间来进行</a:t>
            </a:r>
            <a:r>
              <a:rPr lang="zh-CN" altLang="en-US" sz="1600" dirty="0" smtClean="0"/>
              <a:t>运算</a:t>
            </a:r>
            <a:endParaRPr lang="en-US" altLang="zh-CN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zh-CN" altLang="en-US" sz="1600" dirty="0"/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密码散列函数 </a:t>
            </a:r>
            <a:r>
              <a:rPr lang="en-US" altLang="zh-CN" sz="2000" dirty="0"/>
              <a:t>(cryptographic hash function)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认证采用的一种常用方法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8779" y="2830784"/>
            <a:ext cx="8866441" cy="2325086"/>
            <a:chOff x="138779" y="4380513"/>
            <a:chExt cx="8866441" cy="2325086"/>
          </a:xfrm>
        </p:grpSpPr>
        <p:grpSp>
          <p:nvGrpSpPr>
            <p:cNvPr id="6" name="组合 5"/>
            <p:cNvGrpSpPr/>
            <p:nvPr/>
          </p:nvGrpSpPr>
          <p:grpSpPr>
            <a:xfrm>
              <a:off x="6601327" y="4427271"/>
              <a:ext cx="1497777" cy="684654"/>
              <a:chOff x="1867505" y="3503589"/>
              <a:chExt cx="1497777" cy="684654"/>
            </a:xfrm>
          </p:grpSpPr>
          <p:sp>
            <p:nvSpPr>
              <p:cNvPr id="86" name="Text Box 70"/>
              <p:cNvSpPr txBox="1">
                <a:spLocks noChangeArrowheads="1"/>
              </p:cNvSpPr>
              <p:nvPr/>
            </p:nvSpPr>
            <p:spPr bwMode="auto">
              <a:xfrm>
                <a:off x="2077750" y="3733781"/>
                <a:ext cx="128753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Alice</a:t>
                </a:r>
                <a:r>
                  <a:rPr kumimoji="1" lang="zh-CN" altLang="en-US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公</a:t>
                </a:r>
                <a:r>
                  <a:rPr kumimoji="1" lang="zh-CN" altLang="en-US" sz="1600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钥</a:t>
                </a:r>
                <a:r>
                  <a:rPr kumimoji="1" lang="en-US" altLang="zh-CN" sz="1600" i="1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PK</a:t>
                </a:r>
                <a:r>
                  <a:rPr kumimoji="1" lang="en-US" altLang="zh-CN" sz="1600" i="1" kern="0" baseline="-2500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endParaRPr kumimoji="1" lang="en-US" altLang="zh-CN" sz="1600" i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7" name="Picture 133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704586" y="3666508"/>
                <a:ext cx="684654" cy="35881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1313045" y="4380513"/>
              <a:ext cx="1662451" cy="747516"/>
              <a:chOff x="6775510" y="4655371"/>
              <a:chExt cx="1662451" cy="747516"/>
            </a:xfrm>
          </p:grpSpPr>
          <p:pic>
            <p:nvPicPr>
              <p:cNvPr id="84" name="Picture 7" descr="key 的图像结果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766515" y="4664366"/>
                <a:ext cx="747516" cy="729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Text Box 70"/>
              <p:cNvSpPr txBox="1">
                <a:spLocks noChangeArrowheads="1"/>
              </p:cNvSpPr>
              <p:nvPr/>
            </p:nvSpPr>
            <p:spPr bwMode="auto">
              <a:xfrm>
                <a:off x="7163253" y="4901667"/>
                <a:ext cx="12747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Alice</a:t>
                </a:r>
                <a:r>
                  <a:rPr kumimoji="1" lang="zh-CN" altLang="en-US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私</a:t>
                </a:r>
                <a:r>
                  <a:rPr kumimoji="1" lang="zh-CN" altLang="en-US" sz="1600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钥</a:t>
                </a:r>
                <a:r>
                  <a:rPr kumimoji="1" lang="en-US" altLang="zh-CN" sz="1600" i="1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SK</a:t>
                </a:r>
                <a:r>
                  <a:rPr kumimoji="1" lang="en-US" altLang="zh-CN" sz="1600" i="1" kern="0" baseline="-2500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endParaRPr kumimoji="1" lang="en-US" altLang="zh-CN" sz="1600" i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8" name="Rectangle 102"/>
            <p:cNvSpPr>
              <a:spLocks noChangeArrowheads="1"/>
            </p:cNvSpPr>
            <p:nvPr/>
          </p:nvSpPr>
          <p:spPr bwMode="auto">
            <a:xfrm>
              <a:off x="1425376" y="5624218"/>
              <a:ext cx="1056388" cy="660888"/>
            </a:xfrm>
            <a:prstGeom prst="rect">
              <a:avLst/>
            </a:prstGeom>
            <a:solidFill>
              <a:srgbClr val="9900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1846" i="1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r>
                <a:rPr kumimoji="1" lang="en-US" altLang="zh-CN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加密算法</a:t>
              </a:r>
            </a:p>
          </p:txBody>
        </p:sp>
        <p:sp>
          <p:nvSpPr>
            <p:cNvPr id="9" name="Rectangle 103"/>
            <p:cNvSpPr>
              <a:spLocks noChangeArrowheads="1"/>
            </p:cNvSpPr>
            <p:nvPr/>
          </p:nvSpPr>
          <p:spPr bwMode="auto">
            <a:xfrm>
              <a:off x="6695900" y="5652041"/>
              <a:ext cx="1091466" cy="660888"/>
            </a:xfrm>
            <a:prstGeom prst="rect">
              <a:avLst/>
            </a:prstGeom>
            <a:solidFill>
              <a:srgbClr val="4B7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1846" i="1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 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解密算法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517811" y="5322276"/>
              <a:ext cx="2117481" cy="1383323"/>
              <a:chOff x="3281815" y="3352023"/>
              <a:chExt cx="2117481" cy="1383323"/>
            </a:xfrm>
          </p:grpSpPr>
          <p:graphicFrame>
            <p:nvGraphicFramePr>
              <p:cNvPr id="82" name="Object 7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81815" y="3352023"/>
              <a:ext cx="2117481" cy="1383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1" name="VISIO" r:id="rId7" imgW="1687068" imgH="964692" progId="Visio.Drawing.11">
                      <p:embed/>
                    </p:oleObj>
                  </mc:Choice>
                  <mc:Fallback>
                    <p:oleObj name="VISIO" r:id="rId7" imgW="1687068" imgH="964692" progId="Visio.Drawing.11">
                      <p:embed/>
                      <p:pic>
                        <p:nvPicPr>
                          <p:cNvPr id="86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1815" y="3352023"/>
                            <a:ext cx="2117481" cy="1383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5400" dir="5400000" algn="ctr" rotWithShape="0">
                              <a:srgbClr val="1C1C1C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Text Box 131"/>
              <p:cNvSpPr txBox="1">
                <a:spLocks noChangeArrowheads="1"/>
              </p:cNvSpPr>
              <p:nvPr/>
            </p:nvSpPr>
            <p:spPr bwMode="auto">
              <a:xfrm>
                <a:off x="3812739" y="3653903"/>
                <a:ext cx="1040670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215" kern="0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互联网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38779" y="5011203"/>
              <a:ext cx="646331" cy="876622"/>
              <a:chOff x="489306" y="4041575"/>
              <a:chExt cx="646331" cy="876622"/>
            </a:xfrm>
          </p:grpSpPr>
          <p:grpSp>
            <p:nvGrpSpPr>
              <p:cNvPr id="54" name="Group 74"/>
              <p:cNvGrpSpPr>
                <a:grpSpLocks/>
              </p:cNvGrpSpPr>
              <p:nvPr/>
            </p:nvGrpSpPr>
            <p:grpSpPr bwMode="auto">
              <a:xfrm>
                <a:off x="554709" y="4345231"/>
                <a:ext cx="530469" cy="572966"/>
                <a:chOff x="921" y="2412"/>
                <a:chExt cx="284" cy="265"/>
              </a:xfrm>
            </p:grpSpPr>
            <p:grpSp>
              <p:nvGrpSpPr>
                <p:cNvPr id="56" name="Group 75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70" name="Freeform 76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1" name="Freeform 77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2" name="Freeform 78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3" name="Freeform 79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7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7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79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80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8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57" name="Group 88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58" name="Freeform 89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59" name="Freeform 90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0" name="Freeform 91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1" name="Freeform 92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2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3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4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5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66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67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68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69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55" name="Text Box 70"/>
              <p:cNvSpPr txBox="1">
                <a:spLocks noChangeArrowheads="1"/>
              </p:cNvSpPr>
              <p:nvPr/>
            </p:nvSpPr>
            <p:spPr bwMode="auto">
              <a:xfrm>
                <a:off x="489306" y="4041575"/>
                <a:ext cx="646331" cy="376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846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Alice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442245" y="5189063"/>
              <a:ext cx="562975" cy="878001"/>
              <a:chOff x="554709" y="4040196"/>
              <a:chExt cx="562975" cy="878001"/>
            </a:xfrm>
          </p:grpSpPr>
          <p:grpSp>
            <p:nvGrpSpPr>
              <p:cNvPr id="26" name="Group 74"/>
              <p:cNvGrpSpPr>
                <a:grpSpLocks/>
              </p:cNvGrpSpPr>
              <p:nvPr/>
            </p:nvGrpSpPr>
            <p:grpSpPr bwMode="auto">
              <a:xfrm>
                <a:off x="554709" y="4345231"/>
                <a:ext cx="530469" cy="572966"/>
                <a:chOff x="921" y="2412"/>
                <a:chExt cx="284" cy="265"/>
              </a:xfrm>
            </p:grpSpPr>
            <p:grpSp>
              <p:nvGrpSpPr>
                <p:cNvPr id="28" name="Group 75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42" name="Freeform 76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3" name="Freeform 77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4" name="Freeform 78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5" name="Freeform 79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9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50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51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2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3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29" name="Group 88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30" name="Freeform 89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1" name="Freeform 90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2" name="Freeform 91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3" name="Freeform 92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6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7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38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39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1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27" name="Text Box 70"/>
              <p:cNvSpPr txBox="1">
                <a:spLocks noChangeArrowheads="1"/>
              </p:cNvSpPr>
              <p:nvPr/>
            </p:nvSpPr>
            <p:spPr bwMode="auto">
              <a:xfrm>
                <a:off x="554709" y="4040196"/>
                <a:ext cx="562975" cy="376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846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Bob</a:t>
                </a:r>
              </a:p>
            </p:txBody>
          </p:sp>
        </p:grp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99345" y="5735961"/>
              <a:ext cx="633046" cy="703385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2834221" y="5717016"/>
              <a:ext cx="633046" cy="722330"/>
            </a:xfrm>
            <a:prstGeom prst="foldedCorner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签名</a:t>
              </a:r>
              <a:endParaRPr kumimoji="1" lang="en-US" altLang="zh-CN" sz="1846" kern="0" dirty="0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>
                <a:defRPr/>
              </a:pPr>
              <a:r>
                <a:rPr kumimoji="1" lang="en-US" altLang="zh-CN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+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>
              <a:off x="1131291" y="6054677"/>
              <a:ext cx="294084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 flipH="1" flipV="1">
              <a:off x="1850908" y="4996017"/>
              <a:ext cx="48136" cy="606840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7" name="Line 52"/>
            <p:cNvSpPr>
              <a:spLocks noChangeShapeType="1"/>
            </p:cNvSpPr>
            <p:nvPr/>
          </p:nvSpPr>
          <p:spPr bwMode="auto">
            <a:xfrm>
              <a:off x="2499039" y="6051748"/>
              <a:ext cx="384005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5681440" y="5686454"/>
              <a:ext cx="633046" cy="722330"/>
            </a:xfrm>
            <a:prstGeom prst="foldedCorner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签名</a:t>
              </a:r>
              <a:endParaRPr kumimoji="1" lang="en-US" altLang="zh-CN" sz="1846" kern="0" dirty="0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>
                <a:defRPr/>
              </a:pPr>
              <a:r>
                <a:rPr kumimoji="1" lang="en-US" altLang="zh-CN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+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6314486" y="6047619"/>
              <a:ext cx="384005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0" name="Freeform 72"/>
            <p:cNvSpPr>
              <a:spLocks/>
            </p:cNvSpPr>
            <p:nvPr/>
          </p:nvSpPr>
          <p:spPr bwMode="auto">
            <a:xfrm flipH="1" flipV="1">
              <a:off x="7118661" y="5011202"/>
              <a:ext cx="45719" cy="612953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7818355" y="6008043"/>
              <a:ext cx="294084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2" name="AutoShape 12"/>
            <p:cNvSpPr>
              <a:spLocks noChangeArrowheads="1"/>
            </p:cNvSpPr>
            <p:nvPr/>
          </p:nvSpPr>
          <p:spPr bwMode="auto">
            <a:xfrm>
              <a:off x="8071084" y="5745017"/>
              <a:ext cx="633046" cy="703385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459814" y="6069713"/>
              <a:ext cx="2233474" cy="8468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50000"/>
                </a:lnSpc>
                <a:spcBef>
                  <a:spcPct val="20000"/>
                </a:spcBef>
                <a:buClr>
                  <a:srgbClr val="000000"/>
                </a:buClr>
                <a:defRPr/>
              </a:pPr>
              <a:endParaRPr kumimoji="1" lang="zh-CN" altLang="en-US" sz="2215" b="1" kern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auto">
            <a:xfrm>
              <a:off x="1874976" y="5057644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签名</a:t>
              </a:r>
              <a:endParaRPr kumimoji="1" lang="en-US" altLang="zh-CN" sz="1600" i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Text Box 70"/>
            <p:cNvSpPr txBox="1">
              <a:spLocks noChangeArrowheads="1"/>
            </p:cNvSpPr>
            <p:nvPr/>
          </p:nvSpPr>
          <p:spPr bwMode="auto">
            <a:xfrm>
              <a:off x="7141520" y="5111925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核实签名</a:t>
              </a:r>
              <a:endParaRPr kumimoji="1" lang="en-US" altLang="zh-CN" sz="1600" i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9013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密码散列函数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7"/>
            <a:ext cx="8370711" cy="3692956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散列函数的特点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输入长度可以很长，但其输出长度则是固定的，并且较短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散列函数的输出叫做散列值，或简称为散列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散列函数的输入和输出并非一一对应的，而是多对一的运算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不同的散列值肯定对应于不同的输入，但不同输入却可能得出相同的散列值</a:t>
            </a:r>
          </a:p>
          <a:p>
            <a:pPr algn="just">
              <a:spcBef>
                <a:spcPts val="600"/>
              </a:spcBef>
            </a:pPr>
            <a:r>
              <a:rPr lang="zh-CN" altLang="en-US" sz="2000" dirty="0"/>
              <a:t>密码散列函数的特点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密码学中使用的散列函数称为密码散列函数，其特点是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单向性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要找到两个不同的消息，它们具有同样的密码散列函数输出，在计算上是不可行的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也就是说，密码散列函数实际上是一种单向函数 </a:t>
            </a:r>
            <a:r>
              <a:rPr lang="en-US" altLang="zh-CN" sz="1400" dirty="0"/>
              <a:t>(one-way function)</a:t>
            </a:r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28365" y="4972416"/>
            <a:ext cx="6858335" cy="1733183"/>
            <a:chOff x="2864768" y="3887122"/>
            <a:chExt cx="5904655" cy="1980279"/>
          </a:xfrm>
        </p:grpSpPr>
        <p:sp>
          <p:nvSpPr>
            <p:cNvPr id="47" name="TextBox 5"/>
            <p:cNvSpPr txBox="1"/>
            <p:nvPr/>
          </p:nvSpPr>
          <p:spPr>
            <a:xfrm>
              <a:off x="2976177" y="3887122"/>
              <a:ext cx="1003608" cy="38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长的明文 </a:t>
              </a:r>
              <a:r>
                <a:rPr kumimoji="0" lang="en-US" altLang="zh-CN" sz="1600" b="1" i="1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X</a:t>
              </a:r>
              <a:endParaRPr kumimoji="0" lang="zh-CN" altLang="en-US" sz="1600" b="1" i="1" u="none" strike="noStrike" kern="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67838" y="4552664"/>
              <a:ext cx="1440160" cy="53252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CC009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散列函数 </a:t>
              </a:r>
              <a:r>
                <a:rPr kumimoji="0" lang="en-US" altLang="zh-CN" sz="1600" b="1" i="1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H</a:t>
              </a:r>
              <a:r>
                <a:rPr kumimoji="0" lang="en-US" altLang="zh-CN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600" b="1" i="1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  <a:sym typeface="Wingdings"/>
                </a:rPr>
                <a:t>X</a:t>
              </a:r>
              <a:r>
                <a:rPr kumimoji="0" lang="en-US" altLang="zh-CN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)</a:t>
              </a:r>
              <a:endParaRPr kumimoji="0" lang="zh-CN" altLang="en-US" sz="1600" b="1" i="0" u="none" strike="noStrike" kern="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</p:txBody>
        </p:sp>
        <p:sp>
          <p:nvSpPr>
            <p:cNvPr id="49" name="流程图: 文档 48"/>
            <p:cNvSpPr/>
            <p:nvPr/>
          </p:nvSpPr>
          <p:spPr>
            <a:xfrm>
              <a:off x="7403252" y="4681519"/>
              <a:ext cx="1366171" cy="763706"/>
            </a:xfrm>
            <a:prstGeom prst="flowChartDocument">
              <a:avLst/>
            </a:prstGeom>
            <a:solidFill>
              <a:srgbClr val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10010…1011</a:t>
              </a:r>
              <a:endPara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0" name="右箭头 49"/>
            <p:cNvSpPr/>
            <p:nvPr/>
          </p:nvSpPr>
          <p:spPr>
            <a:xfrm>
              <a:off x="4213424" y="4791117"/>
              <a:ext cx="825479" cy="150051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 w="222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6517680" y="4797153"/>
              <a:ext cx="864096" cy="163379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 w="222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2" name="流程图: 文档 51"/>
            <p:cNvSpPr/>
            <p:nvPr/>
          </p:nvSpPr>
          <p:spPr>
            <a:xfrm>
              <a:off x="2864768" y="4211217"/>
              <a:ext cx="1348656" cy="1656184"/>
            </a:xfrm>
            <a:prstGeom prst="flowChartDocument">
              <a:avLst/>
            </a:prstGeom>
            <a:solidFill>
              <a:srgbClr val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3" name="TextBox 11"/>
            <p:cNvSpPr txBox="1"/>
            <p:nvPr/>
          </p:nvSpPr>
          <p:spPr>
            <a:xfrm>
              <a:off x="2864768" y="4246057"/>
              <a:ext cx="1348656" cy="1336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The ABC Computer Network………………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………………………</a:t>
              </a:r>
            </a:p>
          </p:txBody>
        </p:sp>
        <p:sp>
          <p:nvSpPr>
            <p:cNvPr id="54" name="TextBox 12"/>
            <p:cNvSpPr txBox="1"/>
            <p:nvPr/>
          </p:nvSpPr>
          <p:spPr>
            <a:xfrm>
              <a:off x="4870123" y="4149080"/>
              <a:ext cx="1572209" cy="38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多对一的单向变换</a:t>
              </a:r>
            </a:p>
          </p:txBody>
        </p:sp>
        <p:sp>
          <p:nvSpPr>
            <p:cNvPr id="55" name="TextBox 13"/>
            <p:cNvSpPr txBox="1"/>
            <p:nvPr/>
          </p:nvSpPr>
          <p:spPr>
            <a:xfrm>
              <a:off x="7353652" y="4063772"/>
              <a:ext cx="1218903" cy="668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得出固定长度</a:t>
              </a:r>
              <a:endParaRPr kumimoji="0" lang="en-US" altLang="zh-CN" sz="1600" b="1" i="0" u="none" strike="noStrike" kern="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的散列值</a:t>
              </a:r>
            </a:p>
          </p:txBody>
        </p:sp>
        <p:sp>
          <p:nvSpPr>
            <p:cNvPr id="56" name="右箭头 55"/>
            <p:cNvSpPr/>
            <p:nvPr/>
          </p:nvSpPr>
          <p:spPr>
            <a:xfrm rot="10800000">
              <a:off x="4213425" y="5229200"/>
              <a:ext cx="3168351" cy="163378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 w="222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7" name="TextBox 15"/>
            <p:cNvSpPr txBox="1"/>
            <p:nvPr/>
          </p:nvSpPr>
          <p:spPr>
            <a:xfrm>
              <a:off x="5437560" y="4697269"/>
              <a:ext cx="523334" cy="1160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0" b="1" i="0" u="none" strike="noStrike" kern="0" cap="none" spc="0" normalizeH="0" noProof="0" dirty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Symbol"/>
                </a:rPr>
                <a:t></a:t>
              </a:r>
              <a:endParaRPr kumimoji="0" lang="zh-CN" altLang="en-US" sz="6000" b="1" i="0" u="none" strike="noStrike" kern="0" cap="none" spc="0" normalizeH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Box 16"/>
            <p:cNvSpPr txBox="1"/>
            <p:nvPr/>
          </p:nvSpPr>
          <p:spPr>
            <a:xfrm>
              <a:off x="4861496" y="5466710"/>
              <a:ext cx="1748861" cy="38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逆向变换是不可能的</a:t>
              </a:r>
            </a:p>
          </p:txBody>
        </p:sp>
      </p:grpSp>
      <p:sp>
        <p:nvSpPr>
          <p:cNvPr id="59" name="圆角矩形标注 58"/>
          <p:cNvSpPr/>
          <p:nvPr/>
        </p:nvSpPr>
        <p:spPr>
          <a:xfrm>
            <a:off x="4468139" y="2624100"/>
            <a:ext cx="4193723" cy="1126890"/>
          </a:xfrm>
          <a:prstGeom prst="wedgeRoundRectCallout">
            <a:avLst>
              <a:gd name="adj1" fmla="val -49740"/>
              <a:gd name="adj2" fmla="val 214967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散列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H(X)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可用来保护明文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X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的完整性，防篡改</a:t>
            </a: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和伪造</a:t>
            </a:r>
            <a:endParaRPr lang="en-US" altLang="zh-CN" sz="160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思考：为什么能够做到？需要什么条件？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82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密码散列函数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7"/>
            <a:ext cx="8370711" cy="3692956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常见的密码散列函数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/>
              <a:t>MD5</a:t>
            </a:r>
            <a:r>
              <a:rPr lang="zh-CN" altLang="en-US" sz="1800" dirty="0"/>
              <a:t>：报文摘要 </a:t>
            </a:r>
            <a:r>
              <a:rPr lang="en-US" altLang="zh-CN" sz="1800" dirty="0"/>
              <a:t>MD (Message Digest) </a:t>
            </a:r>
            <a:r>
              <a:rPr lang="zh-CN" altLang="en-US" sz="1800" dirty="0"/>
              <a:t>的第</a:t>
            </a:r>
            <a:r>
              <a:rPr lang="en-US" altLang="zh-CN" sz="1800" dirty="0"/>
              <a:t>5</a:t>
            </a:r>
            <a:r>
              <a:rPr lang="zh-CN" altLang="en-US" sz="1800" dirty="0"/>
              <a:t>个版本</a:t>
            </a:r>
            <a:endParaRPr lang="en-US" altLang="zh-CN" sz="18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公布于</a:t>
            </a:r>
            <a:r>
              <a:rPr lang="en-US" altLang="zh-CN" dirty="0"/>
              <a:t>RFC 1321 (1991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  <a:r>
              <a:rPr lang="zh-CN" altLang="en-US" dirty="0"/>
              <a:t>，获得了非常广泛的应用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n-US" altLang="zh-CN" sz="1800" dirty="0"/>
              <a:t>SHA-1</a:t>
            </a:r>
            <a:r>
              <a:rPr lang="zh-CN" altLang="en-US" sz="1800" dirty="0"/>
              <a:t>：安全散列算法 </a:t>
            </a:r>
            <a:r>
              <a:rPr lang="en-US" altLang="zh-CN" sz="1800" dirty="0"/>
              <a:t>SHA (Secure Hash Algorithm)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由美国标准与技术协会</a:t>
            </a:r>
            <a:r>
              <a:rPr lang="en-US" altLang="zh-CN" dirty="0"/>
              <a:t> NIST </a:t>
            </a:r>
            <a:r>
              <a:rPr lang="zh-CN" altLang="zh-CN" dirty="0"/>
              <a:t>提出一个散列算法系列</a:t>
            </a:r>
            <a:r>
              <a:rPr lang="zh-CN" altLang="en-US" dirty="0"/>
              <a:t>，已制定 </a:t>
            </a:r>
            <a:r>
              <a:rPr lang="en-US" altLang="zh-CN" dirty="0"/>
              <a:t>SHA-1</a:t>
            </a:r>
            <a:r>
              <a:rPr lang="zh-CN" altLang="en-US" dirty="0"/>
              <a:t>、</a:t>
            </a:r>
            <a:r>
              <a:rPr lang="en-US" altLang="zh-CN" dirty="0"/>
              <a:t>SHA-2</a:t>
            </a:r>
            <a:r>
              <a:rPr lang="zh-CN" altLang="en-US" dirty="0"/>
              <a:t>、 </a:t>
            </a:r>
            <a:r>
              <a:rPr lang="en-US" altLang="zh-CN" dirty="0"/>
              <a:t>SHA-3 </a:t>
            </a:r>
            <a:r>
              <a:rPr lang="zh-CN" altLang="en-US" dirty="0"/>
              <a:t>等版本</a:t>
            </a:r>
            <a:endParaRPr lang="en-US" altLang="zh-CN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比 </a:t>
            </a:r>
            <a:r>
              <a:rPr lang="en-US" altLang="zh-CN" dirty="0"/>
              <a:t>MD5 </a:t>
            </a:r>
            <a:r>
              <a:rPr lang="zh-CN" altLang="en-US" dirty="0"/>
              <a:t>更安全，但计算起来却比 </a:t>
            </a:r>
            <a:r>
              <a:rPr lang="en-US" altLang="zh-CN" dirty="0"/>
              <a:t>MD5 </a:t>
            </a:r>
            <a:r>
              <a:rPr lang="zh-CN" altLang="en-US" dirty="0"/>
              <a:t>要慢些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60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7"/>
            <a:ext cx="8370711" cy="493854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/>
              <a:t>基本思想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用足够复杂的方法将消息的数据位充分 </a:t>
            </a:r>
            <a:r>
              <a:rPr lang="en-US" altLang="zh-CN" sz="1800" dirty="0"/>
              <a:t>“</a:t>
            </a:r>
            <a:r>
              <a:rPr lang="zh-CN" altLang="en-US" sz="1800" dirty="0"/>
              <a:t>弄乱</a:t>
            </a:r>
            <a:r>
              <a:rPr lang="en-US" altLang="zh-CN" sz="1800" dirty="0"/>
              <a:t>”</a:t>
            </a:r>
            <a:r>
              <a:rPr lang="zh-CN" altLang="en-US" sz="1800" dirty="0"/>
              <a:t>，消息摘要代码中的每一位都与原来消息中的每一位有关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5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8"/>
            <a:ext cx="8370711" cy="3233774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计算步骤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1) 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附加</a:t>
            </a:r>
            <a:r>
              <a:rPr lang="zh-CN" altLang="en-US" sz="1600"/>
              <a:t>：把消息长度按</a:t>
            </a:r>
            <a:r>
              <a:rPr lang="zh-CN" altLang="en-US" sz="1600" dirty="0"/>
              <a:t>模 </a:t>
            </a:r>
            <a:r>
              <a:rPr lang="en-US" altLang="zh-CN" sz="1600" dirty="0"/>
              <a:t>2</a:t>
            </a:r>
            <a:r>
              <a:rPr lang="en-US" altLang="zh-CN" sz="1600" baseline="30000" dirty="0"/>
              <a:t>64</a:t>
            </a:r>
            <a:r>
              <a:rPr lang="en-US" altLang="zh-CN" sz="1600" dirty="0"/>
              <a:t> </a:t>
            </a:r>
            <a:r>
              <a:rPr lang="zh-CN" altLang="en-US" sz="1600" dirty="0"/>
              <a:t>计算其余数</a:t>
            </a:r>
            <a:r>
              <a:rPr lang="en-US" altLang="zh-CN" sz="1600" dirty="0"/>
              <a:t>(64</a:t>
            </a:r>
            <a:r>
              <a:rPr lang="zh-CN" altLang="en-US" sz="1600" dirty="0"/>
              <a:t>位</a:t>
            </a:r>
            <a:r>
              <a:rPr lang="en-US" altLang="zh-CN" sz="1600" dirty="0"/>
              <a:t>)</a:t>
            </a:r>
            <a:r>
              <a:rPr lang="zh-CN" altLang="en-US" sz="1600" dirty="0"/>
              <a:t>，追加在消息的后面（长度项）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2) 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填充</a:t>
            </a:r>
            <a:r>
              <a:rPr lang="zh-CN" altLang="en-US" sz="1600" dirty="0"/>
              <a:t>：在消息和长度项之间填充 </a:t>
            </a:r>
            <a:r>
              <a:rPr lang="en-US" altLang="zh-CN" sz="1600" dirty="0"/>
              <a:t>1~ 512 </a:t>
            </a:r>
            <a:r>
              <a:rPr lang="zh-CN" altLang="en-US" sz="1600" dirty="0"/>
              <a:t>位，使得填充后的总长度是 </a:t>
            </a:r>
            <a:r>
              <a:rPr lang="en-US" altLang="zh-CN" sz="1600" dirty="0"/>
              <a:t>512 </a:t>
            </a:r>
            <a:r>
              <a:rPr lang="zh-CN" altLang="en-US" sz="1600" dirty="0"/>
              <a:t>的整数倍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填充的首位是 </a:t>
            </a:r>
            <a:r>
              <a:rPr lang="en-US" altLang="zh-CN" sz="1400" dirty="0"/>
              <a:t>1</a:t>
            </a:r>
            <a:r>
              <a:rPr lang="zh-CN" altLang="en-US" sz="1400" dirty="0"/>
              <a:t>，后面都是 </a:t>
            </a:r>
            <a:r>
              <a:rPr lang="en-US" altLang="zh-CN" sz="1400" dirty="0"/>
              <a:t>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14726" y="3399015"/>
            <a:ext cx="6314548" cy="1728192"/>
            <a:chOff x="1568624" y="4437112"/>
            <a:chExt cx="6840760" cy="1872208"/>
          </a:xfrm>
        </p:grpSpPr>
        <p:sp>
          <p:nvSpPr>
            <p:cNvPr id="25" name="矩形 24"/>
            <p:cNvSpPr/>
            <p:nvPr/>
          </p:nvSpPr>
          <p:spPr bwMode="auto">
            <a:xfrm>
              <a:off x="1568624" y="4437112"/>
              <a:ext cx="3672408" cy="504056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4406" tIns="42203" rIns="84406" bIns="4220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消息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241032" y="4437112"/>
              <a:ext cx="1728192" cy="504056"/>
            </a:xfrm>
            <a:prstGeom prst="rect">
              <a:avLst/>
            </a:prstGeom>
            <a:solidFill>
              <a:srgbClr val="D5D5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84406" tIns="42203" rIns="84406" bIns="4220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1000…00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969224" y="4437112"/>
              <a:ext cx="1440160" cy="504056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4406" tIns="42203" rIns="84406" bIns="4220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长度项</a:t>
              </a: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1568624" y="5013176"/>
              <a:ext cx="0" cy="1296144"/>
            </a:xfrm>
            <a:prstGeom prst="line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241032" y="5013176"/>
              <a:ext cx="0" cy="504056"/>
            </a:xfrm>
            <a:prstGeom prst="line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6969224" y="5013176"/>
              <a:ext cx="0" cy="936104"/>
            </a:xfrm>
            <a:prstGeom prst="line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8376997" y="5013176"/>
              <a:ext cx="0" cy="1296144"/>
            </a:xfrm>
            <a:prstGeom prst="line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1568624" y="5265204"/>
              <a:ext cx="3672408" cy="0"/>
            </a:xfrm>
            <a:prstGeom prst="straightConnector1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1568624" y="5661248"/>
              <a:ext cx="5400600" cy="0"/>
            </a:xfrm>
            <a:prstGeom prst="straightConnector1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1568624" y="6093296"/>
              <a:ext cx="6808373" cy="0"/>
            </a:xfrm>
            <a:prstGeom prst="straightConnector1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33"/>
            <p:cNvSpPr txBox="1"/>
            <p:nvPr/>
          </p:nvSpPr>
          <p:spPr>
            <a:xfrm>
              <a:off x="2727888" y="5085184"/>
              <a:ext cx="1228114" cy="40775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消息长度</a:t>
              </a:r>
            </a:p>
          </p:txBody>
        </p:sp>
        <p:sp>
          <p:nvSpPr>
            <p:cNvPr id="36" name="TextBox 34"/>
            <p:cNvSpPr txBox="1"/>
            <p:nvPr/>
          </p:nvSpPr>
          <p:spPr>
            <a:xfrm>
              <a:off x="2288704" y="5481228"/>
              <a:ext cx="3633286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带填充位的长度，模 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512 </a:t>
              </a: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余 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448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TextBox 35"/>
            <p:cNvSpPr txBox="1"/>
            <p:nvPr/>
          </p:nvSpPr>
          <p:spPr>
            <a:xfrm>
              <a:off x="3427792" y="5893241"/>
              <a:ext cx="2638222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总长度，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512 </a:t>
              </a: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的整数倍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969224" y="5477162"/>
              <a:ext cx="1407773" cy="407750"/>
              <a:chOff x="6969224" y="5477162"/>
              <a:chExt cx="1407773" cy="407750"/>
            </a:xfrm>
          </p:grpSpPr>
          <p:cxnSp>
            <p:nvCxnSpPr>
              <p:cNvPr id="39" name="直接箭头连接符 38"/>
              <p:cNvCxnSpPr/>
              <p:nvPr/>
            </p:nvCxnSpPr>
            <p:spPr bwMode="auto">
              <a:xfrm>
                <a:off x="6969224" y="5657182"/>
                <a:ext cx="1407773" cy="0"/>
              </a:xfrm>
              <a:prstGeom prst="straightConnector1">
                <a:avLst/>
              </a:prstGeom>
              <a:solidFill>
                <a:srgbClr val="FF99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TextBox 37"/>
              <p:cNvSpPr txBox="1"/>
              <p:nvPr/>
            </p:nvSpPr>
            <p:spPr>
              <a:xfrm>
                <a:off x="7321260" y="5477162"/>
                <a:ext cx="774865" cy="40775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64 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位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301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9|78.6|36.8|84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2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7.6|15.5|5.2|4|1.1|4|1.9|5.5|5.7|14.1|10.6|11.6|12.3|1.1|0.9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47.3|57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4|1.3|55.4|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42.3|8.3|39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|4.4|5|17.4|35.9|26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52.7|20.6|74.8|2.4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14.2|13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22.2|47.2|32.7|5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3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3|193.5|88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5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ICT PPT模板2">
  <a:themeElements>
    <a:clrScheme name="ICT PPT模板2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ICT PPT模板2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ICT PPT模板2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T PPT模板2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白硕模版">
  <a:themeElements>
    <a:clrScheme name="1_白硕模版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1_白硕模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1_白硕模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白硕模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29996</TotalTime>
  <Words>1956</Words>
  <Application>Microsoft Office PowerPoint</Application>
  <PresentationFormat>全屏显示(4:3)</PresentationFormat>
  <Paragraphs>298</Paragraphs>
  <Slides>22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黑体</vt:lpstr>
      <vt:lpstr>华文楷体</vt:lpstr>
      <vt:lpstr>隶书</vt:lpstr>
      <vt:lpstr>宋体</vt:lpstr>
      <vt:lpstr>微软雅黑</vt:lpstr>
      <vt:lpstr>Arial</vt:lpstr>
      <vt:lpstr>Arial Black</vt:lpstr>
      <vt:lpstr>Calibri</vt:lpstr>
      <vt:lpstr>Symbol</vt:lpstr>
      <vt:lpstr>Times New Roman</vt:lpstr>
      <vt:lpstr>Wingdings</vt:lpstr>
      <vt:lpstr>Wingdings 3</vt:lpstr>
      <vt:lpstr>Pixel</vt:lpstr>
      <vt:lpstr>自定义设计方案</vt:lpstr>
      <vt:lpstr>3_自定义设计方案</vt:lpstr>
      <vt:lpstr>4_自定义设计方案</vt:lpstr>
      <vt:lpstr>9_自定义设计方案</vt:lpstr>
      <vt:lpstr>ICT PPT模板2</vt:lpstr>
      <vt:lpstr>2_白硕模版</vt:lpstr>
      <vt:lpstr>VISIO</vt:lpstr>
      <vt:lpstr>Picture</vt:lpstr>
      <vt:lpstr>第七章 网络安全基础知识（3）</vt:lpstr>
      <vt:lpstr>提纲</vt:lpstr>
      <vt:lpstr>认证</vt:lpstr>
      <vt:lpstr>认证分类</vt:lpstr>
      <vt:lpstr>消息认证</vt:lpstr>
      <vt:lpstr>密码散列函数</vt:lpstr>
      <vt:lpstr>密码散列函数</vt:lpstr>
      <vt:lpstr>MD5算法</vt:lpstr>
      <vt:lpstr>MD5算法</vt:lpstr>
      <vt:lpstr>MD5算法</vt:lpstr>
      <vt:lpstr>SHA-1算法</vt:lpstr>
      <vt:lpstr>消息认证码 MAC</vt:lpstr>
      <vt:lpstr>消息认证码 MAC</vt:lpstr>
      <vt:lpstr>消息认证码 MAC</vt:lpstr>
      <vt:lpstr>PowerPoint 演示文稿</vt:lpstr>
      <vt:lpstr>实体认证</vt:lpstr>
      <vt:lpstr>实体认证</vt:lpstr>
      <vt:lpstr>实体认证</vt:lpstr>
      <vt:lpstr>实体认证</vt:lpstr>
      <vt:lpstr>实体认证</vt:lpstr>
      <vt:lpstr>实体认证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1560</cp:revision>
  <dcterms:created xsi:type="dcterms:W3CDTF">2017-02-02T15:53:23Z</dcterms:created>
  <dcterms:modified xsi:type="dcterms:W3CDTF">2020-06-15T22:43:23Z</dcterms:modified>
</cp:coreProperties>
</file>