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notesSlides/notesSlide2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20.xml" ContentType="application/vnd.openxmlformats-officedocument.presentationml.tags+xml"/>
  <Override PartName="/ppt/notesSlides/notesSlide27.xml" ContentType="application/vnd.openxmlformats-officedocument.presentationml.notesSlide+xml"/>
  <Override PartName="/ppt/tags/tag21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711" r:id="rId3"/>
    <p:sldMasterId id="2147483736" r:id="rId4"/>
    <p:sldMasterId id="2147483865" r:id="rId5"/>
    <p:sldMasterId id="2147483930" r:id="rId6"/>
  </p:sldMasterIdLst>
  <p:notesMasterIdLst>
    <p:notesMasterId r:id="rId39"/>
  </p:notesMasterIdLst>
  <p:sldIdLst>
    <p:sldId id="620" r:id="rId7"/>
    <p:sldId id="692" r:id="rId8"/>
    <p:sldId id="693" r:id="rId9"/>
    <p:sldId id="694" r:id="rId10"/>
    <p:sldId id="695" r:id="rId11"/>
    <p:sldId id="696" r:id="rId12"/>
    <p:sldId id="697" r:id="rId13"/>
    <p:sldId id="698" r:id="rId14"/>
    <p:sldId id="725" r:id="rId15"/>
    <p:sldId id="726" r:id="rId16"/>
    <p:sldId id="727" r:id="rId17"/>
    <p:sldId id="728" r:id="rId18"/>
    <p:sldId id="729" r:id="rId19"/>
    <p:sldId id="730" r:id="rId20"/>
    <p:sldId id="731" r:id="rId21"/>
    <p:sldId id="733" r:id="rId22"/>
    <p:sldId id="732" r:id="rId23"/>
    <p:sldId id="734" r:id="rId24"/>
    <p:sldId id="735" r:id="rId25"/>
    <p:sldId id="736" r:id="rId26"/>
    <p:sldId id="737" r:id="rId27"/>
    <p:sldId id="738" r:id="rId28"/>
    <p:sldId id="739" r:id="rId29"/>
    <p:sldId id="740" r:id="rId30"/>
    <p:sldId id="741" r:id="rId31"/>
    <p:sldId id="742" r:id="rId32"/>
    <p:sldId id="743" r:id="rId33"/>
    <p:sldId id="744" r:id="rId34"/>
    <p:sldId id="748" r:id="rId35"/>
    <p:sldId id="749" r:id="rId36"/>
    <p:sldId id="750" r:id="rId37"/>
    <p:sldId id="747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33CC"/>
    <a:srgbClr val="D5D5FF"/>
    <a:srgbClr val="B3B3FF"/>
    <a:srgbClr val="CC0099"/>
    <a:srgbClr val="990099"/>
    <a:srgbClr val="4B7000"/>
    <a:srgbClr val="334C00"/>
    <a:srgbClr val="E7FFB7"/>
    <a:srgbClr val="7B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0204" autoAdjust="0"/>
  </p:normalViewPr>
  <p:slideViewPr>
    <p:cSldViewPr snapToGrid="0">
      <p:cViewPr varScale="1">
        <p:scale>
          <a:sx n="70" d="100"/>
          <a:sy n="70" d="100"/>
        </p:scale>
        <p:origin x="18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8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50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0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9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34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06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4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01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11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29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3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51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06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16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28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74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78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85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48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09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38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1pPr>
            <a:lvl2pPr marL="685750" indent="-263750" eaLnBrk="0" hangingPunct="0"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2pPr>
            <a:lvl3pPr marL="1055000" indent="-211000" eaLnBrk="0" hangingPunct="0"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477000" indent="-211000" eaLnBrk="0" hangingPunct="0"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1898999" indent="-211000" eaLnBrk="0" hangingPunct="0"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320999" indent="-2110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743000" indent="-2110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165000" indent="-2110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587000" indent="-2110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eaLnBrk="1" hangingPunct="1"/>
            <a:fld id="{D4646694-BC1A-4A1B-8892-4EAC5A218A32}" type="slidenum">
              <a:rPr lang="en-US" altLang="zh-CN" sz="1200" smtClean="0">
                <a:solidFill>
                  <a:prstClr val="black"/>
                </a:solidFill>
                <a:ea typeface="宋体" pitchFamily="2" charset="-122"/>
              </a:rPr>
              <a:pPr eaLnBrk="1" hangingPunct="1"/>
              <a:t>29</a:t>
            </a:fld>
            <a:endParaRPr lang="en-US" altLang="zh-CN" sz="1200" dirty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6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23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1pPr>
            <a:lvl2pPr marL="685750" indent="-263750" eaLnBrk="0" hangingPunct="0"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2pPr>
            <a:lvl3pPr marL="1055000" indent="-211000" eaLnBrk="0" hangingPunct="0"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477000" indent="-211000" eaLnBrk="0" hangingPunct="0"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1898999" indent="-211000" eaLnBrk="0" hangingPunct="0"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320999" indent="-2110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743000" indent="-2110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165000" indent="-2110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587000" indent="-2110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eaLnBrk="1" hangingPunct="1"/>
            <a:fld id="{D4646694-BC1A-4A1B-8892-4EAC5A218A32}" type="slidenum">
              <a:rPr lang="en-US" altLang="zh-CN" sz="1200" smtClean="0">
                <a:solidFill>
                  <a:prstClr val="black"/>
                </a:solidFill>
                <a:ea typeface="宋体" pitchFamily="2" charset="-122"/>
              </a:rPr>
              <a:pPr eaLnBrk="1" hangingPunct="1"/>
              <a:t>30</a:t>
            </a:fld>
            <a:endParaRPr lang="en-US" altLang="zh-CN" sz="1200" dirty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6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3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63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35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16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29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8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42989" y="4038600"/>
            <a:ext cx="7035800" cy="711200"/>
          </a:xfrm>
        </p:spPr>
        <p:txBody>
          <a:bodyPr anchor="b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20320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524000"/>
            <a:ext cx="7772400" cy="1143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/>
              <a:t>谈谈天</a:t>
            </a:r>
          </a:p>
        </p:txBody>
      </p:sp>
    </p:spTree>
    <p:extLst>
      <p:ext uri="{BB962C8B-B14F-4D97-AF65-F5344CB8AC3E}">
        <p14:creationId xmlns:p14="http://schemas.microsoft.com/office/powerpoint/2010/main" val="22642627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88074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/>
          <a:lstStyle>
            <a:lvl1pPr>
              <a:defRPr sz="553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02467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9" y="1125540"/>
            <a:ext cx="4100512" cy="53990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40"/>
            <a:ext cx="4102100" cy="53990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17714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10281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38564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1047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24297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8496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5718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2738" y="188913"/>
            <a:ext cx="2087562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15050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754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9" y="188913"/>
            <a:ext cx="83550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125540"/>
            <a:ext cx="8355012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5763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22041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844083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266124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688165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16531" indent="-316531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sz="2585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685817" indent="-263776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Char char="–"/>
        <a:defRPr kumimoji="1" sz="2215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055103" indent="-211021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Ø"/>
        <a:defRPr kumimoji="1" sz="1846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477145" indent="-211021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ü"/>
        <a:defRPr kumimoji="1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1899186" indent="-211021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kern="1200">
          <a:solidFill>
            <a:srgbClr val="000000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1.wmf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第七章 网络安全基础</a:t>
            </a:r>
            <a:r>
              <a:rPr lang="zh-CN" altLang="en-US" dirty="0" smtClean="0"/>
              <a:t>知识（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0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互联网使用的安全协议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网络层安全</a:t>
            </a:r>
            <a:r>
              <a:rPr lang="zh-CN" altLang="en-US" sz="2000"/>
              <a:t>协议</a:t>
            </a:r>
            <a:r>
              <a:rPr lang="zh-CN" altLang="en-US" sz="2000">
                <a:solidFill>
                  <a:schemeClr val="accent5">
                    <a:lumMod val="25000"/>
                  </a:schemeClr>
                </a:solidFill>
              </a:rPr>
              <a:t>（在</a:t>
            </a: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IP</a:t>
            </a:r>
            <a:r>
              <a:rPr lang="zh-CN" altLang="en-US" sz="2000">
                <a:solidFill>
                  <a:schemeClr val="accent5">
                    <a:lumMod val="25000"/>
                  </a:schemeClr>
                </a:solidFill>
              </a:rPr>
              <a:t>中增加扩展报头 或 选项，传输消息摘要、签名等信息）</a:t>
            </a:r>
            <a:endParaRPr lang="zh-CN" altLang="en-US" sz="2000" dirty="0">
              <a:solidFill>
                <a:schemeClr val="accent5">
                  <a:lumMod val="2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zh-CN" altLang="en-US" sz="2000" dirty="0"/>
              <a:t>传输层安全协议</a:t>
            </a:r>
          </a:p>
          <a:p>
            <a:pPr algn="just">
              <a:spcBef>
                <a:spcPts val="0"/>
              </a:spcBef>
            </a:pPr>
            <a:r>
              <a:rPr lang="zh-CN" altLang="en-US" sz="2000" dirty="0"/>
              <a:t>应用层安全协议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3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传输层安全协议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9513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安全套接字层 </a:t>
            </a:r>
            <a:r>
              <a:rPr lang="en-US" altLang="zh-CN" sz="2000" dirty="0"/>
              <a:t>SSL (Secure Socket Layer)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由</a:t>
            </a:r>
            <a:r>
              <a:rPr lang="en-US" altLang="zh-CN" sz="1600" dirty="0"/>
              <a:t>Netscape</a:t>
            </a:r>
            <a:r>
              <a:rPr lang="zh-CN" altLang="en-US" sz="1600" dirty="0"/>
              <a:t>于</a:t>
            </a:r>
            <a:r>
              <a:rPr lang="en-US" altLang="zh-CN" sz="1600" dirty="0"/>
              <a:t>1994</a:t>
            </a:r>
            <a:r>
              <a:rPr lang="zh-CN" altLang="en-US" sz="1600" dirty="0"/>
              <a:t>年开发，广泛应用于基于</a:t>
            </a:r>
            <a:r>
              <a:rPr lang="en-US" altLang="zh-CN" sz="1600" dirty="0"/>
              <a:t>Web</a:t>
            </a:r>
            <a:r>
              <a:rPr lang="zh-CN" altLang="en-US" sz="1600" dirty="0"/>
              <a:t>的各种网络应用 </a:t>
            </a:r>
            <a:r>
              <a:rPr lang="en-US" altLang="zh-CN" sz="1600" dirty="0"/>
              <a:t>(</a:t>
            </a:r>
            <a:r>
              <a:rPr lang="zh-CN" altLang="en-US" sz="1600" dirty="0"/>
              <a:t>但不限于</a:t>
            </a:r>
            <a:r>
              <a:rPr lang="en-US" altLang="zh-CN" sz="1600" dirty="0"/>
              <a:t>Web</a:t>
            </a:r>
            <a:r>
              <a:rPr lang="zh-CN" altLang="en-US" sz="1600" dirty="0"/>
              <a:t>应用</a:t>
            </a:r>
            <a:r>
              <a:rPr lang="en-US" altLang="zh-CN" sz="1600" dirty="0"/>
              <a:t>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/>
              <a:t>应用层使用 </a:t>
            </a:r>
            <a:r>
              <a:rPr lang="en-US" altLang="zh-CN" sz="1400" dirty="0"/>
              <a:t>SSL </a:t>
            </a:r>
            <a:r>
              <a:rPr lang="zh-CN" altLang="en-US" sz="1400" dirty="0"/>
              <a:t>最多的就是 </a:t>
            </a:r>
            <a:r>
              <a:rPr lang="en-US" altLang="zh-CN" sz="1400" dirty="0"/>
              <a:t>HTTP</a:t>
            </a:r>
            <a:r>
              <a:rPr lang="zh-CN" altLang="en-US" sz="1400" dirty="0"/>
              <a:t>，但 </a:t>
            </a:r>
            <a:r>
              <a:rPr lang="en-US" altLang="zh-CN" sz="1400" dirty="0"/>
              <a:t>SSL </a:t>
            </a:r>
            <a:r>
              <a:rPr lang="zh-CN" altLang="en-US" sz="1400" dirty="0"/>
              <a:t>并非仅用于 </a:t>
            </a:r>
            <a:r>
              <a:rPr lang="en-US" altLang="zh-CN" sz="1400" dirty="0"/>
              <a:t>HTTP</a:t>
            </a:r>
            <a:r>
              <a:rPr lang="zh-CN" altLang="en-US" sz="1400" dirty="0"/>
              <a:t>，而是可用于任何应用层的协议</a:t>
            </a:r>
            <a:endParaRPr lang="en-US" altLang="zh-CN" sz="14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/>
              <a:t>应用程序 </a:t>
            </a:r>
            <a:r>
              <a:rPr lang="en-US" altLang="zh-CN" sz="1400" dirty="0"/>
              <a:t>HTTP </a:t>
            </a:r>
            <a:r>
              <a:rPr lang="zh-CN" altLang="en-US" sz="1400" dirty="0"/>
              <a:t>调用 </a:t>
            </a:r>
            <a:r>
              <a:rPr lang="en-US" altLang="zh-CN" sz="1400" dirty="0"/>
              <a:t>SSL </a:t>
            </a:r>
            <a:r>
              <a:rPr lang="zh-CN" altLang="en-US" sz="1400" dirty="0"/>
              <a:t>对整个网页进行加密时，网页上会提示用户，在网址栏原来显示 </a:t>
            </a:r>
            <a:r>
              <a:rPr lang="en-US" altLang="zh-CN" sz="1400" dirty="0"/>
              <a:t>http </a:t>
            </a:r>
            <a:r>
              <a:rPr lang="zh-CN" altLang="en-US" sz="1400" dirty="0"/>
              <a:t>的地方，变成了 </a:t>
            </a:r>
            <a:r>
              <a:rPr lang="en-US" altLang="zh-CN" sz="1400" dirty="0"/>
              <a:t>https</a:t>
            </a:r>
            <a:r>
              <a:rPr lang="zh-CN" altLang="en-US" sz="1400" dirty="0"/>
              <a:t>；在 </a:t>
            </a:r>
            <a:r>
              <a:rPr lang="en-US" altLang="zh-CN" sz="1400" dirty="0"/>
              <a:t>http </a:t>
            </a:r>
            <a:r>
              <a:rPr lang="zh-CN" altLang="en-US" sz="1400" dirty="0"/>
              <a:t>后面加上的</a:t>
            </a:r>
            <a:r>
              <a:rPr lang="en-US" altLang="zh-CN" sz="1400" dirty="0"/>
              <a:t>s</a:t>
            </a:r>
            <a:r>
              <a:rPr lang="zh-CN" altLang="en-US" sz="1400" dirty="0"/>
              <a:t>代表 </a:t>
            </a:r>
            <a:r>
              <a:rPr lang="en-US" altLang="zh-CN" sz="1400" dirty="0"/>
              <a:t>security</a:t>
            </a:r>
            <a:r>
              <a:rPr lang="zh-CN" altLang="en-US" sz="1400" dirty="0"/>
              <a:t>，表明现在使用的是提供安全服务的 </a:t>
            </a:r>
            <a:r>
              <a:rPr lang="en-US" altLang="zh-CN" sz="1400" dirty="0"/>
              <a:t>HTTP </a:t>
            </a:r>
            <a:r>
              <a:rPr lang="zh-CN" altLang="en-US" sz="1400" dirty="0"/>
              <a:t>协议（</a:t>
            </a:r>
            <a:r>
              <a:rPr lang="en-US" altLang="zh-CN" sz="1400" dirty="0"/>
              <a:t>TCP </a:t>
            </a:r>
            <a:r>
              <a:rPr lang="zh-CN" altLang="en-US" sz="1400" dirty="0"/>
              <a:t>的 </a:t>
            </a:r>
            <a:r>
              <a:rPr lang="en-US" altLang="zh-CN" sz="1400" dirty="0"/>
              <a:t>HTTPS </a:t>
            </a:r>
            <a:r>
              <a:rPr lang="zh-CN" altLang="en-US" sz="1400" dirty="0"/>
              <a:t>端口号是 </a:t>
            </a:r>
            <a:r>
              <a:rPr lang="en-US" altLang="zh-CN" sz="1400" dirty="0"/>
              <a:t>443</a:t>
            </a:r>
            <a:r>
              <a:rPr lang="zh-CN" altLang="en-US" sz="1400" dirty="0"/>
              <a:t>，而不是平时使用的端口号 </a:t>
            </a:r>
            <a:r>
              <a:rPr lang="en-US" altLang="zh-CN" sz="1400" dirty="0"/>
              <a:t>80</a:t>
            </a:r>
            <a:r>
              <a:rPr lang="zh-CN" altLang="en-US" sz="1400" dirty="0"/>
              <a:t>）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作用在端系统应用层的 </a:t>
            </a:r>
            <a:r>
              <a:rPr lang="en-US" altLang="zh-CN" sz="1600" dirty="0"/>
              <a:t>HTTP </a:t>
            </a:r>
            <a:r>
              <a:rPr lang="zh-CN" altLang="en-US" sz="1600" dirty="0"/>
              <a:t>和传输层之间，在 </a:t>
            </a:r>
            <a:r>
              <a:rPr lang="en-US" altLang="zh-CN" sz="1600" dirty="0"/>
              <a:t>TCP </a:t>
            </a:r>
            <a:r>
              <a:rPr lang="zh-CN" altLang="en-US" sz="1600" dirty="0"/>
              <a:t>之上建立起一个安全通道，为通过 </a:t>
            </a:r>
            <a:r>
              <a:rPr lang="en-US" altLang="zh-CN" sz="1600" dirty="0"/>
              <a:t>TCP </a:t>
            </a:r>
            <a:r>
              <a:rPr lang="zh-CN" altLang="en-US" sz="1600" dirty="0"/>
              <a:t>传输的应用层数据提供安全保障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1996</a:t>
            </a:r>
            <a:r>
              <a:rPr lang="zh-CN" altLang="en-US" sz="1600" dirty="0"/>
              <a:t>年发布 </a:t>
            </a:r>
            <a:r>
              <a:rPr lang="en-US" altLang="zh-CN" sz="1600" dirty="0"/>
              <a:t>SSL 3.0</a:t>
            </a:r>
            <a:r>
              <a:rPr lang="zh-CN" altLang="en-US" sz="1600" dirty="0"/>
              <a:t>，成为 </a:t>
            </a:r>
            <a:r>
              <a:rPr lang="en-US" altLang="zh-CN" sz="1600" dirty="0"/>
              <a:t>Web </a:t>
            </a:r>
            <a:r>
              <a:rPr lang="zh-CN" altLang="en-US" sz="1600" dirty="0"/>
              <a:t>安全的事实标准</a:t>
            </a:r>
            <a:endParaRPr lang="en-US" altLang="zh-CN" sz="1600" dirty="0"/>
          </a:p>
          <a:p>
            <a:pPr algn="just">
              <a:spcBef>
                <a:spcPts val="1200"/>
              </a:spcBef>
            </a:pPr>
            <a:r>
              <a:rPr lang="zh-CN" altLang="en-US" sz="2000" dirty="0"/>
              <a:t>传输层安全 </a:t>
            </a:r>
            <a:r>
              <a:rPr lang="en-US" altLang="zh-CN" sz="2000" dirty="0"/>
              <a:t>(Transport Layer Security)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1999</a:t>
            </a:r>
            <a:r>
              <a:rPr lang="zh-CN" altLang="en-US" sz="1600" dirty="0"/>
              <a:t>年，</a:t>
            </a:r>
            <a:r>
              <a:rPr lang="en-US" altLang="zh-CN" sz="1600" dirty="0"/>
              <a:t>IETF </a:t>
            </a:r>
            <a:r>
              <a:rPr lang="zh-CN" altLang="en-US" sz="1600" dirty="0"/>
              <a:t>在 </a:t>
            </a:r>
            <a:r>
              <a:rPr lang="en-US" altLang="zh-CN" sz="1600" dirty="0"/>
              <a:t>SSL 3.0 </a:t>
            </a:r>
            <a:r>
              <a:rPr lang="zh-CN" altLang="en-US" sz="1600" dirty="0"/>
              <a:t>基础上推出了 </a:t>
            </a:r>
            <a:r>
              <a:rPr lang="en-US" altLang="zh-CN" sz="1600" dirty="0"/>
              <a:t>TLS</a:t>
            </a:r>
            <a:r>
              <a:rPr lang="zh-CN" altLang="en-US" sz="1600" dirty="0"/>
              <a:t>，为所有基于 </a:t>
            </a:r>
            <a:r>
              <a:rPr lang="en-US" altLang="zh-CN" sz="1600" dirty="0"/>
              <a:t>TCP </a:t>
            </a:r>
            <a:r>
              <a:rPr lang="zh-CN" altLang="en-US" sz="1600" dirty="0"/>
              <a:t>的网络应用提供安全数据传输服务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89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传输层安全协议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9513" cy="1864893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zh-CN" sz="2000" dirty="0"/>
              <a:t>SSL / TLS </a:t>
            </a:r>
            <a:r>
              <a:rPr lang="zh-CN" altLang="en-US" sz="2000" dirty="0"/>
              <a:t>工作的位置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建立在可靠的 </a:t>
            </a:r>
            <a:r>
              <a:rPr lang="en-US" altLang="zh-CN" sz="1600" dirty="0"/>
              <a:t>TCP </a:t>
            </a:r>
            <a:r>
              <a:rPr lang="zh-CN" altLang="en-US" sz="1600" dirty="0"/>
              <a:t>之上，与应用层协议独立无关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/>
              <a:t>在发送方，</a:t>
            </a:r>
            <a:r>
              <a:rPr lang="en-US" altLang="zh-CN" sz="1400" dirty="0"/>
              <a:t>SSL </a:t>
            </a:r>
            <a:r>
              <a:rPr lang="zh-CN" altLang="en-US" sz="1400" dirty="0"/>
              <a:t>接收应用层的数据，对数据进行加密，然后把</a:t>
            </a:r>
            <a:r>
              <a:rPr lang="zh-CN" altLang="en-US" sz="1400" dirty="0" smtClean="0"/>
              <a:t>加密后的</a:t>
            </a:r>
            <a:r>
              <a:rPr lang="zh-CN" altLang="en-US" sz="1400" dirty="0"/>
              <a:t>数据送往 </a:t>
            </a:r>
            <a:r>
              <a:rPr lang="en-US" altLang="zh-CN" sz="1400" dirty="0"/>
              <a:t>TCP </a:t>
            </a:r>
            <a:r>
              <a:rPr lang="zh-CN" altLang="en-US" sz="1400" dirty="0"/>
              <a:t>套接字</a:t>
            </a:r>
            <a:endParaRPr lang="en-US" altLang="zh-CN" sz="14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/>
              <a:t>在接收方，</a:t>
            </a:r>
            <a:r>
              <a:rPr lang="en-US" altLang="zh-CN" sz="1400" dirty="0"/>
              <a:t>SSL </a:t>
            </a:r>
            <a:r>
              <a:rPr lang="zh-CN" altLang="en-US" sz="1400" dirty="0"/>
              <a:t>从 </a:t>
            </a:r>
            <a:r>
              <a:rPr lang="en-US" altLang="zh-CN" sz="1400" dirty="0"/>
              <a:t>TCP </a:t>
            </a:r>
            <a:r>
              <a:rPr lang="zh-CN" altLang="en-US" sz="1400" dirty="0"/>
              <a:t>套接字读取数据，解密后把数据交给应用层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已被所有常用的浏览器和 </a:t>
            </a:r>
            <a:r>
              <a:rPr lang="en-US" altLang="zh-CN" sz="1600" dirty="0"/>
              <a:t>Web </a:t>
            </a:r>
            <a:r>
              <a:rPr lang="zh-CN" altLang="en-US" sz="1600" dirty="0"/>
              <a:t>服务器所支持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基本目标：实现两个应用实体之间的安全可靠通信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52372" y="4033173"/>
            <a:ext cx="6239255" cy="2748626"/>
            <a:chOff x="1217613" y="1501402"/>
            <a:chExt cx="6378575" cy="3213587"/>
          </a:xfrm>
        </p:grpSpPr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057400" y="3684824"/>
              <a:ext cx="4503738" cy="464527"/>
            </a:xfrm>
            <a:custGeom>
              <a:avLst/>
              <a:gdLst>
                <a:gd name="T0" fmla="*/ 0 w 2903"/>
                <a:gd name="T1" fmla="*/ 0 h 317"/>
                <a:gd name="T2" fmla="*/ 0 w 2903"/>
                <a:gd name="T3" fmla="*/ 317 h 317"/>
                <a:gd name="T4" fmla="*/ 2903 w 2903"/>
                <a:gd name="T5" fmla="*/ 317 h 317"/>
                <a:gd name="T6" fmla="*/ 2903 w 2903"/>
                <a:gd name="T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3" h="317">
                  <a:moveTo>
                    <a:pt x="0" y="0"/>
                  </a:moveTo>
                  <a:lnTo>
                    <a:pt x="0" y="317"/>
                  </a:lnTo>
                  <a:lnTo>
                    <a:pt x="2903" y="317"/>
                  </a:lnTo>
                  <a:lnTo>
                    <a:pt x="290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6073013"/>
                </p:ext>
              </p:extLst>
            </p:nvPr>
          </p:nvGraphicFramePr>
          <p:xfrm>
            <a:off x="3430588" y="3664308"/>
            <a:ext cx="2209801" cy="1050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1" name="VISIO" r:id="rId5" imgW="1687068" imgH="964692" progId="Visio.Drawing.11">
                    <p:embed/>
                  </p:oleObj>
                </mc:Choice>
                <mc:Fallback>
                  <p:oleObj name="VISIO" r:id="rId5" imgW="1687068" imgH="964692" progId="Visio.Drawing.11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588" y="3664308"/>
                          <a:ext cx="2209801" cy="105068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3863976" y="3994020"/>
              <a:ext cx="1200150" cy="310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222375" y="1501402"/>
              <a:ext cx="2217738" cy="21834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1238250" y="2663452"/>
              <a:ext cx="2192338" cy="1003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2044703" y="2675174"/>
              <a:ext cx="369286" cy="359757"/>
              <a:chOff x="1539" y="933"/>
              <a:chExt cx="273" cy="295"/>
            </a:xfrm>
          </p:grpSpPr>
          <p:sp>
            <p:nvSpPr>
              <p:cNvPr id="39" name="Rectangle 17"/>
              <p:cNvSpPr>
                <a:spLocks noChangeArrowheads="1"/>
              </p:cNvSpPr>
              <p:nvPr/>
            </p:nvSpPr>
            <p:spPr bwMode="auto">
              <a:xfrm>
                <a:off x="1578" y="990"/>
                <a:ext cx="234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Rectangle 18"/>
              <p:cNvSpPr>
                <a:spLocks noChangeArrowheads="1"/>
              </p:cNvSpPr>
              <p:nvPr/>
            </p:nvSpPr>
            <p:spPr bwMode="auto">
              <a:xfrm>
                <a:off x="1539" y="933"/>
                <a:ext cx="261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</a:p>
            </p:txBody>
          </p:sp>
        </p:grpSp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1493838" y="1521915"/>
              <a:ext cx="1638257" cy="329383"/>
              <a:chOff x="1395" y="350"/>
              <a:chExt cx="1217" cy="271"/>
            </a:xfrm>
          </p:grpSpPr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1446" y="366"/>
                <a:ext cx="4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" name="Rectangle 21"/>
              <p:cNvSpPr>
                <a:spLocks noChangeArrowheads="1"/>
              </p:cNvSpPr>
              <p:nvPr/>
            </p:nvSpPr>
            <p:spPr bwMode="auto">
              <a:xfrm>
                <a:off x="1395" y="350"/>
                <a:ext cx="12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应用层（</a:t>
                </a:r>
                <a:r>
                  <a:rPr kumimoji="1" lang="en-US" altLang="zh-CN" sz="1600" b="1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HTTP</a:t>
                </a:r>
                <a:r>
                  <a:rPr kumimoji="1" lang="zh-CN" altLang="en-US" sz="1600" b="1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）</a:t>
                </a:r>
              </a:p>
            </p:txBody>
          </p:sp>
        </p:grp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1799581" y="3176337"/>
              <a:ext cx="1700212" cy="420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7" tIns="41031" rIns="83527" bIns="41031">
              <a:spAutoFit/>
            </a:bodyPr>
            <a:lstStyle/>
            <a:p>
              <a:pPr defTabSz="70340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网络接口</a:t>
              </a: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220788" y="3022470"/>
              <a:ext cx="2228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1217613" y="1853093"/>
              <a:ext cx="2222500" cy="369277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1931988" y="2297105"/>
              <a:ext cx="522693" cy="359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7" tIns="41031" rIns="83527" bIns="41031">
              <a:spAutoFit/>
            </a:bodyPr>
            <a:lstStyle/>
            <a:p>
              <a:pPr defTabSz="70340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220788" y="2620954"/>
              <a:ext cx="2214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1820864" y="1870677"/>
              <a:ext cx="904464" cy="359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7" tIns="41031" rIns="83527" bIns="41031">
              <a:spAutoFit/>
            </a:bodyPr>
            <a:lstStyle/>
            <a:p>
              <a:pPr defTabSz="70340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SSL/TLS</a:t>
              </a: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1220788" y="2225300"/>
              <a:ext cx="2214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5368925" y="1501402"/>
              <a:ext cx="2217738" cy="21834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5384800" y="2663452"/>
              <a:ext cx="2192338" cy="1003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24" name="Group 32"/>
            <p:cNvGrpSpPr>
              <a:grpSpLocks/>
            </p:cNvGrpSpPr>
            <p:nvPr/>
          </p:nvGrpSpPr>
          <p:grpSpPr bwMode="auto">
            <a:xfrm>
              <a:off x="6191253" y="2675174"/>
              <a:ext cx="369286" cy="359757"/>
              <a:chOff x="1539" y="933"/>
              <a:chExt cx="273" cy="295"/>
            </a:xfrm>
          </p:grpSpPr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1578" y="990"/>
                <a:ext cx="234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1539" y="933"/>
                <a:ext cx="261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</a:p>
            </p:txBody>
          </p:sp>
        </p:grpSp>
        <p:grpSp>
          <p:nvGrpSpPr>
            <p:cNvPr id="25" name="Group 35"/>
            <p:cNvGrpSpPr>
              <a:grpSpLocks/>
            </p:cNvGrpSpPr>
            <p:nvPr/>
          </p:nvGrpSpPr>
          <p:grpSpPr bwMode="auto">
            <a:xfrm>
              <a:off x="5640388" y="1521915"/>
              <a:ext cx="1638257" cy="329383"/>
              <a:chOff x="1395" y="350"/>
              <a:chExt cx="1217" cy="271"/>
            </a:xfrm>
          </p:grpSpPr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1446" y="366"/>
                <a:ext cx="4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1395" y="350"/>
                <a:ext cx="12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应用层（</a:t>
                </a:r>
                <a:r>
                  <a:rPr kumimoji="1" lang="en-US" altLang="zh-CN" sz="1600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HTTP</a:t>
                </a:r>
                <a:r>
                  <a:rPr kumimoji="1" lang="zh-CN" altLang="en-US" sz="1600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）</a:t>
                </a:r>
              </a:p>
            </p:txBody>
          </p:sp>
        </p:grp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5895143" y="3176337"/>
              <a:ext cx="1700212" cy="420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7" tIns="41031" rIns="83527" bIns="41031">
              <a:spAutoFit/>
            </a:bodyPr>
            <a:lstStyle/>
            <a:p>
              <a:pPr defTabSz="70340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网络接口</a:t>
              </a:r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5367338" y="3022470"/>
              <a:ext cx="2228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5364163" y="1853093"/>
              <a:ext cx="2222500" cy="369277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6078538" y="2297105"/>
              <a:ext cx="522693" cy="359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7" tIns="41031" rIns="83527" bIns="41031">
              <a:spAutoFit/>
            </a:bodyPr>
            <a:lstStyle/>
            <a:p>
              <a:pPr defTabSz="70340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5367338" y="2620954"/>
              <a:ext cx="2214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5967413" y="1870677"/>
              <a:ext cx="904464" cy="359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7" tIns="41031" rIns="83527" bIns="41031">
              <a:spAutoFit/>
            </a:bodyPr>
            <a:lstStyle/>
            <a:p>
              <a:pPr defTabSz="70340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SSL/TLS</a:t>
              </a:r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5367338" y="2225300"/>
              <a:ext cx="2214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72863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 </a:t>
            </a:r>
            <a:r>
              <a:rPr lang="zh-CN" altLang="zh-CN" dirty="0"/>
              <a:t>提供的安全服务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9513" cy="377096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zh-CN" sz="2000" dirty="0"/>
              <a:t>SSL </a:t>
            </a:r>
            <a:r>
              <a:rPr lang="zh-CN" altLang="en-US" sz="2000" dirty="0"/>
              <a:t>服务器认证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允许用户证实服务器的身份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支持 </a:t>
            </a:r>
            <a:r>
              <a:rPr lang="en-US" altLang="zh-CN" sz="1600" dirty="0"/>
              <a:t>SSL </a:t>
            </a:r>
            <a:r>
              <a:rPr lang="zh-CN" altLang="en-US" sz="1600" dirty="0"/>
              <a:t>的客户端通过验证来自</a:t>
            </a:r>
            <a:r>
              <a:rPr lang="zh-CN" altLang="en-US" sz="1600"/>
              <a:t>服务器的信息，</a:t>
            </a:r>
            <a:r>
              <a:rPr lang="zh-CN" altLang="en-US" sz="1600" dirty="0"/>
              <a:t>来认证服务器的</a:t>
            </a:r>
            <a:r>
              <a:rPr lang="zh-CN" altLang="en-US" sz="1600"/>
              <a:t>真实身份</a:t>
            </a:r>
            <a:endParaRPr lang="zh-CN" altLang="en-US" sz="1600" dirty="0"/>
          </a:p>
          <a:p>
            <a:pPr algn="just">
              <a:spcBef>
                <a:spcPts val="0"/>
              </a:spcBef>
            </a:pPr>
            <a:r>
              <a:rPr lang="en-US" altLang="zh-CN" sz="2000" dirty="0"/>
              <a:t>SSL </a:t>
            </a:r>
            <a:r>
              <a:rPr lang="zh-CN" altLang="en-US" sz="2000" dirty="0"/>
              <a:t>客户认证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SSL </a:t>
            </a:r>
            <a:r>
              <a:rPr lang="zh-CN" altLang="en-US" sz="1600" dirty="0"/>
              <a:t>的可选安全服务，允许服务器认证客户的身份</a:t>
            </a:r>
          </a:p>
          <a:p>
            <a:pPr algn="just">
              <a:spcBef>
                <a:spcPts val="0"/>
              </a:spcBef>
            </a:pPr>
            <a:r>
              <a:rPr lang="zh-CN" altLang="en-US" sz="2000" dirty="0"/>
              <a:t>加密的 </a:t>
            </a:r>
            <a:r>
              <a:rPr lang="en-US" altLang="zh-CN" sz="2000" dirty="0"/>
              <a:t>SSL </a:t>
            </a:r>
            <a:r>
              <a:rPr lang="zh-CN" altLang="en-US" sz="2000" dirty="0"/>
              <a:t>会话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对客户和服务器间发送的所有消息进行加密，并检测报文是否被篡改</a:t>
            </a:r>
          </a:p>
          <a:p>
            <a:pPr algn="just"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68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 </a:t>
            </a:r>
            <a:r>
              <a:rPr lang="zh-CN" altLang="en-US" dirty="0"/>
              <a:t>安全会话建立过程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Text Box 589"/>
          <p:cNvSpPr txBox="1">
            <a:spLocks noChangeArrowheads="1"/>
          </p:cNvSpPr>
          <p:nvPr/>
        </p:nvSpPr>
        <p:spPr bwMode="auto">
          <a:xfrm>
            <a:off x="635457" y="2287741"/>
            <a:ext cx="1630883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215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Text Box 590"/>
          <p:cNvSpPr txBox="1">
            <a:spLocks noChangeArrowheads="1"/>
          </p:cNvSpPr>
          <p:nvPr/>
        </p:nvSpPr>
        <p:spPr bwMode="auto">
          <a:xfrm>
            <a:off x="694273" y="2395567"/>
            <a:ext cx="212557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协商加密算法</a:t>
            </a:r>
          </a:p>
        </p:txBody>
      </p:sp>
      <p:sp>
        <p:nvSpPr>
          <p:cNvPr id="16" name="Text Box 594"/>
          <p:cNvSpPr txBox="1">
            <a:spLocks noChangeArrowheads="1"/>
          </p:cNvSpPr>
          <p:nvPr/>
        </p:nvSpPr>
        <p:spPr bwMode="auto">
          <a:xfrm>
            <a:off x="6674974" y="2420072"/>
            <a:ext cx="1771324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协商加密算法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45485" y="1244498"/>
            <a:ext cx="6110960" cy="4591145"/>
            <a:chOff x="1745485" y="1244498"/>
            <a:chExt cx="6110960" cy="4729464"/>
          </a:xfrm>
        </p:grpSpPr>
        <p:grpSp>
          <p:nvGrpSpPr>
            <p:cNvPr id="8" name="组合 7"/>
            <p:cNvGrpSpPr/>
            <p:nvPr/>
          </p:nvGrpSpPr>
          <p:grpSpPr>
            <a:xfrm>
              <a:off x="6253907" y="1462710"/>
              <a:ext cx="1602538" cy="769484"/>
              <a:chOff x="6434213" y="1539984"/>
              <a:chExt cx="1602538" cy="769484"/>
            </a:xfrm>
          </p:grpSpPr>
          <p:sp>
            <p:nvSpPr>
              <p:cNvPr id="9" name="Text Box 484"/>
              <p:cNvSpPr txBox="1">
                <a:spLocks noChangeArrowheads="1"/>
              </p:cNvSpPr>
              <p:nvPr/>
            </p:nvSpPr>
            <p:spPr bwMode="auto">
              <a:xfrm>
                <a:off x="6954403" y="1709892"/>
                <a:ext cx="1082348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服务器 </a:t>
                </a:r>
                <a:r>
                  <a:rPr kumimoji="1" lang="en-US" altLang="zh-CN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pic>
            <p:nvPicPr>
              <p:cNvPr id="10" name="Picture 5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434213" y="1539984"/>
                <a:ext cx="530226" cy="769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Group 596"/>
            <p:cNvGrpSpPr>
              <a:grpSpLocks/>
            </p:cNvGrpSpPr>
            <p:nvPr/>
          </p:nvGrpSpPr>
          <p:grpSpPr bwMode="auto">
            <a:xfrm>
              <a:off x="2967175" y="2142339"/>
              <a:ext cx="3877174" cy="3831623"/>
              <a:chOff x="1691" y="1266"/>
              <a:chExt cx="2318" cy="2047"/>
            </a:xfrm>
          </p:grpSpPr>
          <p:sp>
            <p:nvSpPr>
              <p:cNvPr id="18" name="Line 512"/>
              <p:cNvSpPr>
                <a:spLocks noChangeShapeType="1"/>
              </p:cNvSpPr>
              <p:nvPr/>
            </p:nvSpPr>
            <p:spPr bwMode="auto">
              <a:xfrm rot="16200000" flipH="1">
                <a:off x="745" y="2228"/>
                <a:ext cx="1895" cy="4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" name="Line 513"/>
              <p:cNvSpPr>
                <a:spLocks noChangeShapeType="1"/>
              </p:cNvSpPr>
              <p:nvPr/>
            </p:nvSpPr>
            <p:spPr bwMode="auto">
              <a:xfrm rot="16200000" flipH="1">
                <a:off x="2877" y="2224"/>
                <a:ext cx="1915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" name="Text Box 530"/>
              <p:cNvSpPr txBox="1">
                <a:spLocks noChangeArrowheads="1"/>
              </p:cNvSpPr>
              <p:nvPr/>
            </p:nvSpPr>
            <p:spPr bwMode="auto">
              <a:xfrm>
                <a:off x="1711" y="3106"/>
                <a:ext cx="15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46" b="1" i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  <p:sp>
            <p:nvSpPr>
              <p:cNvPr id="21" name="Text Box 595"/>
              <p:cNvSpPr txBox="1">
                <a:spLocks noChangeArrowheads="1"/>
              </p:cNvSpPr>
              <p:nvPr/>
            </p:nvSpPr>
            <p:spPr bwMode="auto">
              <a:xfrm>
                <a:off x="3850" y="3112"/>
                <a:ext cx="15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46" b="1" i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745485" y="1244498"/>
              <a:ext cx="1584720" cy="799818"/>
              <a:chOff x="1925791" y="1321772"/>
              <a:chExt cx="1584720" cy="799818"/>
            </a:xfrm>
          </p:grpSpPr>
          <p:sp>
            <p:nvSpPr>
              <p:cNvPr id="23" name="Text Box 456"/>
              <p:cNvSpPr txBox="1">
                <a:spLocks noChangeArrowheads="1"/>
              </p:cNvSpPr>
              <p:nvPr/>
            </p:nvSpPr>
            <p:spPr bwMode="auto">
              <a:xfrm>
                <a:off x="1925791" y="1686772"/>
                <a:ext cx="1124860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浏览器 </a:t>
                </a:r>
                <a:r>
                  <a:rPr kumimoji="1" lang="en-US" altLang="zh-CN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grpSp>
            <p:nvGrpSpPr>
              <p:cNvPr id="24" name="Group 551"/>
              <p:cNvGrpSpPr>
                <a:grpSpLocks/>
              </p:cNvGrpSpPr>
              <p:nvPr/>
            </p:nvGrpSpPr>
            <p:grpSpPr bwMode="auto">
              <a:xfrm>
                <a:off x="2928365" y="1626572"/>
                <a:ext cx="562006" cy="495018"/>
                <a:chOff x="717" y="1446"/>
                <a:chExt cx="274" cy="237"/>
              </a:xfrm>
            </p:grpSpPr>
            <p:sp>
              <p:nvSpPr>
                <p:cNvPr id="26" name="Arc 552"/>
                <p:cNvSpPr>
                  <a:spLocks/>
                </p:cNvSpPr>
                <p:nvPr/>
              </p:nvSpPr>
              <p:spPr bwMode="auto">
                <a:xfrm>
                  <a:off x="930" y="1618"/>
                  <a:ext cx="58" cy="39"/>
                </a:xfrm>
                <a:custGeom>
                  <a:avLst/>
                  <a:gdLst>
                    <a:gd name="T0" fmla="*/ 0 w 38273"/>
                    <a:gd name="T1" fmla="*/ 0 h 35142"/>
                    <a:gd name="T2" fmla="*/ 0 w 38273"/>
                    <a:gd name="T3" fmla="*/ 0 h 35142"/>
                    <a:gd name="T4" fmla="*/ 0 w 38273"/>
                    <a:gd name="T5" fmla="*/ 0 h 35142"/>
                    <a:gd name="T6" fmla="*/ 0 60000 65536"/>
                    <a:gd name="T7" fmla="*/ 0 60000 65536"/>
                    <a:gd name="T8" fmla="*/ 0 60000 65536"/>
                    <a:gd name="T9" fmla="*/ 0 w 38273"/>
                    <a:gd name="T10" fmla="*/ 0 h 35142"/>
                    <a:gd name="T11" fmla="*/ 38273 w 38273"/>
                    <a:gd name="T12" fmla="*/ 35142 h 351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273" h="35142" fill="none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</a:path>
                    <a:path w="38273" h="35142" stroke="0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  <a:lnTo>
                        <a:pt x="16673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49493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" name="Arc 553"/>
                <p:cNvSpPr>
                  <a:spLocks/>
                </p:cNvSpPr>
                <p:nvPr/>
              </p:nvSpPr>
              <p:spPr bwMode="auto">
                <a:xfrm>
                  <a:off x="929" y="1618"/>
                  <a:ext cx="55" cy="36"/>
                </a:xfrm>
                <a:custGeom>
                  <a:avLst/>
                  <a:gdLst>
                    <a:gd name="T0" fmla="*/ 0 w 38146"/>
                    <a:gd name="T1" fmla="*/ 0 h 34928"/>
                    <a:gd name="T2" fmla="*/ 0 w 38146"/>
                    <a:gd name="T3" fmla="*/ 0 h 34928"/>
                    <a:gd name="T4" fmla="*/ 0 w 38146"/>
                    <a:gd name="T5" fmla="*/ 0 h 34928"/>
                    <a:gd name="T6" fmla="*/ 0 60000 65536"/>
                    <a:gd name="T7" fmla="*/ 0 60000 65536"/>
                    <a:gd name="T8" fmla="*/ 0 60000 65536"/>
                    <a:gd name="T9" fmla="*/ 0 w 38146"/>
                    <a:gd name="T10" fmla="*/ 0 h 34928"/>
                    <a:gd name="T11" fmla="*/ 38146 w 38146"/>
                    <a:gd name="T12" fmla="*/ 34928 h 349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46" h="34928" fill="none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</a:path>
                    <a:path w="38146" h="34928" stroke="0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  <a:lnTo>
                        <a:pt x="16546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DBDBC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" name="Freeform 554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>
                    <a:gd name="T0" fmla="*/ 0 w 205"/>
                    <a:gd name="T1" fmla="*/ 26 h 26"/>
                    <a:gd name="T2" fmla="*/ 25 w 205"/>
                    <a:gd name="T3" fmla="*/ 0 h 26"/>
                    <a:gd name="T4" fmla="*/ 205 w 205"/>
                    <a:gd name="T5" fmla="*/ 0 h 26"/>
                    <a:gd name="T6" fmla="*/ 180 w 205"/>
                    <a:gd name="T7" fmla="*/ 26 h 26"/>
                    <a:gd name="T8" fmla="*/ 0 w 205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26"/>
                    <a:gd name="T17" fmla="*/ 205 w 20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" name="Freeform 555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>
                    <a:gd name="T0" fmla="*/ 0 w 205"/>
                    <a:gd name="T1" fmla="*/ 26 h 26"/>
                    <a:gd name="T2" fmla="*/ 25 w 205"/>
                    <a:gd name="T3" fmla="*/ 0 h 26"/>
                    <a:gd name="T4" fmla="*/ 205 w 205"/>
                    <a:gd name="T5" fmla="*/ 0 h 26"/>
                    <a:gd name="T6" fmla="*/ 180 w 205"/>
                    <a:gd name="T7" fmla="*/ 26 h 26"/>
                    <a:gd name="T8" fmla="*/ 0 w 205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26"/>
                    <a:gd name="T17" fmla="*/ 205 w 20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Rectangle 556"/>
                <p:cNvSpPr>
                  <a:spLocks noChangeArrowheads="1"/>
                </p:cNvSpPr>
                <p:nvPr/>
              </p:nvSpPr>
              <p:spPr bwMode="auto">
                <a:xfrm>
                  <a:off x="751" y="1617"/>
                  <a:ext cx="180" cy="31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Rectangle 557"/>
                <p:cNvSpPr>
                  <a:spLocks noChangeArrowheads="1"/>
                </p:cNvSpPr>
                <p:nvPr/>
              </p:nvSpPr>
              <p:spPr bwMode="auto">
                <a:xfrm>
                  <a:off x="752" y="1618"/>
                  <a:ext cx="178" cy="29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Freeform 558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>
                    <a:gd name="T0" fmla="*/ 0 w 25"/>
                    <a:gd name="T1" fmla="*/ 57 h 57"/>
                    <a:gd name="T2" fmla="*/ 25 w 25"/>
                    <a:gd name="T3" fmla="*/ 35 h 57"/>
                    <a:gd name="T4" fmla="*/ 25 w 25"/>
                    <a:gd name="T5" fmla="*/ 0 h 57"/>
                    <a:gd name="T6" fmla="*/ 0 w 25"/>
                    <a:gd name="T7" fmla="*/ 26 h 57"/>
                    <a:gd name="T8" fmla="*/ 0 w 25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57"/>
                    <a:gd name="T17" fmla="*/ 25 w 2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Freeform 559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>
                    <a:gd name="T0" fmla="*/ 0 w 25"/>
                    <a:gd name="T1" fmla="*/ 57 h 57"/>
                    <a:gd name="T2" fmla="*/ 25 w 25"/>
                    <a:gd name="T3" fmla="*/ 35 h 57"/>
                    <a:gd name="T4" fmla="*/ 25 w 25"/>
                    <a:gd name="T5" fmla="*/ 0 h 57"/>
                    <a:gd name="T6" fmla="*/ 0 w 25"/>
                    <a:gd name="T7" fmla="*/ 26 h 57"/>
                    <a:gd name="T8" fmla="*/ 0 w 25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57"/>
                    <a:gd name="T17" fmla="*/ 25 w 2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Freeform 560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>
                    <a:gd name="T0" fmla="*/ 0 w 196"/>
                    <a:gd name="T1" fmla="*/ 19 h 19"/>
                    <a:gd name="T2" fmla="*/ 19 w 196"/>
                    <a:gd name="T3" fmla="*/ 0 h 19"/>
                    <a:gd name="T4" fmla="*/ 196 w 196"/>
                    <a:gd name="T5" fmla="*/ 0 h 19"/>
                    <a:gd name="T6" fmla="*/ 177 w 196"/>
                    <a:gd name="T7" fmla="*/ 19 h 19"/>
                    <a:gd name="T8" fmla="*/ 0 w 196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9"/>
                    <a:gd name="T17" fmla="*/ 196 w 196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Freeform 561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>
                    <a:gd name="T0" fmla="*/ 0 w 196"/>
                    <a:gd name="T1" fmla="*/ 19 h 19"/>
                    <a:gd name="T2" fmla="*/ 19 w 196"/>
                    <a:gd name="T3" fmla="*/ 0 h 19"/>
                    <a:gd name="T4" fmla="*/ 196 w 196"/>
                    <a:gd name="T5" fmla="*/ 0 h 19"/>
                    <a:gd name="T6" fmla="*/ 177 w 196"/>
                    <a:gd name="T7" fmla="*/ 19 h 19"/>
                    <a:gd name="T8" fmla="*/ 0 w 196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9"/>
                    <a:gd name="T17" fmla="*/ 196 w 196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Freeform 562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>
                    <a:gd name="T0" fmla="*/ 0 w 202"/>
                    <a:gd name="T1" fmla="*/ 19 h 19"/>
                    <a:gd name="T2" fmla="*/ 19 w 202"/>
                    <a:gd name="T3" fmla="*/ 0 h 19"/>
                    <a:gd name="T4" fmla="*/ 202 w 202"/>
                    <a:gd name="T5" fmla="*/ 0 h 19"/>
                    <a:gd name="T6" fmla="*/ 180 w 202"/>
                    <a:gd name="T7" fmla="*/ 19 h 19"/>
                    <a:gd name="T8" fmla="*/ 0 w 202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2"/>
                    <a:gd name="T16" fmla="*/ 0 h 19"/>
                    <a:gd name="T17" fmla="*/ 202 w 20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7" name="Freeform 563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>
                    <a:gd name="T0" fmla="*/ 0 w 202"/>
                    <a:gd name="T1" fmla="*/ 19 h 19"/>
                    <a:gd name="T2" fmla="*/ 19 w 202"/>
                    <a:gd name="T3" fmla="*/ 0 h 19"/>
                    <a:gd name="T4" fmla="*/ 202 w 202"/>
                    <a:gd name="T5" fmla="*/ 0 h 19"/>
                    <a:gd name="T6" fmla="*/ 180 w 202"/>
                    <a:gd name="T7" fmla="*/ 19 h 19"/>
                    <a:gd name="T8" fmla="*/ 0 w 202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2"/>
                    <a:gd name="T16" fmla="*/ 0 h 19"/>
                    <a:gd name="T17" fmla="*/ 202 w 20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8" name="Rectangle 564"/>
                <p:cNvSpPr>
                  <a:spLocks noChangeArrowheads="1"/>
                </p:cNvSpPr>
                <p:nvPr/>
              </p:nvSpPr>
              <p:spPr bwMode="auto">
                <a:xfrm>
                  <a:off x="752" y="1466"/>
                  <a:ext cx="181" cy="140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" name="Rectangle 565"/>
                <p:cNvSpPr>
                  <a:spLocks noChangeArrowheads="1"/>
                </p:cNvSpPr>
                <p:nvPr/>
              </p:nvSpPr>
              <p:spPr bwMode="auto">
                <a:xfrm>
                  <a:off x="768" y="1485"/>
                  <a:ext cx="149" cy="108"/>
                </a:xfrm>
                <a:prstGeom prst="rect">
                  <a:avLst/>
                </a:prstGeom>
                <a:solidFill>
                  <a:srgbClr val="FFFFFF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0" name="Freeform 566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>
                    <a:gd name="T0" fmla="*/ 0 w 22"/>
                    <a:gd name="T1" fmla="*/ 161 h 161"/>
                    <a:gd name="T2" fmla="*/ 22 w 22"/>
                    <a:gd name="T3" fmla="*/ 142 h 161"/>
                    <a:gd name="T4" fmla="*/ 22 w 22"/>
                    <a:gd name="T5" fmla="*/ 0 h 161"/>
                    <a:gd name="T6" fmla="*/ 0 w 22"/>
                    <a:gd name="T7" fmla="*/ 19 h 161"/>
                    <a:gd name="T8" fmla="*/ 0 w 22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61"/>
                    <a:gd name="T17" fmla="*/ 22 w 2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1" name="Freeform 567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>
                    <a:gd name="T0" fmla="*/ 0 w 22"/>
                    <a:gd name="T1" fmla="*/ 161 h 161"/>
                    <a:gd name="T2" fmla="*/ 22 w 22"/>
                    <a:gd name="T3" fmla="*/ 142 h 161"/>
                    <a:gd name="T4" fmla="*/ 22 w 22"/>
                    <a:gd name="T5" fmla="*/ 0 h 161"/>
                    <a:gd name="T6" fmla="*/ 0 w 22"/>
                    <a:gd name="T7" fmla="*/ 19 h 161"/>
                    <a:gd name="T8" fmla="*/ 0 w 22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61"/>
                    <a:gd name="T17" fmla="*/ 22 w 2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2" name="Freeform 568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>
                    <a:gd name="T0" fmla="*/ 0 w 223"/>
                    <a:gd name="T1" fmla="*/ 35 h 35"/>
                    <a:gd name="T2" fmla="*/ 28 w 223"/>
                    <a:gd name="T3" fmla="*/ 0 h 35"/>
                    <a:gd name="T4" fmla="*/ 223 w 223"/>
                    <a:gd name="T5" fmla="*/ 0 h 35"/>
                    <a:gd name="T6" fmla="*/ 195 w 223"/>
                    <a:gd name="T7" fmla="*/ 35 h 35"/>
                    <a:gd name="T8" fmla="*/ 0 w 223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35"/>
                    <a:gd name="T17" fmla="*/ 223 w 22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Freeform 569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>
                    <a:gd name="T0" fmla="*/ 0 w 223"/>
                    <a:gd name="T1" fmla="*/ 35 h 35"/>
                    <a:gd name="T2" fmla="*/ 28 w 223"/>
                    <a:gd name="T3" fmla="*/ 0 h 35"/>
                    <a:gd name="T4" fmla="*/ 223 w 223"/>
                    <a:gd name="T5" fmla="*/ 0 h 35"/>
                    <a:gd name="T6" fmla="*/ 195 w 223"/>
                    <a:gd name="T7" fmla="*/ 35 h 35"/>
                    <a:gd name="T8" fmla="*/ 0 w 223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35"/>
                    <a:gd name="T17" fmla="*/ 223 w 22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" name="Freeform 570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>
                    <a:gd name="T0" fmla="*/ 0 w 28"/>
                    <a:gd name="T1" fmla="*/ 41 h 41"/>
                    <a:gd name="T2" fmla="*/ 28 w 28"/>
                    <a:gd name="T3" fmla="*/ 13 h 41"/>
                    <a:gd name="T4" fmla="*/ 28 w 28"/>
                    <a:gd name="T5" fmla="*/ 0 h 41"/>
                    <a:gd name="T6" fmla="*/ 0 w 28"/>
                    <a:gd name="T7" fmla="*/ 35 h 41"/>
                    <a:gd name="T8" fmla="*/ 0 w 28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41"/>
                    <a:gd name="T17" fmla="*/ 28 w 28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" name="Freeform 571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>
                    <a:gd name="T0" fmla="*/ 0 w 28"/>
                    <a:gd name="T1" fmla="*/ 41 h 41"/>
                    <a:gd name="T2" fmla="*/ 28 w 28"/>
                    <a:gd name="T3" fmla="*/ 13 h 41"/>
                    <a:gd name="T4" fmla="*/ 28 w 28"/>
                    <a:gd name="T5" fmla="*/ 0 h 41"/>
                    <a:gd name="T6" fmla="*/ 0 w 28"/>
                    <a:gd name="T7" fmla="*/ 35 h 41"/>
                    <a:gd name="T8" fmla="*/ 0 w 28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41"/>
                    <a:gd name="T17" fmla="*/ 28 w 28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6" name="Rectangle 572"/>
                <p:cNvSpPr>
                  <a:spLocks noChangeArrowheads="1"/>
                </p:cNvSpPr>
                <p:nvPr/>
              </p:nvSpPr>
              <p:spPr bwMode="auto">
                <a:xfrm>
                  <a:off x="717" y="1677"/>
                  <a:ext cx="195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Rectangle 573"/>
                <p:cNvSpPr>
                  <a:spLocks noChangeArrowheads="1"/>
                </p:cNvSpPr>
                <p:nvPr/>
              </p:nvSpPr>
              <p:spPr bwMode="auto">
                <a:xfrm>
                  <a:off x="718" y="1678"/>
                  <a:ext cx="193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Freeform 574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>
                    <a:gd name="T0" fmla="*/ 0 w 38"/>
                    <a:gd name="T1" fmla="*/ 23 h 23"/>
                    <a:gd name="T2" fmla="*/ 13 w 38"/>
                    <a:gd name="T3" fmla="*/ 0 h 23"/>
                    <a:gd name="T4" fmla="*/ 38 w 38"/>
                    <a:gd name="T5" fmla="*/ 0 h 23"/>
                    <a:gd name="T6" fmla="*/ 25 w 38"/>
                    <a:gd name="T7" fmla="*/ 23 h 23"/>
                    <a:gd name="T8" fmla="*/ 0 w 38"/>
                    <a:gd name="T9" fmla="*/ 23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23"/>
                    <a:gd name="T17" fmla="*/ 38 w 38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Freeform 575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>
                    <a:gd name="T0" fmla="*/ 0 w 38"/>
                    <a:gd name="T1" fmla="*/ 23 h 23"/>
                    <a:gd name="T2" fmla="*/ 13 w 38"/>
                    <a:gd name="T3" fmla="*/ 0 h 23"/>
                    <a:gd name="T4" fmla="*/ 38 w 38"/>
                    <a:gd name="T5" fmla="*/ 0 h 23"/>
                    <a:gd name="T6" fmla="*/ 25 w 38"/>
                    <a:gd name="T7" fmla="*/ 23 h 23"/>
                    <a:gd name="T8" fmla="*/ 0 w 38"/>
                    <a:gd name="T9" fmla="*/ 23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23"/>
                    <a:gd name="T17" fmla="*/ 38 w 38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Freeform 576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>
                    <a:gd name="T0" fmla="*/ 0 w 13"/>
                    <a:gd name="T1" fmla="*/ 29 h 29"/>
                    <a:gd name="T2" fmla="*/ 13 w 13"/>
                    <a:gd name="T3" fmla="*/ 16 h 29"/>
                    <a:gd name="T4" fmla="*/ 13 w 13"/>
                    <a:gd name="T5" fmla="*/ 0 h 29"/>
                    <a:gd name="T6" fmla="*/ 0 w 13"/>
                    <a:gd name="T7" fmla="*/ 23 h 29"/>
                    <a:gd name="T8" fmla="*/ 0 w 1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29"/>
                    <a:gd name="T17" fmla="*/ 13 w 1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Freeform 577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>
                    <a:gd name="T0" fmla="*/ 0 w 13"/>
                    <a:gd name="T1" fmla="*/ 29 h 29"/>
                    <a:gd name="T2" fmla="*/ 13 w 13"/>
                    <a:gd name="T3" fmla="*/ 16 h 29"/>
                    <a:gd name="T4" fmla="*/ 13 w 13"/>
                    <a:gd name="T5" fmla="*/ 0 h 29"/>
                    <a:gd name="T6" fmla="*/ 0 w 13"/>
                    <a:gd name="T7" fmla="*/ 23 h 29"/>
                    <a:gd name="T8" fmla="*/ 0 w 1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29"/>
                    <a:gd name="T17" fmla="*/ 13 w 1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Rectangle 578"/>
                <p:cNvSpPr>
                  <a:spLocks noChangeArrowheads="1"/>
                </p:cNvSpPr>
                <p:nvPr/>
              </p:nvSpPr>
              <p:spPr bwMode="auto">
                <a:xfrm>
                  <a:off x="950" y="1674"/>
                  <a:ext cx="28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579"/>
                <p:cNvSpPr>
                  <a:spLocks noChangeArrowheads="1"/>
                </p:cNvSpPr>
                <p:nvPr/>
              </p:nvSpPr>
              <p:spPr bwMode="auto">
                <a:xfrm>
                  <a:off x="951" y="1675"/>
                  <a:ext cx="26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5" name="Text Box 597"/>
              <p:cNvSpPr txBox="1">
                <a:spLocks noChangeArrowheads="1"/>
              </p:cNvSpPr>
              <p:nvPr/>
            </p:nvSpPr>
            <p:spPr bwMode="auto">
              <a:xfrm>
                <a:off x="2851356" y="1321772"/>
                <a:ext cx="659155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客户</a:t>
                </a: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2967175" y="1995009"/>
            <a:ext cx="3572754" cy="549540"/>
            <a:chOff x="3147481" y="2072283"/>
            <a:chExt cx="3572754" cy="549540"/>
          </a:xfrm>
        </p:grpSpPr>
        <p:sp>
          <p:nvSpPr>
            <p:cNvPr id="55" name="Line 515"/>
            <p:cNvSpPr>
              <a:spLocks noChangeShapeType="1"/>
            </p:cNvSpPr>
            <p:nvPr/>
          </p:nvSpPr>
          <p:spPr bwMode="auto">
            <a:xfrm flipV="1">
              <a:off x="3147481" y="2425462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Rectangle 516"/>
            <p:cNvSpPr>
              <a:spLocks noChangeArrowheads="1"/>
            </p:cNvSpPr>
            <p:nvPr/>
          </p:nvSpPr>
          <p:spPr bwMode="auto">
            <a:xfrm>
              <a:off x="3898612" y="2245438"/>
              <a:ext cx="2073837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 </a:t>
              </a: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支持的加密算法</a:t>
              </a:r>
            </a:p>
          </p:txBody>
        </p:sp>
        <p:sp>
          <p:nvSpPr>
            <p:cNvPr id="57" name="TextBox 57"/>
            <p:cNvSpPr txBox="1">
              <a:spLocks noChangeArrowheads="1"/>
            </p:cNvSpPr>
            <p:nvPr/>
          </p:nvSpPr>
          <p:spPr bwMode="auto">
            <a:xfrm>
              <a:off x="3150631" y="2072283"/>
              <a:ext cx="623742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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977211" y="2505026"/>
            <a:ext cx="3620968" cy="528007"/>
            <a:chOff x="3157517" y="2582300"/>
            <a:chExt cx="3620968" cy="528007"/>
          </a:xfrm>
        </p:grpSpPr>
        <p:sp>
          <p:nvSpPr>
            <p:cNvPr id="59" name="Line 582"/>
            <p:cNvSpPr>
              <a:spLocks noChangeShapeType="1"/>
            </p:cNvSpPr>
            <p:nvPr/>
          </p:nvSpPr>
          <p:spPr bwMode="auto">
            <a:xfrm flipV="1">
              <a:off x="3157517" y="2928649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Rectangle 580"/>
            <p:cNvSpPr>
              <a:spLocks noChangeArrowheads="1"/>
            </p:cNvSpPr>
            <p:nvPr/>
          </p:nvSpPr>
          <p:spPr bwMode="auto">
            <a:xfrm>
              <a:off x="3893384" y="2733922"/>
              <a:ext cx="2082621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选定的加密算法</a:t>
              </a:r>
            </a:p>
          </p:txBody>
        </p:sp>
        <p:sp>
          <p:nvSpPr>
            <p:cNvPr id="61" name="TextBox 58"/>
            <p:cNvSpPr txBox="1">
              <a:spLocks noChangeArrowheads="1"/>
            </p:cNvSpPr>
            <p:nvPr/>
          </p:nvSpPr>
          <p:spPr bwMode="auto">
            <a:xfrm>
              <a:off x="6340545" y="2582300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</a:t>
              </a: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392026" y="5734310"/>
            <a:ext cx="8723049" cy="106299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(1)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协商加密算法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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浏览器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向服务器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发送浏览器的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SSL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版本号和一些可选的加密算法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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从中选定自己所支持的算法（如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RSA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），并告知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62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78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 </a:t>
            </a:r>
            <a:r>
              <a:rPr lang="zh-CN" altLang="en-US" dirty="0"/>
              <a:t>安全会话建立过程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Text Box 589"/>
          <p:cNvSpPr txBox="1">
            <a:spLocks noChangeArrowheads="1"/>
          </p:cNvSpPr>
          <p:nvPr/>
        </p:nvSpPr>
        <p:spPr bwMode="auto">
          <a:xfrm>
            <a:off x="635457" y="2287741"/>
            <a:ext cx="1630883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215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Text Box 590"/>
          <p:cNvSpPr txBox="1">
            <a:spLocks noChangeArrowheads="1"/>
          </p:cNvSpPr>
          <p:nvPr/>
        </p:nvSpPr>
        <p:spPr bwMode="auto">
          <a:xfrm>
            <a:off x="694273" y="2395567"/>
            <a:ext cx="212557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协商加密算法</a:t>
            </a:r>
          </a:p>
        </p:txBody>
      </p:sp>
      <p:sp>
        <p:nvSpPr>
          <p:cNvPr id="16" name="Text Box 594"/>
          <p:cNvSpPr txBox="1">
            <a:spLocks noChangeArrowheads="1"/>
          </p:cNvSpPr>
          <p:nvPr/>
        </p:nvSpPr>
        <p:spPr bwMode="auto">
          <a:xfrm>
            <a:off x="6674974" y="2420072"/>
            <a:ext cx="1771324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协商加密算法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45485" y="1244498"/>
            <a:ext cx="6110960" cy="4591145"/>
            <a:chOff x="1745485" y="1244498"/>
            <a:chExt cx="6110960" cy="4729464"/>
          </a:xfrm>
        </p:grpSpPr>
        <p:grpSp>
          <p:nvGrpSpPr>
            <p:cNvPr id="8" name="组合 7"/>
            <p:cNvGrpSpPr/>
            <p:nvPr/>
          </p:nvGrpSpPr>
          <p:grpSpPr>
            <a:xfrm>
              <a:off x="6253907" y="1462710"/>
              <a:ext cx="1602538" cy="769484"/>
              <a:chOff x="6434213" y="1539984"/>
              <a:chExt cx="1602538" cy="769484"/>
            </a:xfrm>
          </p:grpSpPr>
          <p:sp>
            <p:nvSpPr>
              <p:cNvPr id="9" name="Text Box 484"/>
              <p:cNvSpPr txBox="1">
                <a:spLocks noChangeArrowheads="1"/>
              </p:cNvSpPr>
              <p:nvPr/>
            </p:nvSpPr>
            <p:spPr bwMode="auto">
              <a:xfrm>
                <a:off x="6954403" y="1709892"/>
                <a:ext cx="1082348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服务器 </a:t>
                </a:r>
                <a:r>
                  <a:rPr kumimoji="1" lang="en-US" altLang="zh-CN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pic>
            <p:nvPicPr>
              <p:cNvPr id="10" name="Picture 5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434213" y="1539984"/>
                <a:ext cx="530226" cy="769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Group 596"/>
            <p:cNvGrpSpPr>
              <a:grpSpLocks/>
            </p:cNvGrpSpPr>
            <p:nvPr/>
          </p:nvGrpSpPr>
          <p:grpSpPr bwMode="auto">
            <a:xfrm>
              <a:off x="2967175" y="2142339"/>
              <a:ext cx="3877174" cy="3831623"/>
              <a:chOff x="1691" y="1266"/>
              <a:chExt cx="2318" cy="2047"/>
            </a:xfrm>
          </p:grpSpPr>
          <p:sp>
            <p:nvSpPr>
              <p:cNvPr id="18" name="Line 512"/>
              <p:cNvSpPr>
                <a:spLocks noChangeShapeType="1"/>
              </p:cNvSpPr>
              <p:nvPr/>
            </p:nvSpPr>
            <p:spPr bwMode="auto">
              <a:xfrm rot="16200000" flipH="1">
                <a:off x="745" y="2228"/>
                <a:ext cx="1895" cy="4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" name="Line 513"/>
              <p:cNvSpPr>
                <a:spLocks noChangeShapeType="1"/>
              </p:cNvSpPr>
              <p:nvPr/>
            </p:nvSpPr>
            <p:spPr bwMode="auto">
              <a:xfrm rot="16200000" flipH="1">
                <a:off x="2877" y="2224"/>
                <a:ext cx="1915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" name="Text Box 530"/>
              <p:cNvSpPr txBox="1">
                <a:spLocks noChangeArrowheads="1"/>
              </p:cNvSpPr>
              <p:nvPr/>
            </p:nvSpPr>
            <p:spPr bwMode="auto">
              <a:xfrm>
                <a:off x="1711" y="3106"/>
                <a:ext cx="15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46" b="1" i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  <p:sp>
            <p:nvSpPr>
              <p:cNvPr id="21" name="Text Box 595"/>
              <p:cNvSpPr txBox="1">
                <a:spLocks noChangeArrowheads="1"/>
              </p:cNvSpPr>
              <p:nvPr/>
            </p:nvSpPr>
            <p:spPr bwMode="auto">
              <a:xfrm>
                <a:off x="3850" y="3112"/>
                <a:ext cx="15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46" b="1" i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745485" y="1244498"/>
              <a:ext cx="1584720" cy="799818"/>
              <a:chOff x="1925791" y="1321772"/>
              <a:chExt cx="1584720" cy="799818"/>
            </a:xfrm>
          </p:grpSpPr>
          <p:sp>
            <p:nvSpPr>
              <p:cNvPr id="23" name="Text Box 456"/>
              <p:cNvSpPr txBox="1">
                <a:spLocks noChangeArrowheads="1"/>
              </p:cNvSpPr>
              <p:nvPr/>
            </p:nvSpPr>
            <p:spPr bwMode="auto">
              <a:xfrm>
                <a:off x="1925791" y="1686772"/>
                <a:ext cx="1124860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浏览器 </a:t>
                </a:r>
                <a:r>
                  <a:rPr kumimoji="1" lang="en-US" altLang="zh-CN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grpSp>
            <p:nvGrpSpPr>
              <p:cNvPr id="24" name="Group 551"/>
              <p:cNvGrpSpPr>
                <a:grpSpLocks/>
              </p:cNvGrpSpPr>
              <p:nvPr/>
            </p:nvGrpSpPr>
            <p:grpSpPr bwMode="auto">
              <a:xfrm>
                <a:off x="2928365" y="1626572"/>
                <a:ext cx="562006" cy="495018"/>
                <a:chOff x="717" y="1446"/>
                <a:chExt cx="274" cy="237"/>
              </a:xfrm>
            </p:grpSpPr>
            <p:sp>
              <p:nvSpPr>
                <p:cNvPr id="26" name="Arc 552"/>
                <p:cNvSpPr>
                  <a:spLocks/>
                </p:cNvSpPr>
                <p:nvPr/>
              </p:nvSpPr>
              <p:spPr bwMode="auto">
                <a:xfrm>
                  <a:off x="930" y="1618"/>
                  <a:ext cx="58" cy="39"/>
                </a:xfrm>
                <a:custGeom>
                  <a:avLst/>
                  <a:gdLst>
                    <a:gd name="T0" fmla="*/ 0 w 38273"/>
                    <a:gd name="T1" fmla="*/ 0 h 35142"/>
                    <a:gd name="T2" fmla="*/ 0 w 38273"/>
                    <a:gd name="T3" fmla="*/ 0 h 35142"/>
                    <a:gd name="T4" fmla="*/ 0 w 38273"/>
                    <a:gd name="T5" fmla="*/ 0 h 35142"/>
                    <a:gd name="T6" fmla="*/ 0 60000 65536"/>
                    <a:gd name="T7" fmla="*/ 0 60000 65536"/>
                    <a:gd name="T8" fmla="*/ 0 60000 65536"/>
                    <a:gd name="T9" fmla="*/ 0 w 38273"/>
                    <a:gd name="T10" fmla="*/ 0 h 35142"/>
                    <a:gd name="T11" fmla="*/ 38273 w 38273"/>
                    <a:gd name="T12" fmla="*/ 35142 h 351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273" h="35142" fill="none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</a:path>
                    <a:path w="38273" h="35142" stroke="0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  <a:lnTo>
                        <a:pt x="16673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49493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" name="Arc 553"/>
                <p:cNvSpPr>
                  <a:spLocks/>
                </p:cNvSpPr>
                <p:nvPr/>
              </p:nvSpPr>
              <p:spPr bwMode="auto">
                <a:xfrm>
                  <a:off x="929" y="1618"/>
                  <a:ext cx="55" cy="36"/>
                </a:xfrm>
                <a:custGeom>
                  <a:avLst/>
                  <a:gdLst>
                    <a:gd name="T0" fmla="*/ 0 w 38146"/>
                    <a:gd name="T1" fmla="*/ 0 h 34928"/>
                    <a:gd name="T2" fmla="*/ 0 w 38146"/>
                    <a:gd name="T3" fmla="*/ 0 h 34928"/>
                    <a:gd name="T4" fmla="*/ 0 w 38146"/>
                    <a:gd name="T5" fmla="*/ 0 h 34928"/>
                    <a:gd name="T6" fmla="*/ 0 60000 65536"/>
                    <a:gd name="T7" fmla="*/ 0 60000 65536"/>
                    <a:gd name="T8" fmla="*/ 0 60000 65536"/>
                    <a:gd name="T9" fmla="*/ 0 w 38146"/>
                    <a:gd name="T10" fmla="*/ 0 h 34928"/>
                    <a:gd name="T11" fmla="*/ 38146 w 38146"/>
                    <a:gd name="T12" fmla="*/ 34928 h 349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46" h="34928" fill="none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</a:path>
                    <a:path w="38146" h="34928" stroke="0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  <a:lnTo>
                        <a:pt x="16546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DBDBC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" name="Freeform 554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>
                    <a:gd name="T0" fmla="*/ 0 w 205"/>
                    <a:gd name="T1" fmla="*/ 26 h 26"/>
                    <a:gd name="T2" fmla="*/ 25 w 205"/>
                    <a:gd name="T3" fmla="*/ 0 h 26"/>
                    <a:gd name="T4" fmla="*/ 205 w 205"/>
                    <a:gd name="T5" fmla="*/ 0 h 26"/>
                    <a:gd name="T6" fmla="*/ 180 w 205"/>
                    <a:gd name="T7" fmla="*/ 26 h 26"/>
                    <a:gd name="T8" fmla="*/ 0 w 205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26"/>
                    <a:gd name="T17" fmla="*/ 205 w 20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" name="Freeform 555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>
                    <a:gd name="T0" fmla="*/ 0 w 205"/>
                    <a:gd name="T1" fmla="*/ 26 h 26"/>
                    <a:gd name="T2" fmla="*/ 25 w 205"/>
                    <a:gd name="T3" fmla="*/ 0 h 26"/>
                    <a:gd name="T4" fmla="*/ 205 w 205"/>
                    <a:gd name="T5" fmla="*/ 0 h 26"/>
                    <a:gd name="T6" fmla="*/ 180 w 205"/>
                    <a:gd name="T7" fmla="*/ 26 h 26"/>
                    <a:gd name="T8" fmla="*/ 0 w 205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26"/>
                    <a:gd name="T17" fmla="*/ 205 w 20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Rectangle 556"/>
                <p:cNvSpPr>
                  <a:spLocks noChangeArrowheads="1"/>
                </p:cNvSpPr>
                <p:nvPr/>
              </p:nvSpPr>
              <p:spPr bwMode="auto">
                <a:xfrm>
                  <a:off x="751" y="1617"/>
                  <a:ext cx="180" cy="31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Rectangle 557"/>
                <p:cNvSpPr>
                  <a:spLocks noChangeArrowheads="1"/>
                </p:cNvSpPr>
                <p:nvPr/>
              </p:nvSpPr>
              <p:spPr bwMode="auto">
                <a:xfrm>
                  <a:off x="752" y="1618"/>
                  <a:ext cx="178" cy="29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Freeform 558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>
                    <a:gd name="T0" fmla="*/ 0 w 25"/>
                    <a:gd name="T1" fmla="*/ 57 h 57"/>
                    <a:gd name="T2" fmla="*/ 25 w 25"/>
                    <a:gd name="T3" fmla="*/ 35 h 57"/>
                    <a:gd name="T4" fmla="*/ 25 w 25"/>
                    <a:gd name="T5" fmla="*/ 0 h 57"/>
                    <a:gd name="T6" fmla="*/ 0 w 25"/>
                    <a:gd name="T7" fmla="*/ 26 h 57"/>
                    <a:gd name="T8" fmla="*/ 0 w 25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57"/>
                    <a:gd name="T17" fmla="*/ 25 w 2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Freeform 559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>
                    <a:gd name="T0" fmla="*/ 0 w 25"/>
                    <a:gd name="T1" fmla="*/ 57 h 57"/>
                    <a:gd name="T2" fmla="*/ 25 w 25"/>
                    <a:gd name="T3" fmla="*/ 35 h 57"/>
                    <a:gd name="T4" fmla="*/ 25 w 25"/>
                    <a:gd name="T5" fmla="*/ 0 h 57"/>
                    <a:gd name="T6" fmla="*/ 0 w 25"/>
                    <a:gd name="T7" fmla="*/ 26 h 57"/>
                    <a:gd name="T8" fmla="*/ 0 w 25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57"/>
                    <a:gd name="T17" fmla="*/ 25 w 2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Freeform 560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>
                    <a:gd name="T0" fmla="*/ 0 w 196"/>
                    <a:gd name="T1" fmla="*/ 19 h 19"/>
                    <a:gd name="T2" fmla="*/ 19 w 196"/>
                    <a:gd name="T3" fmla="*/ 0 h 19"/>
                    <a:gd name="T4" fmla="*/ 196 w 196"/>
                    <a:gd name="T5" fmla="*/ 0 h 19"/>
                    <a:gd name="T6" fmla="*/ 177 w 196"/>
                    <a:gd name="T7" fmla="*/ 19 h 19"/>
                    <a:gd name="T8" fmla="*/ 0 w 196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9"/>
                    <a:gd name="T17" fmla="*/ 196 w 196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Freeform 561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>
                    <a:gd name="T0" fmla="*/ 0 w 196"/>
                    <a:gd name="T1" fmla="*/ 19 h 19"/>
                    <a:gd name="T2" fmla="*/ 19 w 196"/>
                    <a:gd name="T3" fmla="*/ 0 h 19"/>
                    <a:gd name="T4" fmla="*/ 196 w 196"/>
                    <a:gd name="T5" fmla="*/ 0 h 19"/>
                    <a:gd name="T6" fmla="*/ 177 w 196"/>
                    <a:gd name="T7" fmla="*/ 19 h 19"/>
                    <a:gd name="T8" fmla="*/ 0 w 196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9"/>
                    <a:gd name="T17" fmla="*/ 196 w 196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Freeform 562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>
                    <a:gd name="T0" fmla="*/ 0 w 202"/>
                    <a:gd name="T1" fmla="*/ 19 h 19"/>
                    <a:gd name="T2" fmla="*/ 19 w 202"/>
                    <a:gd name="T3" fmla="*/ 0 h 19"/>
                    <a:gd name="T4" fmla="*/ 202 w 202"/>
                    <a:gd name="T5" fmla="*/ 0 h 19"/>
                    <a:gd name="T6" fmla="*/ 180 w 202"/>
                    <a:gd name="T7" fmla="*/ 19 h 19"/>
                    <a:gd name="T8" fmla="*/ 0 w 202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2"/>
                    <a:gd name="T16" fmla="*/ 0 h 19"/>
                    <a:gd name="T17" fmla="*/ 202 w 20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7" name="Freeform 563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>
                    <a:gd name="T0" fmla="*/ 0 w 202"/>
                    <a:gd name="T1" fmla="*/ 19 h 19"/>
                    <a:gd name="T2" fmla="*/ 19 w 202"/>
                    <a:gd name="T3" fmla="*/ 0 h 19"/>
                    <a:gd name="T4" fmla="*/ 202 w 202"/>
                    <a:gd name="T5" fmla="*/ 0 h 19"/>
                    <a:gd name="T6" fmla="*/ 180 w 202"/>
                    <a:gd name="T7" fmla="*/ 19 h 19"/>
                    <a:gd name="T8" fmla="*/ 0 w 202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2"/>
                    <a:gd name="T16" fmla="*/ 0 h 19"/>
                    <a:gd name="T17" fmla="*/ 202 w 20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8" name="Rectangle 564"/>
                <p:cNvSpPr>
                  <a:spLocks noChangeArrowheads="1"/>
                </p:cNvSpPr>
                <p:nvPr/>
              </p:nvSpPr>
              <p:spPr bwMode="auto">
                <a:xfrm>
                  <a:off x="752" y="1466"/>
                  <a:ext cx="181" cy="140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" name="Rectangle 565"/>
                <p:cNvSpPr>
                  <a:spLocks noChangeArrowheads="1"/>
                </p:cNvSpPr>
                <p:nvPr/>
              </p:nvSpPr>
              <p:spPr bwMode="auto">
                <a:xfrm>
                  <a:off x="768" y="1485"/>
                  <a:ext cx="149" cy="108"/>
                </a:xfrm>
                <a:prstGeom prst="rect">
                  <a:avLst/>
                </a:prstGeom>
                <a:solidFill>
                  <a:srgbClr val="FFFFFF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0" name="Freeform 566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>
                    <a:gd name="T0" fmla="*/ 0 w 22"/>
                    <a:gd name="T1" fmla="*/ 161 h 161"/>
                    <a:gd name="T2" fmla="*/ 22 w 22"/>
                    <a:gd name="T3" fmla="*/ 142 h 161"/>
                    <a:gd name="T4" fmla="*/ 22 w 22"/>
                    <a:gd name="T5" fmla="*/ 0 h 161"/>
                    <a:gd name="T6" fmla="*/ 0 w 22"/>
                    <a:gd name="T7" fmla="*/ 19 h 161"/>
                    <a:gd name="T8" fmla="*/ 0 w 22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61"/>
                    <a:gd name="T17" fmla="*/ 22 w 2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1" name="Freeform 567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>
                    <a:gd name="T0" fmla="*/ 0 w 22"/>
                    <a:gd name="T1" fmla="*/ 161 h 161"/>
                    <a:gd name="T2" fmla="*/ 22 w 22"/>
                    <a:gd name="T3" fmla="*/ 142 h 161"/>
                    <a:gd name="T4" fmla="*/ 22 w 22"/>
                    <a:gd name="T5" fmla="*/ 0 h 161"/>
                    <a:gd name="T6" fmla="*/ 0 w 22"/>
                    <a:gd name="T7" fmla="*/ 19 h 161"/>
                    <a:gd name="T8" fmla="*/ 0 w 22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61"/>
                    <a:gd name="T17" fmla="*/ 22 w 2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2" name="Freeform 568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>
                    <a:gd name="T0" fmla="*/ 0 w 223"/>
                    <a:gd name="T1" fmla="*/ 35 h 35"/>
                    <a:gd name="T2" fmla="*/ 28 w 223"/>
                    <a:gd name="T3" fmla="*/ 0 h 35"/>
                    <a:gd name="T4" fmla="*/ 223 w 223"/>
                    <a:gd name="T5" fmla="*/ 0 h 35"/>
                    <a:gd name="T6" fmla="*/ 195 w 223"/>
                    <a:gd name="T7" fmla="*/ 35 h 35"/>
                    <a:gd name="T8" fmla="*/ 0 w 223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35"/>
                    <a:gd name="T17" fmla="*/ 223 w 22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Freeform 569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>
                    <a:gd name="T0" fmla="*/ 0 w 223"/>
                    <a:gd name="T1" fmla="*/ 35 h 35"/>
                    <a:gd name="T2" fmla="*/ 28 w 223"/>
                    <a:gd name="T3" fmla="*/ 0 h 35"/>
                    <a:gd name="T4" fmla="*/ 223 w 223"/>
                    <a:gd name="T5" fmla="*/ 0 h 35"/>
                    <a:gd name="T6" fmla="*/ 195 w 223"/>
                    <a:gd name="T7" fmla="*/ 35 h 35"/>
                    <a:gd name="T8" fmla="*/ 0 w 223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35"/>
                    <a:gd name="T17" fmla="*/ 223 w 22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" name="Freeform 570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>
                    <a:gd name="T0" fmla="*/ 0 w 28"/>
                    <a:gd name="T1" fmla="*/ 41 h 41"/>
                    <a:gd name="T2" fmla="*/ 28 w 28"/>
                    <a:gd name="T3" fmla="*/ 13 h 41"/>
                    <a:gd name="T4" fmla="*/ 28 w 28"/>
                    <a:gd name="T5" fmla="*/ 0 h 41"/>
                    <a:gd name="T6" fmla="*/ 0 w 28"/>
                    <a:gd name="T7" fmla="*/ 35 h 41"/>
                    <a:gd name="T8" fmla="*/ 0 w 28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41"/>
                    <a:gd name="T17" fmla="*/ 28 w 28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" name="Freeform 571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>
                    <a:gd name="T0" fmla="*/ 0 w 28"/>
                    <a:gd name="T1" fmla="*/ 41 h 41"/>
                    <a:gd name="T2" fmla="*/ 28 w 28"/>
                    <a:gd name="T3" fmla="*/ 13 h 41"/>
                    <a:gd name="T4" fmla="*/ 28 w 28"/>
                    <a:gd name="T5" fmla="*/ 0 h 41"/>
                    <a:gd name="T6" fmla="*/ 0 w 28"/>
                    <a:gd name="T7" fmla="*/ 35 h 41"/>
                    <a:gd name="T8" fmla="*/ 0 w 28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41"/>
                    <a:gd name="T17" fmla="*/ 28 w 28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6" name="Rectangle 572"/>
                <p:cNvSpPr>
                  <a:spLocks noChangeArrowheads="1"/>
                </p:cNvSpPr>
                <p:nvPr/>
              </p:nvSpPr>
              <p:spPr bwMode="auto">
                <a:xfrm>
                  <a:off x="717" y="1677"/>
                  <a:ext cx="195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Rectangle 573"/>
                <p:cNvSpPr>
                  <a:spLocks noChangeArrowheads="1"/>
                </p:cNvSpPr>
                <p:nvPr/>
              </p:nvSpPr>
              <p:spPr bwMode="auto">
                <a:xfrm>
                  <a:off x="718" y="1678"/>
                  <a:ext cx="193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Freeform 574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>
                    <a:gd name="T0" fmla="*/ 0 w 38"/>
                    <a:gd name="T1" fmla="*/ 23 h 23"/>
                    <a:gd name="T2" fmla="*/ 13 w 38"/>
                    <a:gd name="T3" fmla="*/ 0 h 23"/>
                    <a:gd name="T4" fmla="*/ 38 w 38"/>
                    <a:gd name="T5" fmla="*/ 0 h 23"/>
                    <a:gd name="T6" fmla="*/ 25 w 38"/>
                    <a:gd name="T7" fmla="*/ 23 h 23"/>
                    <a:gd name="T8" fmla="*/ 0 w 38"/>
                    <a:gd name="T9" fmla="*/ 23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23"/>
                    <a:gd name="T17" fmla="*/ 38 w 38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Freeform 575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>
                    <a:gd name="T0" fmla="*/ 0 w 38"/>
                    <a:gd name="T1" fmla="*/ 23 h 23"/>
                    <a:gd name="T2" fmla="*/ 13 w 38"/>
                    <a:gd name="T3" fmla="*/ 0 h 23"/>
                    <a:gd name="T4" fmla="*/ 38 w 38"/>
                    <a:gd name="T5" fmla="*/ 0 h 23"/>
                    <a:gd name="T6" fmla="*/ 25 w 38"/>
                    <a:gd name="T7" fmla="*/ 23 h 23"/>
                    <a:gd name="T8" fmla="*/ 0 w 38"/>
                    <a:gd name="T9" fmla="*/ 23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23"/>
                    <a:gd name="T17" fmla="*/ 38 w 38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Freeform 576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>
                    <a:gd name="T0" fmla="*/ 0 w 13"/>
                    <a:gd name="T1" fmla="*/ 29 h 29"/>
                    <a:gd name="T2" fmla="*/ 13 w 13"/>
                    <a:gd name="T3" fmla="*/ 16 h 29"/>
                    <a:gd name="T4" fmla="*/ 13 w 13"/>
                    <a:gd name="T5" fmla="*/ 0 h 29"/>
                    <a:gd name="T6" fmla="*/ 0 w 13"/>
                    <a:gd name="T7" fmla="*/ 23 h 29"/>
                    <a:gd name="T8" fmla="*/ 0 w 1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29"/>
                    <a:gd name="T17" fmla="*/ 13 w 1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Freeform 577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>
                    <a:gd name="T0" fmla="*/ 0 w 13"/>
                    <a:gd name="T1" fmla="*/ 29 h 29"/>
                    <a:gd name="T2" fmla="*/ 13 w 13"/>
                    <a:gd name="T3" fmla="*/ 16 h 29"/>
                    <a:gd name="T4" fmla="*/ 13 w 13"/>
                    <a:gd name="T5" fmla="*/ 0 h 29"/>
                    <a:gd name="T6" fmla="*/ 0 w 13"/>
                    <a:gd name="T7" fmla="*/ 23 h 29"/>
                    <a:gd name="T8" fmla="*/ 0 w 1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29"/>
                    <a:gd name="T17" fmla="*/ 13 w 1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Rectangle 578"/>
                <p:cNvSpPr>
                  <a:spLocks noChangeArrowheads="1"/>
                </p:cNvSpPr>
                <p:nvPr/>
              </p:nvSpPr>
              <p:spPr bwMode="auto">
                <a:xfrm>
                  <a:off x="950" y="1674"/>
                  <a:ext cx="28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579"/>
                <p:cNvSpPr>
                  <a:spLocks noChangeArrowheads="1"/>
                </p:cNvSpPr>
                <p:nvPr/>
              </p:nvSpPr>
              <p:spPr bwMode="auto">
                <a:xfrm>
                  <a:off x="951" y="1675"/>
                  <a:ext cx="26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5" name="Text Box 597"/>
              <p:cNvSpPr txBox="1">
                <a:spLocks noChangeArrowheads="1"/>
              </p:cNvSpPr>
              <p:nvPr/>
            </p:nvSpPr>
            <p:spPr bwMode="auto">
              <a:xfrm>
                <a:off x="2851356" y="1321772"/>
                <a:ext cx="659155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客户</a:t>
                </a: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2967175" y="1995009"/>
            <a:ext cx="3572754" cy="549540"/>
            <a:chOff x="3147481" y="2072283"/>
            <a:chExt cx="3572754" cy="549540"/>
          </a:xfrm>
        </p:grpSpPr>
        <p:sp>
          <p:nvSpPr>
            <p:cNvPr id="55" name="Line 515"/>
            <p:cNvSpPr>
              <a:spLocks noChangeShapeType="1"/>
            </p:cNvSpPr>
            <p:nvPr/>
          </p:nvSpPr>
          <p:spPr bwMode="auto">
            <a:xfrm flipV="1">
              <a:off x="3147481" y="2425462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Rectangle 516"/>
            <p:cNvSpPr>
              <a:spLocks noChangeArrowheads="1"/>
            </p:cNvSpPr>
            <p:nvPr/>
          </p:nvSpPr>
          <p:spPr bwMode="auto">
            <a:xfrm>
              <a:off x="3898612" y="2245438"/>
              <a:ext cx="2073837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 </a:t>
              </a: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支持的加密算法</a:t>
              </a:r>
            </a:p>
          </p:txBody>
        </p:sp>
        <p:sp>
          <p:nvSpPr>
            <p:cNvPr id="57" name="TextBox 57"/>
            <p:cNvSpPr txBox="1">
              <a:spLocks noChangeArrowheads="1"/>
            </p:cNvSpPr>
            <p:nvPr/>
          </p:nvSpPr>
          <p:spPr bwMode="auto">
            <a:xfrm>
              <a:off x="3150631" y="2072283"/>
              <a:ext cx="623742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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977211" y="2505026"/>
            <a:ext cx="3620968" cy="528007"/>
            <a:chOff x="3157517" y="2582300"/>
            <a:chExt cx="3620968" cy="528007"/>
          </a:xfrm>
        </p:grpSpPr>
        <p:sp>
          <p:nvSpPr>
            <p:cNvPr id="59" name="Line 582"/>
            <p:cNvSpPr>
              <a:spLocks noChangeShapeType="1"/>
            </p:cNvSpPr>
            <p:nvPr/>
          </p:nvSpPr>
          <p:spPr bwMode="auto">
            <a:xfrm flipV="1">
              <a:off x="3157517" y="2928649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Rectangle 580"/>
            <p:cNvSpPr>
              <a:spLocks noChangeArrowheads="1"/>
            </p:cNvSpPr>
            <p:nvPr/>
          </p:nvSpPr>
          <p:spPr bwMode="auto">
            <a:xfrm>
              <a:off x="3893384" y="2733922"/>
              <a:ext cx="2082621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选定的加密算法</a:t>
              </a:r>
            </a:p>
          </p:txBody>
        </p:sp>
        <p:sp>
          <p:nvSpPr>
            <p:cNvPr id="61" name="TextBox 58"/>
            <p:cNvSpPr txBox="1">
              <a:spLocks noChangeArrowheads="1"/>
            </p:cNvSpPr>
            <p:nvPr/>
          </p:nvSpPr>
          <p:spPr bwMode="auto">
            <a:xfrm>
              <a:off x="6340545" y="2582300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</a:t>
              </a: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4196" y="2992043"/>
            <a:ext cx="2735182" cy="687776"/>
            <a:chOff x="194196" y="2992043"/>
            <a:chExt cx="2735182" cy="687776"/>
          </a:xfrm>
        </p:grpSpPr>
        <p:sp>
          <p:nvSpPr>
            <p:cNvPr id="13" name="Text Box 591"/>
            <p:cNvSpPr txBox="1">
              <a:spLocks noChangeArrowheads="1"/>
            </p:cNvSpPr>
            <p:nvPr/>
          </p:nvSpPr>
          <p:spPr bwMode="auto">
            <a:xfrm>
              <a:off x="194196" y="3019382"/>
              <a:ext cx="2735182" cy="660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 </a:t>
              </a:r>
              <a:r>
                <a:rPr lang="en-US" altLang="zh-CN" sz="1846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CA </a:t>
              </a:r>
              <a:r>
                <a:rPr lang="zh-CN" altLang="en-US" sz="1846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发布的公钥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鉴别 </a:t>
              </a:r>
              <a:r>
                <a:rPr lang="en-US" altLang="zh-CN" sz="1846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lang="zh-CN" altLang="en-US" sz="1846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的证书</a:t>
              </a:r>
            </a:p>
          </p:txBody>
        </p:sp>
        <p:sp>
          <p:nvSpPr>
            <p:cNvPr id="62" name="TextBox 59"/>
            <p:cNvSpPr txBox="1">
              <a:spLocks noChangeArrowheads="1"/>
            </p:cNvSpPr>
            <p:nvPr/>
          </p:nvSpPr>
          <p:spPr bwMode="auto">
            <a:xfrm>
              <a:off x="204153" y="2992043"/>
              <a:ext cx="623742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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977211" y="3006579"/>
            <a:ext cx="3612605" cy="528006"/>
            <a:chOff x="3157517" y="3083853"/>
            <a:chExt cx="3612605" cy="528006"/>
          </a:xfrm>
        </p:grpSpPr>
        <p:sp>
          <p:nvSpPr>
            <p:cNvPr id="64" name="Line 583"/>
            <p:cNvSpPr>
              <a:spLocks noChangeShapeType="1"/>
            </p:cNvSpPr>
            <p:nvPr/>
          </p:nvSpPr>
          <p:spPr bwMode="auto">
            <a:xfrm flipV="1">
              <a:off x="3157517" y="3430203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Rectangle 581"/>
            <p:cNvSpPr>
              <a:spLocks noChangeArrowheads="1"/>
            </p:cNvSpPr>
            <p:nvPr/>
          </p:nvSpPr>
          <p:spPr bwMode="auto">
            <a:xfrm>
              <a:off x="4057169" y="3235474"/>
              <a:ext cx="1768433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的数字证书  </a:t>
              </a:r>
            </a:p>
          </p:txBody>
        </p:sp>
        <p:sp>
          <p:nvSpPr>
            <p:cNvPr id="66" name="TextBox 60"/>
            <p:cNvSpPr txBox="1">
              <a:spLocks noChangeArrowheads="1"/>
            </p:cNvSpPr>
            <p:nvPr/>
          </p:nvSpPr>
          <p:spPr bwMode="auto">
            <a:xfrm>
              <a:off x="6332182" y="3083853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</a:t>
              </a: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392026" y="5695308"/>
            <a:ext cx="8723049" cy="110199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(2)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服务器认证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 服务器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向浏览器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发送包含其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RSA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公钥的数字证书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 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使用该证书的认证机构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CA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公开发布的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RSA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公钥对该证书进行验证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84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 </a:t>
            </a:r>
            <a:r>
              <a:rPr lang="zh-CN" altLang="en-US" dirty="0"/>
              <a:t>安全会话建立过程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Text Box 589"/>
          <p:cNvSpPr txBox="1">
            <a:spLocks noChangeArrowheads="1"/>
          </p:cNvSpPr>
          <p:nvPr/>
        </p:nvSpPr>
        <p:spPr bwMode="auto">
          <a:xfrm>
            <a:off x="635457" y="2287741"/>
            <a:ext cx="1630883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215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Text Box 590"/>
          <p:cNvSpPr txBox="1">
            <a:spLocks noChangeArrowheads="1"/>
          </p:cNvSpPr>
          <p:nvPr/>
        </p:nvSpPr>
        <p:spPr bwMode="auto">
          <a:xfrm>
            <a:off x="694273" y="2395567"/>
            <a:ext cx="212557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协商加密算法</a:t>
            </a:r>
          </a:p>
        </p:txBody>
      </p:sp>
      <p:sp>
        <p:nvSpPr>
          <p:cNvPr id="13" name="Text Box 591"/>
          <p:cNvSpPr txBox="1">
            <a:spLocks noChangeArrowheads="1"/>
          </p:cNvSpPr>
          <p:nvPr/>
        </p:nvSpPr>
        <p:spPr bwMode="auto">
          <a:xfrm>
            <a:off x="194196" y="3019382"/>
            <a:ext cx="2735182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 </a:t>
            </a:r>
            <a:r>
              <a:rPr lang="en-US" altLang="zh-CN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CA </a:t>
            </a: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发布的公钥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鉴别 </a:t>
            </a:r>
            <a:r>
              <a:rPr lang="en-US" altLang="zh-CN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 </a:t>
            </a: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的证书</a:t>
            </a:r>
          </a:p>
        </p:txBody>
      </p:sp>
      <p:sp>
        <p:nvSpPr>
          <p:cNvPr id="14" name="Text Box 592"/>
          <p:cNvSpPr txBox="1">
            <a:spLocks noChangeArrowheads="1"/>
          </p:cNvSpPr>
          <p:nvPr/>
        </p:nvSpPr>
        <p:spPr bwMode="auto">
          <a:xfrm>
            <a:off x="335138" y="3677101"/>
            <a:ext cx="2594241" cy="944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产生秘密数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用秘密数产生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会话密钥</a:t>
            </a:r>
          </a:p>
        </p:txBody>
      </p:sp>
      <p:sp>
        <p:nvSpPr>
          <p:cNvPr id="15" name="Text Box 593"/>
          <p:cNvSpPr txBox="1">
            <a:spLocks noChangeArrowheads="1"/>
          </p:cNvSpPr>
          <p:nvPr/>
        </p:nvSpPr>
        <p:spPr bwMode="auto">
          <a:xfrm>
            <a:off x="6650197" y="4227079"/>
            <a:ext cx="1862570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用秘密数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产生会话密钥</a:t>
            </a:r>
          </a:p>
        </p:txBody>
      </p:sp>
      <p:sp>
        <p:nvSpPr>
          <p:cNvPr id="16" name="Text Box 594"/>
          <p:cNvSpPr txBox="1">
            <a:spLocks noChangeArrowheads="1"/>
          </p:cNvSpPr>
          <p:nvPr/>
        </p:nvSpPr>
        <p:spPr bwMode="auto">
          <a:xfrm>
            <a:off x="6674974" y="2420072"/>
            <a:ext cx="1771324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协商加密算法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45485" y="1244498"/>
            <a:ext cx="6110960" cy="4591145"/>
            <a:chOff x="1745485" y="1244498"/>
            <a:chExt cx="6110960" cy="4729464"/>
          </a:xfrm>
        </p:grpSpPr>
        <p:grpSp>
          <p:nvGrpSpPr>
            <p:cNvPr id="8" name="组合 7"/>
            <p:cNvGrpSpPr/>
            <p:nvPr/>
          </p:nvGrpSpPr>
          <p:grpSpPr>
            <a:xfrm>
              <a:off x="6253907" y="1462710"/>
              <a:ext cx="1602538" cy="769484"/>
              <a:chOff x="6434213" y="1539984"/>
              <a:chExt cx="1602538" cy="769484"/>
            </a:xfrm>
          </p:grpSpPr>
          <p:sp>
            <p:nvSpPr>
              <p:cNvPr id="9" name="Text Box 484"/>
              <p:cNvSpPr txBox="1">
                <a:spLocks noChangeArrowheads="1"/>
              </p:cNvSpPr>
              <p:nvPr/>
            </p:nvSpPr>
            <p:spPr bwMode="auto">
              <a:xfrm>
                <a:off x="6954403" y="1709892"/>
                <a:ext cx="1082348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服务器 </a:t>
                </a:r>
                <a:r>
                  <a:rPr kumimoji="1" lang="en-US" altLang="zh-CN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pic>
            <p:nvPicPr>
              <p:cNvPr id="10" name="Picture 5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434213" y="1539984"/>
                <a:ext cx="530226" cy="769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Group 596"/>
            <p:cNvGrpSpPr>
              <a:grpSpLocks/>
            </p:cNvGrpSpPr>
            <p:nvPr/>
          </p:nvGrpSpPr>
          <p:grpSpPr bwMode="auto">
            <a:xfrm>
              <a:off x="2967175" y="2142339"/>
              <a:ext cx="3877174" cy="3831623"/>
              <a:chOff x="1691" y="1266"/>
              <a:chExt cx="2318" cy="2047"/>
            </a:xfrm>
          </p:grpSpPr>
          <p:sp>
            <p:nvSpPr>
              <p:cNvPr id="18" name="Line 512"/>
              <p:cNvSpPr>
                <a:spLocks noChangeShapeType="1"/>
              </p:cNvSpPr>
              <p:nvPr/>
            </p:nvSpPr>
            <p:spPr bwMode="auto">
              <a:xfrm rot="16200000" flipH="1">
                <a:off x="745" y="2228"/>
                <a:ext cx="1895" cy="4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" name="Line 513"/>
              <p:cNvSpPr>
                <a:spLocks noChangeShapeType="1"/>
              </p:cNvSpPr>
              <p:nvPr/>
            </p:nvSpPr>
            <p:spPr bwMode="auto">
              <a:xfrm rot="16200000" flipH="1">
                <a:off x="2877" y="2224"/>
                <a:ext cx="1915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" name="Text Box 530"/>
              <p:cNvSpPr txBox="1">
                <a:spLocks noChangeArrowheads="1"/>
              </p:cNvSpPr>
              <p:nvPr/>
            </p:nvSpPr>
            <p:spPr bwMode="auto">
              <a:xfrm>
                <a:off x="1711" y="3106"/>
                <a:ext cx="15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46" b="1" i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  <p:sp>
            <p:nvSpPr>
              <p:cNvPr id="21" name="Text Box 595"/>
              <p:cNvSpPr txBox="1">
                <a:spLocks noChangeArrowheads="1"/>
              </p:cNvSpPr>
              <p:nvPr/>
            </p:nvSpPr>
            <p:spPr bwMode="auto">
              <a:xfrm>
                <a:off x="3850" y="3112"/>
                <a:ext cx="15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46" b="1" i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745485" y="1244498"/>
              <a:ext cx="1584720" cy="799818"/>
              <a:chOff x="1925791" y="1321772"/>
              <a:chExt cx="1584720" cy="799818"/>
            </a:xfrm>
          </p:grpSpPr>
          <p:sp>
            <p:nvSpPr>
              <p:cNvPr id="23" name="Text Box 456"/>
              <p:cNvSpPr txBox="1">
                <a:spLocks noChangeArrowheads="1"/>
              </p:cNvSpPr>
              <p:nvPr/>
            </p:nvSpPr>
            <p:spPr bwMode="auto">
              <a:xfrm>
                <a:off x="1925791" y="1686772"/>
                <a:ext cx="1124860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浏览器 </a:t>
                </a:r>
                <a:r>
                  <a:rPr kumimoji="1" lang="en-US" altLang="zh-CN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grpSp>
            <p:nvGrpSpPr>
              <p:cNvPr id="24" name="Group 551"/>
              <p:cNvGrpSpPr>
                <a:grpSpLocks/>
              </p:cNvGrpSpPr>
              <p:nvPr/>
            </p:nvGrpSpPr>
            <p:grpSpPr bwMode="auto">
              <a:xfrm>
                <a:off x="2928365" y="1626572"/>
                <a:ext cx="562006" cy="495018"/>
                <a:chOff x="717" y="1446"/>
                <a:chExt cx="274" cy="237"/>
              </a:xfrm>
            </p:grpSpPr>
            <p:sp>
              <p:nvSpPr>
                <p:cNvPr id="26" name="Arc 552"/>
                <p:cNvSpPr>
                  <a:spLocks/>
                </p:cNvSpPr>
                <p:nvPr/>
              </p:nvSpPr>
              <p:spPr bwMode="auto">
                <a:xfrm>
                  <a:off x="930" y="1618"/>
                  <a:ext cx="58" cy="39"/>
                </a:xfrm>
                <a:custGeom>
                  <a:avLst/>
                  <a:gdLst>
                    <a:gd name="T0" fmla="*/ 0 w 38273"/>
                    <a:gd name="T1" fmla="*/ 0 h 35142"/>
                    <a:gd name="T2" fmla="*/ 0 w 38273"/>
                    <a:gd name="T3" fmla="*/ 0 h 35142"/>
                    <a:gd name="T4" fmla="*/ 0 w 38273"/>
                    <a:gd name="T5" fmla="*/ 0 h 35142"/>
                    <a:gd name="T6" fmla="*/ 0 60000 65536"/>
                    <a:gd name="T7" fmla="*/ 0 60000 65536"/>
                    <a:gd name="T8" fmla="*/ 0 60000 65536"/>
                    <a:gd name="T9" fmla="*/ 0 w 38273"/>
                    <a:gd name="T10" fmla="*/ 0 h 35142"/>
                    <a:gd name="T11" fmla="*/ 38273 w 38273"/>
                    <a:gd name="T12" fmla="*/ 35142 h 351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273" h="35142" fill="none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</a:path>
                    <a:path w="38273" h="35142" stroke="0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  <a:lnTo>
                        <a:pt x="16673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49493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" name="Arc 553"/>
                <p:cNvSpPr>
                  <a:spLocks/>
                </p:cNvSpPr>
                <p:nvPr/>
              </p:nvSpPr>
              <p:spPr bwMode="auto">
                <a:xfrm>
                  <a:off x="929" y="1618"/>
                  <a:ext cx="55" cy="36"/>
                </a:xfrm>
                <a:custGeom>
                  <a:avLst/>
                  <a:gdLst>
                    <a:gd name="T0" fmla="*/ 0 w 38146"/>
                    <a:gd name="T1" fmla="*/ 0 h 34928"/>
                    <a:gd name="T2" fmla="*/ 0 w 38146"/>
                    <a:gd name="T3" fmla="*/ 0 h 34928"/>
                    <a:gd name="T4" fmla="*/ 0 w 38146"/>
                    <a:gd name="T5" fmla="*/ 0 h 34928"/>
                    <a:gd name="T6" fmla="*/ 0 60000 65536"/>
                    <a:gd name="T7" fmla="*/ 0 60000 65536"/>
                    <a:gd name="T8" fmla="*/ 0 60000 65536"/>
                    <a:gd name="T9" fmla="*/ 0 w 38146"/>
                    <a:gd name="T10" fmla="*/ 0 h 34928"/>
                    <a:gd name="T11" fmla="*/ 38146 w 38146"/>
                    <a:gd name="T12" fmla="*/ 34928 h 349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46" h="34928" fill="none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</a:path>
                    <a:path w="38146" h="34928" stroke="0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  <a:lnTo>
                        <a:pt x="16546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DBDBC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" name="Freeform 554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>
                    <a:gd name="T0" fmla="*/ 0 w 205"/>
                    <a:gd name="T1" fmla="*/ 26 h 26"/>
                    <a:gd name="T2" fmla="*/ 25 w 205"/>
                    <a:gd name="T3" fmla="*/ 0 h 26"/>
                    <a:gd name="T4" fmla="*/ 205 w 205"/>
                    <a:gd name="T5" fmla="*/ 0 h 26"/>
                    <a:gd name="T6" fmla="*/ 180 w 205"/>
                    <a:gd name="T7" fmla="*/ 26 h 26"/>
                    <a:gd name="T8" fmla="*/ 0 w 205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26"/>
                    <a:gd name="T17" fmla="*/ 205 w 20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" name="Freeform 555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>
                    <a:gd name="T0" fmla="*/ 0 w 205"/>
                    <a:gd name="T1" fmla="*/ 26 h 26"/>
                    <a:gd name="T2" fmla="*/ 25 w 205"/>
                    <a:gd name="T3" fmla="*/ 0 h 26"/>
                    <a:gd name="T4" fmla="*/ 205 w 205"/>
                    <a:gd name="T5" fmla="*/ 0 h 26"/>
                    <a:gd name="T6" fmla="*/ 180 w 205"/>
                    <a:gd name="T7" fmla="*/ 26 h 26"/>
                    <a:gd name="T8" fmla="*/ 0 w 205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26"/>
                    <a:gd name="T17" fmla="*/ 205 w 20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Rectangle 556"/>
                <p:cNvSpPr>
                  <a:spLocks noChangeArrowheads="1"/>
                </p:cNvSpPr>
                <p:nvPr/>
              </p:nvSpPr>
              <p:spPr bwMode="auto">
                <a:xfrm>
                  <a:off x="751" y="1617"/>
                  <a:ext cx="180" cy="31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Rectangle 557"/>
                <p:cNvSpPr>
                  <a:spLocks noChangeArrowheads="1"/>
                </p:cNvSpPr>
                <p:nvPr/>
              </p:nvSpPr>
              <p:spPr bwMode="auto">
                <a:xfrm>
                  <a:off x="752" y="1618"/>
                  <a:ext cx="178" cy="29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Freeform 558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>
                    <a:gd name="T0" fmla="*/ 0 w 25"/>
                    <a:gd name="T1" fmla="*/ 57 h 57"/>
                    <a:gd name="T2" fmla="*/ 25 w 25"/>
                    <a:gd name="T3" fmla="*/ 35 h 57"/>
                    <a:gd name="T4" fmla="*/ 25 w 25"/>
                    <a:gd name="T5" fmla="*/ 0 h 57"/>
                    <a:gd name="T6" fmla="*/ 0 w 25"/>
                    <a:gd name="T7" fmla="*/ 26 h 57"/>
                    <a:gd name="T8" fmla="*/ 0 w 25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57"/>
                    <a:gd name="T17" fmla="*/ 25 w 2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Freeform 559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>
                    <a:gd name="T0" fmla="*/ 0 w 25"/>
                    <a:gd name="T1" fmla="*/ 57 h 57"/>
                    <a:gd name="T2" fmla="*/ 25 w 25"/>
                    <a:gd name="T3" fmla="*/ 35 h 57"/>
                    <a:gd name="T4" fmla="*/ 25 w 25"/>
                    <a:gd name="T5" fmla="*/ 0 h 57"/>
                    <a:gd name="T6" fmla="*/ 0 w 25"/>
                    <a:gd name="T7" fmla="*/ 26 h 57"/>
                    <a:gd name="T8" fmla="*/ 0 w 25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57"/>
                    <a:gd name="T17" fmla="*/ 25 w 2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Freeform 560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>
                    <a:gd name="T0" fmla="*/ 0 w 196"/>
                    <a:gd name="T1" fmla="*/ 19 h 19"/>
                    <a:gd name="T2" fmla="*/ 19 w 196"/>
                    <a:gd name="T3" fmla="*/ 0 h 19"/>
                    <a:gd name="T4" fmla="*/ 196 w 196"/>
                    <a:gd name="T5" fmla="*/ 0 h 19"/>
                    <a:gd name="T6" fmla="*/ 177 w 196"/>
                    <a:gd name="T7" fmla="*/ 19 h 19"/>
                    <a:gd name="T8" fmla="*/ 0 w 196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9"/>
                    <a:gd name="T17" fmla="*/ 196 w 196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Freeform 561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>
                    <a:gd name="T0" fmla="*/ 0 w 196"/>
                    <a:gd name="T1" fmla="*/ 19 h 19"/>
                    <a:gd name="T2" fmla="*/ 19 w 196"/>
                    <a:gd name="T3" fmla="*/ 0 h 19"/>
                    <a:gd name="T4" fmla="*/ 196 w 196"/>
                    <a:gd name="T5" fmla="*/ 0 h 19"/>
                    <a:gd name="T6" fmla="*/ 177 w 196"/>
                    <a:gd name="T7" fmla="*/ 19 h 19"/>
                    <a:gd name="T8" fmla="*/ 0 w 196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9"/>
                    <a:gd name="T17" fmla="*/ 196 w 196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Freeform 562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>
                    <a:gd name="T0" fmla="*/ 0 w 202"/>
                    <a:gd name="T1" fmla="*/ 19 h 19"/>
                    <a:gd name="T2" fmla="*/ 19 w 202"/>
                    <a:gd name="T3" fmla="*/ 0 h 19"/>
                    <a:gd name="T4" fmla="*/ 202 w 202"/>
                    <a:gd name="T5" fmla="*/ 0 h 19"/>
                    <a:gd name="T6" fmla="*/ 180 w 202"/>
                    <a:gd name="T7" fmla="*/ 19 h 19"/>
                    <a:gd name="T8" fmla="*/ 0 w 202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2"/>
                    <a:gd name="T16" fmla="*/ 0 h 19"/>
                    <a:gd name="T17" fmla="*/ 202 w 20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7" name="Freeform 563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>
                    <a:gd name="T0" fmla="*/ 0 w 202"/>
                    <a:gd name="T1" fmla="*/ 19 h 19"/>
                    <a:gd name="T2" fmla="*/ 19 w 202"/>
                    <a:gd name="T3" fmla="*/ 0 h 19"/>
                    <a:gd name="T4" fmla="*/ 202 w 202"/>
                    <a:gd name="T5" fmla="*/ 0 h 19"/>
                    <a:gd name="T6" fmla="*/ 180 w 202"/>
                    <a:gd name="T7" fmla="*/ 19 h 19"/>
                    <a:gd name="T8" fmla="*/ 0 w 202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2"/>
                    <a:gd name="T16" fmla="*/ 0 h 19"/>
                    <a:gd name="T17" fmla="*/ 202 w 20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8" name="Rectangle 564"/>
                <p:cNvSpPr>
                  <a:spLocks noChangeArrowheads="1"/>
                </p:cNvSpPr>
                <p:nvPr/>
              </p:nvSpPr>
              <p:spPr bwMode="auto">
                <a:xfrm>
                  <a:off x="752" y="1466"/>
                  <a:ext cx="181" cy="140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" name="Rectangle 565"/>
                <p:cNvSpPr>
                  <a:spLocks noChangeArrowheads="1"/>
                </p:cNvSpPr>
                <p:nvPr/>
              </p:nvSpPr>
              <p:spPr bwMode="auto">
                <a:xfrm>
                  <a:off x="768" y="1485"/>
                  <a:ext cx="149" cy="108"/>
                </a:xfrm>
                <a:prstGeom prst="rect">
                  <a:avLst/>
                </a:prstGeom>
                <a:solidFill>
                  <a:srgbClr val="FFFFFF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0" name="Freeform 566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>
                    <a:gd name="T0" fmla="*/ 0 w 22"/>
                    <a:gd name="T1" fmla="*/ 161 h 161"/>
                    <a:gd name="T2" fmla="*/ 22 w 22"/>
                    <a:gd name="T3" fmla="*/ 142 h 161"/>
                    <a:gd name="T4" fmla="*/ 22 w 22"/>
                    <a:gd name="T5" fmla="*/ 0 h 161"/>
                    <a:gd name="T6" fmla="*/ 0 w 22"/>
                    <a:gd name="T7" fmla="*/ 19 h 161"/>
                    <a:gd name="T8" fmla="*/ 0 w 22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61"/>
                    <a:gd name="T17" fmla="*/ 22 w 2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1" name="Freeform 567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>
                    <a:gd name="T0" fmla="*/ 0 w 22"/>
                    <a:gd name="T1" fmla="*/ 161 h 161"/>
                    <a:gd name="T2" fmla="*/ 22 w 22"/>
                    <a:gd name="T3" fmla="*/ 142 h 161"/>
                    <a:gd name="T4" fmla="*/ 22 w 22"/>
                    <a:gd name="T5" fmla="*/ 0 h 161"/>
                    <a:gd name="T6" fmla="*/ 0 w 22"/>
                    <a:gd name="T7" fmla="*/ 19 h 161"/>
                    <a:gd name="T8" fmla="*/ 0 w 22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61"/>
                    <a:gd name="T17" fmla="*/ 22 w 2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2" name="Freeform 568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>
                    <a:gd name="T0" fmla="*/ 0 w 223"/>
                    <a:gd name="T1" fmla="*/ 35 h 35"/>
                    <a:gd name="T2" fmla="*/ 28 w 223"/>
                    <a:gd name="T3" fmla="*/ 0 h 35"/>
                    <a:gd name="T4" fmla="*/ 223 w 223"/>
                    <a:gd name="T5" fmla="*/ 0 h 35"/>
                    <a:gd name="T6" fmla="*/ 195 w 223"/>
                    <a:gd name="T7" fmla="*/ 35 h 35"/>
                    <a:gd name="T8" fmla="*/ 0 w 223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35"/>
                    <a:gd name="T17" fmla="*/ 223 w 22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Freeform 569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>
                    <a:gd name="T0" fmla="*/ 0 w 223"/>
                    <a:gd name="T1" fmla="*/ 35 h 35"/>
                    <a:gd name="T2" fmla="*/ 28 w 223"/>
                    <a:gd name="T3" fmla="*/ 0 h 35"/>
                    <a:gd name="T4" fmla="*/ 223 w 223"/>
                    <a:gd name="T5" fmla="*/ 0 h 35"/>
                    <a:gd name="T6" fmla="*/ 195 w 223"/>
                    <a:gd name="T7" fmla="*/ 35 h 35"/>
                    <a:gd name="T8" fmla="*/ 0 w 223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35"/>
                    <a:gd name="T17" fmla="*/ 223 w 22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" name="Freeform 570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>
                    <a:gd name="T0" fmla="*/ 0 w 28"/>
                    <a:gd name="T1" fmla="*/ 41 h 41"/>
                    <a:gd name="T2" fmla="*/ 28 w 28"/>
                    <a:gd name="T3" fmla="*/ 13 h 41"/>
                    <a:gd name="T4" fmla="*/ 28 w 28"/>
                    <a:gd name="T5" fmla="*/ 0 h 41"/>
                    <a:gd name="T6" fmla="*/ 0 w 28"/>
                    <a:gd name="T7" fmla="*/ 35 h 41"/>
                    <a:gd name="T8" fmla="*/ 0 w 28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41"/>
                    <a:gd name="T17" fmla="*/ 28 w 28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" name="Freeform 571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>
                    <a:gd name="T0" fmla="*/ 0 w 28"/>
                    <a:gd name="T1" fmla="*/ 41 h 41"/>
                    <a:gd name="T2" fmla="*/ 28 w 28"/>
                    <a:gd name="T3" fmla="*/ 13 h 41"/>
                    <a:gd name="T4" fmla="*/ 28 w 28"/>
                    <a:gd name="T5" fmla="*/ 0 h 41"/>
                    <a:gd name="T6" fmla="*/ 0 w 28"/>
                    <a:gd name="T7" fmla="*/ 35 h 41"/>
                    <a:gd name="T8" fmla="*/ 0 w 28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41"/>
                    <a:gd name="T17" fmla="*/ 28 w 28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6" name="Rectangle 572"/>
                <p:cNvSpPr>
                  <a:spLocks noChangeArrowheads="1"/>
                </p:cNvSpPr>
                <p:nvPr/>
              </p:nvSpPr>
              <p:spPr bwMode="auto">
                <a:xfrm>
                  <a:off x="717" y="1677"/>
                  <a:ext cx="195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Rectangle 573"/>
                <p:cNvSpPr>
                  <a:spLocks noChangeArrowheads="1"/>
                </p:cNvSpPr>
                <p:nvPr/>
              </p:nvSpPr>
              <p:spPr bwMode="auto">
                <a:xfrm>
                  <a:off x="718" y="1678"/>
                  <a:ext cx="193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Freeform 574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>
                    <a:gd name="T0" fmla="*/ 0 w 38"/>
                    <a:gd name="T1" fmla="*/ 23 h 23"/>
                    <a:gd name="T2" fmla="*/ 13 w 38"/>
                    <a:gd name="T3" fmla="*/ 0 h 23"/>
                    <a:gd name="T4" fmla="*/ 38 w 38"/>
                    <a:gd name="T5" fmla="*/ 0 h 23"/>
                    <a:gd name="T6" fmla="*/ 25 w 38"/>
                    <a:gd name="T7" fmla="*/ 23 h 23"/>
                    <a:gd name="T8" fmla="*/ 0 w 38"/>
                    <a:gd name="T9" fmla="*/ 23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23"/>
                    <a:gd name="T17" fmla="*/ 38 w 38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Freeform 575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>
                    <a:gd name="T0" fmla="*/ 0 w 38"/>
                    <a:gd name="T1" fmla="*/ 23 h 23"/>
                    <a:gd name="T2" fmla="*/ 13 w 38"/>
                    <a:gd name="T3" fmla="*/ 0 h 23"/>
                    <a:gd name="T4" fmla="*/ 38 w 38"/>
                    <a:gd name="T5" fmla="*/ 0 h 23"/>
                    <a:gd name="T6" fmla="*/ 25 w 38"/>
                    <a:gd name="T7" fmla="*/ 23 h 23"/>
                    <a:gd name="T8" fmla="*/ 0 w 38"/>
                    <a:gd name="T9" fmla="*/ 23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23"/>
                    <a:gd name="T17" fmla="*/ 38 w 38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Freeform 576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>
                    <a:gd name="T0" fmla="*/ 0 w 13"/>
                    <a:gd name="T1" fmla="*/ 29 h 29"/>
                    <a:gd name="T2" fmla="*/ 13 w 13"/>
                    <a:gd name="T3" fmla="*/ 16 h 29"/>
                    <a:gd name="T4" fmla="*/ 13 w 13"/>
                    <a:gd name="T5" fmla="*/ 0 h 29"/>
                    <a:gd name="T6" fmla="*/ 0 w 13"/>
                    <a:gd name="T7" fmla="*/ 23 h 29"/>
                    <a:gd name="T8" fmla="*/ 0 w 1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29"/>
                    <a:gd name="T17" fmla="*/ 13 w 1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Freeform 577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>
                    <a:gd name="T0" fmla="*/ 0 w 13"/>
                    <a:gd name="T1" fmla="*/ 29 h 29"/>
                    <a:gd name="T2" fmla="*/ 13 w 13"/>
                    <a:gd name="T3" fmla="*/ 16 h 29"/>
                    <a:gd name="T4" fmla="*/ 13 w 13"/>
                    <a:gd name="T5" fmla="*/ 0 h 29"/>
                    <a:gd name="T6" fmla="*/ 0 w 13"/>
                    <a:gd name="T7" fmla="*/ 23 h 29"/>
                    <a:gd name="T8" fmla="*/ 0 w 1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29"/>
                    <a:gd name="T17" fmla="*/ 13 w 1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Rectangle 578"/>
                <p:cNvSpPr>
                  <a:spLocks noChangeArrowheads="1"/>
                </p:cNvSpPr>
                <p:nvPr/>
              </p:nvSpPr>
              <p:spPr bwMode="auto">
                <a:xfrm>
                  <a:off x="950" y="1674"/>
                  <a:ext cx="28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579"/>
                <p:cNvSpPr>
                  <a:spLocks noChangeArrowheads="1"/>
                </p:cNvSpPr>
                <p:nvPr/>
              </p:nvSpPr>
              <p:spPr bwMode="auto">
                <a:xfrm>
                  <a:off x="951" y="1675"/>
                  <a:ext cx="26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5" name="Text Box 597"/>
              <p:cNvSpPr txBox="1">
                <a:spLocks noChangeArrowheads="1"/>
              </p:cNvSpPr>
              <p:nvPr/>
            </p:nvSpPr>
            <p:spPr bwMode="auto">
              <a:xfrm>
                <a:off x="2851356" y="1321772"/>
                <a:ext cx="659155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客户</a:t>
                </a: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2967175" y="1995009"/>
            <a:ext cx="3572754" cy="549540"/>
            <a:chOff x="3147481" y="2072283"/>
            <a:chExt cx="3572754" cy="549540"/>
          </a:xfrm>
        </p:grpSpPr>
        <p:sp>
          <p:nvSpPr>
            <p:cNvPr id="55" name="Line 515"/>
            <p:cNvSpPr>
              <a:spLocks noChangeShapeType="1"/>
            </p:cNvSpPr>
            <p:nvPr/>
          </p:nvSpPr>
          <p:spPr bwMode="auto">
            <a:xfrm flipV="1">
              <a:off x="3147481" y="2425462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Rectangle 516"/>
            <p:cNvSpPr>
              <a:spLocks noChangeArrowheads="1"/>
            </p:cNvSpPr>
            <p:nvPr/>
          </p:nvSpPr>
          <p:spPr bwMode="auto">
            <a:xfrm>
              <a:off x="3898612" y="2245438"/>
              <a:ext cx="2073837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 </a:t>
              </a: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支持的加密算法</a:t>
              </a:r>
            </a:p>
          </p:txBody>
        </p:sp>
        <p:sp>
          <p:nvSpPr>
            <p:cNvPr id="57" name="TextBox 57"/>
            <p:cNvSpPr txBox="1">
              <a:spLocks noChangeArrowheads="1"/>
            </p:cNvSpPr>
            <p:nvPr/>
          </p:nvSpPr>
          <p:spPr bwMode="auto">
            <a:xfrm>
              <a:off x="3150631" y="2072283"/>
              <a:ext cx="623742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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977211" y="2505026"/>
            <a:ext cx="3620968" cy="528007"/>
            <a:chOff x="3157517" y="2582300"/>
            <a:chExt cx="3620968" cy="528007"/>
          </a:xfrm>
        </p:grpSpPr>
        <p:sp>
          <p:nvSpPr>
            <p:cNvPr id="59" name="Line 582"/>
            <p:cNvSpPr>
              <a:spLocks noChangeShapeType="1"/>
            </p:cNvSpPr>
            <p:nvPr/>
          </p:nvSpPr>
          <p:spPr bwMode="auto">
            <a:xfrm flipV="1">
              <a:off x="3157517" y="2928649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Rectangle 580"/>
            <p:cNvSpPr>
              <a:spLocks noChangeArrowheads="1"/>
            </p:cNvSpPr>
            <p:nvPr/>
          </p:nvSpPr>
          <p:spPr bwMode="auto">
            <a:xfrm>
              <a:off x="3893384" y="2733922"/>
              <a:ext cx="2082621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选定的加密算法</a:t>
              </a:r>
            </a:p>
          </p:txBody>
        </p:sp>
        <p:sp>
          <p:nvSpPr>
            <p:cNvPr id="61" name="TextBox 58"/>
            <p:cNvSpPr txBox="1">
              <a:spLocks noChangeArrowheads="1"/>
            </p:cNvSpPr>
            <p:nvPr/>
          </p:nvSpPr>
          <p:spPr bwMode="auto">
            <a:xfrm>
              <a:off x="6340545" y="2582300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</a:t>
              </a: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2" name="TextBox 59"/>
          <p:cNvSpPr txBox="1">
            <a:spLocks noChangeArrowheads="1"/>
          </p:cNvSpPr>
          <p:nvPr/>
        </p:nvSpPr>
        <p:spPr bwMode="auto">
          <a:xfrm>
            <a:off x="204153" y="2992043"/>
            <a:ext cx="623742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sym typeface="Wingdings" pitchFamily="2" charset="2"/>
              </a:rPr>
              <a:t></a:t>
            </a:r>
            <a:endParaRPr lang="zh-CN" altLang="en-US" sz="2215" b="1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977211" y="3006579"/>
            <a:ext cx="3612605" cy="528006"/>
            <a:chOff x="3157517" y="3083853"/>
            <a:chExt cx="3612605" cy="528006"/>
          </a:xfrm>
        </p:grpSpPr>
        <p:sp>
          <p:nvSpPr>
            <p:cNvPr id="64" name="Line 583"/>
            <p:cNvSpPr>
              <a:spLocks noChangeShapeType="1"/>
            </p:cNvSpPr>
            <p:nvPr/>
          </p:nvSpPr>
          <p:spPr bwMode="auto">
            <a:xfrm flipV="1">
              <a:off x="3157517" y="3430203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Rectangle 581"/>
            <p:cNvSpPr>
              <a:spLocks noChangeArrowheads="1"/>
            </p:cNvSpPr>
            <p:nvPr/>
          </p:nvSpPr>
          <p:spPr bwMode="auto">
            <a:xfrm>
              <a:off x="4057169" y="3235474"/>
              <a:ext cx="1768433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的数字证书  </a:t>
              </a:r>
            </a:p>
          </p:txBody>
        </p:sp>
        <p:sp>
          <p:nvSpPr>
            <p:cNvPr id="66" name="TextBox 60"/>
            <p:cNvSpPr txBox="1">
              <a:spLocks noChangeArrowheads="1"/>
            </p:cNvSpPr>
            <p:nvPr/>
          </p:nvSpPr>
          <p:spPr bwMode="auto">
            <a:xfrm>
              <a:off x="6332182" y="3083853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</a:t>
              </a: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970520" y="4215822"/>
            <a:ext cx="3610933" cy="558760"/>
            <a:chOff x="3150826" y="4293096"/>
            <a:chExt cx="3610933" cy="558760"/>
          </a:xfrm>
        </p:grpSpPr>
        <p:sp>
          <p:nvSpPr>
            <p:cNvPr id="68" name="Line 586"/>
            <p:cNvSpPr>
              <a:spLocks noChangeShapeType="1"/>
            </p:cNvSpPr>
            <p:nvPr/>
          </p:nvSpPr>
          <p:spPr bwMode="auto">
            <a:xfrm flipV="1">
              <a:off x="3150826" y="4670198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Rectangle 587"/>
            <p:cNvSpPr>
              <a:spLocks noChangeArrowheads="1"/>
            </p:cNvSpPr>
            <p:nvPr/>
          </p:nvSpPr>
          <p:spPr bwMode="auto">
            <a:xfrm>
              <a:off x="3773924" y="4475471"/>
              <a:ext cx="2319867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会话密钥的产生完成</a:t>
              </a:r>
            </a:p>
          </p:txBody>
        </p:sp>
        <p:sp>
          <p:nvSpPr>
            <p:cNvPr id="70" name="TextBox 61"/>
            <p:cNvSpPr txBox="1">
              <a:spLocks noChangeArrowheads="1"/>
            </p:cNvSpPr>
            <p:nvPr/>
          </p:nvSpPr>
          <p:spPr bwMode="auto">
            <a:xfrm>
              <a:off x="6323819" y="4293096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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929378" y="3594720"/>
            <a:ext cx="3612223" cy="563948"/>
            <a:chOff x="3109684" y="3671994"/>
            <a:chExt cx="3612223" cy="563948"/>
          </a:xfrm>
        </p:grpSpPr>
        <p:sp>
          <p:nvSpPr>
            <p:cNvPr id="72" name="Line 584"/>
            <p:cNvSpPr>
              <a:spLocks noChangeShapeType="1"/>
            </p:cNvSpPr>
            <p:nvPr/>
          </p:nvSpPr>
          <p:spPr bwMode="auto">
            <a:xfrm flipV="1">
              <a:off x="3149153" y="4039581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585"/>
            <p:cNvSpPr>
              <a:spLocks noChangeArrowheads="1"/>
            </p:cNvSpPr>
            <p:nvPr/>
          </p:nvSpPr>
          <p:spPr bwMode="auto">
            <a:xfrm>
              <a:off x="3508001" y="3859557"/>
              <a:ext cx="2860078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 </a:t>
              </a: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的公钥加密的秘密数</a:t>
              </a:r>
            </a:p>
          </p:txBody>
        </p:sp>
        <p:sp>
          <p:nvSpPr>
            <p:cNvPr id="74" name="TextBox 62"/>
            <p:cNvSpPr txBox="1">
              <a:spLocks noChangeArrowheads="1"/>
            </p:cNvSpPr>
            <p:nvPr/>
          </p:nvSpPr>
          <p:spPr bwMode="auto">
            <a:xfrm>
              <a:off x="3109684" y="3671994"/>
              <a:ext cx="623742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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392026" y="5835643"/>
            <a:ext cx="8723049" cy="96165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(3) </a:t>
            </a: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计算会话密钥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由浏览器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随机产生一个秘密数； 用服务器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的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RSA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公钥进行加密后发送给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B</a:t>
            </a: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 双方根据协商的算法产生共享的对称会话密钥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386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8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 </a:t>
            </a:r>
            <a:r>
              <a:rPr lang="zh-CN" altLang="en-US" dirty="0"/>
              <a:t>安全会话建立过程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Text Box 589"/>
          <p:cNvSpPr txBox="1">
            <a:spLocks noChangeArrowheads="1"/>
          </p:cNvSpPr>
          <p:nvPr/>
        </p:nvSpPr>
        <p:spPr bwMode="auto">
          <a:xfrm>
            <a:off x="635457" y="2287741"/>
            <a:ext cx="1630883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215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Text Box 590"/>
          <p:cNvSpPr txBox="1">
            <a:spLocks noChangeArrowheads="1"/>
          </p:cNvSpPr>
          <p:nvPr/>
        </p:nvSpPr>
        <p:spPr bwMode="auto">
          <a:xfrm>
            <a:off x="694273" y="2395567"/>
            <a:ext cx="212557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协商加密算法</a:t>
            </a:r>
          </a:p>
        </p:txBody>
      </p:sp>
      <p:sp>
        <p:nvSpPr>
          <p:cNvPr id="13" name="Text Box 591"/>
          <p:cNvSpPr txBox="1">
            <a:spLocks noChangeArrowheads="1"/>
          </p:cNvSpPr>
          <p:nvPr/>
        </p:nvSpPr>
        <p:spPr bwMode="auto">
          <a:xfrm>
            <a:off x="194196" y="3019382"/>
            <a:ext cx="2735182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 </a:t>
            </a:r>
            <a:r>
              <a:rPr lang="en-US" altLang="zh-CN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CA </a:t>
            </a: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发布的公钥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鉴别 </a:t>
            </a:r>
            <a:r>
              <a:rPr lang="en-US" altLang="zh-CN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 </a:t>
            </a: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的证书</a:t>
            </a:r>
          </a:p>
        </p:txBody>
      </p:sp>
      <p:sp>
        <p:nvSpPr>
          <p:cNvPr id="14" name="Text Box 592"/>
          <p:cNvSpPr txBox="1">
            <a:spLocks noChangeArrowheads="1"/>
          </p:cNvSpPr>
          <p:nvPr/>
        </p:nvSpPr>
        <p:spPr bwMode="auto">
          <a:xfrm>
            <a:off x="335138" y="3677101"/>
            <a:ext cx="2594241" cy="944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产生秘密数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用秘密数产生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会话密钥</a:t>
            </a:r>
          </a:p>
        </p:txBody>
      </p:sp>
      <p:sp>
        <p:nvSpPr>
          <p:cNvPr id="15" name="Text Box 593"/>
          <p:cNvSpPr txBox="1">
            <a:spLocks noChangeArrowheads="1"/>
          </p:cNvSpPr>
          <p:nvPr/>
        </p:nvSpPr>
        <p:spPr bwMode="auto">
          <a:xfrm>
            <a:off x="6650197" y="4227079"/>
            <a:ext cx="1862570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用秘密数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产生会话密钥</a:t>
            </a:r>
          </a:p>
        </p:txBody>
      </p:sp>
      <p:sp>
        <p:nvSpPr>
          <p:cNvPr id="16" name="Text Box 594"/>
          <p:cNvSpPr txBox="1">
            <a:spLocks noChangeArrowheads="1"/>
          </p:cNvSpPr>
          <p:nvPr/>
        </p:nvSpPr>
        <p:spPr bwMode="auto">
          <a:xfrm>
            <a:off x="6674974" y="2420072"/>
            <a:ext cx="1771324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协商加密算法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45485" y="1244498"/>
            <a:ext cx="6110960" cy="4591145"/>
            <a:chOff x="1745485" y="1244498"/>
            <a:chExt cx="6110960" cy="4729464"/>
          </a:xfrm>
        </p:grpSpPr>
        <p:grpSp>
          <p:nvGrpSpPr>
            <p:cNvPr id="8" name="组合 7"/>
            <p:cNvGrpSpPr/>
            <p:nvPr/>
          </p:nvGrpSpPr>
          <p:grpSpPr>
            <a:xfrm>
              <a:off x="6253907" y="1462710"/>
              <a:ext cx="1602538" cy="769484"/>
              <a:chOff x="6434213" y="1539984"/>
              <a:chExt cx="1602538" cy="769484"/>
            </a:xfrm>
          </p:grpSpPr>
          <p:sp>
            <p:nvSpPr>
              <p:cNvPr id="9" name="Text Box 484"/>
              <p:cNvSpPr txBox="1">
                <a:spLocks noChangeArrowheads="1"/>
              </p:cNvSpPr>
              <p:nvPr/>
            </p:nvSpPr>
            <p:spPr bwMode="auto">
              <a:xfrm>
                <a:off x="6954403" y="1709892"/>
                <a:ext cx="1082348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服务器 </a:t>
                </a:r>
                <a:r>
                  <a:rPr kumimoji="1" lang="en-US" altLang="zh-CN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pic>
            <p:nvPicPr>
              <p:cNvPr id="10" name="Picture 5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434213" y="1539984"/>
                <a:ext cx="530226" cy="769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Group 596"/>
            <p:cNvGrpSpPr>
              <a:grpSpLocks/>
            </p:cNvGrpSpPr>
            <p:nvPr/>
          </p:nvGrpSpPr>
          <p:grpSpPr bwMode="auto">
            <a:xfrm>
              <a:off x="2967175" y="2142339"/>
              <a:ext cx="3877174" cy="3831623"/>
              <a:chOff x="1691" y="1266"/>
              <a:chExt cx="2318" cy="2047"/>
            </a:xfrm>
          </p:grpSpPr>
          <p:sp>
            <p:nvSpPr>
              <p:cNvPr id="18" name="Line 512"/>
              <p:cNvSpPr>
                <a:spLocks noChangeShapeType="1"/>
              </p:cNvSpPr>
              <p:nvPr/>
            </p:nvSpPr>
            <p:spPr bwMode="auto">
              <a:xfrm rot="16200000" flipH="1">
                <a:off x="745" y="2228"/>
                <a:ext cx="1895" cy="4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" name="Line 513"/>
              <p:cNvSpPr>
                <a:spLocks noChangeShapeType="1"/>
              </p:cNvSpPr>
              <p:nvPr/>
            </p:nvSpPr>
            <p:spPr bwMode="auto">
              <a:xfrm rot="16200000" flipH="1">
                <a:off x="2877" y="2224"/>
                <a:ext cx="1915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" name="Text Box 530"/>
              <p:cNvSpPr txBox="1">
                <a:spLocks noChangeArrowheads="1"/>
              </p:cNvSpPr>
              <p:nvPr/>
            </p:nvSpPr>
            <p:spPr bwMode="auto">
              <a:xfrm>
                <a:off x="1711" y="3106"/>
                <a:ext cx="15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46" b="1" i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  <p:sp>
            <p:nvSpPr>
              <p:cNvPr id="21" name="Text Box 595"/>
              <p:cNvSpPr txBox="1">
                <a:spLocks noChangeArrowheads="1"/>
              </p:cNvSpPr>
              <p:nvPr/>
            </p:nvSpPr>
            <p:spPr bwMode="auto">
              <a:xfrm>
                <a:off x="3850" y="3112"/>
                <a:ext cx="15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46" b="1" i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745485" y="1244498"/>
              <a:ext cx="1584720" cy="799818"/>
              <a:chOff x="1925791" y="1321772"/>
              <a:chExt cx="1584720" cy="799818"/>
            </a:xfrm>
          </p:grpSpPr>
          <p:sp>
            <p:nvSpPr>
              <p:cNvPr id="23" name="Text Box 456"/>
              <p:cNvSpPr txBox="1">
                <a:spLocks noChangeArrowheads="1"/>
              </p:cNvSpPr>
              <p:nvPr/>
            </p:nvSpPr>
            <p:spPr bwMode="auto">
              <a:xfrm>
                <a:off x="1925791" y="1686772"/>
                <a:ext cx="1124860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浏览器 </a:t>
                </a:r>
                <a:r>
                  <a:rPr kumimoji="1" lang="en-US" altLang="zh-CN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grpSp>
            <p:nvGrpSpPr>
              <p:cNvPr id="24" name="Group 551"/>
              <p:cNvGrpSpPr>
                <a:grpSpLocks/>
              </p:cNvGrpSpPr>
              <p:nvPr/>
            </p:nvGrpSpPr>
            <p:grpSpPr bwMode="auto">
              <a:xfrm>
                <a:off x="2928365" y="1626572"/>
                <a:ext cx="562006" cy="495018"/>
                <a:chOff x="717" y="1446"/>
                <a:chExt cx="274" cy="237"/>
              </a:xfrm>
            </p:grpSpPr>
            <p:sp>
              <p:nvSpPr>
                <p:cNvPr id="26" name="Arc 552"/>
                <p:cNvSpPr>
                  <a:spLocks/>
                </p:cNvSpPr>
                <p:nvPr/>
              </p:nvSpPr>
              <p:spPr bwMode="auto">
                <a:xfrm>
                  <a:off x="930" y="1618"/>
                  <a:ext cx="58" cy="39"/>
                </a:xfrm>
                <a:custGeom>
                  <a:avLst/>
                  <a:gdLst>
                    <a:gd name="T0" fmla="*/ 0 w 38273"/>
                    <a:gd name="T1" fmla="*/ 0 h 35142"/>
                    <a:gd name="T2" fmla="*/ 0 w 38273"/>
                    <a:gd name="T3" fmla="*/ 0 h 35142"/>
                    <a:gd name="T4" fmla="*/ 0 w 38273"/>
                    <a:gd name="T5" fmla="*/ 0 h 35142"/>
                    <a:gd name="T6" fmla="*/ 0 60000 65536"/>
                    <a:gd name="T7" fmla="*/ 0 60000 65536"/>
                    <a:gd name="T8" fmla="*/ 0 60000 65536"/>
                    <a:gd name="T9" fmla="*/ 0 w 38273"/>
                    <a:gd name="T10" fmla="*/ 0 h 35142"/>
                    <a:gd name="T11" fmla="*/ 38273 w 38273"/>
                    <a:gd name="T12" fmla="*/ 35142 h 351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273" h="35142" fill="none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</a:path>
                    <a:path w="38273" h="35142" stroke="0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  <a:lnTo>
                        <a:pt x="16673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49493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" name="Arc 553"/>
                <p:cNvSpPr>
                  <a:spLocks/>
                </p:cNvSpPr>
                <p:nvPr/>
              </p:nvSpPr>
              <p:spPr bwMode="auto">
                <a:xfrm>
                  <a:off x="929" y="1618"/>
                  <a:ext cx="55" cy="36"/>
                </a:xfrm>
                <a:custGeom>
                  <a:avLst/>
                  <a:gdLst>
                    <a:gd name="T0" fmla="*/ 0 w 38146"/>
                    <a:gd name="T1" fmla="*/ 0 h 34928"/>
                    <a:gd name="T2" fmla="*/ 0 w 38146"/>
                    <a:gd name="T3" fmla="*/ 0 h 34928"/>
                    <a:gd name="T4" fmla="*/ 0 w 38146"/>
                    <a:gd name="T5" fmla="*/ 0 h 34928"/>
                    <a:gd name="T6" fmla="*/ 0 60000 65536"/>
                    <a:gd name="T7" fmla="*/ 0 60000 65536"/>
                    <a:gd name="T8" fmla="*/ 0 60000 65536"/>
                    <a:gd name="T9" fmla="*/ 0 w 38146"/>
                    <a:gd name="T10" fmla="*/ 0 h 34928"/>
                    <a:gd name="T11" fmla="*/ 38146 w 38146"/>
                    <a:gd name="T12" fmla="*/ 34928 h 349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46" h="34928" fill="none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</a:path>
                    <a:path w="38146" h="34928" stroke="0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  <a:lnTo>
                        <a:pt x="16546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DBDBC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" name="Freeform 554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>
                    <a:gd name="T0" fmla="*/ 0 w 205"/>
                    <a:gd name="T1" fmla="*/ 26 h 26"/>
                    <a:gd name="T2" fmla="*/ 25 w 205"/>
                    <a:gd name="T3" fmla="*/ 0 h 26"/>
                    <a:gd name="T4" fmla="*/ 205 w 205"/>
                    <a:gd name="T5" fmla="*/ 0 h 26"/>
                    <a:gd name="T6" fmla="*/ 180 w 205"/>
                    <a:gd name="T7" fmla="*/ 26 h 26"/>
                    <a:gd name="T8" fmla="*/ 0 w 205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26"/>
                    <a:gd name="T17" fmla="*/ 205 w 20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" name="Freeform 555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>
                    <a:gd name="T0" fmla="*/ 0 w 205"/>
                    <a:gd name="T1" fmla="*/ 26 h 26"/>
                    <a:gd name="T2" fmla="*/ 25 w 205"/>
                    <a:gd name="T3" fmla="*/ 0 h 26"/>
                    <a:gd name="T4" fmla="*/ 205 w 205"/>
                    <a:gd name="T5" fmla="*/ 0 h 26"/>
                    <a:gd name="T6" fmla="*/ 180 w 205"/>
                    <a:gd name="T7" fmla="*/ 26 h 26"/>
                    <a:gd name="T8" fmla="*/ 0 w 205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26"/>
                    <a:gd name="T17" fmla="*/ 205 w 20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Rectangle 556"/>
                <p:cNvSpPr>
                  <a:spLocks noChangeArrowheads="1"/>
                </p:cNvSpPr>
                <p:nvPr/>
              </p:nvSpPr>
              <p:spPr bwMode="auto">
                <a:xfrm>
                  <a:off x="751" y="1617"/>
                  <a:ext cx="180" cy="31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Rectangle 557"/>
                <p:cNvSpPr>
                  <a:spLocks noChangeArrowheads="1"/>
                </p:cNvSpPr>
                <p:nvPr/>
              </p:nvSpPr>
              <p:spPr bwMode="auto">
                <a:xfrm>
                  <a:off x="752" y="1618"/>
                  <a:ext cx="178" cy="29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Freeform 558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>
                    <a:gd name="T0" fmla="*/ 0 w 25"/>
                    <a:gd name="T1" fmla="*/ 57 h 57"/>
                    <a:gd name="T2" fmla="*/ 25 w 25"/>
                    <a:gd name="T3" fmla="*/ 35 h 57"/>
                    <a:gd name="T4" fmla="*/ 25 w 25"/>
                    <a:gd name="T5" fmla="*/ 0 h 57"/>
                    <a:gd name="T6" fmla="*/ 0 w 25"/>
                    <a:gd name="T7" fmla="*/ 26 h 57"/>
                    <a:gd name="T8" fmla="*/ 0 w 25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57"/>
                    <a:gd name="T17" fmla="*/ 25 w 2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Freeform 559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>
                    <a:gd name="T0" fmla="*/ 0 w 25"/>
                    <a:gd name="T1" fmla="*/ 57 h 57"/>
                    <a:gd name="T2" fmla="*/ 25 w 25"/>
                    <a:gd name="T3" fmla="*/ 35 h 57"/>
                    <a:gd name="T4" fmla="*/ 25 w 25"/>
                    <a:gd name="T5" fmla="*/ 0 h 57"/>
                    <a:gd name="T6" fmla="*/ 0 w 25"/>
                    <a:gd name="T7" fmla="*/ 26 h 57"/>
                    <a:gd name="T8" fmla="*/ 0 w 25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57"/>
                    <a:gd name="T17" fmla="*/ 25 w 2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Freeform 560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>
                    <a:gd name="T0" fmla="*/ 0 w 196"/>
                    <a:gd name="T1" fmla="*/ 19 h 19"/>
                    <a:gd name="T2" fmla="*/ 19 w 196"/>
                    <a:gd name="T3" fmla="*/ 0 h 19"/>
                    <a:gd name="T4" fmla="*/ 196 w 196"/>
                    <a:gd name="T5" fmla="*/ 0 h 19"/>
                    <a:gd name="T6" fmla="*/ 177 w 196"/>
                    <a:gd name="T7" fmla="*/ 19 h 19"/>
                    <a:gd name="T8" fmla="*/ 0 w 196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9"/>
                    <a:gd name="T17" fmla="*/ 196 w 196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Freeform 561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>
                    <a:gd name="T0" fmla="*/ 0 w 196"/>
                    <a:gd name="T1" fmla="*/ 19 h 19"/>
                    <a:gd name="T2" fmla="*/ 19 w 196"/>
                    <a:gd name="T3" fmla="*/ 0 h 19"/>
                    <a:gd name="T4" fmla="*/ 196 w 196"/>
                    <a:gd name="T5" fmla="*/ 0 h 19"/>
                    <a:gd name="T6" fmla="*/ 177 w 196"/>
                    <a:gd name="T7" fmla="*/ 19 h 19"/>
                    <a:gd name="T8" fmla="*/ 0 w 196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9"/>
                    <a:gd name="T17" fmla="*/ 196 w 196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Freeform 562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>
                    <a:gd name="T0" fmla="*/ 0 w 202"/>
                    <a:gd name="T1" fmla="*/ 19 h 19"/>
                    <a:gd name="T2" fmla="*/ 19 w 202"/>
                    <a:gd name="T3" fmla="*/ 0 h 19"/>
                    <a:gd name="T4" fmla="*/ 202 w 202"/>
                    <a:gd name="T5" fmla="*/ 0 h 19"/>
                    <a:gd name="T6" fmla="*/ 180 w 202"/>
                    <a:gd name="T7" fmla="*/ 19 h 19"/>
                    <a:gd name="T8" fmla="*/ 0 w 202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2"/>
                    <a:gd name="T16" fmla="*/ 0 h 19"/>
                    <a:gd name="T17" fmla="*/ 202 w 20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7" name="Freeform 563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>
                    <a:gd name="T0" fmla="*/ 0 w 202"/>
                    <a:gd name="T1" fmla="*/ 19 h 19"/>
                    <a:gd name="T2" fmla="*/ 19 w 202"/>
                    <a:gd name="T3" fmla="*/ 0 h 19"/>
                    <a:gd name="T4" fmla="*/ 202 w 202"/>
                    <a:gd name="T5" fmla="*/ 0 h 19"/>
                    <a:gd name="T6" fmla="*/ 180 w 202"/>
                    <a:gd name="T7" fmla="*/ 19 h 19"/>
                    <a:gd name="T8" fmla="*/ 0 w 202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2"/>
                    <a:gd name="T16" fmla="*/ 0 h 19"/>
                    <a:gd name="T17" fmla="*/ 202 w 20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8" name="Rectangle 564"/>
                <p:cNvSpPr>
                  <a:spLocks noChangeArrowheads="1"/>
                </p:cNvSpPr>
                <p:nvPr/>
              </p:nvSpPr>
              <p:spPr bwMode="auto">
                <a:xfrm>
                  <a:off x="752" y="1466"/>
                  <a:ext cx="181" cy="140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" name="Rectangle 565"/>
                <p:cNvSpPr>
                  <a:spLocks noChangeArrowheads="1"/>
                </p:cNvSpPr>
                <p:nvPr/>
              </p:nvSpPr>
              <p:spPr bwMode="auto">
                <a:xfrm>
                  <a:off x="768" y="1485"/>
                  <a:ext cx="149" cy="108"/>
                </a:xfrm>
                <a:prstGeom prst="rect">
                  <a:avLst/>
                </a:prstGeom>
                <a:solidFill>
                  <a:srgbClr val="FFFFFF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0" name="Freeform 566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>
                    <a:gd name="T0" fmla="*/ 0 w 22"/>
                    <a:gd name="T1" fmla="*/ 161 h 161"/>
                    <a:gd name="T2" fmla="*/ 22 w 22"/>
                    <a:gd name="T3" fmla="*/ 142 h 161"/>
                    <a:gd name="T4" fmla="*/ 22 w 22"/>
                    <a:gd name="T5" fmla="*/ 0 h 161"/>
                    <a:gd name="T6" fmla="*/ 0 w 22"/>
                    <a:gd name="T7" fmla="*/ 19 h 161"/>
                    <a:gd name="T8" fmla="*/ 0 w 22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61"/>
                    <a:gd name="T17" fmla="*/ 22 w 2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1" name="Freeform 567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>
                    <a:gd name="T0" fmla="*/ 0 w 22"/>
                    <a:gd name="T1" fmla="*/ 161 h 161"/>
                    <a:gd name="T2" fmla="*/ 22 w 22"/>
                    <a:gd name="T3" fmla="*/ 142 h 161"/>
                    <a:gd name="T4" fmla="*/ 22 w 22"/>
                    <a:gd name="T5" fmla="*/ 0 h 161"/>
                    <a:gd name="T6" fmla="*/ 0 w 22"/>
                    <a:gd name="T7" fmla="*/ 19 h 161"/>
                    <a:gd name="T8" fmla="*/ 0 w 22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61"/>
                    <a:gd name="T17" fmla="*/ 22 w 2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2" name="Freeform 568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>
                    <a:gd name="T0" fmla="*/ 0 w 223"/>
                    <a:gd name="T1" fmla="*/ 35 h 35"/>
                    <a:gd name="T2" fmla="*/ 28 w 223"/>
                    <a:gd name="T3" fmla="*/ 0 h 35"/>
                    <a:gd name="T4" fmla="*/ 223 w 223"/>
                    <a:gd name="T5" fmla="*/ 0 h 35"/>
                    <a:gd name="T6" fmla="*/ 195 w 223"/>
                    <a:gd name="T7" fmla="*/ 35 h 35"/>
                    <a:gd name="T8" fmla="*/ 0 w 223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35"/>
                    <a:gd name="T17" fmla="*/ 223 w 22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Freeform 569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>
                    <a:gd name="T0" fmla="*/ 0 w 223"/>
                    <a:gd name="T1" fmla="*/ 35 h 35"/>
                    <a:gd name="T2" fmla="*/ 28 w 223"/>
                    <a:gd name="T3" fmla="*/ 0 h 35"/>
                    <a:gd name="T4" fmla="*/ 223 w 223"/>
                    <a:gd name="T5" fmla="*/ 0 h 35"/>
                    <a:gd name="T6" fmla="*/ 195 w 223"/>
                    <a:gd name="T7" fmla="*/ 35 h 35"/>
                    <a:gd name="T8" fmla="*/ 0 w 223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35"/>
                    <a:gd name="T17" fmla="*/ 223 w 22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" name="Freeform 570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>
                    <a:gd name="T0" fmla="*/ 0 w 28"/>
                    <a:gd name="T1" fmla="*/ 41 h 41"/>
                    <a:gd name="T2" fmla="*/ 28 w 28"/>
                    <a:gd name="T3" fmla="*/ 13 h 41"/>
                    <a:gd name="T4" fmla="*/ 28 w 28"/>
                    <a:gd name="T5" fmla="*/ 0 h 41"/>
                    <a:gd name="T6" fmla="*/ 0 w 28"/>
                    <a:gd name="T7" fmla="*/ 35 h 41"/>
                    <a:gd name="T8" fmla="*/ 0 w 28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41"/>
                    <a:gd name="T17" fmla="*/ 28 w 28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" name="Freeform 571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>
                    <a:gd name="T0" fmla="*/ 0 w 28"/>
                    <a:gd name="T1" fmla="*/ 41 h 41"/>
                    <a:gd name="T2" fmla="*/ 28 w 28"/>
                    <a:gd name="T3" fmla="*/ 13 h 41"/>
                    <a:gd name="T4" fmla="*/ 28 w 28"/>
                    <a:gd name="T5" fmla="*/ 0 h 41"/>
                    <a:gd name="T6" fmla="*/ 0 w 28"/>
                    <a:gd name="T7" fmla="*/ 35 h 41"/>
                    <a:gd name="T8" fmla="*/ 0 w 28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41"/>
                    <a:gd name="T17" fmla="*/ 28 w 28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6" name="Rectangle 572"/>
                <p:cNvSpPr>
                  <a:spLocks noChangeArrowheads="1"/>
                </p:cNvSpPr>
                <p:nvPr/>
              </p:nvSpPr>
              <p:spPr bwMode="auto">
                <a:xfrm>
                  <a:off x="717" y="1677"/>
                  <a:ext cx="195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Rectangle 573"/>
                <p:cNvSpPr>
                  <a:spLocks noChangeArrowheads="1"/>
                </p:cNvSpPr>
                <p:nvPr/>
              </p:nvSpPr>
              <p:spPr bwMode="auto">
                <a:xfrm>
                  <a:off x="718" y="1678"/>
                  <a:ext cx="193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Freeform 574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>
                    <a:gd name="T0" fmla="*/ 0 w 38"/>
                    <a:gd name="T1" fmla="*/ 23 h 23"/>
                    <a:gd name="T2" fmla="*/ 13 w 38"/>
                    <a:gd name="T3" fmla="*/ 0 h 23"/>
                    <a:gd name="T4" fmla="*/ 38 w 38"/>
                    <a:gd name="T5" fmla="*/ 0 h 23"/>
                    <a:gd name="T6" fmla="*/ 25 w 38"/>
                    <a:gd name="T7" fmla="*/ 23 h 23"/>
                    <a:gd name="T8" fmla="*/ 0 w 38"/>
                    <a:gd name="T9" fmla="*/ 23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23"/>
                    <a:gd name="T17" fmla="*/ 38 w 38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Freeform 575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>
                    <a:gd name="T0" fmla="*/ 0 w 38"/>
                    <a:gd name="T1" fmla="*/ 23 h 23"/>
                    <a:gd name="T2" fmla="*/ 13 w 38"/>
                    <a:gd name="T3" fmla="*/ 0 h 23"/>
                    <a:gd name="T4" fmla="*/ 38 w 38"/>
                    <a:gd name="T5" fmla="*/ 0 h 23"/>
                    <a:gd name="T6" fmla="*/ 25 w 38"/>
                    <a:gd name="T7" fmla="*/ 23 h 23"/>
                    <a:gd name="T8" fmla="*/ 0 w 38"/>
                    <a:gd name="T9" fmla="*/ 23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23"/>
                    <a:gd name="T17" fmla="*/ 38 w 38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Freeform 576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>
                    <a:gd name="T0" fmla="*/ 0 w 13"/>
                    <a:gd name="T1" fmla="*/ 29 h 29"/>
                    <a:gd name="T2" fmla="*/ 13 w 13"/>
                    <a:gd name="T3" fmla="*/ 16 h 29"/>
                    <a:gd name="T4" fmla="*/ 13 w 13"/>
                    <a:gd name="T5" fmla="*/ 0 h 29"/>
                    <a:gd name="T6" fmla="*/ 0 w 13"/>
                    <a:gd name="T7" fmla="*/ 23 h 29"/>
                    <a:gd name="T8" fmla="*/ 0 w 1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29"/>
                    <a:gd name="T17" fmla="*/ 13 w 1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Freeform 577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>
                    <a:gd name="T0" fmla="*/ 0 w 13"/>
                    <a:gd name="T1" fmla="*/ 29 h 29"/>
                    <a:gd name="T2" fmla="*/ 13 w 13"/>
                    <a:gd name="T3" fmla="*/ 16 h 29"/>
                    <a:gd name="T4" fmla="*/ 13 w 13"/>
                    <a:gd name="T5" fmla="*/ 0 h 29"/>
                    <a:gd name="T6" fmla="*/ 0 w 13"/>
                    <a:gd name="T7" fmla="*/ 23 h 29"/>
                    <a:gd name="T8" fmla="*/ 0 w 1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29"/>
                    <a:gd name="T17" fmla="*/ 13 w 1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Rectangle 578"/>
                <p:cNvSpPr>
                  <a:spLocks noChangeArrowheads="1"/>
                </p:cNvSpPr>
                <p:nvPr/>
              </p:nvSpPr>
              <p:spPr bwMode="auto">
                <a:xfrm>
                  <a:off x="950" y="1674"/>
                  <a:ext cx="28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579"/>
                <p:cNvSpPr>
                  <a:spLocks noChangeArrowheads="1"/>
                </p:cNvSpPr>
                <p:nvPr/>
              </p:nvSpPr>
              <p:spPr bwMode="auto">
                <a:xfrm>
                  <a:off x="951" y="1675"/>
                  <a:ext cx="26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5" name="Text Box 597"/>
              <p:cNvSpPr txBox="1">
                <a:spLocks noChangeArrowheads="1"/>
              </p:cNvSpPr>
              <p:nvPr/>
            </p:nvSpPr>
            <p:spPr bwMode="auto">
              <a:xfrm>
                <a:off x="2851356" y="1321772"/>
                <a:ext cx="659155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客户</a:t>
                </a: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2967175" y="1995009"/>
            <a:ext cx="3572754" cy="549540"/>
            <a:chOff x="3147481" y="2072283"/>
            <a:chExt cx="3572754" cy="549540"/>
          </a:xfrm>
        </p:grpSpPr>
        <p:sp>
          <p:nvSpPr>
            <p:cNvPr id="55" name="Line 515"/>
            <p:cNvSpPr>
              <a:spLocks noChangeShapeType="1"/>
            </p:cNvSpPr>
            <p:nvPr/>
          </p:nvSpPr>
          <p:spPr bwMode="auto">
            <a:xfrm flipV="1">
              <a:off x="3147481" y="2425462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Rectangle 516"/>
            <p:cNvSpPr>
              <a:spLocks noChangeArrowheads="1"/>
            </p:cNvSpPr>
            <p:nvPr/>
          </p:nvSpPr>
          <p:spPr bwMode="auto">
            <a:xfrm>
              <a:off x="3898612" y="2245438"/>
              <a:ext cx="2073837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 </a:t>
              </a: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支持的加密算法</a:t>
              </a:r>
            </a:p>
          </p:txBody>
        </p:sp>
        <p:sp>
          <p:nvSpPr>
            <p:cNvPr id="57" name="TextBox 57"/>
            <p:cNvSpPr txBox="1">
              <a:spLocks noChangeArrowheads="1"/>
            </p:cNvSpPr>
            <p:nvPr/>
          </p:nvSpPr>
          <p:spPr bwMode="auto">
            <a:xfrm>
              <a:off x="3150631" y="2072283"/>
              <a:ext cx="623742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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977211" y="2505026"/>
            <a:ext cx="3620968" cy="528007"/>
            <a:chOff x="3157517" y="2582300"/>
            <a:chExt cx="3620968" cy="528007"/>
          </a:xfrm>
        </p:grpSpPr>
        <p:sp>
          <p:nvSpPr>
            <p:cNvPr id="59" name="Line 582"/>
            <p:cNvSpPr>
              <a:spLocks noChangeShapeType="1"/>
            </p:cNvSpPr>
            <p:nvPr/>
          </p:nvSpPr>
          <p:spPr bwMode="auto">
            <a:xfrm flipV="1">
              <a:off x="3157517" y="2928649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Rectangle 580"/>
            <p:cNvSpPr>
              <a:spLocks noChangeArrowheads="1"/>
            </p:cNvSpPr>
            <p:nvPr/>
          </p:nvSpPr>
          <p:spPr bwMode="auto">
            <a:xfrm>
              <a:off x="3893384" y="2733922"/>
              <a:ext cx="2082621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选定的加密算法</a:t>
              </a:r>
            </a:p>
          </p:txBody>
        </p:sp>
        <p:sp>
          <p:nvSpPr>
            <p:cNvPr id="61" name="TextBox 58"/>
            <p:cNvSpPr txBox="1">
              <a:spLocks noChangeArrowheads="1"/>
            </p:cNvSpPr>
            <p:nvPr/>
          </p:nvSpPr>
          <p:spPr bwMode="auto">
            <a:xfrm>
              <a:off x="6340545" y="2582300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</a:t>
              </a: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2" name="TextBox 59"/>
          <p:cNvSpPr txBox="1">
            <a:spLocks noChangeArrowheads="1"/>
          </p:cNvSpPr>
          <p:nvPr/>
        </p:nvSpPr>
        <p:spPr bwMode="auto">
          <a:xfrm>
            <a:off x="204153" y="2992043"/>
            <a:ext cx="623742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sym typeface="Wingdings" pitchFamily="2" charset="2"/>
              </a:rPr>
              <a:t></a:t>
            </a:r>
            <a:endParaRPr lang="zh-CN" altLang="en-US" sz="2215" b="1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977211" y="3006579"/>
            <a:ext cx="3612605" cy="528006"/>
            <a:chOff x="3157517" y="3083853"/>
            <a:chExt cx="3612605" cy="528006"/>
          </a:xfrm>
        </p:grpSpPr>
        <p:sp>
          <p:nvSpPr>
            <p:cNvPr id="64" name="Line 583"/>
            <p:cNvSpPr>
              <a:spLocks noChangeShapeType="1"/>
            </p:cNvSpPr>
            <p:nvPr/>
          </p:nvSpPr>
          <p:spPr bwMode="auto">
            <a:xfrm flipV="1">
              <a:off x="3157517" y="3430203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Rectangle 581"/>
            <p:cNvSpPr>
              <a:spLocks noChangeArrowheads="1"/>
            </p:cNvSpPr>
            <p:nvPr/>
          </p:nvSpPr>
          <p:spPr bwMode="auto">
            <a:xfrm>
              <a:off x="4057169" y="3235474"/>
              <a:ext cx="1768433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的数字证书  </a:t>
              </a:r>
            </a:p>
          </p:txBody>
        </p:sp>
        <p:sp>
          <p:nvSpPr>
            <p:cNvPr id="66" name="TextBox 60"/>
            <p:cNvSpPr txBox="1">
              <a:spLocks noChangeArrowheads="1"/>
            </p:cNvSpPr>
            <p:nvPr/>
          </p:nvSpPr>
          <p:spPr bwMode="auto">
            <a:xfrm>
              <a:off x="6332182" y="3083853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</a:t>
              </a: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970520" y="4215822"/>
            <a:ext cx="3610933" cy="558760"/>
            <a:chOff x="3150826" y="4293096"/>
            <a:chExt cx="3610933" cy="558760"/>
          </a:xfrm>
        </p:grpSpPr>
        <p:sp>
          <p:nvSpPr>
            <p:cNvPr id="68" name="Line 586"/>
            <p:cNvSpPr>
              <a:spLocks noChangeShapeType="1"/>
            </p:cNvSpPr>
            <p:nvPr/>
          </p:nvSpPr>
          <p:spPr bwMode="auto">
            <a:xfrm flipV="1">
              <a:off x="3150826" y="4670198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Rectangle 587"/>
            <p:cNvSpPr>
              <a:spLocks noChangeArrowheads="1"/>
            </p:cNvSpPr>
            <p:nvPr/>
          </p:nvSpPr>
          <p:spPr bwMode="auto">
            <a:xfrm>
              <a:off x="3773924" y="4475471"/>
              <a:ext cx="2319867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会话密钥的产生完成</a:t>
              </a:r>
            </a:p>
          </p:txBody>
        </p:sp>
        <p:sp>
          <p:nvSpPr>
            <p:cNvPr id="70" name="TextBox 61"/>
            <p:cNvSpPr txBox="1">
              <a:spLocks noChangeArrowheads="1"/>
            </p:cNvSpPr>
            <p:nvPr/>
          </p:nvSpPr>
          <p:spPr bwMode="auto">
            <a:xfrm>
              <a:off x="6323819" y="4293096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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929378" y="3594720"/>
            <a:ext cx="3612223" cy="563948"/>
            <a:chOff x="3109684" y="3671994"/>
            <a:chExt cx="3612223" cy="563948"/>
          </a:xfrm>
        </p:grpSpPr>
        <p:sp>
          <p:nvSpPr>
            <p:cNvPr id="72" name="Line 584"/>
            <p:cNvSpPr>
              <a:spLocks noChangeShapeType="1"/>
            </p:cNvSpPr>
            <p:nvPr/>
          </p:nvSpPr>
          <p:spPr bwMode="auto">
            <a:xfrm flipV="1">
              <a:off x="3149153" y="4039581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585"/>
            <p:cNvSpPr>
              <a:spLocks noChangeArrowheads="1"/>
            </p:cNvSpPr>
            <p:nvPr/>
          </p:nvSpPr>
          <p:spPr bwMode="auto">
            <a:xfrm>
              <a:off x="3508001" y="3859557"/>
              <a:ext cx="2860078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 </a:t>
              </a: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的公钥加密的秘密数</a:t>
              </a:r>
            </a:p>
          </p:txBody>
        </p:sp>
        <p:sp>
          <p:nvSpPr>
            <p:cNvPr id="74" name="TextBox 62"/>
            <p:cNvSpPr txBox="1">
              <a:spLocks noChangeArrowheads="1"/>
            </p:cNvSpPr>
            <p:nvPr/>
          </p:nvSpPr>
          <p:spPr bwMode="auto">
            <a:xfrm>
              <a:off x="3109684" y="3671994"/>
              <a:ext cx="623742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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990592" y="4748128"/>
            <a:ext cx="3547663" cy="707403"/>
            <a:chOff x="3170898" y="4825402"/>
            <a:chExt cx="3547663" cy="707403"/>
          </a:xfrm>
        </p:grpSpPr>
        <p:sp>
          <p:nvSpPr>
            <p:cNvPr id="76" name="AutoShape 588"/>
            <p:cNvSpPr>
              <a:spLocks noChangeArrowheads="1"/>
            </p:cNvSpPr>
            <p:nvPr/>
          </p:nvSpPr>
          <p:spPr bwMode="auto">
            <a:xfrm>
              <a:off x="3170898" y="5006746"/>
              <a:ext cx="3547663" cy="526059"/>
            </a:xfrm>
            <a:prstGeom prst="leftRightArrow">
              <a:avLst>
                <a:gd name="adj1" fmla="val 61667"/>
                <a:gd name="adj2" fmla="val 18328"/>
              </a:avLst>
            </a:prstGeom>
            <a:solidFill>
              <a:srgbClr val="D5D5FF"/>
            </a:solidFill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 dirty="0">
                  <a:latin typeface="Calibri" panose="020F0502020204030204" pitchFamily="34" charset="0"/>
                  <a:ea typeface="华文楷体" panose="02010600040101010101" pitchFamily="2" charset="-122"/>
                </a:rPr>
                <a:t>数据传输（用会话密钥加密）</a:t>
              </a:r>
            </a:p>
          </p:txBody>
        </p:sp>
        <p:sp>
          <p:nvSpPr>
            <p:cNvPr id="77" name="TextBox 61"/>
            <p:cNvSpPr txBox="1">
              <a:spLocks noChangeArrowheads="1"/>
            </p:cNvSpPr>
            <p:nvPr/>
          </p:nvSpPr>
          <p:spPr bwMode="auto">
            <a:xfrm>
              <a:off x="4783320" y="4825402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</a:t>
              </a: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392026" y="5835643"/>
            <a:ext cx="8723049" cy="96165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(4)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安全数据传输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 双方用会话密钥加密和解密它们之间传送的数据并验证其完整性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41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应用层的安全协议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9513" cy="377096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本节仅讨论应用层中有关电子邮件的安全协议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发送电子邮件是个即时的行为，发送方 </a:t>
            </a:r>
            <a:r>
              <a:rPr lang="en-US" altLang="zh-CN" sz="1600" dirty="0"/>
              <a:t>A </a:t>
            </a:r>
            <a:r>
              <a:rPr lang="zh-CN" altLang="en-US" sz="1600" dirty="0"/>
              <a:t>和接收方 </a:t>
            </a:r>
            <a:r>
              <a:rPr lang="en-US" altLang="zh-CN" sz="1600" dirty="0"/>
              <a:t>B </a:t>
            </a:r>
            <a:r>
              <a:rPr lang="zh-CN" altLang="en-US" sz="1600" dirty="0"/>
              <a:t>并不会为此而建立任何会话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电子邮件安全协议就应当为每种加密操作定义相应的算法，以及密钥管理、鉴别、完整性保护等方法</a:t>
            </a:r>
            <a:endParaRPr lang="en-US" altLang="zh-CN" sz="1600" dirty="0"/>
          </a:p>
          <a:p>
            <a:pPr algn="just">
              <a:spcBef>
                <a:spcPts val="0"/>
              </a:spcBef>
            </a:pPr>
            <a:r>
              <a:rPr lang="en-US" altLang="zh-CN" dirty="0"/>
              <a:t>PGP (Pretty Good Privacy)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一个完整的电子邮件安全软件包，包括加密、鉴别、电子签名和压缩等技术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PGP</a:t>
            </a:r>
            <a:r>
              <a:rPr lang="zh-CN" altLang="en-US" sz="1600" dirty="0"/>
              <a:t>并没有使用什么新的概念，只是将现有的一些算法如 </a:t>
            </a:r>
            <a:r>
              <a:rPr lang="en-US" altLang="zh-CN" sz="1600" dirty="0"/>
              <a:t>MD5</a:t>
            </a:r>
            <a:r>
              <a:rPr lang="zh-CN" altLang="en-US" sz="1600" dirty="0"/>
              <a:t>、</a:t>
            </a:r>
            <a:r>
              <a:rPr lang="en-US" altLang="zh-CN" sz="1600" dirty="0"/>
              <a:t>RSA</a:t>
            </a:r>
            <a:r>
              <a:rPr lang="zh-CN" altLang="en-US" sz="1600" dirty="0"/>
              <a:t>，以及 </a:t>
            </a:r>
            <a:r>
              <a:rPr lang="en-US" altLang="zh-CN" sz="1600" dirty="0"/>
              <a:t>IDEA </a:t>
            </a:r>
            <a:r>
              <a:rPr lang="zh-CN" altLang="en-US" sz="1600" dirty="0"/>
              <a:t>等综合</a:t>
            </a:r>
            <a:r>
              <a:rPr lang="zh-CN" altLang="en-US" sz="1600"/>
              <a:t>运用而已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6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PGP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9513" cy="377096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zh-CN" sz="2000" dirty="0"/>
              <a:t>PGP </a:t>
            </a:r>
            <a:r>
              <a:rPr lang="zh-CN" altLang="en-US" sz="2000" dirty="0"/>
              <a:t>提供电子邮件的安全性、发送方认证、消息完整性</a:t>
            </a:r>
          </a:p>
          <a:p>
            <a:pPr algn="just">
              <a:spcBef>
                <a:spcPts val="0"/>
              </a:spcBef>
            </a:pPr>
            <a:r>
              <a:rPr lang="zh-CN" altLang="en-US" sz="2000" dirty="0"/>
              <a:t>假设：</a:t>
            </a:r>
            <a:r>
              <a:rPr lang="en-US" altLang="zh-CN" sz="2000" dirty="0"/>
              <a:t>A </a:t>
            </a:r>
            <a:r>
              <a:rPr lang="zh-CN" altLang="en-US" sz="2000" dirty="0"/>
              <a:t>向 </a:t>
            </a:r>
            <a:r>
              <a:rPr lang="en-US" altLang="zh-CN" sz="2000" dirty="0"/>
              <a:t>B </a:t>
            </a:r>
            <a:r>
              <a:rPr lang="zh-CN" altLang="en-US" sz="2000" dirty="0"/>
              <a:t>发送电子邮件明文 </a:t>
            </a:r>
            <a:r>
              <a:rPr lang="en-US" altLang="zh-CN" sz="2000" dirty="0"/>
              <a:t>X</a:t>
            </a:r>
            <a:r>
              <a:rPr lang="zh-CN" altLang="en-US" sz="2000" dirty="0"/>
              <a:t>，使用 </a:t>
            </a:r>
            <a:r>
              <a:rPr lang="en-US" altLang="zh-CN" sz="2000" dirty="0"/>
              <a:t>PGP </a:t>
            </a:r>
            <a:r>
              <a:rPr lang="zh-CN" altLang="en-US" sz="2000" dirty="0"/>
              <a:t>进行加密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A </a:t>
            </a:r>
            <a:r>
              <a:rPr lang="zh-CN" altLang="en-US" sz="1600" dirty="0"/>
              <a:t>有三个密钥：</a:t>
            </a:r>
            <a:r>
              <a:rPr lang="en-US" altLang="zh-CN" sz="1600" dirty="0"/>
              <a:t>A </a:t>
            </a:r>
            <a:r>
              <a:rPr lang="zh-CN" altLang="en-US" sz="1600" dirty="0"/>
              <a:t>的私钥、</a:t>
            </a:r>
            <a:r>
              <a:rPr lang="en-US" altLang="zh-CN" sz="1600" dirty="0"/>
              <a:t>B </a:t>
            </a:r>
            <a:r>
              <a:rPr lang="zh-CN" altLang="en-US" sz="1600" dirty="0"/>
              <a:t>的公钥、 </a:t>
            </a:r>
            <a:r>
              <a:rPr lang="en-US" altLang="zh-CN" sz="1600" dirty="0"/>
              <a:t>A </a:t>
            </a:r>
            <a:r>
              <a:rPr lang="zh-CN" altLang="en-US" sz="1600" dirty="0"/>
              <a:t>生成的一次性密钥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B </a:t>
            </a:r>
            <a:r>
              <a:rPr lang="zh-CN" altLang="en-US" sz="1600" dirty="0"/>
              <a:t>有两个密钥：</a:t>
            </a:r>
            <a:r>
              <a:rPr lang="en-US" altLang="zh-CN" sz="1600" dirty="0"/>
              <a:t>B </a:t>
            </a:r>
            <a:r>
              <a:rPr lang="zh-CN" altLang="en-US" sz="1600" dirty="0"/>
              <a:t>的私钥、 </a:t>
            </a:r>
            <a:r>
              <a:rPr lang="en-US" altLang="zh-CN" sz="1600" dirty="0"/>
              <a:t>A </a:t>
            </a:r>
            <a:r>
              <a:rPr lang="zh-CN" altLang="en-US" sz="1600" dirty="0"/>
              <a:t>的公钥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53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21136"/>
          </a:xfrm>
        </p:spPr>
        <p:txBody>
          <a:bodyPr/>
          <a:lstStyle/>
          <a:p>
            <a:r>
              <a:rPr lang="en-US" altLang="zh-CN"/>
              <a:t>7.1  </a:t>
            </a:r>
            <a:r>
              <a:rPr lang="zh-CN" altLang="en-US" dirty="0"/>
              <a:t>网络安全问题概述</a:t>
            </a:r>
          </a:p>
          <a:p>
            <a:r>
              <a:rPr lang="en-US" altLang="zh-CN"/>
              <a:t>7.2  </a:t>
            </a:r>
            <a:r>
              <a:rPr lang="zh-CN" altLang="en-US" dirty="0"/>
              <a:t>加密体制</a:t>
            </a:r>
          </a:p>
          <a:p>
            <a:r>
              <a:rPr lang="en-US" altLang="zh-CN"/>
              <a:t>7.3  </a:t>
            </a:r>
            <a:r>
              <a:rPr lang="zh-CN" altLang="en-US" dirty="0"/>
              <a:t>数字签名</a:t>
            </a:r>
          </a:p>
          <a:p>
            <a:r>
              <a:rPr lang="en-US" altLang="zh-CN"/>
              <a:t>7.4  </a:t>
            </a:r>
            <a:r>
              <a:rPr lang="zh-CN" altLang="en-US" dirty="0"/>
              <a:t>认证</a:t>
            </a:r>
          </a:p>
          <a:p>
            <a:r>
              <a:rPr lang="en-US" altLang="zh-CN"/>
              <a:t>7.5  </a:t>
            </a:r>
            <a:r>
              <a:rPr lang="zh-CN" altLang="en-US" dirty="0"/>
              <a:t>密钥分配</a:t>
            </a:r>
          </a:p>
          <a:p>
            <a:r>
              <a:rPr lang="en-US" altLang="zh-CN"/>
              <a:t>7.6  </a:t>
            </a:r>
            <a:r>
              <a:rPr lang="zh-CN" altLang="en-US" dirty="0"/>
              <a:t>互联网使用的安全协议</a:t>
            </a:r>
          </a:p>
          <a:p>
            <a:r>
              <a:rPr lang="en-US" altLang="zh-CN"/>
              <a:t>7.7  </a:t>
            </a:r>
            <a:r>
              <a:rPr lang="zh-CN" altLang="en-US"/>
              <a:t>系统安全与安全防护思路的变化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784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PGP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9513" cy="2000973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发送方 </a:t>
            </a:r>
            <a:r>
              <a:rPr lang="en-US" altLang="zh-CN" sz="2000" dirty="0"/>
              <a:t>A </a:t>
            </a:r>
            <a:r>
              <a:rPr lang="zh-CN" altLang="en-US" sz="2000" dirty="0"/>
              <a:t>的 </a:t>
            </a:r>
            <a:r>
              <a:rPr lang="en-US" altLang="zh-CN" sz="2000" dirty="0"/>
              <a:t>PGP </a:t>
            </a:r>
            <a:r>
              <a:rPr lang="zh-CN" altLang="en-US" sz="2000" dirty="0"/>
              <a:t>处理过程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(1) </a:t>
            </a:r>
            <a:r>
              <a:rPr lang="zh-CN" altLang="en-US" sz="1600" dirty="0"/>
              <a:t>对明文邮件 </a:t>
            </a:r>
            <a:r>
              <a:rPr lang="en-US" altLang="zh-CN" sz="1600" i="1" dirty="0"/>
              <a:t>X</a:t>
            </a:r>
            <a:r>
              <a:rPr lang="en-US" altLang="zh-CN" sz="1600" dirty="0"/>
              <a:t> </a:t>
            </a:r>
            <a:r>
              <a:rPr lang="zh-CN" altLang="en-US" sz="1600" dirty="0"/>
              <a:t>进行 </a:t>
            </a:r>
            <a:r>
              <a:rPr lang="en-US" altLang="zh-CN" sz="1600" dirty="0"/>
              <a:t>MD5 </a:t>
            </a:r>
            <a:r>
              <a:rPr lang="zh-CN" altLang="en-US" sz="1600" dirty="0"/>
              <a:t>运算，得出消息摘要 </a:t>
            </a:r>
            <a:r>
              <a:rPr lang="en-US" altLang="zh-CN" sz="1600" i="1" dirty="0"/>
              <a:t>H</a:t>
            </a:r>
            <a:r>
              <a:rPr lang="zh-CN" altLang="en-US" sz="1600" dirty="0"/>
              <a:t>；用 </a:t>
            </a:r>
            <a:r>
              <a:rPr lang="en-US" altLang="zh-CN" sz="1600" dirty="0"/>
              <a:t>A </a:t>
            </a:r>
            <a:r>
              <a:rPr lang="zh-CN" altLang="en-US" sz="1600" dirty="0"/>
              <a:t>的私钥对 </a:t>
            </a:r>
            <a:r>
              <a:rPr lang="en-US" altLang="zh-CN" sz="1600" i="1" dirty="0"/>
              <a:t>H</a:t>
            </a:r>
            <a:r>
              <a:rPr lang="en-US" altLang="zh-CN" sz="1600" dirty="0"/>
              <a:t> </a:t>
            </a:r>
            <a:r>
              <a:rPr lang="zh-CN" altLang="en-US" sz="1600" dirty="0"/>
              <a:t>进行加密 </a:t>
            </a:r>
            <a:r>
              <a:rPr lang="en-US" altLang="zh-CN" sz="1600" dirty="0"/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即数字签名</a:t>
            </a:r>
            <a:r>
              <a:rPr lang="en-US" altLang="zh-CN" sz="1600" dirty="0"/>
              <a:t>)</a:t>
            </a:r>
            <a:r>
              <a:rPr lang="zh-CN" altLang="en-US" sz="1600" dirty="0"/>
              <a:t>，得出消息认证码 </a:t>
            </a:r>
            <a:r>
              <a:rPr lang="en-US" altLang="zh-CN" sz="1600" dirty="0"/>
              <a:t>MAC</a:t>
            </a:r>
            <a:r>
              <a:rPr lang="zh-CN" altLang="en-US" sz="1600" dirty="0"/>
              <a:t>，把它拼接在明文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X </a:t>
            </a:r>
            <a:r>
              <a:rPr lang="zh-CN" altLang="en-US" sz="1600" dirty="0"/>
              <a:t>后面，得到扩展的邮件 </a:t>
            </a:r>
            <a:r>
              <a:rPr lang="en-US" altLang="zh-CN" sz="1600" dirty="0"/>
              <a:t>(</a:t>
            </a:r>
            <a:r>
              <a:rPr lang="en-US" altLang="zh-CN" sz="1600" i="1" dirty="0"/>
              <a:t>X</a:t>
            </a:r>
            <a:r>
              <a:rPr lang="en-US" altLang="zh-CN" sz="1600" dirty="0"/>
              <a:t>, MAC)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(2)  </a:t>
            </a:r>
            <a:r>
              <a:rPr lang="zh-CN" altLang="en-US" sz="1600" dirty="0"/>
              <a:t>使用 </a:t>
            </a:r>
            <a:r>
              <a:rPr lang="en-US" altLang="zh-CN" sz="1600" dirty="0"/>
              <a:t>A </a:t>
            </a:r>
            <a:r>
              <a:rPr lang="zh-CN" altLang="en-US" sz="1600" dirty="0"/>
              <a:t>自己生成的一次性密钥对扩展的邮件 </a:t>
            </a:r>
            <a:r>
              <a:rPr lang="en-US" altLang="zh-CN" sz="1600" dirty="0"/>
              <a:t>(</a:t>
            </a:r>
            <a:r>
              <a:rPr lang="en-US" altLang="zh-CN" sz="1600" i="1" dirty="0"/>
              <a:t>X</a:t>
            </a:r>
            <a:r>
              <a:rPr lang="en-US" altLang="zh-CN" sz="1600" dirty="0"/>
              <a:t>, MAC)</a:t>
            </a:r>
            <a:r>
              <a:rPr lang="zh-CN" altLang="en-US" sz="1600" dirty="0"/>
              <a:t>进行加密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(3) </a:t>
            </a:r>
            <a:r>
              <a:rPr lang="zh-CN" altLang="en-US" sz="1600" dirty="0"/>
              <a:t>用 </a:t>
            </a:r>
            <a:r>
              <a:rPr lang="en-US" altLang="zh-CN" sz="1600" dirty="0"/>
              <a:t>B </a:t>
            </a:r>
            <a:r>
              <a:rPr lang="zh-CN" altLang="en-US" sz="1600" dirty="0"/>
              <a:t>的公钥对 </a:t>
            </a:r>
            <a:r>
              <a:rPr lang="en-US" altLang="zh-CN" sz="1600" dirty="0"/>
              <a:t>A </a:t>
            </a:r>
            <a:r>
              <a:rPr lang="zh-CN" altLang="en-US" sz="1600" dirty="0"/>
              <a:t>生成的一次性密钥进行加密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(4) </a:t>
            </a:r>
            <a:r>
              <a:rPr lang="zh-CN" altLang="en-US" sz="1600" dirty="0"/>
              <a:t>把加密的一次性密钥和加密的扩展的邮件发送给 </a:t>
            </a:r>
            <a:r>
              <a:rPr lang="en-US" altLang="zh-CN" sz="1600" dirty="0"/>
              <a:t>B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516166" y="3852234"/>
            <a:ext cx="8381580" cy="2699162"/>
            <a:chOff x="524781" y="3388595"/>
            <a:chExt cx="8381580" cy="2699162"/>
          </a:xfrm>
        </p:grpSpPr>
        <p:sp>
          <p:nvSpPr>
            <p:cNvPr id="160" name="Line 5"/>
            <p:cNvSpPr>
              <a:spLocks noChangeShapeType="1"/>
            </p:cNvSpPr>
            <p:nvPr/>
          </p:nvSpPr>
          <p:spPr bwMode="auto">
            <a:xfrm>
              <a:off x="6186783" y="4651503"/>
              <a:ext cx="4639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1" name="Line 6"/>
            <p:cNvSpPr>
              <a:spLocks noChangeShapeType="1"/>
            </p:cNvSpPr>
            <p:nvPr/>
          </p:nvSpPr>
          <p:spPr bwMode="auto">
            <a:xfrm>
              <a:off x="1382418" y="5195746"/>
              <a:ext cx="4027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2" name="Text Box 7"/>
            <p:cNvSpPr txBox="1">
              <a:spLocks noChangeArrowheads="1"/>
            </p:cNvSpPr>
            <p:nvPr/>
          </p:nvSpPr>
          <p:spPr bwMode="auto">
            <a:xfrm>
              <a:off x="1575041" y="5678020"/>
              <a:ext cx="1124860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 </a:t>
              </a: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的私钥</a:t>
              </a:r>
              <a:endParaRPr kumimoji="1" lang="zh-CN" altLang="en-US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3" name="Rectangle 8"/>
            <p:cNvSpPr>
              <a:spLocks noChangeArrowheads="1"/>
            </p:cNvSpPr>
            <p:nvPr/>
          </p:nvSpPr>
          <p:spPr bwMode="auto">
            <a:xfrm>
              <a:off x="869182" y="3771984"/>
              <a:ext cx="693378" cy="31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164" name="Rectangle 9"/>
            <p:cNvSpPr>
              <a:spLocks noChangeArrowheads="1"/>
            </p:cNvSpPr>
            <p:nvPr/>
          </p:nvSpPr>
          <p:spPr bwMode="auto">
            <a:xfrm>
              <a:off x="869182" y="4404574"/>
              <a:ext cx="693378" cy="31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散列</a:t>
              </a:r>
            </a:p>
          </p:txBody>
        </p:sp>
        <p:sp>
          <p:nvSpPr>
            <p:cNvPr id="165" name="Rectangle 10"/>
            <p:cNvSpPr>
              <a:spLocks noChangeArrowheads="1"/>
            </p:cNvSpPr>
            <p:nvPr/>
          </p:nvSpPr>
          <p:spPr bwMode="auto">
            <a:xfrm>
              <a:off x="990807" y="5035422"/>
              <a:ext cx="457154" cy="31890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 i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</a:p>
          </p:txBody>
        </p:sp>
        <p:sp>
          <p:nvSpPr>
            <p:cNvPr id="166" name="Line 11"/>
            <p:cNvSpPr>
              <a:spLocks noChangeShapeType="1"/>
            </p:cNvSpPr>
            <p:nvPr/>
          </p:nvSpPr>
          <p:spPr bwMode="auto">
            <a:xfrm>
              <a:off x="1210773" y="4089151"/>
              <a:ext cx="0" cy="315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7" name="Line 12"/>
            <p:cNvSpPr>
              <a:spLocks noChangeShapeType="1"/>
            </p:cNvSpPr>
            <p:nvPr/>
          </p:nvSpPr>
          <p:spPr bwMode="auto">
            <a:xfrm>
              <a:off x="1210773" y="4709542"/>
              <a:ext cx="0" cy="315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8" name="Rectangle 13"/>
            <p:cNvSpPr>
              <a:spLocks noChangeArrowheads="1"/>
            </p:cNvSpPr>
            <p:nvPr/>
          </p:nvSpPr>
          <p:spPr bwMode="auto">
            <a:xfrm>
              <a:off x="5262278" y="3771984"/>
              <a:ext cx="693378" cy="31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</a:t>
              </a:r>
            </a:p>
          </p:txBody>
        </p:sp>
        <p:sp>
          <p:nvSpPr>
            <p:cNvPr id="169" name="Rectangle 14"/>
            <p:cNvSpPr>
              <a:spLocks noChangeArrowheads="1"/>
            </p:cNvSpPr>
            <p:nvPr/>
          </p:nvSpPr>
          <p:spPr bwMode="auto">
            <a:xfrm>
              <a:off x="2864344" y="5037164"/>
              <a:ext cx="333093" cy="31890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0" name="Line 15"/>
            <p:cNvSpPr>
              <a:spLocks noChangeShapeType="1"/>
            </p:cNvSpPr>
            <p:nvPr/>
          </p:nvSpPr>
          <p:spPr bwMode="auto">
            <a:xfrm>
              <a:off x="2470070" y="5195746"/>
              <a:ext cx="4027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1" name="Line 16"/>
            <p:cNvSpPr>
              <a:spLocks noChangeShapeType="1"/>
            </p:cNvSpPr>
            <p:nvPr/>
          </p:nvSpPr>
          <p:spPr bwMode="auto">
            <a:xfrm flipV="1">
              <a:off x="2152272" y="5354329"/>
              <a:ext cx="0" cy="318603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2" name="Text Box 17"/>
            <p:cNvSpPr txBox="1">
              <a:spLocks noChangeArrowheads="1"/>
            </p:cNvSpPr>
            <p:nvPr/>
          </p:nvSpPr>
          <p:spPr bwMode="auto">
            <a:xfrm>
              <a:off x="578735" y="5386081"/>
              <a:ext cx="1133644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消息摘要</a:t>
              </a:r>
              <a:endParaRPr kumimoji="1" lang="zh-CN" altLang="en-US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3" name="Text Box 18"/>
            <p:cNvSpPr txBox="1">
              <a:spLocks noChangeArrowheads="1"/>
            </p:cNvSpPr>
            <p:nvPr/>
          </p:nvSpPr>
          <p:spPr bwMode="auto">
            <a:xfrm>
              <a:off x="3205747" y="4404574"/>
              <a:ext cx="1370889" cy="660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消息认证码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endParaRPr kumimoji="1" lang="en-US" altLang="zh-CN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4" name="Text Box 19"/>
            <p:cNvSpPr txBox="1">
              <a:spLocks noChangeArrowheads="1"/>
            </p:cNvSpPr>
            <p:nvPr/>
          </p:nvSpPr>
          <p:spPr bwMode="auto">
            <a:xfrm>
              <a:off x="2810366" y="3703249"/>
              <a:ext cx="439544" cy="490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585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itchFamily="18" charset="2"/>
                </a:rPr>
                <a:t></a:t>
              </a:r>
            </a:p>
          </p:txBody>
        </p:sp>
        <p:sp>
          <p:nvSpPr>
            <p:cNvPr id="175" name="Line 20"/>
            <p:cNvSpPr>
              <a:spLocks noChangeShapeType="1"/>
            </p:cNvSpPr>
            <p:nvPr/>
          </p:nvSpPr>
          <p:spPr bwMode="auto">
            <a:xfrm flipV="1">
              <a:off x="3044486" y="4089149"/>
              <a:ext cx="0" cy="9480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6" name="Line 21"/>
            <p:cNvSpPr>
              <a:spLocks noChangeShapeType="1"/>
            </p:cNvSpPr>
            <p:nvPr/>
          </p:nvSpPr>
          <p:spPr bwMode="auto">
            <a:xfrm>
              <a:off x="1562561" y="3930565"/>
              <a:ext cx="13357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7" name="Rectangle 22"/>
            <p:cNvSpPr>
              <a:spLocks noChangeArrowheads="1"/>
            </p:cNvSpPr>
            <p:nvPr/>
          </p:nvSpPr>
          <p:spPr bwMode="auto">
            <a:xfrm>
              <a:off x="3618903" y="3771982"/>
              <a:ext cx="333093" cy="31890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8" name="Rectangle 23"/>
            <p:cNvSpPr>
              <a:spLocks noChangeArrowheads="1"/>
            </p:cNvSpPr>
            <p:nvPr/>
          </p:nvSpPr>
          <p:spPr bwMode="auto">
            <a:xfrm>
              <a:off x="3951996" y="3771984"/>
              <a:ext cx="693378" cy="31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179" name="Line 24"/>
            <p:cNvSpPr>
              <a:spLocks noChangeShapeType="1"/>
            </p:cNvSpPr>
            <p:nvPr/>
          </p:nvSpPr>
          <p:spPr bwMode="auto">
            <a:xfrm>
              <a:off x="3197437" y="3939279"/>
              <a:ext cx="411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0" name="Line 25"/>
            <p:cNvSpPr>
              <a:spLocks noChangeShapeType="1"/>
            </p:cNvSpPr>
            <p:nvPr/>
          </p:nvSpPr>
          <p:spPr bwMode="auto">
            <a:xfrm flipH="1">
              <a:off x="3027492" y="4958742"/>
              <a:ext cx="538729" cy="237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1" name="Line 26"/>
            <p:cNvSpPr>
              <a:spLocks noChangeShapeType="1"/>
            </p:cNvSpPr>
            <p:nvPr/>
          </p:nvSpPr>
          <p:spPr bwMode="auto">
            <a:xfrm flipH="1" flipV="1">
              <a:off x="3785448" y="3958230"/>
              <a:ext cx="105744" cy="446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2" name="Rectangle 27"/>
            <p:cNvSpPr>
              <a:spLocks noChangeArrowheads="1"/>
            </p:cNvSpPr>
            <p:nvPr/>
          </p:nvSpPr>
          <p:spPr bwMode="auto">
            <a:xfrm>
              <a:off x="4697761" y="4467275"/>
              <a:ext cx="1469494" cy="3999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r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一次性密钥</a:t>
              </a:r>
            </a:p>
          </p:txBody>
        </p:sp>
        <p:sp>
          <p:nvSpPr>
            <p:cNvPr id="183" name="Rectangle 28"/>
            <p:cNvSpPr>
              <a:spLocks noChangeArrowheads="1"/>
            </p:cNvSpPr>
            <p:nvPr/>
          </p:nvSpPr>
          <p:spPr bwMode="auto">
            <a:xfrm>
              <a:off x="1793686" y="5037165"/>
              <a:ext cx="693378" cy="31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</a:t>
              </a:r>
            </a:p>
          </p:txBody>
        </p:sp>
        <p:sp>
          <p:nvSpPr>
            <p:cNvPr id="184" name="Line 30"/>
            <p:cNvSpPr>
              <a:spLocks noChangeShapeType="1"/>
            </p:cNvSpPr>
            <p:nvPr/>
          </p:nvSpPr>
          <p:spPr bwMode="auto">
            <a:xfrm flipV="1">
              <a:off x="5622562" y="4119752"/>
              <a:ext cx="0" cy="3258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5" name="Line 31"/>
            <p:cNvSpPr>
              <a:spLocks noChangeShapeType="1"/>
            </p:cNvSpPr>
            <p:nvPr/>
          </p:nvSpPr>
          <p:spPr bwMode="auto">
            <a:xfrm>
              <a:off x="4645375" y="3939279"/>
              <a:ext cx="6169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6" name="Text Box 32"/>
            <p:cNvSpPr txBox="1">
              <a:spLocks noChangeArrowheads="1"/>
            </p:cNvSpPr>
            <p:nvPr/>
          </p:nvSpPr>
          <p:spPr bwMode="auto">
            <a:xfrm>
              <a:off x="6546452" y="5184986"/>
              <a:ext cx="1082348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的公钥</a:t>
              </a:r>
              <a:endParaRPr kumimoji="1" lang="zh-CN" altLang="en-US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87" name="Picture 3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520312" y="5252635"/>
              <a:ext cx="438692" cy="220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88" name="Line 34"/>
            <p:cNvSpPr>
              <a:spLocks noChangeShapeType="1"/>
            </p:cNvSpPr>
            <p:nvPr/>
          </p:nvSpPr>
          <p:spPr bwMode="auto">
            <a:xfrm flipV="1">
              <a:off x="7009318" y="4811110"/>
              <a:ext cx="0" cy="33226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9" name="Text Box 35"/>
            <p:cNvSpPr txBox="1">
              <a:spLocks noChangeArrowheads="1"/>
            </p:cNvSpPr>
            <p:nvPr/>
          </p:nvSpPr>
          <p:spPr bwMode="auto">
            <a:xfrm>
              <a:off x="6798501" y="3654470"/>
              <a:ext cx="439544" cy="490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585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itchFamily="18" charset="2"/>
                </a:rPr>
                <a:t></a:t>
              </a:r>
            </a:p>
          </p:txBody>
        </p:sp>
        <p:sp>
          <p:nvSpPr>
            <p:cNvPr id="190" name="Line 36"/>
            <p:cNvSpPr>
              <a:spLocks noChangeShapeType="1"/>
            </p:cNvSpPr>
            <p:nvPr/>
          </p:nvSpPr>
          <p:spPr bwMode="auto">
            <a:xfrm>
              <a:off x="5955657" y="3930565"/>
              <a:ext cx="8990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1" name="Line 37"/>
            <p:cNvSpPr>
              <a:spLocks noChangeShapeType="1"/>
            </p:cNvSpPr>
            <p:nvPr/>
          </p:nvSpPr>
          <p:spPr bwMode="auto">
            <a:xfrm>
              <a:off x="7145276" y="3939279"/>
              <a:ext cx="506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2" name="Line 38"/>
            <p:cNvSpPr>
              <a:spLocks noChangeShapeType="1"/>
            </p:cNvSpPr>
            <p:nvPr/>
          </p:nvSpPr>
          <p:spPr bwMode="auto">
            <a:xfrm flipV="1">
              <a:off x="7000821" y="4117503"/>
              <a:ext cx="0" cy="334593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6650733" y="4467275"/>
              <a:ext cx="693378" cy="31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</a:t>
              </a:r>
            </a:p>
          </p:txBody>
        </p:sp>
        <p:grpSp>
          <p:nvGrpSpPr>
            <p:cNvPr id="194" name="Group 40"/>
            <p:cNvGrpSpPr>
              <a:grpSpLocks/>
            </p:cNvGrpSpPr>
            <p:nvPr/>
          </p:nvGrpSpPr>
          <p:grpSpPr bwMode="auto">
            <a:xfrm>
              <a:off x="7660210" y="3815550"/>
              <a:ext cx="452056" cy="228291"/>
              <a:chOff x="2736" y="3648"/>
              <a:chExt cx="432" cy="240"/>
            </a:xfrm>
          </p:grpSpPr>
          <p:grpSp>
            <p:nvGrpSpPr>
              <p:cNvPr id="204" name="Group 41"/>
              <p:cNvGrpSpPr>
                <a:grpSpLocks/>
              </p:cNvGrpSpPr>
              <p:nvPr/>
            </p:nvGrpSpPr>
            <p:grpSpPr bwMode="auto">
              <a:xfrm>
                <a:off x="2736" y="3648"/>
                <a:ext cx="432" cy="240"/>
                <a:chOff x="2592" y="3504"/>
                <a:chExt cx="576" cy="384"/>
              </a:xfrm>
            </p:grpSpPr>
            <p:sp>
              <p:nvSpPr>
                <p:cNvPr id="206" name="Rectangle 42"/>
                <p:cNvSpPr>
                  <a:spLocks noChangeArrowheads="1"/>
                </p:cNvSpPr>
                <p:nvPr/>
              </p:nvSpPr>
              <p:spPr bwMode="auto">
                <a:xfrm>
                  <a:off x="2592" y="3504"/>
                  <a:ext cx="576" cy="38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7" name="Freeform 43"/>
                <p:cNvSpPr>
                  <a:spLocks/>
                </p:cNvSpPr>
                <p:nvPr/>
              </p:nvSpPr>
              <p:spPr bwMode="auto">
                <a:xfrm>
                  <a:off x="2592" y="3504"/>
                  <a:ext cx="576" cy="240"/>
                </a:xfrm>
                <a:custGeom>
                  <a:avLst/>
                  <a:gdLst>
                    <a:gd name="T0" fmla="*/ 0 w 576"/>
                    <a:gd name="T1" fmla="*/ 0 h 240"/>
                    <a:gd name="T2" fmla="*/ 288 w 576"/>
                    <a:gd name="T3" fmla="*/ 240 h 240"/>
                    <a:gd name="T4" fmla="*/ 576 w 576"/>
                    <a:gd name="T5" fmla="*/ 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240">
                      <a:moveTo>
                        <a:pt x="0" y="0"/>
                      </a:moveTo>
                      <a:lnTo>
                        <a:pt x="288" y="240"/>
                      </a:lnTo>
                      <a:lnTo>
                        <a:pt x="576" y="0"/>
                      </a:ln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592" y="3704"/>
                  <a:ext cx="232" cy="1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9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2936" y="3704"/>
                  <a:ext cx="232" cy="1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05" name="Line 46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pic>
          <p:nvPicPr>
            <p:cNvPr id="195" name="Picture 4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5237" y="3615143"/>
              <a:ext cx="231126" cy="259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6" name="Text Box 51"/>
            <p:cNvSpPr txBox="1">
              <a:spLocks noChangeArrowheads="1"/>
            </p:cNvSpPr>
            <p:nvPr/>
          </p:nvSpPr>
          <p:spPr bwMode="auto">
            <a:xfrm>
              <a:off x="524781" y="3704018"/>
              <a:ext cx="327334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97" name="Text Box 52"/>
            <p:cNvSpPr txBox="1">
              <a:spLocks noChangeArrowheads="1"/>
            </p:cNvSpPr>
            <p:nvPr/>
          </p:nvSpPr>
          <p:spPr bwMode="auto">
            <a:xfrm>
              <a:off x="908952" y="3388595"/>
              <a:ext cx="659155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邮件</a:t>
              </a:r>
            </a:p>
          </p:txBody>
        </p:sp>
        <p:sp>
          <p:nvSpPr>
            <p:cNvPr id="198" name="AutoShape 53"/>
            <p:cNvSpPr>
              <a:spLocks noChangeArrowheads="1"/>
            </p:cNvSpPr>
            <p:nvPr/>
          </p:nvSpPr>
          <p:spPr bwMode="auto">
            <a:xfrm>
              <a:off x="8268616" y="3852147"/>
              <a:ext cx="616903" cy="156841"/>
            </a:xfrm>
            <a:prstGeom prst="rightArrow">
              <a:avLst>
                <a:gd name="adj1" fmla="val 50000"/>
                <a:gd name="adj2" fmla="val 100833"/>
              </a:avLst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9" name="Text Box 54"/>
            <p:cNvSpPr txBox="1">
              <a:spLocks noChangeArrowheads="1"/>
            </p:cNvSpPr>
            <p:nvPr/>
          </p:nvSpPr>
          <p:spPr bwMode="auto">
            <a:xfrm>
              <a:off x="8247206" y="3482699"/>
              <a:ext cx="659155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</a:t>
              </a:r>
              <a:endParaRPr kumimoji="1" lang="zh-CN" altLang="en-US" sz="1846" b="1" i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2710870" y="5648536"/>
              <a:ext cx="316526" cy="439221"/>
              <a:chOff x="2936775" y="5445223"/>
              <a:chExt cx="342903" cy="475823"/>
            </a:xfrm>
          </p:grpSpPr>
          <p:sp>
            <p:nvSpPr>
              <p:cNvPr id="202" name="Rectangle 50"/>
              <p:cNvSpPr>
                <a:spLocks noChangeArrowheads="1"/>
              </p:cNvSpPr>
              <p:nvPr/>
            </p:nvSpPr>
            <p:spPr bwMode="auto">
              <a:xfrm>
                <a:off x="2936775" y="5445223"/>
                <a:ext cx="342903" cy="475823"/>
              </a:xfrm>
              <a:prstGeom prst="rect">
                <a:avLst/>
              </a:prstGeom>
              <a:solidFill>
                <a:srgbClr val="FF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203" name="Picture 4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915080" y="5565358"/>
                <a:ext cx="405620" cy="218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01" name="Picture 3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807428" y="4576534"/>
              <a:ext cx="438692" cy="220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sp>
        <p:nvSpPr>
          <p:cNvPr id="56" name="圆角矩形 55"/>
          <p:cNvSpPr/>
          <p:nvPr/>
        </p:nvSpPr>
        <p:spPr>
          <a:xfrm>
            <a:off x="4006724" y="764917"/>
            <a:ext cx="4943909" cy="5987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思考：为什么需要一次性密钥？</a:t>
            </a:r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14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PGP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9513" cy="2830809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接收方 </a:t>
            </a:r>
            <a:r>
              <a:rPr lang="en-US" altLang="zh-CN" sz="2000" dirty="0"/>
              <a:t>B </a:t>
            </a:r>
            <a:r>
              <a:rPr lang="zh-CN" altLang="en-US" sz="2000" dirty="0"/>
              <a:t>的 </a:t>
            </a:r>
            <a:r>
              <a:rPr lang="en-US" altLang="zh-CN" sz="2000" dirty="0"/>
              <a:t>PGP </a:t>
            </a:r>
            <a:r>
              <a:rPr lang="zh-CN" altLang="en-US" sz="2000" dirty="0"/>
              <a:t>处理过程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(1) </a:t>
            </a:r>
            <a:r>
              <a:rPr lang="zh-CN" altLang="en-US" sz="1600" dirty="0"/>
              <a:t>把加密</a:t>
            </a:r>
            <a:r>
              <a:rPr lang="zh-CN" altLang="en-US" sz="1600"/>
              <a:t>的一次性密钥</a:t>
            </a:r>
            <a:r>
              <a:rPr lang="zh-CN" altLang="en-US" sz="1600" dirty="0"/>
              <a:t>和加密的扩展邮件 </a:t>
            </a:r>
            <a:r>
              <a:rPr lang="en-US" altLang="zh-CN" sz="1600" dirty="0"/>
              <a:t>(</a:t>
            </a:r>
            <a:r>
              <a:rPr lang="en-US" altLang="zh-CN" sz="1600" i="1" dirty="0"/>
              <a:t>X</a:t>
            </a:r>
            <a:r>
              <a:rPr lang="en-US" altLang="zh-CN" sz="1600" dirty="0"/>
              <a:t>, MAC)</a:t>
            </a:r>
            <a:r>
              <a:rPr lang="zh-CN" altLang="en-US" sz="1600" dirty="0"/>
              <a:t>分离开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(2) </a:t>
            </a:r>
            <a:r>
              <a:rPr lang="zh-CN" altLang="zh-CN" sz="1600" dirty="0"/>
              <a:t>用</a:t>
            </a:r>
            <a:r>
              <a:rPr lang="en-US" altLang="zh-CN" sz="1600" dirty="0"/>
              <a:t> B </a:t>
            </a:r>
            <a:r>
              <a:rPr lang="zh-CN" altLang="zh-CN" sz="1600" dirty="0"/>
              <a:t>自己的私钥解出</a:t>
            </a:r>
            <a:r>
              <a:rPr lang="en-US" altLang="zh-CN" sz="1600" dirty="0"/>
              <a:t> A </a:t>
            </a:r>
            <a:r>
              <a:rPr lang="zh-CN" altLang="zh-CN" sz="1600" dirty="0"/>
              <a:t>的一次性密钥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(3) </a:t>
            </a:r>
            <a:r>
              <a:rPr lang="zh-CN" altLang="en-US" sz="1600" dirty="0"/>
              <a:t>用解出的一次性密钥对消息进行解密，分离出明文 </a:t>
            </a:r>
            <a:r>
              <a:rPr lang="en-US" altLang="zh-CN" sz="1600" i="1" dirty="0"/>
              <a:t>X</a:t>
            </a:r>
            <a:r>
              <a:rPr lang="en-US" altLang="zh-CN" sz="1600" dirty="0"/>
              <a:t> </a:t>
            </a:r>
            <a:r>
              <a:rPr lang="zh-CN" altLang="en-US" sz="1600" dirty="0"/>
              <a:t>和 </a:t>
            </a:r>
            <a:r>
              <a:rPr lang="en-US" altLang="zh-CN" sz="1600" dirty="0"/>
              <a:t>MAC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(4) </a:t>
            </a:r>
            <a:r>
              <a:rPr lang="zh-CN" altLang="en-US" sz="1600" dirty="0"/>
              <a:t>用 </a:t>
            </a:r>
            <a:r>
              <a:rPr lang="en-US" altLang="zh-CN" sz="1600" dirty="0"/>
              <a:t>A </a:t>
            </a:r>
            <a:r>
              <a:rPr lang="zh-CN" altLang="en-US" sz="1600" dirty="0"/>
              <a:t>的公钥对 </a:t>
            </a:r>
            <a:r>
              <a:rPr lang="en-US" altLang="zh-CN" sz="1600" dirty="0"/>
              <a:t>MAC </a:t>
            </a:r>
            <a:r>
              <a:rPr lang="zh-CN" altLang="en-US" sz="1600" dirty="0"/>
              <a:t>进行解密 </a:t>
            </a:r>
            <a:r>
              <a:rPr lang="en-US" altLang="zh-CN" sz="1600" dirty="0"/>
              <a:t>(</a:t>
            </a:r>
            <a:r>
              <a:rPr lang="zh-CN" altLang="en-US" sz="1600" dirty="0"/>
              <a:t>即验证签名</a:t>
            </a:r>
            <a:r>
              <a:rPr lang="en-US" altLang="zh-CN" sz="1600" dirty="0"/>
              <a:t>)</a:t>
            </a:r>
            <a:r>
              <a:rPr lang="zh-CN" altLang="en-US" sz="1600" dirty="0"/>
              <a:t>，得出消息摘要 </a:t>
            </a:r>
            <a:r>
              <a:rPr lang="en-US" altLang="zh-CN" sz="1600" i="1" dirty="0"/>
              <a:t>H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(5) </a:t>
            </a:r>
            <a:r>
              <a:rPr lang="zh-CN" altLang="en-US" sz="1600" dirty="0"/>
              <a:t>对</a:t>
            </a:r>
            <a:r>
              <a:rPr lang="zh-CN" altLang="zh-CN" sz="1600" dirty="0"/>
              <a:t>明文邮件</a:t>
            </a:r>
            <a:r>
              <a:rPr lang="en-US" altLang="zh-CN" sz="1600" dirty="0"/>
              <a:t> </a:t>
            </a:r>
            <a:r>
              <a:rPr lang="en-US" altLang="zh-CN" sz="1600" i="1" dirty="0"/>
              <a:t>X </a:t>
            </a:r>
            <a:r>
              <a:rPr lang="zh-CN" altLang="zh-CN" sz="1600" dirty="0"/>
              <a:t>进行</a:t>
            </a:r>
            <a:r>
              <a:rPr lang="en-US" altLang="zh-CN" sz="1600" dirty="0"/>
              <a:t> MD5 </a:t>
            </a:r>
            <a:r>
              <a:rPr lang="zh-CN" altLang="zh-CN" sz="1600" dirty="0"/>
              <a:t>运算，得出另一个摘要</a:t>
            </a:r>
            <a:r>
              <a:rPr lang="en-US" altLang="zh-CN" sz="1600" dirty="0"/>
              <a:t> </a:t>
            </a:r>
            <a:r>
              <a:rPr lang="en-US" altLang="zh-CN" sz="1600" i="1" dirty="0"/>
              <a:t>H</a:t>
            </a:r>
            <a:r>
              <a:rPr lang="en-US" altLang="zh-CN" sz="1600" dirty="0"/>
              <a:t>(</a:t>
            </a:r>
            <a:r>
              <a:rPr lang="en-US" altLang="zh-CN" sz="1600" i="1" dirty="0"/>
              <a:t>X</a:t>
            </a:r>
            <a:r>
              <a:rPr lang="en-US" altLang="zh-CN" sz="1600" dirty="0"/>
              <a:t>)</a:t>
            </a:r>
            <a:r>
              <a:rPr lang="zh-CN" altLang="en-US" sz="1600" dirty="0"/>
              <a:t>；比较</a:t>
            </a:r>
            <a:r>
              <a:rPr lang="en-US" altLang="zh-CN" sz="1600" dirty="0"/>
              <a:t> </a:t>
            </a:r>
            <a:r>
              <a:rPr lang="en-US" altLang="zh-CN" sz="1600" i="1" dirty="0"/>
              <a:t>H</a:t>
            </a:r>
            <a:r>
              <a:rPr lang="en-US" altLang="zh-CN" sz="1600" dirty="0"/>
              <a:t>(</a:t>
            </a:r>
            <a:r>
              <a:rPr lang="en-US" altLang="zh-CN" sz="1600" i="1" dirty="0"/>
              <a:t>X</a:t>
            </a:r>
            <a:r>
              <a:rPr lang="en-US" altLang="zh-CN" sz="1600" dirty="0"/>
              <a:t>) </a:t>
            </a:r>
            <a:r>
              <a:rPr lang="zh-CN" altLang="zh-CN" sz="1600" dirty="0"/>
              <a:t>和</a:t>
            </a:r>
            <a:r>
              <a:rPr lang="en-US" altLang="zh-CN" sz="1600" dirty="0"/>
              <a:t> </a:t>
            </a:r>
            <a:r>
              <a:rPr lang="en-US" altLang="zh-CN" sz="1600" i="1" dirty="0"/>
              <a:t>H </a:t>
            </a:r>
            <a:r>
              <a:rPr lang="zh-CN" altLang="zh-CN" sz="1600" dirty="0"/>
              <a:t>，</a:t>
            </a:r>
            <a:r>
              <a:rPr lang="zh-CN" altLang="en-US" sz="1600" dirty="0"/>
              <a:t>若</a:t>
            </a:r>
            <a:r>
              <a:rPr lang="zh-CN" altLang="zh-CN" sz="1600" dirty="0"/>
              <a:t>一样，则对邮件的发送方的</a:t>
            </a:r>
            <a:r>
              <a:rPr lang="zh-CN" altLang="en-US" sz="1600" dirty="0"/>
              <a:t>认证</a:t>
            </a:r>
            <a:r>
              <a:rPr lang="zh-CN" altLang="zh-CN" sz="1600" dirty="0"/>
              <a:t>通过，报文的完整性也得到</a:t>
            </a:r>
            <a:r>
              <a:rPr lang="zh-CN" altLang="en-US" sz="1600" dirty="0"/>
              <a:t>证实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51223" y="4351493"/>
            <a:ext cx="8441553" cy="2535007"/>
            <a:chOff x="384458" y="3623837"/>
            <a:chExt cx="8509594" cy="2742684"/>
          </a:xfrm>
        </p:grpSpPr>
        <p:sp>
          <p:nvSpPr>
            <p:cNvPr id="58" name="Line 114"/>
            <p:cNvSpPr>
              <a:spLocks noChangeShapeType="1"/>
            </p:cNvSpPr>
            <p:nvPr/>
          </p:nvSpPr>
          <p:spPr bwMode="auto">
            <a:xfrm flipH="1">
              <a:off x="7651074" y="5782570"/>
              <a:ext cx="3996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Line 66"/>
            <p:cNvSpPr>
              <a:spLocks noChangeShapeType="1"/>
            </p:cNvSpPr>
            <p:nvPr/>
          </p:nvSpPr>
          <p:spPr bwMode="auto">
            <a:xfrm>
              <a:off x="6706714" y="5791233"/>
              <a:ext cx="427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Text Box 18"/>
            <p:cNvSpPr txBox="1">
              <a:spLocks noChangeArrowheads="1"/>
            </p:cNvSpPr>
            <p:nvPr/>
          </p:nvSpPr>
          <p:spPr bwMode="auto">
            <a:xfrm>
              <a:off x="4618207" y="4989015"/>
              <a:ext cx="1216703" cy="376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 </a:t>
              </a: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的公钥</a:t>
              </a:r>
              <a:endParaRPr lang="zh-CN" altLang="en-US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Rectangle 52"/>
            <p:cNvSpPr>
              <a:spLocks noChangeArrowheads="1"/>
            </p:cNvSpPr>
            <p:nvPr/>
          </p:nvSpPr>
          <p:spPr bwMode="auto">
            <a:xfrm>
              <a:off x="7563102" y="5002105"/>
              <a:ext cx="1330950" cy="3544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MD5 </a:t>
              </a: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运算</a:t>
              </a:r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>
              <a:off x="6538710" y="5328615"/>
              <a:ext cx="0" cy="3136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 rot="5400000" flipV="1">
              <a:off x="6006403" y="5039864"/>
              <a:ext cx="0" cy="2829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6956068" y="3836802"/>
              <a:ext cx="346619" cy="31707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7302686" y="3836802"/>
              <a:ext cx="721533" cy="315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46" b="1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3864794" y="4438033"/>
              <a:ext cx="1504833" cy="3292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r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一次性密钥</a:t>
              </a:r>
            </a:p>
          </p:txBody>
        </p:sp>
        <p:sp>
          <p:nvSpPr>
            <p:cNvPr id="67" name="Line 72"/>
            <p:cNvSpPr>
              <a:spLocks noChangeShapeType="1"/>
            </p:cNvSpPr>
            <p:nvPr/>
          </p:nvSpPr>
          <p:spPr bwMode="auto">
            <a:xfrm flipH="1" flipV="1">
              <a:off x="4515588" y="4167738"/>
              <a:ext cx="1769" cy="26682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Text Box 76"/>
            <p:cNvSpPr txBox="1">
              <a:spLocks noChangeArrowheads="1"/>
            </p:cNvSpPr>
            <p:nvPr/>
          </p:nvSpPr>
          <p:spPr bwMode="auto">
            <a:xfrm>
              <a:off x="3375559" y="5651956"/>
              <a:ext cx="1082348" cy="376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的私钥</a:t>
              </a:r>
              <a:endParaRPr lang="zh-CN" altLang="en-US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Line 81"/>
            <p:cNvSpPr>
              <a:spLocks noChangeShapeType="1"/>
            </p:cNvSpPr>
            <p:nvPr/>
          </p:nvSpPr>
          <p:spPr bwMode="auto">
            <a:xfrm flipV="1">
              <a:off x="1645373" y="4619960"/>
              <a:ext cx="845325" cy="1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70" name="Group 85"/>
            <p:cNvGrpSpPr>
              <a:grpSpLocks/>
            </p:cNvGrpSpPr>
            <p:nvPr/>
          </p:nvGrpSpPr>
          <p:grpSpPr bwMode="auto">
            <a:xfrm>
              <a:off x="1171424" y="4507339"/>
              <a:ext cx="470411" cy="226977"/>
              <a:chOff x="2736" y="3648"/>
              <a:chExt cx="432" cy="240"/>
            </a:xfrm>
          </p:grpSpPr>
          <p:grpSp>
            <p:nvGrpSpPr>
              <p:cNvPr id="100" name="Group 86"/>
              <p:cNvGrpSpPr>
                <a:grpSpLocks/>
              </p:cNvGrpSpPr>
              <p:nvPr/>
            </p:nvGrpSpPr>
            <p:grpSpPr bwMode="auto">
              <a:xfrm>
                <a:off x="2736" y="3648"/>
                <a:ext cx="432" cy="240"/>
                <a:chOff x="2592" y="3504"/>
                <a:chExt cx="576" cy="384"/>
              </a:xfrm>
            </p:grpSpPr>
            <p:sp>
              <p:nvSpPr>
                <p:cNvPr id="102" name="Rectangle 87"/>
                <p:cNvSpPr>
                  <a:spLocks noChangeArrowheads="1"/>
                </p:cNvSpPr>
                <p:nvPr/>
              </p:nvSpPr>
              <p:spPr bwMode="auto">
                <a:xfrm>
                  <a:off x="2592" y="3504"/>
                  <a:ext cx="576" cy="38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3" name="Freeform 88"/>
                <p:cNvSpPr>
                  <a:spLocks/>
                </p:cNvSpPr>
                <p:nvPr/>
              </p:nvSpPr>
              <p:spPr bwMode="auto">
                <a:xfrm>
                  <a:off x="2592" y="3504"/>
                  <a:ext cx="576" cy="240"/>
                </a:xfrm>
                <a:custGeom>
                  <a:avLst/>
                  <a:gdLst>
                    <a:gd name="T0" fmla="*/ 0 w 576"/>
                    <a:gd name="T1" fmla="*/ 0 h 240"/>
                    <a:gd name="T2" fmla="*/ 288 w 576"/>
                    <a:gd name="T3" fmla="*/ 240 h 240"/>
                    <a:gd name="T4" fmla="*/ 576 w 576"/>
                    <a:gd name="T5" fmla="*/ 0 h 240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240"/>
                    <a:gd name="T11" fmla="*/ 576 w 576"/>
                    <a:gd name="T12" fmla="*/ 240 h 2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240">
                      <a:moveTo>
                        <a:pt x="0" y="0"/>
                      </a:moveTo>
                      <a:lnTo>
                        <a:pt x="288" y="240"/>
                      </a:lnTo>
                      <a:lnTo>
                        <a:pt x="576" y="0"/>
                      </a:ln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4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592" y="3704"/>
                  <a:ext cx="232" cy="1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5" name="Line 90"/>
                <p:cNvSpPr>
                  <a:spLocks noChangeShapeType="1"/>
                </p:cNvSpPr>
                <p:nvPr/>
              </p:nvSpPr>
              <p:spPr bwMode="auto">
                <a:xfrm flipH="1" flipV="1">
                  <a:off x="2936" y="3704"/>
                  <a:ext cx="232" cy="1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01" name="Line 91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pic>
          <p:nvPicPr>
            <p:cNvPr id="71" name="Picture 9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001" y="4308084"/>
              <a:ext cx="240511" cy="258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Rectangle 97"/>
            <p:cNvSpPr>
              <a:spLocks noChangeArrowheads="1"/>
            </p:cNvSpPr>
            <p:nvPr/>
          </p:nvSpPr>
          <p:spPr bwMode="auto">
            <a:xfrm>
              <a:off x="1645373" y="3623837"/>
              <a:ext cx="1443066" cy="6842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加密的</a:t>
              </a:r>
              <a:endParaRPr lang="en-US" altLang="zh-CN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扩展的邮件</a:t>
              </a:r>
            </a:p>
          </p:txBody>
        </p:sp>
        <p:sp>
          <p:nvSpPr>
            <p:cNvPr id="73" name="Line 99"/>
            <p:cNvSpPr>
              <a:spLocks noChangeShapeType="1"/>
            </p:cNvSpPr>
            <p:nvPr/>
          </p:nvSpPr>
          <p:spPr bwMode="auto">
            <a:xfrm>
              <a:off x="2483624" y="4308083"/>
              <a:ext cx="0" cy="706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Rectangle 101"/>
            <p:cNvSpPr>
              <a:spLocks noChangeArrowheads="1"/>
            </p:cNvSpPr>
            <p:nvPr/>
          </p:nvSpPr>
          <p:spPr bwMode="auto">
            <a:xfrm>
              <a:off x="4149518" y="3835070"/>
              <a:ext cx="721533" cy="315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解密</a:t>
              </a:r>
            </a:p>
          </p:txBody>
        </p:sp>
        <p:sp>
          <p:nvSpPr>
            <p:cNvPr id="75" name="Line 102"/>
            <p:cNvSpPr>
              <a:spLocks noChangeShapeType="1"/>
            </p:cNvSpPr>
            <p:nvPr/>
          </p:nvSpPr>
          <p:spPr bwMode="auto">
            <a:xfrm>
              <a:off x="3088439" y="3992741"/>
              <a:ext cx="10433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6" name="Freeform 103"/>
            <p:cNvSpPr>
              <a:spLocks/>
            </p:cNvSpPr>
            <p:nvPr/>
          </p:nvSpPr>
          <p:spPr bwMode="auto">
            <a:xfrm flipV="1">
              <a:off x="4186654" y="4767236"/>
              <a:ext cx="321860" cy="403709"/>
            </a:xfrm>
            <a:custGeom>
              <a:avLst/>
              <a:gdLst>
                <a:gd name="T0" fmla="*/ 0 w 182"/>
                <a:gd name="T1" fmla="*/ 0 h 272"/>
                <a:gd name="T2" fmla="*/ 2147483647 w 182"/>
                <a:gd name="T3" fmla="*/ 0 h 272"/>
                <a:gd name="T4" fmla="*/ 2147483647 w 182"/>
                <a:gd name="T5" fmla="*/ 2147483647 h 272"/>
                <a:gd name="T6" fmla="*/ 0 60000 65536"/>
                <a:gd name="T7" fmla="*/ 0 60000 65536"/>
                <a:gd name="T8" fmla="*/ 0 60000 65536"/>
                <a:gd name="T9" fmla="*/ 0 w 182"/>
                <a:gd name="T10" fmla="*/ 0 h 272"/>
                <a:gd name="T11" fmla="*/ 182 w 182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272">
                  <a:moveTo>
                    <a:pt x="0" y="0"/>
                  </a:moveTo>
                  <a:lnTo>
                    <a:pt x="182" y="0"/>
                  </a:lnTo>
                  <a:lnTo>
                    <a:pt x="182" y="272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Line 104"/>
            <p:cNvSpPr>
              <a:spLocks noChangeShapeType="1"/>
            </p:cNvSpPr>
            <p:nvPr/>
          </p:nvSpPr>
          <p:spPr bwMode="auto">
            <a:xfrm>
              <a:off x="4862207" y="3994472"/>
              <a:ext cx="2076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Rectangle 96"/>
            <p:cNvSpPr>
              <a:spLocks noChangeArrowheads="1"/>
            </p:cNvSpPr>
            <p:nvPr/>
          </p:nvSpPr>
          <p:spPr bwMode="auto">
            <a:xfrm>
              <a:off x="1645373" y="4987284"/>
              <a:ext cx="1443066" cy="343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加密的密钥</a:t>
              </a:r>
            </a:p>
          </p:txBody>
        </p:sp>
        <p:sp>
          <p:nvSpPr>
            <p:cNvPr id="79" name="Line 105"/>
            <p:cNvSpPr>
              <a:spLocks noChangeShapeType="1"/>
            </p:cNvSpPr>
            <p:nvPr/>
          </p:nvSpPr>
          <p:spPr bwMode="auto">
            <a:xfrm flipV="1">
              <a:off x="3935532" y="5328615"/>
              <a:ext cx="0" cy="292819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3088439" y="5181340"/>
              <a:ext cx="4810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Rectangle 73"/>
            <p:cNvSpPr>
              <a:spLocks noChangeArrowheads="1"/>
            </p:cNvSpPr>
            <p:nvPr/>
          </p:nvSpPr>
          <p:spPr bwMode="auto">
            <a:xfrm>
              <a:off x="3569462" y="5015007"/>
              <a:ext cx="721533" cy="315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解密</a:t>
              </a:r>
            </a:p>
          </p:txBody>
        </p:sp>
        <p:sp>
          <p:nvSpPr>
            <p:cNvPr id="82" name="Rectangle 106"/>
            <p:cNvSpPr>
              <a:spLocks noChangeArrowheads="1"/>
            </p:cNvSpPr>
            <p:nvPr/>
          </p:nvSpPr>
          <p:spPr bwMode="auto">
            <a:xfrm>
              <a:off x="6172639" y="5015007"/>
              <a:ext cx="721533" cy="315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解密</a:t>
              </a:r>
            </a:p>
          </p:txBody>
        </p:sp>
        <p:sp>
          <p:nvSpPr>
            <p:cNvPr id="83" name="Freeform 107"/>
            <p:cNvSpPr>
              <a:spLocks/>
            </p:cNvSpPr>
            <p:nvPr/>
          </p:nvSpPr>
          <p:spPr bwMode="auto">
            <a:xfrm>
              <a:off x="6538710" y="4150412"/>
              <a:ext cx="560603" cy="864594"/>
            </a:xfrm>
            <a:custGeom>
              <a:avLst/>
              <a:gdLst>
                <a:gd name="T0" fmla="*/ 2147483647 w 363"/>
                <a:gd name="T1" fmla="*/ 0 h 363"/>
                <a:gd name="T2" fmla="*/ 2147483647 w 363"/>
                <a:gd name="T3" fmla="*/ 2147483647 h 363"/>
                <a:gd name="T4" fmla="*/ 0 w 363"/>
                <a:gd name="T5" fmla="*/ 2147483647 h 363"/>
                <a:gd name="T6" fmla="*/ 0 w 363"/>
                <a:gd name="T7" fmla="*/ 2147483647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363"/>
                <a:gd name="T14" fmla="*/ 363 w 363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363">
                  <a:moveTo>
                    <a:pt x="363" y="0"/>
                  </a:moveTo>
                  <a:lnTo>
                    <a:pt x="363" y="136"/>
                  </a:lnTo>
                  <a:lnTo>
                    <a:pt x="0" y="136"/>
                  </a:lnTo>
                  <a:lnTo>
                    <a:pt x="0" y="363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Freeform 108"/>
            <p:cNvSpPr>
              <a:spLocks/>
            </p:cNvSpPr>
            <p:nvPr/>
          </p:nvSpPr>
          <p:spPr bwMode="auto">
            <a:xfrm flipH="1">
              <a:off x="7705896" y="4150412"/>
              <a:ext cx="516391" cy="864594"/>
            </a:xfrm>
            <a:custGeom>
              <a:avLst/>
              <a:gdLst>
                <a:gd name="T0" fmla="*/ 2147483647 w 363"/>
                <a:gd name="T1" fmla="*/ 0 h 363"/>
                <a:gd name="T2" fmla="*/ 2147483647 w 363"/>
                <a:gd name="T3" fmla="*/ 2147483647 h 363"/>
                <a:gd name="T4" fmla="*/ 0 w 363"/>
                <a:gd name="T5" fmla="*/ 2147483647 h 363"/>
                <a:gd name="T6" fmla="*/ 0 w 363"/>
                <a:gd name="T7" fmla="*/ 2147483647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363"/>
                <a:gd name="T14" fmla="*/ 363 w 363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363">
                  <a:moveTo>
                    <a:pt x="363" y="0"/>
                  </a:moveTo>
                  <a:lnTo>
                    <a:pt x="363" y="136"/>
                  </a:lnTo>
                  <a:lnTo>
                    <a:pt x="0" y="136"/>
                  </a:lnTo>
                  <a:lnTo>
                    <a:pt x="0" y="363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auto">
            <a:xfrm>
              <a:off x="6314116" y="5630097"/>
              <a:ext cx="465105" cy="3170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46" b="1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</a:p>
          </p:txBody>
        </p:sp>
        <p:sp>
          <p:nvSpPr>
            <p:cNvPr id="86" name="Text Box 110"/>
            <p:cNvSpPr txBox="1">
              <a:spLocks noChangeArrowheads="1"/>
            </p:cNvSpPr>
            <p:nvPr/>
          </p:nvSpPr>
          <p:spPr bwMode="auto">
            <a:xfrm>
              <a:off x="6011708" y="5959301"/>
              <a:ext cx="1142781" cy="40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消息摘要</a:t>
              </a:r>
              <a:endParaRPr lang="zh-CN" altLang="en-US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Line 111"/>
            <p:cNvSpPr>
              <a:spLocks noChangeShapeType="1"/>
            </p:cNvSpPr>
            <p:nvPr/>
          </p:nvSpPr>
          <p:spPr bwMode="auto">
            <a:xfrm>
              <a:off x="8225824" y="5375333"/>
              <a:ext cx="0" cy="3136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auto">
            <a:xfrm>
              <a:off x="8017146" y="5664847"/>
              <a:ext cx="609459" cy="2823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46" b="1" i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H(X)</a:t>
              </a:r>
            </a:p>
          </p:txBody>
        </p:sp>
        <p:sp>
          <p:nvSpPr>
            <p:cNvPr id="89" name="Text Box 113"/>
            <p:cNvSpPr txBox="1">
              <a:spLocks noChangeArrowheads="1"/>
            </p:cNvSpPr>
            <p:nvPr/>
          </p:nvSpPr>
          <p:spPr bwMode="auto">
            <a:xfrm>
              <a:off x="7697054" y="5959301"/>
              <a:ext cx="1142781" cy="40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消息摘要</a:t>
              </a:r>
              <a:endParaRPr lang="zh-CN" altLang="en-US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Text Box 115"/>
            <p:cNvSpPr txBox="1">
              <a:spLocks noChangeArrowheads="1"/>
            </p:cNvSpPr>
            <p:nvPr/>
          </p:nvSpPr>
          <p:spPr bwMode="auto">
            <a:xfrm>
              <a:off x="7062176" y="5631830"/>
              <a:ext cx="659155" cy="376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比较</a:t>
              </a:r>
              <a:endParaRPr lang="zh-CN" altLang="en-US" sz="1846" b="1" i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AutoShape 116"/>
            <p:cNvSpPr>
              <a:spLocks noChangeArrowheads="1"/>
            </p:cNvSpPr>
            <p:nvPr/>
          </p:nvSpPr>
          <p:spPr bwMode="auto">
            <a:xfrm>
              <a:off x="497640" y="4538526"/>
              <a:ext cx="641953" cy="155939"/>
            </a:xfrm>
            <a:prstGeom prst="rightArrow">
              <a:avLst>
                <a:gd name="adj1" fmla="val 50000"/>
                <a:gd name="adj2" fmla="val 100833"/>
              </a:avLst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117"/>
            <p:cNvSpPr txBox="1">
              <a:spLocks noChangeArrowheads="1"/>
            </p:cNvSpPr>
            <p:nvPr/>
          </p:nvSpPr>
          <p:spPr bwMode="auto">
            <a:xfrm>
              <a:off x="384458" y="4148680"/>
              <a:ext cx="659155" cy="376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</a:t>
              </a:r>
              <a:endParaRPr lang="zh-CN" altLang="en-US" sz="1846" b="1" i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Text Box 124"/>
            <p:cNvSpPr txBox="1">
              <a:spLocks noChangeArrowheads="1"/>
            </p:cNvSpPr>
            <p:nvPr/>
          </p:nvSpPr>
          <p:spPr bwMode="auto">
            <a:xfrm>
              <a:off x="5622835" y="4123418"/>
              <a:ext cx="656398" cy="376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endParaRPr lang="en-US" altLang="zh-CN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Line 125"/>
            <p:cNvSpPr>
              <a:spLocks noChangeShapeType="1"/>
            </p:cNvSpPr>
            <p:nvPr/>
          </p:nvSpPr>
          <p:spPr bwMode="auto">
            <a:xfrm flipV="1">
              <a:off x="6314116" y="3966750"/>
              <a:ext cx="820566" cy="334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4454881" y="5582067"/>
              <a:ext cx="316526" cy="439221"/>
              <a:chOff x="2936775" y="5445223"/>
              <a:chExt cx="342903" cy="475823"/>
            </a:xfrm>
          </p:grpSpPr>
          <p:sp>
            <p:nvSpPr>
              <p:cNvPr id="98" name="Rectangle 50"/>
              <p:cNvSpPr>
                <a:spLocks noChangeArrowheads="1"/>
              </p:cNvSpPr>
              <p:nvPr/>
            </p:nvSpPr>
            <p:spPr bwMode="auto">
              <a:xfrm>
                <a:off x="2936775" y="5445223"/>
                <a:ext cx="342903" cy="475823"/>
              </a:xfrm>
              <a:prstGeom prst="rect">
                <a:avLst/>
              </a:prstGeom>
              <a:solidFill>
                <a:srgbClr val="FF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99" name="Picture 49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915080" y="5565358"/>
                <a:ext cx="405620" cy="218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6" name="Picture 3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008663" y="4506410"/>
              <a:ext cx="438692" cy="220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3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570862" y="5028914"/>
              <a:ext cx="438692" cy="220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5336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21136"/>
          </a:xfrm>
        </p:spPr>
        <p:txBody>
          <a:bodyPr/>
          <a:lstStyle/>
          <a:p>
            <a:r>
              <a:rPr lang="en-US" altLang="zh-CN"/>
              <a:t>7.1  </a:t>
            </a:r>
            <a:r>
              <a:rPr lang="zh-CN" altLang="en-US" dirty="0"/>
              <a:t>网络安全问题概述</a:t>
            </a:r>
          </a:p>
          <a:p>
            <a:r>
              <a:rPr lang="en-US" altLang="zh-CN"/>
              <a:t>7.2  </a:t>
            </a:r>
            <a:r>
              <a:rPr lang="zh-CN" altLang="en-US" dirty="0"/>
              <a:t>加密体制</a:t>
            </a:r>
          </a:p>
          <a:p>
            <a:r>
              <a:rPr lang="en-US" altLang="zh-CN"/>
              <a:t>7.3  </a:t>
            </a:r>
            <a:r>
              <a:rPr lang="zh-CN" altLang="en-US" dirty="0"/>
              <a:t>数字签名</a:t>
            </a:r>
          </a:p>
          <a:p>
            <a:r>
              <a:rPr lang="en-US" altLang="zh-CN"/>
              <a:t>7.4  </a:t>
            </a:r>
            <a:r>
              <a:rPr lang="zh-CN" altLang="en-US" dirty="0"/>
              <a:t>认证</a:t>
            </a:r>
          </a:p>
          <a:p>
            <a:r>
              <a:rPr lang="en-US" altLang="zh-CN"/>
              <a:t>7.5  </a:t>
            </a:r>
            <a:r>
              <a:rPr lang="zh-CN" altLang="en-US" dirty="0"/>
              <a:t>密钥分配</a:t>
            </a:r>
          </a:p>
          <a:p>
            <a:r>
              <a:rPr lang="en-US" altLang="zh-CN"/>
              <a:t>7.6  </a:t>
            </a:r>
            <a:r>
              <a:rPr lang="zh-CN" altLang="en-US" dirty="0"/>
              <a:t>互联网使用的安全协议</a:t>
            </a:r>
          </a:p>
          <a:p>
            <a:r>
              <a:rPr lang="en-US" altLang="zh-CN"/>
              <a:t>7.7  </a:t>
            </a:r>
            <a:r>
              <a:rPr lang="zh-CN" altLang="en-US"/>
              <a:t>系统安全与安全防护思路的变化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4436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防火墙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防火墙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由软件、硬件构成的系统，是一种特殊编程的路由器，用来在两个网络之间实施访问控制策略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访问控制策略是由使用防火墙的单位自行制订的，为的是可以最适合本单位的需要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防火墙内的网络称为“可信的网络”</a:t>
            </a:r>
            <a:r>
              <a:rPr lang="en-US" altLang="zh-CN" sz="1600" dirty="0"/>
              <a:t>(trusted network)</a:t>
            </a:r>
            <a:r>
              <a:rPr lang="zh-CN" altLang="en-US" sz="1600" dirty="0"/>
              <a:t>，而将外部的网络称为“不可信的网络”</a:t>
            </a:r>
            <a:r>
              <a:rPr lang="en-US" altLang="zh-CN" sz="1600" dirty="0"/>
              <a:t>(untrusted network)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防火墙可用来解决内联网和外联网的安全问题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031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防火墙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98913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防火墙在互联网中的位置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3998" y="2261087"/>
            <a:ext cx="8443913" cy="2658208"/>
            <a:chOff x="450927" y="1900764"/>
            <a:chExt cx="8443913" cy="2658208"/>
          </a:xfrm>
        </p:grpSpPr>
        <p:sp>
          <p:nvSpPr>
            <p:cNvPr id="8" name="AutoShape 34"/>
            <p:cNvSpPr>
              <a:spLocks noChangeArrowheads="1"/>
            </p:cNvSpPr>
            <p:nvPr/>
          </p:nvSpPr>
          <p:spPr bwMode="auto">
            <a:xfrm>
              <a:off x="2813127" y="2338913"/>
              <a:ext cx="3962400" cy="2039815"/>
            </a:xfrm>
            <a:prstGeom prst="cube">
              <a:avLst>
                <a:gd name="adj" fmla="val 11935"/>
              </a:avLst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6013527" y="3534666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0" name="Picture 36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927" y="3042297"/>
              <a:ext cx="1752600" cy="1055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3194127" y="4027036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 rot="16200000">
              <a:off x="3282050" y="3886359"/>
              <a:ext cx="2813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rot="16200000">
              <a:off x="4196450" y="3886359"/>
              <a:ext cx="2813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4641927" y="3605005"/>
              <a:ext cx="1295400" cy="422031"/>
              <a:chOff x="1440" y="1872"/>
              <a:chExt cx="816" cy="192"/>
            </a:xfrm>
          </p:grpSpPr>
          <p:sp>
            <p:nvSpPr>
              <p:cNvPr id="37" name="Line 41"/>
              <p:cNvSpPr>
                <a:spLocks noChangeShapeType="1"/>
              </p:cNvSpPr>
              <p:nvPr/>
            </p:nvSpPr>
            <p:spPr bwMode="auto">
              <a:xfrm>
                <a:off x="1440" y="2064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46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" name="Line 42"/>
              <p:cNvSpPr>
                <a:spLocks noChangeShapeType="1"/>
              </p:cNvSpPr>
              <p:nvPr/>
            </p:nvSpPr>
            <p:spPr bwMode="auto">
              <a:xfrm rot="-5400000">
                <a:off x="1440" y="19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46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9" name="Line 43"/>
              <p:cNvSpPr>
                <a:spLocks noChangeShapeType="1"/>
              </p:cNvSpPr>
              <p:nvPr/>
            </p:nvSpPr>
            <p:spPr bwMode="auto">
              <a:xfrm rot="-5400000">
                <a:off x="2064" y="19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46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5" name="Line 44"/>
            <p:cNvSpPr>
              <a:spLocks noChangeShapeType="1"/>
            </p:cNvSpPr>
            <p:nvPr/>
          </p:nvSpPr>
          <p:spPr bwMode="auto">
            <a:xfrm>
              <a:off x="2508327" y="3605005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Text Box 45"/>
            <p:cNvSpPr txBox="1">
              <a:spLocks noChangeArrowheads="1"/>
            </p:cNvSpPr>
            <p:nvPr/>
          </p:nvSpPr>
          <p:spPr bwMode="auto">
            <a:xfrm>
              <a:off x="7385127" y="3362532"/>
              <a:ext cx="896399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内联网</a:t>
              </a:r>
            </a:p>
          </p:txBody>
        </p:sp>
        <p:sp>
          <p:nvSpPr>
            <p:cNvPr id="17" name="Oval 46"/>
            <p:cNvSpPr>
              <a:spLocks noChangeArrowheads="1"/>
            </p:cNvSpPr>
            <p:nvPr/>
          </p:nvSpPr>
          <p:spPr bwMode="auto">
            <a:xfrm>
              <a:off x="6851727" y="2549928"/>
              <a:ext cx="1905000" cy="175846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Text Box 47"/>
            <p:cNvSpPr txBox="1">
              <a:spLocks noChangeArrowheads="1"/>
            </p:cNvSpPr>
            <p:nvPr/>
          </p:nvSpPr>
          <p:spPr bwMode="auto">
            <a:xfrm>
              <a:off x="7189865" y="2749221"/>
              <a:ext cx="1250663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可信的网络</a:t>
              </a: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866852" y="2561652"/>
              <a:ext cx="1463862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不可信的网络</a:t>
              </a: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auto">
            <a:xfrm>
              <a:off x="2981402" y="2690607"/>
              <a:ext cx="1037463" cy="603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分组过滤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</a:t>
              </a: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5321377" y="2690607"/>
              <a:ext cx="1037463" cy="603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分组过滤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</a:t>
              </a:r>
            </a:p>
          </p:txBody>
        </p:sp>
        <p:sp>
          <p:nvSpPr>
            <p:cNvPr id="22" name="Text Box 51"/>
            <p:cNvSpPr txBox="1">
              <a:spLocks noChangeArrowheads="1"/>
            </p:cNvSpPr>
            <p:nvPr/>
          </p:nvSpPr>
          <p:spPr bwMode="auto">
            <a:xfrm>
              <a:off x="4108527" y="2831283"/>
              <a:ext cx="1037463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应用网关</a:t>
              </a:r>
            </a:p>
          </p:txBody>
        </p:sp>
        <p:sp>
          <p:nvSpPr>
            <p:cNvPr id="23" name="Text Box 52"/>
            <p:cNvSpPr txBox="1">
              <a:spLocks noChangeArrowheads="1"/>
            </p:cNvSpPr>
            <p:nvPr/>
          </p:nvSpPr>
          <p:spPr bwMode="auto">
            <a:xfrm>
              <a:off x="3109684" y="4027036"/>
              <a:ext cx="1037463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 dirty="0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外局域网</a:t>
              </a:r>
            </a:p>
          </p:txBody>
        </p:sp>
        <p:sp>
          <p:nvSpPr>
            <p:cNvPr id="24" name="Text Box 53"/>
            <p:cNvSpPr txBox="1">
              <a:spLocks noChangeArrowheads="1"/>
            </p:cNvSpPr>
            <p:nvPr/>
          </p:nvSpPr>
          <p:spPr bwMode="auto">
            <a:xfrm>
              <a:off x="4787977" y="4027036"/>
              <a:ext cx="1037463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内局域网</a:t>
              </a:r>
            </a:p>
          </p:txBody>
        </p:sp>
        <p:sp>
          <p:nvSpPr>
            <p:cNvPr id="25" name="Text Box 54"/>
            <p:cNvSpPr txBox="1">
              <a:spLocks noChangeArrowheads="1"/>
            </p:cNvSpPr>
            <p:nvPr/>
          </p:nvSpPr>
          <p:spPr bwMode="auto">
            <a:xfrm>
              <a:off x="4372593" y="1987220"/>
              <a:ext cx="1040670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15" b="1" dirty="0">
                  <a:solidFill>
                    <a:srgbClr val="C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防火墙</a:t>
              </a:r>
            </a:p>
          </p:txBody>
        </p:sp>
        <p:pic>
          <p:nvPicPr>
            <p:cNvPr id="26" name="Picture 55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827" y="3429159"/>
              <a:ext cx="685800" cy="351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7" name="Picture 56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027" y="3382267"/>
              <a:ext cx="685800" cy="351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28" name="Group 57"/>
            <p:cNvGrpSpPr>
              <a:grpSpLocks/>
            </p:cNvGrpSpPr>
            <p:nvPr/>
          </p:nvGrpSpPr>
          <p:grpSpPr bwMode="auto">
            <a:xfrm>
              <a:off x="4260927" y="3182974"/>
              <a:ext cx="609600" cy="562708"/>
              <a:chOff x="2256" y="1488"/>
              <a:chExt cx="384" cy="384"/>
            </a:xfrm>
          </p:grpSpPr>
          <p:sp>
            <p:nvSpPr>
              <p:cNvPr id="35" name="AutoShape 58"/>
              <p:cNvSpPr>
                <a:spLocks noChangeArrowheads="1"/>
              </p:cNvSpPr>
              <p:nvPr/>
            </p:nvSpPr>
            <p:spPr bwMode="auto">
              <a:xfrm>
                <a:off x="2256" y="1488"/>
                <a:ext cx="384" cy="384"/>
              </a:xfrm>
              <a:prstGeom prst="cube">
                <a:avLst>
                  <a:gd name="adj" fmla="val 12963"/>
                </a:avLst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46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" name="Text Box 59"/>
              <p:cNvSpPr txBox="1">
                <a:spLocks noChangeArrowheads="1"/>
              </p:cNvSpPr>
              <p:nvPr/>
            </p:nvSpPr>
            <p:spPr bwMode="auto">
              <a:xfrm>
                <a:off x="2315" y="1606"/>
                <a:ext cx="202" cy="23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62" b="1">
                    <a:solidFill>
                      <a:srgbClr val="00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G</a:t>
                </a:r>
              </a:p>
            </p:txBody>
          </p:sp>
        </p:grpSp>
        <p:graphicFrame>
          <p:nvGraphicFramePr>
            <p:cNvPr id="29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166450"/>
                </p:ext>
              </p:extLst>
            </p:nvPr>
          </p:nvGraphicFramePr>
          <p:xfrm>
            <a:off x="450927" y="2901620"/>
            <a:ext cx="2209800" cy="1266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6" name="VISIO" r:id="rId7" imgW="1687068" imgH="964692" progId="Visio.Drawing.11">
                    <p:embed/>
                  </p:oleObj>
                </mc:Choice>
                <mc:Fallback>
                  <p:oleObj name="VISIO" r:id="rId7" imgW="1687068" imgH="964692" progId="Visio.Drawing.11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27" y="2901620"/>
                          <a:ext cx="2209800" cy="1266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1115617" y="3350029"/>
              <a:ext cx="896399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2846465" y="216599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Text Box 63"/>
            <p:cNvSpPr txBox="1">
              <a:spLocks noChangeArrowheads="1"/>
            </p:cNvSpPr>
            <p:nvPr/>
          </p:nvSpPr>
          <p:spPr bwMode="auto">
            <a:xfrm>
              <a:off x="6760883" y="1988687"/>
              <a:ext cx="1608133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防火墙的里面</a:t>
              </a:r>
            </a:p>
          </p:txBody>
        </p:sp>
        <p:sp>
          <p:nvSpPr>
            <p:cNvPr id="33" name="Text Box 64"/>
            <p:cNvSpPr txBox="1">
              <a:spLocks noChangeArrowheads="1"/>
            </p:cNvSpPr>
            <p:nvPr/>
          </p:nvSpPr>
          <p:spPr bwMode="auto">
            <a:xfrm>
              <a:off x="1182086" y="1966684"/>
              <a:ext cx="1608133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防火墙的外面</a:t>
              </a:r>
            </a:p>
          </p:txBody>
        </p:sp>
        <p:sp>
          <p:nvSpPr>
            <p:cNvPr id="34" name="AutoShape 65"/>
            <p:cNvSpPr>
              <a:spLocks noChangeArrowheads="1"/>
            </p:cNvSpPr>
            <p:nvPr/>
          </p:nvSpPr>
          <p:spPr bwMode="auto">
            <a:xfrm>
              <a:off x="4141865" y="1900764"/>
              <a:ext cx="4752975" cy="2658208"/>
            </a:xfrm>
            <a:prstGeom prst="roundRect">
              <a:avLst>
                <a:gd name="adj" fmla="val 7462"/>
              </a:avLst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40" name="内容占位符 2"/>
          <p:cNvSpPr txBox="1">
            <a:spLocks/>
          </p:cNvSpPr>
          <p:nvPr/>
        </p:nvSpPr>
        <p:spPr bwMode="auto">
          <a:xfrm>
            <a:off x="457200" y="5012427"/>
            <a:ext cx="8370711" cy="141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zh-CN" altLang="en-US" sz="2000" kern="0" dirty="0"/>
              <a:t>防火墙的功能</a:t>
            </a:r>
            <a:endParaRPr lang="en-US" altLang="zh-CN" sz="2000" kern="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kern="0" dirty="0"/>
              <a:t>阻止：即阻止某种类型的通信量通过防火墙 </a:t>
            </a:r>
            <a:r>
              <a:rPr lang="en-US" altLang="zh-CN" sz="1600" kern="0" dirty="0"/>
              <a:t>(</a:t>
            </a:r>
            <a:r>
              <a:rPr lang="zh-CN" altLang="en-US" sz="1600" kern="0" dirty="0"/>
              <a:t>从外部网络到内部网络，或反过来</a:t>
            </a:r>
            <a:r>
              <a:rPr lang="en-US" altLang="zh-CN" sz="1600" kern="0" dirty="0"/>
              <a:t>)</a:t>
            </a:r>
            <a:endParaRPr lang="zh-CN" altLang="en-US" sz="1600" kern="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kern="0" dirty="0"/>
              <a:t>允许：功能与“阻止”恰好相反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0215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两类主要的防火墙技术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分组过滤路由器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一种具有分组过滤功能的路由器，根据过滤规则对进出内部网络的分组执行转发或者丢弃 </a:t>
            </a:r>
            <a:r>
              <a:rPr lang="en-US" altLang="zh-CN" sz="1600" dirty="0"/>
              <a:t>(</a:t>
            </a:r>
            <a:r>
              <a:rPr lang="zh-CN" altLang="en-US" sz="1600" dirty="0"/>
              <a:t>即过滤</a:t>
            </a:r>
            <a:r>
              <a:rPr lang="en-US" altLang="zh-CN" sz="1600" dirty="0"/>
              <a:t>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过滤规则基于分组的网络层或传输层首部的信息，如：源</a:t>
            </a:r>
            <a:r>
              <a:rPr lang="en-US" altLang="zh-CN" sz="1600" dirty="0"/>
              <a:t>/</a:t>
            </a:r>
            <a:r>
              <a:rPr lang="zh-CN" altLang="en-US" sz="1600" dirty="0"/>
              <a:t>目的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地址、源</a:t>
            </a:r>
            <a:r>
              <a:rPr lang="en-US" altLang="zh-CN" sz="1600" dirty="0"/>
              <a:t>/</a:t>
            </a:r>
            <a:r>
              <a:rPr lang="zh-CN" altLang="en-US" sz="1600" dirty="0"/>
              <a:t>目的端口、协议类型 </a:t>
            </a:r>
            <a:r>
              <a:rPr lang="en-US" altLang="zh-CN" sz="1600" dirty="0"/>
              <a:t>(TCP </a:t>
            </a:r>
            <a:r>
              <a:rPr lang="zh-CN" altLang="en-US" sz="1600" dirty="0"/>
              <a:t>或 </a:t>
            </a:r>
            <a:r>
              <a:rPr lang="en-US" altLang="zh-CN" sz="1600" dirty="0"/>
              <a:t>UDP) </a:t>
            </a:r>
            <a:r>
              <a:rPr lang="zh-CN" altLang="en-US" sz="1600" dirty="0"/>
              <a:t>等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分组过滤可以是无状态的，即独立地处理每一个分组；也可以是有状态的，即要跟踪每个连接或会话的通信状态，并根据这些状态信息来决定是否转发分组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354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两类主要的防火墙技术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应用网关，也称代理服务器</a:t>
            </a:r>
            <a:r>
              <a:rPr lang="en-US" altLang="zh-CN" sz="2000" dirty="0"/>
              <a:t>(proxy server)</a:t>
            </a:r>
            <a:endParaRPr lang="zh-CN" altLang="en-US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在应用层通信中扮演消息中继的角色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所有进出网络的应用程序报文都必须通过应用网关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应用网关，可以实现基于应用层数据的过滤和高层用户认证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应用网关的缺点：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每种应用都需要一个不同的应用网关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在应用层转发和处理报文，处理负担较重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对应用程序不透明，需要在应用程序客户端配置应用网关地址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446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入侵检测系统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入侵检测系统 </a:t>
            </a:r>
            <a:r>
              <a:rPr lang="en-US" altLang="zh-CN" sz="2000" dirty="0"/>
              <a:t>IDS (Intrusion Detection System)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区别于防火墙试图在入侵行为发生之前阻止所有可疑的通信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IDS </a:t>
            </a:r>
            <a:r>
              <a:rPr lang="zh-CN" altLang="en-US" sz="1600" dirty="0"/>
              <a:t>能够在入侵已经开始，但还没有造成危害或在造成更大危害前，及时检测到入侵，以便尽快阻止入侵，把危害降低到最小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IDS </a:t>
            </a:r>
            <a:r>
              <a:rPr lang="zh-CN" altLang="en-US" sz="1600" dirty="0"/>
              <a:t>对进入网络的分组执行深度检查，当观察到可疑分组时，向网络管理员发出告警或执行阻断操作 </a:t>
            </a:r>
            <a:r>
              <a:rPr lang="en-US" altLang="zh-CN" sz="1600" dirty="0"/>
              <a:t>(</a:t>
            </a:r>
            <a:r>
              <a:rPr lang="zh-CN" altLang="en-US" sz="1600" dirty="0"/>
              <a:t>由于 </a:t>
            </a:r>
            <a:r>
              <a:rPr lang="en-US" altLang="zh-CN" sz="1600" dirty="0"/>
              <a:t>IDS </a:t>
            </a:r>
            <a:r>
              <a:rPr lang="zh-CN" altLang="en-US" sz="1600" dirty="0"/>
              <a:t>的“误报”率通常较高，多数情况不执行自动阻断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IDS </a:t>
            </a:r>
            <a:r>
              <a:rPr lang="zh-CN" altLang="en-US" sz="1600" dirty="0"/>
              <a:t>能用于检测多种网络攻击，包括网络映射、端口扫描、</a:t>
            </a:r>
            <a:r>
              <a:rPr lang="en-US" altLang="zh-CN" sz="1600" dirty="0" err="1"/>
              <a:t>DoS</a:t>
            </a:r>
            <a:r>
              <a:rPr lang="en-US" altLang="zh-CN" sz="1600" dirty="0"/>
              <a:t> </a:t>
            </a:r>
            <a:r>
              <a:rPr lang="zh-CN" altLang="en-US" sz="1600" dirty="0"/>
              <a:t>攻击、蠕虫和病毒、系统漏洞攻击等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149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两类主要的入侵检测方法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基于特征的 </a:t>
            </a:r>
            <a:r>
              <a:rPr lang="en-US" altLang="zh-CN" sz="2000" dirty="0"/>
              <a:t>IDS</a:t>
            </a:r>
            <a:endParaRPr lang="zh-CN" altLang="en-US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维护一个所有已知攻击标志性特征的数据库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特征和规则通常由网络安全专家生成，机构的网络管理员定制并将其加入到数据库中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基于特征的 </a:t>
            </a:r>
            <a:r>
              <a:rPr lang="en-US" altLang="zh-CN" sz="1600" dirty="0"/>
              <a:t>IDS </a:t>
            </a:r>
            <a:r>
              <a:rPr lang="zh-CN" altLang="en-US" sz="1600" dirty="0"/>
              <a:t>只能检测已知攻击，对于未知攻击则束手无策</a:t>
            </a:r>
            <a:endParaRPr lang="en-US" altLang="zh-CN" sz="1600" dirty="0"/>
          </a:p>
          <a:p>
            <a:pPr algn="just">
              <a:spcBef>
                <a:spcPts val="1800"/>
              </a:spcBef>
            </a:pPr>
            <a:r>
              <a:rPr lang="zh-CN" altLang="en-US" sz="2000" dirty="0"/>
              <a:t>基于异常的 </a:t>
            </a:r>
            <a:r>
              <a:rPr lang="en-US" altLang="zh-CN" sz="2000" dirty="0"/>
              <a:t>IDS</a:t>
            </a:r>
            <a:endParaRPr lang="zh-CN" altLang="en-US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通过观察正常运行的网络流量，学习正常流量的统计特性和规律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当检测到网络中某种流量统计规律不符合正常情况时，则认为可能发生了入侵行为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6184" y="5427978"/>
            <a:ext cx="7831772" cy="88266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大多数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部署的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IDS 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主要是基于特征的，尽管某些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IDS 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包括了某些基于异常</a:t>
            </a:r>
            <a:r>
              <a:rPr lang="zh-CN" altLang="en-US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的特性。人工智能技术的发展为异常检测提供了更多的可能性</a:t>
            </a:r>
            <a:r>
              <a:rPr lang="en-US" altLang="zh-CN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………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59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456612" y="6428184"/>
            <a:ext cx="723900" cy="457200"/>
          </a:xfrm>
        </p:spPr>
        <p:txBody>
          <a:bodyPr/>
          <a:lstStyle/>
          <a:p>
            <a:pPr>
              <a:defRPr/>
            </a:pPr>
            <a:fld id="{C74DB63C-3BE5-4DD4-B0A1-C0F1C5D43B8F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15635" y="1313411"/>
            <a:ext cx="8412480" cy="487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1938" lvl="0" indent="-261938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2800" kern="0" dirty="0">
                <a:solidFill>
                  <a:srgbClr val="FF0000"/>
                </a:solidFill>
                <a:latin typeface="+mj-ea"/>
                <a:ea typeface="+mj-ea"/>
              </a:rPr>
              <a:t>防护目标：通道安全到数据安全</a:t>
            </a:r>
            <a:endParaRPr lang="en-US" altLang="zh-CN" sz="2800" kern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719138" lvl="1" indent="-261938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kern="0" dirty="0">
                <a:latin typeface="+mj-ea"/>
                <a:ea typeface="+mj-ea"/>
              </a:rPr>
              <a:t>数据及标识自带安全属性，实现数据自验证功能</a:t>
            </a:r>
            <a:endParaRPr lang="en-US" altLang="zh-CN" sz="2400" kern="0" dirty="0">
              <a:latin typeface="+mj-ea"/>
              <a:ea typeface="+mj-ea"/>
            </a:endParaRPr>
          </a:p>
          <a:p>
            <a:pPr marL="261938" lvl="0" indent="-261938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2800" kern="0" dirty="0">
                <a:solidFill>
                  <a:srgbClr val="FF0000"/>
                </a:solidFill>
                <a:latin typeface="+mj-ea"/>
                <a:ea typeface="+mj-ea"/>
              </a:rPr>
              <a:t>识别检测能力：大数据、</a:t>
            </a:r>
            <a:r>
              <a:rPr lang="en-US" altLang="zh-CN" sz="2800" kern="0" dirty="0">
                <a:solidFill>
                  <a:srgbClr val="FF0000"/>
                </a:solidFill>
                <a:latin typeface="+mj-ea"/>
                <a:ea typeface="+mj-ea"/>
              </a:rPr>
              <a:t>AI</a:t>
            </a:r>
            <a:r>
              <a:rPr lang="zh-CN" altLang="en-US" sz="2800" kern="0" dirty="0">
                <a:solidFill>
                  <a:srgbClr val="FF0000"/>
                </a:solidFill>
                <a:latin typeface="+mj-ea"/>
                <a:ea typeface="+mj-ea"/>
              </a:rPr>
              <a:t>技术辅助</a:t>
            </a:r>
            <a:endParaRPr lang="zh-CN" altLang="en-US" sz="2400" kern="0" dirty="0">
              <a:latin typeface="+mj-ea"/>
              <a:ea typeface="+mj-ea"/>
            </a:endParaRPr>
          </a:p>
          <a:p>
            <a:pPr marL="719138" lvl="1" indent="-261938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kern="0" dirty="0">
                <a:latin typeface="+mj-ea"/>
                <a:ea typeface="+mj-ea"/>
              </a:rPr>
              <a:t>从基于特征的自动检测到结合大数据和</a:t>
            </a:r>
            <a:r>
              <a:rPr lang="en-US" altLang="zh-CN" sz="2400" kern="0" dirty="0">
                <a:latin typeface="+mj-ea"/>
                <a:ea typeface="+mj-ea"/>
              </a:rPr>
              <a:t>AI</a:t>
            </a:r>
            <a:r>
              <a:rPr lang="zh-CN" altLang="en-US" sz="2400" kern="0" dirty="0">
                <a:latin typeface="+mj-ea"/>
                <a:ea typeface="+mj-ea"/>
              </a:rPr>
              <a:t>技术的智能检测，自适应地识别和定位异常事件</a:t>
            </a:r>
          </a:p>
          <a:p>
            <a:pPr marL="719138" lvl="1" indent="-261938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kern="0" dirty="0">
                <a:latin typeface="+mj-ea"/>
                <a:ea typeface="+mj-ea"/>
              </a:rPr>
              <a:t>从特征检测到行为检测，更容易检测异常流量及行为模式</a:t>
            </a:r>
          </a:p>
          <a:p>
            <a:pPr marL="719138" lvl="1" indent="-261938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l"/>
            </a:pPr>
            <a:endParaRPr lang="zh-CN" altLang="en-US" sz="2400" kern="0" dirty="0">
              <a:latin typeface="+mj-ea"/>
              <a:ea typeface="+mj-ea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57200" y="457200"/>
            <a:ext cx="8229600" cy="68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安全防护思路的变化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487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密钥管理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由于密码算法是公开的，网络的安全性就完全基于密钥的安全保护上，因此在密码学中出现了一个重要的分支</a:t>
            </a:r>
            <a:r>
              <a:rPr lang="en-US" altLang="zh-CN" sz="1600" dirty="0"/>
              <a:t>——</a:t>
            </a:r>
            <a:r>
              <a:rPr lang="zh-CN" altLang="en-US" sz="1600" dirty="0"/>
              <a:t>密钥管理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密钥管理包括：密钥的产生、分配、注入、验证和使用 </a:t>
            </a:r>
            <a:r>
              <a:rPr lang="en-US" altLang="zh-CN" sz="1600" dirty="0"/>
              <a:t>(</a:t>
            </a:r>
            <a:r>
              <a:rPr lang="zh-CN" altLang="en-US" sz="1600" dirty="0"/>
              <a:t>本节只讨论密钥分配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algn="just">
              <a:spcBef>
                <a:spcPts val="1200"/>
              </a:spcBef>
            </a:pPr>
            <a:r>
              <a:rPr lang="zh-CN" altLang="en-US" sz="2000" dirty="0"/>
              <a:t>密钥分配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密钥管理中重要的问题，密钥必须通过最安全的通路进行分配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网外分配方式：派非常可靠的信使携带密钥，分配给互相通信的各用户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网内分配方式：密钥自动分配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对称密钥分配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非对称密钥分配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6487" y="5662670"/>
            <a:ext cx="7831772" cy="10376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  用户增多、网络流量增大、密钥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更换频繁（密钥必须定期更换才能做到</a:t>
            </a:r>
            <a:r>
              <a:rPr lang="zh-CN" altLang="en-US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可靠），必须采取网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内分配方式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7987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456612" y="6428184"/>
            <a:ext cx="723900" cy="457200"/>
          </a:xfrm>
        </p:spPr>
        <p:txBody>
          <a:bodyPr/>
          <a:lstStyle/>
          <a:p>
            <a:pPr>
              <a:defRPr/>
            </a:pPr>
            <a:fld id="{C74DB63C-3BE5-4DD4-B0A1-C0F1C5D43B8F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93427" y="1628800"/>
            <a:ext cx="773901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1938" lvl="0" indent="-261938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2800" kern="0" dirty="0">
                <a:solidFill>
                  <a:srgbClr val="FF0000"/>
                </a:solidFill>
                <a:latin typeface="+mj-ea"/>
                <a:ea typeface="+mj-ea"/>
              </a:rPr>
              <a:t>安全策略：静态部署到动态生成</a:t>
            </a:r>
            <a:endParaRPr lang="zh-CN" altLang="en-US" sz="2400" kern="0" dirty="0">
              <a:latin typeface="+mj-ea"/>
              <a:ea typeface="+mj-ea"/>
            </a:endParaRPr>
          </a:p>
          <a:p>
            <a:pPr marL="719138" lvl="1" indent="-261938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kern="0" dirty="0">
                <a:latin typeface="+mj-ea"/>
                <a:ea typeface="+mj-ea"/>
              </a:rPr>
              <a:t>根据实时监测结果，动态部署安全服务能力</a:t>
            </a:r>
          </a:p>
          <a:p>
            <a:pPr marL="1257300" lvl="2" indent="-342900">
              <a:lnSpc>
                <a:spcPct val="14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kern="0" dirty="0">
                <a:latin typeface="+mj-ea"/>
                <a:ea typeface="+mj-ea"/>
              </a:rPr>
              <a:t>挖掘历史异常事件中故障传播关系，及时干扰</a:t>
            </a:r>
          </a:p>
          <a:p>
            <a:pPr marL="1257300" lvl="2" indent="-342900">
              <a:lnSpc>
                <a:spcPct val="14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kern="0" dirty="0">
                <a:latin typeface="+mj-ea"/>
                <a:ea typeface="+mj-ea"/>
              </a:rPr>
              <a:t>分析当前异常攻击点和根源，快速止损</a:t>
            </a:r>
          </a:p>
          <a:p>
            <a:pPr marL="1257300" lvl="2" indent="-342900">
              <a:lnSpc>
                <a:spcPct val="14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kern="0" dirty="0">
                <a:latin typeface="+mj-ea"/>
                <a:ea typeface="+mj-ea"/>
              </a:rPr>
              <a:t>预测未来异常趋势，加强监控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457200" y="457200"/>
            <a:ext cx="8229600" cy="68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安全防护思路的变化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105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1043608" y="1340768"/>
            <a:ext cx="7128792" cy="50405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kern="1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Angsana New" pitchFamily="18" charset="-34"/>
              </a:rPr>
              <a:t>网络</a:t>
            </a:r>
            <a:r>
              <a:rPr lang="zh-CN" sz="2400" kern="1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Angsana New" pitchFamily="18" charset="-34"/>
              </a:rPr>
              <a:t>安全</a:t>
            </a:r>
            <a:r>
              <a:rPr lang="zh-CN" altLang="en-US" sz="2400" kern="1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Angsana New" pitchFamily="18" charset="-34"/>
              </a:rPr>
              <a:t>：</a:t>
            </a:r>
            <a:r>
              <a:rPr lang="zh-CN" altLang="en-US" sz="2400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ngsana New" pitchFamily="18" charset="-34"/>
              </a:rPr>
              <a:t>平等自治、</a:t>
            </a:r>
            <a:r>
              <a:rPr lang="zh-CN" altLang="zh-CN" sz="2400" kern="1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Angsana New" pitchFamily="18" charset="-34"/>
              </a:rPr>
              <a:t>自主可控</a:t>
            </a:r>
            <a:r>
              <a:rPr lang="zh-CN" altLang="en-US" sz="2400" kern="1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Angsana New" pitchFamily="18" charset="-34"/>
              </a:rPr>
              <a:t>、按需部署</a:t>
            </a:r>
            <a:endParaRPr lang="zh-CN" sz="240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ngsana New" pitchFamily="18" charset="-34"/>
            </a:endParaRPr>
          </a:p>
        </p:txBody>
      </p:sp>
      <p:sp>
        <p:nvSpPr>
          <p:cNvPr id="213" name="AutoShape 4"/>
          <p:cNvSpPr>
            <a:spLocks noChangeArrowheads="1"/>
          </p:cNvSpPr>
          <p:nvPr/>
        </p:nvSpPr>
        <p:spPr bwMode="gray">
          <a:xfrm>
            <a:off x="395288" y="2673352"/>
            <a:ext cx="6119611" cy="3116908"/>
          </a:xfrm>
          <a:prstGeom prst="roundRect">
            <a:avLst>
              <a:gd name="adj" fmla="val 6128"/>
            </a:avLst>
          </a:prstGeom>
          <a:gradFill rotWithShape="1">
            <a:gsLst>
              <a:gs pos="0">
                <a:srgbClr val="DDDDDD">
                  <a:alpha val="46000"/>
                </a:srgbClr>
              </a:gs>
              <a:gs pos="50000">
                <a:srgbClr val="F3F3F3">
                  <a:alpha val="52000"/>
                </a:srgbClr>
              </a:gs>
              <a:gs pos="100000">
                <a:srgbClr val="DDDDDD">
                  <a:alpha val="51000"/>
                </a:srgbClr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14" name="AutoShape 15"/>
          <p:cNvSpPr>
            <a:spLocks noChangeArrowheads="1"/>
          </p:cNvSpPr>
          <p:nvPr/>
        </p:nvSpPr>
        <p:spPr bwMode="auto">
          <a:xfrm>
            <a:off x="467544" y="4611040"/>
            <a:ext cx="6048673" cy="1832985"/>
          </a:xfrm>
          <a:prstGeom prst="parallelogram">
            <a:avLst>
              <a:gd name="adj" fmla="val 56928"/>
            </a:avLst>
          </a:prstGeom>
          <a:solidFill>
            <a:srgbClr val="EDEFF3">
              <a:alpha val="9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zh-CN" sz="1600">
              <a:latin typeface="Garamond" pitchFamily="18" charset="0"/>
            </a:endParaRPr>
          </a:p>
        </p:txBody>
      </p:sp>
      <p:pic>
        <p:nvPicPr>
          <p:cNvPr id="215" name="Picture 1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2" y="4907856"/>
            <a:ext cx="5260487" cy="136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6" name="Text Box 9"/>
          <p:cNvSpPr txBox="1">
            <a:spLocks noChangeArrowheads="1"/>
          </p:cNvSpPr>
          <p:nvPr/>
        </p:nvSpPr>
        <p:spPr bwMode="gray">
          <a:xfrm>
            <a:off x="2902824" y="6102971"/>
            <a:ext cx="15841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传输平面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17" name="直接连接符 216"/>
          <p:cNvCxnSpPr/>
          <p:nvPr/>
        </p:nvCxnSpPr>
        <p:spPr>
          <a:xfrm flipV="1">
            <a:off x="1907704" y="5387907"/>
            <a:ext cx="1080120" cy="170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8" name="直接连接符 217"/>
          <p:cNvCxnSpPr/>
          <p:nvPr/>
        </p:nvCxnSpPr>
        <p:spPr>
          <a:xfrm flipV="1">
            <a:off x="2627785" y="5579929"/>
            <a:ext cx="535821" cy="38404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3157559" y="5967471"/>
            <a:ext cx="163" cy="1528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/>
        </p:nvCxnSpPr>
        <p:spPr>
          <a:xfrm>
            <a:off x="3347864" y="5387907"/>
            <a:ext cx="1512168" cy="57606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endCxn id="296" idx="1"/>
          </p:cNvCxnSpPr>
          <p:nvPr/>
        </p:nvCxnSpPr>
        <p:spPr>
          <a:xfrm flipH="1" flipV="1">
            <a:off x="4355976" y="5190968"/>
            <a:ext cx="576064" cy="77300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 flipV="1">
            <a:off x="3203848" y="5195886"/>
            <a:ext cx="1224136" cy="11998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V="1">
            <a:off x="2339752" y="6059982"/>
            <a:ext cx="2520280" cy="12719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286" idx="3"/>
          </p:cNvCxnSpPr>
          <p:nvPr/>
        </p:nvCxnSpPr>
        <p:spPr>
          <a:xfrm flipH="1">
            <a:off x="922832" y="6062418"/>
            <a:ext cx="1823039" cy="46537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>
            <a:off x="4860032" y="6155993"/>
            <a:ext cx="360040" cy="9601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6" name="AutoShape 15"/>
          <p:cNvSpPr>
            <a:spLocks noChangeArrowheads="1"/>
          </p:cNvSpPr>
          <p:nvPr/>
        </p:nvSpPr>
        <p:spPr bwMode="auto">
          <a:xfrm>
            <a:off x="467545" y="2987642"/>
            <a:ext cx="5946791" cy="817913"/>
          </a:xfrm>
          <a:prstGeom prst="parallelogram">
            <a:avLst>
              <a:gd name="adj" fmla="val 93322"/>
            </a:avLst>
          </a:prstGeom>
          <a:solidFill>
            <a:srgbClr val="EDEFF3">
              <a:alpha val="9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zh-CN" sz="1600">
              <a:latin typeface="Garamond" pitchFamily="18" charset="0"/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 rot="5400000" flipH="1" flipV="1">
            <a:off x="1230313" y="5173992"/>
            <a:ext cx="394162" cy="92877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 Box 9"/>
          <p:cNvSpPr txBox="1">
            <a:spLocks noChangeArrowheads="1"/>
          </p:cNvSpPr>
          <p:nvPr/>
        </p:nvSpPr>
        <p:spPr bwMode="gray">
          <a:xfrm>
            <a:off x="1785918" y="3856298"/>
            <a:ext cx="33939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控制平面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29" name="Picture 3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139769"/>
            <a:ext cx="1219595" cy="71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cxnSp>
        <p:nvCxnSpPr>
          <p:cNvPr id="230" name="直接连接符 229"/>
          <p:cNvCxnSpPr/>
          <p:nvPr/>
        </p:nvCxnSpPr>
        <p:spPr>
          <a:xfrm>
            <a:off x="827584" y="4907854"/>
            <a:ext cx="792088" cy="38404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" name="组合 270"/>
          <p:cNvGrpSpPr/>
          <p:nvPr/>
        </p:nvGrpSpPr>
        <p:grpSpPr>
          <a:xfrm>
            <a:off x="5159984" y="6059982"/>
            <a:ext cx="1284224" cy="466696"/>
            <a:chOff x="8720425" y="3583295"/>
            <a:chExt cx="1403289" cy="575222"/>
          </a:xfrm>
        </p:grpSpPr>
        <p:pic>
          <p:nvPicPr>
            <p:cNvPr id="272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0425" y="3583295"/>
              <a:ext cx="1403289" cy="57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3" name="Picture 8" descr="http://t2.gstatic.com/images?q=tbn:ANd9GcSRjn97Ehdt1QW2yCphgU9hKiIqAbT-9_3D_NmGPYp2B8d4b-2ATjgbPWi5eQ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74" b="-4901"/>
            <a:stretch/>
          </p:blipFill>
          <p:spPr bwMode="auto">
            <a:xfrm>
              <a:off x="9290878" y="3690385"/>
              <a:ext cx="654939" cy="3610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274" name="TextBox 273"/>
            <p:cNvSpPr txBox="1"/>
            <p:nvPr/>
          </p:nvSpPr>
          <p:spPr>
            <a:xfrm>
              <a:off x="8936097" y="3765350"/>
              <a:ext cx="431617" cy="208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600" b="1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美国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" name="组合 274"/>
          <p:cNvGrpSpPr/>
          <p:nvPr/>
        </p:nvGrpSpPr>
        <p:grpSpPr>
          <a:xfrm>
            <a:off x="284661" y="6183128"/>
            <a:ext cx="1181965" cy="431180"/>
            <a:chOff x="8200794" y="4654054"/>
            <a:chExt cx="1291549" cy="531447"/>
          </a:xfrm>
        </p:grpSpPr>
        <p:pic>
          <p:nvPicPr>
            <p:cNvPr id="276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794" y="4654054"/>
              <a:ext cx="1291549" cy="531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7" name="Picture 6" descr="http://t3.gstatic.com/images?q=tbn:ANd9GcQcmDR1Aa1mkdH-0ZRIaJUtConbBUMqK6BjoVxXIfCeh0g2HeOrJA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3" t="13710" r="4317" b="7706"/>
            <a:stretch/>
          </p:blipFill>
          <p:spPr bwMode="auto">
            <a:xfrm>
              <a:off x="8494576" y="4872175"/>
              <a:ext cx="807112" cy="20669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278" name="TextBox 277"/>
            <p:cNvSpPr txBox="1"/>
            <p:nvPr/>
          </p:nvSpPr>
          <p:spPr>
            <a:xfrm>
              <a:off x="8720425" y="4678227"/>
              <a:ext cx="358761" cy="208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zh-CN" altLang="en-US" sz="1100" dirty="0"/>
                <a:t>欧盟</a:t>
              </a:r>
            </a:p>
          </p:txBody>
        </p:sp>
      </p:grpSp>
      <p:cxnSp>
        <p:nvCxnSpPr>
          <p:cNvPr id="279" name="直接连接符 278"/>
          <p:cNvCxnSpPr/>
          <p:nvPr/>
        </p:nvCxnSpPr>
        <p:spPr>
          <a:xfrm>
            <a:off x="1907704" y="5675940"/>
            <a:ext cx="576064" cy="48005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4644008" y="5195886"/>
            <a:ext cx="16762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6" name="组合 280"/>
          <p:cNvGrpSpPr/>
          <p:nvPr/>
        </p:nvGrpSpPr>
        <p:grpSpPr>
          <a:xfrm>
            <a:off x="451622" y="5729331"/>
            <a:ext cx="1016964" cy="524212"/>
            <a:chOff x="7918314" y="5033329"/>
            <a:chExt cx="1111250" cy="646113"/>
          </a:xfrm>
        </p:grpSpPr>
        <p:grpSp>
          <p:nvGrpSpPr>
            <p:cNvPr id="7" name="Group 75"/>
            <p:cNvGrpSpPr>
              <a:grpSpLocks/>
            </p:cNvGrpSpPr>
            <p:nvPr/>
          </p:nvGrpSpPr>
          <p:grpSpPr bwMode="auto">
            <a:xfrm>
              <a:off x="7918314" y="5033329"/>
              <a:ext cx="1111250" cy="646113"/>
              <a:chOff x="4318" y="1945"/>
              <a:chExt cx="700" cy="407"/>
            </a:xfrm>
          </p:grpSpPr>
          <p:sp>
            <p:nvSpPr>
              <p:cNvPr id="284" name="Freeform 73"/>
              <p:cNvSpPr>
                <a:spLocks/>
              </p:cNvSpPr>
              <p:nvPr/>
            </p:nvSpPr>
            <p:spPr bwMode="auto">
              <a:xfrm>
                <a:off x="4396" y="2068"/>
                <a:ext cx="622" cy="284"/>
              </a:xfrm>
              <a:custGeom>
                <a:avLst/>
                <a:gdLst>
                  <a:gd name="T0" fmla="*/ 1868 w 1868"/>
                  <a:gd name="T1" fmla="*/ 0 h 852"/>
                  <a:gd name="T2" fmla="*/ 1832 w 1868"/>
                  <a:gd name="T3" fmla="*/ 183 h 852"/>
                  <a:gd name="T4" fmla="*/ 1815 w 1868"/>
                  <a:gd name="T5" fmla="*/ 229 h 852"/>
                  <a:gd name="T6" fmla="*/ 1789 w 1868"/>
                  <a:gd name="T7" fmla="*/ 270 h 852"/>
                  <a:gd name="T8" fmla="*/ 1756 w 1868"/>
                  <a:gd name="T9" fmla="*/ 303 h 852"/>
                  <a:gd name="T10" fmla="*/ 1746 w 1868"/>
                  <a:gd name="T11" fmla="*/ 421 h 852"/>
                  <a:gd name="T12" fmla="*/ 1720 w 1868"/>
                  <a:gd name="T13" fmla="*/ 568 h 852"/>
                  <a:gd name="T14" fmla="*/ 1700 w 1868"/>
                  <a:gd name="T15" fmla="*/ 605 h 852"/>
                  <a:gd name="T16" fmla="*/ 1673 w 1868"/>
                  <a:gd name="T17" fmla="*/ 638 h 852"/>
                  <a:gd name="T18" fmla="*/ 1618 w 1868"/>
                  <a:gd name="T19" fmla="*/ 676 h 852"/>
                  <a:gd name="T20" fmla="*/ 1530 w 1868"/>
                  <a:gd name="T21" fmla="*/ 705 h 852"/>
                  <a:gd name="T22" fmla="*/ 1458 w 1868"/>
                  <a:gd name="T23" fmla="*/ 705 h 852"/>
                  <a:gd name="T24" fmla="*/ 1388 w 1868"/>
                  <a:gd name="T25" fmla="*/ 687 h 852"/>
                  <a:gd name="T26" fmla="*/ 1358 w 1868"/>
                  <a:gd name="T27" fmla="*/ 696 h 852"/>
                  <a:gd name="T28" fmla="*/ 1345 w 1868"/>
                  <a:gd name="T29" fmla="*/ 752 h 852"/>
                  <a:gd name="T30" fmla="*/ 1316 w 1868"/>
                  <a:gd name="T31" fmla="*/ 793 h 852"/>
                  <a:gd name="T32" fmla="*/ 1261 w 1868"/>
                  <a:gd name="T33" fmla="*/ 833 h 852"/>
                  <a:gd name="T34" fmla="*/ 1201 w 1868"/>
                  <a:gd name="T35" fmla="*/ 850 h 852"/>
                  <a:gd name="T36" fmla="*/ 1163 w 1868"/>
                  <a:gd name="T37" fmla="*/ 852 h 852"/>
                  <a:gd name="T38" fmla="*/ 1136 w 1868"/>
                  <a:gd name="T39" fmla="*/ 849 h 852"/>
                  <a:gd name="T40" fmla="*/ 1110 w 1868"/>
                  <a:gd name="T41" fmla="*/ 843 h 852"/>
                  <a:gd name="T42" fmla="*/ 1094 w 1868"/>
                  <a:gd name="T43" fmla="*/ 839 h 852"/>
                  <a:gd name="T44" fmla="*/ 1078 w 1868"/>
                  <a:gd name="T45" fmla="*/ 831 h 852"/>
                  <a:gd name="T46" fmla="*/ 962 w 1868"/>
                  <a:gd name="T47" fmla="*/ 774 h 852"/>
                  <a:gd name="T48" fmla="*/ 930 w 1868"/>
                  <a:gd name="T49" fmla="*/ 785 h 852"/>
                  <a:gd name="T50" fmla="*/ 881 w 1868"/>
                  <a:gd name="T51" fmla="*/ 798 h 852"/>
                  <a:gd name="T52" fmla="*/ 847 w 1868"/>
                  <a:gd name="T53" fmla="*/ 804 h 852"/>
                  <a:gd name="T54" fmla="*/ 811 w 1868"/>
                  <a:gd name="T55" fmla="*/ 807 h 852"/>
                  <a:gd name="T56" fmla="*/ 773 w 1868"/>
                  <a:gd name="T57" fmla="*/ 808 h 852"/>
                  <a:gd name="T58" fmla="*/ 734 w 1868"/>
                  <a:gd name="T59" fmla="*/ 806 h 852"/>
                  <a:gd name="T60" fmla="*/ 691 w 1868"/>
                  <a:gd name="T61" fmla="*/ 801 h 852"/>
                  <a:gd name="T62" fmla="*/ 642 w 1868"/>
                  <a:gd name="T63" fmla="*/ 790 h 852"/>
                  <a:gd name="T64" fmla="*/ 431 w 1868"/>
                  <a:gd name="T65" fmla="*/ 722 h 852"/>
                  <a:gd name="T66" fmla="*/ 0 w 1868"/>
                  <a:gd name="T67" fmla="*/ 454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68" h="852">
                    <a:moveTo>
                      <a:pt x="0" y="454"/>
                    </a:moveTo>
                    <a:lnTo>
                      <a:pt x="1868" y="0"/>
                    </a:lnTo>
                    <a:lnTo>
                      <a:pt x="1835" y="172"/>
                    </a:lnTo>
                    <a:lnTo>
                      <a:pt x="1832" y="183"/>
                    </a:lnTo>
                    <a:lnTo>
                      <a:pt x="1825" y="206"/>
                    </a:lnTo>
                    <a:lnTo>
                      <a:pt x="1815" y="229"/>
                    </a:lnTo>
                    <a:lnTo>
                      <a:pt x="1802" y="250"/>
                    </a:lnTo>
                    <a:lnTo>
                      <a:pt x="1789" y="270"/>
                    </a:lnTo>
                    <a:lnTo>
                      <a:pt x="1773" y="287"/>
                    </a:lnTo>
                    <a:lnTo>
                      <a:pt x="1756" y="303"/>
                    </a:lnTo>
                    <a:lnTo>
                      <a:pt x="1736" y="319"/>
                    </a:lnTo>
                    <a:lnTo>
                      <a:pt x="1746" y="421"/>
                    </a:lnTo>
                    <a:lnTo>
                      <a:pt x="1729" y="540"/>
                    </a:lnTo>
                    <a:lnTo>
                      <a:pt x="1720" y="568"/>
                    </a:lnTo>
                    <a:lnTo>
                      <a:pt x="1712" y="588"/>
                    </a:lnTo>
                    <a:lnTo>
                      <a:pt x="1700" y="605"/>
                    </a:lnTo>
                    <a:lnTo>
                      <a:pt x="1687" y="623"/>
                    </a:lnTo>
                    <a:lnTo>
                      <a:pt x="1673" y="638"/>
                    </a:lnTo>
                    <a:lnTo>
                      <a:pt x="1655" y="653"/>
                    </a:lnTo>
                    <a:lnTo>
                      <a:pt x="1618" y="676"/>
                    </a:lnTo>
                    <a:lnTo>
                      <a:pt x="1576" y="693"/>
                    </a:lnTo>
                    <a:lnTo>
                      <a:pt x="1530" y="705"/>
                    </a:lnTo>
                    <a:lnTo>
                      <a:pt x="1496" y="706"/>
                    </a:lnTo>
                    <a:lnTo>
                      <a:pt x="1458" y="705"/>
                    </a:lnTo>
                    <a:lnTo>
                      <a:pt x="1415" y="696"/>
                    </a:lnTo>
                    <a:lnTo>
                      <a:pt x="1388" y="687"/>
                    </a:lnTo>
                    <a:lnTo>
                      <a:pt x="1356" y="672"/>
                    </a:lnTo>
                    <a:lnTo>
                      <a:pt x="1358" y="696"/>
                    </a:lnTo>
                    <a:lnTo>
                      <a:pt x="1353" y="729"/>
                    </a:lnTo>
                    <a:lnTo>
                      <a:pt x="1345" y="752"/>
                    </a:lnTo>
                    <a:lnTo>
                      <a:pt x="1332" y="774"/>
                    </a:lnTo>
                    <a:lnTo>
                      <a:pt x="1316" y="793"/>
                    </a:lnTo>
                    <a:lnTo>
                      <a:pt x="1297" y="810"/>
                    </a:lnTo>
                    <a:lnTo>
                      <a:pt x="1261" y="833"/>
                    </a:lnTo>
                    <a:lnTo>
                      <a:pt x="1237" y="842"/>
                    </a:lnTo>
                    <a:lnTo>
                      <a:pt x="1201" y="850"/>
                    </a:lnTo>
                    <a:lnTo>
                      <a:pt x="1182" y="852"/>
                    </a:lnTo>
                    <a:lnTo>
                      <a:pt x="1163" y="852"/>
                    </a:lnTo>
                    <a:lnTo>
                      <a:pt x="1145" y="850"/>
                    </a:lnTo>
                    <a:lnTo>
                      <a:pt x="1136" y="849"/>
                    </a:lnTo>
                    <a:lnTo>
                      <a:pt x="1120" y="846"/>
                    </a:lnTo>
                    <a:lnTo>
                      <a:pt x="1110" y="843"/>
                    </a:lnTo>
                    <a:lnTo>
                      <a:pt x="1104" y="842"/>
                    </a:lnTo>
                    <a:lnTo>
                      <a:pt x="1094" y="839"/>
                    </a:lnTo>
                    <a:lnTo>
                      <a:pt x="1084" y="834"/>
                    </a:lnTo>
                    <a:lnTo>
                      <a:pt x="1078" y="831"/>
                    </a:lnTo>
                    <a:lnTo>
                      <a:pt x="1074" y="830"/>
                    </a:lnTo>
                    <a:lnTo>
                      <a:pt x="962" y="774"/>
                    </a:lnTo>
                    <a:lnTo>
                      <a:pt x="953" y="777"/>
                    </a:lnTo>
                    <a:lnTo>
                      <a:pt x="930" y="785"/>
                    </a:lnTo>
                    <a:lnTo>
                      <a:pt x="906" y="793"/>
                    </a:lnTo>
                    <a:lnTo>
                      <a:pt x="881" y="798"/>
                    </a:lnTo>
                    <a:lnTo>
                      <a:pt x="864" y="801"/>
                    </a:lnTo>
                    <a:lnTo>
                      <a:pt x="847" y="804"/>
                    </a:lnTo>
                    <a:lnTo>
                      <a:pt x="828" y="806"/>
                    </a:lnTo>
                    <a:lnTo>
                      <a:pt x="811" y="807"/>
                    </a:lnTo>
                    <a:lnTo>
                      <a:pt x="792" y="808"/>
                    </a:lnTo>
                    <a:lnTo>
                      <a:pt x="773" y="808"/>
                    </a:lnTo>
                    <a:lnTo>
                      <a:pt x="753" y="807"/>
                    </a:lnTo>
                    <a:lnTo>
                      <a:pt x="734" y="806"/>
                    </a:lnTo>
                    <a:lnTo>
                      <a:pt x="707" y="803"/>
                    </a:lnTo>
                    <a:lnTo>
                      <a:pt x="691" y="801"/>
                    </a:lnTo>
                    <a:lnTo>
                      <a:pt x="658" y="794"/>
                    </a:lnTo>
                    <a:lnTo>
                      <a:pt x="642" y="790"/>
                    </a:lnTo>
                    <a:lnTo>
                      <a:pt x="628" y="785"/>
                    </a:lnTo>
                    <a:lnTo>
                      <a:pt x="431" y="722"/>
                    </a:lnTo>
                    <a:lnTo>
                      <a:pt x="216" y="540"/>
                    </a:lnTo>
                    <a:lnTo>
                      <a:pt x="0" y="454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" name="Freeform 74"/>
              <p:cNvSpPr>
                <a:spLocks/>
              </p:cNvSpPr>
              <p:nvPr/>
            </p:nvSpPr>
            <p:spPr bwMode="auto">
              <a:xfrm>
                <a:off x="4318" y="1945"/>
                <a:ext cx="680" cy="386"/>
              </a:xfrm>
              <a:custGeom>
                <a:avLst/>
                <a:gdLst>
                  <a:gd name="T0" fmla="*/ 905 w 2041"/>
                  <a:gd name="T1" fmla="*/ 94 h 1424"/>
                  <a:gd name="T2" fmla="*/ 873 w 2041"/>
                  <a:gd name="T3" fmla="*/ 78 h 1424"/>
                  <a:gd name="T4" fmla="*/ 817 w 2041"/>
                  <a:gd name="T5" fmla="*/ 68 h 1424"/>
                  <a:gd name="T6" fmla="*/ 717 w 2041"/>
                  <a:gd name="T7" fmla="*/ 94 h 1424"/>
                  <a:gd name="T8" fmla="*/ 639 w 2041"/>
                  <a:gd name="T9" fmla="*/ 169 h 1424"/>
                  <a:gd name="T10" fmla="*/ 612 w 2041"/>
                  <a:gd name="T11" fmla="*/ 235 h 1424"/>
                  <a:gd name="T12" fmla="*/ 594 w 2041"/>
                  <a:gd name="T13" fmla="*/ 231 h 1424"/>
                  <a:gd name="T14" fmla="*/ 563 w 2041"/>
                  <a:gd name="T15" fmla="*/ 219 h 1424"/>
                  <a:gd name="T16" fmla="*/ 534 w 2041"/>
                  <a:gd name="T17" fmla="*/ 212 h 1424"/>
                  <a:gd name="T18" fmla="*/ 380 w 2041"/>
                  <a:gd name="T19" fmla="*/ 216 h 1424"/>
                  <a:gd name="T20" fmla="*/ 243 w 2041"/>
                  <a:gd name="T21" fmla="*/ 290 h 1424"/>
                  <a:gd name="T22" fmla="*/ 168 w 2041"/>
                  <a:gd name="T23" fmla="*/ 418 h 1424"/>
                  <a:gd name="T24" fmla="*/ 164 w 2041"/>
                  <a:gd name="T25" fmla="*/ 497 h 1424"/>
                  <a:gd name="T26" fmla="*/ 186 w 2041"/>
                  <a:gd name="T27" fmla="*/ 572 h 1424"/>
                  <a:gd name="T28" fmla="*/ 184 w 2041"/>
                  <a:gd name="T29" fmla="*/ 626 h 1424"/>
                  <a:gd name="T30" fmla="*/ 92 w 2041"/>
                  <a:gd name="T31" fmla="*/ 670 h 1424"/>
                  <a:gd name="T32" fmla="*/ 29 w 2041"/>
                  <a:gd name="T33" fmla="*/ 742 h 1424"/>
                  <a:gd name="T34" fmla="*/ 0 w 2041"/>
                  <a:gd name="T35" fmla="*/ 849 h 1424"/>
                  <a:gd name="T36" fmla="*/ 39 w 2041"/>
                  <a:gd name="T37" fmla="*/ 971 h 1424"/>
                  <a:gd name="T38" fmla="*/ 142 w 2041"/>
                  <a:gd name="T39" fmla="*/ 1061 h 1424"/>
                  <a:gd name="T40" fmla="*/ 255 w 2041"/>
                  <a:gd name="T41" fmla="*/ 1092 h 1424"/>
                  <a:gd name="T42" fmla="*/ 319 w 2041"/>
                  <a:gd name="T43" fmla="*/ 1091 h 1424"/>
                  <a:gd name="T44" fmla="*/ 376 w 2041"/>
                  <a:gd name="T45" fmla="*/ 1078 h 1424"/>
                  <a:gd name="T46" fmla="*/ 378 w 2041"/>
                  <a:gd name="T47" fmla="*/ 1147 h 1424"/>
                  <a:gd name="T48" fmla="*/ 463 w 2041"/>
                  <a:gd name="T49" fmla="*/ 1269 h 1424"/>
                  <a:gd name="T50" fmla="*/ 632 w 2041"/>
                  <a:gd name="T51" fmla="*/ 1350 h 1424"/>
                  <a:gd name="T52" fmla="*/ 794 w 2041"/>
                  <a:gd name="T53" fmla="*/ 1372 h 1424"/>
                  <a:gd name="T54" fmla="*/ 911 w 2041"/>
                  <a:gd name="T55" fmla="*/ 1360 h 1424"/>
                  <a:gd name="T56" fmla="*/ 1022 w 2041"/>
                  <a:gd name="T57" fmla="*/ 1324 h 1424"/>
                  <a:gd name="T58" fmla="*/ 1072 w 2041"/>
                  <a:gd name="T59" fmla="*/ 1347 h 1424"/>
                  <a:gd name="T60" fmla="*/ 1127 w 2041"/>
                  <a:gd name="T61" fmla="*/ 1392 h 1424"/>
                  <a:gd name="T62" fmla="*/ 1192 w 2041"/>
                  <a:gd name="T63" fmla="*/ 1416 h 1424"/>
                  <a:gd name="T64" fmla="*/ 1308 w 2041"/>
                  <a:gd name="T65" fmla="*/ 1416 h 1424"/>
                  <a:gd name="T66" fmla="*/ 1407 w 2041"/>
                  <a:gd name="T67" fmla="*/ 1367 h 1424"/>
                  <a:gd name="T68" fmla="*/ 1465 w 2041"/>
                  <a:gd name="T69" fmla="*/ 1278 h 1424"/>
                  <a:gd name="T70" fmla="*/ 1469 w 2041"/>
                  <a:gd name="T71" fmla="*/ 1223 h 1424"/>
                  <a:gd name="T72" fmla="*/ 1489 w 2041"/>
                  <a:gd name="T73" fmla="*/ 1222 h 1424"/>
                  <a:gd name="T74" fmla="*/ 1527 w 2041"/>
                  <a:gd name="T75" fmla="*/ 1236 h 1424"/>
                  <a:gd name="T76" fmla="*/ 1561 w 2041"/>
                  <a:gd name="T77" fmla="*/ 1245 h 1424"/>
                  <a:gd name="T78" fmla="*/ 1715 w 2041"/>
                  <a:gd name="T79" fmla="*/ 1239 h 1424"/>
                  <a:gd name="T80" fmla="*/ 1842 w 2041"/>
                  <a:gd name="T81" fmla="*/ 1170 h 1424"/>
                  <a:gd name="T82" fmla="*/ 1908 w 2041"/>
                  <a:gd name="T83" fmla="*/ 1055 h 1424"/>
                  <a:gd name="T84" fmla="*/ 1910 w 2041"/>
                  <a:gd name="T85" fmla="*/ 968 h 1424"/>
                  <a:gd name="T86" fmla="*/ 1878 w 2041"/>
                  <a:gd name="T87" fmla="*/ 889 h 1424"/>
                  <a:gd name="T88" fmla="*/ 1846 w 2041"/>
                  <a:gd name="T89" fmla="*/ 829 h 1424"/>
                  <a:gd name="T90" fmla="*/ 1934 w 2041"/>
                  <a:gd name="T91" fmla="*/ 780 h 1424"/>
                  <a:gd name="T92" fmla="*/ 2000 w 2041"/>
                  <a:gd name="T93" fmla="*/ 702 h 1424"/>
                  <a:gd name="T94" fmla="*/ 2039 w 2041"/>
                  <a:gd name="T95" fmla="*/ 592 h 1424"/>
                  <a:gd name="T96" fmla="*/ 2018 w 2041"/>
                  <a:gd name="T97" fmla="*/ 457 h 1424"/>
                  <a:gd name="T98" fmla="*/ 1931 w 2041"/>
                  <a:gd name="T99" fmla="*/ 358 h 1424"/>
                  <a:gd name="T100" fmla="*/ 1833 w 2041"/>
                  <a:gd name="T101" fmla="*/ 323 h 1424"/>
                  <a:gd name="T102" fmla="*/ 1808 w 2041"/>
                  <a:gd name="T103" fmla="*/ 304 h 1424"/>
                  <a:gd name="T104" fmla="*/ 1789 w 2041"/>
                  <a:gd name="T105" fmla="*/ 221 h 1424"/>
                  <a:gd name="T106" fmla="*/ 1651 w 2041"/>
                  <a:gd name="T107" fmla="*/ 82 h 1424"/>
                  <a:gd name="T108" fmla="*/ 1420 w 2041"/>
                  <a:gd name="T109" fmla="*/ 8 h 1424"/>
                  <a:gd name="T110" fmla="*/ 1200 w 2041"/>
                  <a:gd name="T111" fmla="*/ 8 h 1424"/>
                  <a:gd name="T112" fmla="*/ 1079 w 2041"/>
                  <a:gd name="T113" fmla="*/ 36 h 1424"/>
                  <a:gd name="T114" fmla="*/ 977 w 2041"/>
                  <a:gd name="T115" fmla="*/ 81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41" h="1424">
                    <a:moveTo>
                      <a:pt x="931" y="113"/>
                    </a:moveTo>
                    <a:lnTo>
                      <a:pt x="930" y="111"/>
                    </a:lnTo>
                    <a:lnTo>
                      <a:pt x="927" y="108"/>
                    </a:lnTo>
                    <a:lnTo>
                      <a:pt x="924" y="107"/>
                    </a:lnTo>
                    <a:lnTo>
                      <a:pt x="920" y="103"/>
                    </a:lnTo>
                    <a:lnTo>
                      <a:pt x="918" y="101"/>
                    </a:lnTo>
                    <a:lnTo>
                      <a:pt x="915" y="100"/>
                    </a:lnTo>
                    <a:lnTo>
                      <a:pt x="912" y="98"/>
                    </a:lnTo>
                    <a:lnTo>
                      <a:pt x="911" y="97"/>
                    </a:lnTo>
                    <a:lnTo>
                      <a:pt x="908" y="95"/>
                    </a:lnTo>
                    <a:lnTo>
                      <a:pt x="905" y="94"/>
                    </a:lnTo>
                    <a:lnTo>
                      <a:pt x="902" y="93"/>
                    </a:lnTo>
                    <a:lnTo>
                      <a:pt x="901" y="91"/>
                    </a:lnTo>
                    <a:lnTo>
                      <a:pt x="898" y="90"/>
                    </a:lnTo>
                    <a:lnTo>
                      <a:pt x="895" y="88"/>
                    </a:lnTo>
                    <a:lnTo>
                      <a:pt x="892" y="87"/>
                    </a:lnTo>
                    <a:lnTo>
                      <a:pt x="886" y="84"/>
                    </a:lnTo>
                    <a:lnTo>
                      <a:pt x="885" y="82"/>
                    </a:lnTo>
                    <a:lnTo>
                      <a:pt x="882" y="81"/>
                    </a:lnTo>
                    <a:lnTo>
                      <a:pt x="879" y="81"/>
                    </a:lnTo>
                    <a:lnTo>
                      <a:pt x="876" y="80"/>
                    </a:lnTo>
                    <a:lnTo>
                      <a:pt x="873" y="78"/>
                    </a:lnTo>
                    <a:lnTo>
                      <a:pt x="871" y="77"/>
                    </a:lnTo>
                    <a:lnTo>
                      <a:pt x="868" y="77"/>
                    </a:lnTo>
                    <a:lnTo>
                      <a:pt x="865" y="75"/>
                    </a:lnTo>
                    <a:lnTo>
                      <a:pt x="862" y="75"/>
                    </a:lnTo>
                    <a:lnTo>
                      <a:pt x="856" y="72"/>
                    </a:lnTo>
                    <a:lnTo>
                      <a:pt x="852" y="72"/>
                    </a:lnTo>
                    <a:lnTo>
                      <a:pt x="849" y="71"/>
                    </a:lnTo>
                    <a:lnTo>
                      <a:pt x="846" y="71"/>
                    </a:lnTo>
                    <a:lnTo>
                      <a:pt x="838" y="70"/>
                    </a:lnTo>
                    <a:lnTo>
                      <a:pt x="827" y="68"/>
                    </a:lnTo>
                    <a:lnTo>
                      <a:pt x="817" y="68"/>
                    </a:lnTo>
                    <a:lnTo>
                      <a:pt x="807" y="68"/>
                    </a:lnTo>
                    <a:lnTo>
                      <a:pt x="799" y="68"/>
                    </a:lnTo>
                    <a:lnTo>
                      <a:pt x="789" y="70"/>
                    </a:lnTo>
                    <a:lnTo>
                      <a:pt x="778" y="71"/>
                    </a:lnTo>
                    <a:lnTo>
                      <a:pt x="770" y="74"/>
                    </a:lnTo>
                    <a:lnTo>
                      <a:pt x="760" y="75"/>
                    </a:lnTo>
                    <a:lnTo>
                      <a:pt x="751" y="78"/>
                    </a:lnTo>
                    <a:lnTo>
                      <a:pt x="743" y="81"/>
                    </a:lnTo>
                    <a:lnTo>
                      <a:pt x="734" y="85"/>
                    </a:lnTo>
                    <a:lnTo>
                      <a:pt x="725" y="90"/>
                    </a:lnTo>
                    <a:lnTo>
                      <a:pt x="717" y="94"/>
                    </a:lnTo>
                    <a:lnTo>
                      <a:pt x="708" y="100"/>
                    </a:lnTo>
                    <a:lnTo>
                      <a:pt x="699" y="104"/>
                    </a:lnTo>
                    <a:lnTo>
                      <a:pt x="692" y="110"/>
                    </a:lnTo>
                    <a:lnTo>
                      <a:pt x="685" y="117"/>
                    </a:lnTo>
                    <a:lnTo>
                      <a:pt x="678" y="123"/>
                    </a:lnTo>
                    <a:lnTo>
                      <a:pt x="671" y="130"/>
                    </a:lnTo>
                    <a:lnTo>
                      <a:pt x="663" y="137"/>
                    </a:lnTo>
                    <a:lnTo>
                      <a:pt x="656" y="144"/>
                    </a:lnTo>
                    <a:lnTo>
                      <a:pt x="650" y="152"/>
                    </a:lnTo>
                    <a:lnTo>
                      <a:pt x="645" y="160"/>
                    </a:lnTo>
                    <a:lnTo>
                      <a:pt x="639" y="169"/>
                    </a:lnTo>
                    <a:lnTo>
                      <a:pt x="635" y="176"/>
                    </a:lnTo>
                    <a:lnTo>
                      <a:pt x="629" y="186"/>
                    </a:lnTo>
                    <a:lnTo>
                      <a:pt x="625" y="195"/>
                    </a:lnTo>
                    <a:lnTo>
                      <a:pt x="622" y="205"/>
                    </a:lnTo>
                    <a:lnTo>
                      <a:pt x="617" y="214"/>
                    </a:lnTo>
                    <a:lnTo>
                      <a:pt x="614" y="224"/>
                    </a:lnTo>
                    <a:lnTo>
                      <a:pt x="612" y="234"/>
                    </a:lnTo>
                    <a:lnTo>
                      <a:pt x="612" y="234"/>
                    </a:lnTo>
                    <a:lnTo>
                      <a:pt x="612" y="235"/>
                    </a:lnTo>
                    <a:lnTo>
                      <a:pt x="612" y="235"/>
                    </a:lnTo>
                    <a:lnTo>
                      <a:pt x="612" y="235"/>
                    </a:lnTo>
                    <a:lnTo>
                      <a:pt x="612" y="237"/>
                    </a:lnTo>
                    <a:lnTo>
                      <a:pt x="612" y="237"/>
                    </a:lnTo>
                    <a:lnTo>
                      <a:pt x="612" y="237"/>
                    </a:lnTo>
                    <a:lnTo>
                      <a:pt x="612" y="238"/>
                    </a:lnTo>
                    <a:lnTo>
                      <a:pt x="609" y="237"/>
                    </a:lnTo>
                    <a:lnTo>
                      <a:pt x="606" y="235"/>
                    </a:lnTo>
                    <a:lnTo>
                      <a:pt x="604" y="234"/>
                    </a:lnTo>
                    <a:lnTo>
                      <a:pt x="601" y="234"/>
                    </a:lnTo>
                    <a:lnTo>
                      <a:pt x="599" y="232"/>
                    </a:lnTo>
                    <a:lnTo>
                      <a:pt x="597" y="231"/>
                    </a:lnTo>
                    <a:lnTo>
                      <a:pt x="594" y="231"/>
                    </a:lnTo>
                    <a:lnTo>
                      <a:pt x="591" y="229"/>
                    </a:lnTo>
                    <a:lnTo>
                      <a:pt x="590" y="228"/>
                    </a:lnTo>
                    <a:lnTo>
                      <a:pt x="587" y="228"/>
                    </a:lnTo>
                    <a:lnTo>
                      <a:pt x="584" y="227"/>
                    </a:lnTo>
                    <a:lnTo>
                      <a:pt x="583" y="225"/>
                    </a:lnTo>
                    <a:lnTo>
                      <a:pt x="580" y="225"/>
                    </a:lnTo>
                    <a:lnTo>
                      <a:pt x="577" y="224"/>
                    </a:lnTo>
                    <a:lnTo>
                      <a:pt x="574" y="224"/>
                    </a:lnTo>
                    <a:lnTo>
                      <a:pt x="573" y="222"/>
                    </a:lnTo>
                    <a:lnTo>
                      <a:pt x="570" y="222"/>
                    </a:lnTo>
                    <a:lnTo>
                      <a:pt x="563" y="219"/>
                    </a:lnTo>
                    <a:lnTo>
                      <a:pt x="560" y="218"/>
                    </a:lnTo>
                    <a:lnTo>
                      <a:pt x="557" y="218"/>
                    </a:lnTo>
                    <a:lnTo>
                      <a:pt x="554" y="216"/>
                    </a:lnTo>
                    <a:lnTo>
                      <a:pt x="553" y="216"/>
                    </a:lnTo>
                    <a:lnTo>
                      <a:pt x="550" y="216"/>
                    </a:lnTo>
                    <a:lnTo>
                      <a:pt x="547" y="215"/>
                    </a:lnTo>
                    <a:lnTo>
                      <a:pt x="544" y="215"/>
                    </a:lnTo>
                    <a:lnTo>
                      <a:pt x="541" y="214"/>
                    </a:lnTo>
                    <a:lnTo>
                      <a:pt x="538" y="214"/>
                    </a:lnTo>
                    <a:lnTo>
                      <a:pt x="537" y="212"/>
                    </a:lnTo>
                    <a:lnTo>
                      <a:pt x="534" y="212"/>
                    </a:lnTo>
                    <a:lnTo>
                      <a:pt x="531" y="212"/>
                    </a:lnTo>
                    <a:lnTo>
                      <a:pt x="515" y="209"/>
                    </a:lnTo>
                    <a:lnTo>
                      <a:pt x="499" y="208"/>
                    </a:lnTo>
                    <a:lnTo>
                      <a:pt x="483" y="206"/>
                    </a:lnTo>
                    <a:lnTo>
                      <a:pt x="469" y="206"/>
                    </a:lnTo>
                    <a:lnTo>
                      <a:pt x="453" y="206"/>
                    </a:lnTo>
                    <a:lnTo>
                      <a:pt x="437" y="206"/>
                    </a:lnTo>
                    <a:lnTo>
                      <a:pt x="423" y="208"/>
                    </a:lnTo>
                    <a:lnTo>
                      <a:pt x="409" y="211"/>
                    </a:lnTo>
                    <a:lnTo>
                      <a:pt x="394" y="214"/>
                    </a:lnTo>
                    <a:lnTo>
                      <a:pt x="380" y="216"/>
                    </a:lnTo>
                    <a:lnTo>
                      <a:pt x="365" y="221"/>
                    </a:lnTo>
                    <a:lnTo>
                      <a:pt x="351" y="225"/>
                    </a:lnTo>
                    <a:lnTo>
                      <a:pt x="338" y="231"/>
                    </a:lnTo>
                    <a:lnTo>
                      <a:pt x="325" y="237"/>
                    </a:lnTo>
                    <a:lnTo>
                      <a:pt x="312" y="242"/>
                    </a:lnTo>
                    <a:lnTo>
                      <a:pt x="299" y="250"/>
                    </a:lnTo>
                    <a:lnTo>
                      <a:pt x="288" y="257"/>
                    </a:lnTo>
                    <a:lnTo>
                      <a:pt x="276" y="264"/>
                    </a:lnTo>
                    <a:lnTo>
                      <a:pt x="265" y="273"/>
                    </a:lnTo>
                    <a:lnTo>
                      <a:pt x="253" y="281"/>
                    </a:lnTo>
                    <a:lnTo>
                      <a:pt x="243" y="290"/>
                    </a:lnTo>
                    <a:lnTo>
                      <a:pt x="233" y="300"/>
                    </a:lnTo>
                    <a:lnTo>
                      <a:pt x="224" y="310"/>
                    </a:lnTo>
                    <a:lnTo>
                      <a:pt x="216" y="322"/>
                    </a:lnTo>
                    <a:lnTo>
                      <a:pt x="207" y="332"/>
                    </a:lnTo>
                    <a:lnTo>
                      <a:pt x="200" y="343"/>
                    </a:lnTo>
                    <a:lnTo>
                      <a:pt x="193" y="355"/>
                    </a:lnTo>
                    <a:lnTo>
                      <a:pt x="187" y="366"/>
                    </a:lnTo>
                    <a:lnTo>
                      <a:pt x="181" y="379"/>
                    </a:lnTo>
                    <a:lnTo>
                      <a:pt x="177" y="392"/>
                    </a:lnTo>
                    <a:lnTo>
                      <a:pt x="173" y="405"/>
                    </a:lnTo>
                    <a:lnTo>
                      <a:pt x="168" y="418"/>
                    </a:lnTo>
                    <a:lnTo>
                      <a:pt x="167" y="425"/>
                    </a:lnTo>
                    <a:lnTo>
                      <a:pt x="165" y="433"/>
                    </a:lnTo>
                    <a:lnTo>
                      <a:pt x="165" y="438"/>
                    </a:lnTo>
                    <a:lnTo>
                      <a:pt x="164" y="445"/>
                    </a:lnTo>
                    <a:lnTo>
                      <a:pt x="164" y="451"/>
                    </a:lnTo>
                    <a:lnTo>
                      <a:pt x="163" y="466"/>
                    </a:lnTo>
                    <a:lnTo>
                      <a:pt x="163" y="471"/>
                    </a:lnTo>
                    <a:lnTo>
                      <a:pt x="163" y="479"/>
                    </a:lnTo>
                    <a:lnTo>
                      <a:pt x="163" y="484"/>
                    </a:lnTo>
                    <a:lnTo>
                      <a:pt x="164" y="492"/>
                    </a:lnTo>
                    <a:lnTo>
                      <a:pt x="164" y="497"/>
                    </a:lnTo>
                    <a:lnTo>
                      <a:pt x="165" y="505"/>
                    </a:lnTo>
                    <a:lnTo>
                      <a:pt x="165" y="510"/>
                    </a:lnTo>
                    <a:lnTo>
                      <a:pt x="167" y="517"/>
                    </a:lnTo>
                    <a:lnTo>
                      <a:pt x="170" y="530"/>
                    </a:lnTo>
                    <a:lnTo>
                      <a:pt x="171" y="536"/>
                    </a:lnTo>
                    <a:lnTo>
                      <a:pt x="174" y="542"/>
                    </a:lnTo>
                    <a:lnTo>
                      <a:pt x="175" y="549"/>
                    </a:lnTo>
                    <a:lnTo>
                      <a:pt x="177" y="555"/>
                    </a:lnTo>
                    <a:lnTo>
                      <a:pt x="180" y="561"/>
                    </a:lnTo>
                    <a:lnTo>
                      <a:pt x="183" y="566"/>
                    </a:lnTo>
                    <a:lnTo>
                      <a:pt x="186" y="572"/>
                    </a:lnTo>
                    <a:lnTo>
                      <a:pt x="188" y="578"/>
                    </a:lnTo>
                    <a:lnTo>
                      <a:pt x="191" y="585"/>
                    </a:lnTo>
                    <a:lnTo>
                      <a:pt x="194" y="591"/>
                    </a:lnTo>
                    <a:lnTo>
                      <a:pt x="197" y="597"/>
                    </a:lnTo>
                    <a:lnTo>
                      <a:pt x="201" y="602"/>
                    </a:lnTo>
                    <a:lnTo>
                      <a:pt x="204" y="607"/>
                    </a:lnTo>
                    <a:lnTo>
                      <a:pt x="209" y="613"/>
                    </a:lnTo>
                    <a:lnTo>
                      <a:pt x="211" y="618"/>
                    </a:lnTo>
                    <a:lnTo>
                      <a:pt x="203" y="620"/>
                    </a:lnTo>
                    <a:lnTo>
                      <a:pt x="193" y="623"/>
                    </a:lnTo>
                    <a:lnTo>
                      <a:pt x="184" y="626"/>
                    </a:lnTo>
                    <a:lnTo>
                      <a:pt x="174" y="627"/>
                    </a:lnTo>
                    <a:lnTo>
                      <a:pt x="165" y="631"/>
                    </a:lnTo>
                    <a:lnTo>
                      <a:pt x="157" y="634"/>
                    </a:lnTo>
                    <a:lnTo>
                      <a:pt x="148" y="637"/>
                    </a:lnTo>
                    <a:lnTo>
                      <a:pt x="140" y="641"/>
                    </a:lnTo>
                    <a:lnTo>
                      <a:pt x="131" y="646"/>
                    </a:lnTo>
                    <a:lnTo>
                      <a:pt x="124" y="650"/>
                    </a:lnTo>
                    <a:lnTo>
                      <a:pt x="115" y="654"/>
                    </a:lnTo>
                    <a:lnTo>
                      <a:pt x="108" y="659"/>
                    </a:lnTo>
                    <a:lnTo>
                      <a:pt x="101" y="664"/>
                    </a:lnTo>
                    <a:lnTo>
                      <a:pt x="92" y="670"/>
                    </a:lnTo>
                    <a:lnTo>
                      <a:pt x="85" y="676"/>
                    </a:lnTo>
                    <a:lnTo>
                      <a:pt x="79" y="682"/>
                    </a:lnTo>
                    <a:lnTo>
                      <a:pt x="72" y="687"/>
                    </a:lnTo>
                    <a:lnTo>
                      <a:pt x="66" y="693"/>
                    </a:lnTo>
                    <a:lnTo>
                      <a:pt x="59" y="700"/>
                    </a:lnTo>
                    <a:lnTo>
                      <a:pt x="53" y="706"/>
                    </a:lnTo>
                    <a:lnTo>
                      <a:pt x="47" y="713"/>
                    </a:lnTo>
                    <a:lnTo>
                      <a:pt x="42" y="721"/>
                    </a:lnTo>
                    <a:lnTo>
                      <a:pt x="37" y="728"/>
                    </a:lnTo>
                    <a:lnTo>
                      <a:pt x="33" y="735"/>
                    </a:lnTo>
                    <a:lnTo>
                      <a:pt x="29" y="742"/>
                    </a:lnTo>
                    <a:lnTo>
                      <a:pt x="24" y="751"/>
                    </a:lnTo>
                    <a:lnTo>
                      <a:pt x="20" y="758"/>
                    </a:lnTo>
                    <a:lnTo>
                      <a:pt x="16" y="767"/>
                    </a:lnTo>
                    <a:lnTo>
                      <a:pt x="13" y="775"/>
                    </a:lnTo>
                    <a:lnTo>
                      <a:pt x="10" y="783"/>
                    </a:lnTo>
                    <a:lnTo>
                      <a:pt x="7" y="791"/>
                    </a:lnTo>
                    <a:lnTo>
                      <a:pt x="6" y="800"/>
                    </a:lnTo>
                    <a:lnTo>
                      <a:pt x="3" y="813"/>
                    </a:lnTo>
                    <a:lnTo>
                      <a:pt x="1" y="824"/>
                    </a:lnTo>
                    <a:lnTo>
                      <a:pt x="0" y="836"/>
                    </a:lnTo>
                    <a:lnTo>
                      <a:pt x="0" y="849"/>
                    </a:lnTo>
                    <a:lnTo>
                      <a:pt x="1" y="860"/>
                    </a:lnTo>
                    <a:lnTo>
                      <a:pt x="1" y="872"/>
                    </a:lnTo>
                    <a:lnTo>
                      <a:pt x="3" y="883"/>
                    </a:lnTo>
                    <a:lnTo>
                      <a:pt x="6" y="895"/>
                    </a:lnTo>
                    <a:lnTo>
                      <a:pt x="9" y="906"/>
                    </a:lnTo>
                    <a:lnTo>
                      <a:pt x="13" y="918"/>
                    </a:lnTo>
                    <a:lnTo>
                      <a:pt x="17" y="928"/>
                    </a:lnTo>
                    <a:lnTo>
                      <a:pt x="21" y="940"/>
                    </a:lnTo>
                    <a:lnTo>
                      <a:pt x="27" y="950"/>
                    </a:lnTo>
                    <a:lnTo>
                      <a:pt x="33" y="961"/>
                    </a:lnTo>
                    <a:lnTo>
                      <a:pt x="39" y="971"/>
                    </a:lnTo>
                    <a:lnTo>
                      <a:pt x="46" y="980"/>
                    </a:lnTo>
                    <a:lnTo>
                      <a:pt x="53" y="990"/>
                    </a:lnTo>
                    <a:lnTo>
                      <a:pt x="62" y="1000"/>
                    </a:lnTo>
                    <a:lnTo>
                      <a:pt x="70" y="1009"/>
                    </a:lnTo>
                    <a:lnTo>
                      <a:pt x="79" y="1017"/>
                    </a:lnTo>
                    <a:lnTo>
                      <a:pt x="88" y="1025"/>
                    </a:lnTo>
                    <a:lnTo>
                      <a:pt x="98" y="1033"/>
                    </a:lnTo>
                    <a:lnTo>
                      <a:pt x="108" y="1040"/>
                    </a:lnTo>
                    <a:lnTo>
                      <a:pt x="119" y="1048"/>
                    </a:lnTo>
                    <a:lnTo>
                      <a:pt x="131" y="1055"/>
                    </a:lnTo>
                    <a:lnTo>
                      <a:pt x="142" y="1061"/>
                    </a:lnTo>
                    <a:lnTo>
                      <a:pt x="154" y="1066"/>
                    </a:lnTo>
                    <a:lnTo>
                      <a:pt x="165" y="1072"/>
                    </a:lnTo>
                    <a:lnTo>
                      <a:pt x="178" y="1076"/>
                    </a:lnTo>
                    <a:lnTo>
                      <a:pt x="191" y="1081"/>
                    </a:lnTo>
                    <a:lnTo>
                      <a:pt x="206" y="1084"/>
                    </a:lnTo>
                    <a:lnTo>
                      <a:pt x="219" y="1086"/>
                    </a:lnTo>
                    <a:lnTo>
                      <a:pt x="224" y="1088"/>
                    </a:lnTo>
                    <a:lnTo>
                      <a:pt x="229" y="1089"/>
                    </a:lnTo>
                    <a:lnTo>
                      <a:pt x="239" y="1091"/>
                    </a:lnTo>
                    <a:lnTo>
                      <a:pt x="249" y="1092"/>
                    </a:lnTo>
                    <a:lnTo>
                      <a:pt x="255" y="1092"/>
                    </a:lnTo>
                    <a:lnTo>
                      <a:pt x="259" y="1092"/>
                    </a:lnTo>
                    <a:lnTo>
                      <a:pt x="265" y="1094"/>
                    </a:lnTo>
                    <a:lnTo>
                      <a:pt x="269" y="1094"/>
                    </a:lnTo>
                    <a:lnTo>
                      <a:pt x="279" y="1094"/>
                    </a:lnTo>
                    <a:lnTo>
                      <a:pt x="285" y="1094"/>
                    </a:lnTo>
                    <a:lnTo>
                      <a:pt x="295" y="1094"/>
                    </a:lnTo>
                    <a:lnTo>
                      <a:pt x="299" y="1094"/>
                    </a:lnTo>
                    <a:lnTo>
                      <a:pt x="305" y="1092"/>
                    </a:lnTo>
                    <a:lnTo>
                      <a:pt x="309" y="1092"/>
                    </a:lnTo>
                    <a:lnTo>
                      <a:pt x="315" y="1092"/>
                    </a:lnTo>
                    <a:lnTo>
                      <a:pt x="319" y="1091"/>
                    </a:lnTo>
                    <a:lnTo>
                      <a:pt x="324" y="1091"/>
                    </a:lnTo>
                    <a:lnTo>
                      <a:pt x="334" y="1089"/>
                    </a:lnTo>
                    <a:lnTo>
                      <a:pt x="338" y="1088"/>
                    </a:lnTo>
                    <a:lnTo>
                      <a:pt x="344" y="1088"/>
                    </a:lnTo>
                    <a:lnTo>
                      <a:pt x="348" y="1086"/>
                    </a:lnTo>
                    <a:lnTo>
                      <a:pt x="353" y="1085"/>
                    </a:lnTo>
                    <a:lnTo>
                      <a:pt x="358" y="1084"/>
                    </a:lnTo>
                    <a:lnTo>
                      <a:pt x="363" y="1082"/>
                    </a:lnTo>
                    <a:lnTo>
                      <a:pt x="367" y="1081"/>
                    </a:lnTo>
                    <a:lnTo>
                      <a:pt x="371" y="1079"/>
                    </a:lnTo>
                    <a:lnTo>
                      <a:pt x="376" y="1078"/>
                    </a:lnTo>
                    <a:lnTo>
                      <a:pt x="376" y="1081"/>
                    </a:lnTo>
                    <a:lnTo>
                      <a:pt x="376" y="1081"/>
                    </a:lnTo>
                    <a:lnTo>
                      <a:pt x="376" y="1082"/>
                    </a:lnTo>
                    <a:lnTo>
                      <a:pt x="376" y="1084"/>
                    </a:lnTo>
                    <a:lnTo>
                      <a:pt x="376" y="1085"/>
                    </a:lnTo>
                    <a:lnTo>
                      <a:pt x="376" y="1085"/>
                    </a:lnTo>
                    <a:lnTo>
                      <a:pt x="374" y="1098"/>
                    </a:lnTo>
                    <a:lnTo>
                      <a:pt x="373" y="1111"/>
                    </a:lnTo>
                    <a:lnTo>
                      <a:pt x="374" y="1122"/>
                    </a:lnTo>
                    <a:lnTo>
                      <a:pt x="376" y="1135"/>
                    </a:lnTo>
                    <a:lnTo>
                      <a:pt x="378" y="1147"/>
                    </a:lnTo>
                    <a:lnTo>
                      <a:pt x="381" y="1160"/>
                    </a:lnTo>
                    <a:lnTo>
                      <a:pt x="386" y="1171"/>
                    </a:lnTo>
                    <a:lnTo>
                      <a:pt x="391" y="1183"/>
                    </a:lnTo>
                    <a:lnTo>
                      <a:pt x="397" y="1195"/>
                    </a:lnTo>
                    <a:lnTo>
                      <a:pt x="404" y="1206"/>
                    </a:lnTo>
                    <a:lnTo>
                      <a:pt x="413" y="1218"/>
                    </a:lnTo>
                    <a:lnTo>
                      <a:pt x="422" y="1228"/>
                    </a:lnTo>
                    <a:lnTo>
                      <a:pt x="430" y="1239"/>
                    </a:lnTo>
                    <a:lnTo>
                      <a:pt x="440" y="1249"/>
                    </a:lnTo>
                    <a:lnTo>
                      <a:pt x="452" y="1259"/>
                    </a:lnTo>
                    <a:lnTo>
                      <a:pt x="463" y="1269"/>
                    </a:lnTo>
                    <a:lnTo>
                      <a:pt x="475" y="1278"/>
                    </a:lnTo>
                    <a:lnTo>
                      <a:pt x="488" y="1287"/>
                    </a:lnTo>
                    <a:lnTo>
                      <a:pt x="502" y="1295"/>
                    </a:lnTo>
                    <a:lnTo>
                      <a:pt x="517" y="1304"/>
                    </a:lnTo>
                    <a:lnTo>
                      <a:pt x="531" y="1313"/>
                    </a:lnTo>
                    <a:lnTo>
                      <a:pt x="547" y="1320"/>
                    </a:lnTo>
                    <a:lnTo>
                      <a:pt x="563" y="1327"/>
                    </a:lnTo>
                    <a:lnTo>
                      <a:pt x="578" y="1334"/>
                    </a:lnTo>
                    <a:lnTo>
                      <a:pt x="596" y="1340"/>
                    </a:lnTo>
                    <a:lnTo>
                      <a:pt x="613" y="1346"/>
                    </a:lnTo>
                    <a:lnTo>
                      <a:pt x="632" y="1350"/>
                    </a:lnTo>
                    <a:lnTo>
                      <a:pt x="650" y="1356"/>
                    </a:lnTo>
                    <a:lnTo>
                      <a:pt x="669" y="1359"/>
                    </a:lnTo>
                    <a:lnTo>
                      <a:pt x="688" y="1363"/>
                    </a:lnTo>
                    <a:lnTo>
                      <a:pt x="708" y="1366"/>
                    </a:lnTo>
                    <a:lnTo>
                      <a:pt x="728" y="1369"/>
                    </a:lnTo>
                    <a:lnTo>
                      <a:pt x="740" y="1369"/>
                    </a:lnTo>
                    <a:lnTo>
                      <a:pt x="751" y="1370"/>
                    </a:lnTo>
                    <a:lnTo>
                      <a:pt x="761" y="1370"/>
                    </a:lnTo>
                    <a:lnTo>
                      <a:pt x="773" y="1372"/>
                    </a:lnTo>
                    <a:lnTo>
                      <a:pt x="784" y="1372"/>
                    </a:lnTo>
                    <a:lnTo>
                      <a:pt x="794" y="1372"/>
                    </a:lnTo>
                    <a:lnTo>
                      <a:pt x="806" y="1372"/>
                    </a:lnTo>
                    <a:lnTo>
                      <a:pt x="817" y="1372"/>
                    </a:lnTo>
                    <a:lnTo>
                      <a:pt x="827" y="1370"/>
                    </a:lnTo>
                    <a:lnTo>
                      <a:pt x="839" y="1370"/>
                    </a:lnTo>
                    <a:lnTo>
                      <a:pt x="849" y="1369"/>
                    </a:lnTo>
                    <a:lnTo>
                      <a:pt x="859" y="1367"/>
                    </a:lnTo>
                    <a:lnTo>
                      <a:pt x="871" y="1367"/>
                    </a:lnTo>
                    <a:lnTo>
                      <a:pt x="881" y="1366"/>
                    </a:lnTo>
                    <a:lnTo>
                      <a:pt x="891" y="1363"/>
                    </a:lnTo>
                    <a:lnTo>
                      <a:pt x="901" y="1362"/>
                    </a:lnTo>
                    <a:lnTo>
                      <a:pt x="911" y="1360"/>
                    </a:lnTo>
                    <a:lnTo>
                      <a:pt x="921" y="1357"/>
                    </a:lnTo>
                    <a:lnTo>
                      <a:pt x="931" y="1356"/>
                    </a:lnTo>
                    <a:lnTo>
                      <a:pt x="941" y="1353"/>
                    </a:lnTo>
                    <a:lnTo>
                      <a:pt x="950" y="1350"/>
                    </a:lnTo>
                    <a:lnTo>
                      <a:pt x="960" y="1347"/>
                    </a:lnTo>
                    <a:lnTo>
                      <a:pt x="968" y="1344"/>
                    </a:lnTo>
                    <a:lnTo>
                      <a:pt x="987" y="1339"/>
                    </a:lnTo>
                    <a:lnTo>
                      <a:pt x="996" y="1334"/>
                    </a:lnTo>
                    <a:lnTo>
                      <a:pt x="1004" y="1331"/>
                    </a:lnTo>
                    <a:lnTo>
                      <a:pt x="1013" y="1327"/>
                    </a:lnTo>
                    <a:lnTo>
                      <a:pt x="1022" y="1324"/>
                    </a:lnTo>
                    <a:lnTo>
                      <a:pt x="1029" y="1320"/>
                    </a:lnTo>
                    <a:lnTo>
                      <a:pt x="1038" y="1316"/>
                    </a:lnTo>
                    <a:lnTo>
                      <a:pt x="1045" y="1311"/>
                    </a:lnTo>
                    <a:lnTo>
                      <a:pt x="1048" y="1316"/>
                    </a:lnTo>
                    <a:lnTo>
                      <a:pt x="1051" y="1321"/>
                    </a:lnTo>
                    <a:lnTo>
                      <a:pt x="1053" y="1326"/>
                    </a:lnTo>
                    <a:lnTo>
                      <a:pt x="1058" y="1330"/>
                    </a:lnTo>
                    <a:lnTo>
                      <a:pt x="1061" y="1334"/>
                    </a:lnTo>
                    <a:lnTo>
                      <a:pt x="1063" y="1339"/>
                    </a:lnTo>
                    <a:lnTo>
                      <a:pt x="1068" y="1343"/>
                    </a:lnTo>
                    <a:lnTo>
                      <a:pt x="1072" y="1347"/>
                    </a:lnTo>
                    <a:lnTo>
                      <a:pt x="1075" y="1352"/>
                    </a:lnTo>
                    <a:lnTo>
                      <a:pt x="1079" y="1356"/>
                    </a:lnTo>
                    <a:lnTo>
                      <a:pt x="1084" y="1360"/>
                    </a:lnTo>
                    <a:lnTo>
                      <a:pt x="1088" y="1363"/>
                    </a:lnTo>
                    <a:lnTo>
                      <a:pt x="1092" y="1367"/>
                    </a:lnTo>
                    <a:lnTo>
                      <a:pt x="1097" y="1372"/>
                    </a:lnTo>
                    <a:lnTo>
                      <a:pt x="1102" y="1375"/>
                    </a:lnTo>
                    <a:lnTo>
                      <a:pt x="1107" y="1379"/>
                    </a:lnTo>
                    <a:lnTo>
                      <a:pt x="1111" y="1382"/>
                    </a:lnTo>
                    <a:lnTo>
                      <a:pt x="1121" y="1388"/>
                    </a:lnTo>
                    <a:lnTo>
                      <a:pt x="1127" y="1392"/>
                    </a:lnTo>
                    <a:lnTo>
                      <a:pt x="1133" y="1395"/>
                    </a:lnTo>
                    <a:lnTo>
                      <a:pt x="1138" y="1398"/>
                    </a:lnTo>
                    <a:lnTo>
                      <a:pt x="1143" y="1399"/>
                    </a:lnTo>
                    <a:lnTo>
                      <a:pt x="1148" y="1402"/>
                    </a:lnTo>
                    <a:lnTo>
                      <a:pt x="1154" y="1405"/>
                    </a:lnTo>
                    <a:lnTo>
                      <a:pt x="1161" y="1406"/>
                    </a:lnTo>
                    <a:lnTo>
                      <a:pt x="1167" y="1409"/>
                    </a:lnTo>
                    <a:lnTo>
                      <a:pt x="1173" y="1411"/>
                    </a:lnTo>
                    <a:lnTo>
                      <a:pt x="1179" y="1413"/>
                    </a:lnTo>
                    <a:lnTo>
                      <a:pt x="1186" y="1415"/>
                    </a:lnTo>
                    <a:lnTo>
                      <a:pt x="1192" y="1416"/>
                    </a:lnTo>
                    <a:lnTo>
                      <a:pt x="1199" y="1418"/>
                    </a:lnTo>
                    <a:lnTo>
                      <a:pt x="1209" y="1419"/>
                    </a:lnTo>
                    <a:lnTo>
                      <a:pt x="1220" y="1421"/>
                    </a:lnTo>
                    <a:lnTo>
                      <a:pt x="1232" y="1422"/>
                    </a:lnTo>
                    <a:lnTo>
                      <a:pt x="1243" y="1424"/>
                    </a:lnTo>
                    <a:lnTo>
                      <a:pt x="1253" y="1424"/>
                    </a:lnTo>
                    <a:lnTo>
                      <a:pt x="1265" y="1422"/>
                    </a:lnTo>
                    <a:lnTo>
                      <a:pt x="1276" y="1422"/>
                    </a:lnTo>
                    <a:lnTo>
                      <a:pt x="1287" y="1421"/>
                    </a:lnTo>
                    <a:lnTo>
                      <a:pt x="1297" y="1419"/>
                    </a:lnTo>
                    <a:lnTo>
                      <a:pt x="1308" y="1416"/>
                    </a:lnTo>
                    <a:lnTo>
                      <a:pt x="1318" y="1415"/>
                    </a:lnTo>
                    <a:lnTo>
                      <a:pt x="1328" y="1412"/>
                    </a:lnTo>
                    <a:lnTo>
                      <a:pt x="1338" y="1408"/>
                    </a:lnTo>
                    <a:lnTo>
                      <a:pt x="1348" y="1405"/>
                    </a:lnTo>
                    <a:lnTo>
                      <a:pt x="1357" y="1400"/>
                    </a:lnTo>
                    <a:lnTo>
                      <a:pt x="1367" y="1395"/>
                    </a:lnTo>
                    <a:lnTo>
                      <a:pt x="1376" y="1390"/>
                    </a:lnTo>
                    <a:lnTo>
                      <a:pt x="1384" y="1385"/>
                    </a:lnTo>
                    <a:lnTo>
                      <a:pt x="1393" y="1379"/>
                    </a:lnTo>
                    <a:lnTo>
                      <a:pt x="1400" y="1373"/>
                    </a:lnTo>
                    <a:lnTo>
                      <a:pt x="1407" y="1367"/>
                    </a:lnTo>
                    <a:lnTo>
                      <a:pt x="1416" y="1360"/>
                    </a:lnTo>
                    <a:lnTo>
                      <a:pt x="1422" y="1353"/>
                    </a:lnTo>
                    <a:lnTo>
                      <a:pt x="1429" y="1346"/>
                    </a:lnTo>
                    <a:lnTo>
                      <a:pt x="1435" y="1339"/>
                    </a:lnTo>
                    <a:lnTo>
                      <a:pt x="1441" y="1331"/>
                    </a:lnTo>
                    <a:lnTo>
                      <a:pt x="1446" y="1323"/>
                    </a:lnTo>
                    <a:lnTo>
                      <a:pt x="1451" y="1314"/>
                    </a:lnTo>
                    <a:lnTo>
                      <a:pt x="1455" y="1305"/>
                    </a:lnTo>
                    <a:lnTo>
                      <a:pt x="1459" y="1297"/>
                    </a:lnTo>
                    <a:lnTo>
                      <a:pt x="1462" y="1287"/>
                    </a:lnTo>
                    <a:lnTo>
                      <a:pt x="1465" y="1278"/>
                    </a:lnTo>
                    <a:lnTo>
                      <a:pt x="1466" y="1274"/>
                    </a:lnTo>
                    <a:lnTo>
                      <a:pt x="1468" y="1265"/>
                    </a:lnTo>
                    <a:lnTo>
                      <a:pt x="1469" y="1256"/>
                    </a:lnTo>
                    <a:lnTo>
                      <a:pt x="1469" y="1252"/>
                    </a:lnTo>
                    <a:lnTo>
                      <a:pt x="1469" y="1248"/>
                    </a:lnTo>
                    <a:lnTo>
                      <a:pt x="1471" y="1243"/>
                    </a:lnTo>
                    <a:lnTo>
                      <a:pt x="1471" y="1239"/>
                    </a:lnTo>
                    <a:lnTo>
                      <a:pt x="1471" y="1235"/>
                    </a:lnTo>
                    <a:lnTo>
                      <a:pt x="1471" y="1231"/>
                    </a:lnTo>
                    <a:lnTo>
                      <a:pt x="1471" y="1228"/>
                    </a:lnTo>
                    <a:lnTo>
                      <a:pt x="1469" y="1223"/>
                    </a:lnTo>
                    <a:lnTo>
                      <a:pt x="1469" y="1219"/>
                    </a:lnTo>
                    <a:lnTo>
                      <a:pt x="1469" y="1215"/>
                    </a:lnTo>
                    <a:lnTo>
                      <a:pt x="1468" y="1210"/>
                    </a:lnTo>
                    <a:lnTo>
                      <a:pt x="1471" y="1212"/>
                    </a:lnTo>
                    <a:lnTo>
                      <a:pt x="1474" y="1213"/>
                    </a:lnTo>
                    <a:lnTo>
                      <a:pt x="1476" y="1215"/>
                    </a:lnTo>
                    <a:lnTo>
                      <a:pt x="1479" y="1216"/>
                    </a:lnTo>
                    <a:lnTo>
                      <a:pt x="1482" y="1218"/>
                    </a:lnTo>
                    <a:lnTo>
                      <a:pt x="1484" y="1219"/>
                    </a:lnTo>
                    <a:lnTo>
                      <a:pt x="1487" y="1220"/>
                    </a:lnTo>
                    <a:lnTo>
                      <a:pt x="1489" y="1222"/>
                    </a:lnTo>
                    <a:lnTo>
                      <a:pt x="1492" y="1223"/>
                    </a:lnTo>
                    <a:lnTo>
                      <a:pt x="1495" y="1223"/>
                    </a:lnTo>
                    <a:lnTo>
                      <a:pt x="1498" y="1225"/>
                    </a:lnTo>
                    <a:lnTo>
                      <a:pt x="1501" y="1226"/>
                    </a:lnTo>
                    <a:lnTo>
                      <a:pt x="1504" y="1228"/>
                    </a:lnTo>
                    <a:lnTo>
                      <a:pt x="1507" y="1229"/>
                    </a:lnTo>
                    <a:lnTo>
                      <a:pt x="1510" y="1229"/>
                    </a:lnTo>
                    <a:lnTo>
                      <a:pt x="1512" y="1231"/>
                    </a:lnTo>
                    <a:lnTo>
                      <a:pt x="1515" y="1232"/>
                    </a:lnTo>
                    <a:lnTo>
                      <a:pt x="1524" y="1235"/>
                    </a:lnTo>
                    <a:lnTo>
                      <a:pt x="1527" y="1236"/>
                    </a:lnTo>
                    <a:lnTo>
                      <a:pt x="1530" y="1236"/>
                    </a:lnTo>
                    <a:lnTo>
                      <a:pt x="1533" y="1238"/>
                    </a:lnTo>
                    <a:lnTo>
                      <a:pt x="1536" y="1239"/>
                    </a:lnTo>
                    <a:lnTo>
                      <a:pt x="1538" y="1239"/>
                    </a:lnTo>
                    <a:lnTo>
                      <a:pt x="1543" y="1241"/>
                    </a:lnTo>
                    <a:lnTo>
                      <a:pt x="1546" y="1241"/>
                    </a:lnTo>
                    <a:lnTo>
                      <a:pt x="1548" y="1242"/>
                    </a:lnTo>
                    <a:lnTo>
                      <a:pt x="1551" y="1242"/>
                    </a:lnTo>
                    <a:lnTo>
                      <a:pt x="1554" y="1243"/>
                    </a:lnTo>
                    <a:lnTo>
                      <a:pt x="1557" y="1243"/>
                    </a:lnTo>
                    <a:lnTo>
                      <a:pt x="1561" y="1245"/>
                    </a:lnTo>
                    <a:lnTo>
                      <a:pt x="1576" y="1248"/>
                    </a:lnTo>
                    <a:lnTo>
                      <a:pt x="1590" y="1249"/>
                    </a:lnTo>
                    <a:lnTo>
                      <a:pt x="1605" y="1251"/>
                    </a:lnTo>
                    <a:lnTo>
                      <a:pt x="1619" y="1251"/>
                    </a:lnTo>
                    <a:lnTo>
                      <a:pt x="1633" y="1251"/>
                    </a:lnTo>
                    <a:lnTo>
                      <a:pt x="1646" y="1251"/>
                    </a:lnTo>
                    <a:lnTo>
                      <a:pt x="1661" y="1249"/>
                    </a:lnTo>
                    <a:lnTo>
                      <a:pt x="1675" y="1248"/>
                    </a:lnTo>
                    <a:lnTo>
                      <a:pt x="1688" y="1246"/>
                    </a:lnTo>
                    <a:lnTo>
                      <a:pt x="1702" y="1243"/>
                    </a:lnTo>
                    <a:lnTo>
                      <a:pt x="1715" y="1239"/>
                    </a:lnTo>
                    <a:lnTo>
                      <a:pt x="1728" y="1236"/>
                    </a:lnTo>
                    <a:lnTo>
                      <a:pt x="1741" y="1232"/>
                    </a:lnTo>
                    <a:lnTo>
                      <a:pt x="1754" y="1226"/>
                    </a:lnTo>
                    <a:lnTo>
                      <a:pt x="1766" y="1220"/>
                    </a:lnTo>
                    <a:lnTo>
                      <a:pt x="1779" y="1215"/>
                    </a:lnTo>
                    <a:lnTo>
                      <a:pt x="1790" y="1209"/>
                    </a:lnTo>
                    <a:lnTo>
                      <a:pt x="1800" y="1202"/>
                    </a:lnTo>
                    <a:lnTo>
                      <a:pt x="1812" y="1195"/>
                    </a:lnTo>
                    <a:lnTo>
                      <a:pt x="1822" y="1187"/>
                    </a:lnTo>
                    <a:lnTo>
                      <a:pt x="1832" y="1179"/>
                    </a:lnTo>
                    <a:lnTo>
                      <a:pt x="1842" y="1170"/>
                    </a:lnTo>
                    <a:lnTo>
                      <a:pt x="1851" y="1161"/>
                    </a:lnTo>
                    <a:lnTo>
                      <a:pt x="1859" y="1151"/>
                    </a:lnTo>
                    <a:lnTo>
                      <a:pt x="1868" y="1141"/>
                    </a:lnTo>
                    <a:lnTo>
                      <a:pt x="1875" y="1131"/>
                    </a:lnTo>
                    <a:lnTo>
                      <a:pt x="1881" y="1121"/>
                    </a:lnTo>
                    <a:lnTo>
                      <a:pt x="1888" y="1110"/>
                    </a:lnTo>
                    <a:lnTo>
                      <a:pt x="1894" y="1099"/>
                    </a:lnTo>
                    <a:lnTo>
                      <a:pt x="1898" y="1088"/>
                    </a:lnTo>
                    <a:lnTo>
                      <a:pt x="1902" y="1075"/>
                    </a:lnTo>
                    <a:lnTo>
                      <a:pt x="1907" y="1063"/>
                    </a:lnTo>
                    <a:lnTo>
                      <a:pt x="1908" y="1055"/>
                    </a:lnTo>
                    <a:lnTo>
                      <a:pt x="1910" y="1048"/>
                    </a:lnTo>
                    <a:lnTo>
                      <a:pt x="1911" y="1039"/>
                    </a:lnTo>
                    <a:lnTo>
                      <a:pt x="1913" y="1032"/>
                    </a:lnTo>
                    <a:lnTo>
                      <a:pt x="1914" y="1023"/>
                    </a:lnTo>
                    <a:lnTo>
                      <a:pt x="1914" y="1016"/>
                    </a:lnTo>
                    <a:lnTo>
                      <a:pt x="1914" y="1007"/>
                    </a:lnTo>
                    <a:lnTo>
                      <a:pt x="1914" y="1000"/>
                    </a:lnTo>
                    <a:lnTo>
                      <a:pt x="1914" y="991"/>
                    </a:lnTo>
                    <a:lnTo>
                      <a:pt x="1913" y="984"/>
                    </a:lnTo>
                    <a:lnTo>
                      <a:pt x="1911" y="977"/>
                    </a:lnTo>
                    <a:lnTo>
                      <a:pt x="1910" y="968"/>
                    </a:lnTo>
                    <a:lnTo>
                      <a:pt x="1908" y="961"/>
                    </a:lnTo>
                    <a:lnTo>
                      <a:pt x="1907" y="954"/>
                    </a:lnTo>
                    <a:lnTo>
                      <a:pt x="1904" y="945"/>
                    </a:lnTo>
                    <a:lnTo>
                      <a:pt x="1902" y="938"/>
                    </a:lnTo>
                    <a:lnTo>
                      <a:pt x="1900" y="931"/>
                    </a:lnTo>
                    <a:lnTo>
                      <a:pt x="1897" y="924"/>
                    </a:lnTo>
                    <a:lnTo>
                      <a:pt x="1892" y="916"/>
                    </a:lnTo>
                    <a:lnTo>
                      <a:pt x="1890" y="909"/>
                    </a:lnTo>
                    <a:lnTo>
                      <a:pt x="1885" y="902"/>
                    </a:lnTo>
                    <a:lnTo>
                      <a:pt x="1882" y="896"/>
                    </a:lnTo>
                    <a:lnTo>
                      <a:pt x="1878" y="889"/>
                    </a:lnTo>
                    <a:lnTo>
                      <a:pt x="1874" y="882"/>
                    </a:lnTo>
                    <a:lnTo>
                      <a:pt x="1868" y="876"/>
                    </a:lnTo>
                    <a:lnTo>
                      <a:pt x="1864" y="869"/>
                    </a:lnTo>
                    <a:lnTo>
                      <a:pt x="1858" y="863"/>
                    </a:lnTo>
                    <a:lnTo>
                      <a:pt x="1852" y="857"/>
                    </a:lnTo>
                    <a:lnTo>
                      <a:pt x="1848" y="852"/>
                    </a:lnTo>
                    <a:lnTo>
                      <a:pt x="1841" y="844"/>
                    </a:lnTo>
                    <a:lnTo>
                      <a:pt x="1835" y="839"/>
                    </a:lnTo>
                    <a:lnTo>
                      <a:pt x="1829" y="834"/>
                    </a:lnTo>
                    <a:lnTo>
                      <a:pt x="1838" y="832"/>
                    </a:lnTo>
                    <a:lnTo>
                      <a:pt x="1846" y="829"/>
                    </a:lnTo>
                    <a:lnTo>
                      <a:pt x="1855" y="826"/>
                    </a:lnTo>
                    <a:lnTo>
                      <a:pt x="1864" y="821"/>
                    </a:lnTo>
                    <a:lnTo>
                      <a:pt x="1872" y="819"/>
                    </a:lnTo>
                    <a:lnTo>
                      <a:pt x="1879" y="814"/>
                    </a:lnTo>
                    <a:lnTo>
                      <a:pt x="1888" y="810"/>
                    </a:lnTo>
                    <a:lnTo>
                      <a:pt x="1897" y="806"/>
                    </a:lnTo>
                    <a:lnTo>
                      <a:pt x="1904" y="801"/>
                    </a:lnTo>
                    <a:lnTo>
                      <a:pt x="1911" y="795"/>
                    </a:lnTo>
                    <a:lnTo>
                      <a:pt x="1920" y="791"/>
                    </a:lnTo>
                    <a:lnTo>
                      <a:pt x="1927" y="785"/>
                    </a:lnTo>
                    <a:lnTo>
                      <a:pt x="1934" y="780"/>
                    </a:lnTo>
                    <a:lnTo>
                      <a:pt x="1941" y="774"/>
                    </a:lnTo>
                    <a:lnTo>
                      <a:pt x="1949" y="768"/>
                    </a:lnTo>
                    <a:lnTo>
                      <a:pt x="1954" y="761"/>
                    </a:lnTo>
                    <a:lnTo>
                      <a:pt x="1962" y="754"/>
                    </a:lnTo>
                    <a:lnTo>
                      <a:pt x="1967" y="748"/>
                    </a:lnTo>
                    <a:lnTo>
                      <a:pt x="1973" y="741"/>
                    </a:lnTo>
                    <a:lnTo>
                      <a:pt x="1980" y="734"/>
                    </a:lnTo>
                    <a:lnTo>
                      <a:pt x="1986" y="726"/>
                    </a:lnTo>
                    <a:lnTo>
                      <a:pt x="1990" y="718"/>
                    </a:lnTo>
                    <a:lnTo>
                      <a:pt x="1996" y="711"/>
                    </a:lnTo>
                    <a:lnTo>
                      <a:pt x="2000" y="702"/>
                    </a:lnTo>
                    <a:lnTo>
                      <a:pt x="2006" y="693"/>
                    </a:lnTo>
                    <a:lnTo>
                      <a:pt x="2010" y="686"/>
                    </a:lnTo>
                    <a:lnTo>
                      <a:pt x="2015" y="677"/>
                    </a:lnTo>
                    <a:lnTo>
                      <a:pt x="2018" y="667"/>
                    </a:lnTo>
                    <a:lnTo>
                      <a:pt x="2022" y="659"/>
                    </a:lnTo>
                    <a:lnTo>
                      <a:pt x="2025" y="650"/>
                    </a:lnTo>
                    <a:lnTo>
                      <a:pt x="2028" y="641"/>
                    </a:lnTo>
                    <a:lnTo>
                      <a:pt x="2031" y="631"/>
                    </a:lnTo>
                    <a:lnTo>
                      <a:pt x="2033" y="618"/>
                    </a:lnTo>
                    <a:lnTo>
                      <a:pt x="2036" y="605"/>
                    </a:lnTo>
                    <a:lnTo>
                      <a:pt x="2039" y="592"/>
                    </a:lnTo>
                    <a:lnTo>
                      <a:pt x="2039" y="578"/>
                    </a:lnTo>
                    <a:lnTo>
                      <a:pt x="2041" y="565"/>
                    </a:lnTo>
                    <a:lnTo>
                      <a:pt x="2041" y="552"/>
                    </a:lnTo>
                    <a:lnTo>
                      <a:pt x="2039" y="541"/>
                    </a:lnTo>
                    <a:lnTo>
                      <a:pt x="2038" y="528"/>
                    </a:lnTo>
                    <a:lnTo>
                      <a:pt x="2036" y="515"/>
                    </a:lnTo>
                    <a:lnTo>
                      <a:pt x="2033" y="503"/>
                    </a:lnTo>
                    <a:lnTo>
                      <a:pt x="2031" y="490"/>
                    </a:lnTo>
                    <a:lnTo>
                      <a:pt x="2026" y="479"/>
                    </a:lnTo>
                    <a:lnTo>
                      <a:pt x="2022" y="467"/>
                    </a:lnTo>
                    <a:lnTo>
                      <a:pt x="2018" y="457"/>
                    </a:lnTo>
                    <a:lnTo>
                      <a:pt x="2012" y="445"/>
                    </a:lnTo>
                    <a:lnTo>
                      <a:pt x="2006" y="435"/>
                    </a:lnTo>
                    <a:lnTo>
                      <a:pt x="2000" y="425"/>
                    </a:lnTo>
                    <a:lnTo>
                      <a:pt x="1993" y="415"/>
                    </a:lnTo>
                    <a:lnTo>
                      <a:pt x="1985" y="405"/>
                    </a:lnTo>
                    <a:lnTo>
                      <a:pt x="1977" y="396"/>
                    </a:lnTo>
                    <a:lnTo>
                      <a:pt x="1969" y="388"/>
                    </a:lnTo>
                    <a:lnTo>
                      <a:pt x="1960" y="379"/>
                    </a:lnTo>
                    <a:lnTo>
                      <a:pt x="1950" y="372"/>
                    </a:lnTo>
                    <a:lnTo>
                      <a:pt x="1941" y="365"/>
                    </a:lnTo>
                    <a:lnTo>
                      <a:pt x="1931" y="358"/>
                    </a:lnTo>
                    <a:lnTo>
                      <a:pt x="1920" y="352"/>
                    </a:lnTo>
                    <a:lnTo>
                      <a:pt x="1910" y="346"/>
                    </a:lnTo>
                    <a:lnTo>
                      <a:pt x="1898" y="340"/>
                    </a:lnTo>
                    <a:lnTo>
                      <a:pt x="1887" y="336"/>
                    </a:lnTo>
                    <a:lnTo>
                      <a:pt x="1874" y="332"/>
                    </a:lnTo>
                    <a:lnTo>
                      <a:pt x="1862" y="329"/>
                    </a:lnTo>
                    <a:lnTo>
                      <a:pt x="1849" y="326"/>
                    </a:lnTo>
                    <a:lnTo>
                      <a:pt x="1846" y="324"/>
                    </a:lnTo>
                    <a:lnTo>
                      <a:pt x="1843" y="324"/>
                    </a:lnTo>
                    <a:lnTo>
                      <a:pt x="1841" y="324"/>
                    </a:lnTo>
                    <a:lnTo>
                      <a:pt x="1833" y="323"/>
                    </a:lnTo>
                    <a:lnTo>
                      <a:pt x="1825" y="322"/>
                    </a:lnTo>
                    <a:lnTo>
                      <a:pt x="1822" y="322"/>
                    </a:lnTo>
                    <a:lnTo>
                      <a:pt x="1815" y="322"/>
                    </a:lnTo>
                    <a:lnTo>
                      <a:pt x="1812" y="322"/>
                    </a:lnTo>
                    <a:lnTo>
                      <a:pt x="1809" y="322"/>
                    </a:lnTo>
                    <a:lnTo>
                      <a:pt x="1806" y="322"/>
                    </a:lnTo>
                    <a:lnTo>
                      <a:pt x="1808" y="317"/>
                    </a:lnTo>
                    <a:lnTo>
                      <a:pt x="1808" y="314"/>
                    </a:lnTo>
                    <a:lnTo>
                      <a:pt x="1808" y="312"/>
                    </a:lnTo>
                    <a:lnTo>
                      <a:pt x="1808" y="307"/>
                    </a:lnTo>
                    <a:lnTo>
                      <a:pt x="1808" y="304"/>
                    </a:lnTo>
                    <a:lnTo>
                      <a:pt x="1808" y="301"/>
                    </a:lnTo>
                    <a:lnTo>
                      <a:pt x="1808" y="294"/>
                    </a:lnTo>
                    <a:lnTo>
                      <a:pt x="1808" y="291"/>
                    </a:lnTo>
                    <a:lnTo>
                      <a:pt x="1806" y="287"/>
                    </a:lnTo>
                    <a:lnTo>
                      <a:pt x="1806" y="284"/>
                    </a:lnTo>
                    <a:lnTo>
                      <a:pt x="1806" y="280"/>
                    </a:lnTo>
                    <a:lnTo>
                      <a:pt x="1805" y="274"/>
                    </a:lnTo>
                    <a:lnTo>
                      <a:pt x="1803" y="267"/>
                    </a:lnTo>
                    <a:lnTo>
                      <a:pt x="1800" y="251"/>
                    </a:lnTo>
                    <a:lnTo>
                      <a:pt x="1795" y="235"/>
                    </a:lnTo>
                    <a:lnTo>
                      <a:pt x="1789" y="221"/>
                    </a:lnTo>
                    <a:lnTo>
                      <a:pt x="1780" y="206"/>
                    </a:lnTo>
                    <a:lnTo>
                      <a:pt x="1773" y="192"/>
                    </a:lnTo>
                    <a:lnTo>
                      <a:pt x="1763" y="179"/>
                    </a:lnTo>
                    <a:lnTo>
                      <a:pt x="1751" y="165"/>
                    </a:lnTo>
                    <a:lnTo>
                      <a:pt x="1740" y="152"/>
                    </a:lnTo>
                    <a:lnTo>
                      <a:pt x="1727" y="139"/>
                    </a:lnTo>
                    <a:lnTo>
                      <a:pt x="1714" y="127"/>
                    </a:lnTo>
                    <a:lnTo>
                      <a:pt x="1700" y="116"/>
                    </a:lnTo>
                    <a:lnTo>
                      <a:pt x="1684" y="104"/>
                    </a:lnTo>
                    <a:lnTo>
                      <a:pt x="1668" y="93"/>
                    </a:lnTo>
                    <a:lnTo>
                      <a:pt x="1651" y="82"/>
                    </a:lnTo>
                    <a:lnTo>
                      <a:pt x="1632" y="72"/>
                    </a:lnTo>
                    <a:lnTo>
                      <a:pt x="1613" y="64"/>
                    </a:lnTo>
                    <a:lnTo>
                      <a:pt x="1595" y="55"/>
                    </a:lnTo>
                    <a:lnTo>
                      <a:pt x="1574" y="46"/>
                    </a:lnTo>
                    <a:lnTo>
                      <a:pt x="1554" y="39"/>
                    </a:lnTo>
                    <a:lnTo>
                      <a:pt x="1533" y="32"/>
                    </a:lnTo>
                    <a:lnTo>
                      <a:pt x="1511" y="26"/>
                    </a:lnTo>
                    <a:lnTo>
                      <a:pt x="1489" y="21"/>
                    </a:lnTo>
                    <a:lnTo>
                      <a:pt x="1466" y="15"/>
                    </a:lnTo>
                    <a:lnTo>
                      <a:pt x="1443" y="10"/>
                    </a:lnTo>
                    <a:lnTo>
                      <a:pt x="1420" y="8"/>
                    </a:lnTo>
                    <a:lnTo>
                      <a:pt x="1396" y="5"/>
                    </a:lnTo>
                    <a:lnTo>
                      <a:pt x="1373" y="2"/>
                    </a:lnTo>
                    <a:lnTo>
                      <a:pt x="1348" y="0"/>
                    </a:lnTo>
                    <a:lnTo>
                      <a:pt x="1323" y="0"/>
                    </a:lnTo>
                    <a:lnTo>
                      <a:pt x="1298" y="0"/>
                    </a:lnTo>
                    <a:lnTo>
                      <a:pt x="1274" y="0"/>
                    </a:lnTo>
                    <a:lnTo>
                      <a:pt x="1248" y="2"/>
                    </a:lnTo>
                    <a:lnTo>
                      <a:pt x="1236" y="3"/>
                    </a:lnTo>
                    <a:lnTo>
                      <a:pt x="1225" y="5"/>
                    </a:lnTo>
                    <a:lnTo>
                      <a:pt x="1212" y="6"/>
                    </a:lnTo>
                    <a:lnTo>
                      <a:pt x="1200" y="8"/>
                    </a:lnTo>
                    <a:lnTo>
                      <a:pt x="1189" y="9"/>
                    </a:lnTo>
                    <a:lnTo>
                      <a:pt x="1177" y="12"/>
                    </a:lnTo>
                    <a:lnTo>
                      <a:pt x="1166" y="13"/>
                    </a:lnTo>
                    <a:lnTo>
                      <a:pt x="1154" y="16"/>
                    </a:lnTo>
                    <a:lnTo>
                      <a:pt x="1143" y="18"/>
                    </a:lnTo>
                    <a:lnTo>
                      <a:pt x="1133" y="21"/>
                    </a:lnTo>
                    <a:lnTo>
                      <a:pt x="1121" y="23"/>
                    </a:lnTo>
                    <a:lnTo>
                      <a:pt x="1111" y="26"/>
                    </a:lnTo>
                    <a:lnTo>
                      <a:pt x="1099" y="29"/>
                    </a:lnTo>
                    <a:lnTo>
                      <a:pt x="1089" y="32"/>
                    </a:lnTo>
                    <a:lnTo>
                      <a:pt x="1079" y="36"/>
                    </a:lnTo>
                    <a:lnTo>
                      <a:pt x="1069" y="39"/>
                    </a:lnTo>
                    <a:lnTo>
                      <a:pt x="1059" y="44"/>
                    </a:lnTo>
                    <a:lnTo>
                      <a:pt x="1049" y="46"/>
                    </a:lnTo>
                    <a:lnTo>
                      <a:pt x="1039" y="51"/>
                    </a:lnTo>
                    <a:lnTo>
                      <a:pt x="1030" y="55"/>
                    </a:lnTo>
                    <a:lnTo>
                      <a:pt x="1020" y="59"/>
                    </a:lnTo>
                    <a:lnTo>
                      <a:pt x="1012" y="64"/>
                    </a:lnTo>
                    <a:lnTo>
                      <a:pt x="1003" y="68"/>
                    </a:lnTo>
                    <a:lnTo>
                      <a:pt x="994" y="72"/>
                    </a:lnTo>
                    <a:lnTo>
                      <a:pt x="986" y="77"/>
                    </a:lnTo>
                    <a:lnTo>
                      <a:pt x="977" y="81"/>
                    </a:lnTo>
                    <a:lnTo>
                      <a:pt x="968" y="87"/>
                    </a:lnTo>
                    <a:lnTo>
                      <a:pt x="961" y="91"/>
                    </a:lnTo>
                    <a:lnTo>
                      <a:pt x="953" y="97"/>
                    </a:lnTo>
                    <a:lnTo>
                      <a:pt x="945" y="101"/>
                    </a:lnTo>
                    <a:lnTo>
                      <a:pt x="938" y="107"/>
                    </a:lnTo>
                    <a:lnTo>
                      <a:pt x="931" y="11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283" name="TextBox 282"/>
            <p:cNvSpPr txBox="1"/>
            <p:nvPr/>
          </p:nvSpPr>
          <p:spPr>
            <a:xfrm>
              <a:off x="8034156" y="5164139"/>
              <a:ext cx="885907" cy="37934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网络攻击</a:t>
              </a:r>
            </a:p>
          </p:txBody>
        </p:sp>
      </p:grpSp>
      <p:pic>
        <p:nvPicPr>
          <p:cNvPr id="286" name="Picture 34" descr="CarrierRoutingSyste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771950"/>
            <a:ext cx="406118" cy="5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7" name="直接连接符 286"/>
          <p:cNvCxnSpPr/>
          <p:nvPr/>
        </p:nvCxnSpPr>
        <p:spPr>
          <a:xfrm>
            <a:off x="827584" y="5003865"/>
            <a:ext cx="792088" cy="384043"/>
          </a:xfrm>
          <a:prstGeom prst="line">
            <a:avLst/>
          </a:prstGeom>
          <a:ln w="76200">
            <a:solidFill>
              <a:srgbClr val="36621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V="1">
            <a:off x="1907704" y="5387908"/>
            <a:ext cx="1109574" cy="12164"/>
          </a:xfrm>
          <a:prstGeom prst="line">
            <a:avLst/>
          </a:prstGeom>
          <a:ln w="76200">
            <a:solidFill>
              <a:srgbClr val="36621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endCxn id="296" idx="1"/>
          </p:cNvCxnSpPr>
          <p:nvPr/>
        </p:nvCxnSpPr>
        <p:spPr>
          <a:xfrm flipV="1">
            <a:off x="3347864" y="5190968"/>
            <a:ext cx="1008112" cy="107745"/>
          </a:xfrm>
          <a:prstGeom prst="line">
            <a:avLst/>
          </a:prstGeom>
          <a:ln w="76200">
            <a:solidFill>
              <a:srgbClr val="36621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>
            <a:off x="4767597" y="5232050"/>
            <a:ext cx="1276284" cy="0"/>
          </a:xfrm>
          <a:prstGeom prst="line">
            <a:avLst/>
          </a:prstGeom>
          <a:ln w="76200">
            <a:solidFill>
              <a:srgbClr val="36621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endCxn id="292" idx="3"/>
          </p:cNvCxnSpPr>
          <p:nvPr/>
        </p:nvCxnSpPr>
        <p:spPr>
          <a:xfrm flipH="1">
            <a:off x="5050126" y="5483919"/>
            <a:ext cx="890026" cy="5785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92" name="Picture 34" descr="CarrierRoutingSyste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771950"/>
            <a:ext cx="406118" cy="5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133" descr="抽象图标37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766" y="4766609"/>
            <a:ext cx="642931" cy="8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34" descr="CarrierRoutingSyste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003865"/>
            <a:ext cx="406118" cy="5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34" descr="CarrierRoutingSyste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195886"/>
            <a:ext cx="406118" cy="5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" name="Picture 34" descr="CarrierRoutingSyste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4907855"/>
            <a:ext cx="395833" cy="56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7" name="直接箭头连接符 296"/>
          <p:cNvCxnSpPr/>
          <p:nvPr/>
        </p:nvCxnSpPr>
        <p:spPr>
          <a:xfrm flipV="1">
            <a:off x="1375154" y="5921352"/>
            <a:ext cx="1164700" cy="17631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/>
          <p:nvPr/>
        </p:nvCxnSpPr>
        <p:spPr>
          <a:xfrm flipV="1">
            <a:off x="1907704" y="5387908"/>
            <a:ext cx="1109574" cy="121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9" name="直接连接符 298"/>
          <p:cNvCxnSpPr/>
          <p:nvPr/>
        </p:nvCxnSpPr>
        <p:spPr>
          <a:xfrm flipV="1">
            <a:off x="3347864" y="5195886"/>
            <a:ext cx="1008112" cy="836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0" name="直接连接符 299"/>
          <p:cNvCxnSpPr/>
          <p:nvPr/>
        </p:nvCxnSpPr>
        <p:spPr>
          <a:xfrm flipV="1">
            <a:off x="4772175" y="5216939"/>
            <a:ext cx="1272095" cy="23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endCxn id="292" idx="1"/>
          </p:cNvCxnSpPr>
          <p:nvPr/>
        </p:nvCxnSpPr>
        <p:spPr>
          <a:xfrm flipV="1">
            <a:off x="2699792" y="6062419"/>
            <a:ext cx="1944216" cy="960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2" name="直接连接符 301"/>
          <p:cNvCxnSpPr/>
          <p:nvPr/>
        </p:nvCxnSpPr>
        <p:spPr>
          <a:xfrm flipV="1">
            <a:off x="5004048" y="5579929"/>
            <a:ext cx="864096" cy="5116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3" name="爆炸形 1 302"/>
          <p:cNvSpPr/>
          <p:nvPr/>
        </p:nvSpPr>
        <p:spPr>
          <a:xfrm>
            <a:off x="5436097" y="4852058"/>
            <a:ext cx="1228783" cy="497819"/>
          </a:xfrm>
          <a:prstGeom prst="irregularSeal1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6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04" name="直接箭头连接符 303"/>
          <p:cNvCxnSpPr>
            <a:stCxn id="295" idx="0"/>
          </p:cNvCxnSpPr>
          <p:nvPr/>
        </p:nvCxnSpPr>
        <p:spPr>
          <a:xfrm flipV="1">
            <a:off x="1750724" y="3755726"/>
            <a:ext cx="12965" cy="14401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 flipV="1">
            <a:off x="1835696" y="3755728"/>
            <a:ext cx="504056" cy="201622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圆角矩形 305"/>
          <p:cNvSpPr/>
          <p:nvPr/>
        </p:nvSpPr>
        <p:spPr>
          <a:xfrm>
            <a:off x="946914" y="4235780"/>
            <a:ext cx="456735" cy="119182"/>
          </a:xfrm>
          <a:prstGeom prst="round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7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无法访问</a:t>
            </a:r>
          </a:p>
        </p:txBody>
      </p:sp>
      <p:sp>
        <p:nvSpPr>
          <p:cNvPr id="307" name="圆角矩形标注 306"/>
          <p:cNvSpPr/>
          <p:nvPr/>
        </p:nvSpPr>
        <p:spPr>
          <a:xfrm>
            <a:off x="4101448" y="1961259"/>
            <a:ext cx="1910712" cy="758129"/>
          </a:xfrm>
          <a:prstGeom prst="wedgeRoundRectCallout">
            <a:avLst>
              <a:gd name="adj1" fmla="val -96578"/>
              <a:gd name="adj2" fmla="val 98993"/>
              <a:gd name="adj3" fmla="val 16667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b="1" dirty="0">
                <a:latin typeface="黑体" pitchFamily="49" charset="-122"/>
                <a:ea typeface="黑体" pitchFamily="49" charset="-122"/>
              </a:rPr>
              <a:t>实时收集测量信息</a:t>
            </a:r>
            <a:endParaRPr lang="en-US" altLang="zh-CN" sz="12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b="1" dirty="0">
                <a:latin typeface="黑体" pitchFamily="49" charset="-122"/>
                <a:ea typeface="黑体" pitchFamily="49" charset="-122"/>
              </a:rPr>
              <a:t>分析定位攻击点</a:t>
            </a:r>
            <a:endParaRPr lang="en-US" altLang="zh-CN" sz="12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b="1" dirty="0">
                <a:latin typeface="黑体" pitchFamily="49" charset="-122"/>
                <a:ea typeface="黑体" pitchFamily="49" charset="-122"/>
              </a:rPr>
              <a:t>动态部署安全服务</a:t>
            </a:r>
          </a:p>
        </p:txBody>
      </p:sp>
      <p:cxnSp>
        <p:nvCxnSpPr>
          <p:cNvPr id="308" name="直接箭头连接符 307"/>
          <p:cNvCxnSpPr>
            <a:endCxn id="295" idx="0"/>
          </p:cNvCxnSpPr>
          <p:nvPr/>
        </p:nvCxnSpPr>
        <p:spPr>
          <a:xfrm flipH="1">
            <a:off x="1750724" y="3755726"/>
            <a:ext cx="3253325" cy="14401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1763688" y="3540758"/>
            <a:ext cx="352839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 flipH="1">
            <a:off x="2699792" y="3554555"/>
            <a:ext cx="2709184" cy="22173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" name="Picture 1028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373" y="3316039"/>
            <a:ext cx="328304" cy="54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" name="Picture 1028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04" y="3336871"/>
            <a:ext cx="328304" cy="54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" name="矩形 235"/>
          <p:cNvSpPr/>
          <p:nvPr/>
        </p:nvSpPr>
        <p:spPr>
          <a:xfrm>
            <a:off x="787848" y="3264742"/>
            <a:ext cx="1335881" cy="545387"/>
          </a:xfrm>
          <a:prstGeom prst="rect">
            <a:avLst/>
          </a:prstGeom>
          <a:solidFill>
            <a:srgbClr val="00B4FF"/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63500" dist="107763" dir="2700000" algn="ctr" rotWithShape="0">
              <a:srgbClr val="CACACA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600" kern="0">
              <a:solidFill>
                <a:srgbClr val="FFFF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2774902" y="3288174"/>
            <a:ext cx="1225645" cy="530853"/>
          </a:xfrm>
          <a:prstGeom prst="rect">
            <a:avLst/>
          </a:prstGeom>
          <a:solidFill>
            <a:srgbClr val="00B4FF"/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63500" dist="107763" dir="2700000" algn="ctr" rotWithShape="0">
              <a:srgbClr val="CACACA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600" kern="0">
              <a:solidFill>
                <a:srgbClr val="FFFF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774638" y="3347219"/>
            <a:ext cx="1272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大数据分析能力</a:t>
            </a:r>
          </a:p>
        </p:txBody>
      </p:sp>
      <p:sp>
        <p:nvSpPr>
          <p:cNvPr id="237" name="矩形 236"/>
          <p:cNvSpPr/>
          <p:nvPr/>
        </p:nvSpPr>
        <p:spPr>
          <a:xfrm>
            <a:off x="4427984" y="3293691"/>
            <a:ext cx="1368152" cy="499504"/>
          </a:xfrm>
          <a:prstGeom prst="rect">
            <a:avLst/>
          </a:prstGeom>
          <a:solidFill>
            <a:srgbClr val="00B4FF"/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63500" dist="107763" dir="2700000" algn="ctr" rotWithShape="0">
              <a:srgbClr val="CACACA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600" kern="0">
              <a:solidFill>
                <a:srgbClr val="FFFF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4380318" y="3374204"/>
            <a:ext cx="14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安全资源调度能力</a:t>
            </a:r>
          </a:p>
        </p:txBody>
      </p:sp>
      <p:sp>
        <p:nvSpPr>
          <p:cNvPr id="2" name="矩形 1"/>
          <p:cNvSpPr/>
          <p:nvPr/>
        </p:nvSpPr>
        <p:spPr>
          <a:xfrm>
            <a:off x="786528" y="3223947"/>
            <a:ext cx="133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全局网络视图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感知能力</a:t>
            </a: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gray">
          <a:xfrm>
            <a:off x="6771186" y="2449919"/>
            <a:ext cx="1871042" cy="1011809"/>
          </a:xfrm>
          <a:prstGeom prst="roundRect">
            <a:avLst>
              <a:gd name="adj" fmla="val 16113"/>
            </a:avLst>
          </a:prstGeom>
          <a:gradFill rotWithShape="1">
            <a:gsLst>
              <a:gs pos="0">
                <a:srgbClr val="2DA2BF"/>
              </a:gs>
              <a:gs pos="100000">
                <a:srgbClr val="464646"/>
              </a:gs>
            </a:gsLst>
            <a:lin ang="5400000" scaled="1"/>
          </a:gradFill>
          <a:ln w="38100">
            <a:solidFill>
              <a:srgbClr val="DEF5FA"/>
            </a:solidFill>
            <a:round/>
            <a:headEnd/>
            <a:tailEnd/>
          </a:ln>
        </p:spPr>
        <p:txBody>
          <a:bodyPr anchor="ctr"/>
          <a:lstStyle/>
          <a:p>
            <a:pPr defTabSz="6858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 defTabSz="6858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 defTabSz="68580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知识产权</a:t>
            </a: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 defTabSz="68580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完全自主</a:t>
            </a: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 defTabSz="6858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defTabSz="6858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Wingdings 3"/>
              </a:rPr>
              <a:t>  </a:t>
            </a:r>
            <a:endParaRPr lang="zh-CN" alt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gray">
          <a:xfrm>
            <a:off x="6790578" y="3941295"/>
            <a:ext cx="1902450" cy="960593"/>
          </a:xfrm>
          <a:prstGeom prst="roundRect">
            <a:avLst>
              <a:gd name="adj" fmla="val 17283"/>
            </a:avLst>
          </a:prstGeom>
          <a:gradFill rotWithShape="1">
            <a:gsLst>
              <a:gs pos="0">
                <a:srgbClr val="2DA2BF"/>
              </a:gs>
              <a:gs pos="100000">
                <a:srgbClr val="464646"/>
              </a:gs>
            </a:gsLst>
            <a:lin ang="5400000" scaled="1"/>
          </a:gradFill>
          <a:ln w="38100">
            <a:solidFill>
              <a:srgbClr val="DEF5FA"/>
            </a:solidFill>
            <a:round/>
            <a:headEnd/>
            <a:tailEnd/>
          </a:ln>
        </p:spPr>
        <p:txBody>
          <a:bodyPr anchor="ctr"/>
          <a:lstStyle/>
          <a:p>
            <a:pPr defTabSz="68580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defTabSz="68580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安全事件</a:t>
            </a: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defTabSz="685800">
              <a:lnSpc>
                <a:spcPct val="130000"/>
              </a:lnSpc>
              <a:defRPr/>
            </a:pPr>
            <a:r>
              <a:rPr lang="en-US" altLang="zh-CN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实时检测 </a:t>
            </a: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Wingdings 3"/>
              </a:rPr>
              <a:t> 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gray">
          <a:xfrm>
            <a:off x="6815134" y="5491980"/>
            <a:ext cx="1902450" cy="960593"/>
          </a:xfrm>
          <a:prstGeom prst="roundRect">
            <a:avLst>
              <a:gd name="adj" fmla="val 17283"/>
            </a:avLst>
          </a:prstGeom>
          <a:gradFill rotWithShape="1">
            <a:gsLst>
              <a:gs pos="0">
                <a:srgbClr val="2DA2BF"/>
              </a:gs>
              <a:gs pos="100000">
                <a:srgbClr val="464646"/>
              </a:gs>
            </a:gsLst>
            <a:lin ang="5400000" scaled="1"/>
          </a:gradFill>
          <a:ln w="38100">
            <a:solidFill>
              <a:srgbClr val="DEF5FA"/>
            </a:solidFill>
            <a:round/>
            <a:headEnd/>
            <a:tailEnd/>
          </a:ln>
        </p:spPr>
        <p:txBody>
          <a:bodyPr anchor="ctr"/>
          <a:lstStyle/>
          <a:p>
            <a:pPr defTabSz="68580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defTabSz="68580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安全策略</a:t>
            </a: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defTabSz="685800">
              <a:lnSpc>
                <a:spcPct val="130000"/>
              </a:lnSpc>
              <a:defRPr/>
            </a:pPr>
            <a:r>
              <a:rPr lang="en-US" altLang="zh-CN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动态部署 </a:t>
            </a: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Wingdings 3"/>
              </a:rPr>
              <a:t> 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9" name="标题 1"/>
          <p:cNvSpPr txBox="1">
            <a:spLocks/>
          </p:cNvSpPr>
          <p:nvPr/>
        </p:nvSpPr>
        <p:spPr bwMode="auto">
          <a:xfrm>
            <a:off x="457200" y="457200"/>
            <a:ext cx="8229600" cy="68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安全防护思路的变化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108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43976 0.2762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0" y="1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19753E-6 L -0.34966 0.3709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1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3" grpId="1" animBg="1"/>
      <p:bldP spid="306" grpId="0" animBg="1"/>
      <p:bldP spid="306" grpId="1" animBg="1"/>
      <p:bldP spid="307" grpId="0" animBg="1"/>
    </p:bld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问号22.jpg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77" y="1326524"/>
            <a:ext cx="4143098" cy="414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28738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对称密钥</a:t>
            </a:r>
            <a:r>
              <a:rPr lang="zh-CN" altLang="en-US" dirty="0"/>
              <a:t>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密钥分配中心 </a:t>
            </a:r>
            <a:r>
              <a:rPr lang="en-US" altLang="zh-CN" sz="2000" dirty="0"/>
              <a:t>KDC (Key Distribution Center)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/>
              <a:t>常用</a:t>
            </a:r>
            <a:r>
              <a:rPr lang="zh-CN" altLang="en-US" sz="1600" dirty="0"/>
              <a:t>的密钥分配方式是设立 </a:t>
            </a:r>
            <a:r>
              <a:rPr lang="en-US" altLang="zh-CN" sz="1600" dirty="0"/>
              <a:t>KDC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KDC </a:t>
            </a:r>
            <a:r>
              <a:rPr lang="zh-CN" altLang="en-US" sz="1600" dirty="0"/>
              <a:t>是大家都信任的机构，任务是给需要进行秘密通信的用户临时分配一个会话密钥 </a:t>
            </a:r>
            <a:r>
              <a:rPr lang="en-US" altLang="zh-CN" sz="1600" dirty="0"/>
              <a:t>(</a:t>
            </a:r>
            <a:r>
              <a:rPr lang="zh-CN" altLang="en-US" sz="1600" dirty="0"/>
              <a:t>仅使用一次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假设通信双方，即用户 </a:t>
            </a:r>
            <a:r>
              <a:rPr lang="en-US" altLang="zh-CN" sz="1600" dirty="0"/>
              <a:t>A </a:t>
            </a:r>
            <a:r>
              <a:rPr lang="zh-CN" altLang="en-US" sz="1600" dirty="0"/>
              <a:t>和 </a:t>
            </a:r>
            <a:r>
              <a:rPr lang="en-US" altLang="zh-CN" sz="1600" dirty="0"/>
              <a:t>B </a:t>
            </a:r>
            <a:r>
              <a:rPr lang="zh-CN" altLang="en-US" sz="1600" dirty="0"/>
              <a:t>都是 </a:t>
            </a:r>
            <a:r>
              <a:rPr lang="en-US" altLang="zh-CN" sz="1600" dirty="0"/>
              <a:t>KDC </a:t>
            </a:r>
            <a:r>
              <a:rPr lang="zh-CN" altLang="en-US" sz="1600" dirty="0"/>
              <a:t>的登记用户，并已经在 </a:t>
            </a:r>
            <a:r>
              <a:rPr lang="en-US" altLang="zh-CN" sz="1600" dirty="0"/>
              <a:t>KDC </a:t>
            </a:r>
            <a:r>
              <a:rPr lang="zh-CN" altLang="en-US" sz="1600" dirty="0"/>
              <a:t>的服务器上安装了各自和 </a:t>
            </a:r>
            <a:r>
              <a:rPr lang="en-US" altLang="zh-CN" sz="1600" dirty="0"/>
              <a:t>KDC </a:t>
            </a:r>
            <a:r>
              <a:rPr lang="zh-CN" altLang="en-US" sz="1600" dirty="0"/>
              <a:t>进行通信的主密钥 </a:t>
            </a:r>
            <a:r>
              <a:rPr lang="en-US" altLang="zh-CN" sz="1600" dirty="0"/>
              <a:t>(master key) K</a:t>
            </a:r>
            <a:r>
              <a:rPr lang="en-US" altLang="zh-CN" sz="1600" baseline="-25000" dirty="0"/>
              <a:t>A</a:t>
            </a:r>
            <a:r>
              <a:rPr lang="en-US" altLang="zh-CN" sz="1600" dirty="0"/>
              <a:t> </a:t>
            </a:r>
            <a:r>
              <a:rPr lang="zh-CN" altLang="en-US" sz="1600" dirty="0"/>
              <a:t>和 </a:t>
            </a:r>
            <a:r>
              <a:rPr lang="en-US" altLang="zh-CN" sz="1600" dirty="0"/>
              <a:t>K</a:t>
            </a:r>
            <a:r>
              <a:rPr lang="en-US" altLang="zh-CN" sz="1600" baseline="-25000" dirty="0"/>
              <a:t>B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/>
              <a:t>典型的密钥</a:t>
            </a:r>
            <a:r>
              <a:rPr lang="zh-CN" altLang="en-US" sz="1600" dirty="0"/>
              <a:t>分配协议是 </a:t>
            </a:r>
            <a:r>
              <a:rPr lang="en-US" altLang="zh-CN" sz="1600" dirty="0"/>
              <a:t>Kerberos V5</a:t>
            </a:r>
            <a:endParaRPr lang="zh-CN" altLang="en-US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Kerberos </a:t>
            </a:r>
            <a:r>
              <a:rPr lang="zh-CN" altLang="en-US" sz="1600" dirty="0"/>
              <a:t>既是认证协议，同时也是 </a:t>
            </a:r>
            <a:r>
              <a:rPr lang="en-US" altLang="zh-CN" sz="1600" dirty="0"/>
              <a:t>KDC</a:t>
            </a:r>
            <a:endParaRPr lang="zh-CN" altLang="en-US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Kerberos </a:t>
            </a:r>
            <a:r>
              <a:rPr lang="zh-CN" altLang="en-US" sz="1600" dirty="0"/>
              <a:t>使用比 </a:t>
            </a:r>
            <a:r>
              <a:rPr lang="en-US" altLang="zh-CN" sz="1600" dirty="0"/>
              <a:t>DES </a:t>
            </a:r>
            <a:r>
              <a:rPr lang="zh-CN" altLang="en-US" sz="1600" dirty="0"/>
              <a:t>更加安全</a:t>
            </a:r>
            <a:r>
              <a:rPr lang="zh-CN" altLang="en-US" sz="1600"/>
              <a:t>的高级加密</a:t>
            </a:r>
            <a:r>
              <a:rPr lang="zh-CN" altLang="en-US" sz="1600" dirty="0"/>
              <a:t>标准 </a:t>
            </a:r>
            <a:r>
              <a:rPr lang="en-US" altLang="zh-CN" sz="1600" dirty="0"/>
              <a:t>AES</a:t>
            </a:r>
            <a:r>
              <a:rPr lang="zh-CN" altLang="en-US" sz="1600" dirty="0"/>
              <a:t>进行加密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293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对称密钥</a:t>
            </a:r>
            <a:r>
              <a:rPr lang="zh-CN" altLang="en-US" dirty="0"/>
              <a:t>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282034" y="2002167"/>
            <a:ext cx="32733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46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grpSp>
        <p:nvGrpSpPr>
          <p:cNvPr id="103" name="Group 9"/>
          <p:cNvGrpSpPr>
            <a:grpSpLocks/>
          </p:cNvGrpSpPr>
          <p:nvPr/>
        </p:nvGrpSpPr>
        <p:grpSpPr bwMode="auto">
          <a:xfrm>
            <a:off x="516984" y="2053455"/>
            <a:ext cx="533400" cy="533400"/>
            <a:chOff x="921" y="2412"/>
            <a:chExt cx="284" cy="265"/>
          </a:xfrm>
        </p:grpSpPr>
        <p:grpSp>
          <p:nvGrpSpPr>
            <p:cNvPr id="104" name="Group 10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118" name="Freeform 11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9" name="Freeform 12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0" name="Freeform 13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1" name="Freeform 14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2" name="Rectangle 15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3" name="Rectangle 16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4" name="Rectangle 17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5" name="Line 18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26" name="Group 19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127" name="Freeform 20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8" name="Freeform 21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9" name="Rectangle 22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grpSp>
          <p:nvGrpSpPr>
            <p:cNvPr id="105" name="Group 23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106" name="Freeform 24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7" name="Freeform 25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8" name="Freeform 26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9" name="Freeform 27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14" name="Group 32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115" name="Freeform 33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6" name="Freeform 34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7" name="Rectangle 35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</p:grpSp>
      <p:grpSp>
        <p:nvGrpSpPr>
          <p:cNvPr id="130" name="Group 36"/>
          <p:cNvGrpSpPr>
            <a:grpSpLocks/>
          </p:cNvGrpSpPr>
          <p:nvPr/>
        </p:nvGrpSpPr>
        <p:grpSpPr bwMode="auto">
          <a:xfrm>
            <a:off x="8257638" y="2005096"/>
            <a:ext cx="747445" cy="581758"/>
            <a:chOff x="3923" y="543"/>
            <a:chExt cx="446" cy="346"/>
          </a:xfrm>
        </p:grpSpPr>
        <p:sp>
          <p:nvSpPr>
            <p:cNvPr id="131" name="Text Box 37"/>
            <p:cNvSpPr txBox="1">
              <a:spLocks noChangeArrowheads="1"/>
            </p:cNvSpPr>
            <p:nvPr/>
          </p:nvSpPr>
          <p:spPr bwMode="auto">
            <a:xfrm>
              <a:off x="4179" y="543"/>
              <a:ext cx="19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grpSp>
          <p:nvGrpSpPr>
            <p:cNvPr id="132" name="Group 38"/>
            <p:cNvGrpSpPr>
              <a:grpSpLocks/>
            </p:cNvGrpSpPr>
            <p:nvPr/>
          </p:nvGrpSpPr>
          <p:grpSpPr bwMode="auto">
            <a:xfrm>
              <a:off x="3923" y="572"/>
              <a:ext cx="318" cy="317"/>
              <a:chOff x="921" y="2412"/>
              <a:chExt cx="284" cy="265"/>
            </a:xfrm>
          </p:grpSpPr>
          <p:grpSp>
            <p:nvGrpSpPr>
              <p:cNvPr id="133" name="Group 39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47" name="Freeform 40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8" name="Freeform 41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9" name="Freeform 42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0" name="Freeform 43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1" name="Rectangle 44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2" name="Rectangle 45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3" name="Rectangle 46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55" name="Group 48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56" name="Freeform 49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7" name="Freeform 50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8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35" name="Freeform 53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6" name="Freeform 54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7" name="Freeform 55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8" name="Freeform 56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9" name="Rectangle 57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0" name="Rectangle 58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1" name="Rectangle 59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2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43" name="Group 61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44" name="Freeform 62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5" name="Freeform 63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6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</p:grpSp>
      <p:sp>
        <p:nvSpPr>
          <p:cNvPr id="159" name="Line 65"/>
          <p:cNvSpPr>
            <a:spLocks noChangeShapeType="1"/>
          </p:cNvSpPr>
          <p:nvPr/>
        </p:nvSpPr>
        <p:spPr bwMode="auto">
          <a:xfrm rot="5400000">
            <a:off x="-421166" y="3855085"/>
            <a:ext cx="2382715" cy="158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0" name="Line 66"/>
          <p:cNvSpPr>
            <a:spLocks noChangeShapeType="1"/>
          </p:cNvSpPr>
          <p:nvPr/>
        </p:nvSpPr>
        <p:spPr bwMode="auto">
          <a:xfrm rot="5400000">
            <a:off x="7289625" y="3890804"/>
            <a:ext cx="2485292" cy="6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1" name="Line 74"/>
          <p:cNvSpPr>
            <a:spLocks noChangeShapeType="1"/>
          </p:cNvSpPr>
          <p:nvPr/>
        </p:nvSpPr>
        <p:spPr bwMode="auto">
          <a:xfrm rot="16200000" flipH="1">
            <a:off x="3798712" y="2975671"/>
            <a:ext cx="1894743" cy="6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2" name="Text Box 75"/>
          <p:cNvSpPr txBox="1">
            <a:spLocks noChangeArrowheads="1"/>
          </p:cNvSpPr>
          <p:nvPr/>
        </p:nvSpPr>
        <p:spPr bwMode="auto">
          <a:xfrm>
            <a:off x="2983960" y="1281198"/>
            <a:ext cx="1474652" cy="94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密钥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分配中心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KDC</a:t>
            </a:r>
          </a:p>
        </p:txBody>
      </p:sp>
      <p:pic>
        <p:nvPicPr>
          <p:cNvPr id="169" name="Picture 8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72" y="1672456"/>
            <a:ext cx="617537" cy="99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70" name="Rectangle 83"/>
          <p:cNvSpPr>
            <a:spLocks noChangeArrowheads="1"/>
          </p:cNvSpPr>
          <p:nvPr/>
        </p:nvSpPr>
        <p:spPr bwMode="auto">
          <a:xfrm>
            <a:off x="5884322" y="1564018"/>
            <a:ext cx="1897062" cy="1900603"/>
          </a:xfrm>
          <a:prstGeom prst="rect">
            <a:avLst/>
          </a:prstGeom>
          <a:solidFill>
            <a:srgbClr val="FFFF66"/>
          </a:solidFill>
          <a:ln w="28575">
            <a:solidFill>
              <a:srgbClr val="666699"/>
            </a:solidFill>
            <a:miter lim="800000"/>
            <a:headEnd/>
            <a:tailEnd/>
          </a:ln>
          <a:effectLst>
            <a:outerShdw dist="17961" dir="2700000" algn="ctr" rotWithShape="0">
              <a:srgbClr val="FFCC00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1" name="Rectangle 84"/>
          <p:cNvSpPr>
            <a:spLocks noChangeArrowheads="1"/>
          </p:cNvSpPr>
          <p:nvPr/>
        </p:nvSpPr>
        <p:spPr bwMode="auto">
          <a:xfrm>
            <a:off x="6044658" y="1928898"/>
            <a:ext cx="1447800" cy="1422889"/>
          </a:xfrm>
          <a:prstGeom prst="rect">
            <a:avLst/>
          </a:prstGeom>
          <a:solidFill>
            <a:srgbClr val="FFFFFF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2" name="Line 85"/>
          <p:cNvSpPr>
            <a:spLocks noChangeShapeType="1"/>
          </p:cNvSpPr>
          <p:nvPr/>
        </p:nvSpPr>
        <p:spPr bwMode="auto">
          <a:xfrm>
            <a:off x="6044659" y="2252747"/>
            <a:ext cx="1430338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3" name="Line 86"/>
          <p:cNvSpPr>
            <a:spLocks noChangeShapeType="1"/>
          </p:cNvSpPr>
          <p:nvPr/>
        </p:nvSpPr>
        <p:spPr bwMode="auto">
          <a:xfrm flipV="1">
            <a:off x="6044659" y="2887258"/>
            <a:ext cx="1408113" cy="7327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4" name="Line 87"/>
          <p:cNvSpPr>
            <a:spLocks noChangeShapeType="1"/>
          </p:cNvSpPr>
          <p:nvPr/>
        </p:nvSpPr>
        <p:spPr bwMode="auto">
          <a:xfrm rot="16200000" flipH="1">
            <a:off x="5867531" y="2629168"/>
            <a:ext cx="1425819" cy="4763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5" name="Text Box 88"/>
          <p:cNvSpPr txBox="1">
            <a:spLocks noChangeArrowheads="1"/>
          </p:cNvSpPr>
          <p:nvPr/>
        </p:nvSpPr>
        <p:spPr bwMode="auto">
          <a:xfrm rot="-5400000">
            <a:off x="5872911" y="2798796"/>
            <a:ext cx="521297" cy="66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176" name="Text Box 89"/>
          <p:cNvSpPr txBox="1">
            <a:spLocks noChangeArrowheads="1"/>
          </p:cNvSpPr>
          <p:nvPr/>
        </p:nvSpPr>
        <p:spPr bwMode="auto">
          <a:xfrm rot="-5400000">
            <a:off x="6665073" y="2798796"/>
            <a:ext cx="521297" cy="66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177" name="Text Box 90"/>
          <p:cNvSpPr txBox="1">
            <a:spLocks noChangeArrowheads="1"/>
          </p:cNvSpPr>
          <p:nvPr/>
        </p:nvSpPr>
        <p:spPr bwMode="auto">
          <a:xfrm>
            <a:off x="5843047" y="1549363"/>
            <a:ext cx="1938337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用户专用主密钥</a:t>
            </a:r>
          </a:p>
        </p:txBody>
      </p:sp>
      <p:sp>
        <p:nvSpPr>
          <p:cNvPr id="178" name="Text Box 91"/>
          <p:cNvSpPr txBox="1">
            <a:spLocks noChangeArrowheads="1"/>
          </p:cNvSpPr>
          <p:nvPr/>
        </p:nvSpPr>
        <p:spPr bwMode="auto">
          <a:xfrm>
            <a:off x="6031925" y="1888496"/>
            <a:ext cx="1423788" cy="111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 主密钥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  </a:t>
            </a:r>
            <a:r>
              <a:rPr kumimoji="1" lang="en-US" altLang="zh-CN" sz="11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</a:t>
            </a:r>
            <a:r>
              <a:rPr kumimoji="1" lang="en-US" altLang="zh-CN" b="1" baseline="-250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B  </a:t>
            </a:r>
            <a:r>
              <a:rPr kumimoji="1" lang="en-US" altLang="zh-CN" sz="4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sz="9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 </a:t>
            </a:r>
            <a:r>
              <a:rPr kumimoji="1" lang="en-US" altLang="zh-CN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</a:t>
            </a:r>
            <a:r>
              <a:rPr kumimoji="1" lang="en-US" altLang="zh-CN" b="1" baseline="-250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</a:t>
            </a:r>
          </a:p>
        </p:txBody>
      </p:sp>
      <p:sp>
        <p:nvSpPr>
          <p:cNvPr id="179" name="Rectangle 92"/>
          <p:cNvSpPr>
            <a:spLocks noChangeArrowheads="1"/>
          </p:cNvSpPr>
          <p:nvPr/>
        </p:nvSpPr>
        <p:spPr bwMode="auto">
          <a:xfrm>
            <a:off x="4692109" y="2207319"/>
            <a:ext cx="1524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2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0" name="Freeform 93"/>
          <p:cNvSpPr>
            <a:spLocks/>
          </p:cNvSpPr>
          <p:nvPr/>
        </p:nvSpPr>
        <p:spPr bwMode="auto">
          <a:xfrm>
            <a:off x="4842922" y="1569879"/>
            <a:ext cx="1036637" cy="1894742"/>
          </a:xfrm>
          <a:custGeom>
            <a:avLst/>
            <a:gdLst>
              <a:gd name="T0" fmla="*/ 0 w 618"/>
              <a:gd name="T1" fmla="*/ 381 h 1125"/>
              <a:gd name="T2" fmla="*/ 615 w 618"/>
              <a:gd name="T3" fmla="*/ 0 h 1125"/>
              <a:gd name="T4" fmla="*/ 618 w 618"/>
              <a:gd name="T5" fmla="*/ 1125 h 1125"/>
              <a:gd name="T6" fmla="*/ 6 w 618"/>
              <a:gd name="T7" fmla="*/ 519 h 1125"/>
              <a:gd name="T8" fmla="*/ 0 w 618"/>
              <a:gd name="T9" fmla="*/ 381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" h="1125">
                <a:moveTo>
                  <a:pt x="0" y="381"/>
                </a:moveTo>
                <a:lnTo>
                  <a:pt x="615" y="0"/>
                </a:lnTo>
                <a:lnTo>
                  <a:pt x="618" y="1125"/>
                </a:lnTo>
                <a:lnTo>
                  <a:pt x="6" y="519"/>
                </a:lnTo>
                <a:lnTo>
                  <a:pt x="0" y="381"/>
                </a:lnTo>
                <a:close/>
              </a:path>
            </a:pathLst>
          </a:cu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1" name="Line 94"/>
          <p:cNvSpPr>
            <a:spLocks noChangeShapeType="1"/>
          </p:cNvSpPr>
          <p:nvPr/>
        </p:nvSpPr>
        <p:spPr bwMode="auto">
          <a:xfrm>
            <a:off x="6051008" y="2564873"/>
            <a:ext cx="1449388" cy="0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93" name="Group 99"/>
          <p:cNvGrpSpPr>
            <a:grpSpLocks/>
          </p:cNvGrpSpPr>
          <p:nvPr/>
        </p:nvGrpSpPr>
        <p:grpSpPr bwMode="auto">
          <a:xfrm>
            <a:off x="766222" y="2411010"/>
            <a:ext cx="4002087" cy="663819"/>
            <a:chOff x="457" y="1933"/>
            <a:chExt cx="2521" cy="453"/>
          </a:xfrm>
        </p:grpSpPr>
        <p:sp>
          <p:nvSpPr>
            <p:cNvPr id="194" name="Line 7"/>
            <p:cNvSpPr>
              <a:spLocks noChangeShapeType="1"/>
            </p:cNvSpPr>
            <p:nvPr/>
          </p:nvSpPr>
          <p:spPr bwMode="auto">
            <a:xfrm>
              <a:off x="457" y="2260"/>
              <a:ext cx="2521" cy="3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5" name="Text Box 76"/>
            <p:cNvSpPr txBox="1">
              <a:spLocks noChangeArrowheads="1"/>
            </p:cNvSpPr>
            <p:nvPr/>
          </p:nvSpPr>
          <p:spPr bwMode="auto">
            <a:xfrm>
              <a:off x="511" y="1933"/>
              <a:ext cx="35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323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 2" pitchFamily="18" charset="2"/>
                </a:rPr>
                <a:t></a:t>
              </a:r>
            </a:p>
          </p:txBody>
        </p:sp>
        <p:sp>
          <p:nvSpPr>
            <p:cNvPr id="196" name="Rectangle 97"/>
            <p:cNvSpPr>
              <a:spLocks noChangeArrowheads="1"/>
            </p:cNvSpPr>
            <p:nvPr/>
          </p:nvSpPr>
          <p:spPr bwMode="auto">
            <a:xfrm>
              <a:off x="1235" y="2126"/>
              <a:ext cx="619" cy="26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A, B</a:t>
              </a:r>
              <a:endParaRPr kumimoji="1" lang="en-US" altLang="zh-CN" sz="1846" b="1" i="0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97" name="圆角矩形 196"/>
          <p:cNvSpPr/>
          <p:nvPr/>
        </p:nvSpPr>
        <p:spPr>
          <a:xfrm>
            <a:off x="516984" y="5601153"/>
            <a:ext cx="8310927" cy="10991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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向密钥分配中心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KDC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发送时用明文，说明想和用户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通信。在明文中给出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 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KDC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登记的身份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39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对称密钥</a:t>
            </a:r>
            <a:r>
              <a:rPr lang="zh-CN" altLang="en-US" dirty="0"/>
              <a:t>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282034" y="2002167"/>
            <a:ext cx="32733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46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grpSp>
        <p:nvGrpSpPr>
          <p:cNvPr id="103" name="Group 9"/>
          <p:cNvGrpSpPr>
            <a:grpSpLocks/>
          </p:cNvGrpSpPr>
          <p:nvPr/>
        </p:nvGrpSpPr>
        <p:grpSpPr bwMode="auto">
          <a:xfrm>
            <a:off x="516984" y="2053455"/>
            <a:ext cx="533400" cy="533400"/>
            <a:chOff x="921" y="2412"/>
            <a:chExt cx="284" cy="265"/>
          </a:xfrm>
        </p:grpSpPr>
        <p:grpSp>
          <p:nvGrpSpPr>
            <p:cNvPr id="104" name="Group 10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118" name="Freeform 11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9" name="Freeform 12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0" name="Freeform 13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1" name="Freeform 14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2" name="Rectangle 15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3" name="Rectangle 16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4" name="Rectangle 17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5" name="Line 18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26" name="Group 19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127" name="Freeform 20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8" name="Freeform 21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9" name="Rectangle 22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grpSp>
          <p:nvGrpSpPr>
            <p:cNvPr id="105" name="Group 23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106" name="Freeform 24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7" name="Freeform 25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8" name="Freeform 26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9" name="Freeform 27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14" name="Group 32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115" name="Freeform 33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6" name="Freeform 34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7" name="Rectangle 35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</p:grpSp>
      <p:grpSp>
        <p:nvGrpSpPr>
          <p:cNvPr id="130" name="Group 36"/>
          <p:cNvGrpSpPr>
            <a:grpSpLocks/>
          </p:cNvGrpSpPr>
          <p:nvPr/>
        </p:nvGrpSpPr>
        <p:grpSpPr bwMode="auto">
          <a:xfrm>
            <a:off x="8257638" y="2005096"/>
            <a:ext cx="747445" cy="581758"/>
            <a:chOff x="3923" y="543"/>
            <a:chExt cx="446" cy="346"/>
          </a:xfrm>
        </p:grpSpPr>
        <p:sp>
          <p:nvSpPr>
            <p:cNvPr id="131" name="Text Box 37"/>
            <p:cNvSpPr txBox="1">
              <a:spLocks noChangeArrowheads="1"/>
            </p:cNvSpPr>
            <p:nvPr/>
          </p:nvSpPr>
          <p:spPr bwMode="auto">
            <a:xfrm>
              <a:off x="4179" y="543"/>
              <a:ext cx="19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grpSp>
          <p:nvGrpSpPr>
            <p:cNvPr id="132" name="Group 38"/>
            <p:cNvGrpSpPr>
              <a:grpSpLocks/>
            </p:cNvGrpSpPr>
            <p:nvPr/>
          </p:nvGrpSpPr>
          <p:grpSpPr bwMode="auto">
            <a:xfrm>
              <a:off x="3923" y="572"/>
              <a:ext cx="318" cy="317"/>
              <a:chOff x="921" y="2412"/>
              <a:chExt cx="284" cy="265"/>
            </a:xfrm>
          </p:grpSpPr>
          <p:grpSp>
            <p:nvGrpSpPr>
              <p:cNvPr id="133" name="Group 39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47" name="Freeform 40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8" name="Freeform 41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9" name="Freeform 42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0" name="Freeform 43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1" name="Rectangle 44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2" name="Rectangle 45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3" name="Rectangle 46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55" name="Group 48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56" name="Freeform 49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7" name="Freeform 50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8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35" name="Freeform 53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6" name="Freeform 54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7" name="Freeform 55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8" name="Freeform 56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9" name="Rectangle 57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0" name="Rectangle 58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1" name="Rectangle 59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2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43" name="Group 61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44" name="Freeform 62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5" name="Freeform 63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6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</p:grpSp>
      <p:sp>
        <p:nvSpPr>
          <p:cNvPr id="159" name="Line 65"/>
          <p:cNvSpPr>
            <a:spLocks noChangeShapeType="1"/>
          </p:cNvSpPr>
          <p:nvPr/>
        </p:nvSpPr>
        <p:spPr bwMode="auto">
          <a:xfrm rot="5400000">
            <a:off x="-421166" y="3855085"/>
            <a:ext cx="2382715" cy="158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0" name="Line 66"/>
          <p:cNvSpPr>
            <a:spLocks noChangeShapeType="1"/>
          </p:cNvSpPr>
          <p:nvPr/>
        </p:nvSpPr>
        <p:spPr bwMode="auto">
          <a:xfrm rot="5400000">
            <a:off x="7289625" y="3890804"/>
            <a:ext cx="2485292" cy="6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1" name="Line 74"/>
          <p:cNvSpPr>
            <a:spLocks noChangeShapeType="1"/>
          </p:cNvSpPr>
          <p:nvPr/>
        </p:nvSpPr>
        <p:spPr bwMode="auto">
          <a:xfrm rot="16200000" flipH="1">
            <a:off x="3798712" y="2975671"/>
            <a:ext cx="1894743" cy="6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2" name="Text Box 75"/>
          <p:cNvSpPr txBox="1">
            <a:spLocks noChangeArrowheads="1"/>
          </p:cNvSpPr>
          <p:nvPr/>
        </p:nvSpPr>
        <p:spPr bwMode="auto">
          <a:xfrm>
            <a:off x="2983960" y="1281198"/>
            <a:ext cx="1474652" cy="94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密钥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分配中心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KDC</a:t>
            </a:r>
          </a:p>
        </p:txBody>
      </p:sp>
      <p:pic>
        <p:nvPicPr>
          <p:cNvPr id="169" name="Picture 8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72" y="1672456"/>
            <a:ext cx="617537" cy="99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70" name="Rectangle 83"/>
          <p:cNvSpPr>
            <a:spLocks noChangeArrowheads="1"/>
          </p:cNvSpPr>
          <p:nvPr/>
        </p:nvSpPr>
        <p:spPr bwMode="auto">
          <a:xfrm>
            <a:off x="5884322" y="1564018"/>
            <a:ext cx="1897062" cy="1900603"/>
          </a:xfrm>
          <a:prstGeom prst="rect">
            <a:avLst/>
          </a:prstGeom>
          <a:solidFill>
            <a:srgbClr val="FFFF66"/>
          </a:solidFill>
          <a:ln w="28575">
            <a:solidFill>
              <a:srgbClr val="666699"/>
            </a:solidFill>
            <a:miter lim="800000"/>
            <a:headEnd/>
            <a:tailEnd/>
          </a:ln>
          <a:effectLst>
            <a:outerShdw dist="17961" dir="2700000" algn="ctr" rotWithShape="0">
              <a:srgbClr val="FFCC00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1" name="Rectangle 84"/>
          <p:cNvSpPr>
            <a:spLocks noChangeArrowheads="1"/>
          </p:cNvSpPr>
          <p:nvPr/>
        </p:nvSpPr>
        <p:spPr bwMode="auto">
          <a:xfrm>
            <a:off x="6044658" y="1928898"/>
            <a:ext cx="1447800" cy="1422889"/>
          </a:xfrm>
          <a:prstGeom prst="rect">
            <a:avLst/>
          </a:prstGeom>
          <a:solidFill>
            <a:srgbClr val="FFFFFF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2" name="Line 85"/>
          <p:cNvSpPr>
            <a:spLocks noChangeShapeType="1"/>
          </p:cNvSpPr>
          <p:nvPr/>
        </p:nvSpPr>
        <p:spPr bwMode="auto">
          <a:xfrm>
            <a:off x="6044659" y="2252747"/>
            <a:ext cx="1430338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3" name="Line 86"/>
          <p:cNvSpPr>
            <a:spLocks noChangeShapeType="1"/>
          </p:cNvSpPr>
          <p:nvPr/>
        </p:nvSpPr>
        <p:spPr bwMode="auto">
          <a:xfrm flipV="1">
            <a:off x="6044659" y="2887258"/>
            <a:ext cx="1408113" cy="7327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4" name="Line 87"/>
          <p:cNvSpPr>
            <a:spLocks noChangeShapeType="1"/>
          </p:cNvSpPr>
          <p:nvPr/>
        </p:nvSpPr>
        <p:spPr bwMode="auto">
          <a:xfrm rot="16200000" flipH="1">
            <a:off x="5867531" y="2629168"/>
            <a:ext cx="1425819" cy="4763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5" name="Text Box 88"/>
          <p:cNvSpPr txBox="1">
            <a:spLocks noChangeArrowheads="1"/>
          </p:cNvSpPr>
          <p:nvPr/>
        </p:nvSpPr>
        <p:spPr bwMode="auto">
          <a:xfrm rot="-5400000">
            <a:off x="5872911" y="2798796"/>
            <a:ext cx="521297" cy="66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176" name="Text Box 89"/>
          <p:cNvSpPr txBox="1">
            <a:spLocks noChangeArrowheads="1"/>
          </p:cNvSpPr>
          <p:nvPr/>
        </p:nvSpPr>
        <p:spPr bwMode="auto">
          <a:xfrm rot="-5400000">
            <a:off x="6665073" y="2798796"/>
            <a:ext cx="521297" cy="66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177" name="Text Box 90"/>
          <p:cNvSpPr txBox="1">
            <a:spLocks noChangeArrowheads="1"/>
          </p:cNvSpPr>
          <p:nvPr/>
        </p:nvSpPr>
        <p:spPr bwMode="auto">
          <a:xfrm>
            <a:off x="5843047" y="1549363"/>
            <a:ext cx="1938337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用户专用主密钥</a:t>
            </a:r>
          </a:p>
        </p:txBody>
      </p:sp>
      <p:sp>
        <p:nvSpPr>
          <p:cNvPr id="178" name="Text Box 91"/>
          <p:cNvSpPr txBox="1">
            <a:spLocks noChangeArrowheads="1"/>
          </p:cNvSpPr>
          <p:nvPr/>
        </p:nvSpPr>
        <p:spPr bwMode="auto">
          <a:xfrm>
            <a:off x="6031925" y="1888496"/>
            <a:ext cx="1423788" cy="111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 主密钥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  </a:t>
            </a:r>
            <a:r>
              <a:rPr kumimoji="1" lang="en-US" altLang="zh-CN" sz="11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</a:t>
            </a:r>
            <a:r>
              <a:rPr kumimoji="1" lang="en-US" altLang="zh-CN" b="1" baseline="-250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B  </a:t>
            </a:r>
            <a:r>
              <a:rPr kumimoji="1" lang="en-US" altLang="zh-CN" sz="4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sz="9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 </a:t>
            </a:r>
            <a:r>
              <a:rPr kumimoji="1" lang="en-US" altLang="zh-CN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</a:t>
            </a:r>
            <a:r>
              <a:rPr kumimoji="1" lang="en-US" altLang="zh-CN" b="1" baseline="-250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</a:t>
            </a:r>
          </a:p>
        </p:txBody>
      </p:sp>
      <p:sp>
        <p:nvSpPr>
          <p:cNvPr id="179" name="Rectangle 92"/>
          <p:cNvSpPr>
            <a:spLocks noChangeArrowheads="1"/>
          </p:cNvSpPr>
          <p:nvPr/>
        </p:nvSpPr>
        <p:spPr bwMode="auto">
          <a:xfrm>
            <a:off x="4692109" y="2207319"/>
            <a:ext cx="1524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2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0" name="Freeform 93"/>
          <p:cNvSpPr>
            <a:spLocks/>
          </p:cNvSpPr>
          <p:nvPr/>
        </p:nvSpPr>
        <p:spPr bwMode="auto">
          <a:xfrm>
            <a:off x="4842922" y="1569879"/>
            <a:ext cx="1036637" cy="1894742"/>
          </a:xfrm>
          <a:custGeom>
            <a:avLst/>
            <a:gdLst>
              <a:gd name="T0" fmla="*/ 0 w 618"/>
              <a:gd name="T1" fmla="*/ 381 h 1125"/>
              <a:gd name="T2" fmla="*/ 615 w 618"/>
              <a:gd name="T3" fmla="*/ 0 h 1125"/>
              <a:gd name="T4" fmla="*/ 618 w 618"/>
              <a:gd name="T5" fmla="*/ 1125 h 1125"/>
              <a:gd name="T6" fmla="*/ 6 w 618"/>
              <a:gd name="T7" fmla="*/ 519 h 1125"/>
              <a:gd name="T8" fmla="*/ 0 w 618"/>
              <a:gd name="T9" fmla="*/ 381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" h="1125">
                <a:moveTo>
                  <a:pt x="0" y="381"/>
                </a:moveTo>
                <a:lnTo>
                  <a:pt x="615" y="0"/>
                </a:lnTo>
                <a:lnTo>
                  <a:pt x="618" y="1125"/>
                </a:lnTo>
                <a:lnTo>
                  <a:pt x="6" y="519"/>
                </a:lnTo>
                <a:lnTo>
                  <a:pt x="0" y="381"/>
                </a:lnTo>
                <a:close/>
              </a:path>
            </a:pathLst>
          </a:cu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1" name="Line 94"/>
          <p:cNvSpPr>
            <a:spLocks noChangeShapeType="1"/>
          </p:cNvSpPr>
          <p:nvPr/>
        </p:nvSpPr>
        <p:spPr bwMode="auto">
          <a:xfrm>
            <a:off x="6051008" y="2564873"/>
            <a:ext cx="1449388" cy="0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82" name="Group 100"/>
          <p:cNvGrpSpPr>
            <a:grpSpLocks/>
          </p:cNvGrpSpPr>
          <p:nvPr/>
        </p:nvGrpSpPr>
        <p:grpSpPr bwMode="auto">
          <a:xfrm>
            <a:off x="769397" y="3046987"/>
            <a:ext cx="3976688" cy="1022838"/>
            <a:chOff x="459" y="2367"/>
            <a:chExt cx="2505" cy="698"/>
          </a:xfrm>
        </p:grpSpPr>
        <p:sp>
          <p:nvSpPr>
            <p:cNvPr id="183" name="Line 67"/>
            <p:cNvSpPr>
              <a:spLocks noChangeShapeType="1"/>
            </p:cNvSpPr>
            <p:nvPr/>
          </p:nvSpPr>
          <p:spPr bwMode="auto">
            <a:xfrm flipH="1">
              <a:off x="459" y="2789"/>
              <a:ext cx="2501" cy="1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4" name="Rectangle 68"/>
            <p:cNvSpPr>
              <a:spLocks noChangeArrowheads="1"/>
            </p:cNvSpPr>
            <p:nvPr/>
          </p:nvSpPr>
          <p:spPr bwMode="auto">
            <a:xfrm>
              <a:off x="1158" y="2527"/>
              <a:ext cx="1324" cy="53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46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5" name="Rectangle 69"/>
            <p:cNvSpPr>
              <a:spLocks noChangeArrowheads="1"/>
            </p:cNvSpPr>
            <p:nvPr/>
          </p:nvSpPr>
          <p:spPr bwMode="auto">
            <a:xfrm>
              <a:off x="1733" y="2778"/>
              <a:ext cx="670" cy="26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kumimoji="1" lang="en-US" altLang="zh-CN" sz="1846" b="1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, </a:t>
              </a:r>
              <a:r>
                <a:rPr kumimoji="1" lang="en-US" altLang="zh-CN" sz="1846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kumimoji="1" lang="en-US" altLang="zh-CN" sz="1846" b="1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, K</a:t>
              </a:r>
              <a:r>
                <a:rPr kumimoji="1" lang="en-US" altLang="zh-CN" sz="1846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</a:t>
              </a:r>
            </a:p>
          </p:txBody>
        </p:sp>
        <p:sp>
          <p:nvSpPr>
            <p:cNvPr id="186" name="Text Box 70"/>
            <p:cNvSpPr txBox="1">
              <a:spLocks noChangeArrowheads="1"/>
            </p:cNvSpPr>
            <p:nvPr/>
          </p:nvSpPr>
          <p:spPr bwMode="auto">
            <a:xfrm>
              <a:off x="1158" y="2752"/>
              <a:ext cx="31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1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</a:t>
              </a:r>
            </a:p>
          </p:txBody>
        </p:sp>
        <p:pic>
          <p:nvPicPr>
            <p:cNvPr id="187" name="Picture 7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" y="2577"/>
              <a:ext cx="25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88" name="Text Box 73"/>
            <p:cNvSpPr txBox="1">
              <a:spLocks noChangeArrowheads="1"/>
            </p:cNvSpPr>
            <p:nvPr/>
          </p:nvSpPr>
          <p:spPr bwMode="auto">
            <a:xfrm>
              <a:off x="1349" y="2491"/>
              <a:ext cx="25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0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89" name="Text Box 77"/>
            <p:cNvSpPr txBox="1">
              <a:spLocks noChangeArrowheads="1"/>
            </p:cNvSpPr>
            <p:nvPr/>
          </p:nvSpPr>
          <p:spPr bwMode="auto">
            <a:xfrm>
              <a:off x="2608" y="2436"/>
              <a:ext cx="35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323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" y="2367"/>
              <a:ext cx="25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1" name="Text Box 80"/>
            <p:cNvSpPr txBox="1">
              <a:spLocks noChangeArrowheads="1"/>
            </p:cNvSpPr>
            <p:nvPr/>
          </p:nvSpPr>
          <p:spPr bwMode="auto">
            <a:xfrm>
              <a:off x="726" y="2367"/>
              <a:ext cx="432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0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92" name="Text Box 95"/>
            <p:cNvSpPr txBox="1">
              <a:spLocks noChangeArrowheads="1"/>
            </p:cNvSpPr>
            <p:nvPr/>
          </p:nvSpPr>
          <p:spPr bwMode="auto">
            <a:xfrm>
              <a:off x="1446" y="2752"/>
              <a:ext cx="15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,</a:t>
              </a:r>
              <a:endParaRPr kumimoji="0" lang="en-US" altLang="zh-CN" sz="1846" b="1" i="0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93" name="Group 99"/>
          <p:cNvGrpSpPr>
            <a:grpSpLocks/>
          </p:cNvGrpSpPr>
          <p:nvPr/>
        </p:nvGrpSpPr>
        <p:grpSpPr bwMode="auto">
          <a:xfrm>
            <a:off x="766222" y="2411010"/>
            <a:ext cx="4002087" cy="663819"/>
            <a:chOff x="457" y="1933"/>
            <a:chExt cx="2521" cy="453"/>
          </a:xfrm>
        </p:grpSpPr>
        <p:sp>
          <p:nvSpPr>
            <p:cNvPr id="194" name="Line 7"/>
            <p:cNvSpPr>
              <a:spLocks noChangeShapeType="1"/>
            </p:cNvSpPr>
            <p:nvPr/>
          </p:nvSpPr>
          <p:spPr bwMode="auto">
            <a:xfrm>
              <a:off x="457" y="2260"/>
              <a:ext cx="2521" cy="3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5" name="Text Box 76"/>
            <p:cNvSpPr txBox="1">
              <a:spLocks noChangeArrowheads="1"/>
            </p:cNvSpPr>
            <p:nvPr/>
          </p:nvSpPr>
          <p:spPr bwMode="auto">
            <a:xfrm>
              <a:off x="511" y="1933"/>
              <a:ext cx="35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323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 2" pitchFamily="18" charset="2"/>
                </a:rPr>
                <a:t></a:t>
              </a:r>
            </a:p>
          </p:txBody>
        </p:sp>
        <p:sp>
          <p:nvSpPr>
            <p:cNvPr id="196" name="Rectangle 97"/>
            <p:cNvSpPr>
              <a:spLocks noChangeArrowheads="1"/>
            </p:cNvSpPr>
            <p:nvPr/>
          </p:nvSpPr>
          <p:spPr bwMode="auto">
            <a:xfrm>
              <a:off x="1235" y="2126"/>
              <a:ext cx="619" cy="26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A, B</a:t>
              </a:r>
              <a:endParaRPr kumimoji="1" lang="en-US" altLang="zh-CN" sz="1846" b="1" i="0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01" name="圆角矩形 100"/>
          <p:cNvSpPr/>
          <p:nvPr/>
        </p:nvSpPr>
        <p:spPr>
          <a:xfrm>
            <a:off x="282034" y="5025255"/>
            <a:ext cx="8723049" cy="179087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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KDC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用随机数产生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一次一密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”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的会话密钥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AB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供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的这次会话使用，向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回复消息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该应答消息用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的主密钥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加密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该消息中包含密钥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AB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和请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转给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的一个票据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(ticket)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，它包含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KDC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登记的身份，以及这次会话将要使用的密钥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AB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；该票据用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的主密钥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加密，因此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无法知道此票据的内容</a:t>
            </a:r>
          </a:p>
        </p:txBody>
      </p:sp>
    </p:spTree>
    <p:extLst>
      <p:ext uri="{BB962C8B-B14F-4D97-AF65-F5344CB8AC3E}">
        <p14:creationId xmlns:p14="http://schemas.microsoft.com/office/powerpoint/2010/main" val="410490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对称密钥</a:t>
            </a:r>
            <a:r>
              <a:rPr lang="zh-CN" altLang="en-US" dirty="0"/>
              <a:t>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282034" y="2002167"/>
            <a:ext cx="32733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46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grpSp>
        <p:nvGrpSpPr>
          <p:cNvPr id="103" name="Group 9"/>
          <p:cNvGrpSpPr>
            <a:grpSpLocks/>
          </p:cNvGrpSpPr>
          <p:nvPr/>
        </p:nvGrpSpPr>
        <p:grpSpPr bwMode="auto">
          <a:xfrm>
            <a:off x="516984" y="2053455"/>
            <a:ext cx="533400" cy="533400"/>
            <a:chOff x="921" y="2412"/>
            <a:chExt cx="284" cy="265"/>
          </a:xfrm>
        </p:grpSpPr>
        <p:grpSp>
          <p:nvGrpSpPr>
            <p:cNvPr id="104" name="Group 10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118" name="Freeform 11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9" name="Freeform 12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0" name="Freeform 13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1" name="Freeform 14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2" name="Rectangle 15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3" name="Rectangle 16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4" name="Rectangle 17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5" name="Line 18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26" name="Group 19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127" name="Freeform 20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8" name="Freeform 21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9" name="Rectangle 22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grpSp>
          <p:nvGrpSpPr>
            <p:cNvPr id="105" name="Group 23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106" name="Freeform 24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7" name="Freeform 25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8" name="Freeform 26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9" name="Freeform 27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14" name="Group 32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115" name="Freeform 33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6" name="Freeform 34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7" name="Rectangle 35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</p:grpSp>
      <p:grpSp>
        <p:nvGrpSpPr>
          <p:cNvPr id="130" name="Group 36"/>
          <p:cNvGrpSpPr>
            <a:grpSpLocks/>
          </p:cNvGrpSpPr>
          <p:nvPr/>
        </p:nvGrpSpPr>
        <p:grpSpPr bwMode="auto">
          <a:xfrm>
            <a:off x="8257638" y="2005096"/>
            <a:ext cx="747445" cy="581758"/>
            <a:chOff x="3923" y="543"/>
            <a:chExt cx="446" cy="346"/>
          </a:xfrm>
        </p:grpSpPr>
        <p:sp>
          <p:nvSpPr>
            <p:cNvPr id="131" name="Text Box 37"/>
            <p:cNvSpPr txBox="1">
              <a:spLocks noChangeArrowheads="1"/>
            </p:cNvSpPr>
            <p:nvPr/>
          </p:nvSpPr>
          <p:spPr bwMode="auto">
            <a:xfrm>
              <a:off x="4179" y="543"/>
              <a:ext cx="19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grpSp>
          <p:nvGrpSpPr>
            <p:cNvPr id="132" name="Group 38"/>
            <p:cNvGrpSpPr>
              <a:grpSpLocks/>
            </p:cNvGrpSpPr>
            <p:nvPr/>
          </p:nvGrpSpPr>
          <p:grpSpPr bwMode="auto">
            <a:xfrm>
              <a:off x="3923" y="572"/>
              <a:ext cx="318" cy="317"/>
              <a:chOff x="921" y="2412"/>
              <a:chExt cx="284" cy="265"/>
            </a:xfrm>
          </p:grpSpPr>
          <p:grpSp>
            <p:nvGrpSpPr>
              <p:cNvPr id="133" name="Group 39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47" name="Freeform 40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8" name="Freeform 41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9" name="Freeform 42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0" name="Freeform 43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1" name="Rectangle 44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2" name="Rectangle 45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3" name="Rectangle 46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55" name="Group 48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56" name="Freeform 49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7" name="Freeform 50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8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35" name="Freeform 53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6" name="Freeform 54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7" name="Freeform 55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8" name="Freeform 56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9" name="Rectangle 57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0" name="Rectangle 58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1" name="Rectangle 59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2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43" name="Group 61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44" name="Freeform 62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5" name="Freeform 63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6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</p:grpSp>
      <p:sp>
        <p:nvSpPr>
          <p:cNvPr id="159" name="Line 65"/>
          <p:cNvSpPr>
            <a:spLocks noChangeShapeType="1"/>
          </p:cNvSpPr>
          <p:nvPr/>
        </p:nvSpPr>
        <p:spPr bwMode="auto">
          <a:xfrm rot="5400000">
            <a:off x="-421166" y="3855085"/>
            <a:ext cx="2382715" cy="158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0" name="Line 66"/>
          <p:cNvSpPr>
            <a:spLocks noChangeShapeType="1"/>
          </p:cNvSpPr>
          <p:nvPr/>
        </p:nvSpPr>
        <p:spPr bwMode="auto">
          <a:xfrm rot="5400000">
            <a:off x="7289625" y="3890804"/>
            <a:ext cx="2485292" cy="6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1" name="Line 74"/>
          <p:cNvSpPr>
            <a:spLocks noChangeShapeType="1"/>
          </p:cNvSpPr>
          <p:nvPr/>
        </p:nvSpPr>
        <p:spPr bwMode="auto">
          <a:xfrm rot="16200000" flipH="1">
            <a:off x="3798712" y="2975671"/>
            <a:ext cx="1894743" cy="6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2" name="Text Box 75"/>
          <p:cNvSpPr txBox="1">
            <a:spLocks noChangeArrowheads="1"/>
          </p:cNvSpPr>
          <p:nvPr/>
        </p:nvSpPr>
        <p:spPr bwMode="auto">
          <a:xfrm>
            <a:off x="2983960" y="1281198"/>
            <a:ext cx="1474652" cy="94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密钥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分配中心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KDC</a:t>
            </a:r>
          </a:p>
        </p:txBody>
      </p:sp>
      <p:grpSp>
        <p:nvGrpSpPr>
          <p:cNvPr id="163" name="Group 101"/>
          <p:cNvGrpSpPr>
            <a:grpSpLocks/>
          </p:cNvGrpSpPr>
          <p:nvPr/>
        </p:nvGrpSpPr>
        <p:grpSpPr bwMode="auto">
          <a:xfrm>
            <a:off x="737647" y="4146025"/>
            <a:ext cx="7756525" cy="811823"/>
            <a:chOff x="439" y="3117"/>
            <a:chExt cx="4886" cy="554"/>
          </a:xfrm>
        </p:grpSpPr>
        <p:sp>
          <p:nvSpPr>
            <p:cNvPr id="164" name="Line 5"/>
            <p:cNvSpPr>
              <a:spLocks noChangeShapeType="1"/>
            </p:cNvSpPr>
            <p:nvPr/>
          </p:nvSpPr>
          <p:spPr bwMode="auto">
            <a:xfrm>
              <a:off x="466" y="3540"/>
              <a:ext cx="4859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5" name="Rectangle 6"/>
            <p:cNvSpPr>
              <a:spLocks noChangeArrowheads="1"/>
            </p:cNvSpPr>
            <p:nvPr/>
          </p:nvSpPr>
          <p:spPr bwMode="auto">
            <a:xfrm>
              <a:off x="2356" y="3410"/>
              <a:ext cx="670" cy="26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kumimoji="1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, </a:t>
              </a: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kumimoji="1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, K</a:t>
              </a:r>
              <a:r>
                <a:rPr kumimoji="1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</a:t>
              </a:r>
            </a:p>
          </p:txBody>
        </p:sp>
        <p:sp>
          <p:nvSpPr>
            <p:cNvPr id="166" name="Text Box 71"/>
            <p:cNvSpPr txBox="1">
              <a:spLocks noChangeArrowheads="1"/>
            </p:cNvSpPr>
            <p:nvPr/>
          </p:nvSpPr>
          <p:spPr bwMode="auto">
            <a:xfrm>
              <a:off x="1943" y="3117"/>
              <a:ext cx="25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0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67" name="Text Box 78"/>
            <p:cNvSpPr txBox="1">
              <a:spLocks noChangeArrowheads="1"/>
            </p:cNvSpPr>
            <p:nvPr/>
          </p:nvSpPr>
          <p:spPr bwMode="auto">
            <a:xfrm>
              <a:off x="439" y="3207"/>
              <a:ext cx="35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323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 2" pitchFamily="18" charset="2"/>
                </a:rPr>
                <a:t></a:t>
              </a:r>
            </a:p>
          </p:txBody>
        </p:sp>
        <p:pic>
          <p:nvPicPr>
            <p:cNvPr id="168" name="Picture 8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" y="3182"/>
              <a:ext cx="259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169" name="Picture 8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72" y="1672456"/>
            <a:ext cx="617537" cy="99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70" name="Rectangle 83"/>
          <p:cNvSpPr>
            <a:spLocks noChangeArrowheads="1"/>
          </p:cNvSpPr>
          <p:nvPr/>
        </p:nvSpPr>
        <p:spPr bwMode="auto">
          <a:xfrm>
            <a:off x="5884322" y="1564018"/>
            <a:ext cx="1897062" cy="1900603"/>
          </a:xfrm>
          <a:prstGeom prst="rect">
            <a:avLst/>
          </a:prstGeom>
          <a:solidFill>
            <a:srgbClr val="FFFF66"/>
          </a:solidFill>
          <a:ln w="28575">
            <a:solidFill>
              <a:srgbClr val="666699"/>
            </a:solidFill>
            <a:miter lim="800000"/>
            <a:headEnd/>
            <a:tailEnd/>
          </a:ln>
          <a:effectLst>
            <a:outerShdw dist="17961" dir="2700000" algn="ctr" rotWithShape="0">
              <a:srgbClr val="FFCC00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1" name="Rectangle 84"/>
          <p:cNvSpPr>
            <a:spLocks noChangeArrowheads="1"/>
          </p:cNvSpPr>
          <p:nvPr/>
        </p:nvSpPr>
        <p:spPr bwMode="auto">
          <a:xfrm>
            <a:off x="6044658" y="1928898"/>
            <a:ext cx="1447800" cy="1422889"/>
          </a:xfrm>
          <a:prstGeom prst="rect">
            <a:avLst/>
          </a:prstGeom>
          <a:solidFill>
            <a:srgbClr val="FFFFFF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2" name="Line 85"/>
          <p:cNvSpPr>
            <a:spLocks noChangeShapeType="1"/>
          </p:cNvSpPr>
          <p:nvPr/>
        </p:nvSpPr>
        <p:spPr bwMode="auto">
          <a:xfrm>
            <a:off x="6044659" y="2252747"/>
            <a:ext cx="1430338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3" name="Line 86"/>
          <p:cNvSpPr>
            <a:spLocks noChangeShapeType="1"/>
          </p:cNvSpPr>
          <p:nvPr/>
        </p:nvSpPr>
        <p:spPr bwMode="auto">
          <a:xfrm flipV="1">
            <a:off x="6044659" y="2887258"/>
            <a:ext cx="1408113" cy="7327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4" name="Line 87"/>
          <p:cNvSpPr>
            <a:spLocks noChangeShapeType="1"/>
          </p:cNvSpPr>
          <p:nvPr/>
        </p:nvSpPr>
        <p:spPr bwMode="auto">
          <a:xfrm rot="16200000" flipH="1">
            <a:off x="5867531" y="2629168"/>
            <a:ext cx="1425819" cy="4763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5" name="Text Box 88"/>
          <p:cNvSpPr txBox="1">
            <a:spLocks noChangeArrowheads="1"/>
          </p:cNvSpPr>
          <p:nvPr/>
        </p:nvSpPr>
        <p:spPr bwMode="auto">
          <a:xfrm rot="-5400000">
            <a:off x="5872911" y="2798796"/>
            <a:ext cx="521297" cy="66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176" name="Text Box 89"/>
          <p:cNvSpPr txBox="1">
            <a:spLocks noChangeArrowheads="1"/>
          </p:cNvSpPr>
          <p:nvPr/>
        </p:nvSpPr>
        <p:spPr bwMode="auto">
          <a:xfrm rot="-5400000">
            <a:off x="6665073" y="2798796"/>
            <a:ext cx="521297" cy="66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177" name="Text Box 90"/>
          <p:cNvSpPr txBox="1">
            <a:spLocks noChangeArrowheads="1"/>
          </p:cNvSpPr>
          <p:nvPr/>
        </p:nvSpPr>
        <p:spPr bwMode="auto">
          <a:xfrm>
            <a:off x="5843047" y="1549363"/>
            <a:ext cx="1938337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用户专用主密钥</a:t>
            </a:r>
          </a:p>
        </p:txBody>
      </p:sp>
      <p:sp>
        <p:nvSpPr>
          <p:cNvPr id="178" name="Text Box 91"/>
          <p:cNvSpPr txBox="1">
            <a:spLocks noChangeArrowheads="1"/>
          </p:cNvSpPr>
          <p:nvPr/>
        </p:nvSpPr>
        <p:spPr bwMode="auto">
          <a:xfrm>
            <a:off x="6031925" y="1888496"/>
            <a:ext cx="1423788" cy="111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 主密钥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  </a:t>
            </a:r>
            <a:r>
              <a:rPr kumimoji="1" lang="en-US" altLang="zh-CN" sz="11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</a:t>
            </a:r>
            <a:r>
              <a:rPr kumimoji="1" lang="en-US" altLang="zh-CN" b="1" baseline="-250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B  </a:t>
            </a:r>
            <a:r>
              <a:rPr kumimoji="1" lang="en-US" altLang="zh-CN" sz="4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sz="9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 </a:t>
            </a:r>
            <a:r>
              <a:rPr kumimoji="1" lang="en-US" altLang="zh-CN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</a:t>
            </a:r>
            <a:r>
              <a:rPr kumimoji="1" lang="en-US" altLang="zh-CN" b="1" baseline="-250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</a:t>
            </a:r>
          </a:p>
        </p:txBody>
      </p:sp>
      <p:sp>
        <p:nvSpPr>
          <p:cNvPr id="179" name="Rectangle 92"/>
          <p:cNvSpPr>
            <a:spLocks noChangeArrowheads="1"/>
          </p:cNvSpPr>
          <p:nvPr/>
        </p:nvSpPr>
        <p:spPr bwMode="auto">
          <a:xfrm>
            <a:off x="4692109" y="2207319"/>
            <a:ext cx="1524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2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0" name="Freeform 93"/>
          <p:cNvSpPr>
            <a:spLocks/>
          </p:cNvSpPr>
          <p:nvPr/>
        </p:nvSpPr>
        <p:spPr bwMode="auto">
          <a:xfrm>
            <a:off x="4842922" y="1569879"/>
            <a:ext cx="1036637" cy="1894742"/>
          </a:xfrm>
          <a:custGeom>
            <a:avLst/>
            <a:gdLst>
              <a:gd name="T0" fmla="*/ 0 w 618"/>
              <a:gd name="T1" fmla="*/ 381 h 1125"/>
              <a:gd name="T2" fmla="*/ 615 w 618"/>
              <a:gd name="T3" fmla="*/ 0 h 1125"/>
              <a:gd name="T4" fmla="*/ 618 w 618"/>
              <a:gd name="T5" fmla="*/ 1125 h 1125"/>
              <a:gd name="T6" fmla="*/ 6 w 618"/>
              <a:gd name="T7" fmla="*/ 519 h 1125"/>
              <a:gd name="T8" fmla="*/ 0 w 618"/>
              <a:gd name="T9" fmla="*/ 381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" h="1125">
                <a:moveTo>
                  <a:pt x="0" y="381"/>
                </a:moveTo>
                <a:lnTo>
                  <a:pt x="615" y="0"/>
                </a:lnTo>
                <a:lnTo>
                  <a:pt x="618" y="1125"/>
                </a:lnTo>
                <a:lnTo>
                  <a:pt x="6" y="519"/>
                </a:lnTo>
                <a:lnTo>
                  <a:pt x="0" y="381"/>
                </a:lnTo>
                <a:close/>
              </a:path>
            </a:pathLst>
          </a:cu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1" name="Line 94"/>
          <p:cNvSpPr>
            <a:spLocks noChangeShapeType="1"/>
          </p:cNvSpPr>
          <p:nvPr/>
        </p:nvSpPr>
        <p:spPr bwMode="auto">
          <a:xfrm>
            <a:off x="6051008" y="2564873"/>
            <a:ext cx="1449388" cy="0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82" name="Group 100"/>
          <p:cNvGrpSpPr>
            <a:grpSpLocks/>
          </p:cNvGrpSpPr>
          <p:nvPr/>
        </p:nvGrpSpPr>
        <p:grpSpPr bwMode="auto">
          <a:xfrm>
            <a:off x="769397" y="3046987"/>
            <a:ext cx="3976688" cy="1022838"/>
            <a:chOff x="459" y="2367"/>
            <a:chExt cx="2505" cy="698"/>
          </a:xfrm>
        </p:grpSpPr>
        <p:sp>
          <p:nvSpPr>
            <p:cNvPr id="183" name="Line 67"/>
            <p:cNvSpPr>
              <a:spLocks noChangeShapeType="1"/>
            </p:cNvSpPr>
            <p:nvPr/>
          </p:nvSpPr>
          <p:spPr bwMode="auto">
            <a:xfrm flipH="1">
              <a:off x="459" y="2789"/>
              <a:ext cx="2501" cy="1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4" name="Rectangle 68"/>
            <p:cNvSpPr>
              <a:spLocks noChangeArrowheads="1"/>
            </p:cNvSpPr>
            <p:nvPr/>
          </p:nvSpPr>
          <p:spPr bwMode="auto">
            <a:xfrm>
              <a:off x="1158" y="2527"/>
              <a:ext cx="1324" cy="53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46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5" name="Rectangle 69"/>
            <p:cNvSpPr>
              <a:spLocks noChangeArrowheads="1"/>
            </p:cNvSpPr>
            <p:nvPr/>
          </p:nvSpPr>
          <p:spPr bwMode="auto">
            <a:xfrm>
              <a:off x="1733" y="2778"/>
              <a:ext cx="670" cy="26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kumimoji="1" lang="en-US" altLang="zh-CN" sz="1846" b="1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, </a:t>
              </a:r>
              <a:r>
                <a:rPr kumimoji="1" lang="en-US" altLang="zh-CN" sz="1846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kumimoji="1" lang="en-US" altLang="zh-CN" sz="1846" b="1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, K</a:t>
              </a:r>
              <a:r>
                <a:rPr kumimoji="1" lang="en-US" altLang="zh-CN" sz="1846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</a:t>
              </a:r>
            </a:p>
          </p:txBody>
        </p:sp>
        <p:sp>
          <p:nvSpPr>
            <p:cNvPr id="186" name="Text Box 70"/>
            <p:cNvSpPr txBox="1">
              <a:spLocks noChangeArrowheads="1"/>
            </p:cNvSpPr>
            <p:nvPr/>
          </p:nvSpPr>
          <p:spPr bwMode="auto">
            <a:xfrm>
              <a:off x="1158" y="2752"/>
              <a:ext cx="31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1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</a:t>
              </a:r>
            </a:p>
          </p:txBody>
        </p:sp>
        <p:pic>
          <p:nvPicPr>
            <p:cNvPr id="187" name="Picture 7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" y="2577"/>
              <a:ext cx="25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88" name="Text Box 73"/>
            <p:cNvSpPr txBox="1">
              <a:spLocks noChangeArrowheads="1"/>
            </p:cNvSpPr>
            <p:nvPr/>
          </p:nvSpPr>
          <p:spPr bwMode="auto">
            <a:xfrm>
              <a:off x="1349" y="2491"/>
              <a:ext cx="25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0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89" name="Text Box 77"/>
            <p:cNvSpPr txBox="1">
              <a:spLocks noChangeArrowheads="1"/>
            </p:cNvSpPr>
            <p:nvPr/>
          </p:nvSpPr>
          <p:spPr bwMode="auto">
            <a:xfrm>
              <a:off x="2608" y="2436"/>
              <a:ext cx="35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323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190" name="Picture 7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" y="2367"/>
              <a:ext cx="25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1" name="Text Box 80"/>
            <p:cNvSpPr txBox="1">
              <a:spLocks noChangeArrowheads="1"/>
            </p:cNvSpPr>
            <p:nvPr/>
          </p:nvSpPr>
          <p:spPr bwMode="auto">
            <a:xfrm>
              <a:off x="726" y="2367"/>
              <a:ext cx="432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0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92" name="Text Box 95"/>
            <p:cNvSpPr txBox="1">
              <a:spLocks noChangeArrowheads="1"/>
            </p:cNvSpPr>
            <p:nvPr/>
          </p:nvSpPr>
          <p:spPr bwMode="auto">
            <a:xfrm>
              <a:off x="1446" y="2752"/>
              <a:ext cx="15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,</a:t>
              </a:r>
              <a:endParaRPr kumimoji="0" lang="en-US" altLang="zh-CN" sz="1846" b="1" i="0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93" name="Group 99"/>
          <p:cNvGrpSpPr>
            <a:grpSpLocks/>
          </p:cNvGrpSpPr>
          <p:nvPr/>
        </p:nvGrpSpPr>
        <p:grpSpPr bwMode="auto">
          <a:xfrm>
            <a:off x="766222" y="2411010"/>
            <a:ext cx="4002087" cy="663819"/>
            <a:chOff x="457" y="1933"/>
            <a:chExt cx="2521" cy="453"/>
          </a:xfrm>
        </p:grpSpPr>
        <p:sp>
          <p:nvSpPr>
            <p:cNvPr id="194" name="Line 7"/>
            <p:cNvSpPr>
              <a:spLocks noChangeShapeType="1"/>
            </p:cNvSpPr>
            <p:nvPr/>
          </p:nvSpPr>
          <p:spPr bwMode="auto">
            <a:xfrm>
              <a:off x="457" y="2260"/>
              <a:ext cx="2521" cy="3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5" name="Text Box 76"/>
            <p:cNvSpPr txBox="1">
              <a:spLocks noChangeArrowheads="1"/>
            </p:cNvSpPr>
            <p:nvPr/>
          </p:nvSpPr>
          <p:spPr bwMode="auto">
            <a:xfrm>
              <a:off x="511" y="1933"/>
              <a:ext cx="35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323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 2" pitchFamily="18" charset="2"/>
                </a:rPr>
                <a:t></a:t>
              </a:r>
            </a:p>
          </p:txBody>
        </p:sp>
        <p:sp>
          <p:nvSpPr>
            <p:cNvPr id="196" name="Rectangle 97"/>
            <p:cNvSpPr>
              <a:spLocks noChangeArrowheads="1"/>
            </p:cNvSpPr>
            <p:nvPr/>
          </p:nvSpPr>
          <p:spPr bwMode="auto">
            <a:xfrm>
              <a:off x="1235" y="2126"/>
              <a:ext cx="619" cy="26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A, B</a:t>
              </a:r>
              <a:endParaRPr kumimoji="1" lang="en-US" altLang="zh-CN" sz="1846" b="1" i="0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97" name="圆角矩形 196"/>
          <p:cNvSpPr/>
          <p:nvPr/>
        </p:nvSpPr>
        <p:spPr>
          <a:xfrm>
            <a:off x="330584" y="5376948"/>
            <a:ext cx="8723049" cy="1251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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收到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转来的票据并使用自己的密钥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解密后，就知道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要和他通信，同时也知道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KDC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为这次和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通信所分配的会话密钥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AB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174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非对称密钥</a:t>
            </a:r>
            <a:r>
              <a:rPr lang="zh-CN" altLang="en-US" dirty="0"/>
              <a:t>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9513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认证中心 </a:t>
            </a:r>
            <a:r>
              <a:rPr lang="en-US" altLang="zh-CN" sz="2000" dirty="0"/>
              <a:t>CA (Certification Authority)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一个值得信赖的机构，将公钥与其对应的实体（人或机器）进行绑定</a:t>
            </a:r>
            <a:r>
              <a:rPr lang="en-US" altLang="zh-CN" sz="1600" dirty="0"/>
              <a:t>(binding)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CA </a:t>
            </a:r>
            <a:r>
              <a:rPr lang="zh-CN" altLang="en-US" sz="1600" dirty="0"/>
              <a:t>一般由政府出资</a:t>
            </a:r>
            <a:r>
              <a:rPr lang="zh-CN" altLang="en-US" sz="1600"/>
              <a:t>建立，用户可以获取 </a:t>
            </a:r>
            <a:r>
              <a:rPr lang="en-US" altLang="zh-CN" sz="1600" dirty="0"/>
              <a:t>CA  </a:t>
            </a:r>
            <a:r>
              <a:rPr lang="zh-CN" altLang="en-US" sz="1600" dirty="0"/>
              <a:t>发来的证书</a:t>
            </a:r>
            <a:r>
              <a:rPr lang="en-US" altLang="zh-CN" sz="1600" dirty="0"/>
              <a:t>(certificate)</a:t>
            </a:r>
            <a:r>
              <a:rPr lang="zh-CN" altLang="en-US" sz="1600" dirty="0"/>
              <a:t>，</a:t>
            </a:r>
            <a:r>
              <a:rPr lang="zh-CN" altLang="en-US" sz="1600"/>
              <a:t>里面有对应实体的公</a:t>
            </a:r>
            <a:r>
              <a:rPr lang="zh-CN" altLang="en-US" sz="1600" dirty="0"/>
              <a:t>钥及其拥有者的</a:t>
            </a:r>
            <a:r>
              <a:rPr lang="zh-CN" altLang="en-US" sz="1600"/>
              <a:t>标识信息，</a:t>
            </a:r>
            <a:r>
              <a:rPr lang="zh-CN" altLang="en-US" sz="1600" dirty="0"/>
              <a:t>此证书被 </a:t>
            </a:r>
            <a:r>
              <a:rPr lang="en-US" altLang="zh-CN" sz="1600" dirty="0"/>
              <a:t>CA </a:t>
            </a:r>
            <a:r>
              <a:rPr lang="zh-CN" altLang="en-US" sz="1600" dirty="0"/>
              <a:t>进行了数字签名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任何用户都可从可信的地方获得认证中心 </a:t>
            </a:r>
            <a:r>
              <a:rPr lang="en-US" altLang="zh-CN" sz="1600" dirty="0"/>
              <a:t>CA </a:t>
            </a:r>
            <a:r>
              <a:rPr lang="zh-CN" altLang="en-US" sz="1600" dirty="0"/>
              <a:t>的公钥，此公钥</a:t>
            </a:r>
            <a:r>
              <a:rPr lang="zh-CN" altLang="en-US" sz="1600"/>
              <a:t>用来验证其发布的信息</a:t>
            </a:r>
            <a:endParaRPr lang="en-US" altLang="zh-CN" sz="1600" dirty="0"/>
          </a:p>
          <a:p>
            <a:pPr algn="just">
              <a:spcBef>
                <a:spcPts val="1200"/>
              </a:spcBef>
            </a:pPr>
            <a:r>
              <a:rPr lang="en-US" altLang="zh-CN" sz="2000" dirty="0"/>
              <a:t>CA </a:t>
            </a:r>
            <a:r>
              <a:rPr lang="zh-CN" altLang="en-US" sz="2000" dirty="0"/>
              <a:t>证书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CA </a:t>
            </a:r>
            <a:r>
              <a:rPr lang="zh-CN" altLang="en-US" sz="1600" dirty="0"/>
              <a:t>证书具有统一格式，</a:t>
            </a:r>
            <a:r>
              <a:rPr lang="en-US" altLang="zh-CN" sz="1600" dirty="0"/>
              <a:t>ITU-T </a:t>
            </a:r>
            <a:r>
              <a:rPr lang="zh-CN" altLang="en-US" sz="1600" dirty="0"/>
              <a:t>制定了 </a:t>
            </a:r>
            <a:r>
              <a:rPr lang="en-US" altLang="zh-CN" sz="1600" dirty="0"/>
              <a:t>X.509 </a:t>
            </a:r>
            <a:r>
              <a:rPr lang="zh-CN" altLang="en-US" sz="1600" dirty="0"/>
              <a:t>协议标准，用来描述证书的结构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IETF </a:t>
            </a:r>
            <a:r>
              <a:rPr lang="zh-CN" altLang="en-US" sz="1600" dirty="0"/>
              <a:t>接受了 </a:t>
            </a:r>
            <a:r>
              <a:rPr lang="en-US" altLang="zh-CN" sz="1600" dirty="0"/>
              <a:t>X.509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zh-CN" altLang="en-US" sz="1600" dirty="0"/>
              <a:t>仅有少量的改动</a:t>
            </a:r>
            <a:r>
              <a:rPr lang="en-US" altLang="zh-CN" sz="1600" dirty="0"/>
              <a:t>)</a:t>
            </a:r>
            <a:r>
              <a:rPr lang="zh-CN" altLang="en-US" sz="1600" dirty="0"/>
              <a:t>，并在 </a:t>
            </a:r>
            <a:r>
              <a:rPr lang="en-US" altLang="zh-CN" sz="1600" dirty="0"/>
              <a:t>RFC 5280</a:t>
            </a:r>
            <a:r>
              <a:rPr lang="zh-CN" altLang="en-US" sz="1600" dirty="0"/>
              <a:t> 中给出了互联网 </a:t>
            </a:r>
            <a:r>
              <a:rPr lang="en-US" altLang="zh-CN" sz="1600" dirty="0"/>
              <a:t>X.509 </a:t>
            </a:r>
            <a:r>
              <a:rPr lang="zh-CN" altLang="en-US" sz="1600" dirty="0"/>
              <a:t>公钥基础结构 </a:t>
            </a:r>
            <a:r>
              <a:rPr lang="en-US" altLang="zh-CN" sz="1600" dirty="0"/>
              <a:t>PKI (Public Key Infrastructure)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854633" y="3042458"/>
            <a:ext cx="1130531" cy="3990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662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21136"/>
          </a:xfrm>
        </p:spPr>
        <p:txBody>
          <a:bodyPr/>
          <a:lstStyle/>
          <a:p>
            <a:r>
              <a:rPr lang="en-US" altLang="zh-CN"/>
              <a:t>7.1  </a:t>
            </a:r>
            <a:r>
              <a:rPr lang="zh-CN" altLang="en-US" dirty="0"/>
              <a:t>网络安全问题概述</a:t>
            </a:r>
          </a:p>
          <a:p>
            <a:r>
              <a:rPr lang="en-US" altLang="zh-CN"/>
              <a:t>7.2  </a:t>
            </a:r>
            <a:r>
              <a:rPr lang="zh-CN" altLang="en-US" dirty="0"/>
              <a:t>加密体制</a:t>
            </a:r>
          </a:p>
          <a:p>
            <a:r>
              <a:rPr lang="en-US" altLang="zh-CN"/>
              <a:t>7.3  </a:t>
            </a:r>
            <a:r>
              <a:rPr lang="zh-CN" altLang="en-US" dirty="0"/>
              <a:t>数字签名</a:t>
            </a:r>
          </a:p>
          <a:p>
            <a:r>
              <a:rPr lang="en-US" altLang="zh-CN"/>
              <a:t>7.4  </a:t>
            </a:r>
            <a:r>
              <a:rPr lang="zh-CN" altLang="en-US" dirty="0"/>
              <a:t>认证</a:t>
            </a:r>
          </a:p>
          <a:p>
            <a:r>
              <a:rPr lang="en-US" altLang="zh-CN"/>
              <a:t>7.5  </a:t>
            </a:r>
            <a:r>
              <a:rPr lang="zh-CN" altLang="en-US" dirty="0"/>
              <a:t>密钥分配</a:t>
            </a:r>
          </a:p>
          <a:p>
            <a:r>
              <a:rPr lang="en-US" altLang="zh-CN"/>
              <a:t>7.6  </a:t>
            </a:r>
            <a:r>
              <a:rPr lang="zh-CN" altLang="en-US" dirty="0"/>
              <a:t>互联网使用的安全协议</a:t>
            </a:r>
          </a:p>
          <a:p>
            <a:r>
              <a:rPr lang="en-US" altLang="zh-CN"/>
              <a:t>7.7  </a:t>
            </a:r>
            <a:r>
              <a:rPr lang="zh-CN" altLang="en-US"/>
              <a:t>系统安全与安全防护思路的变化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4446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2|23.1|10.5|41.8|1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|71|6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11.9|10.8|22.2|14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8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98.9|5.8|38.2|12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11.3|13.4|9.4|12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16|16.4|5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|1.6|8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|34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7.8|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71.6|93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9|12.1|31.9|36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7.8|6.9|16.1|7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7|10.1|14|21.4|18|8.2|8.2|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33.5|123.9|84|52.3|1.7|1.7|2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2.2|38.6|19.2|33.8|38.2|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0.3|5.3|31.5|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27.2|1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2.4|13.5|1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2.3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4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5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ICT PPT模板2">
  <a:themeElements>
    <a:clrScheme name="ICT PPT模板2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ICT PPT模板2">
      <a:majorFont>
        <a:latin typeface="Arial"/>
        <a:ea typeface="隶书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ICT PPT模板2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T PPT模板2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30046</TotalTime>
  <Words>2910</Words>
  <Application>Microsoft Office PowerPoint</Application>
  <PresentationFormat>全屏显示(4:3)</PresentationFormat>
  <Paragraphs>472</Paragraphs>
  <Slides>32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7" baseType="lpstr">
      <vt:lpstr>Angsana New</vt:lpstr>
      <vt:lpstr>方正舒体</vt:lpstr>
      <vt:lpstr>黑体</vt:lpstr>
      <vt:lpstr>华文楷体</vt:lpstr>
      <vt:lpstr>华文新魏</vt:lpstr>
      <vt:lpstr>隶书</vt:lpstr>
      <vt:lpstr>宋体</vt:lpstr>
      <vt:lpstr>微软雅黑</vt:lpstr>
      <vt:lpstr>Arial</vt:lpstr>
      <vt:lpstr>Arial Black</vt:lpstr>
      <vt:lpstr>Calibri</vt:lpstr>
      <vt:lpstr>Comic Sans MS</vt:lpstr>
      <vt:lpstr>Garamond</vt:lpstr>
      <vt:lpstr>Symbol</vt:lpstr>
      <vt:lpstr>Times New Roman</vt:lpstr>
      <vt:lpstr>Wingdings</vt:lpstr>
      <vt:lpstr>Wingdings 2</vt:lpstr>
      <vt:lpstr>Wingdings 3</vt:lpstr>
      <vt:lpstr>Pixel</vt:lpstr>
      <vt:lpstr>自定义设计方案</vt:lpstr>
      <vt:lpstr>3_自定义设计方案</vt:lpstr>
      <vt:lpstr>4_自定义设计方案</vt:lpstr>
      <vt:lpstr>9_自定义设计方案</vt:lpstr>
      <vt:lpstr>ICT PPT模板2</vt:lpstr>
      <vt:lpstr>VISIO</vt:lpstr>
      <vt:lpstr>第七章 网络安全基础知识（4）</vt:lpstr>
      <vt:lpstr>提纲</vt:lpstr>
      <vt:lpstr>密钥管理</vt:lpstr>
      <vt:lpstr>对称密钥分配</vt:lpstr>
      <vt:lpstr>对称密钥分配</vt:lpstr>
      <vt:lpstr>对称密钥分配</vt:lpstr>
      <vt:lpstr>对称密钥分配</vt:lpstr>
      <vt:lpstr>非对称密钥分配</vt:lpstr>
      <vt:lpstr>提纲</vt:lpstr>
      <vt:lpstr>互联网使用的安全协议</vt:lpstr>
      <vt:lpstr>传输层安全协议</vt:lpstr>
      <vt:lpstr>传输层安全协议</vt:lpstr>
      <vt:lpstr>SSL 提供的安全服务</vt:lpstr>
      <vt:lpstr>SSL 安全会话建立过程</vt:lpstr>
      <vt:lpstr>SSL 安全会话建立过程</vt:lpstr>
      <vt:lpstr>SSL 安全会话建立过程</vt:lpstr>
      <vt:lpstr>SSL 安全会话建立过程</vt:lpstr>
      <vt:lpstr>应用层的安全协议 </vt:lpstr>
      <vt:lpstr>PGP工作原理</vt:lpstr>
      <vt:lpstr>PGP工作原理</vt:lpstr>
      <vt:lpstr>PGP工作原理</vt:lpstr>
      <vt:lpstr>提纲</vt:lpstr>
      <vt:lpstr>防火墙</vt:lpstr>
      <vt:lpstr>防火墙</vt:lpstr>
      <vt:lpstr>两类主要的防火墙技术</vt:lpstr>
      <vt:lpstr>两类主要的防火墙技术</vt:lpstr>
      <vt:lpstr>入侵检测系统</vt:lpstr>
      <vt:lpstr>两类主要的入侵检测方法</vt:lpstr>
      <vt:lpstr>PowerPoint 演示文稿</vt:lpstr>
      <vt:lpstr>PowerPoint 演示文稿</vt:lpstr>
      <vt:lpstr>网络安全：平等自治、自主可控、按需部署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1558</cp:revision>
  <dcterms:created xsi:type="dcterms:W3CDTF">2017-02-02T15:53:23Z</dcterms:created>
  <dcterms:modified xsi:type="dcterms:W3CDTF">2020-06-15T22:43:40Z</dcterms:modified>
</cp:coreProperties>
</file>