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3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4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5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6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notesSlides/notesSlide27.xml" ContentType="application/vnd.openxmlformats-officedocument.presentationml.notesSlide+xml"/>
  <Override PartName="/ppt/tags/tag19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30" r:id="rId13"/>
    <p:sldMasterId id="2147483942" r:id="rId14"/>
    <p:sldMasterId id="2147483967" r:id="rId15"/>
    <p:sldMasterId id="2147483980" r:id="rId16"/>
    <p:sldMasterId id="2147483993" r:id="rId17"/>
  </p:sldMasterIdLst>
  <p:notesMasterIdLst>
    <p:notesMasterId r:id="rId47"/>
  </p:notesMasterIdLst>
  <p:sldIdLst>
    <p:sldId id="620" r:id="rId18"/>
    <p:sldId id="465" r:id="rId19"/>
    <p:sldId id="932" r:id="rId20"/>
    <p:sldId id="468" r:id="rId21"/>
    <p:sldId id="651" r:id="rId22"/>
    <p:sldId id="653" r:id="rId23"/>
    <p:sldId id="654" r:id="rId24"/>
    <p:sldId id="655" r:id="rId25"/>
    <p:sldId id="657" r:id="rId26"/>
    <p:sldId id="658" r:id="rId27"/>
    <p:sldId id="706" r:id="rId28"/>
    <p:sldId id="707" r:id="rId29"/>
    <p:sldId id="708" r:id="rId30"/>
    <p:sldId id="709" r:id="rId31"/>
    <p:sldId id="710" r:id="rId32"/>
    <p:sldId id="711" r:id="rId33"/>
    <p:sldId id="720" r:id="rId34"/>
    <p:sldId id="721" r:id="rId35"/>
    <p:sldId id="723" r:id="rId36"/>
    <p:sldId id="724" r:id="rId37"/>
    <p:sldId id="745" r:id="rId38"/>
    <p:sldId id="746" r:id="rId39"/>
    <p:sldId id="769" r:id="rId40"/>
    <p:sldId id="771" r:id="rId41"/>
    <p:sldId id="773" r:id="rId42"/>
    <p:sldId id="775" r:id="rId43"/>
    <p:sldId id="780" r:id="rId44"/>
    <p:sldId id="781" r:id="rId45"/>
    <p:sldId id="93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0066"/>
    <a:srgbClr val="D5D5FF"/>
    <a:srgbClr val="B3B3FF"/>
    <a:srgbClr val="CC0099"/>
    <a:srgbClr val="990099"/>
    <a:srgbClr val="4B7000"/>
    <a:srgbClr val="334C00"/>
    <a:srgbClr val="E7FFB7"/>
    <a:srgbClr val="7B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242" autoAdjust="0"/>
  </p:normalViewPr>
  <p:slideViewPr>
    <p:cSldViewPr snapToGrid="0">
      <p:cViewPr varScale="1">
        <p:scale>
          <a:sx n="72" d="100"/>
          <a:sy n="72" d="100"/>
        </p:scale>
        <p:origin x="17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50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8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52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5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9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1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2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37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80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0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57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772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05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17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15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51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94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95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00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03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3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4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1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5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6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5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3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2989" y="4038600"/>
            <a:ext cx="7035800" cy="711200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03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240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谈谈天</a:t>
            </a:r>
          </a:p>
        </p:txBody>
      </p:sp>
    </p:spTree>
    <p:extLst>
      <p:ext uri="{BB962C8B-B14F-4D97-AF65-F5344CB8AC3E}">
        <p14:creationId xmlns:p14="http://schemas.microsoft.com/office/powerpoint/2010/main" val="22642627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743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/>
          <a:lstStyle>
            <a:lvl1pPr>
              <a:defRPr sz="553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024674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9" y="1125540"/>
            <a:ext cx="4100512" cy="53990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40"/>
            <a:ext cx="4102100" cy="53990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7143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2815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5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10471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242975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84965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8689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88913"/>
            <a:ext cx="2087562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5050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4789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038600"/>
            <a:ext cx="7035800" cy="711200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03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240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谈谈天</a:t>
            </a:r>
          </a:p>
        </p:txBody>
      </p:sp>
    </p:spTree>
    <p:extLst>
      <p:ext uri="{BB962C8B-B14F-4D97-AF65-F5344CB8AC3E}">
        <p14:creationId xmlns:p14="http://schemas.microsoft.com/office/powerpoint/2010/main" val="306426404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3134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149945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00512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02100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1034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9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8920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3447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44352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180190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771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88913"/>
            <a:ext cx="2087562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5050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9043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038600"/>
            <a:ext cx="7035800" cy="711200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03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240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谈谈天</a:t>
            </a:r>
          </a:p>
        </p:txBody>
      </p:sp>
    </p:spTree>
    <p:extLst>
      <p:ext uri="{BB962C8B-B14F-4D97-AF65-F5344CB8AC3E}">
        <p14:creationId xmlns:p14="http://schemas.microsoft.com/office/powerpoint/2010/main" val="339717727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7007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471268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00512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02100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5147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1852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21228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774065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942161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63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88913"/>
            <a:ext cx="2087562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5050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7167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35501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100512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02100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848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038600"/>
            <a:ext cx="7035800" cy="711200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03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240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谈谈天</a:t>
            </a:r>
          </a:p>
        </p:txBody>
      </p:sp>
    </p:spTree>
    <p:extLst>
      <p:ext uri="{BB962C8B-B14F-4D97-AF65-F5344CB8AC3E}">
        <p14:creationId xmlns:p14="http://schemas.microsoft.com/office/powerpoint/2010/main" val="320371380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1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539916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00512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02100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0652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7682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4330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99608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313694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836507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005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88913"/>
            <a:ext cx="2087562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5050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7483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35501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100512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02100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2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038600"/>
            <a:ext cx="7035800" cy="711200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03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240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谈谈天</a:t>
            </a:r>
          </a:p>
        </p:txBody>
      </p:sp>
    </p:spTree>
    <p:extLst>
      <p:ext uri="{BB962C8B-B14F-4D97-AF65-F5344CB8AC3E}">
        <p14:creationId xmlns:p14="http://schemas.microsoft.com/office/powerpoint/2010/main" val="386893907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3985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735317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00512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02100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261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8255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2044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10974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521607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760084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1" y="6705600"/>
            <a:ext cx="349954" cy="152400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88913"/>
            <a:ext cx="2087562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5050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98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5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89.xml"/><Relationship Id="rId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2020/6/22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188913"/>
            <a:ext cx="8355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125540"/>
            <a:ext cx="835501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576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22041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844083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266124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688165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16531" indent="-31653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sz="2585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685817" indent="-263776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215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055103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kumimoji="1" sz="1846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477145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ü"/>
        <a:defRPr kumimoji="1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1899186" indent="-211021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kern="1200">
          <a:solidFill>
            <a:srgbClr val="000000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55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35501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22061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kumimoji="1" sz="20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ü"/>
        <a:defRPr kumimoji="1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55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35501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85548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kumimoji="1" sz="20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ü"/>
        <a:defRPr kumimoji="1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55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35501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85397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kumimoji="1" sz="20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ü"/>
        <a:defRPr kumimoji="1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55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35501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4959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kumimoji="1" sz="20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ü"/>
        <a:defRPr kumimoji="1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第八章（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下一代互联网协议（</a:t>
            </a:r>
            <a:r>
              <a:rPr lang="en-US" altLang="zh-CN" sz="3200" dirty="0" smtClean="0"/>
              <a:t>IPv6</a:t>
            </a:r>
            <a:r>
              <a:rPr lang="zh-CN" altLang="en-US" sz="320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90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 smtClean="0"/>
              <a:t>1  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的产生背景及概述</a:t>
            </a:r>
            <a:endParaRPr lang="zh-CN" altLang="en-US" dirty="0"/>
          </a:p>
          <a:p>
            <a:r>
              <a:rPr lang="en-US" altLang="zh-CN" smtClean="0"/>
              <a:t>2  </a:t>
            </a:r>
            <a:r>
              <a:rPr lang="zh-CN" altLang="en-US" dirty="0" smtClean="0"/>
              <a:t>首部结构</a:t>
            </a:r>
            <a:endParaRPr lang="zh-CN" altLang="en-US" dirty="0"/>
          </a:p>
          <a:p>
            <a:r>
              <a:rPr lang="en-US" altLang="zh-CN" smtClean="0"/>
              <a:t>3  </a:t>
            </a:r>
            <a:r>
              <a:rPr lang="zh-CN" altLang="en-US" dirty="0" smtClean="0"/>
              <a:t>地址结构</a:t>
            </a:r>
            <a:endParaRPr lang="zh-CN" altLang="en-US" dirty="0"/>
          </a:p>
          <a:p>
            <a:r>
              <a:rPr lang="en-US" altLang="zh-CN" smtClean="0"/>
              <a:t>4  </a:t>
            </a:r>
            <a:r>
              <a:rPr lang="zh-CN" altLang="en-US" dirty="0" smtClean="0"/>
              <a:t>自动配置</a:t>
            </a:r>
            <a:endParaRPr lang="zh-CN" altLang="en-US" dirty="0"/>
          </a:p>
          <a:p>
            <a:r>
              <a:rPr lang="en-US" altLang="zh-CN" smtClean="0"/>
              <a:t>5  </a:t>
            </a:r>
            <a:r>
              <a:rPr lang="zh-CN" altLang="en-US" dirty="0" smtClean="0"/>
              <a:t>本地通信 </a:t>
            </a:r>
            <a:r>
              <a:rPr lang="en-US" altLang="zh-CN" dirty="0" smtClean="0"/>
              <a:t>(</a:t>
            </a:r>
            <a:r>
              <a:rPr lang="zh-CN" altLang="en-US" dirty="0" smtClean="0"/>
              <a:t>邻居发现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smtClean="0"/>
              <a:t>6  </a:t>
            </a:r>
            <a:r>
              <a:rPr lang="zh-CN" altLang="en-US" dirty="0" smtClean="0"/>
              <a:t>超长数据传送</a:t>
            </a:r>
            <a:endParaRPr lang="en-US" altLang="zh-CN" dirty="0" smtClean="0"/>
          </a:p>
          <a:p>
            <a:r>
              <a:rPr lang="en-US" altLang="zh-CN" smtClean="0"/>
              <a:t>7  </a:t>
            </a:r>
            <a:r>
              <a:rPr lang="zh-CN" altLang="en-US" dirty="0" smtClean="0"/>
              <a:t>与</a:t>
            </a:r>
            <a:r>
              <a:rPr lang="en-US" altLang="zh-CN" dirty="0"/>
              <a:t>IPv4</a:t>
            </a:r>
            <a:r>
              <a:rPr lang="zh-CN" altLang="en-US" dirty="0"/>
              <a:t>的互通和转换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497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1036952" y="5227638"/>
            <a:ext cx="1490663" cy="539750"/>
          </a:xfrm>
          <a:prstGeom prst="rect">
            <a:avLst/>
          </a:prstGeom>
          <a:solidFill>
            <a:schemeClr val="hlink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IPv6 </a:t>
            </a:r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Header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vs IPv4 </a:t>
            </a:r>
            <a:r>
              <a:rPr lang="zh-CN" altLang="en-US" dirty="0"/>
              <a:t>分组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356518" y="1504950"/>
            <a:ext cx="0" cy="8620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400" b="1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871788" y="2055813"/>
            <a:ext cx="0" cy="3111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400" b="1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371600" y="1914525"/>
            <a:ext cx="1493992" cy="523862"/>
            <a:chOff x="1371600" y="1914525"/>
            <a:chExt cx="1325563" cy="52386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587183" y="1914525"/>
              <a:ext cx="886461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minimum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20 octets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371600" y="2197100"/>
              <a:ext cx="2206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476500" y="2197100"/>
              <a:ext cx="2206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8015288" y="1630527"/>
            <a:ext cx="1588" cy="766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400" b="1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67630" y="1444625"/>
            <a:ext cx="6647658" cy="523862"/>
            <a:chOff x="1367630" y="1444625"/>
            <a:chExt cx="6647658" cy="523862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367630" y="1701800"/>
              <a:ext cx="254396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030663" y="1444625"/>
              <a:ext cx="1132041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maximum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65535 octets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5168900" y="1714500"/>
              <a:ext cx="28463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95909" y="3381031"/>
            <a:ext cx="13304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IPv4 PDU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219200" y="4102100"/>
            <a:ext cx="0" cy="9524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400" b="1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706688" y="4692650"/>
            <a:ext cx="0" cy="3111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400" b="1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219200" y="4551363"/>
            <a:ext cx="1477963" cy="523862"/>
            <a:chOff x="1219200" y="4081463"/>
            <a:chExt cx="1477963" cy="523862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573668" y="4081463"/>
              <a:ext cx="857927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Fixed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40 octets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219200" y="4338632"/>
              <a:ext cx="32988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298700" y="4364038"/>
              <a:ext cx="398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015288" y="4127493"/>
            <a:ext cx="0" cy="9017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400" b="1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219200" y="4081463"/>
            <a:ext cx="6796088" cy="523862"/>
            <a:chOff x="1219200" y="3611563"/>
            <a:chExt cx="6796088" cy="523862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219200" y="3868738"/>
              <a:ext cx="26924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4030663" y="3611563"/>
              <a:ext cx="1132041" cy="5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maximum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65575</a:t>
              </a:r>
              <a:r>
                <a:rPr kumimoji="1" lang="en-US" altLang="zh-TW" sz="1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 octets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168900" y="3881438"/>
              <a:ext cx="28463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497458" y="6139441"/>
            <a:ext cx="13304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IPv6 PDU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214938" y="4687888"/>
            <a:ext cx="0" cy="3111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400" b="1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17872" y="4689475"/>
            <a:ext cx="2487539" cy="308419"/>
            <a:chOff x="2717873" y="4219575"/>
            <a:chExt cx="2141464" cy="308419"/>
          </a:xfrm>
        </p:grpSpPr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361521" y="4219575"/>
              <a:ext cx="901722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4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0 </a:t>
              </a:r>
              <a:r>
                <a:rPr kumimoji="1" lang="en-US" altLang="zh-TW" sz="140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or more</a:t>
              </a: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717873" y="4370388"/>
              <a:ext cx="65397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4240212" y="4364037"/>
              <a:ext cx="6191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1219200" y="2549525"/>
            <a:ext cx="1490663" cy="581026"/>
          </a:xfrm>
          <a:prstGeom prst="rect">
            <a:avLst/>
          </a:prstGeom>
          <a:solidFill>
            <a:schemeClr val="hlink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IPv4 Header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781300" y="2539999"/>
            <a:ext cx="5118100" cy="581027"/>
          </a:xfrm>
          <a:prstGeom prst="rect">
            <a:avLst/>
          </a:prstGeom>
          <a:solidFill>
            <a:srgbClr val="FFFFCC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US" altLang="zh-TW" sz="2000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Data </a:t>
            </a:r>
            <a:r>
              <a:rPr kumimoji="1"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Field</a:t>
            </a:r>
            <a:endParaRPr kumimoji="1" lang="en-US" altLang="zh-TW" sz="2000" dirty="0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609850" y="5213350"/>
            <a:ext cx="2438400" cy="554038"/>
            <a:chOff x="2609850" y="5213350"/>
            <a:chExt cx="2438400" cy="554038"/>
          </a:xfrm>
        </p:grpSpPr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2609850" y="5213350"/>
              <a:ext cx="2438400" cy="554038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616668" y="5213350"/>
              <a:ext cx="840583" cy="54667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Extension</a:t>
              </a:r>
            </a:p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Header</a:t>
              </a:r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4176391" y="5213350"/>
              <a:ext cx="840583" cy="54667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Extension</a:t>
              </a:r>
            </a:p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Header</a:t>
              </a:r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3419629" y="5213350"/>
              <a:ext cx="840583" cy="377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……</a:t>
              </a:r>
              <a:endParaRPr kumimoji="1" lang="en-US" altLang="zh-TW" b="1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53" name="右大括号 52"/>
          <p:cNvSpPr/>
          <p:nvPr/>
        </p:nvSpPr>
        <p:spPr>
          <a:xfrm rot="5400000">
            <a:off x="5168437" y="783763"/>
            <a:ext cx="316838" cy="5043489"/>
          </a:xfrm>
          <a:prstGeom prst="rightBrace">
            <a:avLst>
              <a:gd name="adj1" fmla="val 20892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400" b="1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右大括号 53"/>
          <p:cNvSpPr/>
          <p:nvPr/>
        </p:nvSpPr>
        <p:spPr>
          <a:xfrm rot="5400000">
            <a:off x="5086360" y="3388973"/>
            <a:ext cx="316838" cy="5207641"/>
          </a:xfrm>
          <a:prstGeom prst="rightBrace">
            <a:avLst>
              <a:gd name="adj1" fmla="val 20892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400" b="1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124450" y="5213350"/>
            <a:ext cx="2724150" cy="550862"/>
          </a:xfrm>
          <a:prstGeom prst="rect">
            <a:avLst/>
          </a:prstGeom>
          <a:solidFill>
            <a:srgbClr val="FFFFCC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US" altLang="zh-TW" sz="2000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Transport-level PDU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3306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" grpId="0" animBg="1"/>
      <p:bldP spid="8" grpId="0" animBg="1"/>
      <p:bldP spid="14" grpId="0" animBg="1"/>
      <p:bldP spid="16" grpId="0"/>
      <p:bldP spid="17" grpId="0" animBg="1"/>
      <p:bldP spid="18" grpId="0" animBg="1"/>
      <p:bldP spid="24" grpId="0" animBg="1"/>
      <p:bldP spid="26" grpId="0"/>
      <p:bldP spid="27" grpId="0" animBg="1"/>
      <p:bldP spid="31" grpId="0" animBg="1"/>
      <p:bldP spid="33" grpId="0" animBg="1"/>
      <p:bldP spid="53" grpId="0" animBg="1"/>
      <p:bldP spid="54" grpId="0" animBg="1"/>
      <p:bldP spid="37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vs IPv4 </a:t>
            </a:r>
            <a:r>
              <a:rPr lang="zh-CN" altLang="en-US" dirty="0" smtClean="0"/>
              <a:t>分组首部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4800600" y="2173288"/>
            <a:ext cx="4038600" cy="4495800"/>
            <a:chOff x="4800600" y="2173288"/>
            <a:chExt cx="4038600" cy="4495800"/>
          </a:xfrm>
        </p:grpSpPr>
        <p:grpSp>
          <p:nvGrpSpPr>
            <p:cNvPr id="57" name="组合 56"/>
            <p:cNvGrpSpPr/>
            <p:nvPr/>
          </p:nvGrpSpPr>
          <p:grpSpPr>
            <a:xfrm>
              <a:off x="4800600" y="4916488"/>
              <a:ext cx="4038600" cy="1752600"/>
              <a:chOff x="4800600" y="4916488"/>
              <a:chExt cx="4038600" cy="1752600"/>
            </a:xfrm>
          </p:grpSpPr>
          <p:sp>
            <p:nvSpPr>
              <p:cNvPr id="73" name="Rectangle 2"/>
              <p:cNvSpPr>
                <a:spLocks noChangeArrowheads="1"/>
              </p:cNvSpPr>
              <p:nvPr/>
            </p:nvSpPr>
            <p:spPr bwMode="auto">
              <a:xfrm>
                <a:off x="4800600" y="4916488"/>
                <a:ext cx="3886200" cy="1752600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lvl="0" algn="ctr" fontAlgn="base"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FFFFFF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rPr>
                  <a:t>Destination Address</a:t>
                </a:r>
                <a:endParaRPr lang="en-US" altLang="zh-TW" sz="2000" dirty="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74" name="Line 4"/>
              <p:cNvSpPr>
                <a:spLocks noChangeShapeType="1"/>
              </p:cNvSpPr>
              <p:nvPr/>
            </p:nvSpPr>
            <p:spPr bwMode="auto">
              <a:xfrm>
                <a:off x="4800600" y="5373688"/>
                <a:ext cx="38862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Line 5"/>
              <p:cNvSpPr>
                <a:spLocks noChangeShapeType="1"/>
              </p:cNvSpPr>
              <p:nvPr/>
            </p:nvSpPr>
            <p:spPr bwMode="auto">
              <a:xfrm flipV="1">
                <a:off x="8686800" y="5221288"/>
                <a:ext cx="152400" cy="1524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6" name="Line 6"/>
              <p:cNvSpPr>
                <a:spLocks noChangeShapeType="1"/>
              </p:cNvSpPr>
              <p:nvPr/>
            </p:nvSpPr>
            <p:spPr bwMode="auto">
              <a:xfrm>
                <a:off x="4800600" y="5754688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 flipV="1">
                <a:off x="8686800" y="5602288"/>
                <a:ext cx="152400" cy="1524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8" name="Line 8"/>
              <p:cNvSpPr>
                <a:spLocks noChangeShapeType="1"/>
              </p:cNvSpPr>
              <p:nvPr/>
            </p:nvSpPr>
            <p:spPr bwMode="auto">
              <a:xfrm>
                <a:off x="4800600" y="6211888"/>
                <a:ext cx="38862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9" name="Line 9"/>
              <p:cNvSpPr>
                <a:spLocks noChangeShapeType="1"/>
              </p:cNvSpPr>
              <p:nvPr/>
            </p:nvSpPr>
            <p:spPr bwMode="auto">
              <a:xfrm flipV="1">
                <a:off x="8686800" y="6059488"/>
                <a:ext cx="152400" cy="1524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0" name="Line 10"/>
              <p:cNvSpPr>
                <a:spLocks noChangeShapeType="1"/>
              </p:cNvSpPr>
              <p:nvPr/>
            </p:nvSpPr>
            <p:spPr bwMode="auto">
              <a:xfrm>
                <a:off x="8077200" y="5754688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800600" y="3087688"/>
              <a:ext cx="4038600" cy="1752600"/>
              <a:chOff x="4800600" y="3087688"/>
              <a:chExt cx="4038600" cy="1752600"/>
            </a:xfrm>
          </p:grpSpPr>
          <p:sp>
            <p:nvSpPr>
              <p:cNvPr id="65" name="Rectangle 11"/>
              <p:cNvSpPr>
                <a:spLocks noChangeArrowheads="1"/>
              </p:cNvSpPr>
              <p:nvPr/>
            </p:nvSpPr>
            <p:spPr bwMode="auto">
              <a:xfrm>
                <a:off x="4800600" y="3087688"/>
                <a:ext cx="3886200" cy="1752600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lvl="0" algn="ctr" fontAlgn="base"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FFFFFF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rPr>
                  <a:t>Source Address</a:t>
                </a:r>
                <a:endParaRPr lang="en-US" altLang="zh-TW" sz="2000" dirty="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4800600" y="3544888"/>
                <a:ext cx="38862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V="1">
                <a:off x="8686800" y="3392488"/>
                <a:ext cx="152400" cy="1524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Line 15"/>
              <p:cNvSpPr>
                <a:spLocks noChangeShapeType="1"/>
              </p:cNvSpPr>
              <p:nvPr/>
            </p:nvSpPr>
            <p:spPr bwMode="auto">
              <a:xfrm>
                <a:off x="4800600" y="3925888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 flipV="1">
                <a:off x="8686800" y="3773488"/>
                <a:ext cx="152400" cy="1524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Line 17"/>
              <p:cNvSpPr>
                <a:spLocks noChangeShapeType="1"/>
              </p:cNvSpPr>
              <p:nvPr/>
            </p:nvSpPr>
            <p:spPr bwMode="auto">
              <a:xfrm>
                <a:off x="4800600" y="4383088"/>
                <a:ext cx="38862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1" name="Line 18"/>
              <p:cNvSpPr>
                <a:spLocks noChangeShapeType="1"/>
              </p:cNvSpPr>
              <p:nvPr/>
            </p:nvSpPr>
            <p:spPr bwMode="auto">
              <a:xfrm flipV="1">
                <a:off x="8686800" y="4230688"/>
                <a:ext cx="152400" cy="1524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2" name="Line 19"/>
              <p:cNvSpPr>
                <a:spLocks noChangeShapeType="1"/>
              </p:cNvSpPr>
              <p:nvPr/>
            </p:nvSpPr>
            <p:spPr bwMode="auto">
              <a:xfrm>
                <a:off x="8077200" y="3925888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4800600" y="2630488"/>
              <a:ext cx="19050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Payload Length</a:t>
              </a:r>
              <a:endParaRPr kumimoji="1" lang="en-US" altLang="zh-TW" sz="16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6743700" y="2630488"/>
              <a:ext cx="9906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Next Header</a:t>
              </a:r>
              <a:endParaRPr kumimoji="1" lang="en-US" altLang="zh-TW" sz="1600" dirty="0">
                <a:solidFill>
                  <a:srgbClr val="FFFFFF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7772400" y="2630488"/>
              <a:ext cx="9144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Hop Limit</a:t>
              </a:r>
              <a:endParaRPr kumimoji="1" lang="en-US" altLang="zh-TW" sz="14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4800600" y="2173288"/>
              <a:ext cx="6096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Ver</a:t>
              </a:r>
              <a:endParaRPr kumimoji="1" lang="en-US" altLang="zh-TW" sz="1600" dirty="0">
                <a:solidFill>
                  <a:srgbClr val="FFFFFF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5448300" y="2173288"/>
              <a:ext cx="9906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72000" anchor="ctr" anchorCtr="1">
              <a:flatTx/>
            </a:bodyPr>
            <a:lstStyle/>
            <a:p>
              <a:pPr lvl="0" algn="ctr" eaLnBrk="0" fontAlgn="base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Traffic </a:t>
              </a:r>
              <a:r>
                <a:rPr kumimoji="1" lang="en-US" altLang="zh-TW" sz="1400" dirty="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Class</a:t>
              </a:r>
            </a:p>
          </p:txBody>
        </p:sp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6477000" y="2173288"/>
              <a:ext cx="22098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dirty="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Flow Label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81000" y="2173288"/>
            <a:ext cx="3886200" cy="2667000"/>
            <a:chOff x="381000" y="2173288"/>
            <a:chExt cx="3886200" cy="2667000"/>
          </a:xfrm>
        </p:grpSpPr>
        <p:sp>
          <p:nvSpPr>
            <p:cNvPr id="82" name="Rectangle 20"/>
            <p:cNvSpPr>
              <a:spLocks noChangeArrowheads="1"/>
            </p:cNvSpPr>
            <p:nvPr/>
          </p:nvSpPr>
          <p:spPr bwMode="auto">
            <a:xfrm>
              <a:off x="381000" y="4459288"/>
              <a:ext cx="3886200" cy="3810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Options + Padding</a:t>
              </a:r>
              <a:endParaRPr kumimoji="1" lang="en-US" altLang="zh-TW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3" name="Rectangle 21"/>
            <p:cNvSpPr>
              <a:spLocks noChangeArrowheads="1"/>
            </p:cNvSpPr>
            <p:nvPr/>
          </p:nvSpPr>
          <p:spPr bwMode="auto">
            <a:xfrm>
              <a:off x="381000" y="4002088"/>
              <a:ext cx="3886200" cy="38100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fontAlgn="base"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Destination Address</a:t>
              </a:r>
              <a:endParaRPr lang="en-US" altLang="zh-TW" sz="20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4" name="Rectangle 22"/>
            <p:cNvSpPr>
              <a:spLocks noChangeArrowheads="1"/>
            </p:cNvSpPr>
            <p:nvPr/>
          </p:nvSpPr>
          <p:spPr bwMode="auto">
            <a:xfrm>
              <a:off x="381000" y="3544888"/>
              <a:ext cx="3886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fontAlgn="base"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Source Address</a:t>
              </a:r>
              <a:endParaRPr lang="en-US" altLang="zh-TW" sz="20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381000" y="3087688"/>
              <a:ext cx="9144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TTL</a:t>
              </a:r>
              <a:endParaRPr kumimoji="1" lang="en-US" altLang="zh-TW" sz="14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1371600" y="3087688"/>
              <a:ext cx="9144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Protocol</a:t>
              </a:r>
              <a:endParaRPr kumimoji="1" lang="en-US" altLang="zh-TW" sz="12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7" name="Rectangle 25"/>
            <p:cNvSpPr>
              <a:spLocks noChangeArrowheads="1"/>
            </p:cNvSpPr>
            <p:nvPr/>
          </p:nvSpPr>
          <p:spPr bwMode="auto">
            <a:xfrm>
              <a:off x="2362200" y="3087688"/>
              <a:ext cx="19050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Header Checksum</a:t>
              </a:r>
              <a:endParaRPr kumimoji="1" lang="en-US" altLang="zh-TW" sz="14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381000" y="2630488"/>
              <a:ext cx="19050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Identification</a:t>
              </a:r>
              <a:endParaRPr kumimoji="1" lang="en-US" altLang="zh-TW" sz="16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89" name="Rectangle 27"/>
            <p:cNvSpPr>
              <a:spLocks noChangeArrowheads="1"/>
            </p:cNvSpPr>
            <p:nvPr/>
          </p:nvSpPr>
          <p:spPr bwMode="auto">
            <a:xfrm>
              <a:off x="2362200" y="2630488"/>
              <a:ext cx="6858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Flags</a:t>
              </a:r>
              <a:endParaRPr kumimoji="1" lang="en-US" altLang="zh-TW" sz="1400" dirty="0">
                <a:solidFill>
                  <a:srgbClr val="FFFFFF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3124200" y="2630488"/>
              <a:ext cx="11430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Offset</a:t>
              </a:r>
              <a:endParaRPr kumimoji="1" lang="en-US" altLang="zh-TW" sz="16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381000" y="2173288"/>
              <a:ext cx="9144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Ver </a:t>
              </a:r>
              <a:r>
                <a:rPr kumimoji="1" lang="zh-CN" altLang="en-US" sz="1600" smtClean="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  </a:t>
              </a:r>
              <a:r>
                <a:rPr kumimoji="1" lang="en-US" altLang="zh-TW" sz="1600" smtClean="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HL</a:t>
              </a:r>
              <a:r>
                <a:rPr kumimoji="1" lang="en-US" altLang="zh-CN" sz="1600" smtClean="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en</a:t>
              </a:r>
              <a:endParaRPr kumimoji="1" lang="en-US" altLang="zh-TW" sz="1600" dirty="0">
                <a:solidFill>
                  <a:srgbClr val="FFFFFF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1333500" y="2173288"/>
              <a:ext cx="9906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Service Type</a:t>
              </a:r>
              <a:endParaRPr kumimoji="1" lang="en-US" altLang="zh-TW" sz="1400" dirty="0">
                <a:solidFill>
                  <a:srgbClr val="FFFFFF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93" name="Rectangle 37"/>
            <p:cNvSpPr>
              <a:spLocks noChangeArrowheads="1"/>
            </p:cNvSpPr>
            <p:nvPr/>
          </p:nvSpPr>
          <p:spPr bwMode="auto">
            <a:xfrm>
              <a:off x="2339975" y="3354388"/>
              <a:ext cx="18415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4" name="Rectangle 49"/>
            <p:cNvSpPr>
              <a:spLocks noChangeArrowheads="1"/>
            </p:cNvSpPr>
            <p:nvPr/>
          </p:nvSpPr>
          <p:spPr bwMode="auto">
            <a:xfrm>
              <a:off x="2362200" y="2173288"/>
              <a:ext cx="1905000" cy="38100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srgbClr val="FFFFFF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Total Length</a:t>
              </a:r>
              <a:endParaRPr kumimoji="1" lang="en-US" altLang="zh-TW" sz="1600" dirty="0">
                <a:solidFill>
                  <a:srgbClr val="FFFFFF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95" name="Rectangle 58"/>
          <p:cNvSpPr>
            <a:spLocks noChangeArrowheads="1"/>
          </p:cNvSpPr>
          <p:nvPr/>
        </p:nvSpPr>
        <p:spPr bwMode="auto">
          <a:xfrm>
            <a:off x="1374775" y="1657350"/>
            <a:ext cx="218002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IPv4 Packet Header</a:t>
            </a:r>
          </a:p>
        </p:txBody>
      </p:sp>
      <p:sp>
        <p:nvSpPr>
          <p:cNvPr id="96" name="Rectangle 59"/>
          <p:cNvSpPr>
            <a:spLocks noChangeArrowheads="1"/>
          </p:cNvSpPr>
          <p:nvPr/>
        </p:nvSpPr>
        <p:spPr bwMode="auto">
          <a:xfrm>
            <a:off x="5597525" y="1657350"/>
            <a:ext cx="218002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IPv6 Packet Header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419100" y="4840288"/>
            <a:ext cx="3810000" cy="469986"/>
            <a:chOff x="419100" y="4840288"/>
            <a:chExt cx="3810000" cy="469986"/>
          </a:xfrm>
        </p:grpSpPr>
        <p:sp>
          <p:nvSpPr>
            <p:cNvPr id="98" name="Line 60"/>
            <p:cNvSpPr>
              <a:spLocks noChangeShapeType="1"/>
            </p:cNvSpPr>
            <p:nvPr/>
          </p:nvSpPr>
          <p:spPr bwMode="auto">
            <a:xfrm>
              <a:off x="419100" y="4916488"/>
              <a:ext cx="0" cy="320675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9" name="Line 61"/>
            <p:cNvSpPr>
              <a:spLocks noChangeShapeType="1"/>
            </p:cNvSpPr>
            <p:nvPr/>
          </p:nvSpPr>
          <p:spPr bwMode="auto">
            <a:xfrm>
              <a:off x="4229100" y="4840288"/>
              <a:ext cx="0" cy="396875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0" name="Line 62"/>
            <p:cNvSpPr>
              <a:spLocks noChangeShapeType="1"/>
            </p:cNvSpPr>
            <p:nvPr/>
          </p:nvSpPr>
          <p:spPr bwMode="auto">
            <a:xfrm>
              <a:off x="468313" y="5157789"/>
              <a:ext cx="1433511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1" name="Line 63"/>
            <p:cNvSpPr>
              <a:spLocks noChangeShapeType="1"/>
            </p:cNvSpPr>
            <p:nvPr/>
          </p:nvSpPr>
          <p:spPr bwMode="auto">
            <a:xfrm>
              <a:off x="2786683" y="5160963"/>
              <a:ext cx="1442417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2" name="Rectangle 64"/>
            <p:cNvSpPr>
              <a:spLocks noChangeArrowheads="1"/>
            </p:cNvSpPr>
            <p:nvPr/>
          </p:nvSpPr>
          <p:spPr bwMode="auto">
            <a:xfrm>
              <a:off x="1939925" y="4940300"/>
              <a:ext cx="814325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32 </a:t>
              </a:r>
              <a:r>
                <a:rPr kumimoji="1" lang="en-US" altLang="zh-TW" dirty="0" smtClean="0">
                  <a:latin typeface="Calibri" panose="020F0502020204030204" pitchFamily="34" charset="0"/>
                  <a:ea typeface="標楷體" panose="03000509000000000000" pitchFamily="65" charset="-120"/>
                </a:rPr>
                <a:t>bits</a:t>
              </a:r>
            </a:p>
          </p:txBody>
        </p:sp>
      </p:grpSp>
      <p:sp>
        <p:nvSpPr>
          <p:cNvPr id="103" name="圆角矩形标注 102"/>
          <p:cNvSpPr/>
          <p:nvPr/>
        </p:nvSpPr>
        <p:spPr>
          <a:xfrm>
            <a:off x="76200" y="5464816"/>
            <a:ext cx="4872741" cy="913973"/>
          </a:xfrm>
          <a:prstGeom prst="wedgeRoundRectCallout">
            <a:avLst>
              <a:gd name="adj1" fmla="val 10141"/>
              <a:gd name="adj2" fmla="val -115615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个固定长度的字段、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地址空间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若干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个选项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77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1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分组首部分析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229601" cy="4549422"/>
          </a:xfrm>
        </p:spPr>
        <p:txBody>
          <a:bodyPr/>
          <a:lstStyle/>
          <a:p>
            <a:r>
              <a:rPr lang="zh-CN" altLang="en-US" sz="2000" dirty="0"/>
              <a:t>基本特征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选项：用于附加功能的实现</a:t>
            </a:r>
          </a:p>
          <a:p>
            <a:r>
              <a:rPr lang="zh-CN" altLang="en-US" sz="2000" dirty="0"/>
              <a:t>效率低下的原因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对于分段处理复杂，且每个中间结点都需要处理</a:t>
            </a:r>
          </a:p>
          <a:p>
            <a:pPr lvl="1">
              <a:lnSpc>
                <a:spcPct val="150000"/>
              </a:lnSpc>
            </a:pPr>
            <a:r>
              <a:rPr lang="zh-CN" altLang="en-US" sz="1600" smtClean="0"/>
              <a:t>分组</a:t>
            </a:r>
            <a:r>
              <a:rPr lang="zh-CN" altLang="en-US" sz="1600" dirty="0" smtClean="0"/>
              <a:t>首部</a:t>
            </a:r>
            <a:r>
              <a:rPr lang="zh-CN" altLang="en-US" sz="1600" smtClean="0"/>
              <a:t>校验和浪费，传输层协议有自己的计算方式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报头长度不固定，需要报文长度进行标识</a:t>
            </a:r>
          </a:p>
          <a:p>
            <a:pPr lvl="1">
              <a:lnSpc>
                <a:spcPct val="150000"/>
              </a:lnSpc>
            </a:pPr>
            <a:r>
              <a:rPr lang="zh-CN" altLang="en-US" sz="1600" smtClean="0"/>
              <a:t>对于</a:t>
            </a:r>
            <a:r>
              <a:rPr lang="zh-CN" altLang="en-US" sz="1600" dirty="0"/>
              <a:t>选项的处理采取搜索式</a:t>
            </a:r>
            <a:r>
              <a:rPr lang="zh-CN" altLang="en-US" sz="1600" dirty="0" smtClean="0"/>
              <a:t>方式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5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</a:t>
            </a:r>
            <a:r>
              <a:rPr lang="zh-CN" altLang="en-US" dirty="0" smtClean="0"/>
              <a:t>分组的一般结构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09952" y="4800606"/>
            <a:ext cx="6978336" cy="1690682"/>
            <a:chOff x="1036952" y="4076706"/>
            <a:chExt cx="6978336" cy="1690682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36952" y="5227638"/>
              <a:ext cx="1490663" cy="539750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kumimoji="1" lang="en-US" altLang="zh-CN" dirty="0" smtClean="0">
                  <a:solidFill>
                    <a:schemeClr val="bg1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IPv6 </a:t>
              </a:r>
              <a:r>
                <a:rPr kumimoji="1"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Header</a:t>
              </a:r>
              <a:endParaRPr kumimoji="1"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219200" y="4658698"/>
              <a:ext cx="0" cy="3111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219200" y="4658698"/>
              <a:ext cx="1477963" cy="339196"/>
              <a:chOff x="1219200" y="4188798"/>
              <a:chExt cx="1477963" cy="339196"/>
            </a:xfrm>
          </p:grpSpPr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474706" y="4188798"/>
                <a:ext cx="1006687" cy="339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 smtClean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基本首部</a:t>
                </a:r>
                <a:endParaRPr kumimoji="1" lang="en-US" altLang="zh-TW" sz="16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219200" y="4338632"/>
                <a:ext cx="329883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rgbClr val="003366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298700" y="4364038"/>
                <a:ext cx="398463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rgbClr val="003366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015288" y="4340719"/>
              <a:ext cx="0" cy="68847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735465" y="4340719"/>
              <a:ext cx="5279823" cy="339196"/>
              <a:chOff x="1219200" y="3689086"/>
              <a:chExt cx="6796088" cy="339196"/>
            </a:xfrm>
          </p:grpSpPr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1219200" y="3868738"/>
                <a:ext cx="269240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rgbClr val="003366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3880412" y="3689086"/>
                <a:ext cx="1286456" cy="339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有效载荷</a:t>
                </a:r>
                <a:endParaRPr kumimoji="1" lang="en-US" altLang="zh-TW" sz="16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5168900" y="3881438"/>
                <a:ext cx="2846388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rgbClr val="003366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5214938" y="4687888"/>
              <a:ext cx="0" cy="3111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717872" y="4647586"/>
              <a:ext cx="2487539" cy="339196"/>
              <a:chOff x="2717873" y="4177686"/>
              <a:chExt cx="2141464" cy="339196"/>
            </a:xfrm>
          </p:grpSpPr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717873" y="4370388"/>
                <a:ext cx="653977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rgbClr val="003366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 flipV="1">
                <a:off x="4240212" y="4364037"/>
                <a:ext cx="6191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rgbClr val="003366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3130748" y="4177686"/>
                <a:ext cx="1362048" cy="339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选项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kumimoji="1" lang="zh-CN" altLang="en-US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扩展首部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endParaRPr kumimoji="1" lang="en-US" altLang="zh-TW" sz="16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2609850" y="5213350"/>
              <a:ext cx="2438400" cy="554038"/>
              <a:chOff x="2609850" y="5213350"/>
              <a:chExt cx="2438400" cy="554038"/>
            </a:xfrm>
          </p:grpSpPr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09850" y="5213350"/>
                <a:ext cx="2438400" cy="554038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kumimoji="1" lang="zh-CN" altLang="en-US" sz="2400" b="1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2616668" y="5213350"/>
                <a:ext cx="840583" cy="54667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14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標楷體" panose="03000509000000000000" pitchFamily="65" charset="-120"/>
                  </a:rPr>
                  <a:t>Extension</a:t>
                </a:r>
              </a:p>
              <a:p>
                <a:pPr algn="ctr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14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標楷體" panose="03000509000000000000" pitchFamily="65" charset="-120"/>
                  </a:rPr>
                  <a:t>Header</a:t>
                </a:r>
              </a:p>
            </p:txBody>
          </p:sp>
          <p:sp>
            <p:nvSpPr>
              <p:cNvPr id="45" name="Rectangle 36"/>
              <p:cNvSpPr>
                <a:spLocks noChangeArrowheads="1"/>
              </p:cNvSpPr>
              <p:nvPr/>
            </p:nvSpPr>
            <p:spPr bwMode="auto">
              <a:xfrm>
                <a:off x="4176391" y="5213350"/>
                <a:ext cx="840583" cy="54667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14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標楷體" panose="03000509000000000000" pitchFamily="65" charset="-120"/>
                  </a:rPr>
                  <a:t>Extension</a:t>
                </a:r>
              </a:p>
              <a:p>
                <a:pPr algn="ctr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14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標楷體" panose="03000509000000000000" pitchFamily="65" charset="-120"/>
                  </a:rPr>
                  <a:t>Header</a:t>
                </a:r>
              </a:p>
            </p:txBody>
          </p:sp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3419629" y="5213350"/>
                <a:ext cx="840583" cy="377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/>
              <a:p>
                <a:pPr algn="ctr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標楷體" panose="03000509000000000000" pitchFamily="65" charset="-120"/>
                  </a:rPr>
                  <a:t>……</a:t>
                </a:r>
                <a:endParaRPr kumimoji="1" lang="en-US" altLang="zh-TW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5124450" y="5213350"/>
              <a:ext cx="2724150" cy="550862"/>
            </a:xfrm>
            <a:prstGeom prst="rect">
              <a:avLst/>
            </a:prstGeom>
            <a:solidFill>
              <a:srgbClr val="FFFFCC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kumimoji="1"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Transport-level PDU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2735465" y="4076706"/>
              <a:ext cx="0" cy="9524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229601" cy="3178991"/>
          </a:xfrm>
        </p:spPr>
        <p:txBody>
          <a:bodyPr/>
          <a:lstStyle/>
          <a:p>
            <a:r>
              <a:rPr lang="en-US" altLang="zh-CN" sz="2000" dirty="0" smtClean="0"/>
              <a:t>IPv6 </a:t>
            </a:r>
            <a:r>
              <a:rPr lang="zh-CN" altLang="en-US" sz="2000" dirty="0" smtClean="0"/>
              <a:t>分组结构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由</a:t>
            </a:r>
            <a:r>
              <a:rPr lang="zh-CN" altLang="en-US" sz="1600" dirty="0"/>
              <a:t>一个</a:t>
            </a:r>
            <a:r>
              <a:rPr lang="en-US" altLang="zh-CN" sz="1600" dirty="0"/>
              <a:t>40</a:t>
            </a:r>
            <a:r>
              <a:rPr lang="zh-CN" altLang="en-US" sz="1600" dirty="0"/>
              <a:t>字节的</a:t>
            </a:r>
            <a:r>
              <a:rPr lang="zh-CN" altLang="en-US" sz="1600" dirty="0" smtClean="0"/>
              <a:t>基本首部、零</a:t>
            </a:r>
            <a:r>
              <a:rPr lang="zh-CN" altLang="en-US" sz="1600" dirty="0"/>
              <a:t>个或多个</a:t>
            </a:r>
            <a:r>
              <a:rPr lang="zh-CN" altLang="en-US" sz="1600" dirty="0" smtClean="0"/>
              <a:t>扩展首部、数据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净</a:t>
            </a:r>
            <a:r>
              <a:rPr lang="zh-CN" altLang="en-US" sz="1600" dirty="0"/>
              <a:t>负荷，由上层</a:t>
            </a:r>
            <a:r>
              <a:rPr lang="en-US" altLang="zh-CN" sz="1600" dirty="0"/>
              <a:t>TCP</a:t>
            </a:r>
            <a:r>
              <a:rPr lang="zh-CN" altLang="en-US" sz="1600" dirty="0"/>
              <a:t>或</a:t>
            </a:r>
            <a:r>
              <a:rPr lang="en-US" altLang="zh-CN" sz="1600" dirty="0"/>
              <a:t>UDP</a:t>
            </a:r>
            <a:r>
              <a:rPr lang="zh-CN" altLang="en-US" sz="1600" dirty="0"/>
              <a:t>的</a:t>
            </a:r>
            <a:r>
              <a:rPr lang="en-US" altLang="zh-CN" sz="1600" dirty="0"/>
              <a:t>PDU</a:t>
            </a:r>
            <a:r>
              <a:rPr lang="zh-CN" altLang="en-US" sz="1600" dirty="0" smtClean="0"/>
              <a:t>构成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组成</a:t>
            </a:r>
            <a:endParaRPr lang="en-US" altLang="zh-CN" sz="1600" dirty="0" smtClean="0"/>
          </a:p>
          <a:p>
            <a:r>
              <a:rPr lang="zh-CN" altLang="en-US" sz="2000" dirty="0" smtClean="0"/>
              <a:t>扩展首部是</a:t>
            </a:r>
            <a:r>
              <a:rPr lang="zh-CN" altLang="en-US" sz="2000" dirty="0"/>
              <a:t>基于这样一个原理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大多数信息包只需要简单的处理，因此</a:t>
            </a:r>
            <a:r>
              <a:rPr lang="zh-CN" altLang="en-US" sz="1600" dirty="0" smtClean="0"/>
              <a:t>基本首部的</a:t>
            </a:r>
            <a:r>
              <a:rPr lang="zh-CN" altLang="en-US" sz="1600" dirty="0"/>
              <a:t>信息就够</a:t>
            </a:r>
            <a:r>
              <a:rPr lang="zh-CN" altLang="en-US" sz="1600" dirty="0" smtClean="0"/>
              <a:t>了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网络层需要额外信息</a:t>
            </a:r>
            <a:r>
              <a:rPr lang="zh-CN" altLang="en-US" sz="1600" dirty="0" smtClean="0"/>
              <a:t>的分组可以</a:t>
            </a:r>
            <a:r>
              <a:rPr lang="zh-CN" altLang="en-US" sz="1600" dirty="0"/>
              <a:t>把这些信息编码到</a:t>
            </a:r>
            <a:r>
              <a:rPr lang="zh-CN" altLang="en-US" sz="1600" dirty="0" smtClean="0"/>
              <a:t>扩展首部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这种处理方式提高了数据包的处理效率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50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对于分组首部的改进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229601" cy="4054121"/>
          </a:xfrm>
        </p:spPr>
        <p:txBody>
          <a:bodyPr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IPv4</a:t>
            </a:r>
            <a:r>
              <a:rPr lang="zh-CN" altLang="en-US" sz="2000" dirty="0"/>
              <a:t>选项合并到标准</a:t>
            </a:r>
            <a:r>
              <a:rPr lang="en-US" altLang="zh-CN" sz="2000" dirty="0"/>
              <a:t>IPv4</a:t>
            </a:r>
            <a:r>
              <a:rPr lang="zh-CN" altLang="en-US" sz="2000" dirty="0"/>
              <a:t>首部比较复杂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IPv4</a:t>
            </a:r>
            <a:r>
              <a:rPr lang="zh-CN" altLang="en-US" sz="1600" dirty="0" smtClean="0"/>
              <a:t>首部变长：最</a:t>
            </a:r>
            <a:r>
              <a:rPr lang="zh-CN" altLang="en-US" sz="1600" dirty="0"/>
              <a:t>短为</a:t>
            </a:r>
            <a:r>
              <a:rPr lang="en-US" altLang="zh-CN" sz="1600" dirty="0"/>
              <a:t>20</a:t>
            </a:r>
            <a:r>
              <a:rPr lang="zh-CN" altLang="en-US" sz="1600" dirty="0"/>
              <a:t>字节，最长为</a:t>
            </a:r>
            <a:r>
              <a:rPr lang="en-US" altLang="zh-CN" sz="1600" dirty="0"/>
              <a:t>60</a:t>
            </a:r>
            <a:r>
              <a:rPr lang="zh-CN" altLang="en-US" sz="1600" dirty="0"/>
              <a:t>字节，附加数据包含</a:t>
            </a:r>
            <a:r>
              <a:rPr lang="en-US" altLang="zh-CN" sz="1600" dirty="0"/>
              <a:t>IPv4</a:t>
            </a:r>
            <a:r>
              <a:rPr lang="zh-CN" altLang="en-US" sz="1600" dirty="0"/>
              <a:t>选项，必须由路由器翻译以对</a:t>
            </a:r>
            <a:r>
              <a:rPr lang="en-US" altLang="zh-CN" sz="1600" dirty="0"/>
              <a:t>IP</a:t>
            </a:r>
            <a:r>
              <a:rPr lang="zh-CN" altLang="en-US" sz="1600" dirty="0"/>
              <a:t>包进行</a:t>
            </a:r>
            <a:r>
              <a:rPr lang="zh-CN" altLang="en-US" sz="1600" dirty="0" smtClean="0"/>
              <a:t>处理，这种</a:t>
            </a:r>
            <a:r>
              <a:rPr lang="zh-CN" altLang="en-US" sz="1600" dirty="0"/>
              <a:t>方法有两个影响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路由器实现时往往对附加选项的包进行分别处理，导致处理效率降低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由于选项导致性能</a:t>
            </a:r>
            <a:r>
              <a:rPr lang="zh-CN" altLang="en-US" sz="1600"/>
              <a:t>下降</a:t>
            </a:r>
            <a:r>
              <a:rPr lang="zh-CN" altLang="en-US" sz="1600" smtClean="0"/>
              <a:t>，开发</a:t>
            </a:r>
            <a:r>
              <a:rPr lang="zh-CN" altLang="en-US" sz="1600" dirty="0"/>
              <a:t>者倾向于</a:t>
            </a:r>
            <a:r>
              <a:rPr lang="zh-CN" altLang="en-US" sz="1600"/>
              <a:t>不</a:t>
            </a:r>
            <a:r>
              <a:rPr lang="zh-CN" altLang="en-US" sz="1600" smtClean="0"/>
              <a:t>使用</a:t>
            </a:r>
            <a:r>
              <a:rPr lang="en-US" altLang="zh-CN" sz="1600" smtClean="0"/>
              <a:t>/</a:t>
            </a:r>
            <a:r>
              <a:rPr lang="zh-CN" altLang="en-US" sz="1600" smtClean="0"/>
              <a:t>不处理选项</a:t>
            </a:r>
            <a:endParaRPr lang="zh-CN" altLang="en-US" sz="16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IPv6</a:t>
            </a:r>
            <a:r>
              <a:rPr lang="zh-CN" altLang="en-US" sz="2000" dirty="0" smtClean="0"/>
              <a:t>扩展首部，</a:t>
            </a:r>
            <a:r>
              <a:rPr lang="zh-CN" altLang="en-US" sz="2000" dirty="0"/>
              <a:t>可以在不影响性能的前提下实现</a:t>
            </a:r>
            <a:r>
              <a:rPr lang="zh-CN" altLang="en-US" sz="2000" dirty="0" smtClean="0"/>
              <a:t>选项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开发者可以在必要时使用选项，而无须担心路由器会对带扩展选项的包区别对待，除非是设置了选路扩展头或逐跳</a:t>
            </a:r>
            <a:r>
              <a:rPr lang="zh-CN" altLang="en-US" sz="1600" dirty="0" smtClean="0"/>
              <a:t>选项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21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基本首部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229601" cy="4054121"/>
          </a:xfrm>
        </p:spPr>
        <p:txBody>
          <a:bodyPr/>
          <a:lstStyle/>
          <a:p>
            <a:r>
              <a:rPr lang="en-US" altLang="zh-CN" sz="2000" dirty="0"/>
              <a:t>IPv6 </a:t>
            </a:r>
            <a:r>
              <a:rPr lang="zh-CN" altLang="en-US" sz="2000" dirty="0" smtClean="0"/>
              <a:t>将首部长度</a:t>
            </a:r>
            <a:r>
              <a:rPr lang="zh-CN" altLang="en-US" sz="2000" dirty="0"/>
              <a:t>变为固定的 </a:t>
            </a:r>
            <a:r>
              <a:rPr lang="en-US" altLang="zh-CN" sz="2000" dirty="0"/>
              <a:t>40 </a:t>
            </a:r>
            <a:r>
              <a:rPr lang="zh-CN" altLang="en-US" sz="2000" dirty="0"/>
              <a:t>字节，称为</a:t>
            </a:r>
            <a:r>
              <a:rPr lang="zh-CN" altLang="en-US" sz="2000" dirty="0" smtClean="0"/>
              <a:t>基本首部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base header)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将不必要的功能取消了</a:t>
            </a:r>
            <a:r>
              <a:rPr lang="zh-CN" altLang="en-US" sz="1600" dirty="0" smtClean="0"/>
              <a:t>，首部字段</a:t>
            </a:r>
            <a:r>
              <a:rPr lang="zh-CN" altLang="en-US" sz="1600" dirty="0"/>
              <a:t>数减少到只有 </a:t>
            </a:r>
            <a:r>
              <a:rPr lang="en-US" altLang="zh-CN" sz="1600" dirty="0"/>
              <a:t>8 </a:t>
            </a:r>
            <a:r>
              <a:rPr lang="zh-CN" altLang="en-US" sz="1600" dirty="0"/>
              <a:t>个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取消</a:t>
            </a:r>
            <a:r>
              <a:rPr lang="zh-CN" altLang="en-US" sz="1600" dirty="0" smtClean="0"/>
              <a:t>了首部的</a:t>
            </a:r>
            <a:r>
              <a:rPr lang="zh-CN" altLang="en-US" sz="1600" dirty="0"/>
              <a:t>检验和字段，加快了路由器处理数据报的速度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在</a:t>
            </a:r>
            <a:r>
              <a:rPr lang="zh-CN" altLang="en-US" sz="1600" dirty="0" smtClean="0"/>
              <a:t>基本首部的</a:t>
            </a:r>
            <a:r>
              <a:rPr lang="zh-CN" altLang="en-US" sz="1600" dirty="0"/>
              <a:t>后面允许有零个或多个</a:t>
            </a:r>
            <a:r>
              <a:rPr lang="zh-CN" altLang="en-US" sz="1600" dirty="0" smtClean="0"/>
              <a:t>扩展首部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所有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扩展首部和</a:t>
            </a:r>
            <a:r>
              <a:rPr lang="zh-CN" altLang="en-US" sz="1600" dirty="0"/>
              <a:t>数据合起来叫做数据报的有效载荷</a:t>
            </a:r>
            <a:r>
              <a:rPr lang="en-US" altLang="zh-CN" sz="1600" dirty="0"/>
              <a:t>(payload)</a:t>
            </a:r>
            <a:r>
              <a:rPr lang="zh-CN" altLang="en-US" sz="1600" dirty="0"/>
              <a:t>或净负荷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99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扩展首部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229601" cy="4054121"/>
          </a:xfrm>
        </p:spPr>
        <p:txBody>
          <a:bodyPr/>
          <a:lstStyle/>
          <a:p>
            <a:r>
              <a:rPr lang="zh-CN" altLang="en-US" sz="2000" dirty="0"/>
              <a:t>目前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协议中已经定义的</a:t>
            </a:r>
            <a:r>
              <a:rPr lang="zh-CN" altLang="en-US" sz="2000" dirty="0" smtClean="0"/>
              <a:t>扩展首部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逐跳选项报头（</a:t>
            </a:r>
            <a:r>
              <a:rPr lang="en-US" altLang="zh-CN" sz="1600" dirty="0"/>
              <a:t>Hop By Hop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HBH</a:t>
            </a:r>
            <a:r>
              <a:rPr lang="zh-CN" altLang="en-US" sz="1600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目的选项报头（</a:t>
            </a:r>
            <a:r>
              <a:rPr lang="en-US" altLang="zh-CN" sz="1600" dirty="0"/>
              <a:t>Destination Option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DOH</a:t>
            </a:r>
            <a:r>
              <a:rPr lang="zh-CN" altLang="en-US" sz="1600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路由报头（</a:t>
            </a:r>
            <a:r>
              <a:rPr lang="en-US" altLang="zh-CN" sz="1600" dirty="0"/>
              <a:t>Routing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RH</a:t>
            </a:r>
            <a:r>
              <a:rPr lang="zh-CN" altLang="en-US" sz="1600" dirty="0"/>
              <a:t>），也</a:t>
            </a:r>
            <a:r>
              <a:rPr lang="zh-CN" altLang="en-US" sz="1600"/>
              <a:t>称为</a:t>
            </a:r>
            <a:r>
              <a:rPr lang="zh-CN" altLang="en-US" sz="1600" smtClean="0"/>
              <a:t>选路报头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分段报头（</a:t>
            </a:r>
            <a:r>
              <a:rPr lang="en-US" altLang="zh-CN" sz="1600" dirty="0"/>
              <a:t>Fragment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FH</a:t>
            </a:r>
            <a:r>
              <a:rPr lang="zh-CN" altLang="en-US" sz="1600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身份认证报头（</a:t>
            </a:r>
            <a:r>
              <a:rPr lang="en-US" altLang="zh-CN" sz="1600" dirty="0"/>
              <a:t>Authentication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AH</a:t>
            </a:r>
            <a:r>
              <a:rPr lang="zh-CN" altLang="en-US" sz="1600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载荷安全封装报头（</a:t>
            </a:r>
            <a:r>
              <a:rPr lang="en-US" altLang="zh-CN" sz="1600" dirty="0"/>
              <a:t>Encapsulated Security Payload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ESP</a:t>
            </a:r>
            <a:r>
              <a:rPr lang="zh-CN" altLang="en-US" sz="1600" dirty="0"/>
              <a:t>）等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移动报头（</a:t>
            </a:r>
            <a:r>
              <a:rPr lang="en-US" altLang="zh-CN" sz="1600" dirty="0"/>
              <a:t>Mobility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MH</a:t>
            </a:r>
            <a:r>
              <a:rPr lang="zh-CN" altLang="en-US" sz="1600" dirty="0"/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46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扩展首部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909253" y="1638092"/>
            <a:ext cx="4178300" cy="4054121"/>
          </a:xfrm>
        </p:spPr>
        <p:txBody>
          <a:bodyPr/>
          <a:lstStyle/>
          <a:p>
            <a:r>
              <a:rPr lang="zh-CN" altLang="en-US" sz="2000" dirty="0" smtClean="0"/>
              <a:t>首部顺序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IPv6 header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Hop-by-hop options header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Destination options header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Routing header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Fragment header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Authentication header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Encapsulation security payload header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Destination options header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600" y="1308448"/>
            <a:ext cx="5446713" cy="5333322"/>
            <a:chOff x="101600" y="1308448"/>
            <a:chExt cx="5446713" cy="533332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43122" y="6244895"/>
              <a:ext cx="43354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0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IPv6 packet with all extension headers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724275" y="1308448"/>
              <a:ext cx="8080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Octets: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743325" y="168944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40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43325" y="2165698"/>
              <a:ext cx="8834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Variable</a:t>
              </a:r>
              <a:endParaRPr kumimoji="1"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743325" y="2680048"/>
              <a:ext cx="8834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Variable</a:t>
              </a:r>
              <a:endParaRPr kumimoji="1"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743325" y="3594448"/>
              <a:ext cx="8834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Variable</a:t>
              </a:r>
              <a:endParaRPr kumimoji="1"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43325" y="4051648"/>
              <a:ext cx="8834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Variable</a:t>
              </a:r>
              <a:endParaRPr kumimoji="1"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743325" y="4508848"/>
              <a:ext cx="8834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Variable</a:t>
              </a:r>
              <a:endParaRPr kumimoji="1"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43325" y="5423248"/>
              <a:ext cx="8834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Variable</a:t>
              </a:r>
              <a:endParaRPr kumimoji="1"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743325" y="3137248"/>
              <a:ext cx="28886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8</a:t>
              </a:r>
              <a:endParaRPr kumimoji="1" lang="zh-TW" altLang="en-US" sz="2000" b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816350" y="5818535"/>
              <a:ext cx="590550" cy="1333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705225" y="5899498"/>
              <a:ext cx="18430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= </a:t>
              </a:r>
              <a:r>
                <a:rPr kumimoji="1" lang="en-US" altLang="zh-TW" sz="1600" b="1" smtClean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Next header field</a:t>
              </a:r>
              <a:endParaRPr kumimoji="1"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7850" y="5266085"/>
              <a:ext cx="2971800" cy="723900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7850" y="4942235"/>
              <a:ext cx="2971800" cy="323850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77850" y="4485035"/>
              <a:ext cx="2971800" cy="457200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77850" y="4027835"/>
              <a:ext cx="2971800" cy="457200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77850" y="3570635"/>
              <a:ext cx="2971800" cy="457200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77850" y="3113435"/>
              <a:ext cx="2971800" cy="457200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77850" y="2656235"/>
              <a:ext cx="2971800" cy="457200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77850" y="2065685"/>
              <a:ext cx="2971800" cy="571500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77850" y="1646585"/>
              <a:ext cx="2971800" cy="457200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952500" y="2237135"/>
              <a:ext cx="15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514189" y="1783110"/>
              <a:ext cx="11753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IPv6 header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42900" y="2186335"/>
              <a:ext cx="35194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Hop-by-hop options header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69631" y="2754660"/>
              <a:ext cx="146443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Routing header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292847" y="3211860"/>
              <a:ext cx="16180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Fragment header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072145" y="3703985"/>
              <a:ext cx="20594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Authentication header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58750" y="4142135"/>
              <a:ext cx="3810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Encap security payload header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535549" y="4967635"/>
              <a:ext cx="113101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TCP header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332288" y="5440710"/>
              <a:ext cx="153753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Application data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77850" y="2065685"/>
              <a:ext cx="717550" cy="1333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3366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77850" y="2656235"/>
              <a:ext cx="717550" cy="1333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3366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577850" y="3113435"/>
              <a:ext cx="717550" cy="1333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3366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77850" y="3570635"/>
              <a:ext cx="717550" cy="1333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3366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77850" y="4027835"/>
              <a:ext cx="717550" cy="1333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3366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77850" y="4485035"/>
              <a:ext cx="717550" cy="1333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3366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051050" y="1646585"/>
              <a:ext cx="717550" cy="1333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3366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101600" y="4599335"/>
              <a:ext cx="3962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  </a:t>
              </a:r>
              <a:r>
                <a:rPr kumimoji="1" lang="en-US" altLang="zh-TW" sz="1600" smtClean="0">
                  <a:solidFill>
                    <a:srgbClr val="003366"/>
                  </a:solidFill>
                  <a:latin typeface="Calibri" panose="020F0502020204030204" pitchFamily="34" charset="0"/>
                  <a:ea typeface="標楷體" panose="03000509000000000000" pitchFamily="65" charset="-120"/>
                </a:rPr>
                <a:t>Destination options header</a:t>
              </a:r>
            </a:p>
          </p:txBody>
        </p:sp>
      </p:grpSp>
      <p:cxnSp>
        <p:nvCxnSpPr>
          <p:cNvPr id="46" name="直接连接符 45"/>
          <p:cNvCxnSpPr/>
          <p:nvPr/>
        </p:nvCxnSpPr>
        <p:spPr>
          <a:xfrm>
            <a:off x="5698671" y="4604657"/>
            <a:ext cx="179614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753097" y="5061857"/>
            <a:ext cx="3145974" cy="217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4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扩展首部处理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229601" cy="1907821"/>
          </a:xfrm>
        </p:spPr>
        <p:txBody>
          <a:bodyPr/>
          <a:lstStyle/>
          <a:p>
            <a:r>
              <a:rPr lang="zh-CN" altLang="en-US" sz="2000" dirty="0" smtClean="0"/>
              <a:t>扩展首部必须</a:t>
            </a:r>
            <a:r>
              <a:rPr lang="zh-CN" altLang="en-US" sz="2000" dirty="0"/>
              <a:t>通过前一</a:t>
            </a:r>
            <a:r>
              <a:rPr lang="zh-CN" altLang="en-US" sz="2000" dirty="0" smtClean="0"/>
              <a:t>个首部的</a:t>
            </a:r>
            <a:r>
              <a:rPr lang="zh-CN" altLang="en-US" sz="2000" dirty="0"/>
              <a:t>下一个头字段来确认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这个字段为</a:t>
            </a:r>
            <a:r>
              <a:rPr lang="en-US" altLang="zh-CN" sz="1600" dirty="0"/>
              <a:t>8</a:t>
            </a:r>
            <a:r>
              <a:rPr lang="zh-CN" altLang="en-US" sz="1600" dirty="0"/>
              <a:t>位，最多只能有</a:t>
            </a:r>
            <a:r>
              <a:rPr lang="en-US" altLang="zh-CN" sz="1600" dirty="0"/>
              <a:t>256</a:t>
            </a:r>
            <a:r>
              <a:rPr lang="zh-CN" altLang="en-US" sz="1600" dirty="0"/>
              <a:t>个不同值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该字段不仅对</a:t>
            </a:r>
            <a:r>
              <a:rPr lang="zh-CN" altLang="en-US" sz="1600" dirty="0" smtClean="0"/>
              <a:t>扩展首部进行</a:t>
            </a:r>
            <a:r>
              <a:rPr lang="zh-CN" altLang="en-US" sz="1600" dirty="0"/>
              <a:t>标识，还标识着封装在</a:t>
            </a:r>
            <a:r>
              <a:rPr lang="en-US" altLang="zh-CN" sz="1600" dirty="0"/>
              <a:t>IP</a:t>
            </a:r>
            <a:r>
              <a:rPr lang="zh-CN" altLang="en-US" sz="1600" dirty="0"/>
              <a:t>包内的所有</a:t>
            </a:r>
            <a:r>
              <a:rPr lang="zh-CN" altLang="en-US" sz="1600"/>
              <a:t>其他</a:t>
            </a:r>
            <a:r>
              <a:rPr lang="zh-CN" altLang="en-US" sz="1600" smtClean="0"/>
              <a:t>协议</a:t>
            </a:r>
            <a:endParaRPr lang="zh-CN" altLang="en-US" sz="1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9" y="3619500"/>
            <a:ext cx="7632700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7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39" y="1142074"/>
            <a:ext cx="3119710" cy="52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0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扩展首部处理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229601" cy="3190521"/>
          </a:xfrm>
        </p:spPr>
        <p:txBody>
          <a:bodyPr/>
          <a:lstStyle/>
          <a:p>
            <a:r>
              <a:rPr lang="zh-CN" altLang="en-US" sz="2000" dirty="0"/>
              <a:t>允许通过逐跳选项</a:t>
            </a:r>
            <a:r>
              <a:rPr lang="zh-CN" altLang="en-US" sz="2000" dirty="0" smtClean="0"/>
              <a:t>扩展首部和</a:t>
            </a:r>
            <a:r>
              <a:rPr lang="zh-CN" altLang="en-US" sz="2000" dirty="0"/>
              <a:t>目的地选项</a:t>
            </a:r>
            <a:r>
              <a:rPr lang="zh-CN" altLang="en-US" sz="2000" dirty="0" smtClean="0"/>
              <a:t>扩展首部来</a:t>
            </a:r>
            <a:r>
              <a:rPr lang="zh-CN" altLang="en-US" sz="2000" dirty="0"/>
              <a:t>建立新的选项，统称为选项</a:t>
            </a:r>
            <a:r>
              <a:rPr lang="zh-CN" altLang="en-US" sz="2000" dirty="0" smtClean="0"/>
              <a:t>扩展首部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通过使用这些选项头扩展，很容易实现新选项</a:t>
            </a:r>
          </a:p>
          <a:p>
            <a:r>
              <a:rPr lang="zh-CN" altLang="en-US" sz="2000" dirty="0"/>
              <a:t>对于一个全新的</a:t>
            </a:r>
            <a:r>
              <a:rPr lang="zh-CN" altLang="en-US" sz="2000" dirty="0" smtClean="0"/>
              <a:t>扩展首部类型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若目的节点支持新</a:t>
            </a:r>
            <a:r>
              <a:rPr lang="zh-CN" altLang="en-US" sz="1600" dirty="0" smtClean="0"/>
              <a:t>的扩展首部类型</a:t>
            </a:r>
            <a:r>
              <a:rPr lang="zh-CN" altLang="en-US" sz="1600" dirty="0"/>
              <a:t>，则正常处理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如果不支持，则目的节点丢弃该</a:t>
            </a:r>
            <a:r>
              <a:rPr lang="zh-CN" altLang="en-US" sz="1600" dirty="0" smtClean="0"/>
              <a:t>扩展首部，</a:t>
            </a:r>
            <a:r>
              <a:rPr lang="zh-CN" altLang="en-US" sz="1600" dirty="0"/>
              <a:t>并返回错误消息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76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扩展首部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8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6" y="1804986"/>
            <a:ext cx="7380287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771567" y="1437716"/>
            <a:ext cx="14683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无扩展首部</a:t>
            </a:r>
            <a:endParaRPr kumimoji="1" lang="en-US" altLang="zh-TW" sz="2000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781467" y="1437716"/>
            <a:ext cx="14683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有扩展首部</a:t>
            </a:r>
            <a:endParaRPr kumimoji="1" lang="en-US" altLang="zh-TW" sz="2000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151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 smtClean="0"/>
              <a:t>1  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的产生背景及概述</a:t>
            </a:r>
            <a:endParaRPr lang="zh-CN" altLang="en-US" dirty="0"/>
          </a:p>
          <a:p>
            <a:r>
              <a:rPr lang="en-US" altLang="zh-CN" smtClean="0"/>
              <a:t>2  </a:t>
            </a:r>
            <a:r>
              <a:rPr lang="zh-CN" altLang="en-US" dirty="0" smtClean="0"/>
              <a:t>首部结构</a:t>
            </a:r>
            <a:endParaRPr lang="zh-CN" altLang="en-US" dirty="0"/>
          </a:p>
          <a:p>
            <a:r>
              <a:rPr lang="en-US" altLang="zh-CN" smtClean="0"/>
              <a:t>3  </a:t>
            </a:r>
            <a:r>
              <a:rPr lang="zh-CN" altLang="en-US" dirty="0" smtClean="0"/>
              <a:t>地址结构</a:t>
            </a:r>
            <a:endParaRPr lang="zh-CN" altLang="en-US" dirty="0"/>
          </a:p>
          <a:p>
            <a:r>
              <a:rPr lang="en-US" altLang="zh-CN" smtClean="0"/>
              <a:t>4  </a:t>
            </a:r>
            <a:r>
              <a:rPr lang="zh-CN" altLang="en-US" dirty="0" smtClean="0"/>
              <a:t>自动配置</a:t>
            </a:r>
            <a:endParaRPr lang="zh-CN" altLang="en-US" dirty="0"/>
          </a:p>
          <a:p>
            <a:r>
              <a:rPr lang="en-US" altLang="zh-CN" smtClean="0"/>
              <a:t>5  </a:t>
            </a:r>
            <a:r>
              <a:rPr lang="zh-CN" altLang="en-US" dirty="0" smtClean="0"/>
              <a:t>本地通信 </a:t>
            </a:r>
            <a:r>
              <a:rPr lang="en-US" altLang="zh-CN" dirty="0" smtClean="0"/>
              <a:t>(</a:t>
            </a:r>
            <a:r>
              <a:rPr lang="zh-CN" altLang="en-US" dirty="0" smtClean="0"/>
              <a:t>邻居发现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smtClean="0"/>
              <a:t>6  </a:t>
            </a:r>
            <a:r>
              <a:rPr lang="zh-CN" altLang="en-US" dirty="0" smtClean="0"/>
              <a:t>超长数据传送</a:t>
            </a:r>
            <a:endParaRPr lang="en-US" altLang="zh-CN" dirty="0" smtClean="0"/>
          </a:p>
          <a:p>
            <a:r>
              <a:rPr lang="en-US" altLang="zh-CN" smtClean="0"/>
              <a:t>7  </a:t>
            </a:r>
            <a:r>
              <a:rPr lang="zh-CN" altLang="en-US" dirty="0" smtClean="0"/>
              <a:t>与</a:t>
            </a:r>
            <a:r>
              <a:rPr lang="en-US" altLang="zh-CN" dirty="0"/>
              <a:t>IPv4</a:t>
            </a:r>
            <a:r>
              <a:rPr lang="zh-CN" altLang="en-US" dirty="0"/>
              <a:t>的互通和转换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287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2" cy="3914421"/>
          </a:xfrm>
        </p:spPr>
        <p:txBody>
          <a:bodyPr/>
          <a:lstStyle/>
          <a:p>
            <a:r>
              <a:rPr lang="en-US" altLang="zh-CN" sz="2000" dirty="0"/>
              <a:t>IPv6</a:t>
            </a:r>
            <a:r>
              <a:rPr lang="zh-CN" altLang="en-US" sz="2000" dirty="0"/>
              <a:t>寻址模型基本上和</a:t>
            </a:r>
            <a:r>
              <a:rPr lang="en-US" altLang="zh-CN" sz="2000" dirty="0"/>
              <a:t>IPv4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相同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IPv6</a:t>
            </a:r>
            <a:r>
              <a:rPr lang="zh-CN" altLang="en-US" sz="1600" dirty="0"/>
              <a:t>地址与特定的网络接口而不是与特定的计算机相关联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一个拥有多个网络接口的节点可以具有多个</a:t>
            </a:r>
            <a:r>
              <a:rPr lang="en-US" altLang="zh-CN" sz="1600" dirty="0"/>
              <a:t>IPv6</a:t>
            </a:r>
            <a:r>
              <a:rPr lang="zh-CN" altLang="en-US" sz="1600" dirty="0"/>
              <a:t>地址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一个单个的接口可以分配多个相同类型或者不同类型的地址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一个单播地址只能与一个网络接口</a:t>
            </a:r>
            <a:r>
              <a:rPr lang="zh-CN" altLang="en-US" sz="1600"/>
              <a:t>相</a:t>
            </a:r>
            <a:r>
              <a:rPr lang="zh-CN" altLang="en-US" sz="1600" smtClean="0"/>
              <a:t>关联</a:t>
            </a:r>
            <a:endParaRPr lang="en-US" altLang="zh-CN" sz="1600" smtClean="0"/>
          </a:p>
          <a:p>
            <a:pPr lvl="1">
              <a:lnSpc>
                <a:spcPct val="150000"/>
              </a:lnSpc>
            </a:pPr>
            <a:r>
              <a:rPr lang="zh-CN" altLang="en-US" sz="1600" smtClean="0"/>
              <a:t>一个结点接口的单播地址可用来唯一地标志该结点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2448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2" cy="3914421"/>
          </a:xfrm>
        </p:spPr>
        <p:txBody>
          <a:bodyPr/>
          <a:lstStyle/>
          <a:p>
            <a:r>
              <a:rPr lang="zh-CN" altLang="en-US" sz="2000" dirty="0"/>
              <a:t>地址属于接口，而非</a:t>
            </a:r>
            <a:r>
              <a:rPr lang="zh-CN" altLang="en-US" sz="2000" dirty="0" smtClean="0"/>
              <a:t>主机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GB" sz="1600" dirty="0"/>
              <a:t>这一点和</a:t>
            </a:r>
            <a:r>
              <a:rPr lang="en-GB" altLang="zh-CN" sz="1600" dirty="0"/>
              <a:t>IPv4</a:t>
            </a:r>
            <a:r>
              <a:rPr lang="zh-CN" altLang="en-GB" sz="1600" dirty="0"/>
              <a:t>相同</a:t>
            </a:r>
            <a:endParaRPr lang="en-GB" altLang="zh-CN" sz="1600" dirty="0"/>
          </a:p>
          <a:p>
            <a:r>
              <a:rPr lang="zh-CN" altLang="en-US" sz="2000" dirty="0" smtClean="0"/>
              <a:t>地址有范围</a:t>
            </a:r>
            <a:endParaRPr lang="zh-CN" alt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/>
              <a:t>Link </a:t>
            </a:r>
            <a:r>
              <a:rPr lang="en-US" altLang="zh-CN" sz="1600" smtClean="0"/>
              <a:t>Local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Site Local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Global</a:t>
            </a:r>
          </a:p>
          <a:p>
            <a:r>
              <a:rPr lang="zh-CN" altLang="en-US" sz="2000" dirty="0"/>
              <a:t>地址</a:t>
            </a:r>
            <a:r>
              <a:rPr lang="zh-CN" altLang="en-US" sz="2000" dirty="0" smtClean="0"/>
              <a:t>有生存期</a:t>
            </a:r>
            <a:endParaRPr lang="zh-CN" alt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/>
              <a:t>Lifetime</a:t>
            </a:r>
            <a:r>
              <a:rPr lang="zh-CN" altLang="en-US" sz="1600" smtClean="0"/>
              <a:t> </a:t>
            </a:r>
            <a:endParaRPr lang="en-US" altLang="zh-CN"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62338" y="2492375"/>
            <a:ext cx="5002213" cy="1968500"/>
            <a:chOff x="3462338" y="2492375"/>
            <a:chExt cx="5002213" cy="19685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462338" y="2492375"/>
              <a:ext cx="5002213" cy="196850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595813" y="2492375"/>
              <a:ext cx="3646487" cy="1511300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288088" y="2644775"/>
              <a:ext cx="1954212" cy="11303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zh-CN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Link-Local</a:t>
              </a:r>
              <a:endParaRPr lang="en-GB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84725" y="3019425"/>
              <a:ext cx="1409873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Site-Local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532188" y="3209925"/>
              <a:ext cx="101470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PMingLiU" panose="02020500000000000000" pitchFamily="18" charset="-120"/>
                </a:rPr>
                <a:t>Global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2129" y="5453743"/>
            <a:ext cx="757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3333CC"/>
                </a:solidFill>
              </a:rPr>
              <a:t>Link</a:t>
            </a:r>
            <a:r>
              <a:rPr lang="zh-CN" altLang="en-US" sz="2000" smtClean="0">
                <a:solidFill>
                  <a:srgbClr val="3333CC"/>
                </a:solidFill>
              </a:rPr>
              <a:t> </a:t>
            </a:r>
            <a:r>
              <a:rPr lang="en-US" altLang="zh-CN" sz="2000" smtClean="0">
                <a:solidFill>
                  <a:srgbClr val="3333CC"/>
                </a:solidFill>
              </a:rPr>
              <a:t>Local</a:t>
            </a:r>
            <a:r>
              <a:rPr lang="zh-CN" altLang="en-US" sz="2000" smtClean="0">
                <a:solidFill>
                  <a:srgbClr val="3333CC"/>
                </a:solidFill>
              </a:rPr>
              <a:t>和</a:t>
            </a:r>
            <a:r>
              <a:rPr lang="en-US" altLang="zh-CN" sz="2000" smtClean="0">
                <a:solidFill>
                  <a:srgbClr val="3333CC"/>
                </a:solidFill>
              </a:rPr>
              <a:t>Site</a:t>
            </a:r>
            <a:r>
              <a:rPr lang="zh-CN" altLang="en-US" sz="2000" smtClean="0">
                <a:solidFill>
                  <a:srgbClr val="3333CC"/>
                </a:solidFill>
              </a:rPr>
              <a:t> </a:t>
            </a:r>
            <a:r>
              <a:rPr lang="en-US" altLang="zh-CN" sz="2000" smtClean="0">
                <a:solidFill>
                  <a:srgbClr val="3333CC"/>
                </a:solidFill>
              </a:rPr>
              <a:t>Local</a:t>
            </a:r>
            <a:r>
              <a:rPr lang="zh-CN" altLang="en-US" sz="2000" smtClean="0">
                <a:solidFill>
                  <a:srgbClr val="3333CC"/>
                </a:solidFill>
              </a:rPr>
              <a:t>：不需要验证目的地址是否与自己同一网段！</a:t>
            </a:r>
            <a:endParaRPr lang="zh-CN" altLang="en-US" sz="2000">
              <a:solidFill>
                <a:srgbClr val="3333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35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冒号十六进制记法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2" cy="3914421"/>
          </a:xfrm>
        </p:spPr>
        <p:txBody>
          <a:bodyPr/>
          <a:lstStyle/>
          <a:p>
            <a:r>
              <a:rPr lang="zh-CN" altLang="en-US" sz="2000" dirty="0"/>
              <a:t>以</a:t>
            </a:r>
            <a:r>
              <a:rPr lang="en-US" altLang="zh-CN" sz="2000" dirty="0"/>
              <a:t>16</a:t>
            </a:r>
            <a:r>
              <a:rPr lang="zh-CN" altLang="en-US" sz="2000" dirty="0"/>
              <a:t>位为一分组，每个</a:t>
            </a:r>
            <a:r>
              <a:rPr lang="en-US" altLang="zh-CN" sz="2000" dirty="0"/>
              <a:t>16</a:t>
            </a:r>
            <a:r>
              <a:rPr lang="zh-CN" altLang="en-US" sz="2000" dirty="0"/>
              <a:t>位分组写成</a:t>
            </a:r>
            <a:r>
              <a:rPr lang="en-US" altLang="zh-CN" sz="2000" dirty="0"/>
              <a:t>4</a:t>
            </a:r>
            <a:r>
              <a:rPr lang="zh-CN" altLang="en-US" sz="2000" dirty="0"/>
              <a:t>个十六进制数，中间用冒号分隔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21DA:00D3:0000:2F3B:02AA:00FF:FE28:9C5A</a:t>
            </a:r>
            <a:endParaRPr lang="zh-CN" altLang="en-US" sz="16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零压缩</a:t>
            </a:r>
            <a:r>
              <a:rPr lang="zh-CN" altLang="en-US" sz="2000" dirty="0" smtClean="0"/>
              <a:t>机制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某些地址中包含很长的零序列，用双冒号“</a:t>
            </a:r>
            <a:r>
              <a:rPr lang="en-US" altLang="zh-CN" sz="1600" dirty="0"/>
              <a:t>::”</a:t>
            </a:r>
            <a:r>
              <a:rPr lang="zh-CN" altLang="en-US" sz="1600" dirty="0"/>
              <a:t>表示，只能用一次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例如地址</a:t>
            </a:r>
            <a:r>
              <a:rPr lang="en-US" altLang="zh-CN" sz="1600" dirty="0"/>
              <a:t>1080:0:0:0:8:800:200C:417A</a:t>
            </a:r>
            <a:r>
              <a:rPr lang="zh-CN" altLang="en-US" sz="1600" dirty="0"/>
              <a:t>，可表示为压缩格式</a:t>
            </a:r>
            <a:r>
              <a:rPr lang="en-US" altLang="zh-CN" sz="1600" dirty="0"/>
              <a:t>1080</a:t>
            </a:r>
            <a:r>
              <a:rPr lang="en-US" altLang="zh-CN" sz="1600"/>
              <a:t>::</a:t>
            </a:r>
            <a:r>
              <a:rPr lang="en-US" altLang="zh-CN" sz="1600" smtClean="0"/>
              <a:t>8:800:200C:417A</a:t>
            </a:r>
            <a:endParaRPr lang="en-US" altLang="zh-C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27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2" cy="4905021"/>
          </a:xfrm>
        </p:spPr>
        <p:txBody>
          <a:bodyPr/>
          <a:lstStyle/>
          <a:p>
            <a:r>
              <a:rPr lang="en-US" altLang="zh-CN" sz="2000" dirty="0"/>
              <a:t>IPv6 </a:t>
            </a:r>
            <a:r>
              <a:rPr lang="zh-CN" altLang="en-US" sz="2000" dirty="0" smtClean="0"/>
              <a:t>分组的</a:t>
            </a:r>
            <a:r>
              <a:rPr lang="zh-CN" altLang="en-US" sz="2000" dirty="0"/>
              <a:t>目的地址可以是以下三种基本类型地址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单播</a:t>
            </a:r>
            <a:r>
              <a:rPr lang="en-US" altLang="zh-CN" sz="1800" dirty="0"/>
              <a:t>(unicast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：传统</a:t>
            </a:r>
            <a:r>
              <a:rPr lang="zh-CN" altLang="en-US" sz="1800" dirty="0"/>
              <a:t>的点对点通信，包括全球单播地址和本地单播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发往单播地址</a:t>
            </a:r>
            <a:r>
              <a:rPr lang="zh-CN" altLang="en-US" sz="1600" dirty="0" smtClean="0"/>
              <a:t>的分组被</a:t>
            </a:r>
            <a:r>
              <a:rPr lang="zh-CN" altLang="en-US" sz="1600" dirty="0"/>
              <a:t>送给该地址标识的接口</a:t>
            </a:r>
          </a:p>
          <a:p>
            <a:pPr lvl="1">
              <a:lnSpc>
                <a:spcPct val="150000"/>
              </a:lnSpc>
            </a:pPr>
            <a:r>
              <a:rPr lang="zh-CN" altLang="en-US" sz="1600" smtClean="0"/>
              <a:t>组播</a:t>
            </a:r>
            <a:r>
              <a:rPr lang="en-US" altLang="zh-CN" sz="1600" dirty="0"/>
              <a:t>(multicast) </a:t>
            </a:r>
            <a:r>
              <a:rPr lang="zh-CN" altLang="en-US" sz="1600" dirty="0" smtClean="0"/>
              <a:t>：一点</a:t>
            </a:r>
            <a:r>
              <a:rPr lang="zh-CN" altLang="en-US" sz="1600" dirty="0"/>
              <a:t>对多点的</a:t>
            </a:r>
            <a:r>
              <a:rPr lang="zh-CN" altLang="en-US" sz="1600" dirty="0" smtClean="0"/>
              <a:t>通信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发</a:t>
            </a:r>
            <a:r>
              <a:rPr lang="zh-CN" altLang="en-US" sz="1600" dirty="0" smtClean="0"/>
              <a:t>往组播</a:t>
            </a:r>
            <a:r>
              <a:rPr lang="zh-CN" altLang="en-US" sz="1600" dirty="0"/>
              <a:t>地址</a:t>
            </a:r>
            <a:r>
              <a:rPr lang="zh-CN" altLang="en-US" sz="1600" dirty="0" smtClean="0"/>
              <a:t>的分组被</a:t>
            </a:r>
            <a:r>
              <a:rPr lang="zh-CN" altLang="en-US" sz="1600" dirty="0"/>
              <a:t>送给该地址标识的所有</a:t>
            </a:r>
            <a:r>
              <a:rPr lang="zh-CN" altLang="en-US" sz="1600" dirty="0" smtClean="0"/>
              <a:t>接口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任</a:t>
            </a:r>
            <a:r>
              <a:rPr lang="zh-CN" altLang="en-US" sz="1600" dirty="0"/>
              <a:t>播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anycast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：这</a:t>
            </a:r>
            <a:r>
              <a:rPr lang="zh-CN" altLang="en-US" sz="1600" dirty="0"/>
              <a:t>是 </a:t>
            </a:r>
            <a:r>
              <a:rPr lang="en-US" altLang="zh-CN" sz="1600" dirty="0"/>
              <a:t>IPv6 </a:t>
            </a:r>
            <a:r>
              <a:rPr lang="zh-CN" altLang="en-US" sz="1600" dirty="0"/>
              <a:t>增加的一种</a:t>
            </a:r>
            <a:r>
              <a:rPr lang="zh-CN" altLang="en-US" sz="1600" dirty="0" smtClean="0"/>
              <a:t>类型，任</a:t>
            </a:r>
            <a:r>
              <a:rPr lang="zh-CN" altLang="en-US" sz="1600" dirty="0"/>
              <a:t>播的目的站是一组计算机，</a:t>
            </a:r>
            <a:r>
              <a:rPr lang="zh-CN" altLang="en-US" sz="1600" dirty="0" smtClean="0"/>
              <a:t>但分组在</a:t>
            </a:r>
            <a:r>
              <a:rPr lang="zh-CN" altLang="en-US" sz="1600" dirty="0"/>
              <a:t>交付时只交付其中的一个，通常是距离最近的一</a:t>
            </a:r>
            <a:r>
              <a:rPr lang="zh-CN" altLang="en-US" sz="1600" dirty="0" smtClean="0"/>
              <a:t>个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发往</a:t>
            </a:r>
            <a:r>
              <a:rPr lang="zh-CN" altLang="en-US" sz="1600" dirty="0" smtClean="0"/>
              <a:t>任播</a:t>
            </a:r>
            <a:r>
              <a:rPr lang="zh-CN" altLang="en-US" sz="1600" dirty="0"/>
              <a:t>地址</a:t>
            </a:r>
            <a:r>
              <a:rPr lang="zh-CN" altLang="en-US" sz="1600" dirty="0" smtClean="0"/>
              <a:t>的分组被</a:t>
            </a:r>
            <a:r>
              <a:rPr lang="zh-CN" altLang="en-US" sz="1600" dirty="0"/>
              <a:t>送给该地址标识的接口之一（路由协议度量距离最近的）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任播</a:t>
            </a:r>
            <a:r>
              <a:rPr lang="zh-CN" altLang="en-US" sz="1600" dirty="0"/>
              <a:t>地址不能用作源地址，而只能作为目的地址</a:t>
            </a:r>
          </a:p>
          <a:p>
            <a:pPr lvl="2">
              <a:lnSpc>
                <a:spcPct val="150000"/>
              </a:lnSpc>
            </a:pP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3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8" y="1444980"/>
            <a:ext cx="8528755" cy="2098320"/>
          </a:xfrm>
        </p:spPr>
        <p:txBody>
          <a:bodyPr/>
          <a:lstStyle/>
          <a:p>
            <a:r>
              <a:rPr lang="en-US" altLang="zh-CN" sz="2000" dirty="0"/>
              <a:t>IPv6 </a:t>
            </a:r>
            <a:r>
              <a:rPr lang="zh-CN" altLang="en-US" sz="2000" dirty="0"/>
              <a:t>扩展了地址的分级概念，使用以下三个</a:t>
            </a:r>
            <a:r>
              <a:rPr lang="zh-CN" altLang="en-US" sz="2000" dirty="0" smtClean="0"/>
              <a:t>等级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全球路由选择前缀，占 </a:t>
            </a:r>
            <a:r>
              <a:rPr lang="en-US" altLang="zh-CN" sz="1800" dirty="0"/>
              <a:t>48 </a:t>
            </a:r>
            <a:r>
              <a:rPr lang="zh-CN" altLang="en-US" sz="1800" dirty="0"/>
              <a:t>位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子网标识符，占</a:t>
            </a:r>
            <a:r>
              <a:rPr lang="en-US" altLang="zh-CN" sz="1800" dirty="0"/>
              <a:t>16 </a:t>
            </a:r>
            <a:r>
              <a:rPr lang="zh-CN" altLang="en-US" sz="1800" dirty="0"/>
              <a:t>位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接口标识符，占 </a:t>
            </a:r>
            <a:r>
              <a:rPr lang="en-US" altLang="zh-CN" sz="1800" dirty="0"/>
              <a:t>64 </a:t>
            </a:r>
            <a:r>
              <a:rPr lang="zh-CN" altLang="en-US" sz="1800" dirty="0"/>
              <a:t>位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13078" y="4508499"/>
            <a:ext cx="8518359" cy="1500191"/>
            <a:chOff x="226296" y="4508500"/>
            <a:chExt cx="9080291" cy="186537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612900" y="4508500"/>
              <a:ext cx="1106073" cy="45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r>
                <a:rPr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第一级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445250" y="4508500"/>
              <a:ext cx="1106073" cy="45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r>
                <a:rPr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第三级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23875" y="5273675"/>
              <a:ext cx="8518525" cy="98425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CC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6072340" y="5399088"/>
              <a:ext cx="1561797" cy="87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接口标识符</a:t>
              </a:r>
            </a:p>
            <a:p>
              <a:pPr algn="ctr" eaLnBrk="0" fontAlgn="base" hangingPunct="0"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lang="en-US" altLang="zh-CN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64 </a:t>
              </a: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位）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614349" y="5286376"/>
              <a:ext cx="1353329" cy="108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</a:t>
              </a:r>
            </a:p>
            <a:p>
              <a:pPr algn="ctr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标识符</a:t>
              </a:r>
            </a:p>
            <a:p>
              <a:pPr algn="ctr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lang="en-US" altLang="zh-CN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位）</a:t>
              </a: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3699876" y="4508500"/>
              <a:ext cx="1106073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</a:pPr>
              <a:r>
                <a:rPr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第二级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948952" y="5373689"/>
              <a:ext cx="2381996" cy="87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全球路由选择前缀</a:t>
              </a:r>
            </a:p>
            <a:p>
              <a:pPr algn="ctr" eaLnBrk="0" fontAlgn="base" hangingPunct="0"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lang="en-US" altLang="zh-CN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48 </a:t>
              </a: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位）</a:t>
              </a: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3714750" y="5273675"/>
              <a:ext cx="0" cy="963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4806950" y="5273675"/>
              <a:ext cx="0" cy="963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226296" y="4842065"/>
              <a:ext cx="9080291" cy="494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algn="l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 </a:t>
              </a:r>
              <a:r>
                <a:rPr lang="en-US" altLang="zh-CN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0                                             48               64                                                            127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676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接口标识符</a:t>
            </a:r>
            <a:r>
              <a:rPr lang="en-US" altLang="zh-CN" dirty="0"/>
              <a:t>EUI-64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457198" y="1444979"/>
            <a:ext cx="8528755" cy="2555087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zh-CN" sz="2000" dirty="0"/>
              <a:t>IEEE</a:t>
            </a:r>
            <a:r>
              <a:rPr lang="zh-CN" altLang="en-US" sz="2000" dirty="0"/>
              <a:t>定 义了一个标准的 </a:t>
            </a:r>
            <a:r>
              <a:rPr lang="en-US" altLang="zh-CN" sz="2000" dirty="0"/>
              <a:t>64 </a:t>
            </a:r>
            <a:r>
              <a:rPr lang="zh-CN" altLang="en-US" sz="2000" dirty="0"/>
              <a:t>位全球唯一地址格式 </a:t>
            </a:r>
            <a:r>
              <a:rPr lang="en-US" altLang="zh-CN" sz="2000" dirty="0" smtClean="0"/>
              <a:t>EUI-64</a:t>
            </a:r>
            <a:endParaRPr lang="zh-CN" altLang="en-US" sz="2000" dirty="0"/>
          </a:p>
          <a:p>
            <a:pPr lvl="1">
              <a:lnSpc>
                <a:spcPts val="2800"/>
              </a:lnSpc>
            </a:pPr>
            <a:r>
              <a:rPr lang="en-US" altLang="zh-CN" sz="1600" dirty="0"/>
              <a:t>EUI-64 </a:t>
            </a:r>
            <a:r>
              <a:rPr lang="zh-CN" altLang="en-US" sz="1600" dirty="0"/>
              <a:t>前三</a:t>
            </a:r>
            <a:r>
              <a:rPr lang="zh-CN" altLang="en-US" sz="1600"/>
              <a:t>个</a:t>
            </a:r>
            <a:r>
              <a:rPr lang="zh-CN" altLang="en-US" sz="1600" smtClean="0"/>
              <a:t>字节为公司标识符</a:t>
            </a:r>
            <a:r>
              <a:rPr lang="zh-CN" altLang="en-US" sz="1600" dirty="0"/>
              <a:t>，但后面的扩展标识符是五个</a:t>
            </a:r>
            <a:r>
              <a:rPr lang="zh-CN" altLang="en-US" sz="1600" dirty="0" smtClean="0"/>
              <a:t>字节</a:t>
            </a:r>
            <a:endParaRPr lang="en-US" altLang="zh-CN" sz="1600" dirty="0" smtClean="0"/>
          </a:p>
          <a:p>
            <a:pPr lvl="1">
              <a:lnSpc>
                <a:spcPts val="2800"/>
              </a:lnSpc>
            </a:pPr>
            <a:r>
              <a:rPr lang="zh-CN" altLang="en-US" sz="1600" dirty="0"/>
              <a:t>较为复杂的是当需要将 </a:t>
            </a:r>
            <a:r>
              <a:rPr lang="en-US" altLang="zh-CN" sz="1600" dirty="0"/>
              <a:t>48 </a:t>
            </a:r>
            <a:r>
              <a:rPr lang="zh-CN" altLang="en-US" sz="1600" dirty="0"/>
              <a:t>位的以太网硬件地址转换为 </a:t>
            </a:r>
            <a:r>
              <a:rPr lang="en-US" altLang="zh-CN" sz="1600" dirty="0"/>
              <a:t>IPv6 </a:t>
            </a:r>
            <a:r>
              <a:rPr lang="zh-CN" altLang="en-US" sz="1600" dirty="0"/>
              <a:t>地址 </a:t>
            </a:r>
            <a:endParaRPr lang="en-US" altLang="zh-CN" sz="1600" dirty="0"/>
          </a:p>
          <a:p>
            <a:pPr marL="342891" lvl="1" indent="-342891">
              <a:lnSpc>
                <a:spcPts val="28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cs typeface="+mn-cs"/>
              </a:rPr>
              <a:t>把以太网地址转换为</a:t>
            </a:r>
            <a:r>
              <a:rPr lang="en-US" altLang="zh-CN" dirty="0" smtClean="0">
                <a:cs typeface="+mn-cs"/>
              </a:rPr>
              <a:t>EUI-64</a:t>
            </a:r>
          </a:p>
          <a:p>
            <a:pPr lvl="1">
              <a:lnSpc>
                <a:spcPts val="2800"/>
              </a:lnSpc>
            </a:pPr>
            <a:r>
              <a:rPr lang="da-DK" altLang="zh-CN" sz="1600" dirty="0"/>
              <a:t>00 10 5a 63 af 14 - 〉0210:5aff:fe63:af14</a:t>
            </a:r>
          </a:p>
          <a:p>
            <a:pPr lvl="2">
              <a:lnSpc>
                <a:spcPts val="2800"/>
              </a:lnSpc>
            </a:pPr>
            <a:r>
              <a:rPr lang="da-DK" altLang="zh-CN" sz="1600" dirty="0"/>
              <a:t>fe80::</a:t>
            </a:r>
            <a:r>
              <a:rPr lang="da-DK" altLang="zh-CN" sz="1600" dirty="0" smtClean="0"/>
              <a:t>0210:5aff:fe63:af14</a:t>
            </a:r>
            <a:endParaRPr lang="da-DK" altLang="zh-CN" sz="16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04787" y="4111982"/>
            <a:ext cx="8228013" cy="2671587"/>
            <a:chOff x="149225" y="1350525"/>
            <a:chExt cx="8886825" cy="2989423"/>
          </a:xfrm>
        </p:grpSpPr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2125663" y="2166938"/>
              <a:ext cx="5784850" cy="485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3"/>
            <p:cNvSpPr>
              <a:spLocks noChangeShapeType="1"/>
            </p:cNvSpPr>
            <p:nvPr/>
          </p:nvSpPr>
          <p:spPr bwMode="auto">
            <a:xfrm>
              <a:off x="4035425" y="4005263"/>
              <a:ext cx="21097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063625" y="3297238"/>
              <a:ext cx="7972425" cy="48577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4014788" y="3314700"/>
              <a:ext cx="2130425" cy="457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4560888" y="3854450"/>
              <a:ext cx="83067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0xFFFE</a:t>
              </a: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6145213" y="3546475"/>
              <a:ext cx="28908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7078663" y="3354388"/>
              <a:ext cx="1022350" cy="3667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低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3995738" y="2652713"/>
              <a:ext cx="2149475" cy="654050"/>
            </a:xfrm>
            <a:custGeom>
              <a:avLst/>
              <a:gdLst>
                <a:gd name="T0" fmla="*/ 621 w 1320"/>
                <a:gd name="T1" fmla="*/ 0 h 390"/>
                <a:gd name="T2" fmla="*/ 0 w 1320"/>
                <a:gd name="T3" fmla="*/ 378 h 390"/>
                <a:gd name="T4" fmla="*/ 1320 w 1320"/>
                <a:gd name="T5" fmla="*/ 390 h 390"/>
                <a:gd name="T6" fmla="*/ 621 w 1320"/>
                <a:gd name="T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0" h="390">
                  <a:moveTo>
                    <a:pt x="621" y="0"/>
                  </a:moveTo>
                  <a:lnTo>
                    <a:pt x="0" y="378"/>
                  </a:lnTo>
                  <a:lnTo>
                    <a:pt x="1320" y="39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047750" y="3336925"/>
              <a:ext cx="5274052" cy="413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Cccccc</a:t>
              </a:r>
              <a:r>
                <a:rPr kumimoji="1" lang="en-US" altLang="zh-CN" dirty="0" smtClean="0">
                  <a:solidFill>
                    <a:srgbClr val="6666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1g </a:t>
              </a:r>
              <a:r>
                <a:rPr kumimoji="1" lang="en-US" altLang="zh-CN" dirty="0" err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cccccccc</a:t>
              </a: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dirty="0" err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cccccccc</a:t>
              </a: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1111111111111110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2162175" y="2199519"/>
              <a:ext cx="2909022" cy="413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Cccccc</a:t>
              </a:r>
              <a:r>
                <a:rPr kumimoji="1" lang="en-US" altLang="zh-CN" dirty="0" smtClean="0">
                  <a:solidFill>
                    <a:srgbClr val="6666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0g </a:t>
              </a:r>
              <a:r>
                <a:rPr kumimoji="1" lang="en-US" altLang="zh-CN" dirty="0" err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cccccccc</a:t>
              </a: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dirty="0" err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cccccccc</a:t>
              </a:r>
              <a:endParaRPr kumimoji="1" lang="en-US" altLang="zh-CN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5019675" y="2166938"/>
              <a:ext cx="0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5019675" y="2408238"/>
              <a:ext cx="28908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6145213" y="3297238"/>
              <a:ext cx="0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1622425" y="1839322"/>
              <a:ext cx="6491194" cy="413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   </a:t>
              </a:r>
              <a:r>
                <a:rPr kumimoji="1" lang="zh-CN" altLang="en-US" sz="9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0                8                              24                                            47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590550" y="2924175"/>
              <a:ext cx="8284877" cy="413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  <a:r>
                <a:rPr kumimoji="1" lang="zh-CN" altLang="en-US" sz="9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</a:t>
              </a: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0                 8                                24                                 40                                     63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450850" y="2181225"/>
              <a:ext cx="1497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IEEE 802 </a:t>
              </a: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地址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149225" y="3219450"/>
              <a:ext cx="8699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标识符</a:t>
              </a:r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4002088" y="3297238"/>
              <a:ext cx="0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5926138" y="2212975"/>
              <a:ext cx="1022350" cy="36671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低 </a:t>
              </a:r>
              <a:r>
                <a:rPr kumimoji="1" lang="en-US" altLang="zh-CN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 rot="3376363">
              <a:off x="2985294" y="2639219"/>
              <a:ext cx="155575" cy="725487"/>
            </a:xfrm>
            <a:prstGeom prst="downArrow">
              <a:avLst>
                <a:gd name="adj1" fmla="val 50000"/>
                <a:gd name="adj2" fmla="val 1165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7904163" y="2646363"/>
              <a:ext cx="1109662" cy="63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H="1">
              <a:off x="1082675" y="2652713"/>
              <a:ext cx="1079500" cy="64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AutoShape 26"/>
            <p:cNvSpPr>
              <a:spLocks noChangeArrowheads="1"/>
            </p:cNvSpPr>
            <p:nvPr/>
          </p:nvSpPr>
          <p:spPr bwMode="auto">
            <a:xfrm>
              <a:off x="1979613" y="1350525"/>
              <a:ext cx="1116012" cy="332225"/>
            </a:xfrm>
            <a:prstGeom prst="wedgeRoundRectCallout">
              <a:avLst>
                <a:gd name="adj1" fmla="val 35065"/>
                <a:gd name="adj2" fmla="val 212069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G/L </a:t>
              </a:r>
              <a:r>
                <a:rPr kumimoji="1" lang="zh-CN" altLang="en-US" sz="16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3" name="AutoShape 27"/>
            <p:cNvSpPr>
              <a:spLocks noChangeArrowheads="1"/>
            </p:cNvSpPr>
            <p:nvPr/>
          </p:nvSpPr>
          <p:spPr bwMode="auto">
            <a:xfrm>
              <a:off x="482328" y="4021988"/>
              <a:ext cx="1108075" cy="317960"/>
            </a:xfrm>
            <a:prstGeom prst="wedgeRoundRectCallout">
              <a:avLst>
                <a:gd name="adj1" fmla="val 71347"/>
                <a:gd name="adj2" fmla="val -147639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G/L = 1</a:t>
              </a:r>
            </a:p>
          </p:txBody>
        </p:sp>
        <p:sp>
          <p:nvSpPr>
            <p:cNvPr id="54" name="AutoShape 28"/>
            <p:cNvSpPr>
              <a:spLocks noChangeArrowheads="1"/>
            </p:cNvSpPr>
            <p:nvPr/>
          </p:nvSpPr>
          <p:spPr bwMode="auto">
            <a:xfrm rot="18261075" flipH="1">
              <a:off x="7019131" y="2637632"/>
              <a:ext cx="155575" cy="725488"/>
            </a:xfrm>
            <a:prstGeom prst="downArrow">
              <a:avLst>
                <a:gd name="adj1" fmla="val 50000"/>
                <a:gd name="adj2" fmla="val 1165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400" b="1" smtClean="0">
                <a:solidFill>
                  <a:srgbClr val="003366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251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6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 smtClean="0"/>
              <a:t>1  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的产生背景及概述</a:t>
            </a:r>
            <a:endParaRPr lang="zh-CN" altLang="en-US" dirty="0"/>
          </a:p>
          <a:p>
            <a:r>
              <a:rPr lang="en-US" altLang="zh-CN" smtClean="0"/>
              <a:t>2  </a:t>
            </a:r>
            <a:r>
              <a:rPr lang="zh-CN" altLang="en-US" dirty="0" smtClean="0"/>
              <a:t>首部结构</a:t>
            </a:r>
            <a:endParaRPr lang="zh-CN" altLang="en-US" dirty="0"/>
          </a:p>
          <a:p>
            <a:r>
              <a:rPr lang="en-US" altLang="zh-CN" smtClean="0"/>
              <a:t>3  </a:t>
            </a:r>
            <a:r>
              <a:rPr lang="zh-CN" altLang="en-US" dirty="0" smtClean="0"/>
              <a:t>地址结构</a:t>
            </a:r>
            <a:endParaRPr lang="zh-CN" altLang="en-US" dirty="0"/>
          </a:p>
          <a:p>
            <a:r>
              <a:rPr lang="en-US" altLang="zh-CN" smtClean="0"/>
              <a:t>4  </a:t>
            </a:r>
            <a:r>
              <a:rPr lang="zh-CN" altLang="en-US" dirty="0" smtClean="0"/>
              <a:t>自动配置</a:t>
            </a:r>
            <a:endParaRPr lang="zh-CN" altLang="en-US" dirty="0"/>
          </a:p>
          <a:p>
            <a:r>
              <a:rPr lang="en-US" altLang="zh-CN" smtClean="0"/>
              <a:t>5  </a:t>
            </a:r>
            <a:r>
              <a:rPr lang="zh-CN" altLang="en-US" dirty="0" smtClean="0"/>
              <a:t>本地通信 </a:t>
            </a:r>
            <a:r>
              <a:rPr lang="en-US" altLang="zh-CN" dirty="0" smtClean="0"/>
              <a:t>(</a:t>
            </a:r>
            <a:r>
              <a:rPr lang="zh-CN" altLang="en-US" dirty="0" smtClean="0"/>
              <a:t>邻居发现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smtClean="0"/>
              <a:t>6  </a:t>
            </a:r>
            <a:r>
              <a:rPr lang="zh-CN" altLang="en-US" dirty="0" smtClean="0"/>
              <a:t>超长数据传送</a:t>
            </a:r>
            <a:endParaRPr lang="en-US" altLang="zh-CN" dirty="0" smtClean="0"/>
          </a:p>
          <a:p>
            <a:r>
              <a:rPr lang="en-US" altLang="zh-CN" smtClean="0"/>
              <a:t>7  </a:t>
            </a:r>
            <a:r>
              <a:rPr lang="zh-CN" altLang="en-US" dirty="0" smtClean="0"/>
              <a:t>与</a:t>
            </a:r>
            <a:r>
              <a:rPr lang="en-US" altLang="zh-CN" dirty="0"/>
              <a:t>IPv4</a:t>
            </a:r>
            <a:r>
              <a:rPr lang="zh-CN" altLang="en-US" dirty="0"/>
              <a:t>的互通和转换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80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的产生背景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260621"/>
          </a:xfrm>
        </p:spPr>
        <p:txBody>
          <a:bodyPr/>
          <a:lstStyle/>
          <a:p>
            <a:r>
              <a:rPr lang="zh-CN" altLang="en-US" sz="2000" dirty="0"/>
              <a:t>随着互联网的飞速发展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上世纪末</a:t>
            </a:r>
            <a:r>
              <a:rPr lang="zh-CN" altLang="en-US" sz="2000" dirty="0" smtClean="0"/>
              <a:t>，其核心协议</a:t>
            </a:r>
            <a:r>
              <a:rPr lang="en-US" altLang="zh-CN" sz="2000" dirty="0" smtClean="0"/>
              <a:t>IPv4</a:t>
            </a:r>
            <a:r>
              <a:rPr lang="zh-CN" altLang="en-US" sz="2000" dirty="0" smtClean="0"/>
              <a:t>逐渐面临几大问题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地址空间不足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32</a:t>
            </a:r>
            <a:r>
              <a:rPr lang="zh-CN" altLang="en-US" sz="1600" dirty="0" smtClean="0"/>
              <a:t>位地址空间</a:t>
            </a:r>
            <a:r>
              <a:rPr lang="zh-CN" altLang="en-US" sz="1600" dirty="0"/>
              <a:t>不够、地址分配方案的不合理，造成地址枯竭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尽管通过</a:t>
            </a:r>
            <a:r>
              <a:rPr lang="en-US" altLang="zh-CN" sz="1600" dirty="0" smtClean="0"/>
              <a:t>CIDR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NAT</a:t>
            </a:r>
            <a:r>
              <a:rPr lang="zh-CN" altLang="en-US" sz="1600" dirty="0"/>
              <a:t>等技术暂时缓解，到</a:t>
            </a:r>
            <a:r>
              <a:rPr lang="en-US" altLang="zh-CN" sz="1600" dirty="0"/>
              <a:t>2011</a:t>
            </a:r>
            <a:r>
              <a:rPr lang="zh-CN" altLang="en-US" sz="1600" dirty="0"/>
              <a:t>年</a:t>
            </a:r>
            <a:r>
              <a:rPr lang="en-US" altLang="zh-CN" sz="1600" dirty="0"/>
              <a:t>2</a:t>
            </a:r>
            <a:r>
              <a:rPr lang="zh-CN" altLang="en-US" sz="1600" dirty="0"/>
              <a:t>月，</a:t>
            </a:r>
            <a:r>
              <a:rPr lang="en-US" altLang="zh-CN" sz="1600" dirty="0"/>
              <a:t>IPv4 </a:t>
            </a:r>
            <a:r>
              <a:rPr lang="zh-CN" altLang="en-US" sz="1600" dirty="0" smtClean="0"/>
              <a:t>地址</a:t>
            </a:r>
            <a:r>
              <a:rPr lang="zh-CN" altLang="en-US" sz="1600" dirty="0"/>
              <a:t>已经</a:t>
            </a:r>
            <a:r>
              <a:rPr lang="zh-CN" altLang="en-US" sz="1600" dirty="0" smtClean="0"/>
              <a:t>耗尽</a:t>
            </a:r>
            <a:endParaRPr lang="en-US" altLang="zh-CN" sz="1600" dirty="0" smtClean="0"/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ISP </a:t>
            </a:r>
            <a:r>
              <a:rPr lang="zh-CN" altLang="en-US" dirty="0"/>
              <a:t>已经不能再申请到新的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  <a:r>
              <a:rPr lang="zh-CN" altLang="en-US" dirty="0" smtClean="0"/>
              <a:t>块，我国</a:t>
            </a:r>
            <a:r>
              <a:rPr lang="zh-CN" altLang="en-US" dirty="0"/>
              <a:t>在</a:t>
            </a:r>
            <a:r>
              <a:rPr lang="en-US" altLang="zh-CN" dirty="0"/>
              <a:t>2014-2015</a:t>
            </a:r>
            <a:r>
              <a:rPr lang="zh-CN" altLang="en-US" dirty="0"/>
              <a:t>年也逐步停止了向新用户和应用分配 </a:t>
            </a:r>
            <a:r>
              <a:rPr lang="en-US" altLang="zh-CN" dirty="0"/>
              <a:t>IPv4 </a:t>
            </a:r>
            <a:r>
              <a:rPr lang="zh-CN" altLang="en-US" dirty="0"/>
              <a:t>地址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可扩展性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随着</a:t>
            </a:r>
            <a:r>
              <a:rPr lang="en-US" altLang="zh-CN" sz="1600" dirty="0"/>
              <a:t>ISP</a:t>
            </a:r>
            <a:r>
              <a:rPr lang="zh-CN" altLang="en-US" sz="1600" dirty="0"/>
              <a:t>数目的增长，路由表急剧</a:t>
            </a:r>
            <a:r>
              <a:rPr lang="zh-CN" altLang="en-US" sz="1600" dirty="0" smtClean="0"/>
              <a:t>膨胀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通过</a:t>
            </a:r>
            <a:r>
              <a:rPr lang="en-US" altLang="zh-CN" sz="1600" dirty="0" smtClean="0"/>
              <a:t>CIDR</a:t>
            </a:r>
            <a:r>
              <a:rPr lang="zh-CN" altLang="en-US" sz="1600" dirty="0"/>
              <a:t>缓解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安全性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IP</a:t>
            </a:r>
            <a:r>
              <a:rPr lang="zh-CN" altLang="en-US" sz="1600" dirty="0"/>
              <a:t>网络设计之初场景是安全</a:t>
            </a:r>
            <a:r>
              <a:rPr lang="zh-CN" altLang="en-US" sz="1600" dirty="0" smtClean="0"/>
              <a:t>的，力求简单，不可控不可管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打补丁的</a:t>
            </a:r>
            <a:r>
              <a:rPr lang="zh-CN" altLang="en-US" sz="1600" dirty="0" smtClean="0"/>
              <a:t>方法缓解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820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的产生背景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260621"/>
          </a:xfrm>
        </p:spPr>
        <p:txBody>
          <a:bodyPr/>
          <a:lstStyle/>
          <a:p>
            <a:r>
              <a:rPr lang="en-US" altLang="zh-CN" sz="2000" dirty="0"/>
              <a:t>20</a:t>
            </a:r>
            <a:r>
              <a:rPr lang="zh-CN" altLang="en-US" sz="2000" dirty="0"/>
              <a:t>世纪</a:t>
            </a:r>
            <a:r>
              <a:rPr lang="en-US" altLang="zh-CN" sz="2000" dirty="0"/>
              <a:t>90</a:t>
            </a:r>
            <a:r>
              <a:rPr lang="zh-CN" altLang="en-US" sz="2000" dirty="0"/>
              <a:t>年代</a:t>
            </a:r>
            <a:r>
              <a:rPr lang="zh-CN" altLang="en-US" sz="2000" dirty="0" smtClean="0"/>
              <a:t>初，</a:t>
            </a:r>
            <a:r>
              <a:rPr lang="en-US" altLang="zh-CN" sz="2000" dirty="0"/>
              <a:t>IETF</a:t>
            </a:r>
            <a:r>
              <a:rPr lang="zh-CN" altLang="en-US" sz="2000" dirty="0"/>
              <a:t>开始着手下一代互联网协议</a:t>
            </a:r>
            <a:r>
              <a:rPr lang="en-US" altLang="zh-CN" sz="2000" dirty="0"/>
              <a:t>IP-the next </a:t>
            </a:r>
            <a:r>
              <a:rPr lang="en-US" altLang="zh-CN" sz="2000" dirty="0" smtClean="0"/>
              <a:t>generation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IPng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制定</a:t>
            </a:r>
            <a:r>
              <a:rPr lang="zh-CN" altLang="en-US" sz="2000" dirty="0" smtClean="0"/>
              <a:t>工作</a:t>
            </a:r>
            <a:endParaRPr lang="en-US" altLang="zh-CN" sz="2000" dirty="0" smtClean="0"/>
          </a:p>
          <a:p>
            <a:r>
              <a:rPr lang="en-US" altLang="zh-CN" sz="2000" dirty="0" smtClean="0"/>
              <a:t>IETF</a:t>
            </a:r>
            <a:r>
              <a:rPr lang="zh-CN" altLang="en-US" sz="2000" dirty="0"/>
              <a:t>公布的</a:t>
            </a:r>
            <a:r>
              <a:rPr lang="en-US" altLang="zh-CN" sz="2000" dirty="0" err="1"/>
              <a:t>IPng</a:t>
            </a:r>
            <a:r>
              <a:rPr lang="zh-CN" altLang="en-US" sz="2000" dirty="0"/>
              <a:t>的设计</a:t>
            </a:r>
            <a:r>
              <a:rPr lang="zh-CN" altLang="en-US" sz="2000" dirty="0" smtClean="0"/>
              <a:t>原则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支持几乎无限大的地址空间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减小路由表的大小，使路由器能更快地处理数据包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提供更好的安全性，实现</a:t>
            </a:r>
            <a:r>
              <a:rPr lang="en-US" altLang="zh-CN" sz="1800" dirty="0"/>
              <a:t>IP</a:t>
            </a:r>
            <a:r>
              <a:rPr lang="zh-CN" altLang="en-US" sz="1800" dirty="0"/>
              <a:t>级的安全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支持多种服务类型，支持组播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支持自动地址配置，允许主机不更改地址实现异地漫游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允许新旧协议共存一段时间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协议必须支持可移动主机和网络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98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的产生背景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260621"/>
          </a:xfrm>
        </p:spPr>
        <p:txBody>
          <a:bodyPr/>
          <a:lstStyle/>
          <a:p>
            <a:r>
              <a:rPr lang="en-US" altLang="zh-CN" sz="2000" dirty="0" smtClean="0"/>
              <a:t>IPv6 --</a:t>
            </a:r>
            <a:r>
              <a:rPr lang="zh-CN" altLang="en-US" sz="2000" dirty="0" smtClean="0"/>
              <a:t>下一代</a:t>
            </a:r>
            <a:r>
              <a:rPr lang="zh-CN" altLang="en-US" sz="2000" dirty="0"/>
              <a:t>互联网</a:t>
            </a:r>
            <a:r>
              <a:rPr lang="zh-CN" altLang="en-US" sz="2000" dirty="0" smtClean="0"/>
              <a:t>协议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IPng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一个具体提案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近乎无限的地址空间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简化首部格式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网络层认证和加密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更高的服务质量保证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真正的即插即用功能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可移动性的真正实现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066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的特性 </a:t>
            </a:r>
            <a:r>
              <a:rPr lang="en-US" altLang="zh-CN" dirty="0" smtClean="0"/>
              <a:t>(</a:t>
            </a:r>
            <a:r>
              <a:rPr lang="zh-CN" altLang="en-US" dirty="0" smtClean="0"/>
              <a:t>改进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260621"/>
          </a:xfrm>
        </p:spPr>
        <p:txBody>
          <a:bodyPr/>
          <a:lstStyle/>
          <a:p>
            <a:r>
              <a:rPr lang="zh-CN" altLang="en-US" sz="1800" dirty="0" smtClean="0"/>
              <a:t>地址空间增大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128</a:t>
            </a:r>
            <a:r>
              <a:rPr lang="zh-CN" altLang="en-US" sz="1600" dirty="0"/>
              <a:t>位 </a:t>
            </a:r>
            <a:r>
              <a:rPr lang="en-US" altLang="zh-CN" sz="1600" dirty="0"/>
              <a:t>= 340</a:t>
            </a:r>
            <a:r>
              <a:rPr lang="zh-CN" altLang="en-US" sz="1600" dirty="0"/>
              <a:t>万亿万亿万亿个</a:t>
            </a:r>
            <a:r>
              <a:rPr lang="zh-CN" altLang="en-US" sz="1600" dirty="0" smtClean="0"/>
              <a:t>地址 </a:t>
            </a:r>
            <a:r>
              <a:rPr lang="en-US" altLang="zh-CN" sz="1600" dirty="0" smtClean="0"/>
              <a:t>= </a:t>
            </a:r>
            <a:r>
              <a:rPr lang="zh-CN" altLang="en-US" sz="1600" dirty="0" smtClean="0"/>
              <a:t>地球表面</a:t>
            </a:r>
            <a:r>
              <a:rPr lang="en-US" altLang="zh-CN" sz="1600" dirty="0"/>
              <a:t>67</a:t>
            </a:r>
            <a:r>
              <a:rPr lang="zh-CN" altLang="en-US" sz="1600" dirty="0"/>
              <a:t>万亿个地址</a:t>
            </a:r>
            <a:r>
              <a:rPr lang="en-US" altLang="zh-CN" sz="1600" dirty="0"/>
              <a:t>/</a:t>
            </a:r>
            <a:r>
              <a:rPr lang="zh-CN" altLang="en-US" sz="1600" dirty="0" smtClean="0"/>
              <a:t>平方米</a:t>
            </a:r>
            <a:endParaRPr lang="en-US" altLang="zh-CN" sz="1600" dirty="0" smtClean="0"/>
          </a:p>
          <a:p>
            <a:pPr marL="342891" lvl="1" indent="-342891">
              <a:lnSpc>
                <a:spcPct val="15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dirty="0">
                <a:cs typeface="+mn-cs"/>
              </a:rPr>
              <a:t>分层地址结构，改进地址聚合能力</a:t>
            </a:r>
            <a:endParaRPr lang="en-US" altLang="zh-CN" sz="1800" dirty="0">
              <a:cs typeface="+mn-cs"/>
            </a:endParaRPr>
          </a:p>
          <a:p>
            <a:pPr marL="342891" lvl="1" indent="-342891">
              <a:lnSpc>
                <a:spcPct val="15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dirty="0">
                <a:cs typeface="+mn-cs"/>
              </a:rPr>
              <a:t>更有效</a:t>
            </a:r>
            <a:r>
              <a:rPr lang="zh-CN" altLang="en-US" sz="1800" dirty="0" smtClean="0">
                <a:cs typeface="+mn-cs"/>
              </a:rPr>
              <a:t>的首部结构</a:t>
            </a:r>
            <a:r>
              <a:rPr lang="zh-CN" altLang="en-US" sz="1800" dirty="0">
                <a:cs typeface="+mn-cs"/>
              </a:rPr>
              <a:t>，在某些情况下可提高路由效率</a:t>
            </a:r>
            <a:endParaRPr lang="en-US" altLang="zh-CN" sz="1800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简化了</a:t>
            </a:r>
            <a:r>
              <a:rPr lang="en-US" altLang="zh-CN" sz="1600" dirty="0"/>
              <a:t>IP</a:t>
            </a:r>
            <a:r>
              <a:rPr lang="zh-CN" altLang="en-US" sz="1600" dirty="0" smtClean="0"/>
              <a:t>分组首部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包含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  <a:r>
              <a:rPr lang="zh-CN" altLang="en-US" sz="1600" dirty="0" smtClean="0"/>
              <a:t>字段 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IPv4</a:t>
            </a:r>
            <a:r>
              <a:rPr lang="zh-CN" altLang="en-US" sz="1600" dirty="0"/>
              <a:t>是</a:t>
            </a:r>
            <a:r>
              <a:rPr lang="en-US" altLang="zh-CN" sz="1600" dirty="0"/>
              <a:t>12</a:t>
            </a:r>
            <a:r>
              <a:rPr lang="zh-CN" altLang="en-US" sz="1600" dirty="0"/>
              <a:t>个字段</a:t>
            </a:r>
            <a:r>
              <a:rPr lang="en-US" altLang="zh-CN" sz="1600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IPv6 </a:t>
            </a:r>
            <a:r>
              <a:rPr lang="zh-CN" altLang="en-US" sz="1600" dirty="0"/>
              <a:t>首部改为 </a:t>
            </a:r>
            <a:r>
              <a:rPr lang="en-US" altLang="zh-CN" sz="1600" dirty="0"/>
              <a:t>8 </a:t>
            </a:r>
            <a:r>
              <a:rPr lang="zh-CN" altLang="en-US" sz="1600" dirty="0"/>
              <a:t>字节</a:t>
            </a:r>
            <a:r>
              <a:rPr lang="zh-CN" altLang="en-US" sz="1600" dirty="0" smtClean="0"/>
              <a:t>对齐，首部</a:t>
            </a:r>
            <a:r>
              <a:rPr lang="zh-CN" altLang="en-US" sz="1600" dirty="0"/>
              <a:t>长度必须是 </a:t>
            </a:r>
            <a:r>
              <a:rPr lang="en-US" altLang="zh-CN" sz="1600" dirty="0"/>
              <a:t>8 </a:t>
            </a:r>
            <a:r>
              <a:rPr lang="zh-CN" altLang="en-US" sz="1600" dirty="0"/>
              <a:t>字节的整数</a:t>
            </a:r>
            <a:r>
              <a:rPr lang="zh-CN" altLang="en-US" sz="1600" dirty="0" smtClean="0"/>
              <a:t>倍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原来的 </a:t>
            </a:r>
            <a:r>
              <a:rPr lang="en-US" altLang="zh-CN" sz="1600" dirty="0"/>
              <a:t>IPv4 </a:t>
            </a:r>
            <a:r>
              <a:rPr lang="zh-CN" altLang="en-US" sz="1600" dirty="0"/>
              <a:t>首部是 </a:t>
            </a:r>
            <a:r>
              <a:rPr lang="en-US" altLang="zh-CN" sz="1600" dirty="0"/>
              <a:t>4 </a:t>
            </a:r>
            <a:r>
              <a:rPr lang="zh-CN" altLang="en-US" sz="1600" dirty="0"/>
              <a:t>字节对齐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FF0000"/>
                </a:solidFill>
              </a:rPr>
              <a:t>更好</a:t>
            </a:r>
            <a:r>
              <a:rPr lang="zh-CN" altLang="en-US" sz="1600">
                <a:solidFill>
                  <a:srgbClr val="FF0000"/>
                </a:solidFill>
              </a:rPr>
              <a:t>地</a:t>
            </a:r>
            <a:r>
              <a:rPr lang="zh-CN" altLang="en-US" sz="1600" smtClean="0">
                <a:solidFill>
                  <a:srgbClr val="FF0000"/>
                </a:solidFill>
              </a:rPr>
              <a:t>支持扩展功能（选项）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这一改变对新的</a:t>
            </a:r>
            <a:r>
              <a:rPr lang="zh-CN" altLang="en-US" sz="1600" dirty="0" smtClean="0">
                <a:solidFill>
                  <a:srgbClr val="FF0000"/>
                </a:solidFill>
              </a:rPr>
              <a:t>分组首部很</a:t>
            </a:r>
            <a:r>
              <a:rPr lang="zh-CN" altLang="en-US" sz="1600" dirty="0">
                <a:solidFill>
                  <a:srgbClr val="FF0000"/>
                </a:solidFill>
              </a:rPr>
              <a:t>重要</a:t>
            </a:r>
            <a:r>
              <a:rPr lang="zh-CN" altLang="en-US" sz="1600" dirty="0" smtClean="0">
                <a:solidFill>
                  <a:srgbClr val="FF0000"/>
                </a:solidFill>
              </a:rPr>
              <a:t>，一些从前必要</a:t>
            </a:r>
            <a:r>
              <a:rPr lang="zh-CN" altLang="en-US" sz="1600" dirty="0">
                <a:solidFill>
                  <a:srgbClr val="FF0000"/>
                </a:solidFill>
              </a:rPr>
              <a:t>的字段现在变成</a:t>
            </a:r>
            <a:r>
              <a:rPr lang="zh-CN" altLang="en-US" sz="1600" dirty="0" smtClean="0">
                <a:solidFill>
                  <a:srgbClr val="FF0000"/>
                </a:solidFill>
              </a:rPr>
              <a:t>可选的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FF0000"/>
                </a:solidFill>
              </a:rPr>
              <a:t>表示</a:t>
            </a:r>
            <a:r>
              <a:rPr lang="zh-CN" altLang="en-US" sz="1600" dirty="0">
                <a:solidFill>
                  <a:srgbClr val="FF0000"/>
                </a:solidFill>
              </a:rPr>
              <a:t>选项的方式</a:t>
            </a:r>
            <a:r>
              <a:rPr lang="zh-CN" altLang="en-US" sz="1600" dirty="0" smtClean="0">
                <a:solidFill>
                  <a:srgbClr val="FF0000"/>
                </a:solidFill>
              </a:rPr>
              <a:t>也不同</a:t>
            </a:r>
            <a:r>
              <a:rPr lang="zh-CN" altLang="en-US" sz="1600" dirty="0">
                <a:solidFill>
                  <a:srgbClr val="FF0000"/>
                </a:solidFill>
              </a:rPr>
              <a:t>，</a:t>
            </a:r>
            <a:r>
              <a:rPr lang="zh-CN" altLang="en-US" sz="1600" dirty="0" smtClean="0">
                <a:solidFill>
                  <a:srgbClr val="FF0000"/>
                </a:solidFill>
              </a:rPr>
              <a:t>使路由器能简单</a:t>
            </a:r>
            <a:r>
              <a:rPr lang="zh-CN" altLang="en-US" sz="1600" dirty="0">
                <a:solidFill>
                  <a:srgbClr val="FF0000"/>
                </a:solidFill>
              </a:rPr>
              <a:t>跳过与</a:t>
            </a:r>
            <a:r>
              <a:rPr lang="zh-CN" altLang="en-US" sz="1600" dirty="0" smtClean="0">
                <a:solidFill>
                  <a:srgbClr val="FF0000"/>
                </a:solidFill>
              </a:rPr>
              <a:t>它无关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zh-CN" altLang="en-US" sz="1600" dirty="0" smtClean="0">
                <a:solidFill>
                  <a:srgbClr val="FF0000"/>
                </a:solidFill>
              </a:rPr>
              <a:t>选项，加快分组</a:t>
            </a:r>
            <a:r>
              <a:rPr lang="zh-CN" altLang="en-US" sz="1600">
                <a:solidFill>
                  <a:srgbClr val="FF0000"/>
                </a:solidFill>
              </a:rPr>
              <a:t>处理</a:t>
            </a:r>
            <a:r>
              <a:rPr lang="zh-CN" altLang="en-US" sz="1600" smtClean="0">
                <a:solidFill>
                  <a:srgbClr val="FF0000"/>
                </a:solidFill>
              </a:rPr>
              <a:t>速度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600" smtClean="0">
                <a:solidFill>
                  <a:srgbClr val="FF0000"/>
                </a:solidFill>
              </a:rPr>
              <a:t>顺序结构</a:t>
            </a:r>
            <a:r>
              <a:rPr lang="en-US" altLang="zh-CN" sz="1600" smtClean="0">
                <a:solidFill>
                  <a:srgbClr val="FF0000"/>
                </a:solidFill>
              </a:rPr>
              <a:t>------〉</a:t>
            </a:r>
            <a:r>
              <a:rPr lang="zh-CN" altLang="en-US" sz="1600" smtClean="0">
                <a:solidFill>
                  <a:srgbClr val="FF0000"/>
                </a:solidFill>
              </a:rPr>
              <a:t>链式结构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28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的特性 </a:t>
            </a:r>
            <a:r>
              <a:rPr lang="en-US" altLang="zh-CN" dirty="0" smtClean="0"/>
              <a:t>(</a:t>
            </a:r>
            <a:r>
              <a:rPr lang="zh-CN" altLang="en-US" dirty="0" smtClean="0"/>
              <a:t>改进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229601" cy="5260621"/>
          </a:xfrm>
        </p:spPr>
        <p:txBody>
          <a:bodyPr/>
          <a:lstStyle/>
          <a:p>
            <a:r>
              <a:rPr lang="zh-CN" altLang="en-US" sz="1800" dirty="0"/>
              <a:t>支持即插即</a:t>
            </a:r>
            <a:r>
              <a:rPr lang="zh-CN" altLang="en-US" sz="1800" dirty="0" smtClean="0"/>
              <a:t>用，即</a:t>
            </a:r>
            <a:r>
              <a:rPr lang="zh-CN" altLang="en-US" sz="1800" dirty="0"/>
              <a:t>邻居发现与自动</a:t>
            </a:r>
            <a:r>
              <a:rPr lang="zh-CN" altLang="en-US" sz="1800" dirty="0" smtClean="0"/>
              <a:t>配置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因此 </a:t>
            </a:r>
            <a:r>
              <a:rPr lang="en-US" altLang="zh-CN" sz="1600" dirty="0"/>
              <a:t>IPv6 </a:t>
            </a:r>
            <a:r>
              <a:rPr lang="zh-CN" altLang="en-US" sz="1600" dirty="0"/>
              <a:t>不需要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DHCP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提高</a:t>
            </a:r>
            <a:r>
              <a:rPr lang="zh-CN" altLang="en-US" sz="1600" dirty="0"/>
              <a:t>运行</a:t>
            </a:r>
            <a:r>
              <a:rPr lang="zh-CN" altLang="en-US" sz="1600" dirty="0" smtClean="0"/>
              <a:t>效率，更</a:t>
            </a:r>
            <a:r>
              <a:rPr lang="zh-CN" altLang="en-US" sz="1600" dirty="0"/>
              <a:t>轻松地改变网络和重新</a:t>
            </a:r>
            <a:r>
              <a:rPr lang="zh-CN" altLang="en-US" sz="1600" dirty="0" smtClean="0"/>
              <a:t>编号，简化</a:t>
            </a:r>
            <a:r>
              <a:rPr lang="zh-CN" altLang="en-US" sz="1600" dirty="0"/>
              <a:t>网络应用（移动</a:t>
            </a:r>
            <a:r>
              <a:rPr lang="en-US" altLang="zh-CN" sz="1600" dirty="0"/>
              <a:t>IP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891" lvl="1" indent="-342891">
              <a:lnSpc>
                <a:spcPct val="15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cs typeface="+mn-cs"/>
              </a:rPr>
              <a:t>集成的安全特性性</a:t>
            </a:r>
            <a:endParaRPr lang="en-US" altLang="zh-CN" sz="1800" dirty="0" smtClean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cs typeface="+mn-cs"/>
              </a:rPr>
              <a:t>身份认证和</a:t>
            </a:r>
            <a:r>
              <a:rPr lang="zh-CN" altLang="en-US" sz="1600" dirty="0">
                <a:cs typeface="+mn-cs"/>
              </a:rPr>
              <a:t>保密功能是</a:t>
            </a:r>
            <a:r>
              <a:rPr lang="en-US" altLang="zh-CN" sz="1600" dirty="0">
                <a:cs typeface="+mn-cs"/>
              </a:rPr>
              <a:t>IPv6</a:t>
            </a:r>
            <a:r>
              <a:rPr lang="zh-CN" altLang="en-US" sz="1600" dirty="0">
                <a:cs typeface="+mn-cs"/>
              </a:rPr>
              <a:t>的关键</a:t>
            </a:r>
            <a:r>
              <a:rPr lang="zh-CN" altLang="en-US" sz="1600" dirty="0" smtClean="0">
                <a:cs typeface="+mn-cs"/>
              </a:rPr>
              <a:t>特征</a:t>
            </a:r>
            <a:endParaRPr lang="en-US" altLang="zh-CN" sz="1600" dirty="0"/>
          </a:p>
          <a:p>
            <a:pPr marL="342891" lvl="1" indent="-342891">
              <a:lnSpc>
                <a:spcPct val="15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cs typeface="+mn-cs"/>
              </a:rPr>
              <a:t>支持</a:t>
            </a:r>
            <a:r>
              <a:rPr lang="zh-CN" altLang="en-US" sz="1800" smtClean="0">
                <a:cs typeface="+mn-cs"/>
              </a:rPr>
              <a:t>资源预分配（</a:t>
            </a:r>
            <a:r>
              <a:rPr lang="zh-CN" altLang="en-US" sz="1800" smtClean="0">
                <a:solidFill>
                  <a:srgbClr val="FF0000"/>
                </a:solidFill>
                <a:cs typeface="+mn-cs"/>
              </a:rPr>
              <a:t>理论上而言</a:t>
            </a:r>
            <a:r>
              <a:rPr lang="zh-CN" altLang="en-US" sz="1800" smtClean="0">
                <a:cs typeface="+mn-cs"/>
              </a:rPr>
              <a:t>）</a:t>
            </a:r>
            <a:endParaRPr lang="en-US" altLang="zh-CN" sz="1800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取代</a:t>
            </a:r>
            <a:r>
              <a:rPr lang="en-US" altLang="zh-CN" sz="1600" dirty="0"/>
              <a:t>IPv4</a:t>
            </a:r>
            <a:r>
              <a:rPr lang="zh-CN" altLang="en-US" sz="1600" dirty="0"/>
              <a:t>的服务类型字段，</a:t>
            </a:r>
            <a:r>
              <a:rPr lang="en-US" altLang="zh-CN" sz="1600" dirty="0"/>
              <a:t>IPv6</a:t>
            </a:r>
            <a:r>
              <a:rPr lang="zh-CN" altLang="en-US" sz="1600" dirty="0"/>
              <a:t>的流标记字段支持属于一个特别的业务流的标记，从而能够支持诸如实时视频这样的特殊业务，保证一定的带宽和</a:t>
            </a:r>
            <a:r>
              <a:rPr lang="zh-CN" altLang="en-US" sz="1600" dirty="0" smtClean="0"/>
              <a:t>时延</a:t>
            </a:r>
            <a:endParaRPr lang="zh-CN" altLang="en-US" sz="1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39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RFC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686801" cy="5260621"/>
          </a:xfrm>
        </p:spPr>
        <p:txBody>
          <a:bodyPr/>
          <a:lstStyle/>
          <a:p>
            <a:r>
              <a:rPr lang="en-US" altLang="zh-CN" sz="2000" dirty="0"/>
              <a:t>RFC </a:t>
            </a:r>
            <a:r>
              <a:rPr lang="en-US" altLang="zh-CN" sz="2000" dirty="0" smtClean="0"/>
              <a:t>2460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Internet Protocol, Version 6 (IPv6) Specification</a:t>
            </a:r>
          </a:p>
          <a:p>
            <a:r>
              <a:rPr lang="en-US" altLang="zh-CN" sz="2000"/>
              <a:t>RFC </a:t>
            </a:r>
            <a:r>
              <a:rPr lang="en-US" altLang="zh-CN" sz="2000" smtClean="0"/>
              <a:t>4861</a:t>
            </a:r>
            <a:r>
              <a:rPr lang="zh-CN" altLang="en-US" sz="2000" smtClean="0"/>
              <a:t>：</a:t>
            </a:r>
            <a:r>
              <a:rPr lang="en-US" altLang="zh-CN" sz="2000" dirty="0" smtClean="0"/>
              <a:t>Neighbor </a:t>
            </a:r>
            <a:r>
              <a:rPr lang="en-US" altLang="zh-CN" sz="2000" dirty="0"/>
              <a:t>Discovery for IP Version 6 (</a:t>
            </a:r>
            <a:r>
              <a:rPr lang="en-US" altLang="zh-CN" sz="2000"/>
              <a:t>IPv6</a:t>
            </a:r>
            <a:r>
              <a:rPr lang="en-US" altLang="zh-CN" sz="2000" smtClean="0"/>
              <a:t>)</a:t>
            </a:r>
          </a:p>
          <a:p>
            <a:r>
              <a:rPr lang="en-US" altLang="zh-CN" sz="2000" smtClean="0"/>
              <a:t>RFC4291</a:t>
            </a:r>
            <a:r>
              <a:rPr lang="zh-CN" altLang="en-US" sz="2000" smtClean="0"/>
              <a:t>：</a:t>
            </a:r>
            <a:r>
              <a:rPr lang="en-US" altLang="zh-CN" sz="2000" smtClean="0"/>
              <a:t>IP Version 6 Addressing Architecture</a:t>
            </a:r>
          </a:p>
          <a:p>
            <a:r>
              <a:rPr lang="en-US" altLang="zh-CN" sz="2000" smtClean="0"/>
              <a:t>RFC 4862</a:t>
            </a:r>
            <a:r>
              <a:rPr lang="zh-CN" altLang="en-US" sz="2000" smtClean="0"/>
              <a:t>：</a:t>
            </a:r>
            <a:r>
              <a:rPr lang="en-US" altLang="zh-CN" sz="2000" dirty="0" smtClean="0"/>
              <a:t>IPv6 </a:t>
            </a:r>
            <a:r>
              <a:rPr lang="en-US" altLang="zh-CN" sz="2000" dirty="0"/>
              <a:t>Stateless Address Configuration</a:t>
            </a:r>
          </a:p>
          <a:p>
            <a:r>
              <a:rPr lang="en-US" altLang="zh-CN" sz="2000"/>
              <a:t>RFC </a:t>
            </a:r>
            <a:r>
              <a:rPr lang="en-US" altLang="zh-CN" sz="2000" smtClean="0"/>
              <a:t>4443</a:t>
            </a:r>
            <a:r>
              <a:rPr lang="zh-CN" altLang="en-US" sz="2000" smtClean="0"/>
              <a:t>：</a:t>
            </a:r>
            <a:r>
              <a:rPr lang="en-US" altLang="zh-CN" sz="2000" dirty="0" smtClean="0"/>
              <a:t>Internet </a:t>
            </a:r>
            <a:r>
              <a:rPr lang="en-US" altLang="zh-CN" sz="2000" dirty="0"/>
              <a:t>Control Message Protocol (ICMPv6), for IP Version 6 (IPv6)</a:t>
            </a:r>
          </a:p>
          <a:p>
            <a:r>
              <a:rPr lang="en-US" altLang="zh-CN" sz="2000"/>
              <a:t>RFC </a:t>
            </a:r>
            <a:r>
              <a:rPr lang="en-US" altLang="zh-CN" sz="2000" smtClean="0"/>
              <a:t>8201</a:t>
            </a:r>
            <a:r>
              <a:rPr lang="zh-CN" altLang="en-US" sz="2000" smtClean="0"/>
              <a:t>：</a:t>
            </a:r>
            <a:r>
              <a:rPr lang="en-US" altLang="zh-CN" sz="2000" dirty="0" smtClean="0"/>
              <a:t>Path </a:t>
            </a:r>
            <a:r>
              <a:rPr lang="en-US" altLang="zh-CN" sz="2000" dirty="0"/>
              <a:t>MTU Discovery for IP Version 6 (IPv6)</a:t>
            </a:r>
          </a:p>
          <a:p>
            <a:r>
              <a:rPr lang="en-US" altLang="zh-CN" sz="2000"/>
              <a:t>RFC </a:t>
            </a:r>
            <a:r>
              <a:rPr lang="en-US" altLang="zh-CN" sz="2000" smtClean="0"/>
              <a:t>4213</a:t>
            </a:r>
            <a:r>
              <a:rPr lang="zh-CN" altLang="en-US" sz="2000" smtClean="0"/>
              <a:t>：</a:t>
            </a:r>
            <a:r>
              <a:rPr lang="en-US" altLang="zh-CN" sz="2000" smtClean="0"/>
              <a:t>Basic</a:t>
            </a:r>
            <a:r>
              <a:rPr lang="zh-CN" altLang="en-US" sz="2000" smtClean="0"/>
              <a:t> </a:t>
            </a:r>
            <a:r>
              <a:rPr lang="en-US" altLang="zh-CN" sz="2000" smtClean="0"/>
              <a:t>Transition </a:t>
            </a:r>
            <a:r>
              <a:rPr lang="en-US" altLang="zh-CN" sz="2000" dirty="0"/>
              <a:t>Mechanisms for IPv6 Hosts </a:t>
            </a:r>
            <a:r>
              <a:rPr lang="en-US" altLang="zh-CN" sz="2000"/>
              <a:t>and </a:t>
            </a:r>
            <a:r>
              <a:rPr lang="en-US" altLang="zh-CN" sz="2000" smtClean="0"/>
              <a:t>Routers</a:t>
            </a:r>
          </a:p>
          <a:p>
            <a:r>
              <a:rPr lang="en-US" altLang="zh-CN" sz="2000" smtClean="0"/>
              <a:t>RFC</a:t>
            </a:r>
            <a:r>
              <a:rPr lang="zh-CN" altLang="en-US" sz="2000" smtClean="0"/>
              <a:t> </a:t>
            </a:r>
            <a:r>
              <a:rPr lang="en-US" altLang="zh-CN" sz="2000" smtClean="0"/>
              <a:t>6275</a:t>
            </a:r>
            <a:r>
              <a:rPr lang="zh-CN" altLang="en-US" sz="2000" smtClean="0"/>
              <a:t>：</a:t>
            </a:r>
            <a:r>
              <a:rPr lang="en-US" altLang="zh-CN" sz="2000" dirty="0" smtClean="0"/>
              <a:t>Mobility Support </a:t>
            </a:r>
            <a:r>
              <a:rPr lang="en-US" altLang="zh-CN" sz="2000" smtClean="0"/>
              <a:t>in IPv6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71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9.4|51|11.8|39.1|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2|5.1|3.8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08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17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5.2|17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5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21.9|54.1|4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9.3|19.5|21.5|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3|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9.6|3.5|7.9|18.4|11.3|51.8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8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ICT PPT模板2">
  <a:themeElements>
    <a:clrScheme name="ICT PPT模板2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ICT PPT模板2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ICT PPT模板2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PPT模板2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_ICT PPT模板2">
  <a:themeElements>
    <a:clrScheme name="ICT PPT模板2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ICT PPT模板2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ICT PPT模板2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PPT模板2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_ICT PPT模板2">
  <a:themeElements>
    <a:clrScheme name="ICT PPT模板2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ICT PPT模板2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ICT PPT模板2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PPT模板2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_ICT PPT模板2">
  <a:themeElements>
    <a:clrScheme name="ICT PPT模板2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ICT PPT模板2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ICT PPT模板2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PPT模板2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4_ICT PPT模板2">
  <a:themeElements>
    <a:clrScheme name="ICT PPT模板2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ICT PPT模板2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ICT PPT模板2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PPT模板2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30221</TotalTime>
  <Words>2055</Words>
  <Application>Microsoft Office PowerPoint</Application>
  <PresentationFormat>全屏显示(4:3)</PresentationFormat>
  <Paragraphs>349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29</vt:i4>
      </vt:variant>
    </vt:vector>
  </HeadingPairs>
  <TitlesOfParts>
    <vt:vector size="58" baseType="lpstr">
      <vt:lpstr>標楷體</vt:lpstr>
      <vt:lpstr>PMingLiU</vt:lpstr>
      <vt:lpstr>黑体</vt:lpstr>
      <vt:lpstr>华文楷体</vt:lpstr>
      <vt:lpstr>隶书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ICT PPT模板2</vt:lpstr>
      <vt:lpstr>1_ICT PPT模板2</vt:lpstr>
      <vt:lpstr>2_ICT PPT模板2</vt:lpstr>
      <vt:lpstr>3_ICT PPT模板2</vt:lpstr>
      <vt:lpstr>4_ICT PPT模板2</vt:lpstr>
      <vt:lpstr>第八章（1） 下一代互联网协议（IPv6）</vt:lpstr>
      <vt:lpstr>PowerPoint 演示文稿</vt:lpstr>
      <vt:lpstr>提纲</vt:lpstr>
      <vt:lpstr>IPv6的产生背景</vt:lpstr>
      <vt:lpstr>IPv6的产生背景</vt:lpstr>
      <vt:lpstr>IPv6的产生背景</vt:lpstr>
      <vt:lpstr>IPv6的特性 (改进)</vt:lpstr>
      <vt:lpstr>IPv6的特性 (改进)</vt:lpstr>
      <vt:lpstr>IPv6相关的RFC</vt:lpstr>
      <vt:lpstr>提纲</vt:lpstr>
      <vt:lpstr>IPv6 vs IPv4 分组结构</vt:lpstr>
      <vt:lpstr>IPv6 vs IPv4 分组首部</vt:lpstr>
      <vt:lpstr>IPv4分组首部分析</vt:lpstr>
      <vt:lpstr>IPv6 分组的一般结构</vt:lpstr>
      <vt:lpstr>IPv6对于分组首部的改进</vt:lpstr>
      <vt:lpstr>IPv6基本首部</vt:lpstr>
      <vt:lpstr>扩展首部</vt:lpstr>
      <vt:lpstr>扩展首部</vt:lpstr>
      <vt:lpstr>扩展首部处理</vt:lpstr>
      <vt:lpstr>扩展首部处理</vt:lpstr>
      <vt:lpstr>扩展首部</vt:lpstr>
      <vt:lpstr>提纲</vt:lpstr>
      <vt:lpstr>寻址模型</vt:lpstr>
      <vt:lpstr>地址模型</vt:lpstr>
      <vt:lpstr>冒号十六进制记法</vt:lpstr>
      <vt:lpstr>地址类型</vt:lpstr>
      <vt:lpstr>地址结构</vt:lpstr>
      <vt:lpstr>接口标识符EUI-64 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1632</cp:revision>
  <dcterms:created xsi:type="dcterms:W3CDTF">2017-02-02T15:53:23Z</dcterms:created>
  <dcterms:modified xsi:type="dcterms:W3CDTF">2020-06-22T15:01:07Z</dcterms:modified>
</cp:coreProperties>
</file>